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79" r:id="rId6"/>
    <p:sldId id="280" r:id="rId7"/>
    <p:sldId id="281" r:id="rId8"/>
    <p:sldId id="313" r:id="rId9"/>
    <p:sldId id="286" r:id="rId10"/>
    <p:sldId id="287" r:id="rId11"/>
    <p:sldId id="288" r:id="rId12"/>
    <p:sldId id="311" r:id="rId13"/>
    <p:sldId id="290" r:id="rId14"/>
    <p:sldId id="291" r:id="rId15"/>
    <p:sldId id="292" r:id="rId16"/>
    <p:sldId id="293" r:id="rId17"/>
    <p:sldId id="295" r:id="rId18"/>
    <p:sldId id="294" r:id="rId19"/>
    <p:sldId id="312" r:id="rId20"/>
    <p:sldId id="300" r:id="rId21"/>
    <p:sldId id="306" r:id="rId22"/>
    <p:sldId id="307" r:id="rId23"/>
    <p:sldId id="309" r:id="rId24"/>
    <p:sldId id="304" r:id="rId25"/>
    <p:sldId id="308" r:id="rId26"/>
    <p:sldId id="296" r:id="rId27"/>
    <p:sldId id="258" r:id="rId28"/>
    <p:sldId id="270" r:id="rId29"/>
    <p:sldId id="303" r:id="rId30"/>
    <p:sldId id="267" r:id="rId31"/>
    <p:sldId id="305" r:id="rId32"/>
    <p:sldId id="297" r:id="rId33"/>
    <p:sldId id="266" r:id="rId34"/>
    <p:sldId id="318" r:id="rId35"/>
    <p:sldId id="319" r:id="rId36"/>
    <p:sldId id="320" r:id="rId37"/>
    <p:sldId id="321" r:id="rId38"/>
    <p:sldId id="322" r:id="rId39"/>
    <p:sldId id="316" r:id="rId40"/>
    <p:sldId id="323" r:id="rId41"/>
    <p:sldId id="324" r:id="rId42"/>
    <p:sldId id="325" r:id="rId43"/>
    <p:sldId id="326" r:id="rId44"/>
    <p:sldId id="315" r:id="rId45"/>
    <p:sldId id="259" r:id="rId46"/>
    <p:sldId id="329" r:id="rId47"/>
    <p:sldId id="332" r:id="rId48"/>
    <p:sldId id="339" r:id="rId49"/>
    <p:sldId id="340" r:id="rId50"/>
    <p:sldId id="337" r:id="rId51"/>
    <p:sldId id="338" r:id="rId52"/>
    <p:sldId id="333" r:id="rId53"/>
    <p:sldId id="341" r:id="rId54"/>
    <p:sldId id="343" r:id="rId55"/>
    <p:sldId id="344" r:id="rId56"/>
    <p:sldId id="369" r:id="rId57"/>
    <p:sldId id="351" r:id="rId58"/>
    <p:sldId id="346" r:id="rId59"/>
    <p:sldId id="347" r:id="rId60"/>
    <p:sldId id="348" r:id="rId61"/>
    <p:sldId id="328" r:id="rId62"/>
    <p:sldId id="349" r:id="rId63"/>
    <p:sldId id="350" r:id="rId64"/>
    <p:sldId id="352" r:id="rId65"/>
    <p:sldId id="353" r:id="rId66"/>
    <p:sldId id="355" r:id="rId67"/>
    <p:sldId id="356" r:id="rId68"/>
    <p:sldId id="357" r:id="rId69"/>
    <p:sldId id="354" r:id="rId70"/>
    <p:sldId id="331" r:id="rId71"/>
    <p:sldId id="334" r:id="rId72"/>
    <p:sldId id="336" r:id="rId73"/>
    <p:sldId id="273" r:id="rId74"/>
    <p:sldId id="359" r:id="rId75"/>
    <p:sldId id="360" r:id="rId76"/>
    <p:sldId id="363" r:id="rId77"/>
    <p:sldId id="361" r:id="rId78"/>
    <p:sldId id="362" r:id="rId79"/>
    <p:sldId id="365" r:id="rId80"/>
    <p:sldId id="366" r:id="rId81"/>
    <p:sldId id="364" r:id="rId82"/>
    <p:sldId id="367" r:id="rId83"/>
    <p:sldId id="368" r:id="rId84"/>
    <p:sldId id="261" r:id="rId85"/>
    <p:sldId id="282" r:id="rId86"/>
    <p:sldId id="283" r:id="rId87"/>
    <p:sldId id="284" r:id="rId88"/>
    <p:sldId id="285" r:id="rId89"/>
    <p:sldId id="302"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showGuides="1">
      <p:cViewPr>
        <p:scale>
          <a:sx n="88" d="100"/>
          <a:sy n="88" d="100"/>
        </p:scale>
        <p:origin x="-128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2" d="100"/>
        <a:sy n="122" d="100"/>
      </p:scale>
      <p:origin x="0" y="207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26B064-FB96-46D4-9B18-C15D52B0B53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349417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6B064-FB96-46D4-9B18-C15D52B0B53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136316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6B064-FB96-46D4-9B18-C15D52B0B53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405801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6B064-FB96-46D4-9B18-C15D52B0B53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311953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26B064-FB96-46D4-9B18-C15D52B0B53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161961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26B064-FB96-46D4-9B18-C15D52B0B53B}"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287195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26B064-FB96-46D4-9B18-C15D52B0B53B}" type="datetimeFigureOut">
              <a:rPr lang="en-US" smtClean="0"/>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83309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6B064-FB96-46D4-9B18-C15D52B0B53B}" type="datetimeFigureOut">
              <a:rPr lang="en-US" smtClean="0"/>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182786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6B064-FB96-46D4-9B18-C15D52B0B53B}" type="datetimeFigureOut">
              <a:rPr lang="en-US" smtClean="0"/>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34538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6B064-FB96-46D4-9B18-C15D52B0B53B}"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214483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6B064-FB96-46D4-9B18-C15D52B0B53B}"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9E147-BDC8-4374-9A6D-4FA6155187E7}" type="slidenum">
              <a:rPr lang="en-US" smtClean="0"/>
              <a:t>‹#›</a:t>
            </a:fld>
            <a:endParaRPr lang="en-US"/>
          </a:p>
        </p:txBody>
      </p:sp>
    </p:spTree>
    <p:extLst>
      <p:ext uri="{BB962C8B-B14F-4D97-AF65-F5344CB8AC3E}">
        <p14:creationId xmlns:p14="http://schemas.microsoft.com/office/powerpoint/2010/main" val="1247801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6B064-FB96-46D4-9B18-C15D52B0B53B}" type="datetimeFigureOut">
              <a:rPr lang="en-US" smtClean="0"/>
              <a:t>11/1/2013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9E147-BDC8-4374-9A6D-4FA6155187E7}" type="slidenum">
              <a:rPr lang="en-US" smtClean="0"/>
              <a:t>‹#›</a:t>
            </a:fld>
            <a:endParaRPr lang="en-US"/>
          </a:p>
        </p:txBody>
      </p:sp>
    </p:spTree>
    <p:extLst>
      <p:ext uri="{BB962C8B-B14F-4D97-AF65-F5344CB8AC3E}">
        <p14:creationId xmlns:p14="http://schemas.microsoft.com/office/powerpoint/2010/main" val="2143245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8.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5.jpg"/><Relationship Id="rId7" Type="http://schemas.openxmlformats.org/officeDocument/2006/relationships/image" Target="../media/image29.jpg"/><Relationship Id="rId2" Type="http://schemas.openxmlformats.org/officeDocument/2006/relationships/image" Target="../media/image24.jpg"/><Relationship Id="rId1" Type="http://schemas.openxmlformats.org/officeDocument/2006/relationships/slideLayout" Target="../slideLayouts/slideLayout1.xml"/><Relationship Id="rId6" Type="http://schemas.openxmlformats.org/officeDocument/2006/relationships/image" Target="../media/image28.jpg"/><Relationship Id="rId5" Type="http://schemas.openxmlformats.org/officeDocument/2006/relationships/image" Target="../media/image27.jpg"/><Relationship Id="rId4" Type="http://schemas.openxmlformats.org/officeDocument/2006/relationships/image" Target="../media/image26.jpg"/></Relationships>
</file>

<file path=ppt/slides/_rels/slide41.xml.rels><?xml version="1.0" encoding="UTF-8" standalone="yes"?>
<Relationships xmlns="http://schemas.openxmlformats.org/package/2006/relationships"><Relationship Id="rId3" Type="http://schemas.openxmlformats.org/officeDocument/2006/relationships/image" Target="../media/image31.jpeg"/><Relationship Id="rId7" Type="http://schemas.openxmlformats.org/officeDocument/2006/relationships/image" Target="../media/image35.gif"/><Relationship Id="rId2" Type="http://schemas.openxmlformats.org/officeDocument/2006/relationships/image" Target="../media/image30.jpg"/><Relationship Id="rId1" Type="http://schemas.openxmlformats.org/officeDocument/2006/relationships/slideLayout" Target="../slideLayouts/slideLayout1.xml"/><Relationship Id="rId6" Type="http://schemas.openxmlformats.org/officeDocument/2006/relationships/image" Target="../media/image34.jpg"/><Relationship Id="rId5" Type="http://schemas.openxmlformats.org/officeDocument/2006/relationships/image" Target="../media/image33.jpg"/><Relationship Id="rId4" Type="http://schemas.openxmlformats.org/officeDocument/2006/relationships/image" Target="../media/image32.jpg"/></Relationships>
</file>

<file path=ppt/slides/_rels/slide42.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image" Target="../media/image36.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1.jpg"/><Relationship Id="rId2" Type="http://schemas.openxmlformats.org/officeDocument/2006/relationships/image" Target="../media/image40.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2.jpg"/><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43.jpg"/><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45.jpg"/><Relationship Id="rId2" Type="http://schemas.openxmlformats.org/officeDocument/2006/relationships/image" Target="../media/image44.jpeg"/><Relationship Id="rId1" Type="http://schemas.openxmlformats.org/officeDocument/2006/relationships/slideLayout" Target="../slideLayouts/slideLayout1.xml"/><Relationship Id="rId4" Type="http://schemas.openxmlformats.org/officeDocument/2006/relationships/image" Target="../media/image46.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48.jpg"/><Relationship Id="rId2" Type="http://schemas.openxmlformats.org/officeDocument/2006/relationships/image" Target="../media/image47.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49.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51.jpg"/><Relationship Id="rId2" Type="http://schemas.openxmlformats.org/officeDocument/2006/relationships/image" Target="../media/image50.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53.jpg"/><Relationship Id="rId2" Type="http://schemas.openxmlformats.org/officeDocument/2006/relationships/image" Target="../media/image5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55.jpg"/><Relationship Id="rId2" Type="http://schemas.openxmlformats.org/officeDocument/2006/relationships/image" Target="../media/image54.jp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56.jp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58.jpg"/><Relationship Id="rId2" Type="http://schemas.openxmlformats.org/officeDocument/2006/relationships/image" Target="../media/image57.jp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59.jpg"/><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60.jpg"/><Relationship Id="rId2" Type="http://schemas.openxmlformats.org/officeDocument/2006/relationships/image" Target="../media/image44.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61.jpeg"/><Relationship Id="rId2" Type="http://schemas.openxmlformats.org/officeDocument/2006/relationships/image" Target="../media/image44.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62.jpg"/><Relationship Id="rId2" Type="http://schemas.openxmlformats.org/officeDocument/2006/relationships/image" Target="../media/image44.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63.jpg"/><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64.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65.jpg"/><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6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1722309" y="2362200"/>
            <a:ext cx="5699381" cy="2554545"/>
          </a:xfrm>
          <a:prstGeom prst="rect">
            <a:avLst/>
          </a:prstGeom>
          <a:noFill/>
        </p:spPr>
        <p:txBody>
          <a:bodyPr wrap="none" rtlCol="0">
            <a:spAutoFit/>
          </a:bodyPr>
          <a:lstStyle/>
          <a:p>
            <a:pPr algn="ctr"/>
            <a:r>
              <a:rPr lang="en-US" sz="4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Planning &amp; Direction</a:t>
            </a:r>
          </a:p>
          <a:p>
            <a:pPr algn="ctr"/>
            <a:r>
              <a:rPr lang="en-US" sz="4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Leadership</a:t>
            </a:r>
          </a:p>
          <a:p>
            <a:pPr algn="ctr"/>
            <a:r>
              <a:rPr lang="en-US" sz="4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Industry &amp; Technology</a:t>
            </a:r>
          </a:p>
          <a:p>
            <a:pPr algn="ctr"/>
            <a:r>
              <a:rPr lang="en-US" sz="4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Fleets</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091661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2308324"/>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strategy that emerged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considered 3 important elements:</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800100" lvl="2"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Coastal topography;</a:t>
            </a:r>
          </a:p>
          <a:p>
            <a:pPr marL="800100" lvl="2"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 hierarchy of southern ports by their commercial value, and ease of entry and exit;</a:t>
            </a:r>
          </a:p>
          <a:p>
            <a:pPr marL="800100" lvl="2"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Assumed defense by Confederate land and naval forces</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026332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3046988"/>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plans and reports coming out of the “Board” were followed closely for the Atlantic and the Gulf coast to New Orleans. The Texas coast, however, was hardly planned for.</a:t>
            </a:r>
          </a:p>
          <a:p>
            <a:pPr marL="342900"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April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19, 1861 – Six days after the fall of Fort Sumter, President Lincoln declared a coastal blockade from So. Carolina to Texas.</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April 27, 1861 – The coast of North Carolina and Virginia were added to the blockade</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502308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3416320"/>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proclamation of a blockade forced consideration of the question; was the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South’s action a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rebellion or a war?</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legal basis for the Civil War was muddied from the outset:</a:t>
            </a:r>
          </a:p>
          <a:p>
            <a:pPr marL="800100" lvl="2"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insurgents encouraged an armed insurrection….treason;</a:t>
            </a:r>
          </a:p>
          <a:p>
            <a:pPr marL="800100" lvl="2"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From the beginning, the defined area of conflict and governmental organization looked precisely like war;</a:t>
            </a:r>
          </a:p>
          <a:p>
            <a:pPr marL="800100" lvl="2"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And, the “blockade” was clearly an act of war.</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585280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3631763"/>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blockade created a diplomatic conundrum. How could interdiction of foreign ships trading with the South be done without compromising foreign neutrality?</a:t>
            </a:r>
          </a:p>
          <a:p>
            <a:pPr marL="342900"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Federal government maintained that the U.S. was in rebellion and the Confederacy was not a sovereign nation.</a:t>
            </a:r>
          </a:p>
          <a:p>
            <a:pPr marL="342900"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England and France, maintained official neutrality throughout the war , often under very trying circumstances, on the premise that the conflict was a rebellion, never recognizing the South as being independent.</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109135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2739211"/>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Union deployed 4 squadrons:</a:t>
            </a:r>
          </a:p>
          <a:p>
            <a:pPr marL="800100" lvl="2"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North Atlantic, South Atlantic,</a:t>
            </a:r>
          </a:p>
          <a:p>
            <a:pPr marL="0" lvl="1" defTabSz="82296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East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Gulf, and West Gulf.</a:t>
            </a:r>
          </a:p>
          <a:p>
            <a:pPr marL="800100" lvl="2"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By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wars end, as many as 500</a:t>
            </a:r>
          </a:p>
          <a:p>
            <a:pPr marL="0" lvl="1" defTabSz="8229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vessels were commissioned</a:t>
            </a:r>
          </a:p>
          <a:p>
            <a:pPr marL="0" lvl="1" defTabSz="8229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for the blockade.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3520" y="2743200"/>
            <a:ext cx="4050480" cy="2438399"/>
          </a:xfrm>
          <a:prstGeom prst="rect">
            <a:avLst/>
          </a:prstGeom>
        </p:spPr>
      </p:pic>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625793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8093" y="2191005"/>
            <a:ext cx="9144000" cy="4524315"/>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value of the blockade is still questioned by some historians, and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considered event-changing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by others.</a:t>
            </a:r>
          </a:p>
          <a:p>
            <a:pPr marL="342900" lvl="1"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Union Navy brought in more that 1,100 prizes,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of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which 210 were steamers.</a:t>
            </a:r>
          </a:p>
          <a:p>
            <a:pPr marL="342900" lvl="1"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355 more were sunk, burned or driven on shore, of which 85 were steamers.</a:t>
            </a:r>
          </a:p>
          <a:p>
            <a:pPr marL="342900" lvl="1"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total, exceeding 1,500 vessels of all types(1,428 were privateers) , may have been as little as 15% of the blockade runners.</a:t>
            </a:r>
          </a:p>
          <a:p>
            <a:pPr marL="342900" lvl="1"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direct cost to the Confederacy was at least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31-million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vessel and cargo value,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 cost they could not afford.</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447094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8093" y="2189706"/>
            <a:ext cx="9144000" cy="3046988"/>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Confederacy was force to break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their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voyages at neutral ports in the Bahamas, Bermuda and Cuba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creating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delays and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concentrating the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routes available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to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blockade runners.</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By 1863 only 3 Atlantic ports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were in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Confederate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hands;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Charleston, SC, Wilmington, NC and Savannah, GA.</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Norfolk, VA, Fernandina, FL and Port Royal, SC had become shelter and supply points for the Union</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111768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2677656"/>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lvl="1"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Cotton exports had been shut down, the main source of revenue for the South had been eliminated, their ability to purchase war material and supplies was severely restricted, and rampant inflation was crushing buying power at home.</a:t>
            </a:r>
          </a:p>
          <a:p>
            <a:pPr marL="342900" lvl="1"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European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stayed neutral and never recognized the Confederacy</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686248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4154984"/>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Blockade runners entering the Gulf had to run the Florida Strait.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Union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Naval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Station at Key West guarded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strait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from the start of the war.</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Only Mobile, New Orleans and Galveston were defended. Galveston fell to the Union in Oct. 1862, but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was retaken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 year later.</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Sept. 1861 the Union Blockade Commission recommended taking Ship Island, between Mobile and New Orleans. The island was abandoned by the Confederates who feared they would be cut off from the mainland</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52524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4339650"/>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algn="ctr" defTabSz="64008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Ship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Island was turned into a base, coaling station and staging area for the attack on forts guarding the mouth of the Mississippi River in Apr. and May 1862</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defTabSz="640080"/>
            <a:endParaRPr lang="en-US" sz="1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Union control of Ship Island</a:t>
            </a:r>
          </a:p>
          <a:p>
            <a:pPr defTabSz="36576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virtually closed Mobile,</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Pascagoula and Pensacola to</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sea.</a:t>
            </a:r>
          </a:p>
          <a:p>
            <a:pPr marL="342900" indent="-342900" defTabSz="36576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Ship Island’s dark side was its</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use as a small, but notorious,</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Union prison.</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grpSp>
        <p:nvGrpSpPr>
          <p:cNvPr id="25" name="Group 24"/>
          <p:cNvGrpSpPr/>
          <p:nvPr/>
        </p:nvGrpSpPr>
        <p:grpSpPr>
          <a:xfrm>
            <a:off x="4859595" y="3841969"/>
            <a:ext cx="4231354" cy="2739802"/>
            <a:chOff x="2465690" y="3866496"/>
            <a:chExt cx="4231354" cy="2739802"/>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5690" y="3866496"/>
              <a:ext cx="4231354" cy="2739802"/>
            </a:xfrm>
            <a:prstGeom prst="rect">
              <a:avLst/>
            </a:prstGeom>
          </p:spPr>
        </p:pic>
        <p:sp>
          <p:nvSpPr>
            <p:cNvPr id="3" name="Oval 2"/>
            <p:cNvSpPr/>
            <p:nvPr/>
          </p:nvSpPr>
          <p:spPr>
            <a:xfrm>
              <a:off x="3963674" y="4630189"/>
              <a:ext cx="228600" cy="2286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p:cNvCxnSpPr>
              <a:endCxn id="3" idx="2"/>
            </p:cNvCxnSpPr>
            <p:nvPr/>
          </p:nvCxnSpPr>
          <p:spPr>
            <a:xfrm flipV="1">
              <a:off x="2973074" y="4744489"/>
              <a:ext cx="990600" cy="360911"/>
            </a:xfrm>
            <a:prstGeom prst="straightConnector1">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192274" y="4687339"/>
              <a:ext cx="228600" cy="57150"/>
            </a:xfrm>
            <a:prstGeom prst="straightConnector1">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192274" y="4343400"/>
              <a:ext cx="838200" cy="401089"/>
            </a:xfrm>
            <a:prstGeom prst="straightConnector1">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192274" y="4630189"/>
              <a:ext cx="1447800" cy="114300"/>
            </a:xfrm>
            <a:prstGeom prst="straightConnector1">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065687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p>
            <a:pPr algn="ctr"/>
            <a:r>
              <a:rPr lang="en-US" sz="32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Planning &amp; Direction</a:t>
            </a:r>
          </a:p>
        </p:txBody>
      </p:sp>
      <p:sp>
        <p:nvSpPr>
          <p:cNvPr id="5" name="TextBox 4"/>
          <p:cNvSpPr txBox="1"/>
          <p:nvPr/>
        </p:nvSpPr>
        <p:spPr>
          <a:xfrm>
            <a:off x="0" y="2272309"/>
            <a:ext cx="9144000" cy="4324261"/>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a:t>
            </a:r>
          </a:p>
          <a:p>
            <a:pPr marL="342900" indent="-342900">
              <a:buFont typeface="Arial" panose="020B0604020202020204" pitchFamily="34" charset="0"/>
              <a:buChar char="•"/>
            </a:pP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From April 1 through early May 1861</a:t>
            </a:r>
          </a:p>
          <a:p>
            <a:pPr defTabSz="365760"/>
            <a:r>
              <a:rPr lang="en-US" sz="2400" dirty="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General-in-Chief Winfield Scott briefed</a:t>
            </a:r>
          </a:p>
          <a:p>
            <a:pPr defTabSz="365760"/>
            <a:r>
              <a:rPr lang="en-US" sz="2400" dirty="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Pres. Lincoln on the first military</a:t>
            </a:r>
          </a:p>
          <a:p>
            <a:pPr defTabSz="365760"/>
            <a:r>
              <a:rPr lang="en-US" sz="2400" dirty="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strategy to crush the Southern rebellion.</a:t>
            </a:r>
          </a:p>
          <a:p>
            <a:pPr defTabSz="365760"/>
            <a:endParaRPr lang="en-US" sz="11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indent="-342900" defTabSz="365760">
              <a:buFont typeface="Arial" panose="020B0604020202020204" pitchFamily="34" charset="0"/>
              <a:buChar char="•"/>
            </a:pPr>
            <a:r>
              <a:rPr lang="en-US" sz="23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The “Anaconda Plan,” as it came to be</a:t>
            </a:r>
          </a:p>
          <a:p>
            <a:pPr defTabSz="365760"/>
            <a:r>
              <a:rPr lang="en-US" sz="2400" dirty="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known, was based on an existing plan</a:t>
            </a:r>
          </a:p>
          <a:p>
            <a:pPr defTabSz="365760"/>
            <a:r>
              <a:rPr lang="en-US" sz="2400" dirty="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put down a limited domestic insurrection</a:t>
            </a:r>
          </a:p>
          <a:p>
            <a:pPr defTabSz="365760"/>
            <a:r>
              <a:rPr lang="en-US" sz="2400" dirty="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rPr>
              <a:t>by closing ports and river commerce, and using the Army to 	press civilians into submission. It was never meant to deal 	with 	a 	political organization supported by a regular army.</a:t>
            </a:r>
            <a:endParaRPr lang="en-US" sz="2400" b="1" dirty="0">
              <a:ln>
                <a:solidFill>
                  <a:schemeClr val="bg1">
                    <a:lumMod val="95000"/>
                  </a:schemeClr>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332" y="2715877"/>
            <a:ext cx="2993666" cy="2465724"/>
          </a:xfrm>
          <a:prstGeom prst="rect">
            <a:avLst/>
          </a:prstGeom>
        </p:spPr>
      </p:pic>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791035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3046988"/>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lvl="1"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Blockade, in general, and loss of the Mississippi River, in particular, severely impacted the already dwindling availability of troops.</a:t>
            </a:r>
          </a:p>
          <a:p>
            <a:pPr marL="342900" lvl="1"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South was physically divided and Trans-Mississippi resources were isolated.</a:t>
            </a:r>
          </a:p>
          <a:p>
            <a:pPr marL="342900" lvl="1"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movement of Southern forces was constrained within its own territory.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489700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2" y="2205095"/>
            <a:ext cx="9144000" cy="4385816"/>
          </a:xfrm>
          <a:prstGeom prst="rect">
            <a:avLst/>
          </a:prstGeom>
          <a:noFill/>
        </p:spPr>
        <p:txBody>
          <a:bodyPr wrap="square" rtlCol="0">
            <a:spAutoFit/>
          </a:bodyPr>
          <a:lstStyle/>
          <a:p>
            <a:pPr marL="0" lvl="1" algn="ctr" defTabSz="64008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U.S. and C.S. Navies were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brothers-in arms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separated by the Civil War.  Their transformation during this tragic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period, and ultimate reunion at its end,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set the stage for the United States to become the world power it is today</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marL="0" lvl="1"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Several profound changes occurred in Union and Confederate Navy.</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resignation of Naval Academy trained officers was the North’s loss and the South's gain.</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crucial need for trained, or experienced, officers by both sides drove the final elimination of politics and nepotism as the basis for appointment and promotion.</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155064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0" y="2362200"/>
            <a:ext cx="9144000" cy="3200876"/>
          </a:xfrm>
          <a:prstGeom prst="rect">
            <a:avLst/>
          </a:prstGeom>
          <a:noFill/>
        </p:spPr>
        <p:txBody>
          <a:bodyPr wrap="square" rtlCol="0">
            <a:spAutoFit/>
          </a:bodyPr>
          <a:lstStyle/>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rapid growth of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both navies necessitated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enlistment of experienced Masters and Mates, regardless of their family, political or business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affiliation.</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Each adopted a system of merit-based appointment and promotion, and eliminated, for the most part,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political appointments</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Civil War would see the emergence of common men with extraordinary abilities as heroes and great leaders.</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929041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0" y="2362200"/>
            <a:ext cx="9144000" cy="4016484"/>
          </a:xfrm>
          <a:prstGeom prst="rect">
            <a:avLst/>
          </a:prstGeom>
          <a:noFill/>
        </p:spPr>
        <p:txBody>
          <a:bodyPr wrap="square" rtlCol="0">
            <a:spAutoFit/>
          </a:bodyPr>
          <a:lstStyle/>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Early on in both navies the senior ranking system that is used today.</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Admiral – Congressional appointment (the 1</a:t>
            </a:r>
            <a:r>
              <a:rPr lang="en-US" sz="2400" baseline="30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st</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in the U.S. in 1862) – established to create parity with senior officers in foreign navies; to avoid disputes between senior Captains; and, to enable growth in the command structure.</a:t>
            </a: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Captain – A senior officer, generally in command of a larger ship.</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Commodore – Generally, a senior officer in command of more than one ship; not necessarily a Captain or Commander.</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067913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93466" y="1548212"/>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17772" y="2121399"/>
            <a:ext cx="9144000" cy="4385816"/>
          </a:xfrm>
          <a:prstGeom prst="rect">
            <a:avLst/>
          </a:prstGeom>
          <a:noFill/>
        </p:spPr>
        <p:txBody>
          <a:bodyPr wrap="square" rtlCol="0">
            <a:spAutoFit/>
          </a:bodyPr>
          <a:lstStyle/>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CSN was managed by a succession of 5 Secretaries of the War, reporting directly to President Jefferson Davis and subject to his political manipulation.</a:t>
            </a:r>
          </a:p>
          <a:p>
            <a:pPr marL="800100" lvl="2"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Leroy Pope served from April to August 1861, marginally effective and beginning with captured and commandeered ships.</a:t>
            </a:r>
          </a:p>
          <a:p>
            <a:pPr marL="800100" lvl="2"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Judah P. Benjamin served from September 1861 until April 1862, called “Davis’ Jew” he was pushed upstairs to Secretary of State.</a:t>
            </a:r>
          </a:p>
          <a:p>
            <a:pPr marL="800100" lvl="2"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George Randolph served from May through October 1862, reforming procurement.</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127579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2" y="2245281"/>
            <a:ext cx="9144000" cy="2092881"/>
          </a:xfrm>
          <a:prstGeom prst="rect">
            <a:avLst/>
          </a:prstGeom>
          <a:noFill/>
        </p:spPr>
        <p:txBody>
          <a:bodyPr wrap="square" rtlCol="0">
            <a:spAutoFit/>
          </a:bodyPr>
          <a:lstStyle/>
          <a:p>
            <a:pPr marL="800100" lvl="2"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James Seddon served from November 1862 to February 1865, the longest tenure and most significant effect on the CSN.</a:t>
            </a:r>
          </a:p>
          <a:p>
            <a:pPr marL="800100" lvl="2"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John Breckinridge served from February 1865 until the war ended in May 1865, exiled until granted amnesty in 1868.</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731442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smtClean="0">
                <a:ln>
                  <a:solidFill>
                    <a:schemeClr val="bg1"/>
                  </a:solidFill>
                </a:ln>
                <a:latin typeface="Arial" pitchFamily="34" charset="0"/>
                <a:cs typeface="Arial" pitchFamily="34" charset="0"/>
              </a:rPr>
              <a:t>Confederate </a:t>
            </a:r>
            <a:r>
              <a:rPr lang="en-US" sz="2400" b="1" u="sng" dirty="0">
                <a:ln>
                  <a:solidFill>
                    <a:schemeClr val="bg1"/>
                  </a:solidFill>
                </a:ln>
                <a:latin typeface="Arial" pitchFamily="34" charset="0"/>
                <a:cs typeface="Arial" pitchFamily="34" charset="0"/>
              </a:rPr>
              <a:t>States </a:t>
            </a:r>
            <a:r>
              <a:rPr lang="en-US" sz="2400" b="1" u="sng" dirty="0" smtClean="0">
                <a:ln>
                  <a:solidFill>
                    <a:schemeClr val="bg1"/>
                  </a:solidFill>
                </a:ln>
                <a:latin typeface="Arial" pitchFamily="34" charset="0"/>
                <a:cs typeface="Arial" pitchFamily="34" charset="0"/>
              </a:rPr>
              <a:t>Navy</a:t>
            </a:r>
          </a:p>
        </p:txBody>
      </p:sp>
      <p:grpSp>
        <p:nvGrpSpPr>
          <p:cNvPr id="22" name="Group 21"/>
          <p:cNvGrpSpPr/>
          <p:nvPr/>
        </p:nvGrpSpPr>
        <p:grpSpPr>
          <a:xfrm>
            <a:off x="76200" y="3115395"/>
            <a:ext cx="8991600" cy="3510962"/>
            <a:chOff x="-107913" y="3248209"/>
            <a:chExt cx="9372603" cy="3510962"/>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90" y="3282080"/>
              <a:ext cx="1295400" cy="1819447"/>
            </a:xfrm>
            <a:prstGeom prst="rect">
              <a:avLst/>
            </a:prstGeom>
          </p:spPr>
        </p:pic>
        <p:sp>
          <p:nvSpPr>
            <p:cNvPr id="3" name="TextBox 2"/>
            <p:cNvSpPr txBox="1"/>
            <p:nvPr/>
          </p:nvSpPr>
          <p:spPr>
            <a:xfrm>
              <a:off x="-107913" y="5069738"/>
              <a:ext cx="2014269" cy="553998"/>
            </a:xfrm>
            <a:prstGeom prst="rect">
              <a:avLst/>
            </a:prstGeom>
            <a:noFill/>
          </p:spPr>
          <p:txBody>
            <a:bodyPr wrap="none" rtlCol="0">
              <a:spAutoFit/>
            </a:bodyPr>
            <a:lstStyle/>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Leroy Pope Walker</a:t>
              </a:r>
            </a:p>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Apr. 1861-Aug. 1861</a:t>
              </a:r>
              <a:endParaRPr lang="en-US" sz="1500" b="1" dirty="0">
                <a:ln w="3175">
                  <a:solidFill>
                    <a:schemeClr val="tx1"/>
                  </a:solidFill>
                </a:ln>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1586778" y="6205173"/>
              <a:ext cx="2295820" cy="553998"/>
            </a:xfrm>
            <a:prstGeom prst="rect">
              <a:avLst/>
            </a:prstGeom>
            <a:noFill/>
          </p:spPr>
          <p:txBody>
            <a:bodyPr wrap="none" rtlCol="0">
              <a:spAutoFit/>
            </a:bodyPr>
            <a:lstStyle/>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Judah Phillip Benjamin</a:t>
              </a:r>
            </a:p>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Sept. 1861-Apr, 1862</a:t>
              </a:r>
              <a:endParaRPr lang="en-US" sz="1500" b="1" dirty="0">
                <a:ln w="3175">
                  <a:solidFill>
                    <a:schemeClr val="tx1"/>
                  </a:solidFill>
                </a:ln>
                <a:solidFill>
                  <a:schemeClr val="bg1"/>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2598" y="3248209"/>
              <a:ext cx="1195949" cy="1812044"/>
            </a:xfrm>
            <a:prstGeom prst="rect">
              <a:avLst/>
            </a:prstGeom>
          </p:spPr>
        </p:pic>
        <p:sp>
          <p:nvSpPr>
            <p:cNvPr id="10" name="TextBox 9"/>
            <p:cNvSpPr txBox="1"/>
            <p:nvPr/>
          </p:nvSpPr>
          <p:spPr>
            <a:xfrm>
              <a:off x="3504301" y="5101527"/>
              <a:ext cx="2071977" cy="553998"/>
            </a:xfrm>
            <a:prstGeom prst="rect">
              <a:avLst/>
            </a:prstGeom>
            <a:noFill/>
          </p:spPr>
          <p:txBody>
            <a:bodyPr wrap="none" rtlCol="0">
              <a:spAutoFit/>
            </a:bodyPr>
            <a:lstStyle/>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George W. Randolph</a:t>
              </a:r>
            </a:p>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May 1862-Oct, 1862</a:t>
              </a:r>
              <a:endParaRPr lang="en-US" sz="1500" b="1" dirty="0">
                <a:ln w="3175">
                  <a:solidFill>
                    <a:schemeClr val="tx1"/>
                  </a:solidFill>
                </a:ln>
                <a:solidFill>
                  <a:schemeClr val="bg1"/>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2248" y="3259095"/>
              <a:ext cx="1326996" cy="1783353"/>
            </a:xfrm>
            <a:prstGeom prst="rect">
              <a:avLst/>
            </a:prstGeom>
          </p:spPr>
        </p:pic>
        <p:sp>
          <p:nvSpPr>
            <p:cNvPr id="13" name="TextBox 12"/>
            <p:cNvSpPr txBox="1"/>
            <p:nvPr/>
          </p:nvSpPr>
          <p:spPr>
            <a:xfrm>
              <a:off x="7146802" y="5101527"/>
              <a:ext cx="2117888" cy="553998"/>
            </a:xfrm>
            <a:prstGeom prst="rect">
              <a:avLst/>
            </a:prstGeom>
            <a:noFill/>
          </p:spPr>
          <p:txBody>
            <a:bodyPr wrap="none" rtlCol="0">
              <a:spAutoFit/>
            </a:bodyPr>
            <a:lstStyle/>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John C. Breckinridge</a:t>
              </a:r>
            </a:p>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Feb. 1865-May 1865</a:t>
              </a:r>
              <a:endParaRPr lang="en-US" sz="1500" b="1" dirty="0">
                <a:ln w="3175">
                  <a:solidFill>
                    <a:schemeClr val="tx1"/>
                  </a:solidFill>
                </a:ln>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5627" y="4217578"/>
              <a:ext cx="1476335" cy="1954286"/>
            </a:xfrm>
            <a:prstGeom prst="rect">
              <a:avLst/>
            </a:prstGeom>
          </p:spPr>
        </p:pic>
        <p:sp>
          <p:nvSpPr>
            <p:cNvPr id="15" name="TextBox 14"/>
            <p:cNvSpPr txBox="1"/>
            <p:nvPr/>
          </p:nvSpPr>
          <p:spPr>
            <a:xfrm>
              <a:off x="5378489" y="6172716"/>
              <a:ext cx="2010615" cy="553998"/>
            </a:xfrm>
            <a:prstGeom prst="rect">
              <a:avLst/>
            </a:prstGeom>
            <a:noFill/>
          </p:spPr>
          <p:txBody>
            <a:bodyPr wrap="none" rtlCol="0">
              <a:spAutoFit/>
            </a:bodyPr>
            <a:lstStyle/>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James Seddon</a:t>
              </a:r>
            </a:p>
            <a:p>
              <a:pPr algn="ctr"/>
              <a:r>
                <a:rPr lang="en-US" sz="1500" b="1" dirty="0" smtClean="0">
                  <a:ln w="3175">
                    <a:solidFill>
                      <a:schemeClr val="tx1"/>
                    </a:solidFill>
                  </a:ln>
                  <a:solidFill>
                    <a:schemeClr val="bg1"/>
                  </a:solidFill>
                  <a:latin typeface="Arial" panose="020B0604020202020204" pitchFamily="34" charset="0"/>
                  <a:cs typeface="Arial" panose="020B0604020202020204" pitchFamily="34" charset="0"/>
                </a:rPr>
                <a:t>Nov. 1862-Feb, 1865</a:t>
              </a:r>
              <a:endParaRPr lang="en-US" sz="1500" b="1" dirty="0">
                <a:ln w="3175">
                  <a:solidFill>
                    <a:schemeClr val="tx1"/>
                  </a:solidFill>
                </a:ln>
                <a:solidFill>
                  <a:schemeClr val="bg1"/>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15812" y="4247613"/>
              <a:ext cx="1757052" cy="1940479"/>
            </a:xfrm>
            <a:prstGeom prst="rect">
              <a:avLst/>
            </a:prstGeom>
          </p:spPr>
        </p:pic>
      </p:grpSp>
      <p:sp>
        <p:nvSpPr>
          <p:cNvPr id="20" name="TextBox 19"/>
          <p:cNvSpPr txBox="1"/>
          <p:nvPr/>
        </p:nvSpPr>
        <p:spPr>
          <a:xfrm>
            <a:off x="3300386" y="2669081"/>
            <a:ext cx="2522998" cy="461665"/>
          </a:xfrm>
          <a:prstGeom prst="rect">
            <a:avLst/>
          </a:prstGeom>
          <a:noFill/>
        </p:spPr>
        <p:txBody>
          <a:bodyPr wrap="none" rtlCol="0">
            <a:spAutoFit/>
          </a:bodyPr>
          <a:lstStyle/>
          <a:p>
            <a:r>
              <a:rPr lang="en-US" sz="2400" b="1" u="sng" dirty="0" smtClean="0">
                <a:ln>
                  <a:solidFill>
                    <a:schemeClr val="tx1"/>
                  </a:solidFill>
                </a:ln>
                <a:solidFill>
                  <a:schemeClr val="bg1"/>
                </a:solidFill>
              </a:rPr>
              <a:t>Secretaries of War</a:t>
            </a:r>
            <a:endParaRPr lang="en-US" sz="2400" b="1" u="sng" dirty="0">
              <a:ln>
                <a:solidFill>
                  <a:schemeClr val="tx1"/>
                </a:solidFill>
              </a:ln>
              <a:solidFill>
                <a:schemeClr val="bg1"/>
              </a:solidFill>
            </a:endParaRPr>
          </a:p>
        </p:txBody>
      </p:sp>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543705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0" y="2133600"/>
            <a:ext cx="9144000" cy="3277820"/>
          </a:xfrm>
          <a:prstGeom prst="rect">
            <a:avLst/>
          </a:prstGeom>
          <a:noFill/>
        </p:spPr>
        <p:txBody>
          <a:bodyPr wrap="square" rtlCol="0">
            <a:spAutoFit/>
          </a:bodyPr>
          <a:lstStyle/>
          <a:p>
            <a:pPr marL="0" lvl="1" defTabSz="640080">
              <a:spcAft>
                <a:spcPts val="600"/>
              </a:spcAft>
            </a:pP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algn="ctr" defTabSz="64008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Naval Academies at Annapolis (U.S.) and aboard the steamship Patrick Henry at Richmond (C.S.) embraced the merit system, and wove it into the education of ships officers, that was</a:t>
            </a:r>
          </a:p>
          <a:p>
            <a:pPr marL="0" lvl="1" algn="ctr"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adopted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from the English, then masters of the sea</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algn="ctr"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training and values shared by the officers and seaman of the USN and CSN facilitated their re-unification after the Civil War, creating the world’s new greatest navy.</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863143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0" y="2209800"/>
            <a:ext cx="9144000" cy="4385816"/>
          </a:xfrm>
          <a:prstGeom prst="rect">
            <a:avLst/>
          </a:prstGeom>
          <a:noFill/>
        </p:spPr>
        <p:txBody>
          <a:bodyPr wrap="square" rtlCol="0">
            <a:spAutoFit/>
          </a:bodyPr>
          <a:lstStyle/>
          <a:p>
            <a:pPr algn="ctr">
              <a:spcAft>
                <a:spcPts val="600"/>
              </a:spcAft>
            </a:pP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Confederate States Navy</a:t>
            </a: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Stephen R. Mallory, Secretary of the Department of the Navy (former US Senator and Chair of the Naval Affairs Committee). An experienced admiralty lawyer,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Mallory’s was from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Florida.</a:t>
            </a: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Commodore Samuel Barron, Chief of the Bureau of Orders and Detail. He was a career U.S, Naval Officer with command experience, accused of trying to gain control of the U.S. Navy after Lincoln’s inauguration.</a:t>
            </a: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Commander George Minor, Chief of Ordnance and Hydrography. Minor was officer with little experience, who’s greater interest was musical composition.</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61874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smtClean="0">
                <a:ln>
                  <a:solidFill>
                    <a:schemeClr val="bg1"/>
                  </a:solidFill>
                </a:ln>
                <a:latin typeface="Arial" pitchFamily="34" charset="0"/>
                <a:cs typeface="Arial" pitchFamily="34" charset="0"/>
              </a:rPr>
              <a:t>Confederate </a:t>
            </a:r>
            <a:r>
              <a:rPr lang="en-US" sz="2400" b="1" u="sng" dirty="0">
                <a:ln>
                  <a:solidFill>
                    <a:schemeClr val="bg1"/>
                  </a:solidFill>
                </a:ln>
                <a:latin typeface="Arial" pitchFamily="34" charset="0"/>
                <a:cs typeface="Arial" pitchFamily="34" charset="0"/>
              </a:rPr>
              <a:t>States </a:t>
            </a:r>
            <a:r>
              <a:rPr lang="en-US" sz="2400" b="1" u="sng" dirty="0" smtClean="0">
                <a:ln>
                  <a:solidFill>
                    <a:schemeClr val="bg1"/>
                  </a:solidFill>
                </a:ln>
                <a:latin typeface="Arial" pitchFamily="34" charset="0"/>
                <a:cs typeface="Arial" pitchFamily="34" charset="0"/>
              </a:rPr>
              <a:t>Navy</a:t>
            </a:r>
          </a:p>
        </p:txBody>
      </p:sp>
      <p:cxnSp>
        <p:nvCxnSpPr>
          <p:cNvPr id="18" name="Straight Connector 17"/>
          <p:cNvCxnSpPr/>
          <p:nvPr/>
        </p:nvCxnSpPr>
        <p:spPr>
          <a:xfrm flipV="1">
            <a:off x="228600" y="6553367"/>
            <a:ext cx="9067800" cy="5155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78617" y="2667000"/>
            <a:ext cx="3966535" cy="461665"/>
          </a:xfrm>
          <a:prstGeom prst="rect">
            <a:avLst/>
          </a:prstGeom>
          <a:noFill/>
        </p:spPr>
        <p:txBody>
          <a:bodyPr wrap="none" rtlCol="0">
            <a:spAutoFit/>
          </a:bodyPr>
          <a:lstStyle/>
          <a:p>
            <a:r>
              <a:rPr lang="en-US" sz="2400" b="1" u="sng" dirty="0" smtClean="0">
                <a:ln>
                  <a:solidFill>
                    <a:schemeClr val="tx1"/>
                  </a:solidFill>
                </a:ln>
                <a:solidFill>
                  <a:schemeClr val="bg1"/>
                </a:solidFill>
              </a:rPr>
              <a:t>Secretary Of The Navy &amp; Staff</a:t>
            </a:r>
            <a:endParaRPr lang="en-US" sz="2400" b="1" u="sng" dirty="0">
              <a:ln>
                <a:solidFill>
                  <a:schemeClr val="tx1"/>
                </a:solidFill>
              </a:ln>
              <a:solidFill>
                <a:schemeClr val="bg1"/>
              </a:solidFill>
            </a:endParaRPr>
          </a:p>
        </p:txBody>
      </p:sp>
      <p:sp>
        <p:nvSpPr>
          <p:cNvPr id="21" name="TextBox 20"/>
          <p:cNvSpPr txBox="1"/>
          <p:nvPr/>
        </p:nvSpPr>
        <p:spPr>
          <a:xfrm>
            <a:off x="3299856" y="5168089"/>
            <a:ext cx="2544286" cy="923330"/>
          </a:xfrm>
          <a:prstGeom prst="rect">
            <a:avLst/>
          </a:prstGeom>
          <a:noFill/>
        </p:spPr>
        <p:txBody>
          <a:bodyPr wrap="none" rtlCol="0">
            <a:spAutoFit/>
          </a:bodyPr>
          <a:lstStyle/>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Stephen R. Mallory</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Secretary of the Navy</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Mar. 1861-May 1865</a:t>
            </a:r>
            <a:endParaRPr lang="en-US" b="1" dirty="0">
              <a:ln>
                <a:solidFill>
                  <a:schemeClr val="tx1"/>
                </a:solidFill>
              </a:ln>
              <a:solidFill>
                <a:schemeClr val="bg1"/>
              </a:solidFill>
              <a:latin typeface="Arial" panose="020B0604020202020204" pitchFamily="34" charset="0"/>
              <a:cs typeface="Arial" panose="020B0604020202020204" pitchFamily="34" charset="0"/>
            </a:endParaRP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7540" y="3137409"/>
            <a:ext cx="1692233" cy="2030680"/>
          </a:xfrm>
          <a:prstGeom prst="rect">
            <a:avLst/>
          </a:prstGeom>
        </p:spPr>
      </p:pic>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947" y="3458892"/>
            <a:ext cx="1333911" cy="1943287"/>
          </a:xfrm>
          <a:prstGeom prst="rect">
            <a:avLst/>
          </a:prstGeom>
        </p:spPr>
      </p:pic>
      <p:grpSp>
        <p:nvGrpSpPr>
          <p:cNvPr id="25" name="Group 24"/>
          <p:cNvGrpSpPr/>
          <p:nvPr/>
        </p:nvGrpSpPr>
        <p:grpSpPr>
          <a:xfrm>
            <a:off x="7187061" y="3458892"/>
            <a:ext cx="1194937" cy="1397262"/>
            <a:chOff x="304800" y="3247541"/>
            <a:chExt cx="1309237" cy="1595281"/>
          </a:xfrm>
        </p:grpSpPr>
        <p:grpSp>
          <p:nvGrpSpPr>
            <p:cNvPr id="26" name="Group 25"/>
            <p:cNvGrpSpPr/>
            <p:nvPr/>
          </p:nvGrpSpPr>
          <p:grpSpPr>
            <a:xfrm>
              <a:off x="304800" y="3247541"/>
              <a:ext cx="1309237" cy="1595281"/>
              <a:chOff x="304800" y="3247541"/>
              <a:chExt cx="1309237" cy="1595281"/>
            </a:xfrm>
          </p:grpSpPr>
          <p:sp>
            <p:nvSpPr>
              <p:cNvPr id="28" name="Rectangle 27"/>
              <p:cNvSpPr/>
              <p:nvPr/>
            </p:nvSpPr>
            <p:spPr>
              <a:xfrm>
                <a:off x="304800" y="3247541"/>
                <a:ext cx="1295400" cy="1595281"/>
              </a:xfrm>
              <a:prstGeom prst="rect">
                <a:avLst/>
              </a:prstGeom>
              <a:solidFill>
                <a:schemeClr val="bg1">
                  <a:lumMod val="6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3733800"/>
                <a:ext cx="1309237" cy="785542"/>
              </a:xfrm>
              <a:prstGeom prst="rect">
                <a:avLst/>
              </a:prstGeom>
            </p:spPr>
          </p:pic>
        </p:grpSp>
        <p:sp>
          <p:nvSpPr>
            <p:cNvPr id="27" name="TextBox 26"/>
            <p:cNvSpPr txBox="1"/>
            <p:nvPr/>
          </p:nvSpPr>
          <p:spPr>
            <a:xfrm>
              <a:off x="304801" y="3352800"/>
              <a:ext cx="1295400" cy="386534"/>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No Photo</a:t>
              </a:r>
              <a:endParaRPr lang="en-US" sz="1600" dirty="0">
                <a:latin typeface="Arial" panose="020B0604020202020204" pitchFamily="34" charset="0"/>
                <a:cs typeface="Arial" panose="020B0604020202020204" pitchFamily="34" charset="0"/>
              </a:endParaRPr>
            </a:p>
          </p:txBody>
        </p:sp>
      </p:grpSp>
      <p:sp>
        <p:nvSpPr>
          <p:cNvPr id="30" name="TextBox 29"/>
          <p:cNvSpPr txBox="1"/>
          <p:nvPr/>
        </p:nvSpPr>
        <p:spPr>
          <a:xfrm>
            <a:off x="517145" y="5419283"/>
            <a:ext cx="1967205" cy="1200329"/>
          </a:xfrm>
          <a:prstGeom prst="rect">
            <a:avLst/>
          </a:prstGeom>
          <a:noFill/>
        </p:spPr>
        <p:txBody>
          <a:bodyPr wrap="none" rtlCol="0">
            <a:spAutoFit/>
          </a:bodyPr>
          <a:lstStyle/>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Commodore</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Samuel Barron</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Chief, Bureau of</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Orders &amp; Detail</a:t>
            </a:r>
            <a:endParaRPr lang="en-US" b="1" dirty="0">
              <a:ln>
                <a:solidFill>
                  <a:schemeClr val="tx1"/>
                </a:solidFill>
              </a:ln>
              <a:solidFill>
                <a:schemeClr val="bg1"/>
              </a:solidFill>
              <a:latin typeface="Arial" panose="020B0604020202020204" pitchFamily="34" charset="0"/>
              <a:cs typeface="Arial" panose="020B0604020202020204" pitchFamily="34" charset="0"/>
            </a:endParaRPr>
          </a:p>
        </p:txBody>
      </p:sp>
      <p:sp>
        <p:nvSpPr>
          <p:cNvPr id="31" name="TextBox 30"/>
          <p:cNvSpPr txBox="1"/>
          <p:nvPr/>
        </p:nvSpPr>
        <p:spPr>
          <a:xfrm>
            <a:off x="6794613" y="5334000"/>
            <a:ext cx="1967205" cy="1200329"/>
          </a:xfrm>
          <a:prstGeom prst="rect">
            <a:avLst/>
          </a:prstGeom>
          <a:noFill/>
        </p:spPr>
        <p:txBody>
          <a:bodyPr wrap="none" rtlCol="0">
            <a:spAutoFit/>
          </a:bodyPr>
          <a:lstStyle/>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Commander</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George Minor</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Chief, Ordnance</a:t>
            </a:r>
          </a:p>
          <a:p>
            <a:pPr algn="ctr"/>
            <a:r>
              <a:rPr lang="en-US" b="1" dirty="0" smtClean="0">
                <a:ln>
                  <a:solidFill>
                    <a:schemeClr val="tx1"/>
                  </a:solidFill>
                </a:ln>
                <a:solidFill>
                  <a:schemeClr val="bg1"/>
                </a:solidFill>
                <a:latin typeface="Arial" panose="020B0604020202020204" pitchFamily="34" charset="0"/>
                <a:cs typeface="Arial" panose="020B0604020202020204" pitchFamily="34" charset="0"/>
              </a:rPr>
              <a:t>&amp; Hydrography</a:t>
            </a:r>
            <a:endParaRPr lang="en-US" b="1" dirty="0">
              <a:ln>
                <a:solidFill>
                  <a:schemeClr val="tx1"/>
                </a:solidFill>
              </a:ln>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25256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4524315"/>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a:t>
            </a:r>
          </a:p>
          <a:p>
            <a:pPr marL="342900" indent="-34290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Around May 3 Gen. Scott described his</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strategy to his protégé, Maj. Gen.</a:t>
            </a:r>
          </a:p>
          <a:p>
            <a:pPr defTabSz="36576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George McClellan.</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365760"/>
            <a:endParaRPr lang="en-US" sz="1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1257300" lvl="2" indent="-342900" defTabSz="36576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“Blockade” Southern ports,</a:t>
            </a:r>
          </a:p>
          <a:p>
            <a:pPr marL="1257300" lvl="2" indent="-342900" defTabSz="36576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Make a strong thrust down the</a:t>
            </a:r>
          </a:p>
          <a:p>
            <a:pPr lvl="2" defTabSz="64008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Mississippi Valley with a large</a:t>
            </a:r>
          </a:p>
          <a:p>
            <a:pPr lvl="2" defTabSz="64008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force, and</a:t>
            </a:r>
          </a:p>
          <a:p>
            <a:pPr marL="1257300" lvl="2"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Establish a line of strong Federal positions to isolate the Confederacy “and bring it to terms.”</a:t>
            </a:r>
          </a:p>
          <a:p>
            <a:pPr marL="1257300" lvl="2" indent="-342900" defTabSz="640080">
              <a:buFont typeface="Arial" panose="020B0604020202020204" pitchFamily="34" charset="0"/>
              <a:buChar char="•"/>
            </a:pPr>
            <a:endParaRPr lang="en-US" sz="1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indent="-342900" defTabSz="640080">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It is said that McClellan called it Scott’s “boa-constrictor.”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7824" y="2743200"/>
            <a:ext cx="3206176" cy="2438400"/>
          </a:xfrm>
          <a:prstGeom prst="rect">
            <a:avLst/>
          </a:prstGeom>
        </p:spPr>
      </p:pic>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789437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0" y="2286000"/>
            <a:ext cx="9144000" cy="2831544"/>
          </a:xfrm>
          <a:prstGeom prst="rect">
            <a:avLst/>
          </a:prstGeom>
          <a:noFill/>
        </p:spPr>
        <p:txBody>
          <a:bodyPr wrap="square" rtlCol="0">
            <a:spAutoFit/>
          </a:bodyPr>
          <a:lstStyle/>
          <a:p>
            <a:pPr algn="ctr">
              <a:spcAft>
                <a:spcPts val="600"/>
              </a:spcAft>
            </a:pPr>
            <a:r>
              <a:rPr lang="en-US" sz="2400" b="1" u="sng" dirty="0" smtClean="0">
                <a:ln>
                  <a:solidFill>
                    <a:schemeClr val="bg1"/>
                  </a:solidFill>
                </a:ln>
                <a:latin typeface="Arial" pitchFamily="34" charset="0"/>
                <a:cs typeface="Arial" pitchFamily="34" charset="0"/>
              </a:rPr>
              <a:t>Confederate </a:t>
            </a:r>
            <a:r>
              <a:rPr lang="en-US" sz="2400" b="1" u="sng" dirty="0">
                <a:ln>
                  <a:solidFill>
                    <a:schemeClr val="bg1"/>
                  </a:solidFill>
                </a:ln>
                <a:latin typeface="Arial" pitchFamily="34" charset="0"/>
                <a:cs typeface="Arial" pitchFamily="34" charset="0"/>
              </a:rPr>
              <a:t>States </a:t>
            </a:r>
            <a:r>
              <a:rPr lang="en-US" sz="2400" b="1" u="sng" dirty="0" smtClean="0">
                <a:ln>
                  <a:solidFill>
                    <a:schemeClr val="bg1"/>
                  </a:solidFill>
                </a:ln>
                <a:latin typeface="Arial" pitchFamily="34" charset="0"/>
                <a:cs typeface="Arial" pitchFamily="34" charset="0"/>
              </a:rPr>
              <a:t>Navy</a:t>
            </a:r>
            <a:endPar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the early stages of the Confederacy a naval Officer Corps of 4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admirals, 10 captains, 31 commanders, 100 1st lieutenants, 25 2nd lieutenants, 20 masters-in-line-of-promotion, and various other ranks and rating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was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created</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Many of these ranks were filled by Union officers resigning their positions and volunteering for the Confederacy.</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055001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43543" y="2097373"/>
            <a:ext cx="9144000" cy="4616648"/>
          </a:xfrm>
          <a:prstGeom prst="rect">
            <a:avLst/>
          </a:prstGeom>
          <a:noFill/>
        </p:spPr>
        <p:txBody>
          <a:bodyPr wrap="square" rtlCol="0">
            <a:spAutoFit/>
          </a:bodyPr>
          <a:lstStyle/>
          <a:p>
            <a:pPr algn="ctr">
              <a:spcAft>
                <a:spcPts val="600"/>
              </a:spcAft>
            </a:pPr>
            <a:r>
              <a:rPr lang="en-US" sz="2400" b="1" u="sng" dirty="0" smtClean="0">
                <a:ln>
                  <a:solidFill>
                    <a:schemeClr val="bg1"/>
                  </a:solidFill>
                </a:ln>
                <a:latin typeface="Arial" pitchFamily="34" charset="0"/>
                <a:cs typeface="Arial" pitchFamily="34" charset="0"/>
              </a:rPr>
              <a:t>Confederate </a:t>
            </a:r>
            <a:r>
              <a:rPr lang="en-US" sz="2400" b="1" u="sng" dirty="0">
                <a:ln>
                  <a:solidFill>
                    <a:schemeClr val="bg1"/>
                  </a:solidFill>
                </a:ln>
                <a:latin typeface="Arial" pitchFamily="34" charset="0"/>
                <a:cs typeface="Arial" pitchFamily="34" charset="0"/>
              </a:rPr>
              <a:t>States </a:t>
            </a:r>
            <a:r>
              <a:rPr lang="en-US" sz="2400" b="1" u="sng" dirty="0" smtClean="0">
                <a:ln>
                  <a:solidFill>
                    <a:schemeClr val="bg1"/>
                  </a:solidFill>
                </a:ln>
                <a:latin typeface="Arial" pitchFamily="34" charset="0"/>
                <a:cs typeface="Arial" pitchFamily="34" charset="0"/>
              </a:rPr>
              <a:t>Navy</a:t>
            </a:r>
          </a:p>
          <a:p>
            <a:pPr marL="0" lvl="1"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During the South’s Admirals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command were:</a:t>
            </a: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Commodore Lawrence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Rousseau, New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Orleans. A</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veteran of the War of 1812.</a:t>
            </a: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Commodore Josiah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Tattnall, Savannah</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After the War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of 1812,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he achieved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acclaim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commanding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East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India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Squadron.</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Commodore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French Forest,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Norfolk. A veteran of the War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of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1812, he commanded the Brazil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Squadron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until secession</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but never got the reward he deserved from the Confederacy.</a:t>
            </a: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Commodore Duncan N.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Ingraham, Charleston.</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Captain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Victor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Randolph, Mobile.</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785937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Confederate States Navy</a:t>
            </a:r>
          </a:p>
        </p:txBody>
      </p:sp>
      <p:grpSp>
        <p:nvGrpSpPr>
          <p:cNvPr id="22" name="Group 21"/>
          <p:cNvGrpSpPr/>
          <p:nvPr/>
        </p:nvGrpSpPr>
        <p:grpSpPr>
          <a:xfrm>
            <a:off x="-76200" y="5185183"/>
            <a:ext cx="9055911" cy="1421116"/>
            <a:chOff x="-107910" y="5317997"/>
            <a:chExt cx="9055911" cy="1421116"/>
          </a:xfrm>
        </p:grpSpPr>
        <p:sp>
          <p:nvSpPr>
            <p:cNvPr id="3" name="TextBox 2"/>
            <p:cNvSpPr txBox="1"/>
            <p:nvPr/>
          </p:nvSpPr>
          <p:spPr>
            <a:xfrm>
              <a:off x="-107910" y="5347817"/>
              <a:ext cx="1914306" cy="738664"/>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Commodore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Lawrence Rousseau</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New Orleans, LA</a:t>
              </a:r>
              <a:endParaRPr lang="en-US" sz="1400" b="1" dirty="0">
                <a:ln w="3175">
                  <a:solidFill>
                    <a:schemeClr val="tx1"/>
                  </a:solidFill>
                </a:ln>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2010655" y="6000449"/>
              <a:ext cx="1398140" cy="738664"/>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Commodore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Josiah Tatnall</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Savannah, GA</a:t>
              </a:r>
              <a:endParaRPr lang="en-US" sz="1400" b="1" dirty="0">
                <a:ln w="3175">
                  <a:solidFill>
                    <a:schemeClr val="tx1"/>
                  </a:solidFill>
                </a:ln>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3816374" y="5327314"/>
              <a:ext cx="1447832" cy="738664"/>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Commodore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Forrest French</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Norfolk, VA</a:t>
              </a:r>
              <a:endParaRPr lang="en-US" sz="1400" b="1" dirty="0">
                <a:ln w="3175">
                  <a:solidFill>
                    <a:schemeClr val="tx1"/>
                  </a:solidFill>
                </a:ln>
                <a:solidFill>
                  <a:schemeClr val="bg1"/>
                </a:solidFill>
                <a:latin typeface="Arial" panose="020B0604020202020204" pitchFamily="34" charset="0"/>
                <a:cs typeface="Arial" panose="020B0604020202020204" pitchFamily="34" charset="0"/>
              </a:endParaRPr>
            </a:p>
          </p:txBody>
        </p:sp>
        <p:sp>
          <p:nvSpPr>
            <p:cNvPr id="13" name="TextBox 12"/>
            <p:cNvSpPr txBox="1"/>
            <p:nvPr/>
          </p:nvSpPr>
          <p:spPr>
            <a:xfrm>
              <a:off x="7384817" y="5317997"/>
              <a:ext cx="1563184" cy="738664"/>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Commodore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Victor Randolph</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Mobile, AL</a:t>
              </a:r>
              <a:endParaRPr lang="en-US" sz="1400" b="1" dirty="0">
                <a:ln w="3175">
                  <a:solidFill>
                    <a:schemeClr val="tx1"/>
                  </a:solidFill>
                </a:ln>
                <a:solidFill>
                  <a:schemeClr val="bg1"/>
                </a:solidFill>
                <a:latin typeface="Arial" panose="020B0604020202020204" pitchFamily="34" charset="0"/>
                <a:cs typeface="Arial" panose="020B0604020202020204" pitchFamily="34" charset="0"/>
              </a:endParaRPr>
            </a:p>
          </p:txBody>
        </p:sp>
        <p:sp>
          <p:nvSpPr>
            <p:cNvPr id="15" name="TextBox 14"/>
            <p:cNvSpPr txBox="1"/>
            <p:nvPr/>
          </p:nvSpPr>
          <p:spPr>
            <a:xfrm>
              <a:off x="5392131" y="5948899"/>
              <a:ext cx="1925527" cy="738664"/>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Commodore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Duncan N. Ingraham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Charleston, SC</a:t>
              </a:r>
              <a:endParaRPr lang="en-US" sz="1400" b="1" dirty="0">
                <a:ln w="3175">
                  <a:solidFill>
                    <a:schemeClr val="tx1"/>
                  </a:solidFill>
                </a:ln>
                <a:solidFill>
                  <a:schemeClr val="bg1"/>
                </a:solidFill>
                <a:latin typeface="Arial" panose="020B0604020202020204" pitchFamily="34" charset="0"/>
                <a:cs typeface="Arial" panose="020B0604020202020204" pitchFamily="34" charset="0"/>
              </a:endParaRPr>
            </a:p>
          </p:txBody>
        </p:sp>
      </p:grpSp>
      <p:sp>
        <p:nvSpPr>
          <p:cNvPr id="20" name="TextBox 19"/>
          <p:cNvSpPr txBox="1"/>
          <p:nvPr/>
        </p:nvSpPr>
        <p:spPr>
          <a:xfrm>
            <a:off x="3009328" y="2726771"/>
            <a:ext cx="3125343" cy="461665"/>
          </a:xfrm>
          <a:prstGeom prst="rect">
            <a:avLst/>
          </a:prstGeom>
          <a:noFill/>
        </p:spPr>
        <p:txBody>
          <a:bodyPr wrap="none" rtlCol="0">
            <a:spAutoFit/>
          </a:bodyPr>
          <a:lstStyle/>
          <a:p>
            <a:r>
              <a:rPr lang="en-US" sz="2400" b="1" u="sng" dirty="0" smtClean="0">
                <a:ln>
                  <a:solidFill>
                    <a:schemeClr val="tx1"/>
                  </a:solidFill>
                </a:ln>
                <a:solidFill>
                  <a:schemeClr val="bg1"/>
                </a:solidFill>
              </a:rPr>
              <a:t>The Admirals In-Charge</a:t>
            </a:r>
            <a:endParaRPr lang="en-US" sz="2400" b="1" u="sng" dirty="0">
              <a:ln>
                <a:solidFill>
                  <a:schemeClr val="tx1"/>
                </a:solidFill>
              </a:ln>
              <a:solidFill>
                <a:schemeClr val="bg1"/>
              </a:solidFill>
            </a:endParaRPr>
          </a:p>
        </p:txBody>
      </p:sp>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1261" y="3801751"/>
            <a:ext cx="1792600" cy="1974836"/>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0690" y="3150512"/>
            <a:ext cx="1462389" cy="2107170"/>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2991" y="3801751"/>
            <a:ext cx="1463228" cy="1949021"/>
          </a:xfrm>
          <a:prstGeom prst="rect">
            <a:avLst/>
          </a:prstGeom>
        </p:spPr>
      </p:pic>
      <p:grpSp>
        <p:nvGrpSpPr>
          <p:cNvPr id="30" name="Group 29"/>
          <p:cNvGrpSpPr/>
          <p:nvPr/>
        </p:nvGrpSpPr>
        <p:grpSpPr>
          <a:xfrm>
            <a:off x="283485" y="3817741"/>
            <a:ext cx="1194937" cy="1397262"/>
            <a:chOff x="304800" y="3247541"/>
            <a:chExt cx="1309237" cy="1595281"/>
          </a:xfrm>
        </p:grpSpPr>
        <p:grpSp>
          <p:nvGrpSpPr>
            <p:cNvPr id="28" name="Group 27"/>
            <p:cNvGrpSpPr/>
            <p:nvPr/>
          </p:nvGrpSpPr>
          <p:grpSpPr>
            <a:xfrm>
              <a:off x="304800" y="3247541"/>
              <a:ext cx="1309237" cy="1595281"/>
              <a:chOff x="304800" y="3247541"/>
              <a:chExt cx="1309237" cy="1595281"/>
            </a:xfrm>
          </p:grpSpPr>
          <p:sp>
            <p:nvSpPr>
              <p:cNvPr id="26" name="Rectangle 25"/>
              <p:cNvSpPr/>
              <p:nvPr/>
            </p:nvSpPr>
            <p:spPr>
              <a:xfrm>
                <a:off x="304800" y="3247541"/>
                <a:ext cx="1295400" cy="1595281"/>
              </a:xfrm>
              <a:prstGeom prst="rect">
                <a:avLst/>
              </a:prstGeom>
              <a:solidFill>
                <a:schemeClr val="bg1">
                  <a:lumMod val="6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3733800"/>
                <a:ext cx="1309237" cy="785542"/>
              </a:xfrm>
              <a:prstGeom prst="rect">
                <a:avLst/>
              </a:prstGeom>
            </p:spPr>
          </p:pic>
        </p:grpSp>
        <p:sp>
          <p:nvSpPr>
            <p:cNvPr id="29" name="TextBox 28"/>
            <p:cNvSpPr txBox="1"/>
            <p:nvPr/>
          </p:nvSpPr>
          <p:spPr>
            <a:xfrm>
              <a:off x="304801" y="3352800"/>
              <a:ext cx="1295400" cy="386534"/>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No Photo</a:t>
              </a:r>
              <a:endParaRPr lang="en-US" sz="1600" dirty="0">
                <a:latin typeface="Arial" panose="020B0604020202020204" pitchFamily="34" charset="0"/>
                <a:cs typeface="Arial" panose="020B0604020202020204" pitchFamily="34" charset="0"/>
              </a:endParaRPr>
            </a:p>
          </p:txBody>
        </p:sp>
      </p:grpSp>
      <p:grpSp>
        <p:nvGrpSpPr>
          <p:cNvPr id="36" name="Group 35"/>
          <p:cNvGrpSpPr/>
          <p:nvPr/>
        </p:nvGrpSpPr>
        <p:grpSpPr>
          <a:xfrm>
            <a:off x="7636587" y="3755258"/>
            <a:ext cx="1194937" cy="1397262"/>
            <a:chOff x="304800" y="3247541"/>
            <a:chExt cx="1309237" cy="1595281"/>
          </a:xfrm>
        </p:grpSpPr>
        <p:grpSp>
          <p:nvGrpSpPr>
            <p:cNvPr id="37" name="Group 36"/>
            <p:cNvGrpSpPr/>
            <p:nvPr/>
          </p:nvGrpSpPr>
          <p:grpSpPr>
            <a:xfrm>
              <a:off x="304800" y="3247541"/>
              <a:ext cx="1309237" cy="1595281"/>
              <a:chOff x="304800" y="3247541"/>
              <a:chExt cx="1309237" cy="1595281"/>
            </a:xfrm>
          </p:grpSpPr>
          <p:sp>
            <p:nvSpPr>
              <p:cNvPr id="39" name="Rectangle 38"/>
              <p:cNvSpPr/>
              <p:nvPr/>
            </p:nvSpPr>
            <p:spPr>
              <a:xfrm>
                <a:off x="304800" y="3247541"/>
                <a:ext cx="1295400" cy="1595281"/>
              </a:xfrm>
              <a:prstGeom prst="rect">
                <a:avLst/>
              </a:prstGeom>
              <a:solidFill>
                <a:schemeClr val="bg1">
                  <a:lumMod val="6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3733800"/>
                <a:ext cx="1309237" cy="785542"/>
              </a:xfrm>
              <a:prstGeom prst="rect">
                <a:avLst/>
              </a:prstGeom>
            </p:spPr>
          </p:pic>
        </p:grpSp>
        <p:sp>
          <p:nvSpPr>
            <p:cNvPr id="38" name="TextBox 37"/>
            <p:cNvSpPr txBox="1"/>
            <p:nvPr/>
          </p:nvSpPr>
          <p:spPr>
            <a:xfrm>
              <a:off x="304801" y="3352800"/>
              <a:ext cx="1295400" cy="386534"/>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No Photo</a:t>
              </a:r>
              <a:endParaRPr lang="en-US" sz="1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7283771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0" y="2286000"/>
            <a:ext cx="9144000" cy="4016484"/>
          </a:xfrm>
          <a:prstGeom prst="rect">
            <a:avLst/>
          </a:prstGeom>
          <a:noFill/>
        </p:spPr>
        <p:txBody>
          <a:bodyPr wrap="square" rtlCol="0">
            <a:spAutoFit/>
          </a:bodyPr>
          <a:lstStyle>
            <a:defPPr>
              <a:defRPr lang="en-US"/>
            </a:defPPr>
            <a:lvl1pPr algn="ctr">
              <a:defRPr sz="2400" b="1" u="sng">
                <a:ln>
                  <a:solidFill>
                    <a:schemeClr val="bg1"/>
                  </a:solidFill>
                </a:ln>
                <a:effectLst>
                  <a:outerShdw blurRad="50800" dist="38100" dir="5400000" algn="ctr" rotWithShape="0">
                    <a:schemeClr val="bg1"/>
                  </a:outerShdw>
                </a:effectLst>
                <a:latin typeface="Arial" pitchFamily="34" charset="0"/>
                <a:cs typeface="Arial" pitchFamily="34" charset="0"/>
              </a:defRPr>
            </a:lvl1pPr>
            <a:lvl2pPr marL="342900" lvl="1" indent="-342900" defTabSz="640080">
              <a:buFont typeface="Arial" panose="020B0604020202020204" pitchFamily="34" charset="0"/>
              <a:buChar char="•"/>
              <a:defRPr sz="230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defRPr>
            </a:lvl2pPr>
          </a:lstStyle>
          <a:p>
            <a:pPr>
              <a:spcAft>
                <a:spcPts val="600"/>
              </a:spcAft>
            </a:pPr>
            <a:r>
              <a:rPr lang="en-US" dirty="0"/>
              <a:t>Confederate States Navy</a:t>
            </a:r>
          </a:p>
          <a:p>
            <a:pPr lvl="1">
              <a:spcAft>
                <a:spcPts val="600"/>
              </a:spcAft>
            </a:pPr>
            <a:r>
              <a:rPr lang="en-US" sz="2400" dirty="0"/>
              <a:t>By the end of 1861, 373 commissioned officers, warrants and midshipmen resigned or were dismissed from the US Navy to join the Confederacy.</a:t>
            </a:r>
          </a:p>
          <a:p>
            <a:pPr lvl="1">
              <a:spcAft>
                <a:spcPts val="600"/>
              </a:spcAft>
            </a:pPr>
            <a:r>
              <a:rPr lang="en-US" sz="2400" dirty="0"/>
              <a:t>When many of the officers reported for duty there were few ships ready for command and manning. Most were detailed to command shore batteries in the states that claimed them. They we often conferred with Army rank, and much dissension developed while they waited for shipboard assignment.</a:t>
            </a:r>
          </a:p>
          <a:p>
            <a:pPr>
              <a:spcAft>
                <a:spcPts val="600"/>
              </a:spcAft>
            </a:pPr>
            <a:endParaRPr lang="en-US" dirty="0"/>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680278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93466" y="1548212"/>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17772" y="2121399"/>
            <a:ext cx="9144000" cy="3477875"/>
          </a:xfrm>
          <a:prstGeom prst="rect">
            <a:avLst/>
          </a:prstGeom>
          <a:noFill/>
        </p:spPr>
        <p:txBody>
          <a:bodyPr wrap="square" rtlCol="0">
            <a:spAutoFit/>
          </a:bodyPr>
          <a:lstStyle/>
          <a:p>
            <a:pPr marL="0" lvl="1" algn="ctr">
              <a:spcAft>
                <a:spcPts val="600"/>
              </a:spcAft>
            </a:pPr>
            <a:r>
              <a:rPr lang="en-US" sz="2400" u="sng" dirty="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United States Secretary of War</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Compared to the South’s five Secretary’s of War, and the instability implied by a continuous change of leadership, the Union saw only two.</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first, Simon Cameron, was President Lincoln’s original Secretary of War. He served for about one year, until</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January 1862. Pressured by allegations of</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corruption, he resigned from office.</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6038" y="4114800"/>
            <a:ext cx="1477962" cy="2446282"/>
          </a:xfrm>
          <a:prstGeom prst="rect">
            <a:avLst/>
          </a:prstGeom>
        </p:spPr>
      </p:pic>
    </p:spTree>
    <p:extLst>
      <p:ext uri="{BB962C8B-B14F-4D97-AF65-F5344CB8AC3E}">
        <p14:creationId xmlns:p14="http://schemas.microsoft.com/office/powerpoint/2010/main" val="12482400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93466" y="1548212"/>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17772" y="2121399"/>
            <a:ext cx="9144000" cy="4324261"/>
          </a:xfrm>
          <a:prstGeom prst="rect">
            <a:avLst/>
          </a:prstGeom>
          <a:noFill/>
        </p:spPr>
        <p:txBody>
          <a:bodyPr wrap="square" rtlCol="0">
            <a:spAutoFit/>
          </a:bodyPr>
          <a:lstStyle/>
          <a:p>
            <a:pPr marL="0" lvl="1" algn="ctr" defTabSz="640080">
              <a:spcAft>
                <a:spcPts val="600"/>
              </a:spcAft>
            </a:pPr>
            <a:r>
              <a:rPr lang="en-US" sz="2400" u="sng" dirty="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United States Secretary of </a:t>
            </a:r>
            <a:r>
              <a:rPr lang="en-US" sz="2400" u="sng" dirty="0" smtClean="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War</a:t>
            </a:r>
            <a:endPar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second, Edwin McMasters Stanton, managed the Union’s military expansion through the Civil War and beyond, serving until the end of 1869. He accepted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his</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appointment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to “help save the country</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which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he did.</a:t>
            </a:r>
          </a:p>
          <a:p>
            <a:pPr marL="342900" lvl="1" indent="-342900" defTabSz="36576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Lincoln described him as “the rock on the</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beach of our national ocean against which</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breakers dash and roar, dash and roar</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without ceasing”.</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3350499"/>
            <a:ext cx="2743200" cy="3240000"/>
          </a:xfrm>
          <a:prstGeom prst="rect">
            <a:avLst/>
          </a:prstGeom>
        </p:spPr>
      </p:pic>
    </p:spTree>
    <p:extLst>
      <p:ext uri="{BB962C8B-B14F-4D97-AF65-F5344CB8AC3E}">
        <p14:creationId xmlns:p14="http://schemas.microsoft.com/office/powerpoint/2010/main" val="22583835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93466" y="1548212"/>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17772" y="2121399"/>
            <a:ext cx="9144000" cy="4565352"/>
          </a:xfrm>
          <a:prstGeom prst="rect">
            <a:avLst/>
          </a:prstGeom>
          <a:noFill/>
        </p:spPr>
        <p:txBody>
          <a:bodyPr wrap="square" rtlCol="0">
            <a:spAutoFit/>
          </a:bodyPr>
          <a:lstStyle/>
          <a:p>
            <a:pPr marL="0" lvl="1" algn="ctr" defTabSz="640080">
              <a:spcAft>
                <a:spcPts val="400"/>
              </a:spcAft>
            </a:pPr>
            <a:r>
              <a:rPr lang="en-US" sz="2400" u="sng" dirty="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United States Secretary of </a:t>
            </a:r>
            <a:r>
              <a:rPr lang="en-US" sz="2400" u="sng" dirty="0" smtClean="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the Navy</a:t>
            </a:r>
            <a:endPar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lvl="1" indent="-342900" defTabSz="640080">
              <a:spcAft>
                <a:spcPts val="4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Gideon Welles served as Secretary of the Navy, under War Secretary Edwin M. Stanton, from March 1861 through the war. He continued his service after the</a:t>
            </a:r>
          </a:p>
          <a:p>
            <a:pPr marL="0" lvl="1" defTabSz="365760">
              <a:spcAft>
                <a:spcPts val="4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assassination of President Lincoln, until 1869.</a:t>
            </a:r>
          </a:p>
          <a:p>
            <a:pPr marL="342900" lvl="1" indent="-342900" defTabSz="365760">
              <a:spcAft>
                <a:spcPts val="4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He originally opposed the idea of a blockade,</a:t>
            </a:r>
          </a:p>
          <a:p>
            <a:pPr marL="0" lvl="1" defTabSz="365760">
              <a:spcAft>
                <a:spcPts val="4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but embraced its prosecution and devoted</a:t>
            </a:r>
          </a:p>
          <a:p>
            <a:pPr marL="0" lvl="1" defTabSz="365760">
              <a:spcAft>
                <a:spcPts val="4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his role to the creation of a world-class navy,</a:t>
            </a:r>
          </a:p>
          <a:p>
            <a:pPr marL="0" lvl="1" defTabSz="365760">
              <a:spcAft>
                <a:spcPts val="4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composed of the finest ships, latest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defTabSz="365760">
              <a:spcAft>
                <a:spcPts val="4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technology,  professional officers and</a:t>
            </a:r>
          </a:p>
          <a:p>
            <a:pPr marL="0" lvl="1" defTabSz="365760">
              <a:spcAft>
                <a:spcPts val="4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seamen, and aggressive strategy.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0044" y="3505200"/>
            <a:ext cx="2471728" cy="3105759"/>
          </a:xfrm>
          <a:prstGeom prst="rect">
            <a:avLst/>
          </a:prstGeom>
        </p:spPr>
      </p:pic>
    </p:spTree>
    <p:extLst>
      <p:ext uri="{BB962C8B-B14F-4D97-AF65-F5344CB8AC3E}">
        <p14:creationId xmlns:p14="http://schemas.microsoft.com/office/powerpoint/2010/main" val="1720856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93466" y="1548212"/>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17772" y="2121399"/>
            <a:ext cx="9144000" cy="3939540"/>
          </a:xfrm>
          <a:prstGeom prst="rect">
            <a:avLst/>
          </a:prstGeom>
          <a:noFill/>
        </p:spPr>
        <p:txBody>
          <a:bodyPr wrap="square" rtlCol="0">
            <a:spAutoFit/>
          </a:bodyPr>
          <a:lstStyle/>
          <a:p>
            <a:pPr marL="0" lvl="1" algn="ctr" defTabSz="640080">
              <a:spcAft>
                <a:spcPts val="400"/>
              </a:spcAft>
            </a:pPr>
            <a:r>
              <a:rPr lang="en-US" sz="2400" u="sng" dirty="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United States Secretary of </a:t>
            </a:r>
            <a:r>
              <a:rPr lang="en-US" sz="2400" u="sng" dirty="0" smtClean="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the Navy</a:t>
            </a:r>
            <a:endPar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lvl="1" indent="-342900" defTabSz="640080">
              <a:spcAft>
                <a:spcPts val="4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Gideon Welles became the civilian head of the Union Navy in 1861. There were less than 80 ships, 1,300 officers and 7,500 enlisted men in service. Most ships were on foreign station, in poor condition, or laid up for decommissioning and salvage.</a:t>
            </a:r>
          </a:p>
          <a:p>
            <a:pPr marL="342900" lvl="1" indent="-342900" defTabSz="640080">
              <a:spcAft>
                <a:spcPts val="4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By 1865 there were 671 ships, 6,700 officers and 51,500 enlisted men.</a:t>
            </a:r>
          </a:p>
          <a:p>
            <a:pPr marL="342900" lvl="1" indent="-342900" defTabSz="640080">
              <a:spcAft>
                <a:spcPts val="4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Welles came with experience as Chief of the Bureau of Provisions and Clothing for the Navy Department from 1846 to 1849.  His skills and experience would be tested by the war.</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584931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93466" y="1548212"/>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5" name="TextBox 4"/>
          <p:cNvSpPr txBox="1"/>
          <p:nvPr/>
        </p:nvSpPr>
        <p:spPr>
          <a:xfrm>
            <a:off x="17772" y="2121399"/>
            <a:ext cx="9144000" cy="4339650"/>
          </a:xfrm>
          <a:prstGeom prst="rect">
            <a:avLst/>
          </a:prstGeom>
          <a:noFill/>
        </p:spPr>
        <p:txBody>
          <a:bodyPr wrap="square" rtlCol="0">
            <a:spAutoFit/>
          </a:bodyPr>
          <a:lstStyle/>
          <a:p>
            <a:pPr marL="0" lvl="1" algn="ctr" defTabSz="640080">
              <a:spcAft>
                <a:spcPts val="400"/>
              </a:spcAft>
            </a:pPr>
            <a:r>
              <a:rPr lang="en-US" sz="2400" u="sng" dirty="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United States Secretary of </a:t>
            </a:r>
            <a:r>
              <a:rPr lang="en-US" sz="2400" u="sng" dirty="0" smtClean="0">
                <a:ln>
                  <a:solidFill>
                    <a:schemeClr val="tx1"/>
                  </a:solidFill>
                </a:ln>
                <a:effectLst>
                  <a:outerShdw blurRad="38100" dist="38100" dir="7200000" algn="ctr" rotWithShape="0">
                    <a:schemeClr val="bg1"/>
                  </a:outerShdw>
                </a:effectLst>
                <a:uFill>
                  <a:solidFill>
                    <a:schemeClr val="bg1"/>
                  </a:solidFill>
                </a:uFill>
                <a:latin typeface="Arial" pitchFamily="34" charset="0"/>
                <a:cs typeface="Arial" pitchFamily="34" charset="0"/>
              </a:rPr>
              <a:t>the Navy</a:t>
            </a:r>
            <a:endPar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algn="ctr" defTabSz="640080">
              <a:spcAft>
                <a:spcPts val="4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During the course of the war, Gideon Welled directed the expenditure of $123 million, and harnessed the size and industrial strength of the North to created a naval force that equaled or surpassed any other in the world.</a:t>
            </a:r>
          </a:p>
          <a:p>
            <a:pPr marL="0" lvl="1" algn="ctr" defTabSz="640080">
              <a:spcAft>
                <a:spcPts val="400"/>
              </a:spcAft>
            </a:pP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algn="ctr" defTabSz="640080">
              <a:spcAft>
                <a:spcPts val="400"/>
              </a:spcAft>
            </a:pPr>
            <a:r>
              <a:rPr lang="en-US" sz="2800" b="1" dirty="0">
                <a:ln>
                  <a:solidFill>
                    <a:schemeClr val="bg1"/>
                  </a:solidFill>
                </a:ln>
                <a:gradFill>
                  <a:gsLst>
                    <a:gs pos="42000">
                      <a:srgbClr val="000082"/>
                    </a:gs>
                    <a:gs pos="30000">
                      <a:srgbClr val="66008F"/>
                    </a:gs>
                    <a:gs pos="21000">
                      <a:srgbClr val="BA0066"/>
                    </a:gs>
                    <a:gs pos="89999">
                      <a:srgbClr val="FF0000"/>
                    </a:gs>
                    <a:gs pos="100000">
                      <a:srgbClr val="FF8200"/>
                    </a:gs>
                  </a:gsLst>
                  <a:lin ang="5400000" scaled="0"/>
                </a:gradFill>
                <a:effectLst>
                  <a:outerShdw blurRad="38100" dist="63500" dir="4200000" algn="ctr" rotWithShape="0">
                    <a:schemeClr val="bg1"/>
                  </a:outerShdw>
                </a:effectLst>
                <a:latin typeface="Arial" pitchFamily="34" charset="0"/>
                <a:cs typeface="Arial" pitchFamily="34" charset="0"/>
              </a:rPr>
              <a:t>What cost</a:t>
            </a:r>
          </a:p>
          <a:p>
            <a:pPr marL="0" lvl="1" algn="ctr" defTabSz="640080">
              <a:spcAft>
                <a:spcPts val="400"/>
              </a:spcAft>
            </a:pPr>
            <a:r>
              <a:rPr lang="en-US" sz="2800" b="1" dirty="0">
                <a:ln>
                  <a:solidFill>
                    <a:schemeClr val="bg1"/>
                  </a:solidFill>
                </a:ln>
                <a:gradFill>
                  <a:gsLst>
                    <a:gs pos="42000">
                      <a:srgbClr val="000082"/>
                    </a:gs>
                    <a:gs pos="30000">
                      <a:srgbClr val="66008F"/>
                    </a:gs>
                    <a:gs pos="21000">
                      <a:srgbClr val="BA0066"/>
                    </a:gs>
                    <a:gs pos="89999">
                      <a:srgbClr val="FF0000"/>
                    </a:gs>
                    <a:gs pos="100000">
                      <a:srgbClr val="FF8200"/>
                    </a:gs>
                  </a:gsLst>
                  <a:lin ang="5400000" scaled="0"/>
                </a:gradFill>
                <a:effectLst>
                  <a:outerShdw blurRad="38100" dist="63500" dir="4200000" algn="ctr" rotWithShape="0">
                    <a:schemeClr val="bg1"/>
                  </a:outerShdw>
                </a:effectLst>
                <a:latin typeface="Arial" pitchFamily="34" charset="0"/>
                <a:cs typeface="Arial" pitchFamily="34" charset="0"/>
              </a:rPr>
              <a:t>$123,000,000 (U.S. currency) in 1861</a:t>
            </a:r>
          </a:p>
          <a:p>
            <a:pPr marL="0" lvl="1" algn="ctr" defTabSz="640080">
              <a:spcAft>
                <a:spcPts val="400"/>
              </a:spcAft>
            </a:pPr>
            <a:r>
              <a:rPr lang="en-US" sz="2800" b="1" dirty="0">
                <a:ln>
                  <a:solidFill>
                    <a:schemeClr val="bg1"/>
                  </a:solidFill>
                </a:ln>
                <a:gradFill>
                  <a:gsLst>
                    <a:gs pos="42000">
                      <a:srgbClr val="000082"/>
                    </a:gs>
                    <a:gs pos="30000">
                      <a:srgbClr val="66008F"/>
                    </a:gs>
                    <a:gs pos="21000">
                      <a:srgbClr val="BA0066"/>
                    </a:gs>
                    <a:gs pos="89999">
                      <a:srgbClr val="FF0000"/>
                    </a:gs>
                    <a:gs pos="100000">
                      <a:srgbClr val="FF8200"/>
                    </a:gs>
                  </a:gsLst>
                  <a:lin ang="5400000" scaled="0"/>
                </a:gradFill>
                <a:effectLst>
                  <a:outerShdw blurRad="38100" dist="63500" dir="4200000" algn="ctr" rotWithShape="0">
                    <a:schemeClr val="bg1"/>
                  </a:outerShdw>
                </a:effectLst>
                <a:latin typeface="Arial" pitchFamily="34" charset="0"/>
                <a:cs typeface="Arial" pitchFamily="34" charset="0"/>
              </a:rPr>
              <a:t>Would cost</a:t>
            </a:r>
          </a:p>
          <a:p>
            <a:pPr marL="0" lvl="1" algn="ctr" defTabSz="640080">
              <a:spcAft>
                <a:spcPts val="400"/>
              </a:spcAft>
            </a:pPr>
            <a:r>
              <a:rPr lang="en-US" sz="2800" b="1" dirty="0">
                <a:ln>
                  <a:solidFill>
                    <a:schemeClr val="bg1"/>
                  </a:solidFill>
                </a:ln>
                <a:gradFill>
                  <a:gsLst>
                    <a:gs pos="42000">
                      <a:srgbClr val="000082"/>
                    </a:gs>
                    <a:gs pos="30000">
                      <a:srgbClr val="66008F"/>
                    </a:gs>
                    <a:gs pos="21000">
                      <a:srgbClr val="BA0066"/>
                    </a:gs>
                    <a:gs pos="89999">
                      <a:srgbClr val="FF0000"/>
                    </a:gs>
                    <a:gs pos="100000">
                      <a:srgbClr val="FF8200"/>
                    </a:gs>
                  </a:gsLst>
                  <a:lin ang="5400000" scaled="0"/>
                </a:gradFill>
                <a:effectLst>
                  <a:outerShdw blurRad="38100" dist="63500" dir="4200000" algn="ctr" rotWithShape="0">
                    <a:schemeClr val="bg1"/>
                  </a:outerShdw>
                </a:effectLst>
                <a:latin typeface="Arial" pitchFamily="34" charset="0"/>
                <a:cs typeface="Arial" pitchFamily="34" charset="0"/>
              </a:rPr>
              <a:t>$3,097,747,102 (U.S. currency) in 2012</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462183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United States </a:t>
            </a: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Navy</a:t>
            </a:r>
          </a:p>
        </p:txBody>
      </p:sp>
      <p:sp>
        <p:nvSpPr>
          <p:cNvPr id="20" name="TextBox 19"/>
          <p:cNvSpPr txBox="1"/>
          <p:nvPr/>
        </p:nvSpPr>
        <p:spPr>
          <a:xfrm>
            <a:off x="-57556" y="2726770"/>
            <a:ext cx="9201556" cy="1200329"/>
          </a:xfrm>
          <a:prstGeom prst="rect">
            <a:avLst/>
          </a:prstGeom>
          <a:noFill/>
        </p:spPr>
        <p:txBody>
          <a:bodyPr wrap="square" rtlCol="0">
            <a:spAutoFit/>
          </a:bodyPr>
          <a:lstStyle/>
          <a:p>
            <a:pPr algn="ctr"/>
            <a:r>
              <a:rPr lang="en-US" sz="2400" b="1" u="sng" dirty="0" smtClean="0">
                <a:ln>
                  <a:solidFill>
                    <a:schemeClr val="tx1"/>
                  </a:solidFill>
                </a:ln>
                <a:solidFill>
                  <a:schemeClr val="bg1"/>
                </a:solidFill>
                <a:latin typeface="Arial" panose="020B0604020202020204" pitchFamily="34" charset="0"/>
                <a:cs typeface="Arial" panose="020B0604020202020204" pitchFamily="34" charset="0"/>
              </a:rPr>
              <a:t>The Admirals</a:t>
            </a:r>
          </a:p>
          <a:p>
            <a:pPr algn="ctr"/>
            <a:r>
              <a:rPr lang="en-US" sz="2400" b="1" dirty="0" smtClean="0">
                <a:ln>
                  <a:solidFill>
                    <a:schemeClr val="tx1"/>
                  </a:solidFill>
                </a:ln>
                <a:solidFill>
                  <a:schemeClr val="bg1"/>
                </a:solidFill>
                <a:latin typeface="Arial" panose="020B0604020202020204" pitchFamily="34" charset="0"/>
                <a:cs typeface="Arial" panose="020B0604020202020204" pitchFamily="34" charset="0"/>
              </a:rPr>
              <a:t>The superiority of U.S. Naval leadership, in terms of number and ability, is evident in its roster of fighting officers.</a:t>
            </a:r>
            <a:endParaRPr lang="en-US" sz="2400" b="1" dirty="0">
              <a:ln>
                <a:solidFill>
                  <a:schemeClr val="tx1"/>
                </a:solidFill>
              </a:ln>
              <a:solidFill>
                <a:schemeClr val="bg1"/>
              </a:solidFill>
              <a:latin typeface="Arial" panose="020B0604020202020204" pitchFamily="34" charset="0"/>
              <a:cs typeface="Arial" panose="020B0604020202020204" pitchFamily="34" charset="0"/>
            </a:endParaRPr>
          </a:p>
        </p:txBody>
      </p:sp>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4062097"/>
            <a:ext cx="1619921" cy="2533567"/>
          </a:xfrm>
          <a:prstGeom prst="rect">
            <a:avLst/>
          </a:prstGeom>
        </p:spPr>
      </p:pic>
      <p:sp>
        <p:nvSpPr>
          <p:cNvPr id="33" name="TextBox 32"/>
          <p:cNvSpPr txBox="1"/>
          <p:nvPr/>
        </p:nvSpPr>
        <p:spPr>
          <a:xfrm>
            <a:off x="5053042" y="4841338"/>
            <a:ext cx="2262158" cy="1754326"/>
          </a:xfrm>
          <a:prstGeom prst="rect">
            <a:avLst/>
          </a:prstGeom>
          <a:noFill/>
        </p:spPr>
        <p:txBody>
          <a:bodyPr wrap="none" rtlCol="0">
            <a:spAutoFit/>
          </a:bodyPr>
          <a:lstStyle/>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Admiral</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David Dixon Porter</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Pensacola</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Western Flotilla</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Vicksburg</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Red River</a:t>
            </a: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017998"/>
            <a:ext cx="1600200" cy="2588301"/>
          </a:xfrm>
          <a:prstGeom prst="rect">
            <a:avLst/>
          </a:prstGeom>
        </p:spPr>
      </p:pic>
      <p:sp>
        <p:nvSpPr>
          <p:cNvPr id="34" name="TextBox 33"/>
          <p:cNvSpPr txBox="1"/>
          <p:nvPr/>
        </p:nvSpPr>
        <p:spPr>
          <a:xfrm>
            <a:off x="1752600" y="4851973"/>
            <a:ext cx="2929008" cy="1754326"/>
          </a:xfrm>
          <a:prstGeom prst="rect">
            <a:avLst/>
          </a:prstGeom>
          <a:noFill/>
        </p:spPr>
        <p:txBody>
          <a:bodyPr wrap="none" rtlCol="0">
            <a:spAutoFit/>
          </a:bodyPr>
          <a:lstStyle/>
          <a:p>
            <a:r>
              <a:rPr lang="en-US" b="1" dirty="0" smtClean="0">
                <a:ln w="3175">
                  <a:solidFill>
                    <a:schemeClr val="tx1"/>
                  </a:solidFill>
                </a:ln>
                <a:solidFill>
                  <a:schemeClr val="bg1"/>
                </a:solidFill>
                <a:latin typeface="Arial" panose="020B0604020202020204" pitchFamily="34" charset="0"/>
                <a:cs typeface="Arial" panose="020B0604020202020204" pitchFamily="34" charset="0"/>
              </a:rPr>
              <a:t>Admiral</a:t>
            </a:r>
          </a:p>
          <a:p>
            <a:r>
              <a:rPr lang="en-US" b="1" dirty="0" smtClean="0">
                <a:ln w="3175">
                  <a:solidFill>
                    <a:schemeClr val="tx1"/>
                  </a:solidFill>
                </a:ln>
                <a:solidFill>
                  <a:schemeClr val="bg1"/>
                </a:solidFill>
                <a:latin typeface="Arial" panose="020B0604020202020204" pitchFamily="34" charset="0"/>
                <a:cs typeface="Arial" panose="020B0604020202020204" pitchFamily="34" charset="0"/>
              </a:rPr>
              <a:t>James Glasgow Farragut</a:t>
            </a:r>
          </a:p>
          <a:p>
            <a:r>
              <a:rPr lang="en-US" b="1" dirty="0" smtClean="0">
                <a:ln w="3175">
                  <a:solidFill>
                    <a:schemeClr val="tx1"/>
                  </a:solidFill>
                </a:ln>
                <a:solidFill>
                  <a:schemeClr val="bg1"/>
                </a:solidFill>
                <a:latin typeface="Arial" panose="020B0604020202020204" pitchFamily="34" charset="0"/>
                <a:cs typeface="Arial" panose="020B0604020202020204" pitchFamily="34" charset="0"/>
              </a:rPr>
              <a:t>Western Gulf</a:t>
            </a:r>
          </a:p>
          <a:p>
            <a:r>
              <a:rPr lang="en-US" b="1" dirty="0" smtClean="0">
                <a:ln w="3175">
                  <a:solidFill>
                    <a:schemeClr val="tx1"/>
                  </a:solidFill>
                </a:ln>
                <a:solidFill>
                  <a:schemeClr val="bg1"/>
                </a:solidFill>
                <a:latin typeface="Arial" panose="020B0604020202020204" pitchFamily="34" charset="0"/>
                <a:cs typeface="Arial" panose="020B0604020202020204" pitchFamily="34" charset="0"/>
              </a:rPr>
              <a:t>Blockading Squadron</a:t>
            </a:r>
          </a:p>
          <a:p>
            <a:r>
              <a:rPr lang="en-US" b="1" dirty="0" smtClean="0">
                <a:ln w="3175">
                  <a:solidFill>
                    <a:schemeClr val="tx1"/>
                  </a:solidFill>
                </a:ln>
                <a:solidFill>
                  <a:schemeClr val="bg1"/>
                </a:solidFill>
                <a:latin typeface="Arial" panose="020B0604020202020204" pitchFamily="34" charset="0"/>
                <a:cs typeface="Arial" panose="020B0604020202020204" pitchFamily="34" charset="0"/>
              </a:rPr>
              <a:t>New Orleans</a:t>
            </a:r>
          </a:p>
          <a:p>
            <a:r>
              <a:rPr lang="en-US" b="1" dirty="0" smtClean="0">
                <a:ln w="3175">
                  <a:solidFill>
                    <a:schemeClr val="tx1"/>
                  </a:solidFill>
                </a:ln>
                <a:solidFill>
                  <a:schemeClr val="bg1"/>
                </a:solidFill>
                <a:latin typeface="Arial" panose="020B0604020202020204" pitchFamily="34" charset="0"/>
                <a:cs typeface="Arial" panose="020B0604020202020204" pitchFamily="34" charset="0"/>
              </a:rPr>
              <a:t>Mobile Bay</a:t>
            </a:r>
          </a:p>
        </p:txBody>
      </p:sp>
    </p:spTree>
    <p:extLst>
      <p:ext uri="{BB962C8B-B14F-4D97-AF65-F5344CB8AC3E}">
        <p14:creationId xmlns:p14="http://schemas.microsoft.com/office/powerpoint/2010/main" val="40040015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47429"/>
            <a:ext cx="9144000" cy="4524315"/>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Snake-Mississippi Valley</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Scott proposed to Pres. Lincoln that</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60,000 troops move down the</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Mississippi River with gunboats from</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Cairo, IL to the Gulf.</a:t>
            </a:r>
          </a:p>
          <a:p>
            <a:pPr marL="342900" indent="-342900" defTabSz="36576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Concurrently, an effective blockade</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would seal off the south.</a:t>
            </a:r>
          </a:p>
          <a:p>
            <a:pPr marL="342900" indent="-342900" defTabSz="36576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press used McClellan’s metaphor,</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using the name of another snake.</a:t>
            </a:r>
          </a:p>
          <a:p>
            <a:pPr marL="342900" indent="-342900" defTabSz="36576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plan was not adopted. It would reappear early in 1862 with the joint operations of Gen. Ulysses S. Grant and Admirals Andrew Hull Foote and David G. Farragut.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7824" y="2743200"/>
            <a:ext cx="3206176" cy="2438400"/>
          </a:xfrm>
          <a:prstGeom prst="rect">
            <a:avLst/>
          </a:prstGeom>
        </p:spPr>
      </p:pic>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827925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United States </a:t>
            </a: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Navy</a:t>
            </a:r>
          </a:p>
        </p:txBody>
      </p:sp>
      <p:sp>
        <p:nvSpPr>
          <p:cNvPr id="20" name="TextBox 19"/>
          <p:cNvSpPr txBox="1"/>
          <p:nvPr/>
        </p:nvSpPr>
        <p:spPr>
          <a:xfrm>
            <a:off x="1" y="2726771"/>
            <a:ext cx="9144000" cy="461665"/>
          </a:xfrm>
          <a:prstGeom prst="rect">
            <a:avLst/>
          </a:prstGeom>
          <a:noFill/>
        </p:spPr>
        <p:txBody>
          <a:bodyPr wrap="square" rtlCol="0">
            <a:spAutoFit/>
          </a:bodyPr>
          <a:lstStyle/>
          <a:p>
            <a:pPr algn="ctr"/>
            <a:r>
              <a:rPr lang="en-US" sz="2400" b="1" u="sng" dirty="0" smtClean="0">
                <a:ln>
                  <a:solidFill>
                    <a:schemeClr val="tx1"/>
                  </a:solidFill>
                </a:ln>
                <a:solidFill>
                  <a:schemeClr val="bg1"/>
                </a:solidFill>
                <a:latin typeface="Arial" panose="020B0604020202020204" pitchFamily="34" charset="0"/>
                <a:cs typeface="Arial" panose="020B0604020202020204" pitchFamily="34" charset="0"/>
              </a:rPr>
              <a:t>The Admirals In – The Gulf and Mississippi River Squadrons </a:t>
            </a:r>
            <a:endParaRPr lang="en-US" sz="2400" b="1" u="sng" dirty="0">
              <a:ln>
                <a:solidFill>
                  <a:schemeClr val="tx1"/>
                </a:solidFill>
              </a:ln>
              <a:solidFill>
                <a:schemeClr val="bg1"/>
              </a:solidFill>
              <a:latin typeface="Arial" panose="020B0604020202020204" pitchFamily="34" charset="0"/>
              <a:cs typeface="Arial" panose="020B0604020202020204" pitchFamily="34" charset="0"/>
            </a:endParaRPr>
          </a:p>
        </p:txBody>
      </p:sp>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grpSp>
        <p:nvGrpSpPr>
          <p:cNvPr id="9" name="Group 8"/>
          <p:cNvGrpSpPr/>
          <p:nvPr/>
        </p:nvGrpSpPr>
        <p:grpSpPr>
          <a:xfrm>
            <a:off x="-120616" y="3199964"/>
            <a:ext cx="1765227" cy="2790538"/>
            <a:chOff x="626150" y="3396985"/>
            <a:chExt cx="1765227" cy="2790538"/>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99" y="3396985"/>
              <a:ext cx="1364915" cy="1836431"/>
            </a:xfrm>
            <a:prstGeom prst="rect">
              <a:avLst/>
            </a:prstGeom>
          </p:spPr>
        </p:pic>
        <p:sp>
          <p:nvSpPr>
            <p:cNvPr id="31" name="TextBox 30"/>
            <p:cNvSpPr txBox="1"/>
            <p:nvPr/>
          </p:nvSpPr>
          <p:spPr>
            <a:xfrm>
              <a:off x="626150" y="5233416"/>
              <a:ext cx="1765227" cy="954107"/>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Andrew Hull Foote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Mississippi</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grpSp>
      <p:grpSp>
        <p:nvGrpSpPr>
          <p:cNvPr id="10" name="Group 9"/>
          <p:cNvGrpSpPr/>
          <p:nvPr/>
        </p:nvGrpSpPr>
        <p:grpSpPr>
          <a:xfrm>
            <a:off x="2833770" y="3199964"/>
            <a:ext cx="1745991" cy="3367074"/>
            <a:chOff x="2882518" y="3466780"/>
            <a:chExt cx="1745991" cy="3367074"/>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9968" y="3466780"/>
              <a:ext cx="1492374" cy="1804416"/>
            </a:xfrm>
            <a:prstGeom prst="rect">
              <a:avLst/>
            </a:prstGeom>
          </p:spPr>
        </p:pic>
        <p:sp>
          <p:nvSpPr>
            <p:cNvPr id="32" name="TextBox 31"/>
            <p:cNvSpPr txBox="1"/>
            <p:nvPr/>
          </p:nvSpPr>
          <p:spPr>
            <a:xfrm>
              <a:off x="2882518" y="5233416"/>
              <a:ext cx="1745991" cy="1600438"/>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Charles Henry</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Davis</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Blockade Strategy</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Board</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Western Gunboat</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Flotilla</a:t>
              </a:r>
            </a:p>
          </p:txBody>
        </p:sp>
      </p:gr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4300" y="3563129"/>
            <a:ext cx="1159470" cy="1858251"/>
          </a:xfrm>
          <a:prstGeom prst="rect">
            <a:avLst/>
          </a:prstGeom>
        </p:spPr>
      </p:pic>
      <p:sp>
        <p:nvSpPr>
          <p:cNvPr id="17" name="TextBox 16"/>
          <p:cNvSpPr txBox="1"/>
          <p:nvPr/>
        </p:nvSpPr>
        <p:spPr>
          <a:xfrm>
            <a:off x="1266391" y="5436748"/>
            <a:ext cx="1915909" cy="1169551"/>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Henry H. Bell</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Fleet Capt. Western</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grpSp>
        <p:nvGrpSpPr>
          <p:cNvPr id="21" name="Group 20"/>
          <p:cNvGrpSpPr/>
          <p:nvPr/>
        </p:nvGrpSpPr>
        <p:grpSpPr>
          <a:xfrm>
            <a:off x="5990676" y="3194200"/>
            <a:ext cx="1737976" cy="2973967"/>
            <a:chOff x="2886525" y="3429000"/>
            <a:chExt cx="1737976" cy="2973967"/>
          </a:xfrm>
        </p:grpSpPr>
        <p:sp>
          <p:nvSpPr>
            <p:cNvPr id="22" name="TextBox 21"/>
            <p:cNvSpPr txBox="1"/>
            <p:nvPr/>
          </p:nvSpPr>
          <p:spPr>
            <a:xfrm>
              <a:off x="2886525" y="5233416"/>
              <a:ext cx="1737976" cy="1169551"/>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Nehemiah M. Dyer</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West Gulf</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68492" y="3429000"/>
              <a:ext cx="1574044" cy="1828802"/>
            </a:xfrm>
            <a:prstGeom prst="rect">
              <a:avLst/>
            </a:prstGeom>
          </p:spPr>
        </p:pic>
      </p:grpSp>
      <p:sp>
        <p:nvSpPr>
          <p:cNvPr id="26" name="TextBox 25"/>
          <p:cNvSpPr txBox="1"/>
          <p:nvPr/>
        </p:nvSpPr>
        <p:spPr>
          <a:xfrm>
            <a:off x="4525401" y="5496160"/>
            <a:ext cx="1555233" cy="954107"/>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William Mervine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Gulf 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14339" y="3563129"/>
            <a:ext cx="1383762" cy="1876382"/>
          </a:xfrm>
          <a:prstGeom prst="rect">
            <a:avLst/>
          </a:prstGeom>
        </p:spPr>
      </p:pic>
      <p:sp>
        <p:nvSpPr>
          <p:cNvPr id="35" name="TextBox 34"/>
          <p:cNvSpPr txBox="1"/>
          <p:nvPr/>
        </p:nvSpPr>
        <p:spPr>
          <a:xfrm>
            <a:off x="7558694" y="5419556"/>
            <a:ext cx="1646605" cy="1384995"/>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Samuel P. Lee</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North Atlantic</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 &amp;</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Mississippi River</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pic>
        <p:nvPicPr>
          <p:cNvPr id="36" name="Picture 3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46383" y="3597856"/>
            <a:ext cx="1271229" cy="1829106"/>
          </a:xfrm>
          <a:prstGeom prst="rect">
            <a:avLst/>
          </a:prstGeom>
        </p:spPr>
      </p:pic>
    </p:spTree>
    <p:extLst>
      <p:ext uri="{BB962C8B-B14F-4D97-AF65-F5344CB8AC3E}">
        <p14:creationId xmlns:p14="http://schemas.microsoft.com/office/powerpoint/2010/main" val="8749735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United States </a:t>
            </a: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Navy</a:t>
            </a:r>
          </a:p>
        </p:txBody>
      </p:sp>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grpSp>
        <p:nvGrpSpPr>
          <p:cNvPr id="19" name="Group 18"/>
          <p:cNvGrpSpPr/>
          <p:nvPr/>
        </p:nvGrpSpPr>
        <p:grpSpPr>
          <a:xfrm>
            <a:off x="4283602" y="3916379"/>
            <a:ext cx="1508746" cy="2838290"/>
            <a:chOff x="632297" y="3429000"/>
            <a:chExt cx="1752931" cy="3469158"/>
          </a:xfrm>
        </p:grpSpPr>
        <p:sp>
          <p:nvSpPr>
            <p:cNvPr id="31" name="TextBox 30"/>
            <p:cNvSpPr txBox="1"/>
            <p:nvPr/>
          </p:nvSpPr>
          <p:spPr>
            <a:xfrm>
              <a:off x="632297" y="5205320"/>
              <a:ext cx="1752931" cy="1692838"/>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Samuel Francis</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du Pont</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South Atlantic</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8" y="3429000"/>
              <a:ext cx="1570393" cy="1821656"/>
            </a:xfrm>
            <a:prstGeom prst="rect">
              <a:avLst/>
            </a:prstGeom>
          </p:spPr>
        </p:pic>
      </p:grpSp>
      <p:grpSp>
        <p:nvGrpSpPr>
          <p:cNvPr id="16" name="Group 15"/>
          <p:cNvGrpSpPr/>
          <p:nvPr/>
        </p:nvGrpSpPr>
        <p:grpSpPr>
          <a:xfrm>
            <a:off x="2867830" y="3162024"/>
            <a:ext cx="1415772" cy="2848119"/>
            <a:chOff x="5025665" y="3390081"/>
            <a:chExt cx="1632484" cy="3712184"/>
          </a:xfrm>
        </p:grpSpPr>
        <p:sp>
          <p:nvSpPr>
            <p:cNvPr id="17" name="TextBox 16"/>
            <p:cNvSpPr txBox="1"/>
            <p:nvPr/>
          </p:nvSpPr>
          <p:spPr>
            <a:xfrm>
              <a:off x="5025665" y="5297089"/>
              <a:ext cx="1632484" cy="1805176"/>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Louis 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Goldsborough</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North Atlantic</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676" y="3390081"/>
              <a:ext cx="1242463" cy="1914523"/>
            </a:xfrm>
            <a:prstGeom prst="rect">
              <a:avLst/>
            </a:prstGeom>
          </p:spPr>
        </p:pic>
      </p:grpSp>
      <p:grpSp>
        <p:nvGrpSpPr>
          <p:cNvPr id="21" name="Group 20"/>
          <p:cNvGrpSpPr/>
          <p:nvPr/>
        </p:nvGrpSpPr>
        <p:grpSpPr>
          <a:xfrm>
            <a:off x="7229067" y="3904795"/>
            <a:ext cx="1838722" cy="2815724"/>
            <a:chOff x="6934200" y="3429001"/>
            <a:chExt cx="2022918" cy="3599743"/>
          </a:xfrm>
        </p:grpSpPr>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4200" y="3429001"/>
              <a:ext cx="2022918" cy="1828800"/>
            </a:xfrm>
            <a:prstGeom prst="rect">
              <a:avLst/>
            </a:prstGeom>
          </p:spPr>
        </p:pic>
        <p:sp>
          <p:nvSpPr>
            <p:cNvPr id="23" name="TextBox 22"/>
            <p:cNvSpPr txBox="1"/>
            <p:nvPr/>
          </p:nvSpPr>
          <p:spPr>
            <a:xfrm>
              <a:off x="7019010" y="5258107"/>
              <a:ext cx="1843300" cy="1770637"/>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Edmund Colhoun</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North Atlantic &amp;</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South Atlantic</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grpSp>
      <p:grpSp>
        <p:nvGrpSpPr>
          <p:cNvPr id="25" name="Group 24"/>
          <p:cNvGrpSpPr/>
          <p:nvPr/>
        </p:nvGrpSpPr>
        <p:grpSpPr>
          <a:xfrm>
            <a:off x="152400" y="3192120"/>
            <a:ext cx="1379844" cy="3468569"/>
            <a:chOff x="5245371" y="3429001"/>
            <a:chExt cx="1764881" cy="4414270"/>
          </a:xfrm>
        </p:grpSpPr>
        <p:sp>
          <p:nvSpPr>
            <p:cNvPr id="26" name="TextBox 25"/>
            <p:cNvSpPr txBox="1"/>
            <p:nvPr/>
          </p:nvSpPr>
          <p:spPr>
            <a:xfrm>
              <a:off x="5245371" y="5258108"/>
              <a:ext cx="1740797" cy="2585163"/>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Henry Knox</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Thatcher</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North Atlantic</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a:p>
              <a:pPr algn="ctr"/>
              <a:r>
                <a:rPr lang="en-US" sz="1400" b="1" dirty="0">
                  <a:ln w="3175">
                    <a:solidFill>
                      <a:schemeClr val="tx1"/>
                    </a:solidFill>
                  </a:ln>
                  <a:solidFill>
                    <a:schemeClr val="bg1"/>
                  </a:solidFill>
                  <a:latin typeface="Arial" panose="020B0604020202020204" pitchFamily="34" charset="0"/>
                  <a:cs typeface="Arial" panose="020B0604020202020204" pitchFamily="34" charset="0"/>
                </a:rPr>
                <a:t>&amp;</a:t>
              </a:r>
              <a:endParaRPr lang="en-US" sz="1400" b="1" dirty="0" smtClean="0">
                <a:ln w="3175">
                  <a:solidFill>
                    <a:schemeClr val="tx1"/>
                  </a:solidFill>
                </a:ln>
                <a:solidFill>
                  <a:schemeClr val="bg1"/>
                </a:solidFill>
                <a:latin typeface="Arial" panose="020B0604020202020204" pitchFamily="34" charset="0"/>
                <a:cs typeface="Arial" panose="020B0604020202020204" pitchFamily="34" charset="0"/>
              </a:endParaRP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West Gulf</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p>
          </p:txBody>
        </p:sp>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5620" y="3429001"/>
              <a:ext cx="1764632" cy="1828800"/>
            </a:xfrm>
            <a:prstGeom prst="rect">
              <a:avLst/>
            </a:prstGeom>
          </p:spPr>
        </p:pic>
      </p:grpSp>
      <p:sp>
        <p:nvSpPr>
          <p:cNvPr id="33" name="TextBox 32"/>
          <p:cNvSpPr txBox="1"/>
          <p:nvPr/>
        </p:nvSpPr>
        <p:spPr>
          <a:xfrm>
            <a:off x="1" y="2726771"/>
            <a:ext cx="9144000" cy="461665"/>
          </a:xfrm>
          <a:prstGeom prst="rect">
            <a:avLst/>
          </a:prstGeom>
          <a:noFill/>
        </p:spPr>
        <p:txBody>
          <a:bodyPr wrap="square" rtlCol="0">
            <a:spAutoFit/>
          </a:bodyPr>
          <a:lstStyle/>
          <a:p>
            <a:pPr algn="ctr"/>
            <a:r>
              <a:rPr lang="en-US" sz="2400" b="1" u="sng" dirty="0" smtClean="0">
                <a:ln>
                  <a:solidFill>
                    <a:schemeClr val="tx1"/>
                  </a:solidFill>
                </a:ln>
                <a:solidFill>
                  <a:schemeClr val="bg1"/>
                </a:solidFill>
                <a:latin typeface="Arial" panose="020B0604020202020204" pitchFamily="34" charset="0"/>
                <a:cs typeface="Arial" panose="020B0604020202020204" pitchFamily="34" charset="0"/>
              </a:rPr>
              <a:t>The Admirals – The North &amp; South Atlantic Squadrons </a:t>
            </a:r>
            <a:endParaRPr lang="en-US" sz="2400" b="1" u="sng" dirty="0">
              <a:ln>
                <a:solidFill>
                  <a:schemeClr val="tx1"/>
                </a:solidFill>
              </a:ln>
              <a:solidFill>
                <a:schemeClr val="bg1"/>
              </a:solidFill>
              <a:latin typeface="Arial" panose="020B0604020202020204" pitchFamily="34" charset="0"/>
              <a:cs typeface="Arial" panose="020B0604020202020204" pitchFamily="34" charset="0"/>
            </a:endParaRPr>
          </a:p>
        </p:txBody>
      </p:sp>
      <p:grpSp>
        <p:nvGrpSpPr>
          <p:cNvPr id="34" name="Group 33"/>
          <p:cNvGrpSpPr/>
          <p:nvPr/>
        </p:nvGrpSpPr>
        <p:grpSpPr>
          <a:xfrm>
            <a:off x="5924269" y="3132243"/>
            <a:ext cx="1277914" cy="3278869"/>
            <a:chOff x="6009597" y="5186042"/>
            <a:chExt cx="1376058" cy="4033612"/>
          </a:xfrm>
        </p:grpSpPr>
        <p:sp>
          <p:nvSpPr>
            <p:cNvPr id="35" name="TextBox 34"/>
            <p:cNvSpPr txBox="1"/>
            <p:nvPr/>
          </p:nvSpPr>
          <p:spPr>
            <a:xfrm>
              <a:off x="6009597" y="6985785"/>
              <a:ext cx="1376058" cy="2233869"/>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Silas H.</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Stringham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Atlantic</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 &amp;</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Boston Navy</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Yard</a:t>
              </a:r>
            </a:p>
          </p:txBody>
        </p:sp>
        <p:pic>
          <p:nvPicPr>
            <p:cNvPr id="36" name="Picture 3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43197" y="5186042"/>
              <a:ext cx="1108858" cy="1804416"/>
            </a:xfrm>
            <a:prstGeom prst="rect">
              <a:avLst/>
            </a:prstGeom>
          </p:spPr>
        </p:pic>
      </p:grpSp>
      <p:grpSp>
        <p:nvGrpSpPr>
          <p:cNvPr id="39" name="Group 38"/>
          <p:cNvGrpSpPr/>
          <p:nvPr/>
        </p:nvGrpSpPr>
        <p:grpSpPr>
          <a:xfrm>
            <a:off x="1390937" y="3904795"/>
            <a:ext cx="1675395" cy="2871858"/>
            <a:chOff x="2874243" y="3429000"/>
            <a:chExt cx="1849461" cy="3532896"/>
          </a:xfrm>
        </p:grpSpPr>
        <p:sp>
          <p:nvSpPr>
            <p:cNvPr id="40" name="TextBox 39"/>
            <p:cNvSpPr txBox="1"/>
            <p:nvPr/>
          </p:nvSpPr>
          <p:spPr>
            <a:xfrm>
              <a:off x="2874243" y="5258106"/>
              <a:ext cx="1849461" cy="1703790"/>
            </a:xfrm>
            <a:prstGeom prst="rect">
              <a:avLst/>
            </a:prstGeom>
            <a:noFill/>
          </p:spPr>
          <p:txBody>
            <a:bodyPr wrap="none" rtlCol="0">
              <a:spAutoFit/>
            </a:bodyPr>
            <a:lstStyle/>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Robert H. Wyman</a:t>
              </a:r>
            </a:p>
            <a:p>
              <a:pPr algn="ctr"/>
              <a:r>
                <a:rPr lang="en-US" sz="1400" b="1" dirty="0">
                  <a:ln w="3175">
                    <a:solidFill>
                      <a:schemeClr val="tx1"/>
                    </a:solidFill>
                  </a:ln>
                  <a:solidFill>
                    <a:schemeClr val="bg1"/>
                  </a:solidFill>
                  <a:latin typeface="Arial" panose="020B0604020202020204" pitchFamily="34" charset="0"/>
                  <a:cs typeface="Arial" panose="020B0604020202020204" pitchFamily="34" charset="0"/>
                </a:rPr>
                <a:t>North Atlantic</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Blockading</a:t>
              </a:r>
            </a:p>
            <a:p>
              <a:pPr algn="ctr"/>
              <a:r>
                <a:rPr lang="en-US" sz="1400" b="1" dirty="0" smtClean="0">
                  <a:ln w="3175">
                    <a:solidFill>
                      <a:schemeClr val="tx1"/>
                    </a:solidFill>
                  </a:ln>
                  <a:solidFill>
                    <a:schemeClr val="bg1"/>
                  </a:solidFill>
                  <a:latin typeface="Arial" panose="020B0604020202020204" pitchFamily="34" charset="0"/>
                  <a:cs typeface="Arial" panose="020B0604020202020204" pitchFamily="34" charset="0"/>
                </a:rPr>
                <a:t>Squadron</a:t>
              </a:r>
              <a:endParaRPr lang="en-US" sz="1400" b="1" dirty="0">
                <a:ln w="3175">
                  <a:solidFill>
                    <a:schemeClr val="tx1"/>
                  </a:solidFill>
                </a:ln>
                <a:solidFill>
                  <a:schemeClr val="bg1"/>
                </a:solidFill>
                <a:latin typeface="Arial" panose="020B0604020202020204" pitchFamily="34" charset="0"/>
                <a:cs typeface="Arial" panose="020B0604020202020204" pitchFamily="34" charset="0"/>
              </a:endParaRPr>
            </a:p>
            <a:p>
              <a:pPr algn="ctr"/>
              <a:endParaRPr lang="en-US" sz="1400" b="1" dirty="0" smtClean="0">
                <a:ln w="3175">
                  <a:solidFill>
                    <a:schemeClr val="tx1"/>
                  </a:solidFill>
                </a:ln>
                <a:solidFill>
                  <a:schemeClr val="bg1"/>
                </a:solidFill>
                <a:latin typeface="Arial" panose="020B0604020202020204" pitchFamily="34" charset="0"/>
                <a:cs typeface="Arial" panose="020B0604020202020204" pitchFamily="34" charset="0"/>
              </a:endParaRPr>
            </a:p>
          </p:txBody>
        </p:sp>
        <p:pic>
          <p:nvPicPr>
            <p:cNvPr id="41" name="Picture 4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7473" y="3429000"/>
              <a:ext cx="1221016" cy="1798964"/>
            </a:xfrm>
            <a:prstGeom prst="rect">
              <a:avLst/>
            </a:prstGeom>
          </p:spPr>
        </p:pic>
      </p:grpSp>
    </p:spTree>
    <p:extLst>
      <p:ext uri="{BB962C8B-B14F-4D97-AF65-F5344CB8AC3E}">
        <p14:creationId xmlns:p14="http://schemas.microsoft.com/office/powerpoint/2010/main" val="31340663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United States </a:t>
            </a: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Navy</a:t>
            </a:r>
          </a:p>
        </p:txBody>
      </p:sp>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17" name="TextBox 16"/>
          <p:cNvSpPr txBox="1"/>
          <p:nvPr/>
        </p:nvSpPr>
        <p:spPr>
          <a:xfrm>
            <a:off x="6364736" y="4447836"/>
            <a:ext cx="2390654" cy="1200329"/>
          </a:xfrm>
          <a:prstGeom prst="rect">
            <a:avLst/>
          </a:prstGeom>
          <a:noFill/>
        </p:spPr>
        <p:txBody>
          <a:bodyPr wrap="none" rtlCol="0">
            <a:spAutoFit/>
          </a:bodyPr>
          <a:lstStyle/>
          <a:p>
            <a:pPr algn="ctr"/>
            <a:r>
              <a:rPr lang="en-US"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ctr"/>
            <a:r>
              <a:rPr lang="en-US" b="1" dirty="0" smtClean="0">
                <a:ln w="3175">
                  <a:solidFill>
                    <a:schemeClr val="tx1"/>
                  </a:solidFill>
                </a:ln>
                <a:solidFill>
                  <a:schemeClr val="bg1"/>
                </a:solidFill>
                <a:latin typeface="Arial" panose="020B0604020202020204" pitchFamily="34" charset="0"/>
                <a:cs typeface="Arial" panose="020B0604020202020204" pitchFamily="34" charset="0"/>
              </a:rPr>
              <a:t>Hiram Paulding</a:t>
            </a:r>
          </a:p>
          <a:p>
            <a:pPr algn="ctr"/>
            <a:r>
              <a:rPr lang="en-US" b="1" dirty="0" smtClean="0">
                <a:ln w="3175">
                  <a:solidFill>
                    <a:schemeClr val="tx1"/>
                  </a:solidFill>
                </a:ln>
                <a:solidFill>
                  <a:schemeClr val="bg1"/>
                </a:solidFill>
                <a:latin typeface="Arial" panose="020B0604020202020204" pitchFamily="34" charset="0"/>
                <a:cs typeface="Arial" panose="020B0604020202020204" pitchFamily="34" charset="0"/>
              </a:rPr>
              <a:t>New York Navy Yard</a:t>
            </a:r>
          </a:p>
          <a:p>
            <a:pPr algn="ctr"/>
            <a:r>
              <a:rPr lang="en-US" b="1" dirty="0" smtClean="0">
                <a:ln w="3175">
                  <a:solidFill>
                    <a:schemeClr val="tx1"/>
                  </a:solidFill>
                </a:ln>
                <a:solidFill>
                  <a:schemeClr val="bg1"/>
                </a:solidFill>
                <a:latin typeface="Arial" panose="020B0604020202020204" pitchFamily="34" charset="0"/>
                <a:cs typeface="Arial" panose="020B0604020202020204" pitchFamily="34" charset="0"/>
              </a:rPr>
              <a:t>USN Ironclad Board</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478" y="3657599"/>
            <a:ext cx="1684724" cy="2803861"/>
          </a:xfrm>
          <a:prstGeom prst="rect">
            <a:avLst/>
          </a:prstGeom>
        </p:spPr>
      </p:pic>
      <p:sp>
        <p:nvSpPr>
          <p:cNvPr id="26" name="TextBox 25"/>
          <p:cNvSpPr txBox="1"/>
          <p:nvPr/>
        </p:nvSpPr>
        <p:spPr>
          <a:xfrm>
            <a:off x="0" y="4170838"/>
            <a:ext cx="2544286" cy="1754326"/>
          </a:xfrm>
          <a:prstGeom prst="rect">
            <a:avLst/>
          </a:prstGeom>
          <a:noFill/>
        </p:spPr>
        <p:txBody>
          <a:bodyPr wrap="none" rtlCol="0">
            <a:spAutoFit/>
          </a:bodyPr>
          <a:lstStyle/>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Rear Adm.</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Francis Hoyt Gregory</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Superintendent</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of Shipbuilding</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And Fitting-out</a:t>
            </a:r>
          </a:p>
          <a:p>
            <a:pPr algn="r"/>
            <a:r>
              <a:rPr lang="en-US" b="1" dirty="0" smtClean="0">
                <a:ln w="3175">
                  <a:solidFill>
                    <a:schemeClr val="tx1"/>
                  </a:solidFill>
                </a:ln>
                <a:solidFill>
                  <a:schemeClr val="bg1"/>
                </a:solidFill>
                <a:latin typeface="Arial" panose="020B0604020202020204" pitchFamily="34" charset="0"/>
                <a:cs typeface="Arial" panose="020B0604020202020204" pitchFamily="34" charset="0"/>
              </a:rPr>
              <a:t>At Private Shipyards</a:t>
            </a: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1007" y="3657599"/>
            <a:ext cx="1903856" cy="2803861"/>
          </a:xfrm>
          <a:prstGeom prst="rect">
            <a:avLst/>
          </a:prstGeom>
        </p:spPr>
      </p:pic>
      <p:sp>
        <p:nvSpPr>
          <p:cNvPr id="28" name="TextBox 27"/>
          <p:cNvSpPr txBox="1"/>
          <p:nvPr/>
        </p:nvSpPr>
        <p:spPr>
          <a:xfrm>
            <a:off x="1" y="2726771"/>
            <a:ext cx="9144000" cy="461665"/>
          </a:xfrm>
          <a:prstGeom prst="rect">
            <a:avLst/>
          </a:prstGeom>
          <a:noFill/>
        </p:spPr>
        <p:txBody>
          <a:bodyPr wrap="square" rtlCol="0">
            <a:spAutoFit/>
          </a:bodyPr>
          <a:lstStyle/>
          <a:p>
            <a:pPr algn="ctr"/>
            <a:r>
              <a:rPr lang="en-US" sz="2400" b="1" u="sng" dirty="0" smtClean="0">
                <a:ln>
                  <a:solidFill>
                    <a:schemeClr val="tx1"/>
                  </a:solidFill>
                </a:ln>
                <a:solidFill>
                  <a:schemeClr val="bg1"/>
                </a:solidFill>
                <a:latin typeface="Arial" panose="020B0604020202020204" pitchFamily="34" charset="0"/>
                <a:cs typeface="Arial" panose="020B0604020202020204" pitchFamily="34" charset="0"/>
              </a:rPr>
              <a:t>The Admirals – The Builders </a:t>
            </a:r>
            <a:endParaRPr lang="en-US" sz="2400" b="1" u="sng" dirty="0">
              <a:ln>
                <a:solidFill>
                  <a:schemeClr val="tx1"/>
                </a:solidFill>
              </a:ln>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244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76200" y="2286000"/>
            <a:ext cx="8971370" cy="461665"/>
          </a:xfrm>
          <a:prstGeom prst="rect">
            <a:avLst/>
          </a:prstGeom>
          <a:noFill/>
        </p:spPr>
        <p:txBody>
          <a:bodyPr wrap="square" rtlCol="0">
            <a:spAutoFit/>
          </a:bodyPr>
          <a:lstStyle/>
          <a:p>
            <a:pPr algn="ct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United States </a:t>
            </a: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Navy</a:t>
            </a:r>
          </a:p>
        </p:txBody>
      </p:sp>
      <p:sp>
        <p:nvSpPr>
          <p:cNvPr id="20" name="TextBox 19"/>
          <p:cNvSpPr txBox="1"/>
          <p:nvPr/>
        </p:nvSpPr>
        <p:spPr>
          <a:xfrm>
            <a:off x="0" y="2646148"/>
            <a:ext cx="9144000" cy="461665"/>
          </a:xfrm>
          <a:prstGeom prst="rect">
            <a:avLst/>
          </a:prstGeom>
          <a:noFill/>
        </p:spPr>
        <p:txBody>
          <a:bodyPr wrap="square" rtlCol="0">
            <a:spAutoFit/>
          </a:bodyPr>
          <a:lstStyle/>
          <a:p>
            <a:pPr algn="ctr"/>
            <a:r>
              <a:rPr lang="en-US" sz="2400" b="1" u="sng" dirty="0" smtClean="0">
                <a:ln>
                  <a:solidFill>
                    <a:schemeClr val="tx1"/>
                  </a:solidFill>
                </a:ln>
                <a:solidFill>
                  <a:schemeClr val="bg1"/>
                </a:solidFill>
                <a:latin typeface="Arial" panose="020B0604020202020204" pitchFamily="34" charset="0"/>
                <a:cs typeface="Arial" panose="020B0604020202020204" pitchFamily="34" charset="0"/>
              </a:rPr>
              <a:t>The Admirals In – “The Father of American Naval Ordnance”</a:t>
            </a:r>
            <a:endParaRPr lang="en-US" sz="2400" b="1" u="sng" dirty="0">
              <a:ln>
                <a:solidFill>
                  <a:schemeClr val="tx1"/>
                </a:solidFill>
              </a:ln>
              <a:solidFill>
                <a:schemeClr val="bg1"/>
              </a:solidFill>
              <a:latin typeface="Arial" panose="020B0604020202020204" pitchFamily="34" charset="0"/>
              <a:cs typeface="Arial" panose="020B0604020202020204" pitchFamily="34" charset="0"/>
            </a:endParaRPr>
          </a:p>
        </p:txBody>
      </p:sp>
      <p:sp>
        <p:nvSpPr>
          <p:cNvPr id="24" name="Rectangle 23"/>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1" name="TextBox 20"/>
          <p:cNvSpPr txBox="1"/>
          <p:nvPr/>
        </p:nvSpPr>
        <p:spPr>
          <a:xfrm>
            <a:off x="-6928" y="3107813"/>
            <a:ext cx="9173456" cy="3631763"/>
          </a:xfrm>
          <a:prstGeom prst="rect">
            <a:avLst/>
          </a:prstGeom>
          <a:noFill/>
        </p:spPr>
        <p:txBody>
          <a:bodyPr wrap="square" rtlCol="0">
            <a:spAutoFit/>
          </a:bodyPr>
          <a:lstStyle/>
          <a:p>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Rear Adm. John A. Dahlgren, Chief, USN Bureau of Ordnance</a:t>
            </a:r>
          </a:p>
          <a:p>
            <a:pPr marL="342900" indent="-342900">
              <a:buFont typeface="Arial" panose="020B0604020202020204" pitchFamily="34" charset="0"/>
              <a:buChar char="•"/>
            </a:pPr>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John Dahlgren established the Navy’s</a:t>
            </a:r>
          </a:p>
          <a:p>
            <a:pPr defTabSz="365760"/>
            <a:r>
              <a:rPr lang="en-US" sz="2300" b="1" dirty="0">
                <a:ln w="3175">
                  <a:solidFill>
                    <a:schemeClr val="tx1"/>
                  </a:solidFill>
                </a:ln>
                <a:solidFill>
                  <a:schemeClr val="bg1"/>
                </a:solidFill>
                <a:latin typeface="Arial" panose="020B0604020202020204" pitchFamily="34" charset="0"/>
                <a:cs typeface="Arial" panose="020B0604020202020204" pitchFamily="34" charset="0"/>
              </a:rPr>
              <a:t>	</a:t>
            </a:r>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Ordnance Department while at the</a:t>
            </a:r>
          </a:p>
          <a:p>
            <a:pPr defTabSz="365760"/>
            <a:r>
              <a:rPr lang="en-US" sz="2300" b="1" dirty="0">
                <a:ln w="3175">
                  <a:solidFill>
                    <a:schemeClr val="tx1"/>
                  </a:solidFill>
                </a:ln>
                <a:solidFill>
                  <a:schemeClr val="bg1"/>
                </a:solidFill>
                <a:latin typeface="Arial" panose="020B0604020202020204" pitchFamily="34" charset="0"/>
                <a:cs typeface="Arial" panose="020B0604020202020204" pitchFamily="34" charset="0"/>
              </a:rPr>
              <a:t>	</a:t>
            </a:r>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Washington Navy Yard, prior to the war.</a:t>
            </a:r>
          </a:p>
          <a:p>
            <a:pPr marL="342900" indent="-342900" defTabSz="365760">
              <a:buFont typeface="Arial" panose="020B0604020202020204" pitchFamily="34" charset="0"/>
              <a:buChar char="•"/>
            </a:pPr>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He wrote ”The System of Boat Armaments</a:t>
            </a:r>
          </a:p>
          <a:p>
            <a:pPr defTabSz="365760"/>
            <a:r>
              <a:rPr lang="en-US" sz="2300" b="1" dirty="0">
                <a:ln w="3175">
                  <a:solidFill>
                    <a:schemeClr val="tx1"/>
                  </a:solidFill>
                </a:ln>
                <a:solidFill>
                  <a:schemeClr val="bg1"/>
                </a:solidFill>
                <a:latin typeface="Arial" panose="020B0604020202020204" pitchFamily="34" charset="0"/>
                <a:cs typeface="Arial" panose="020B0604020202020204" pitchFamily="34" charset="0"/>
              </a:rPr>
              <a:t>	</a:t>
            </a:r>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in the United States Navy,” among others.</a:t>
            </a:r>
          </a:p>
          <a:p>
            <a:pPr marL="342900" indent="-342900" defTabSz="365760">
              <a:buFont typeface="Arial" panose="020B0604020202020204" pitchFamily="34" charset="0"/>
              <a:buChar char="•"/>
            </a:pPr>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He developed a percussion firing mechanism</a:t>
            </a:r>
          </a:p>
          <a:p>
            <a:pPr defTabSz="365760"/>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	for shipboard use; established a Navy</a:t>
            </a:r>
          </a:p>
          <a:p>
            <a:pPr defTabSz="365760"/>
            <a:r>
              <a:rPr lang="en-US" sz="2300" b="1" dirty="0">
                <a:ln w="3175">
                  <a:solidFill>
                    <a:schemeClr val="tx1"/>
                  </a:solidFill>
                </a:ln>
                <a:solidFill>
                  <a:schemeClr val="bg1"/>
                </a:solidFill>
                <a:latin typeface="Arial" panose="020B0604020202020204" pitchFamily="34" charset="0"/>
                <a:cs typeface="Arial" panose="020B0604020202020204" pitchFamily="34" charset="0"/>
              </a:rPr>
              <a:t>	</a:t>
            </a:r>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foundry; and, above all, perfected the casting</a:t>
            </a:r>
          </a:p>
          <a:p>
            <a:pPr defTabSz="365760"/>
            <a:r>
              <a:rPr lang="en-US" sz="2300" b="1" dirty="0" smtClean="0">
                <a:ln w="3175">
                  <a:solidFill>
                    <a:schemeClr val="tx1"/>
                  </a:solidFill>
                </a:ln>
                <a:solidFill>
                  <a:schemeClr val="bg1"/>
                </a:solidFill>
                <a:latin typeface="Arial" panose="020B0604020202020204" pitchFamily="34" charset="0"/>
                <a:cs typeface="Arial" panose="020B0604020202020204" pitchFamily="34" charset="0"/>
              </a:rPr>
              <a:t>	process for his famous “Dahlgren” gun.</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3236" y="3628957"/>
            <a:ext cx="2326667" cy="2971800"/>
          </a:xfrm>
          <a:prstGeom prst="rect">
            <a:avLst/>
          </a:prstGeom>
        </p:spPr>
      </p:pic>
    </p:spTree>
    <p:extLst>
      <p:ext uri="{BB962C8B-B14F-4D97-AF65-F5344CB8AC3E}">
        <p14:creationId xmlns:p14="http://schemas.microsoft.com/office/powerpoint/2010/main" val="11556575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3387220" y="1660506"/>
            <a:ext cx="2369559"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Leadership</a:t>
            </a:r>
          </a:p>
        </p:txBody>
      </p:sp>
      <p:sp>
        <p:nvSpPr>
          <p:cNvPr id="7" name="TextBox 6"/>
          <p:cNvSpPr txBox="1"/>
          <p:nvPr/>
        </p:nvSpPr>
        <p:spPr>
          <a:xfrm>
            <a:off x="0" y="2209800"/>
            <a:ext cx="9144000" cy="3570208"/>
          </a:xfrm>
          <a:prstGeom prst="rect">
            <a:avLst/>
          </a:prstGeom>
          <a:noFill/>
        </p:spPr>
        <p:txBody>
          <a:bodyPr wrap="square" rtlCol="0">
            <a:spAutoFit/>
          </a:bodyPr>
          <a:lstStyle/>
          <a:p>
            <a:pPr algn="ctr">
              <a:spcAft>
                <a:spcPts val="600"/>
              </a:spcAft>
            </a:pP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United </a:t>
            </a: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States Navy</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Despite the considerable drain of officers to the South at the commencement of hostilities, the Union retained a cadre that developed and expanded the U.S. Navy to a position of dominance domestically and internationally.</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Many of the Union’s Naval leaders, from the Secretary of the Navy through the Admirals and senior ranks, made a material contribution to the war’s final outcome, some becoming historic icons.</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331917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5" name="TextBox 4"/>
          <p:cNvSpPr txBox="1"/>
          <p:nvPr/>
        </p:nvSpPr>
        <p:spPr>
          <a:xfrm>
            <a:off x="0" y="2195225"/>
            <a:ext cx="9144000" cy="4462760"/>
          </a:xfrm>
          <a:prstGeom prst="rect">
            <a:avLst/>
          </a:prstGeom>
          <a:noFill/>
        </p:spPr>
        <p:txBody>
          <a:bodyPr wrap="square" rtlCol="0">
            <a:spAutoFit/>
          </a:bodyPr>
          <a:lstStyle/>
          <a:p>
            <a:pPr algn="ctr">
              <a:spcAft>
                <a:spcPts val="600"/>
              </a:spcAft>
            </a:pPr>
            <a:endPar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endParaRPr>
          </a:p>
          <a:p>
            <a:pPr marL="0" lvl="1" algn="ctr" defTabSz="64008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If necessity is the mother of invention, then the American Civil War was the military breeding ground.</a:t>
            </a:r>
          </a:p>
          <a:p>
            <a:pPr marL="0" lvl="1" algn="ctr" defTabSz="64008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first half of the 19th century saw the invention of the steam engine; development of America’s forest and mineral resources; creation of ‘modern’ smelting and forging technology;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invention of powered farming and manufacturing tools; expansion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of our railroad system; and, increased access to scientific education.</a:t>
            </a:r>
          </a:p>
          <a:p>
            <a:pPr marL="0" lvl="1" algn="ctr" defTabSz="64008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side that made something of these developments had a distinct advantage effecting the outcome of the war.</a:t>
            </a:r>
          </a:p>
          <a:p>
            <a:pPr algn="ctr">
              <a:spcAft>
                <a:spcPts val="600"/>
              </a:spcAft>
            </a:pPr>
            <a:endParaRPr lang="en-US" sz="2400" b="1" dirty="0">
              <a:ln>
                <a:solidFill>
                  <a:schemeClr val="bg1"/>
                </a:solidFill>
              </a:ln>
              <a:effectLst>
                <a:outerShdw blurRad="50800" dist="38100" dir="5400000" algn="ctr" rotWithShape="0">
                  <a:schemeClr val="bg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368086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5" name="TextBox 4"/>
          <p:cNvSpPr txBox="1"/>
          <p:nvPr/>
        </p:nvSpPr>
        <p:spPr>
          <a:xfrm>
            <a:off x="0" y="2195225"/>
            <a:ext cx="9144000" cy="4385816"/>
          </a:xfrm>
          <a:prstGeom prst="rect">
            <a:avLst/>
          </a:prstGeom>
          <a:noFill/>
        </p:spPr>
        <p:txBody>
          <a:bodyPr wrap="square" rtlCol="0">
            <a:spAutoFit/>
          </a:bodyPr>
          <a:lstStyle/>
          <a:p>
            <a:pPr algn="ctr">
              <a:spcAft>
                <a:spcPts val="600"/>
              </a:spcAft>
            </a:pPr>
            <a:endPar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endParaRPr>
          </a:p>
          <a:p>
            <a:pPr algn="ctr">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It is both sad and ironic that among the great human endeavors war, in this case the American Civil War, create periods of great resourcefulness and invention, above all others.</a:t>
            </a:r>
          </a:p>
          <a:p>
            <a:pPr algn="ctr">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Civil War period brought to bear ideas in manufacturing, communication, logistics, medicine, metallurgy, engineering and destruction that propelled the post-war re-United States to world greatness.</a:t>
            </a:r>
          </a:p>
          <a:p>
            <a:pPr algn="ctr">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list is long, and cannot fail to make a deep impression. We will address those ideas having the greatest impact on naval warfare.</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772399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 y="2253285"/>
            <a:ext cx="9133057" cy="4493538"/>
          </a:xfrm>
          <a:prstGeom prst="rect">
            <a:avLst/>
          </a:prstGeom>
        </p:spPr>
        <p:txBody>
          <a:bodyPr wrap="square">
            <a:spAutoFit/>
          </a:bodyPr>
          <a:lstStyle/>
          <a:p>
            <a:pPr algn="ctr">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Maximum Firepower</a:t>
            </a:r>
          </a:p>
          <a:p>
            <a:pPr defTabSz="457200">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1861, Commander John A. B. Dahlgren, USN, had been at the Washington Navy Yard for  14 years where he developed a percussion lock firing mechanism, wrote several authoritative books  and established the U.S. Navy’s Ordnance Department.</a:t>
            </a:r>
          </a:p>
          <a:p>
            <a:pPr algn="ctr" defTabSz="457200">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Dahlgren’s genius choice was for smooth-bore naval guns, rather than rifles. He reasoned that naval engagements were over short distances. Rifles better-served long range artillerists.</a:t>
            </a:r>
          </a:p>
          <a:p>
            <a:pPr algn="ctr" defTabSz="457200">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U.S. Navy showed their dominance by pounding the south with superior guns on with steam-driven iron ships, manned by trained and disciplined officers and enlisted men.</a:t>
            </a:r>
          </a:p>
          <a:p>
            <a:pPr defTabSz="457200">
              <a:defRPr/>
            </a:pPr>
            <a:endParaRPr lang="en-US" sz="2200" dirty="0"/>
          </a:p>
        </p:txBody>
      </p:sp>
    </p:spTree>
    <p:extLst>
      <p:ext uri="{BB962C8B-B14F-4D97-AF65-F5344CB8AC3E}">
        <p14:creationId xmlns:p14="http://schemas.microsoft.com/office/powerpoint/2010/main" val="27274636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078039"/>
          </a:xfrm>
          <a:prstGeom prst="rect">
            <a:avLst/>
          </a:prstGeom>
        </p:spPr>
        <p:txBody>
          <a:bodyPr wrap="square">
            <a:spAutoFit/>
          </a:bodyPr>
          <a:lstStyle/>
          <a:p>
            <a:pPr algn="ctr">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Maximum Firepower</a:t>
            </a:r>
          </a:p>
          <a:p>
            <a:pPr defTabSz="457200">
              <a:defRP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1849 </a:t>
            </a:r>
            <a:r>
              <a:rPr lang="en-US" sz="2200" b="1" dirty="0">
                <a:ln>
                  <a:solidFill>
                    <a:schemeClr val="bg1"/>
                  </a:solidFill>
                </a:ln>
                <a:solidFill>
                  <a:schemeClr val="tx2">
                    <a:lumMod val="75000"/>
                  </a:schemeClr>
                </a:solidFill>
                <a:effectLst>
                  <a:outerShdw blurRad="38100" dist="38100" dir="9000000" algn="ctr" rotWithShape="0">
                    <a:schemeClr val="tx1"/>
                  </a:outerShdw>
                </a:effectLst>
                <a:latin typeface="Arial" pitchFamily="34" charset="0"/>
                <a:cs typeface="Arial" pitchFamily="34" charset="0"/>
              </a:rPr>
              <a:t>Dahlgren Boat Howitzer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 light-weight, medium caliber,</a:t>
            </a:r>
          </a:p>
          <a:p>
            <a:pPr defTabSz="457200">
              <a:defRPr/>
            </a:pP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artillery piece suitable use from launches and other small craft.</a:t>
            </a:r>
            <a:endPar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1855 </a:t>
            </a:r>
            <a:r>
              <a:rPr lang="en-US" sz="2200" b="1" dirty="0">
                <a:ln>
                  <a:solidFill>
                    <a:schemeClr val="bg1"/>
                  </a:solidFill>
                </a:ln>
                <a:solidFill>
                  <a:schemeClr val="tx2">
                    <a:lumMod val="75000"/>
                  </a:schemeClr>
                </a:solidFill>
                <a:effectLst>
                  <a:outerShdw blurRad="38100" dist="38100" dir="9000000" algn="ctr" rotWithShape="0">
                    <a:schemeClr val="tx1"/>
                  </a:outerShdw>
                </a:effectLst>
                <a:latin typeface="Arial" pitchFamily="34" charset="0"/>
                <a:cs typeface="Arial" pitchFamily="34" charset="0"/>
              </a:rPr>
              <a:t>Dahlgren Shell Guns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Smooth-bore and rifled guns, 	design to throw a large caliber explosive or incendiary ‘shells’ 	long distances with accuracy. These muzzle-loaded guns could 	also fire solid and canister shot. These large cast iron guns are 	recognizable by their distinctive bottle-shape. </a:t>
            </a:r>
            <a:endParaRPr lang="en-US" sz="2400" dirty="0" smtClean="0"/>
          </a:p>
          <a:p>
            <a:pPr defTabSz="457200">
              <a:defRP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1855-1864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Dahlgren Smooth-bored &amp; Rifled Guns</a:t>
            </a:r>
          </a:p>
          <a:p>
            <a:pPr defTabSz="457200">
              <a:defRPr/>
            </a:pPr>
            <a:endPar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endParaRPr lang="en-US" sz="2200" dirty="0"/>
          </a:p>
        </p:txBody>
      </p:sp>
      <p:pic>
        <p:nvPicPr>
          <p:cNvPr id="9"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48" y="3429000"/>
            <a:ext cx="385932" cy="2540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257800"/>
            <a:ext cx="385932" cy="25407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708273"/>
            <a:ext cx="385932" cy="25407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83748" y="2161984"/>
            <a:ext cx="0" cy="2594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7332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61665"/>
          </a:xfrm>
          <a:prstGeom prst="rect">
            <a:avLst/>
          </a:prstGeom>
        </p:spPr>
        <p:txBody>
          <a:bodyPr wrap="square">
            <a:spAutoFit/>
          </a:bodyPr>
          <a:lstStyle/>
          <a:p>
            <a:pPr algn="ctr">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Maximum Firepower</a:t>
            </a:r>
          </a:p>
        </p:txBody>
      </p:sp>
      <p:grpSp>
        <p:nvGrpSpPr>
          <p:cNvPr id="20" name="Group 19"/>
          <p:cNvGrpSpPr/>
          <p:nvPr/>
        </p:nvGrpSpPr>
        <p:grpSpPr>
          <a:xfrm>
            <a:off x="4829554" y="3248294"/>
            <a:ext cx="3962400" cy="2583926"/>
            <a:chOff x="4953000" y="3837707"/>
            <a:chExt cx="3962400" cy="2583926"/>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222" y="3837707"/>
              <a:ext cx="3421842" cy="2030293"/>
            </a:xfrm>
            <a:prstGeom prst="rect">
              <a:avLst/>
            </a:prstGeom>
          </p:spPr>
        </p:pic>
        <p:sp>
          <p:nvSpPr>
            <p:cNvPr id="12" name="TextBox 11"/>
            <p:cNvSpPr txBox="1"/>
            <p:nvPr/>
          </p:nvSpPr>
          <p:spPr>
            <a:xfrm>
              <a:off x="4953000" y="5836858"/>
              <a:ext cx="3962400" cy="584775"/>
            </a:xfrm>
            <a:prstGeom prst="rect">
              <a:avLst/>
            </a:prstGeom>
            <a:noFill/>
          </p:spPr>
          <p:txBody>
            <a:bodyPr wrap="square" rtlCol="0">
              <a:spAutoFit/>
            </a:bodyPr>
            <a:lstStyle/>
            <a:p>
              <a:pPr algn="ctr"/>
              <a:r>
                <a:rPr lang="en-US" sz="16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9” Dahlgren Smoothbore – Full Crew</a:t>
              </a:r>
            </a:p>
            <a:p>
              <a:pPr algn="ctr"/>
              <a:r>
                <a:rPr lang="en-US" sz="16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Mendota </a:t>
              </a:r>
              <a:endParaRPr lang="en-US" sz="1600" dirty="0"/>
            </a:p>
          </p:txBody>
        </p:sp>
      </p:grpSp>
      <p:grpSp>
        <p:nvGrpSpPr>
          <p:cNvPr id="19" name="Group 18"/>
          <p:cNvGrpSpPr/>
          <p:nvPr/>
        </p:nvGrpSpPr>
        <p:grpSpPr>
          <a:xfrm>
            <a:off x="152400" y="2895600"/>
            <a:ext cx="3962400" cy="3703229"/>
            <a:chOff x="152400" y="2895600"/>
            <a:chExt cx="3962400" cy="3703229"/>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895600"/>
              <a:ext cx="3352800" cy="2872232"/>
            </a:xfrm>
            <a:prstGeom prst="rect">
              <a:avLst/>
            </a:prstGeom>
          </p:spPr>
        </p:pic>
        <p:sp>
          <p:nvSpPr>
            <p:cNvPr id="18" name="TextBox 17"/>
            <p:cNvSpPr txBox="1"/>
            <p:nvPr/>
          </p:nvSpPr>
          <p:spPr>
            <a:xfrm>
              <a:off x="152400" y="5767832"/>
              <a:ext cx="3962400" cy="830997"/>
            </a:xfrm>
            <a:prstGeom prst="rect">
              <a:avLst/>
            </a:prstGeom>
            <a:noFill/>
          </p:spPr>
          <p:txBody>
            <a:bodyPr wrap="square" rtlCol="0">
              <a:spAutoFit/>
            </a:bodyPr>
            <a:lstStyle/>
            <a:p>
              <a:pPr algn="ctr"/>
              <a:r>
                <a:rPr lang="en-US" sz="16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Rear Admiral John A. Dahlgren</a:t>
              </a:r>
            </a:p>
            <a:p>
              <a:pPr algn="ctr"/>
              <a:r>
                <a:rPr lang="en-US" sz="16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50-pounder Dahlgren  Rifle</a:t>
              </a:r>
            </a:p>
            <a:p>
              <a:pPr algn="ctr"/>
              <a:r>
                <a:rPr lang="en-US" sz="16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Pawnee</a:t>
              </a:r>
            </a:p>
          </p:txBody>
        </p:sp>
      </p:grpSp>
    </p:spTree>
    <p:extLst>
      <p:ext uri="{BB962C8B-B14F-4D97-AF65-F5344CB8AC3E}">
        <p14:creationId xmlns:p14="http://schemas.microsoft.com/office/powerpoint/2010/main" val="42486813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p>
            <a:pPr algn="ctr"/>
            <a:r>
              <a:rPr lang="en-US" sz="32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Planning &amp; Direction</a:t>
            </a:r>
          </a:p>
        </p:txBody>
      </p:sp>
      <p:sp>
        <p:nvSpPr>
          <p:cNvPr id="5" name="TextBox 4"/>
          <p:cNvSpPr txBox="1"/>
          <p:nvPr/>
        </p:nvSpPr>
        <p:spPr>
          <a:xfrm>
            <a:off x="0" y="2272309"/>
            <a:ext cx="9144000" cy="4154984"/>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Snake-Mississippi Valley</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Between late 1861 and early 1863 the</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Mississippi River and it’s navigable</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tributaries; the Ohio, Tennessee,</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Cumberland, Yazoo, Tombigbee,</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Missouri, Arkansas, Red and Atchafalaya</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Rivers were brought under Union control.</a:t>
            </a:r>
          </a:p>
          <a:p>
            <a:pPr marL="342900" indent="-342900" defTabSz="36576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Confederate States Army’s Trans-</a:t>
            </a:r>
          </a:p>
          <a:p>
            <a:pPr defTabSz="36576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Mississippi Department was isolated west of the Mississippi 	River, and the movement of commerce, troops and supplies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east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of the river ground to a halt.</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9716" y="2718949"/>
            <a:ext cx="3134283" cy="2462651"/>
          </a:xfrm>
          <a:prstGeom prst="rect">
            <a:avLst/>
          </a:prstGeom>
        </p:spPr>
      </p:pic>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427395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001095"/>
          </a:xfrm>
          <a:prstGeom prst="rect">
            <a:avLst/>
          </a:prstGeom>
        </p:spPr>
        <p:txBody>
          <a:bodyPr wrap="square">
            <a:spAutoFit/>
          </a:bodyPr>
          <a:lstStyle/>
          <a:p>
            <a:pPr algn="ctr">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Naval Ordnance – Looking Into the Future</a:t>
            </a:r>
          </a:p>
          <a:p>
            <a:pPr defTabSz="457200">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1860-1864 Parrott Rifle – </a:t>
            </a: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L</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arge caliber (20, 30, 60, 100 &amp; 200 lb. 	Projectile) rifled guns. A single 300-pounder was cast</a:t>
            </a: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and deployed</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against Fort Sumter in 1863, at Morris Island in Charleston Harbor.</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300-pounder rifle could send a 10-inch</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round about 9,000 yards, about 5 miles.</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endPar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Compared to a 24-pounder </a:t>
            </a:r>
            <a:r>
              <a:rPr lang="en-US" sz="22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round shot</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the</a:t>
            </a:r>
          </a:p>
          <a:p>
            <a:pPr defTabSz="457200">
              <a:defRPr/>
            </a:pP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300-pounder rifled shot had nearly 20-times</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penetrating energy when fired from</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3,500 yards from the target. </a:t>
            </a:r>
            <a:endPar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9"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900355"/>
            <a:ext cx="385932" cy="2540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4894" y="3810000"/>
            <a:ext cx="3219207" cy="2847291"/>
          </a:xfrm>
          <a:prstGeom prst="rect">
            <a:avLst/>
          </a:prstGeom>
        </p:spPr>
      </p:pic>
    </p:spTree>
    <p:extLst>
      <p:ext uri="{BB962C8B-B14F-4D97-AF65-F5344CB8AC3E}">
        <p14:creationId xmlns:p14="http://schemas.microsoft.com/office/powerpoint/2010/main" val="27834267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339650"/>
          </a:xfrm>
          <a:prstGeom prst="rect">
            <a:avLst/>
          </a:prstGeom>
        </p:spPr>
        <p:txBody>
          <a:bodyPr wrap="square">
            <a:spAutoFit/>
          </a:bodyPr>
          <a:lstStyle/>
          <a:p>
            <a:pPr algn="ctr">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Naval Ordnance – Looking Into the Future</a:t>
            </a:r>
          </a:p>
          <a:p>
            <a:pPr defTabSz="457200">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1836 – Captain Robert Parker Parrot resigned his Army rank</a:t>
            </a: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and 	joined the civilian run West Point Foundry at Cold Spring, NY as 	superintendent.  Over 40 years he perfected the rifled cannon and 	ingenious companion projectile.</a:t>
            </a:r>
          </a:p>
          <a:p>
            <a:pPr defTabSz="457200">
              <a:defRPr/>
            </a:pPr>
            <a:endPar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The round was called a sabot </a:t>
            </a: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r>
              <a:rPr lang="en-US" sz="2200" dirty="0" err="1">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sā-bō</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 cast projectile</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with a soft metal disk or cup attached to the base.</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Upon ignition the breech pressure caused the</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disk to expand into the rifling, filling the space of an</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under-sized or ill-fitting projectile. The sabot is used</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with the most modern artillery.</a:t>
            </a:r>
            <a:endPar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9"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900355"/>
            <a:ext cx="385932" cy="25407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0899" y="4216754"/>
            <a:ext cx="1792158" cy="2389545"/>
          </a:xfrm>
          <a:prstGeom prst="rect">
            <a:avLst/>
          </a:prstGeom>
        </p:spPr>
      </p:pic>
    </p:spTree>
    <p:extLst>
      <p:ext uri="{BB962C8B-B14F-4D97-AF65-F5344CB8AC3E}">
        <p14:creationId xmlns:p14="http://schemas.microsoft.com/office/powerpoint/2010/main" val="13319026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339650"/>
          </a:xfrm>
          <a:prstGeom prst="rect">
            <a:avLst/>
          </a:prstGeom>
        </p:spPr>
        <p:txBody>
          <a:bodyPr wrap="square">
            <a:spAutoFit/>
          </a:bodyPr>
          <a:lstStyle/>
          <a:p>
            <a:pPr algn="ctr">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Naval Brooke Rifle</a:t>
            </a:r>
          </a:p>
          <a:p>
            <a:pPr defTabSz="457200">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1861-1864 Brooke Rifle – Medium and large caliber</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rifled guns, manufactured principally at the famous</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Tredegar Iron Works, 	Richmond</a:t>
            </a: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VA</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and the Selma</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Naval Ordnance Works, Selma</a:t>
            </a: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Al</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Designed by Commander John Mercer Brooke, CSN.</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Brooke</a:t>
            </a: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Rifle is distinguish by one or more wrought</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iron bands at the breech-end of the gun.</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“Brooke” mimicked the Parrott Rifle,</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with its’ wrought-iron reinforcing band</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surrounding the breech-end of a cast-iron</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barrel.</a:t>
            </a:r>
          </a:p>
        </p:txBody>
      </p:sp>
      <p:pic>
        <p:nvPicPr>
          <p:cNvPr id="17" name="Picture 2" descr="C:\Users\MarkandSusan\Desktop\MP\Don\Naval\CSN Jack, 2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45" y="2908865"/>
            <a:ext cx="388938" cy="23336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1785" y="2899420"/>
            <a:ext cx="1567795" cy="195007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600" y="4849499"/>
            <a:ext cx="3212432" cy="1756800"/>
          </a:xfrm>
          <a:prstGeom prst="rect">
            <a:avLst/>
          </a:prstGeom>
        </p:spPr>
      </p:pic>
    </p:spTree>
    <p:extLst>
      <p:ext uri="{BB962C8B-B14F-4D97-AF65-F5344CB8AC3E}">
        <p14:creationId xmlns:p14="http://schemas.microsoft.com/office/powerpoint/2010/main" val="17061241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985980"/>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From the early warships of the 14</a:t>
            </a:r>
            <a:r>
              <a:rPr lang="en-US" sz="2300" baseline="30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century to the opening shot of the Civil War little had change in naval combat. With the launch of the first Union Monitor everything changed.</a:t>
            </a:r>
          </a:p>
          <a:p>
            <a:pPr algn="ctr" defTabSz="457200">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Three technologies central to modern warship design converged in the design of the Union Monitors:</a:t>
            </a:r>
          </a:p>
          <a:p>
            <a:pPr marL="342900" indent="-342900" defTabSz="457200">
              <a:buFont typeface="Arial" panose="020B0604020202020204" pitchFamily="34" charset="0"/>
              <a:buChar char="•"/>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Driven by efficient steam, providing the advantage of speed and maneuverability without sail.</a:t>
            </a:r>
          </a:p>
          <a:p>
            <a:pPr marL="342900" indent="-342900" defTabSz="457200">
              <a:buFont typeface="Arial" panose="020B0604020202020204" pitchFamily="34" charset="0"/>
              <a:buChar char="•"/>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Armored with rolled iron plate and mounting a revolving gun turret to protect the crew, engines and munitions.</a:t>
            </a:r>
          </a:p>
          <a:p>
            <a:pPr marL="342900" indent="-342900" defTabSz="457200">
              <a:buFont typeface="Arial" panose="020B0604020202020204" pitchFamily="34" charset="0"/>
              <a:buChar char="•"/>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Mounting powerful guns and firing projectiles capable of pounding and penetrating the enemy’s ships.</a:t>
            </a:r>
            <a:endPar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endParaRPr lang="en-US" sz="2200" dirty="0"/>
          </a:p>
        </p:txBody>
      </p:sp>
    </p:spTree>
    <p:extLst>
      <p:ext uri="{BB962C8B-B14F-4D97-AF65-F5344CB8AC3E}">
        <p14:creationId xmlns:p14="http://schemas.microsoft.com/office/powerpoint/2010/main" val="6993072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478149"/>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North’s industrial power out-stripped the limited capability of the South.</a:t>
            </a:r>
          </a:p>
          <a:p>
            <a:pPr marL="342900" indent="-342900" defTabSz="457200">
              <a:buFont typeface="Arial" panose="020B0604020202020204" pitchFamily="34" charset="0"/>
              <a:buChar char="•"/>
              <a:defRP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Only the North’s foundry's could produce rolled iron plate, providing the basis for the design and construction of new vessel forms and ingenious mechanical devices like rotating turrets</a:t>
            </a:r>
          </a:p>
          <a:p>
            <a:pPr marL="342900" indent="-342900" defTabSz="457200">
              <a:buFont typeface="Arial" panose="020B0604020202020204" pitchFamily="34" charset="0"/>
              <a:buChar char="•"/>
              <a:defRP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he South’s limited foundry capability, and inability to produce rolled iron plate in any volume, constrained their production of steam boilers and armor plate. The alternative to rolled iron plate was used rail and hammered bar stock, driving the direction of ironclad ship design to the “casemate.”</a:t>
            </a:r>
            <a:endPar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endParaRPr lang="en-US" sz="2200" dirty="0"/>
          </a:p>
        </p:txBody>
      </p:sp>
    </p:spTree>
    <p:extLst>
      <p:ext uri="{BB962C8B-B14F-4D97-AF65-F5344CB8AC3E}">
        <p14:creationId xmlns:p14="http://schemas.microsoft.com/office/powerpoint/2010/main" val="227409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a:t>
            </a: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Monitor Class </a:t>
            </a: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“Cheese Box On A Raft”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8372" y="3187116"/>
            <a:ext cx="3479428" cy="2729176"/>
          </a:xfrm>
          <a:prstGeom prst="rect">
            <a:avLst/>
          </a:prstGeom>
        </p:spPr>
      </p:pic>
      <p:sp>
        <p:nvSpPr>
          <p:cNvPr id="8" name="TextBox 7"/>
          <p:cNvSpPr txBox="1"/>
          <p:nvPr/>
        </p:nvSpPr>
        <p:spPr>
          <a:xfrm>
            <a:off x="76201" y="5936568"/>
            <a:ext cx="4738638"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Union Canonicus Class Monitor</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9 ships; 2 x 15” Dahlgren Smoothbores</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24" y="3207392"/>
            <a:ext cx="4733414" cy="2729176"/>
          </a:xfrm>
          <a:prstGeom prst="rect">
            <a:avLst/>
          </a:prstGeom>
        </p:spPr>
      </p:pic>
      <p:sp>
        <p:nvSpPr>
          <p:cNvPr id="10" name="TextBox 9"/>
          <p:cNvSpPr txBox="1"/>
          <p:nvPr/>
        </p:nvSpPr>
        <p:spPr>
          <a:xfrm>
            <a:off x="5588372" y="5916292"/>
            <a:ext cx="3481390"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2 Gun Monitor Turret</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Showing Impact Marks</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Tree>
    <p:extLst>
      <p:ext uri="{BB962C8B-B14F-4D97-AF65-F5344CB8AC3E}">
        <p14:creationId xmlns:p14="http://schemas.microsoft.com/office/powerpoint/2010/main" val="42155321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308872"/>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“Monitor versus Merrimack”</a:t>
            </a:r>
          </a:p>
          <a:p>
            <a:pPr marL="0" lvl="1" algn="ctr" defTabSz="640080"/>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most </a:t>
            </a: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well-known naval engagement of the Civil War is the battle between the USS Monitor and the CSS Virginia at Hampton Roads, VA – known as the battle between </a:t>
            </a: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a:t>
            </a: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he Monitor and The Merrimack.</a:t>
            </a:r>
            <a:endPar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marL="0" lvl="1" algn="ctr" defTabSz="640080"/>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CSS Virginia was built from the USS Merrimack, scuttled at Norfolk, raised, armored and re-fit with new guns.</a:t>
            </a:r>
          </a:p>
          <a:p>
            <a:pPr marL="0" lvl="1" algn="ctr" defTabSz="640080"/>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historic confrontation was a draw, but marked the end of the wooden-hulled warship era.</a:t>
            </a:r>
          </a:p>
          <a:p>
            <a:pPr algn="ctr" defTabSz="457200">
              <a:defRPr/>
            </a:pPr>
            <a:endPar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spTree>
    <p:extLst>
      <p:ext uri="{BB962C8B-B14F-4D97-AF65-F5344CB8AC3E}">
        <p14:creationId xmlns:p14="http://schemas.microsoft.com/office/powerpoint/2010/main" val="31191192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a:defRPr/>
            </a:pPr>
            <a:endParaRPr lang="en-US" sz="1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a:t>
            </a: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Monitor Class </a:t>
            </a: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“Cheese Box On A Raft”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544358"/>
            <a:ext cx="4256257" cy="3011560"/>
          </a:xfrm>
          <a:prstGeom prst="rect">
            <a:avLst/>
          </a:prstGeom>
        </p:spPr>
      </p:pic>
      <p:sp>
        <p:nvSpPr>
          <p:cNvPr id="11" name="TextBox 10"/>
          <p:cNvSpPr txBox="1"/>
          <p:nvPr/>
        </p:nvSpPr>
        <p:spPr>
          <a:xfrm>
            <a:off x="-10942" y="3505200"/>
            <a:ext cx="4887742" cy="2800767"/>
          </a:xfrm>
          <a:prstGeom prst="rect">
            <a:avLst/>
          </a:prstGeom>
          <a:noFill/>
        </p:spPr>
        <p:txBody>
          <a:bodyPr wrap="square" rtlCol="0">
            <a:spAutoFit/>
          </a:bodyPr>
          <a:lstStyle/>
          <a:p>
            <a:pPr marL="342900" indent="-342900">
              <a:buFont typeface="Arial" panose="020B0604020202020204" pitchFamily="34" charset="0"/>
              <a:buChar char="•"/>
            </a:pP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USS Monitor, after which the Monitor Class was named, was based on a design by John Ericsson.</a:t>
            </a: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Ericsson’s design ingenuity also applied to the revolving turret, single screw with a recessed propeller, an steam engine.</a:t>
            </a:r>
            <a:endPar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spTree>
    <p:extLst>
      <p:ext uri="{BB962C8B-B14F-4D97-AF65-F5344CB8AC3E}">
        <p14:creationId xmlns:p14="http://schemas.microsoft.com/office/powerpoint/2010/main" val="24406684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Union </a:t>
            </a: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Casemate-type Ships</a:t>
            </a:r>
          </a:p>
        </p:txBody>
      </p:sp>
      <p:sp>
        <p:nvSpPr>
          <p:cNvPr id="8" name="TextBox 7"/>
          <p:cNvSpPr txBox="1"/>
          <p:nvPr/>
        </p:nvSpPr>
        <p:spPr>
          <a:xfrm>
            <a:off x="76201" y="5936568"/>
            <a:ext cx="4738638"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Cairo, casemate gunboat</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 guns; plate armor reinforced with rail</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10" name="TextBox 9"/>
          <p:cNvSpPr txBox="1"/>
          <p:nvPr/>
        </p:nvSpPr>
        <p:spPr>
          <a:xfrm>
            <a:off x="5588372" y="5916292"/>
            <a:ext cx="3481390"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Louisville – City Class</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Constructed by Samuel </a:t>
            </a:r>
            <a:r>
              <a:rPr lang="en-US" sz="2000" dirty="0" err="1"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Pook</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660" y="3258817"/>
            <a:ext cx="4045720" cy="269714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747" y="3258817"/>
            <a:ext cx="4248993" cy="2677751"/>
          </a:xfrm>
          <a:prstGeom prst="rect">
            <a:avLst/>
          </a:prstGeom>
        </p:spPr>
      </p:pic>
    </p:spTree>
    <p:extLst>
      <p:ext uri="{BB962C8B-B14F-4D97-AF65-F5344CB8AC3E}">
        <p14:creationId xmlns:p14="http://schemas.microsoft.com/office/powerpoint/2010/main" val="23852822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defTabSz="457200">
              <a:defRPr/>
            </a:pPr>
            <a:endParaRPr lang="en-US" sz="1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Union “Tinclads”</a:t>
            </a:r>
          </a:p>
        </p:txBody>
      </p:sp>
      <p:sp>
        <p:nvSpPr>
          <p:cNvPr id="8" name="TextBox 7"/>
          <p:cNvSpPr txBox="1"/>
          <p:nvPr/>
        </p:nvSpPr>
        <p:spPr>
          <a:xfrm>
            <a:off x="76201" y="5936568"/>
            <a:ext cx="4738638"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Fort Hindman, “Tinclad” gunboat</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Converted Side-wheel Steamer</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10" name="TextBox 9"/>
          <p:cNvSpPr txBox="1"/>
          <p:nvPr/>
        </p:nvSpPr>
        <p:spPr>
          <a:xfrm>
            <a:off x="5105400" y="5916292"/>
            <a:ext cx="3964362"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Peosta, “Tinclad” #36</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Converted Side-wheel Ferry</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1" y="3429000"/>
            <a:ext cx="3443238" cy="24854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3505200"/>
            <a:ext cx="3962400" cy="2094706"/>
          </a:xfrm>
          <a:prstGeom prst="rect">
            <a:avLst/>
          </a:prstGeom>
        </p:spPr>
      </p:pic>
    </p:spTree>
    <p:extLst>
      <p:ext uri="{BB962C8B-B14F-4D97-AF65-F5344CB8AC3E}">
        <p14:creationId xmlns:p14="http://schemas.microsoft.com/office/powerpoint/2010/main" val="3469127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grpSp>
        <p:nvGrpSpPr>
          <p:cNvPr id="53" name="Group 52"/>
          <p:cNvGrpSpPr/>
          <p:nvPr/>
        </p:nvGrpSpPr>
        <p:grpSpPr>
          <a:xfrm>
            <a:off x="4195557" y="2666678"/>
            <a:ext cx="4945721" cy="3846672"/>
            <a:chOff x="2184156" y="2963140"/>
            <a:chExt cx="4945721" cy="3846672"/>
          </a:xfrm>
        </p:grpSpPr>
        <p:grpSp>
          <p:nvGrpSpPr>
            <p:cNvPr id="30" name="Group 29"/>
            <p:cNvGrpSpPr/>
            <p:nvPr/>
          </p:nvGrpSpPr>
          <p:grpSpPr>
            <a:xfrm>
              <a:off x="2184156" y="2963140"/>
              <a:ext cx="4945721" cy="3846672"/>
              <a:chOff x="2140879" y="2514600"/>
              <a:chExt cx="5546223" cy="4313729"/>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0879" y="2514600"/>
                <a:ext cx="5546223" cy="4313729"/>
              </a:xfrm>
              <a:prstGeom prst="rect">
                <a:avLst/>
              </a:prstGeom>
            </p:spPr>
          </p:pic>
          <p:sp>
            <p:nvSpPr>
              <p:cNvPr id="5" name="TextBox 4"/>
              <p:cNvSpPr txBox="1"/>
              <p:nvPr/>
            </p:nvSpPr>
            <p:spPr>
              <a:xfrm>
                <a:off x="2152759" y="5079722"/>
                <a:ext cx="1351652"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Fort Hindman-Jan. 1863</a:t>
                </a:r>
                <a:endParaRPr lang="en-US" sz="800" b="1" dirty="0">
                  <a:latin typeface="Arial" panose="020B0604020202020204" pitchFamily="34" charset="0"/>
                  <a:cs typeface="Arial" panose="020B0604020202020204" pitchFamily="34" charset="0"/>
                </a:endParaRPr>
              </a:p>
            </p:txBody>
          </p:sp>
          <p:sp>
            <p:nvSpPr>
              <p:cNvPr id="11" name="TextBox 10"/>
              <p:cNvSpPr txBox="1"/>
              <p:nvPr/>
            </p:nvSpPr>
            <p:spPr>
              <a:xfrm>
                <a:off x="2866477" y="6365344"/>
                <a:ext cx="1212191"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Head of Passes-1861</a:t>
                </a:r>
                <a:endParaRPr lang="en-US" sz="800" b="1" dirty="0">
                  <a:latin typeface="Arial" panose="020B0604020202020204" pitchFamily="34" charset="0"/>
                  <a:cs typeface="Arial" panose="020B0604020202020204" pitchFamily="34" charset="0"/>
                </a:endParaRPr>
              </a:p>
            </p:txBody>
          </p:sp>
          <p:sp>
            <p:nvSpPr>
              <p:cNvPr id="12" name="TextBox 11"/>
              <p:cNvSpPr txBox="1"/>
              <p:nvPr/>
            </p:nvSpPr>
            <p:spPr>
              <a:xfrm>
                <a:off x="2646215" y="3942158"/>
                <a:ext cx="1268296"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Lucas Bend-Jan. 1862</a:t>
                </a:r>
                <a:endParaRPr lang="en-US" sz="800" b="1" dirty="0">
                  <a:latin typeface="Arial" panose="020B0604020202020204" pitchFamily="34" charset="0"/>
                  <a:cs typeface="Arial" panose="020B0604020202020204" pitchFamily="34" charset="0"/>
                </a:endParaRPr>
              </a:p>
            </p:txBody>
          </p:sp>
          <p:sp>
            <p:nvSpPr>
              <p:cNvPr id="13" name="TextBox 12"/>
              <p:cNvSpPr txBox="1"/>
              <p:nvPr/>
            </p:nvSpPr>
            <p:spPr>
              <a:xfrm>
                <a:off x="4320853" y="4077651"/>
                <a:ext cx="1391727"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Fort Donelson-Dec. 1861</a:t>
                </a:r>
                <a:endParaRPr lang="en-US" sz="800" b="1" dirty="0">
                  <a:latin typeface="Arial" panose="020B0604020202020204" pitchFamily="34" charset="0"/>
                  <a:cs typeface="Arial" panose="020B0604020202020204" pitchFamily="34" charset="0"/>
                </a:endParaRPr>
              </a:p>
            </p:txBody>
          </p:sp>
          <p:sp>
            <p:nvSpPr>
              <p:cNvPr id="14" name="TextBox 13"/>
              <p:cNvSpPr txBox="1"/>
              <p:nvPr/>
            </p:nvSpPr>
            <p:spPr>
              <a:xfrm>
                <a:off x="3001537" y="4117626"/>
                <a:ext cx="1208984"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Fort Henry-Feb. 1862</a:t>
                </a:r>
                <a:endParaRPr lang="en-US" sz="800" b="1" dirty="0">
                  <a:latin typeface="Arial" panose="020B0604020202020204" pitchFamily="34" charset="0"/>
                  <a:cs typeface="Arial" panose="020B0604020202020204" pitchFamily="34" charset="0"/>
                </a:endParaRPr>
              </a:p>
            </p:txBody>
          </p:sp>
          <p:sp>
            <p:nvSpPr>
              <p:cNvPr id="17" name="TextBox 16"/>
              <p:cNvSpPr txBox="1"/>
              <p:nvPr/>
            </p:nvSpPr>
            <p:spPr>
              <a:xfrm>
                <a:off x="3657629" y="4807118"/>
                <a:ext cx="2124299"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Fort Pemberton (Yazoo Pass)-Mar. 1863</a:t>
                </a:r>
                <a:endParaRPr lang="en-US" sz="800" b="1" dirty="0">
                  <a:latin typeface="Arial" panose="020B0604020202020204" pitchFamily="34" charset="0"/>
                  <a:cs typeface="Arial" panose="020B0604020202020204" pitchFamily="34" charset="0"/>
                </a:endParaRPr>
              </a:p>
            </p:txBody>
          </p:sp>
          <p:sp>
            <p:nvSpPr>
              <p:cNvPr id="18" name="TextBox 17"/>
              <p:cNvSpPr txBox="1"/>
              <p:nvPr/>
            </p:nvSpPr>
            <p:spPr>
              <a:xfrm>
                <a:off x="2536007" y="4344109"/>
                <a:ext cx="1208984"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Fort Pillow-Apr. 1864</a:t>
                </a:r>
                <a:endParaRPr lang="en-US" sz="800" b="1" dirty="0">
                  <a:latin typeface="Arial" panose="020B0604020202020204" pitchFamily="34" charset="0"/>
                  <a:cs typeface="Arial" panose="020B0604020202020204" pitchFamily="34" charset="0"/>
                </a:endParaRPr>
              </a:p>
            </p:txBody>
          </p:sp>
          <p:sp>
            <p:nvSpPr>
              <p:cNvPr id="21" name="TextBox 20"/>
              <p:cNvSpPr txBox="1"/>
              <p:nvPr/>
            </p:nvSpPr>
            <p:spPr>
              <a:xfrm>
                <a:off x="2190644" y="6018958"/>
                <a:ext cx="1455848"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Forts Jackson &amp; St. Philip</a:t>
                </a:r>
                <a:endParaRPr lang="en-US" sz="800" b="1" dirty="0">
                  <a:latin typeface="Arial" panose="020B0604020202020204" pitchFamily="34" charset="0"/>
                  <a:cs typeface="Arial" panose="020B0604020202020204" pitchFamily="34" charset="0"/>
                </a:endParaRPr>
              </a:p>
            </p:txBody>
          </p:sp>
          <p:sp>
            <p:nvSpPr>
              <p:cNvPr id="22" name="TextBox 21"/>
              <p:cNvSpPr txBox="1"/>
              <p:nvPr/>
            </p:nvSpPr>
            <p:spPr>
              <a:xfrm>
                <a:off x="2443677" y="4239668"/>
                <a:ext cx="1326004"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Island No. 10-Feb. 1862</a:t>
                </a:r>
                <a:endParaRPr lang="en-US" sz="800" b="1" dirty="0">
                  <a:latin typeface="Arial" panose="020B0604020202020204" pitchFamily="34" charset="0"/>
                  <a:cs typeface="Arial" panose="020B0604020202020204" pitchFamily="34" charset="0"/>
                </a:endParaRPr>
              </a:p>
            </p:txBody>
          </p:sp>
          <p:sp>
            <p:nvSpPr>
              <p:cNvPr id="25" name="TextBox 24"/>
              <p:cNvSpPr txBox="1"/>
              <p:nvPr/>
            </p:nvSpPr>
            <p:spPr>
              <a:xfrm>
                <a:off x="2532802" y="4455109"/>
                <a:ext cx="1215397"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Plum Point-May 1862</a:t>
                </a:r>
                <a:endParaRPr lang="en-US" sz="800" b="1" dirty="0">
                  <a:latin typeface="Arial" panose="020B0604020202020204" pitchFamily="34" charset="0"/>
                  <a:cs typeface="Arial" panose="020B0604020202020204" pitchFamily="34" charset="0"/>
                </a:endParaRPr>
              </a:p>
            </p:txBody>
          </p:sp>
          <p:sp>
            <p:nvSpPr>
              <p:cNvPr id="27" name="TextBox 26"/>
              <p:cNvSpPr txBox="1"/>
              <p:nvPr/>
            </p:nvSpPr>
            <p:spPr>
              <a:xfrm>
                <a:off x="3827276" y="4569387"/>
                <a:ext cx="1135247"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Memphis-Jun. 1862</a:t>
                </a:r>
                <a:endParaRPr lang="en-US" sz="800" b="1" dirty="0">
                  <a:latin typeface="Arial" panose="020B0604020202020204" pitchFamily="34" charset="0"/>
                  <a:cs typeface="Arial" panose="020B0604020202020204" pitchFamily="34" charset="0"/>
                </a:endParaRPr>
              </a:p>
            </p:txBody>
          </p:sp>
          <p:sp>
            <p:nvSpPr>
              <p:cNvPr id="28" name="TextBox 27"/>
              <p:cNvSpPr txBox="1"/>
              <p:nvPr/>
            </p:nvSpPr>
            <p:spPr>
              <a:xfrm>
                <a:off x="2415702" y="3723175"/>
                <a:ext cx="1228221" cy="215444"/>
              </a:xfrm>
              <a:prstGeom prst="rect">
                <a:avLst/>
              </a:prstGeom>
              <a:noFill/>
            </p:spPr>
            <p:txBody>
              <a:bodyPr wrap="none" rtlCol="0">
                <a:spAutoFit/>
              </a:bodyPr>
              <a:lstStyle/>
              <a:p>
                <a:r>
                  <a:rPr lang="en-US" sz="800" b="1" dirty="0" smtClean="0">
                    <a:latin typeface="Arial" panose="020B0604020202020204" pitchFamily="34" charset="0"/>
                    <a:cs typeface="Arial" panose="020B0604020202020204" pitchFamily="34" charset="0"/>
                  </a:rPr>
                  <a:t>St. Charles-Jun. 1862</a:t>
                </a:r>
                <a:endParaRPr lang="en-US" sz="800" b="1" dirty="0">
                  <a:latin typeface="Arial" panose="020B0604020202020204" pitchFamily="34" charset="0"/>
                  <a:cs typeface="Arial" panose="020B0604020202020204" pitchFamily="34" charset="0"/>
                </a:endParaRPr>
              </a:p>
            </p:txBody>
          </p:sp>
          <p:sp>
            <p:nvSpPr>
              <p:cNvPr id="29" name="5-Point Star 28"/>
              <p:cNvSpPr/>
              <p:nvPr/>
            </p:nvSpPr>
            <p:spPr>
              <a:xfrm>
                <a:off x="3688577" y="3763148"/>
                <a:ext cx="144829" cy="13549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5-Point Star 30"/>
            <p:cNvSpPr/>
            <p:nvPr/>
          </p:nvSpPr>
          <p:spPr>
            <a:xfrm>
              <a:off x="4051447" y="4392603"/>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5-Point Star 32"/>
            <p:cNvSpPr/>
            <p:nvPr/>
          </p:nvSpPr>
          <p:spPr>
            <a:xfrm>
              <a:off x="3653885" y="4633135"/>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5-Point Star 33"/>
            <p:cNvSpPr/>
            <p:nvPr/>
          </p:nvSpPr>
          <p:spPr>
            <a:xfrm>
              <a:off x="3776375" y="4271778"/>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5-Point Star 34"/>
            <p:cNvSpPr/>
            <p:nvPr/>
          </p:nvSpPr>
          <p:spPr>
            <a:xfrm>
              <a:off x="3978620" y="4453013"/>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5-Point Star 35"/>
            <p:cNvSpPr/>
            <p:nvPr/>
          </p:nvSpPr>
          <p:spPr>
            <a:xfrm>
              <a:off x="3662699" y="4537078"/>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5-Point Star 36"/>
            <p:cNvSpPr/>
            <p:nvPr/>
          </p:nvSpPr>
          <p:spPr>
            <a:xfrm>
              <a:off x="3608564" y="4693548"/>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5-Point Star 40"/>
            <p:cNvSpPr/>
            <p:nvPr/>
          </p:nvSpPr>
          <p:spPr>
            <a:xfrm>
              <a:off x="3555588" y="6092861"/>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5-Point Star 41"/>
            <p:cNvSpPr/>
            <p:nvPr/>
          </p:nvSpPr>
          <p:spPr>
            <a:xfrm>
              <a:off x="3711801" y="6247317"/>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5-Point Star 42"/>
            <p:cNvSpPr/>
            <p:nvPr/>
          </p:nvSpPr>
          <p:spPr>
            <a:xfrm>
              <a:off x="3426425" y="5291770"/>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5-Point Star 43"/>
            <p:cNvSpPr/>
            <p:nvPr/>
          </p:nvSpPr>
          <p:spPr>
            <a:xfrm>
              <a:off x="3636604" y="4830229"/>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5-Point Star 44"/>
            <p:cNvSpPr/>
            <p:nvPr/>
          </p:nvSpPr>
          <p:spPr>
            <a:xfrm>
              <a:off x="3572030" y="6164958"/>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5-Point Star 45"/>
            <p:cNvSpPr/>
            <p:nvPr/>
          </p:nvSpPr>
          <p:spPr>
            <a:xfrm>
              <a:off x="3931874" y="6440815"/>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3791529" y="6225371"/>
              <a:ext cx="1081086" cy="215444"/>
            </a:xfrm>
            <a:prstGeom prst="rect">
              <a:avLst/>
            </a:prstGeom>
            <a:noFill/>
          </p:spPr>
          <p:txBody>
            <a:bodyPr wrap="square" rtlCol="0">
              <a:spAutoFit/>
            </a:bodyPr>
            <a:lstStyle/>
            <a:p>
              <a:r>
                <a:rPr lang="en-US" sz="800" b="1" dirty="0" smtClean="0">
                  <a:latin typeface="Arial" panose="020B0604020202020204" pitchFamily="34" charset="0"/>
                  <a:cs typeface="Arial" panose="020B0604020202020204" pitchFamily="34" charset="0"/>
                </a:rPr>
                <a:t>New Orleans-1862</a:t>
              </a:r>
              <a:endParaRPr lang="en-US" sz="800" b="1" dirty="0">
                <a:latin typeface="Arial" panose="020B0604020202020204" pitchFamily="34" charset="0"/>
                <a:cs typeface="Arial" panose="020B0604020202020204" pitchFamily="34" charset="0"/>
              </a:endParaRPr>
            </a:p>
          </p:txBody>
        </p:sp>
        <p:sp>
          <p:nvSpPr>
            <p:cNvPr id="48" name="5-Point Star 47"/>
            <p:cNvSpPr/>
            <p:nvPr/>
          </p:nvSpPr>
          <p:spPr>
            <a:xfrm>
              <a:off x="3464914" y="5468714"/>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5-Point Star 48"/>
            <p:cNvSpPr/>
            <p:nvPr/>
          </p:nvSpPr>
          <p:spPr>
            <a:xfrm>
              <a:off x="3472110" y="5630356"/>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228533" y="5414912"/>
              <a:ext cx="1300955" cy="215444"/>
            </a:xfrm>
            <a:prstGeom prst="rect">
              <a:avLst/>
            </a:prstGeom>
            <a:noFill/>
          </p:spPr>
          <p:txBody>
            <a:bodyPr wrap="square" rtlCol="0">
              <a:spAutoFit/>
            </a:bodyPr>
            <a:lstStyle/>
            <a:p>
              <a:r>
                <a:rPr lang="en-US" sz="800" b="1" dirty="0" smtClean="0">
                  <a:latin typeface="Arial" panose="020B0604020202020204" pitchFamily="34" charset="0"/>
                  <a:cs typeface="Arial" panose="020B0604020202020204" pitchFamily="34" charset="0"/>
                </a:rPr>
                <a:t>Vicksburg-Jul. 1863</a:t>
              </a:r>
              <a:endParaRPr lang="en-US" sz="800" b="1" dirty="0">
                <a:latin typeface="Arial" panose="020B0604020202020204" pitchFamily="34" charset="0"/>
                <a:cs typeface="Arial" panose="020B0604020202020204" pitchFamily="34" charset="0"/>
              </a:endParaRPr>
            </a:p>
          </p:txBody>
        </p:sp>
        <p:sp>
          <p:nvSpPr>
            <p:cNvPr id="51" name="TextBox 50"/>
            <p:cNvSpPr txBox="1"/>
            <p:nvPr/>
          </p:nvSpPr>
          <p:spPr>
            <a:xfrm>
              <a:off x="2265979" y="5583046"/>
              <a:ext cx="1263509" cy="215444"/>
            </a:xfrm>
            <a:prstGeom prst="rect">
              <a:avLst/>
            </a:prstGeom>
            <a:noFill/>
          </p:spPr>
          <p:txBody>
            <a:bodyPr wrap="square" rtlCol="0">
              <a:spAutoFit/>
            </a:bodyPr>
            <a:lstStyle/>
            <a:p>
              <a:r>
                <a:rPr lang="en-US" sz="800" b="1" dirty="0" smtClean="0">
                  <a:latin typeface="Arial" panose="020B0604020202020204" pitchFamily="34" charset="0"/>
                  <a:cs typeface="Arial" panose="020B0604020202020204" pitchFamily="34" charset="0"/>
                </a:rPr>
                <a:t>Port Gibson-Jul. 1863</a:t>
              </a:r>
              <a:endParaRPr lang="en-US" sz="800" b="1" dirty="0">
                <a:latin typeface="Arial" panose="020B0604020202020204" pitchFamily="34" charset="0"/>
                <a:cs typeface="Arial" panose="020B0604020202020204" pitchFamily="34" charset="0"/>
              </a:endParaRPr>
            </a:p>
          </p:txBody>
        </p:sp>
        <p:sp>
          <p:nvSpPr>
            <p:cNvPr id="52" name="5-Point Star 51"/>
            <p:cNvSpPr/>
            <p:nvPr/>
          </p:nvSpPr>
          <p:spPr>
            <a:xfrm>
              <a:off x="3470074" y="5043041"/>
              <a:ext cx="129148" cy="12082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6" name="Rectangle 55"/>
          <p:cNvSpPr/>
          <p:nvPr/>
        </p:nvSpPr>
        <p:spPr>
          <a:xfrm>
            <a:off x="84293" y="2247429"/>
            <a:ext cx="8991600" cy="446276"/>
          </a:xfrm>
          <a:prstGeom prst="rect">
            <a:avLst/>
          </a:prstGeom>
        </p:spPr>
        <p:txBody>
          <a:bodyPr wrap="square">
            <a:spAutoFit/>
          </a:bodyPr>
          <a:lstStyle/>
          <a:p>
            <a:pPr algn="ctr"/>
            <a:r>
              <a:rPr lang="en-US" sz="2300" b="1" u="sng" dirty="0" smtClean="0">
                <a:ln>
                  <a:solidFill>
                    <a:schemeClr val="bg1"/>
                  </a:solidFill>
                </a:ln>
                <a:latin typeface="Arial" pitchFamily="34" charset="0"/>
                <a:cs typeface="Arial" pitchFamily="34" charset="0"/>
              </a:rPr>
              <a:t>The Union’s Mississippi River Campaign-Complete Success</a:t>
            </a:r>
            <a:endParaRPr lang="en-US" sz="2300" b="1" u="sng" dirty="0">
              <a:ln>
                <a:solidFill>
                  <a:schemeClr val="bg1"/>
                </a:solidFill>
              </a:ln>
              <a:latin typeface="Arial" pitchFamily="34" charset="0"/>
              <a:cs typeface="Arial" pitchFamily="34" charset="0"/>
            </a:endParaRPr>
          </a:p>
        </p:txBody>
      </p:sp>
      <p:sp>
        <p:nvSpPr>
          <p:cNvPr id="39" name="Rectangle 38"/>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3" name="Rectangle 2"/>
          <p:cNvSpPr/>
          <p:nvPr/>
        </p:nvSpPr>
        <p:spPr>
          <a:xfrm>
            <a:off x="-33529" y="3564271"/>
            <a:ext cx="4572000" cy="1938992"/>
          </a:xfrm>
          <a:prstGeom prst="rect">
            <a:avLst/>
          </a:prstGeom>
        </p:spPr>
        <p:txBody>
          <a:bodyPr>
            <a:spAutoFit/>
          </a:bodyPr>
          <a:lstStyle/>
          <a:p>
            <a:pPr defTabSz="640080"/>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Early in the war Confederate President Jefferson Davis said “Vicksburg is the nail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head</a:t>
            </a:r>
          </a:p>
          <a:p>
            <a:pPr defTabSz="64008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that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holds the South’s two halves together.”</a:t>
            </a:r>
          </a:p>
        </p:txBody>
      </p:sp>
    </p:spTree>
    <p:extLst>
      <p:ext uri="{BB962C8B-B14F-4D97-AF65-F5344CB8AC3E}">
        <p14:creationId xmlns:p14="http://schemas.microsoft.com/office/powerpoint/2010/main" val="24797938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defTabSz="457200">
              <a:defRPr/>
            </a:pPr>
            <a:endParaRPr lang="en-US" sz="1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Union “</a:t>
            </a: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Timberclads</a:t>
            </a: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a:t>
            </a:r>
          </a:p>
        </p:txBody>
      </p:sp>
      <p:sp>
        <p:nvSpPr>
          <p:cNvPr id="8" name="TextBox 7"/>
          <p:cNvSpPr txBox="1"/>
          <p:nvPr/>
        </p:nvSpPr>
        <p:spPr>
          <a:xfrm>
            <a:off x="76201" y="5936568"/>
            <a:ext cx="4738638"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Tyler, “</a:t>
            </a:r>
            <a:r>
              <a:rPr lang="en-US" sz="2000" dirty="0" err="1"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Timberclad</a:t>
            </a: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Converted Side-wheel Steamer</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10" name="TextBox 9"/>
          <p:cNvSpPr txBox="1"/>
          <p:nvPr/>
        </p:nvSpPr>
        <p:spPr>
          <a:xfrm>
            <a:off x="4648200" y="5916292"/>
            <a:ext cx="4421562" cy="707886"/>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Commodore Barney, “</a:t>
            </a:r>
            <a:r>
              <a:rPr lang="en-US" sz="2000" dirty="0" err="1"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Timberclad</a:t>
            </a: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r>
              <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Converted Ferry</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224" y="3413760"/>
            <a:ext cx="4126591" cy="21336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4052" y="3413761"/>
            <a:ext cx="3138918" cy="2377440"/>
          </a:xfrm>
          <a:prstGeom prst="rect">
            <a:avLst/>
          </a:prstGeom>
        </p:spPr>
      </p:pic>
    </p:spTree>
    <p:extLst>
      <p:ext uri="{BB962C8B-B14F-4D97-AF65-F5344CB8AC3E}">
        <p14:creationId xmlns:p14="http://schemas.microsoft.com/office/powerpoint/2010/main" val="21582513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5" name="TextBox 4"/>
          <p:cNvSpPr txBox="1"/>
          <p:nvPr/>
        </p:nvSpPr>
        <p:spPr>
          <a:xfrm>
            <a:off x="0" y="2195225"/>
            <a:ext cx="9144000" cy="4539704"/>
          </a:xfrm>
          <a:prstGeom prst="rect">
            <a:avLst/>
          </a:prstGeom>
          <a:noFill/>
        </p:spPr>
        <p:txBody>
          <a:bodyPr wrap="square" rtlCol="0">
            <a:spAutoFit/>
          </a:bodyPr>
          <a:lstStyle/>
          <a:p>
            <a:pPr algn="ctr">
              <a:spcAft>
                <a:spcPts val="600"/>
              </a:spcAft>
            </a:pPr>
            <a:endParaRPr lang="en-US" sz="1000" b="1" u="sng" dirty="0">
              <a:ln>
                <a:solidFill>
                  <a:schemeClr val="bg1"/>
                </a:solidFill>
              </a:ln>
              <a:effectLst>
                <a:outerShdw blurRad="50800" dist="38100" dir="5400000" algn="ctr" rotWithShape="0">
                  <a:schemeClr val="bg1"/>
                </a:outerShdw>
              </a:effectLst>
              <a:latin typeface="Arial" pitchFamily="34" charset="0"/>
              <a:cs typeface="Arial" pitchFamily="34" charset="0"/>
            </a:endParaRPr>
          </a:p>
          <a:p>
            <a:pPr marL="342900" lvl="1" indent="-342900" defTabSz="640080">
              <a:spcAft>
                <a:spcPts val="600"/>
              </a:spcAft>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the beginning of the war the U.S. abandoned the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Gosport Naval Shipyard at Portsmouth/Norfolk, Virginia. Union Naval Secretary recognized that Gosport could be lost, but failed to create a defensive force in time.</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Captain Charles S. McCauley, commanding at Gosport, lost most of his staff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and the loyalty of the 1,400 workers at the shipyard. When Union control was given up they failed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to burn the facilities, destroy the supplies or remove the ships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in-port.</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One of the Unions losses was the scuttled screw frigate USS Merrimack, raised by the Confederacy, ironclad with rail, and renamed CSS Virginia.</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283117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Firepower</a:t>
            </a:r>
          </a:p>
          <a:p>
            <a:pPr algn="ctr" defTabSz="457200">
              <a:defRPr/>
            </a:pPr>
            <a:endParaRPr lang="en-US" sz="1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Confederate Ironclads</a:t>
            </a:r>
            <a:endPar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sp>
        <p:nvSpPr>
          <p:cNvPr id="8" name="TextBox 7"/>
          <p:cNvSpPr txBox="1"/>
          <p:nvPr/>
        </p:nvSpPr>
        <p:spPr>
          <a:xfrm>
            <a:off x="-11224" y="3429000"/>
            <a:ext cx="9133057" cy="3539430"/>
          </a:xfrm>
          <a:prstGeom prst="rect">
            <a:avLst/>
          </a:prstGeom>
          <a:noFill/>
        </p:spPr>
        <p:txBody>
          <a:bodyPr wrap="square" rtlCol="0">
            <a:spAutoFit/>
          </a:bodyPr>
          <a:lstStyle/>
          <a:p>
            <a:pPr algn="ct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CSS Virginia</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(Built on the USS Merrimack, 350-ton steam frigate, salvaged at Gosport)</a:t>
            </a:r>
          </a:p>
          <a:p>
            <a:pPr marL="342900" indent="-342900">
              <a:buFont typeface="Arial" panose="020B0604020202020204" pitchFamily="34" charset="0"/>
              <a:buChar char="•"/>
            </a:pP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4 Brooke Rifles; 6 Dahlgren smooth-</a:t>
            </a:r>
          </a:p>
          <a:p>
            <a:pPr defTabSz="365760"/>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bores; 2 howitzers.</a:t>
            </a:r>
          </a:p>
          <a:p>
            <a:pPr marL="342900" indent="-342900">
              <a:buFont typeface="Arial" panose="020B0604020202020204" pitchFamily="34" charset="0"/>
              <a:buChar char="•"/>
            </a:pP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Belt, deck and casemate plate armor</a:t>
            </a:r>
          </a:p>
          <a:p>
            <a:pPr defTabSz="365760"/>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4,000-ton displacement after</a:t>
            </a:r>
          </a:p>
          <a:p>
            <a:pPr defTabSz="365760"/>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conversion.</a:t>
            </a:r>
          </a:p>
          <a:p>
            <a:pPr marL="342900" indent="-342900" defTabSz="365760">
              <a:buFont typeface="Arial" panose="020B0604020202020204" pitchFamily="34" charset="0"/>
              <a:buChar char="•"/>
            </a:pP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Very poor steerage. A 180°-turn</a:t>
            </a:r>
          </a:p>
          <a:p>
            <a:pPr defTabSz="365760"/>
            <a:r>
              <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required 40-minutes.</a:t>
            </a:r>
          </a:p>
          <a:p>
            <a:pPr marL="342900" indent="-342900" defTabSz="365760">
              <a:buFont typeface="Arial" panose="020B0604020202020204" pitchFamily="34" charset="0"/>
              <a:buChar char="•"/>
            </a:pP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Guns fired through elliptical ports.</a:t>
            </a:r>
          </a:p>
          <a:p>
            <a:pPr defTabSz="365760"/>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2293" y="4140347"/>
            <a:ext cx="4104385" cy="2465952"/>
          </a:xfrm>
          <a:prstGeom prst="rect">
            <a:avLst/>
          </a:prstGeom>
        </p:spPr>
      </p:pic>
    </p:spTree>
    <p:extLst>
      <p:ext uri="{BB962C8B-B14F-4D97-AF65-F5344CB8AC3E}">
        <p14:creationId xmlns:p14="http://schemas.microsoft.com/office/powerpoint/2010/main" val="2858055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Confederate Ironclad </a:t>
            </a:r>
            <a:r>
              <a:rPr lang="en-US" sz="24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Casemate-type Ships</a:t>
            </a:r>
          </a:p>
        </p:txBody>
      </p:sp>
      <p:sp>
        <p:nvSpPr>
          <p:cNvPr id="8" name="TextBox 7"/>
          <p:cNvSpPr txBox="1"/>
          <p:nvPr/>
        </p:nvSpPr>
        <p:spPr>
          <a:xfrm>
            <a:off x="76201" y="5698358"/>
            <a:ext cx="4738638" cy="1015663"/>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CSS Manassas, Ironclad Ram</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Converted Ice-breaker Tug, 1 64-pounder gun</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10" name="TextBox 9"/>
          <p:cNvSpPr txBox="1"/>
          <p:nvPr/>
        </p:nvSpPr>
        <p:spPr>
          <a:xfrm>
            <a:off x="5079205" y="5704301"/>
            <a:ext cx="3481390" cy="1015663"/>
          </a:xfrm>
          <a:prstGeom prst="rect">
            <a:avLst/>
          </a:prstGeom>
          <a:noFill/>
        </p:spPr>
        <p:txBody>
          <a:bodyPr wrap="square" rtlCol="0">
            <a:spAutoFit/>
          </a:bodyPr>
          <a:lstStyle/>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CSS Selma-Gunboat</a:t>
            </a:r>
          </a:p>
          <a:p>
            <a:pPr algn="ctr"/>
            <a:r>
              <a:rPr lang="en-US" sz="20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Converted Coastal Packet Boat, 4 guns</a:t>
            </a:r>
            <a:endPar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8" y="3429000"/>
            <a:ext cx="3442056" cy="22098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429000"/>
            <a:ext cx="4495800" cy="2098040"/>
          </a:xfrm>
          <a:prstGeom prst="rect">
            <a:avLst/>
          </a:prstGeom>
        </p:spPr>
      </p:pic>
    </p:spTree>
    <p:extLst>
      <p:ext uri="{BB962C8B-B14F-4D97-AF65-F5344CB8AC3E}">
        <p14:creationId xmlns:p14="http://schemas.microsoft.com/office/powerpoint/2010/main" val="1721498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52431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Submarines</a:t>
            </a:r>
          </a:p>
          <a:p>
            <a:pPr algn="ctr" defTabSz="457200">
              <a:defRPr/>
            </a:pPr>
            <a:endParaRPr lang="en-US" sz="8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story of submersible vessels did not begin with the American Civil War.</a:t>
            </a:r>
          </a:p>
          <a:p>
            <a:pPr algn="ctr" defTabSz="457200">
              <a:defRPr/>
            </a:pP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However, the concept was proven on February 17, 1864 when the CSS H.L. Hunley sank the USS Housatonic, a screw-sloop on blockade duty, in the outer harbor at Charleston, SC.</a:t>
            </a:r>
          </a:p>
          <a:p>
            <a:pPr algn="ctr" defTabSz="457200">
              <a:defRPr/>
            </a:pP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Hunley was 40-feet long, displaced just less than 8-tons, and was armed with a single spar torpedo with a charge of 130-pounds of black powder.</a:t>
            </a:r>
          </a:p>
          <a:p>
            <a:pPr algn="ctr" defTabSz="457200">
              <a:defRPr/>
            </a:pP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Housatonic was 140-feet long, displaced nearly 2,000-tons, and was armed with 11 rifles and smoothbores.</a:t>
            </a:r>
            <a:endPar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spTree>
    <p:extLst>
      <p:ext uri="{BB962C8B-B14F-4D97-AF65-F5344CB8AC3E}">
        <p14:creationId xmlns:p14="http://schemas.microsoft.com/office/powerpoint/2010/main" val="13334261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2123658"/>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Submarines</a:t>
            </a:r>
          </a:p>
          <a:p>
            <a:pPr algn="ctr" defTabSz="457200">
              <a:defRPr/>
            </a:pPr>
            <a:endParaRPr lang="en-US" sz="8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The Hunley may have taken the prize as the first submarine to sink and enemy warship.  It was not the limit to designer imagination during the Civil War.</a:t>
            </a:r>
            <a:endPar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pic>
        <p:nvPicPr>
          <p:cNvPr id="9"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65" y="4444963"/>
            <a:ext cx="385932" cy="2540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941" y="4356556"/>
            <a:ext cx="9119345" cy="2277547"/>
          </a:xfrm>
          <a:prstGeom prst="rect">
            <a:avLst/>
          </a:prstGeom>
          <a:noFill/>
        </p:spPr>
        <p:txBody>
          <a:bodyPr wrap="square" rtlCol="0">
            <a:spAutoFit/>
          </a:bodyPr>
          <a:lstStyle/>
          <a:p>
            <a:pPr defTabSz="365760"/>
            <a:r>
              <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May </a:t>
            </a: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1,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1862 – USS Alligator (47-feet long, 275-tons displacement)</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Designed by French inventor</a:t>
            </a:r>
          </a:p>
          <a:p>
            <a:pPr defTabSz="365760"/>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Brutus De </a:t>
            </a:r>
            <a:r>
              <a:rPr lang="en-US" sz="2000" b="1" dirty="0" err="1"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Villeroi</a:t>
            </a: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for the US Navy.</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Oar-powered (replace by a hand-</a:t>
            </a:r>
          </a:p>
          <a:p>
            <a:pPr defTabSz="365760"/>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cranked screw in 1863).</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Never saw combat. Lost while</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under tow to Charleston, SC.</a:t>
            </a:r>
            <a:endPar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4800600"/>
            <a:ext cx="4405886" cy="1690029"/>
          </a:xfrm>
          <a:prstGeom prst="rect">
            <a:avLst/>
          </a:prstGeom>
        </p:spPr>
      </p:pic>
    </p:spTree>
    <p:extLst>
      <p:ext uri="{BB962C8B-B14F-4D97-AF65-F5344CB8AC3E}">
        <p14:creationId xmlns:p14="http://schemas.microsoft.com/office/powerpoint/2010/main" val="14953872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Submarines</a:t>
            </a:r>
          </a:p>
        </p:txBody>
      </p:sp>
      <p:pic>
        <p:nvPicPr>
          <p:cNvPr id="8" name="Picture 2" descr="C:\Users\MarkandSusan\Desktop\MP\Don\Naval\CSN Jack, 2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13" y="3427613"/>
            <a:ext cx="388938" cy="2333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654" y="3266061"/>
            <a:ext cx="9130078" cy="2585323"/>
          </a:xfrm>
          <a:prstGeom prst="rect">
            <a:avLst/>
          </a:prstGeom>
          <a:noFill/>
        </p:spPr>
        <p:txBody>
          <a:bodyPr wrap="square" rtlCol="0">
            <a:spAutoFit/>
          </a:bodyPr>
          <a:lstStyle/>
          <a:p>
            <a:pPr defTabSz="365760"/>
            <a:r>
              <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1861 – CSS Pioneer (20-feet long)</a:t>
            </a:r>
          </a:p>
          <a:p>
            <a:pPr marL="342900" indent="-342900" defTabSz="365760">
              <a:buFont typeface="Arial" panose="020B0604020202020204" pitchFamily="34" charset="0"/>
              <a:buChar char="•"/>
            </a:pP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Designed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and built by James McClintock in New Orleans, LA, with backing from H. L. Hunley,</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Screw propeller, hand-cranked, crew of 3 (2 on crank, 1 steering).</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Scuttled in April, 1862 with the fall of New Orleans to the Union.</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Successfully tested in Lake Ponchartrain when it sank a barge</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while submerged.</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It never saw combat.</a:t>
            </a:r>
            <a:endPar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5167339"/>
            <a:ext cx="5638800" cy="1420978"/>
          </a:xfrm>
          <a:prstGeom prst="rect">
            <a:avLst/>
          </a:prstGeom>
        </p:spPr>
      </p:pic>
    </p:spTree>
    <p:extLst>
      <p:ext uri="{BB962C8B-B14F-4D97-AF65-F5344CB8AC3E}">
        <p14:creationId xmlns:p14="http://schemas.microsoft.com/office/powerpoint/2010/main" val="28759645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Submarines</a:t>
            </a:r>
          </a:p>
        </p:txBody>
      </p:sp>
      <p:sp>
        <p:nvSpPr>
          <p:cNvPr id="5" name="TextBox 4"/>
          <p:cNvSpPr txBox="1"/>
          <p:nvPr/>
        </p:nvSpPr>
        <p:spPr>
          <a:xfrm>
            <a:off x="6959" y="3260099"/>
            <a:ext cx="9130078" cy="2585323"/>
          </a:xfrm>
          <a:prstGeom prst="rect">
            <a:avLst/>
          </a:prstGeom>
          <a:noFill/>
        </p:spPr>
        <p:txBody>
          <a:bodyPr wrap="square" rtlCol="0">
            <a:spAutoFit/>
          </a:bodyPr>
          <a:lstStyle/>
          <a:p>
            <a:pPr defTabSz="365760"/>
            <a:r>
              <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1863 – American Diver (CSS Pioneer II)</a:t>
            </a:r>
          </a:p>
          <a:p>
            <a:pPr marL="342900" indent="-342900" defTabSz="365760">
              <a:buFont typeface="Arial" panose="020B0604020202020204" pitchFamily="34" charset="0"/>
              <a:buChar char="•"/>
            </a:pP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Designed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and built by the James McClintock/H</a:t>
            </a: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L.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Hunley consortium in Mobile, AL</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Screw propeller, hand-cranked (An</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unsuccessful attempt was made to</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provide power with an electric motor).</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Sank in Mobile Bay.</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It never saw combat.</a:t>
            </a:r>
            <a:endPar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pic>
        <p:nvPicPr>
          <p:cNvPr id="9" name="Picture 2" descr="C:\Users\MarkandSusan\Desktop\MP\Don\Naval\CSN Jack, 2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66" y="3382394"/>
            <a:ext cx="388938" cy="23336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6857" y="4008310"/>
            <a:ext cx="3886200" cy="2590800"/>
          </a:xfrm>
          <a:prstGeom prst="rect">
            <a:avLst/>
          </a:prstGeom>
        </p:spPr>
      </p:pic>
    </p:spTree>
    <p:extLst>
      <p:ext uri="{BB962C8B-B14F-4D97-AF65-F5344CB8AC3E}">
        <p14:creationId xmlns:p14="http://schemas.microsoft.com/office/powerpoint/2010/main" val="22221030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984885"/>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Submarines</a:t>
            </a:r>
          </a:p>
        </p:txBody>
      </p:sp>
      <p:sp>
        <p:nvSpPr>
          <p:cNvPr id="5" name="TextBox 4"/>
          <p:cNvSpPr txBox="1"/>
          <p:nvPr/>
        </p:nvSpPr>
        <p:spPr>
          <a:xfrm>
            <a:off x="34050" y="3205368"/>
            <a:ext cx="9130078" cy="3508653"/>
          </a:xfrm>
          <a:prstGeom prst="rect">
            <a:avLst/>
          </a:prstGeom>
          <a:noFill/>
        </p:spPr>
        <p:txBody>
          <a:bodyPr wrap="square" rtlCol="0">
            <a:spAutoFit/>
          </a:bodyPr>
          <a:lstStyle/>
          <a:p>
            <a:pPr defTabSz="365760"/>
            <a:r>
              <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2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August,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1863 – CSS H. L. Hunley (then called “Fish Boat”)(39.5-feet 	long, 7.5-tons)</a:t>
            </a:r>
          </a:p>
          <a:p>
            <a:pPr marL="342900" indent="-342900" defTabSz="365760">
              <a:buFont typeface="Arial" panose="020B0604020202020204" pitchFamily="34" charset="0"/>
              <a:buChar char="•"/>
            </a:pP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Designed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and built by James McClintock/H</a:t>
            </a: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L.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Hunley in Mobile, AL</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Screw propeller, hand-cranked.</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Shipped by rail to Charleston, SC, requested</a:t>
            </a:r>
          </a:p>
          <a:p>
            <a:pPr defTabSz="365760"/>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by Gen. PGT Beauregard to break the</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blockade at Charleston.</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Sank twice during trials and training with the</a:t>
            </a:r>
          </a:p>
          <a:p>
            <a:pPr defTabSz="365760"/>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loss of 13 crew, including Horace L Hunley.</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Sank the USS Housatonic with a spar</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torpedo on February 17, 1864.</a:t>
            </a:r>
            <a:endPar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pic>
        <p:nvPicPr>
          <p:cNvPr id="9" name="Picture 2" descr="C:\Users\MarkandSusan\Desktop\MP\Don\Naval\CSN Jack, 2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66" y="3382394"/>
            <a:ext cx="388938" cy="2333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4468632"/>
            <a:ext cx="3186582" cy="2137665"/>
          </a:xfrm>
          <a:prstGeom prst="rect">
            <a:avLst/>
          </a:prstGeom>
        </p:spPr>
      </p:pic>
    </p:spTree>
    <p:extLst>
      <p:ext uri="{BB962C8B-B14F-4D97-AF65-F5344CB8AC3E}">
        <p14:creationId xmlns:p14="http://schemas.microsoft.com/office/powerpoint/2010/main" val="2427995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1107996"/>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Iron, Steam and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Firepower</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endParaRPr lang="en-US" sz="1000"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algn="ctr" defTabSz="457200">
              <a:defRPr/>
            </a:pPr>
            <a:r>
              <a:rPr lang="en-US" sz="24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Submarines</a:t>
            </a:r>
          </a:p>
          <a:p>
            <a:pPr algn="ctr" defTabSz="457200">
              <a:defRPr/>
            </a:pPr>
            <a:endParaRPr lang="en-US" sz="8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pic>
        <p:nvPicPr>
          <p:cNvPr id="9"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85" y="3505200"/>
            <a:ext cx="385932" cy="2540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922" y="3444409"/>
            <a:ext cx="9130078" cy="2893100"/>
          </a:xfrm>
          <a:prstGeom prst="rect">
            <a:avLst/>
          </a:prstGeom>
          <a:noFill/>
        </p:spPr>
        <p:txBody>
          <a:bodyPr wrap="square" rtlCol="0">
            <a:spAutoFit/>
          </a:bodyPr>
          <a:lstStyle/>
          <a:p>
            <a:pPr defTabSz="365760"/>
            <a:r>
              <a:rPr lang="en-US" sz="22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April, 1866 – USS Intelligent Whale (28-feet 8-inches long, 4,000-pounds)</a:t>
            </a:r>
          </a:p>
          <a:p>
            <a:pPr marL="342900" indent="-342900" defTabSz="365760">
              <a:buFont typeface="Arial" panose="020B0604020202020204" pitchFamily="34" charset="0"/>
              <a:buChar char="•"/>
            </a:pP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Designed by Scoville Merriam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and</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built </a:t>
            </a: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by American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Submarine</a:t>
            </a:r>
          </a:p>
          <a:p>
            <a:pPr defTabSz="365760"/>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Company </a:t>
            </a:r>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of Newark, NJ.</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Finally tested with success, it soon</a:t>
            </a:r>
          </a:p>
          <a:p>
            <a:pPr defTabSz="365760"/>
            <a:r>
              <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	</a:t>
            </a: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earned the reputation of “Disastrous Jonah”.</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Oar-powered by a crew of 6.</a:t>
            </a:r>
          </a:p>
          <a:p>
            <a:pPr marL="342900" indent="-342900" defTabSz="365760">
              <a:buFont typeface="Arial" panose="020B0604020202020204" pitchFamily="34" charset="0"/>
              <a:buChar char="•"/>
            </a:pPr>
            <a:r>
              <a:rPr lang="en-US" sz="2000" b="1"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Never saw combat.</a:t>
            </a:r>
            <a:endParaRPr lang="en-US" sz="2000" b="1"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379" y="4035828"/>
            <a:ext cx="4214421" cy="2212571"/>
          </a:xfrm>
          <a:prstGeom prst="rect">
            <a:avLst/>
          </a:prstGeom>
        </p:spPr>
      </p:pic>
    </p:spTree>
    <p:extLst>
      <p:ext uri="{BB962C8B-B14F-4D97-AF65-F5344CB8AC3E}">
        <p14:creationId xmlns:p14="http://schemas.microsoft.com/office/powerpoint/2010/main" val="24004543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09800"/>
            <a:ext cx="9144000" cy="1938992"/>
          </a:xfrm>
          <a:prstGeom prst="rect">
            <a:avLst/>
          </a:prstGeom>
          <a:noFill/>
          <a:ln>
            <a:noFill/>
          </a:ln>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Union’s Mississippi River Campaign</a:t>
            </a:r>
          </a:p>
          <a:p>
            <a:pPr defTabSz="640080"/>
            <a:endPar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64008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Opening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of the Mississippi River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1864</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and the end of the war just one year away, President Abraham Lincoln commented that “The Father of waters again goes unvexed to the sea“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5369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339650"/>
          </a:xfrm>
          <a:prstGeom prst="rect">
            <a:avLst/>
          </a:prstGeom>
        </p:spPr>
        <p:txBody>
          <a:bodyPr wrap="square">
            <a:spAutoFit/>
          </a:bodyPr>
          <a:lstStyle/>
          <a:p>
            <a:pPr algn="ctr" defTabSz="457200">
              <a:defRPr/>
            </a:pP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Mines </a:t>
            </a: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(Torpedoes) and Spar </a:t>
            </a: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Torpedoes</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defTabSz="457200">
              <a:defRP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December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12, 1862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The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USS Cairo became the first armored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warship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to be sunk by an electronically detonated </a:t>
            </a:r>
            <a:r>
              <a:rPr lang="en-US" sz="2400" b="1" dirty="0" smtClean="0">
                <a:ln>
                  <a:solidFill>
                    <a:schemeClr val="bg1"/>
                  </a:solidFill>
                </a:ln>
                <a:solidFill>
                  <a:srgbClr val="C00000"/>
                </a:solidFill>
                <a:effectLst>
                  <a:outerShdw blurRad="38100" dist="38100" dir="9000000" algn="ctr" rotWithShape="0">
                    <a:schemeClr val="tx1"/>
                  </a:outerShdw>
                </a:effectLst>
                <a:latin typeface="Arial" pitchFamily="34" charset="0"/>
                <a:cs typeface="Arial" pitchFamily="34" charset="0"/>
              </a:rPr>
              <a:t>torpedo</a:t>
            </a:r>
            <a:r>
              <a:rPr lang="en-US" sz="2400" b="1" dirty="0">
                <a:ln>
                  <a:solidFill>
                    <a:schemeClr val="bg1"/>
                  </a:solidFill>
                </a:ln>
                <a:solidFill>
                  <a:srgbClr val="C00000"/>
                </a:solidFill>
                <a:effectLst>
                  <a:outerShdw blurRad="38100" dist="38100" dir="9000000" algn="ctr" rotWithShape="0">
                    <a:schemeClr val="tx1"/>
                  </a:outerShdw>
                </a:effectLst>
                <a:latin typeface="Arial" pitchFamily="34" charset="0"/>
                <a:cs typeface="Arial" pitchFamily="34" charset="0"/>
              </a:rPr>
              <a:t> 	</a:t>
            </a:r>
            <a:r>
              <a:rPr lang="en-US" sz="2400" b="1" dirty="0" smtClean="0">
                <a:ln>
                  <a:solidFill>
                    <a:schemeClr val="bg1"/>
                  </a:solidFill>
                </a:ln>
                <a:solidFill>
                  <a:srgbClr val="C00000"/>
                </a:solidFill>
                <a:effectLst>
                  <a:outerShdw blurRad="38100" dist="38100" dir="9000000" algn="ctr" rotWithShape="0">
                    <a:schemeClr val="tx1"/>
                  </a:outerShdw>
                </a:effectLst>
                <a:latin typeface="Arial" pitchFamily="34" charset="0"/>
                <a:cs typeface="Arial" pitchFamily="34" charset="0"/>
              </a:rPr>
              <a:t>(water-mine)</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defTabSz="457200">
              <a:defRP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February 17, 1864 - USS Housatonic was sunk by a </a:t>
            </a:r>
            <a:r>
              <a:rPr lang="en-US" sz="2400" b="1" dirty="0">
                <a:ln>
                  <a:solidFill>
                    <a:schemeClr val="bg1"/>
                  </a:solidFill>
                </a:ln>
                <a:solidFill>
                  <a:srgbClr val="C00000"/>
                </a:solidFill>
                <a:effectLst>
                  <a:outerShdw blurRad="38100" dist="38100" dir="9000000" algn="ctr" rotWithShape="0">
                    <a:schemeClr val="tx1"/>
                  </a:outerShdw>
                </a:effectLst>
                <a:latin typeface="Arial" pitchFamily="34" charset="0"/>
                <a:cs typeface="Arial" pitchFamily="34" charset="0"/>
              </a:rPr>
              <a:t>Spar 	Torpedo</a:t>
            </a:r>
            <a:r>
              <a:rPr lang="en-US" sz="2400" b="1" dirty="0">
                <a:ln>
                  <a:solidFill>
                    <a:schemeClr val="bg1"/>
                  </a:solidFill>
                </a:ln>
                <a:solidFill>
                  <a:schemeClr val="tx2">
                    <a:lumMod val="75000"/>
                  </a:schemeClr>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delivered by the CSS (submarine) H</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L. Hunley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outside the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bar at Charleston,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SC.</a:t>
            </a:r>
          </a:p>
          <a:p>
            <a:pPr defTabSz="457200">
              <a:defRP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August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5, 1864- USS (Monitor) Tecumseh sunk by a </a:t>
            </a:r>
            <a:r>
              <a:rPr lang="en-US" sz="2400" b="1" dirty="0">
                <a:ln>
                  <a:solidFill>
                    <a:schemeClr val="bg1"/>
                  </a:solidFill>
                </a:ln>
                <a:solidFill>
                  <a:srgbClr val="C00000"/>
                </a:solidFill>
                <a:effectLst>
                  <a:outerShdw blurRad="38100" dist="38100" dir="9000000" algn="ctr" rotWithShape="0">
                    <a:schemeClr val="tx1"/>
                  </a:outerShdw>
                </a:effectLst>
                <a:latin typeface="Arial" pitchFamily="34" charset="0"/>
                <a:cs typeface="Arial" pitchFamily="34" charset="0"/>
              </a:rPr>
              <a:t>tethered 	mine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the Battle of Mobile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Bay.</a:t>
            </a:r>
          </a:p>
          <a:p>
            <a:pPr algn="ctr" defTabSz="457200">
              <a:defRPr/>
            </a:pPr>
            <a:endParaRPr lang="en-US" sz="105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By the end of the war the Union had lost 40 ships and other vessels to this innovation by the Confederacy.</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1026" name="Picture 2" descr="C:\Users\MarkandSusan\Desktop\MP\Don\Naval\CSN Jack, 2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90" y="2743200"/>
            <a:ext cx="455534" cy="27332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MarkandSusan\Desktop\MP\Don\Naval\CSN Jack, 2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2" y="3809999"/>
            <a:ext cx="455534" cy="27332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Users\MarkandSusan\Desktop\MP\Don\Naval\CSN Jack, 2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66" y="4921519"/>
            <a:ext cx="455534" cy="273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1869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1908215"/>
          </a:xfrm>
          <a:prstGeom prst="rect">
            <a:avLst/>
          </a:prstGeom>
        </p:spPr>
        <p:txBody>
          <a:bodyPr wrap="square">
            <a:spAutoFit/>
          </a:bodyPr>
          <a:lstStyle/>
          <a:p>
            <a:pPr algn="ctr" defTabSz="457200">
              <a:defRPr/>
            </a:pPr>
            <a:r>
              <a:rPr lang="en-US" sz="2400" b="1" u="sng" dirty="0" smtClean="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Rapid-fire &amp; Volley-fire Guns</a:t>
            </a:r>
            <a:endPar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endParaRPr>
          </a:p>
          <a:p>
            <a:pPr defTabSz="457200">
              <a:defRPr/>
            </a:pPr>
            <a:r>
              <a:rPr lang="en-US" sz="22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1862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Gatling Gun – 9 Gunboats were fitted with these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6-	barreled 	</a:t>
            </a:r>
            <a:r>
              <a:rPr lang="en-US" sz="2400" b="1" dirty="0" smtClean="0">
                <a:ln>
                  <a:solidFill>
                    <a:schemeClr val="bg1"/>
                  </a:solidFill>
                </a:ln>
                <a:solidFill>
                  <a:schemeClr val="tx2">
                    <a:lumMod val="75000"/>
                  </a:schemeClr>
                </a:solidFill>
                <a:effectLst>
                  <a:outerShdw blurRad="38100" dist="38100" dir="9000000" algn="ctr" rotWithShape="0">
                    <a:schemeClr val="tx1"/>
                  </a:outerShdw>
                </a:effectLst>
                <a:latin typeface="Arial" pitchFamily="34" charset="0"/>
                <a:cs typeface="Arial" pitchFamily="34" charset="0"/>
              </a:rPr>
              <a:t>rapid-fire </a:t>
            </a:r>
            <a:r>
              <a:rPr lang="en-US" sz="2400" b="1" dirty="0">
                <a:ln>
                  <a:solidFill>
                    <a:schemeClr val="bg1"/>
                  </a:solidFill>
                </a:ln>
                <a:solidFill>
                  <a:schemeClr val="tx2">
                    <a:lumMod val="75000"/>
                  </a:schemeClr>
                </a:solidFill>
                <a:effectLst>
                  <a:outerShdw blurRad="38100" dist="38100" dir="9000000" algn="ctr" rotWithShape="0">
                    <a:schemeClr val="tx1"/>
                  </a:outerShdw>
                </a:effectLst>
                <a:latin typeface="Arial" pitchFamily="34" charset="0"/>
                <a:cs typeface="Arial" pitchFamily="34" charset="0"/>
              </a:rPr>
              <a:t>guns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.58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caliber. Guns as large as 1.00 	caliber were tested.</a:t>
            </a:r>
          </a:p>
          <a:p>
            <a:pPr defTabSz="457200">
              <a:defRPr/>
            </a:pPr>
            <a:r>
              <a:rPr lang="en-US" sz="2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endPar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10"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73" y="2708075"/>
            <a:ext cx="429877" cy="28300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2096" y="3581401"/>
            <a:ext cx="2879558" cy="3024898"/>
          </a:xfrm>
          <a:prstGeom prst="rect">
            <a:avLst/>
          </a:prstGeom>
        </p:spPr>
      </p:pic>
      <p:sp>
        <p:nvSpPr>
          <p:cNvPr id="5" name="Rectangle 4"/>
          <p:cNvSpPr/>
          <p:nvPr/>
        </p:nvSpPr>
        <p:spPr>
          <a:xfrm>
            <a:off x="384313" y="3970465"/>
            <a:ext cx="5638800" cy="2246769"/>
          </a:xfrm>
          <a:prstGeom prst="rect">
            <a:avLst/>
          </a:prstGeom>
        </p:spPr>
        <p:txBody>
          <a:bodyPr wrap="square">
            <a:spAutoFit/>
          </a:bodyPr>
          <a:lstStyle/>
          <a:p>
            <a:r>
              <a:rPr lang="en-US" sz="20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one inch 1865 battery gun model was tested at length in July of 1866 by Captain T.G. Baylor who found, "The moral effect of the Gatling Gun would be very great in repelling an assault, as there is not a second of time for the assailants to advance between the gun’s discharges." </a:t>
            </a:r>
          </a:p>
        </p:txBody>
      </p:sp>
    </p:spTree>
    <p:extLst>
      <p:ext uri="{BB962C8B-B14F-4D97-AF65-F5344CB8AC3E}">
        <p14:creationId xmlns:p14="http://schemas.microsoft.com/office/powerpoint/2010/main" val="11375046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333246" y="1660506"/>
            <a:ext cx="447750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Industry &amp;Technology</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
        <p:nvSpPr>
          <p:cNvPr id="2" name="Rectangle 1"/>
          <p:cNvSpPr/>
          <p:nvPr/>
        </p:nvSpPr>
        <p:spPr>
          <a:xfrm>
            <a:off x="-10943" y="2253285"/>
            <a:ext cx="9144000" cy="4031873"/>
          </a:xfrm>
          <a:prstGeom prst="rect">
            <a:avLst/>
          </a:prstGeom>
        </p:spPr>
        <p:txBody>
          <a:bodyPr wrap="square">
            <a:spAutoFit/>
          </a:bodyPr>
          <a:lstStyle/>
          <a:p>
            <a:pPr algn="ctr" defTabSz="457200">
              <a:defRPr/>
            </a:pPr>
            <a:r>
              <a:rPr lang="en-US" sz="2400" b="1" u="sng" dirty="0">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rPr>
              <a:t>Target Illumination</a:t>
            </a:r>
          </a:p>
          <a:p>
            <a:pPr defTabSz="457200">
              <a:defRP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July 18, 1863 </a:t>
            </a:r>
            <a:r>
              <a:rPr lang="en-US" sz="2400" b="1" dirty="0">
                <a:ln>
                  <a:solidFill>
                    <a:schemeClr val="bg1"/>
                  </a:solidFill>
                </a:ln>
                <a:solidFill>
                  <a:schemeClr val="tx2">
                    <a:lumMod val="75000"/>
                  </a:schemeClr>
                </a:solidFill>
                <a:effectLst>
                  <a:outerShdw blurRad="38100" dist="38100" dir="9000000" algn="ctr" rotWithShape="0">
                    <a:schemeClr val="tx1"/>
                  </a:outerShdw>
                </a:effectLst>
                <a:latin typeface="Arial" pitchFamily="34" charset="0"/>
                <a:cs typeface="Arial" pitchFamily="34" charset="0"/>
              </a:rPr>
              <a:t>Calcium Flood Lights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(Lime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lights) were used 	to illuminate Fort Wagner and the batteries on Morris Island in 	Charleston Harbor. The lights were requested by Rear Adm. 	John A. Dahlgren, in cooperation with Brig. Gen. Quincy 	Gilmore.</a:t>
            </a:r>
          </a:p>
          <a:p>
            <a:pPr defTabSz="457200">
              <a:defRPr/>
            </a:pPr>
            <a:endPar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algn="ctr" defTabSz="457200">
              <a:defRPr/>
            </a:pPr>
            <a:r>
              <a:rPr lang="en-US" sz="2200" i="1"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Colonel Lawrence M. </a:t>
            </a:r>
            <a:r>
              <a:rPr lang="en-US" sz="2200" i="1" dirty="0" err="1">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Keitt</a:t>
            </a:r>
            <a:r>
              <a:rPr lang="en-US" sz="2200" i="1"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of the 20th South Carolina, commanding the Morris Island garrison, wrote, “Throughout the night, the enemy’s calcium light threw its bright, silvery rays upon our front</a:t>
            </a:r>
            <a:r>
              <a:rPr lang="en-US" sz="2200" i="1"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Recording the night time events of  September 5-6, 1863).</a:t>
            </a:r>
            <a:endParaRPr lang="en-US" sz="2200" i="1"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pic>
        <p:nvPicPr>
          <p:cNvPr id="9" name="Picture 3" descr="C:\Users\MarkandSusan\Desktop\MP\Don\Naval\CSN Jack, 1s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683" y="2743200"/>
            <a:ext cx="385932" cy="254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00409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238674" y="1660506"/>
            <a:ext cx="4666663"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The Union</a:t>
            </a:r>
            <a:endParaRPr lang="en-US" dirty="0"/>
          </a:p>
        </p:txBody>
      </p:sp>
      <p:sp>
        <p:nvSpPr>
          <p:cNvPr id="7" name="TextBox 6"/>
          <p:cNvSpPr txBox="1"/>
          <p:nvPr/>
        </p:nvSpPr>
        <p:spPr>
          <a:xfrm>
            <a:off x="0" y="2286000"/>
            <a:ext cx="9144000" cy="4308872"/>
          </a:xfrm>
          <a:prstGeom prst="rect">
            <a:avLst/>
          </a:prstGeom>
          <a:noFill/>
        </p:spPr>
        <p:txBody>
          <a:bodyPr wrap="square" rtlCol="0">
            <a:spAutoFit/>
          </a:bodyPr>
          <a:lstStyle/>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first weeks after the attack on Fort Sumter, April 15, 1861 were a hectic time for the newly elected President Lincoln and his principle advisors. A rebellion had to be quelled and the Union had to be repaired, and the military force available was totally inadequate for the task.</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President called for 75,000 3-month volunteers, and soon called for another 42,000 for 3-year enlistments.  Funds for expansion of the Army and Navy were made available, but little planning had been done.</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By July the Union Navy had grown by 18,000 men. But, more men would not be enough.</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014066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1578236" y="1660506"/>
            <a:ext cx="5987538"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The Confederacy</a:t>
            </a:r>
            <a:endParaRPr lang="en-US" dirty="0"/>
          </a:p>
        </p:txBody>
      </p:sp>
      <p:sp>
        <p:nvSpPr>
          <p:cNvPr id="7" name="TextBox 6"/>
          <p:cNvSpPr txBox="1"/>
          <p:nvPr/>
        </p:nvSpPr>
        <p:spPr>
          <a:xfrm>
            <a:off x="0" y="2286000"/>
            <a:ext cx="9144000" cy="3939540"/>
          </a:xfrm>
          <a:prstGeom prst="rect">
            <a:avLst/>
          </a:prstGeom>
          <a:noFill/>
        </p:spPr>
        <p:txBody>
          <a:bodyPr wrap="square" rtlCol="0">
            <a:spAutoFit/>
          </a:bodyPr>
          <a:lstStyle/>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For the most part, the South was in worse shape than the North. However, some thought had preceded secession and it was quickly recognized that the South lacked the essential ingredients of skilled manpower, industrial base, material resources and facilities to create a fighting navy.</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With all of these limitations Secretary of the Navy Stephan R. Mallory got right to work.</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By August 1861 the construction of several Ironclads had been contracted with western builders, and the shipbuilding industry was put into action.</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46563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86000"/>
            <a:ext cx="9144000" cy="1200329"/>
          </a:xfrm>
          <a:prstGeom prst="rect">
            <a:avLst/>
          </a:prstGeom>
          <a:noFill/>
        </p:spPr>
        <p:txBody>
          <a:bodyPr wrap="square" rtlCol="0">
            <a:spAutoFit/>
          </a:bodyPr>
          <a:lstStyle/>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During the decade before the Civil War more than 8,000 ships, of all kinds, were built in the United State.  Of this great number only 1,600, or 20%, were built in the south.</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593455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86000"/>
            <a:ext cx="9144000" cy="3200876"/>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Shipyards</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Of the 10 U.S. Navy Yards only 2, Norfolk (Gosport), VA and Pensacola, FL, were in the South. Norfolk was highly productive, having launched 16 major warships in the decade prior to the war.</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New Orleans five private shipyards built or converted more than 30 warships before it fell to the Union in 1862.  This, however, still waned in comparison to the productivity of the North’s Naval and private shipbuilding capability.</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384975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86000"/>
            <a:ext cx="9144000" cy="4385816"/>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Building A Fleet At Home</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With the fall of New Orleans to the Union, the South’s shipbuilding capability at Norfolk and Pensacola, was largely represented by river-based yards or slipways that produced small numbers of riverine and coastal vessels.</a:t>
            </a:r>
          </a:p>
          <a:p>
            <a:pPr marL="0" lvl="1" algn="ctr" defTabSz="64008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Confederacy saw three options to building a fleet at home:</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Acquisition and conversion of commercial vessels – from the outset of the war commercial vessels we pressed into service-for-fee, purchased, or confiscated. Some were armored with rail iron, others became “cottonclads,” all were inadequate to the task when faced by the force of the Union Navy.</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278962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45281"/>
            <a:ext cx="9144000" cy="3570208"/>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Building A Fleet Abroad</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Confederate President Jefferson Davis sent agents to England and France very early in the war. They had two goals; gain recognition of the South as an independent country, and to supply the navy with ships. These goals were tightly intertwined.</a:t>
            </a: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The agents never succeeded in achieving recognition.  The 	European powers, led by England, held fast to neutrality 	despite 	diplomacy being tested at every turn.</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311556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45281"/>
            <a:ext cx="9144000" cy="6986528"/>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Building A Fleet Abroad</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1861 the Confederate Congress allocated $2 million to buy ironclads overseas. During the course of the war millions more, perhaps hundreds of millions in gold, cotton and currency, were committed to building ships and buying influence in the capitols of Europe.</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While some fighting ships were built in England, most notably the CSS Alabama, CSS Shenandoah and CSS Alexandria, only the Alabama and Shenandoah saw action. The Alexandria was seized at her birth in Liverpool.</a:t>
            </a:r>
          </a:p>
          <a:p>
            <a:pPr marL="0" lvl="1" defTabSz="365760">
              <a:spcAft>
                <a:spcPts val="600"/>
              </a:spcAft>
            </a:pP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defTabSz="365760">
              <a:spcAft>
                <a:spcPts val="600"/>
              </a:spcAft>
            </a:pPr>
            <a:endPar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defTabSz="365760">
              <a:spcAft>
                <a:spcPts val="600"/>
              </a:spcAft>
            </a:pP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Among the most 	severe 	tests was the construction of ships at 	Birkenhead and 	Liverpool, at great expense. </a:t>
            </a:r>
          </a:p>
          <a:p>
            <a:pPr marL="342900" lvl="1" indent="-342900" defTabSz="640080">
              <a:spcAft>
                <a:spcPts val="600"/>
              </a:spcAft>
              <a:buFont typeface="Arial" panose="020B0604020202020204" pitchFamily="34" charset="0"/>
              <a:buChar char="•"/>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Authorization of Privateers, by issuing “Letters of Marque.”</a:t>
            </a:r>
          </a:p>
          <a:p>
            <a:pPr marL="0" lvl="1" algn="ctr" defTabSz="640080">
              <a:spcAft>
                <a:spcPts val="600"/>
              </a:spcAft>
            </a:pP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78151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09800"/>
            <a:ext cx="9144000" cy="1569660"/>
          </a:xfrm>
          <a:prstGeom prst="rect">
            <a:avLst/>
          </a:prstGeom>
          <a:noFill/>
          <a:ln>
            <a:noFill/>
          </a:ln>
        </p:spPr>
        <p:txBody>
          <a:bodyPr wrap="square" rtlCol="0">
            <a:spAutoFit/>
          </a:bodyPr>
          <a:lstStyle/>
          <a:p>
            <a:pPr algn="ctr" defTabSz="640080"/>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Anaconda Plan, whether intentional or inadvertent, was a key strategy or the military leadership in the west, among them General Ulysses S. Grant who would head east and bring about the end.</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32959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45281"/>
            <a:ext cx="9144000" cy="4016484"/>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Building A Fleet Abroad</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CSS Alabama and CSS Shenandoah did their part as commerce raiders, costing the Union ships, cargo and the expense of increased risk insurance.</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They also made their mark in naval history with the Alabama challenging the USS Kearsage off Cherbourg, France and sinking, and the Shenandoah firing the final shot of the war on a raiding cruise in the Aleutians after the surrender at Appomattox. She surrendered to a British cruiser and brought back to Liverpool.</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For this the South spent untold millions and achieved little.</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838196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45281"/>
            <a:ext cx="9144000" cy="4016484"/>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Building A Fleet Abroad</a:t>
            </a: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Confederate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President Jefferson Davis sent agents to England and France very early in the war. They had two goals; gain recognition of the South as an independent country, and to supply the navy with ships.</a:t>
            </a: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They never succeeded in achieving recognition.  The European</a:t>
            </a: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powers</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led by England, held fast to neutrality despite 	diplomacy being tested at every turn. Among the most severe 	tests was the construction of ships at 	Birkenhead and 	Liverpool, at great expense</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087274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45281"/>
            <a:ext cx="9144000" cy="3200876"/>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Privateers</a:t>
            </a: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President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Jefferson Davis asked private interests to apply for Letters of Marque. This had been the way for warring nations to create a privateer fleet, seen by some as legalized piracy.</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Davis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was unsure of his authority. On April 29,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his Congress </a:t>
            </a: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formally authorized privateers. The 1856 Declaration of Paris, signed by England and France outlawed privateers.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Neither the Union or Confederacy were signatories</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endPar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17933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532793" y="1660506"/>
            <a:ext cx="8078430"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smtClean="0"/>
              <a:t>The Fleets – Where Were The Resources</a:t>
            </a:r>
            <a:endParaRPr lang="en-US" dirty="0"/>
          </a:p>
        </p:txBody>
      </p:sp>
      <p:sp>
        <p:nvSpPr>
          <p:cNvPr id="7" name="TextBox 6"/>
          <p:cNvSpPr txBox="1"/>
          <p:nvPr/>
        </p:nvSpPr>
        <p:spPr>
          <a:xfrm>
            <a:off x="0" y="2245281"/>
            <a:ext cx="9144000" cy="2831544"/>
          </a:xfrm>
          <a:prstGeom prst="rect">
            <a:avLst/>
          </a:prstGeom>
          <a:noFill/>
        </p:spPr>
        <p:txBody>
          <a:bodyPr wrap="square" rtlCol="0">
            <a:spAutoFit/>
          </a:bodyPr>
          <a:lstStyle/>
          <a:p>
            <a:pPr marL="0" lvl="1" algn="ctr" defTabSz="640080">
              <a:spcAft>
                <a:spcPts val="600"/>
              </a:spcAft>
            </a:pPr>
            <a:r>
              <a:rPr lang="en-US" sz="2400" u="sng"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Privateers</a:t>
            </a:r>
          </a:p>
          <a:p>
            <a:pPr marL="0" lvl="1" defTabSz="365760">
              <a:spcAft>
                <a:spcPts val="600"/>
              </a:spcAft>
            </a:pP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Davis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authorization of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Privateers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brought out the opportunists and adventurers that were prepared to harass Union merchant ships for the “prize value</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marL="0" lvl="1" defTabSz="365760">
              <a:spcAft>
                <a:spcPts val="600"/>
              </a:spcAft>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Confederate </a:t>
            </a: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Privateers became so numerous, and so effective, that President Lincoln was forced to declare them Pirates, with the appropriate consequences if caught.</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799861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0" y="1662654"/>
            <a:ext cx="9144000" cy="4939814"/>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USS Kearsage versus CSS Alabama</a:t>
            </a:r>
          </a:p>
          <a:p>
            <a:pPr algn="ctr"/>
            <a:endParaRPr lang="en-US" sz="1200" b="1" dirty="0" smtClean="0">
              <a:ln>
                <a:solidFill>
                  <a:schemeClr val="bg1"/>
                </a:solidFill>
              </a:ln>
              <a:latin typeface="Arial" pitchFamily="34" charset="0"/>
              <a:cs typeface="Arial" pitchFamily="34" charset="0"/>
            </a:endParaRPr>
          </a:p>
          <a:p>
            <a:pPr marL="0" lvl="1" algn="ctr" defTabSz="640080"/>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background portrays the epic battle between the USS Kearsage, Capt. John A. Winslow commanding, and the CSS Alabama, Capt. Raphael Semmes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commanding.</a:t>
            </a:r>
          </a:p>
          <a:p>
            <a:pPr marL="0" lvl="1" algn="ctr" defTabSz="640080"/>
            <a:endParaRPr lang="en-US" sz="1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algn="ctr" defTabSz="640080"/>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It has been set in our minds that the greatest naval battle of the Civil War was the meeting of the USS Monitor and the CSS Virginia (formerly the USS Merrimack). This was a story of emerging technology. The greater event was the story of emerging power.</a:t>
            </a:r>
          </a:p>
          <a:p>
            <a:pPr marL="0" lvl="1" algn="ctr" defTabSz="640080"/>
            <a:endParaRPr lang="en-US" sz="12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0" lvl="1" algn="ctr" defTabSz="640080"/>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dominance of the USS Kearsage over the CSS Alabama was a message to the world that the United States Navy could reach out to any ocean with the best ships, officers, seamen and arms and express its will.</a:t>
            </a:r>
            <a:endPar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54593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0" y="1662654"/>
            <a:ext cx="9144000" cy="4878259"/>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USS Kearsage versus CSS Alabama</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Alabama was a new cruiser of 1,050 tons, built in secrecy by John Laird &amp; Sons in Birkenhead, England as a merchantman. Escaping England, she met supply ships and was fitted out as a war-fighter at sea.</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She was commanded by Capt. Raphael Semmes, arguably the most effective commerce raider of the Civil War with 65 ships burned and expeditions throughout the world’s oceans.</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Screw-driven, she was powered by 2 engines, excellent for their time.</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Manned by 145 men and officers, she carried 8 heavy English-made guns.</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She was a wooden ship, throughout.</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315644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326"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0" y="1662654"/>
            <a:ext cx="9144000" cy="4708981"/>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USS Kearsage versus CSS Alabama</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Kearsarge was a steam-powered sloop-of-war, of 1,550 tons, built at the Portsmouth Navy Yard in Kittery, Maine, commissioned in January 1862.</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She was immediately deployed European waters, under the command of Capt. John A. Winslow, where she hunted Confederate raiders for 3 years.</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Screw-drive and armed with two 11-inch Dahlgren pivot guns, she was a wooden ship</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Prior to confronting the CSS Alabama she was fitted with chain armor and sheathed with timbers to hide her improvements.</a:t>
            </a:r>
            <a:endPar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She is considered by some historians to be the best Union ship of the Civil War.</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353443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0" y="1662654"/>
            <a:ext cx="9144000" cy="5416868"/>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Confrontation At Cherbourg, France</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Kearsage was sent to Gibraltar to join in the blockade of the Confederate raider CSS Sumter, under Capt. Raphael Semmes. The CSS Sumter was abandoned in December 1862.</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Semmes commissioned the CSS Alabama off the Azores in August 1862 and raided until June 1864, when she entered Cherbourg load coal and refit from more then a year at sea.</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Several months prior to the confrontation at Cherbourg Capt. John Winslow had the Kearsage improved with hull armor, composed of a mid-ship curtain of 2-inch chain links, about 6-feet high by 60-feet long</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a:r>
          </a:p>
          <a:p>
            <a:pPr marL="342900" lvl="1" indent="-342900" defTabSz="640080">
              <a:buFont typeface="Arial" panose="020B0604020202020204" pitchFamily="34" charset="0"/>
              <a:buChar char="•"/>
            </a:pP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It is significant that Winslow had the chain armor covered by wooden planking painted to match the Kearsage’s hull, creating a secret defense.</a:t>
            </a:r>
            <a:endPar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endParaRPr>
          </a:p>
          <a:p>
            <a:pPr marL="342900" indent="-342900">
              <a:buFont typeface="Arial" panose="020B0604020202020204" pitchFamily="34" charset="0"/>
              <a:buChar char="•"/>
            </a:pPr>
            <a:endParaRPr lang="en-US" sz="2300" b="1" dirty="0" smtClean="0">
              <a:ln>
                <a:solidFill>
                  <a:schemeClr val="bg1"/>
                </a:solidFill>
              </a:ln>
              <a:latin typeface="Arial" pitchFamily="34" charset="0"/>
              <a:cs typeface="Arial" pitchFamily="34" charset="0"/>
            </a:endParaRP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445179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0" y="1662654"/>
            <a:ext cx="9144000" cy="5047536"/>
          </a:xfrm>
          <a:prstGeom prst="rect">
            <a:avLst/>
          </a:prstGeom>
          <a:noFill/>
        </p:spPr>
        <p:txBody>
          <a:bodyPr wrap="square" rtlCol="0">
            <a:spAutoFit/>
          </a:bodyPr>
          <a:lstStyle/>
          <a:p>
            <a:pPr algn="ct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The Confrontation At Cherbourg, France</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On the morning of June 19, 1864 Semmes brought the Alabama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out </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of Cherbourg. He knew he was in for a tough fight.</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Alabama fired first as the ships moved on opposing courses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in </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seven spiraling circles. The Kearsage held her fire as the range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closed </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to less than 1,000 yards.</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Alabama’s powder, shells and fuses had deteriorated from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months </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at sea, and Capt. Semmes did not know about the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Kearsarge’s </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disguised chain-armor.</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While the Kearsage was out-gunned, she wasn’t out-manned. The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well-trained </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and disciplined crew had the Alabama reduced to a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sinking </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wreck within an hour. The Kearsage’s 1-inch Dahlgren </a:t>
            </a:r>
            <a:r>
              <a:rPr lang="en-US" sz="23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smoothbores</a:t>
            </a: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 well-manned, did their job.</a:t>
            </a:r>
          </a:p>
          <a:p>
            <a:pPr marL="342900" lvl="1" indent="-342900" defTabSz="640080">
              <a:buFont typeface="Arial" panose="020B0604020202020204" pitchFamily="34" charset="0"/>
              <a:buChar char="•"/>
            </a:pPr>
            <a:r>
              <a:rPr lang="en-US" sz="23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Semmes struck his colors and surrendered to Winslow.</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58013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381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0" y="1662654"/>
            <a:ext cx="9144000" cy="461665"/>
          </a:xfrm>
          <a:prstGeom prst="rect">
            <a:avLst/>
          </a:prstGeom>
          <a:noFill/>
        </p:spPr>
        <p:txBody>
          <a:bodyPr wrap="square" rtlCol="0">
            <a:spAutoFit/>
          </a:bodyPr>
          <a:lstStyle/>
          <a:p>
            <a:pPr algn="ctr"/>
            <a:r>
              <a:rPr lang="en-US" sz="2400" b="1" u="sng" dirty="0" smtClean="0">
                <a:ln>
                  <a:solidFill>
                    <a:schemeClr val="bg1"/>
                  </a:solidFill>
                </a:ln>
                <a:effectLst>
                  <a:outerShdw blurRad="50800" dist="38100" dir="5400000" algn="ctr" rotWithShape="0">
                    <a:schemeClr val="bg1"/>
                  </a:outerShdw>
                </a:effectLst>
                <a:latin typeface="Arial" pitchFamily="34" charset="0"/>
                <a:cs typeface="Arial" pitchFamily="34" charset="0"/>
              </a:rPr>
              <a:t>The Confrontation At Cherbourg, France</a:t>
            </a:r>
          </a:p>
        </p:txBody>
      </p:sp>
      <p:sp>
        <p:nvSpPr>
          <p:cNvPr id="5" name="Rectangle 4"/>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5354" y="3300578"/>
            <a:ext cx="3093287" cy="3305721"/>
          </a:xfrm>
          <a:prstGeom prst="rect">
            <a:avLst/>
          </a:prstGeom>
          <a:ln w="38100">
            <a:solidFill>
              <a:schemeClr val="accent2">
                <a:lumMod val="50000"/>
              </a:schemeClr>
            </a:solidFill>
          </a:ln>
        </p:spPr>
      </p:pic>
      <p:sp>
        <p:nvSpPr>
          <p:cNvPr id="7" name="Rectangle 6"/>
          <p:cNvSpPr/>
          <p:nvPr/>
        </p:nvSpPr>
        <p:spPr>
          <a:xfrm>
            <a:off x="0" y="2124319"/>
            <a:ext cx="9144000" cy="1200329"/>
          </a:xfrm>
          <a:prstGeom prst="rect">
            <a:avLst/>
          </a:prstGeom>
        </p:spPr>
        <p:txBody>
          <a:bodyPr wrap="square">
            <a:spAutoFit/>
          </a:bodyPr>
          <a:lstStyle/>
          <a:p>
            <a:pPr algn="ctr"/>
            <a:r>
              <a:rPr lang="en-US" sz="2400" dirty="0" smtClean="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The Battle of Cherbourg (1864) by Édourd Manet, the French modernist, is now in the Philadelphia Museum of Art. This was Manet’s first “war” piece, and may have been witnessed by him.</a:t>
            </a:r>
            <a:endParaRPr lang="en-US" sz="2400" dirty="0"/>
          </a:p>
        </p:txBody>
      </p:sp>
    </p:spTree>
    <p:extLst>
      <p:ext uri="{BB962C8B-B14F-4D97-AF65-F5344CB8AC3E}">
        <p14:creationId xmlns:p14="http://schemas.microsoft.com/office/powerpoint/2010/main" val="39000457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1"/>
            <a:ext cx="8991600" cy="1508105"/>
          </a:xfrm>
          <a:prstGeom prst="rect">
            <a:avLst/>
          </a:prstGeom>
          <a:noFill/>
          <a:ln>
            <a:noFill/>
          </a:ln>
        </p:spPr>
        <p:txBody>
          <a:bodyPr wrap="square" lIns="91440" tIns="0" rIns="91440" bIns="0" rtlCol="0">
            <a:spAutoFit/>
          </a:bodyPr>
          <a:lstStyle/>
          <a:p>
            <a:pPr algn="ctr"/>
            <a:r>
              <a:rPr lang="en-US" sz="44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The U.S. Navy’s </a:t>
            </a:r>
            <a:r>
              <a:rPr lang="en-US" sz="44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Role</a:t>
            </a:r>
          </a:p>
          <a:p>
            <a:pPr algn="ctr"/>
            <a:r>
              <a:rPr lang="en-US"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in the</a:t>
            </a:r>
          </a:p>
          <a:p>
            <a:pPr algn="ctr"/>
            <a:r>
              <a:rPr lang="en-US" sz="3600" b="1" dirty="0" smtClean="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American </a:t>
            </a:r>
            <a:r>
              <a:rPr lang="en-US" sz="3600" b="1" dirty="0">
                <a:ln>
                  <a:solidFill>
                    <a:schemeClr val="tx1"/>
                  </a:solidFill>
                </a:ln>
                <a:solidFill>
                  <a:schemeClr val="tx2">
                    <a:lumMod val="75000"/>
                  </a:schemeClr>
                </a:solidFill>
                <a:effectLst>
                  <a:innerShdw blurRad="63500" dist="50800" dir="13500000">
                    <a:prstClr val="black">
                      <a:alpha val="50000"/>
                    </a:prstClr>
                  </a:innerShdw>
                </a:effectLst>
                <a:latin typeface="Arial" pitchFamily="34" charset="0"/>
                <a:cs typeface="Arial" pitchFamily="34" charset="0"/>
              </a:rPr>
              <a:t>Civil War</a:t>
            </a:r>
          </a:p>
        </p:txBody>
      </p:sp>
      <p:sp>
        <p:nvSpPr>
          <p:cNvPr id="6" name="TextBox 5"/>
          <p:cNvSpPr txBox="1"/>
          <p:nvPr/>
        </p:nvSpPr>
        <p:spPr>
          <a:xfrm>
            <a:off x="2472786" y="1662654"/>
            <a:ext cx="4214615" cy="584775"/>
          </a:xfrm>
          <a:prstGeom prst="rect">
            <a:avLst/>
          </a:prstGeom>
          <a:noFill/>
        </p:spPr>
        <p:txBody>
          <a:bodyPr wrap="none" rtlCol="0">
            <a:spAutoFit/>
          </a:bodyPr>
          <a:lstStyle>
            <a:defPPr>
              <a:defRPr lang="en-US"/>
            </a:defPPr>
            <a:lvl1pPr algn="ctr">
              <a:defRPr sz="3200" b="1" u="sng">
                <a:ln>
                  <a:solidFill>
                    <a:schemeClr val="tx1"/>
                  </a:solidFill>
                </a:ln>
                <a:solidFill>
                  <a:schemeClr val="bg1"/>
                </a:solidFill>
                <a:effectLst>
                  <a:outerShdw blurRad="38100" dist="38100" dir="7200000" algn="ctr" rotWithShape="0">
                    <a:schemeClr val="tx1"/>
                  </a:outerShdw>
                </a:effectLst>
                <a:latin typeface="Arial" pitchFamily="34" charset="0"/>
                <a:cs typeface="Arial" pitchFamily="34" charset="0"/>
              </a:defRPr>
            </a:lvl1pPr>
          </a:lstStyle>
          <a:p>
            <a:r>
              <a:rPr lang="en-US" dirty="0"/>
              <a:t>Planning &amp; Direction</a:t>
            </a:r>
          </a:p>
        </p:txBody>
      </p:sp>
      <p:sp>
        <p:nvSpPr>
          <p:cNvPr id="5" name="TextBox 4"/>
          <p:cNvSpPr txBox="1"/>
          <p:nvPr/>
        </p:nvSpPr>
        <p:spPr>
          <a:xfrm>
            <a:off x="0" y="2272309"/>
            <a:ext cx="9144000" cy="4154984"/>
          </a:xfrm>
          <a:prstGeom prst="rect">
            <a:avLst/>
          </a:prstGeom>
          <a:noFill/>
        </p:spPr>
        <p:txBody>
          <a:bodyPr wrap="square" rtlCol="0">
            <a:spAutoFit/>
          </a:bodyPr>
          <a:lstStyle/>
          <a:p>
            <a:pPr algn="ctr"/>
            <a:r>
              <a:rPr lang="en-US" sz="2400" b="1" u="sng" dirty="0">
                <a:ln>
                  <a:solidFill>
                    <a:schemeClr val="bg1"/>
                  </a:solidFill>
                </a:ln>
                <a:effectLst>
                  <a:outerShdw blurRad="50800" dist="38100" dir="5400000" algn="ctr" rotWithShape="0">
                    <a:schemeClr val="bg1"/>
                  </a:outerShdw>
                </a:effectLst>
                <a:latin typeface="Arial" pitchFamily="34" charset="0"/>
                <a:cs typeface="Arial" pitchFamily="34" charset="0"/>
              </a:rPr>
              <a:t>The Anaconda Plan or Scott’s Great Snake-Blockade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Never before in naval history had a blockade with the scope of that contemplated for southern ports been attempted. The plan, often spoken of as a strategy, did not consider the ships, men and supplies available, or needed in the future, to close down 3,000 miles of coastline.</a:t>
            </a:r>
          </a:p>
          <a:p>
            <a:pPr marL="342900" indent="-342900" defTabSz="640080">
              <a:buFont typeface="Arial" panose="020B0604020202020204" pitchFamily="34" charset="0"/>
              <a:buChar char="•"/>
            </a:pPr>
            <a:r>
              <a:rPr lang="en-US" sz="2400" dirty="0">
                <a:ln>
                  <a:solidFill>
                    <a:schemeClr val="bg1"/>
                  </a:solidFill>
                </a:ln>
                <a:solidFill>
                  <a:schemeClr val="bg1"/>
                </a:solidFill>
                <a:effectLst>
                  <a:outerShdw blurRad="38100" dist="38100" dir="9000000" algn="ctr" rotWithShape="0">
                    <a:schemeClr val="tx1"/>
                  </a:outerShdw>
                </a:effectLst>
                <a:latin typeface="Arial" pitchFamily="34" charset="0"/>
                <a:cs typeface="Arial" pitchFamily="34" charset="0"/>
              </a:rPr>
              <a:t>Many of these questions were eventually answered by the Blockade Strategy Board, at the request of the Navy Department. The “Board” was comprised of Naval staff with representation of the Army and the Coast Survey division of the Treasury Department.</a:t>
            </a:r>
          </a:p>
        </p:txBody>
      </p:sp>
      <p:sp>
        <p:nvSpPr>
          <p:cNvPr id="7" name="Rectangle 6"/>
          <p:cNvSpPr/>
          <p:nvPr/>
        </p:nvSpPr>
        <p:spPr>
          <a:xfrm>
            <a:off x="761998" y="6606299"/>
            <a:ext cx="7620000" cy="215444"/>
          </a:xfrm>
          <a:prstGeom prst="rect">
            <a:avLst/>
          </a:prstGeom>
        </p:spPr>
        <p:txBody>
          <a:bodyPr wrap="square">
            <a:spAutoFit/>
          </a:bodyPr>
          <a:lstStyle/>
          <a:p>
            <a:r>
              <a:rPr lang="en-US" sz="700" dirty="0">
                <a:ln w="3175">
                  <a:solidFill>
                    <a:schemeClr val="tx1"/>
                  </a:solidFill>
                  <a:miter lim="800000"/>
                </a:ln>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This material was researched and compiled by Mark Picker at the request of Dr. Don Beaumont to enhance the student’s understanding and appreciation of material related to the Civil War</a:t>
            </a:r>
            <a:r>
              <a:rPr lang="en-US" sz="800" dirty="0">
                <a:solidFill>
                  <a:schemeClr val="bg1"/>
                </a:solidFill>
                <a:effectLst>
                  <a:outerShdw blurRad="38100" dist="38100" dir="7200000" algn="ctr" rotWithShape="0">
                    <a:schemeClr val="tx1"/>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707615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22326</TotalTime>
  <Words>8873</Words>
  <Application>Microsoft Office PowerPoint</Application>
  <PresentationFormat>On-screen Show (4:3)</PresentationFormat>
  <Paragraphs>1078</Paragraphs>
  <Slides>89</Slides>
  <Notes>0</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MarkandSusan</dc:creator>
  <cp:lastModifiedBy>MarkandSusan</cp:lastModifiedBy>
  <cp:revision>380</cp:revision>
  <dcterms:created xsi:type="dcterms:W3CDTF">2013-09-25T16:58:12Z</dcterms:created>
  <dcterms:modified xsi:type="dcterms:W3CDTF">2013-11-01T20:29:29Z</dcterms:modified>
</cp:coreProperties>
</file>