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7" r:id="rId2"/>
    <p:sldId id="262" r:id="rId3"/>
    <p:sldId id="264" r:id="rId4"/>
    <p:sldId id="473" r:id="rId5"/>
    <p:sldId id="422" r:id="rId6"/>
    <p:sldId id="259" r:id="rId7"/>
    <p:sldId id="260" r:id="rId8"/>
    <p:sldId id="384" r:id="rId9"/>
    <p:sldId id="385" r:id="rId10"/>
    <p:sldId id="461" r:id="rId11"/>
    <p:sldId id="292" r:id="rId12"/>
    <p:sldId id="304" r:id="rId13"/>
    <p:sldId id="363" r:id="rId14"/>
    <p:sldId id="364" r:id="rId15"/>
    <p:sldId id="366" r:id="rId16"/>
    <p:sldId id="317" r:id="rId17"/>
    <p:sldId id="367" r:id="rId18"/>
    <p:sldId id="462" r:id="rId19"/>
    <p:sldId id="345" r:id="rId20"/>
    <p:sldId id="354" r:id="rId21"/>
    <p:sldId id="348" r:id="rId22"/>
    <p:sldId id="353" r:id="rId23"/>
    <p:sldId id="349" r:id="rId24"/>
    <p:sldId id="351" r:id="rId25"/>
    <p:sldId id="326" r:id="rId26"/>
    <p:sldId id="358" r:id="rId27"/>
    <p:sldId id="323" r:id="rId28"/>
    <p:sldId id="368" r:id="rId29"/>
    <p:sldId id="391" r:id="rId30"/>
    <p:sldId id="393" r:id="rId31"/>
    <p:sldId id="394" r:id="rId32"/>
    <p:sldId id="395" r:id="rId33"/>
    <p:sldId id="396" r:id="rId34"/>
    <p:sldId id="397" r:id="rId35"/>
    <p:sldId id="404" r:id="rId36"/>
    <p:sldId id="405" r:id="rId37"/>
    <p:sldId id="409" r:id="rId38"/>
    <p:sldId id="324" r:id="rId39"/>
    <p:sldId id="463" r:id="rId40"/>
    <p:sldId id="469" r:id="rId41"/>
    <p:sldId id="464" r:id="rId42"/>
    <p:sldId id="510" r:id="rId43"/>
    <p:sldId id="483" r:id="rId44"/>
    <p:sldId id="468" r:id="rId45"/>
    <p:sldId id="511" r:id="rId46"/>
    <p:sldId id="467" r:id="rId47"/>
    <p:sldId id="465" r:id="rId48"/>
    <p:sldId id="466" r:id="rId49"/>
    <p:sldId id="337" r:id="rId50"/>
    <p:sldId id="329" r:id="rId51"/>
    <p:sldId id="335" r:id="rId52"/>
    <p:sldId id="339" r:id="rId53"/>
    <p:sldId id="340" r:id="rId54"/>
    <p:sldId id="417" r:id="rId55"/>
    <p:sldId id="416" r:id="rId56"/>
    <p:sldId id="330" r:id="rId57"/>
    <p:sldId id="331" r:id="rId58"/>
    <p:sldId id="332" r:id="rId59"/>
    <p:sldId id="313" r:id="rId60"/>
    <p:sldId id="382" r:id="rId61"/>
    <p:sldId id="516" r:id="rId62"/>
    <p:sldId id="427" r:id="rId63"/>
    <p:sldId id="428" r:id="rId64"/>
    <p:sldId id="431" r:id="rId65"/>
    <p:sldId id="433" r:id="rId66"/>
    <p:sldId id="445" r:id="rId67"/>
    <p:sldId id="446" r:id="rId68"/>
    <p:sldId id="453" r:id="rId69"/>
    <p:sldId id="447" r:id="rId70"/>
    <p:sldId id="449" r:id="rId71"/>
    <p:sldId id="450" r:id="rId72"/>
    <p:sldId id="452" r:id="rId73"/>
    <p:sldId id="448" r:id="rId74"/>
    <p:sldId id="451" r:id="rId75"/>
    <p:sldId id="517" r:id="rId76"/>
    <p:sldId id="375" r:id="rId77"/>
    <p:sldId id="482" r:id="rId78"/>
    <p:sldId id="492" r:id="rId79"/>
    <p:sldId id="493" r:id="rId80"/>
    <p:sldId id="494" r:id="rId81"/>
    <p:sldId id="500" r:id="rId82"/>
    <p:sldId id="499" r:id="rId83"/>
    <p:sldId id="498" r:id="rId84"/>
    <p:sldId id="502" r:id="rId85"/>
    <p:sldId id="496" r:id="rId86"/>
    <p:sldId id="497" r:id="rId87"/>
    <p:sldId id="484" r:id="rId88"/>
    <p:sldId id="486" r:id="rId89"/>
    <p:sldId id="487" r:id="rId90"/>
    <p:sldId id="489" r:id="rId91"/>
    <p:sldId id="490" r:id="rId92"/>
    <p:sldId id="488" r:id="rId93"/>
    <p:sldId id="513" r:id="rId94"/>
    <p:sldId id="515" r:id="rId95"/>
    <p:sldId id="310" r:id="rId96"/>
    <p:sldId id="472" r:id="rId97"/>
    <p:sldId id="419" r:id="rId98"/>
    <p:sldId id="420" r:id="rId99"/>
    <p:sldId id="418" r:id="rId100"/>
    <p:sldId id="303" r:id="rId101"/>
    <p:sldId id="479" r:id="rId102"/>
    <p:sldId id="283" r:id="rId103"/>
    <p:sldId id="284" r:id="rId104"/>
    <p:sldId id="280" r:id="rId105"/>
    <p:sldId id="477" r:id="rId106"/>
    <p:sldId id="504" r:id="rId107"/>
    <p:sldId id="282" r:id="rId108"/>
    <p:sldId id="281" r:id="rId109"/>
    <p:sldId id="474" r:id="rId110"/>
    <p:sldId id="475"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2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26" autoAdjust="0"/>
  </p:normalViewPr>
  <p:slideViewPr>
    <p:cSldViewPr>
      <p:cViewPr varScale="1">
        <p:scale>
          <a:sx n="62" d="100"/>
          <a:sy n="62" d="100"/>
        </p:scale>
        <p:origin x="1400" y="76"/>
      </p:cViewPr>
      <p:guideLst>
        <p:guide orient="horz" pos="2160"/>
        <p:guide pos="2880"/>
      </p:guideLst>
    </p:cSldViewPr>
  </p:slid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777729-9440-4363-B533-F2E5FC0AE089}" type="datetimeFigureOut">
              <a:rPr lang="en-US" smtClean="0"/>
              <a:pPr/>
              <a:t>2/24/2020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5CD1F-663D-41E7-AB01-F1B5D3D0070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Blomidon_Formatio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3" Type="http://schemas.openxmlformats.org/officeDocument/2006/relationships/hyperlink" Target="https://en.wikipedia.org/wiki/Atchafalaya_River" TargetMode="External"/><Relationship Id="rId18" Type="http://schemas.openxmlformats.org/officeDocument/2006/relationships/hyperlink" Target="https://en.wikipedia.org/wiki/Mississippi_River" TargetMode="External"/><Relationship Id="rId26" Type="http://schemas.openxmlformats.org/officeDocument/2006/relationships/hyperlink" Target="https://en.wikipedia.org/wiki/Spartina" TargetMode="External"/><Relationship Id="rId39" Type="http://schemas.openxmlformats.org/officeDocument/2006/relationships/hyperlink" Target="https://en.wikipedia.org/wiki/Endangered" TargetMode="External"/><Relationship Id="rId21" Type="http://schemas.openxmlformats.org/officeDocument/2006/relationships/hyperlink" Target="https://en.wikipedia.org/wiki/Bayou" TargetMode="External"/><Relationship Id="rId34" Type="http://schemas.openxmlformats.org/officeDocument/2006/relationships/hyperlink" Target="https://en.wikipedia.org/wiki/Atchafalaya_Basin_Bridge" TargetMode="External"/><Relationship Id="rId42" Type="http://schemas.openxmlformats.org/officeDocument/2006/relationships/hyperlink" Target="https://en.wikipedia.org/wiki/Alligators" TargetMode="External"/><Relationship Id="rId47" Type="http://schemas.openxmlformats.org/officeDocument/2006/relationships/hyperlink" Target="https://en.wikipedia.org/wiki/Great_Raft" TargetMode="External"/><Relationship Id="rId50" Type="http://schemas.openxmlformats.org/officeDocument/2006/relationships/hyperlink" Target="https://en.wikipedia.org/w/index.php?title=Atchafalaya_Basin&amp;action=edit&amp;section=3" TargetMode="External"/><Relationship Id="rId55" Type="http://schemas.openxmlformats.org/officeDocument/2006/relationships/hyperlink" Target="https://en.wikipedia.org/wiki/Bottomland_hardwood_forest" TargetMode="External"/><Relationship Id="rId7" Type="http://schemas.openxmlformats.org/officeDocument/2006/relationships/hyperlink" Target="https://en.wikipedia.org/wiki/Help:IPA/French" TargetMode="External"/><Relationship Id="rId2" Type="http://schemas.openxmlformats.org/officeDocument/2006/relationships/slide" Target="../slides/slide41.xml"/><Relationship Id="rId16" Type="http://schemas.openxmlformats.org/officeDocument/2006/relationships/hyperlink" Target="https://en.wikipedia.org/wiki/County_(United_States)" TargetMode="External"/><Relationship Id="rId29" Type="http://schemas.openxmlformats.org/officeDocument/2006/relationships/hyperlink" Target="https://en.wikipedia.org/wiki/Flooding" TargetMode="External"/><Relationship Id="rId11" Type="http://schemas.openxmlformats.org/officeDocument/2006/relationships/hyperlink" Target="https://en.wikipedia.org/wiki/Louisiana" TargetMode="External"/><Relationship Id="rId24" Type="http://schemas.openxmlformats.org/officeDocument/2006/relationships/hyperlink" Target="https://en.wikipedia.org/wiki/Brackish" TargetMode="External"/><Relationship Id="rId32" Type="http://schemas.openxmlformats.org/officeDocument/2006/relationships/hyperlink" Target="https://en.wikipedia.org/wiki/Threatened_species" TargetMode="External"/><Relationship Id="rId37" Type="http://schemas.openxmlformats.org/officeDocument/2006/relationships/hyperlink" Target="https://tools.wmflabs.org/geohack/geohack.php?pagename=Atchafalaya_Basin&amp;params=30_21_50_N_91_38_00_W_type:landmark_scale:100000" TargetMode="External"/><Relationship Id="rId40" Type="http://schemas.openxmlformats.org/officeDocument/2006/relationships/hyperlink" Target="https://en.wikipedia.org/wiki/Waterfowl" TargetMode="External"/><Relationship Id="rId45" Type="http://schemas.openxmlformats.org/officeDocument/2006/relationships/hyperlink" Target="https://en.wikipedia.org/wiki/Old_River_Control_Structure" TargetMode="External"/><Relationship Id="rId53" Type="http://schemas.openxmlformats.org/officeDocument/2006/relationships/hyperlink" Target="https://en.wikipedia.org/wiki/Chitimacha" TargetMode="External"/><Relationship Id="rId58" Type="http://schemas.openxmlformats.org/officeDocument/2006/relationships/hyperlink" Target="https://en.wikipedia.org/wiki/U.S._Army_Corps_of_Engineers" TargetMode="External"/><Relationship Id="rId5" Type="http://schemas.openxmlformats.org/officeDocument/2006/relationships/hyperlink" Target="https://en.wikipedia.org/wiki/Help:IPA/English" TargetMode="External"/><Relationship Id="rId61" Type="http://schemas.openxmlformats.org/officeDocument/2006/relationships/hyperlink" Target="https://en.wikipedia.org/wiki/Breaux_Bridge" TargetMode="External"/><Relationship Id="rId19" Type="http://schemas.openxmlformats.org/officeDocument/2006/relationships/hyperlink" Target="https://en.wikipedia.org/wiki/Cypress" TargetMode="External"/><Relationship Id="rId14" Type="http://schemas.openxmlformats.org/officeDocument/2006/relationships/hyperlink" Target="https://en.wikipedia.org/wiki/Gulf_of_Mexico" TargetMode="External"/><Relationship Id="rId22" Type="http://schemas.openxmlformats.org/officeDocument/2006/relationships/hyperlink" Target="https://en.wikipedia.org/wiki/Bald_cypress" TargetMode="External"/><Relationship Id="rId27" Type="http://schemas.openxmlformats.org/officeDocument/2006/relationships/hyperlink" Target="https://en.wikipedia.org/wiki/Wax_Lake" TargetMode="External"/><Relationship Id="rId30" Type="http://schemas.openxmlformats.org/officeDocument/2006/relationships/hyperlink" Target="https://en.wikipedia.org/wiki/Louisiana_black_bear" TargetMode="External"/><Relationship Id="rId35" Type="http://schemas.openxmlformats.org/officeDocument/2006/relationships/hyperlink" Target="https://en.wikipedia.org/wiki/Grosse_Tete,_Louisiana" TargetMode="External"/><Relationship Id="rId43" Type="http://schemas.openxmlformats.org/officeDocument/2006/relationships/hyperlink" Target="https://en.wikipedia.org/w/index.php?title=Atchafalaya_Basin&amp;action=edit&amp;section=2" TargetMode="External"/><Relationship Id="rId48" Type="http://schemas.openxmlformats.org/officeDocument/2006/relationships/hyperlink" Target="https://en.wikipedia.org/wiki/Channel_(geography)" TargetMode="External"/><Relationship Id="rId56" Type="http://schemas.openxmlformats.org/officeDocument/2006/relationships/hyperlink" Target="https://en.wikipedia.org/wiki/Great_Mississippi_Flood_of_1927" TargetMode="External"/><Relationship Id="rId8" Type="http://schemas.openxmlformats.org/officeDocument/2006/relationships/hyperlink" Target="https://en.wikipedia.org/wiki/Wetland" TargetMode="External"/><Relationship Id="rId51" Type="http://schemas.openxmlformats.org/officeDocument/2006/relationships/hyperlink" Target="https://en.wikipedia.org/wiki/USGS" TargetMode="External"/><Relationship Id="rId3" Type="http://schemas.openxmlformats.org/officeDocument/2006/relationships/hyperlink" Target="https://en.wikipedia.org/wiki/Atchafalaya_Basin" TargetMode="External"/><Relationship Id="rId12" Type="http://schemas.openxmlformats.org/officeDocument/2006/relationships/hyperlink" Target="https://en.wikipedia.org/wiki/River_delta" TargetMode="External"/><Relationship Id="rId17" Type="http://schemas.openxmlformats.org/officeDocument/2006/relationships/hyperlink" Target="https://en.wikipedia.org/wiki/Morgan_City,_Louisiana" TargetMode="External"/><Relationship Id="rId25" Type="http://schemas.openxmlformats.org/officeDocument/2006/relationships/hyperlink" Target="https://en.wikipedia.org/wiki/Estuarine" TargetMode="External"/><Relationship Id="rId33" Type="http://schemas.openxmlformats.org/officeDocument/2006/relationships/hyperlink" Target="https://en.wikipedia.org/wiki/Interstate_10_in_Louisiana" TargetMode="External"/><Relationship Id="rId38" Type="http://schemas.openxmlformats.org/officeDocument/2006/relationships/hyperlink" Target="https://en.wikipedia.org/wiki/Atchafalaya_National_Wildlife_Refuge" TargetMode="External"/><Relationship Id="rId46" Type="http://schemas.openxmlformats.org/officeDocument/2006/relationships/hyperlink" Target="https://en.wikipedia.org/wiki/Morganza_Spillway" TargetMode="External"/><Relationship Id="rId59" Type="http://schemas.openxmlformats.org/officeDocument/2006/relationships/hyperlink" Target="https://en.wikipedia.org/wiki/New_Iberia" TargetMode="External"/><Relationship Id="rId20" Type="http://schemas.openxmlformats.org/officeDocument/2006/relationships/hyperlink" Target="https://en.wikipedia.org/w/index.php?title=Atchafalaya_Basin&amp;action=edit&amp;section=1" TargetMode="External"/><Relationship Id="rId41" Type="http://schemas.openxmlformats.org/officeDocument/2006/relationships/hyperlink" Target="https://en.wikipedia.org/wiki/Migratory_birds" TargetMode="External"/><Relationship Id="rId54" Type="http://schemas.openxmlformats.org/officeDocument/2006/relationships/hyperlink" Target="https://en.wikipedia.org/wiki/Tupelo" TargetMode="External"/><Relationship Id="rId62" Type="http://schemas.openxmlformats.org/officeDocument/2006/relationships/hyperlink" Target="https://www.audubon.org/important-bird-areas/state/louisiana" TargetMode="External"/><Relationship Id="rId1" Type="http://schemas.openxmlformats.org/officeDocument/2006/relationships/notesMaster" Target="../notesMasters/notesMaster1.xml"/><Relationship Id="rId6" Type="http://schemas.openxmlformats.org/officeDocument/2006/relationships/hyperlink" Target="https://en.wikipedia.org/wiki/Louisiana_French" TargetMode="External"/><Relationship Id="rId15" Type="http://schemas.openxmlformats.org/officeDocument/2006/relationships/hyperlink" Target="https://en.wikipedia.org/wiki/Simmesport,_Louisiana" TargetMode="External"/><Relationship Id="rId23" Type="http://schemas.openxmlformats.org/officeDocument/2006/relationships/hyperlink" Target="https://en.wikipedia.org/wiki/Marsh" TargetMode="External"/><Relationship Id="rId28" Type="http://schemas.openxmlformats.org/officeDocument/2006/relationships/hyperlink" Target="https://tools.wmflabs.org/geohack/geohack.php?pagename=Atchafalaya_Basin&amp;params=29_26_30_N_91_25_00_W_type:landmark_scale:200000" TargetMode="External"/><Relationship Id="rId36" Type="http://schemas.openxmlformats.org/officeDocument/2006/relationships/hyperlink" Target="https://en.wikipedia.org/wiki/Henderson,_Louisiana" TargetMode="External"/><Relationship Id="rId49" Type="http://schemas.openxmlformats.org/officeDocument/2006/relationships/hyperlink" Target="https://en.wikipedia.org/wiki/US_Army_Corps_of_Engineers" TargetMode="External"/><Relationship Id="rId57" Type="http://schemas.openxmlformats.org/officeDocument/2006/relationships/hyperlink" Target="https://en.wikipedia.org/wiki/The_Great_Depression" TargetMode="External"/><Relationship Id="rId10" Type="http://schemas.openxmlformats.org/officeDocument/2006/relationships/hyperlink" Target="https://en.wikipedia.org/wiki/United_States" TargetMode="External"/><Relationship Id="rId31" Type="http://schemas.openxmlformats.org/officeDocument/2006/relationships/hyperlink" Target="https://en.wikipedia.org/wiki/United_States_Fish_and_Wildlife_Service" TargetMode="External"/><Relationship Id="rId44" Type="http://schemas.openxmlformats.org/officeDocument/2006/relationships/hyperlink" Target="https://en.wikipedia.org/wiki/Lacustrine_delta" TargetMode="External"/><Relationship Id="rId52" Type="http://schemas.openxmlformats.org/officeDocument/2006/relationships/hyperlink" Target="https://en.wikipedia.org/w/index.php?title=Atchafalaya_Basin&amp;action=edit&amp;section=4" TargetMode="External"/><Relationship Id="rId60" Type="http://schemas.openxmlformats.org/officeDocument/2006/relationships/hyperlink" Target="https://en.wikipedia.org/wiki/St._Martinville" TargetMode="External"/><Relationship Id="rId4" Type="http://schemas.openxmlformats.org/officeDocument/2006/relationships/hyperlink" Target="https://en.wikipedia.org/wiki/Atchafalaya_(disambiguation)" TargetMode="External"/><Relationship Id="rId9" Type="http://schemas.openxmlformats.org/officeDocument/2006/relationships/hyperlink" Target="https://en.wikipedia.org/wiki/Swamp" TargetMode="External"/></Relationships>
</file>

<file path=ppt/notesSlides/_rels/notesSlide12.xml.rels><?xml version="1.0" encoding="UTF-8" standalone="yes"?>
<Relationships xmlns="http://schemas.openxmlformats.org/package/2006/relationships"><Relationship Id="rId13" Type="http://schemas.openxmlformats.org/officeDocument/2006/relationships/hyperlink" Target="https://en.wikipedia.org/wiki/Atchafalaya_Basin" TargetMode="External"/><Relationship Id="rId18" Type="http://schemas.openxmlformats.org/officeDocument/2006/relationships/hyperlink" Target="https://en.wikipedia.org/wiki/Angola,_Louisiana" TargetMode="External"/><Relationship Id="rId26" Type="http://schemas.openxmlformats.org/officeDocument/2006/relationships/hyperlink" Target="https://en.wikipedia.org/wiki/River_delta" TargetMode="External"/><Relationship Id="rId21" Type="http://schemas.openxmlformats.org/officeDocument/2006/relationships/hyperlink" Target="https://en.wikipedia.org/wiki/Shreveport,_Louisiana" TargetMode="External"/><Relationship Id="rId34" Type="http://schemas.openxmlformats.org/officeDocument/2006/relationships/hyperlink" Target="https://en.wikipedia.org/wiki/Project_Design_Flood" TargetMode="External"/><Relationship Id="rId7" Type="http://schemas.openxmlformats.org/officeDocument/2006/relationships/hyperlink" Target="https://en.wikipedia.org/wiki/Atchafalaya_River" TargetMode="External"/><Relationship Id="rId12" Type="http://schemas.openxmlformats.org/officeDocument/2006/relationships/hyperlink" Target="https://en.wikipedia.org/wiki/U.S._Army_Corps_of_Engineers" TargetMode="External"/><Relationship Id="rId17" Type="http://schemas.openxmlformats.org/officeDocument/2006/relationships/hyperlink" Target="https://en.wikipedia.org/wiki/Meander" TargetMode="External"/><Relationship Id="rId25" Type="http://schemas.openxmlformats.org/officeDocument/2006/relationships/hyperlink" Target="https://en.wikipedia.org/wiki/Avulsion_(river)" TargetMode="External"/><Relationship Id="rId33" Type="http://schemas.openxmlformats.org/officeDocument/2006/relationships/hyperlink" Target="https://en.wikipedia.org/w/index.php?title=Old_River_Control_Structure&amp;action=edit&amp;section=2" TargetMode="External"/><Relationship Id="rId2" Type="http://schemas.openxmlformats.org/officeDocument/2006/relationships/slide" Target="../slides/slide46.xml"/><Relationship Id="rId16" Type="http://schemas.openxmlformats.org/officeDocument/2006/relationships/hyperlink" Target="https://en.wikipedia.org/wiki/Red_River_of_the_South" TargetMode="External"/><Relationship Id="rId20" Type="http://schemas.openxmlformats.org/officeDocument/2006/relationships/hyperlink" Target="https://en.wikipedia.org/wiki/Henry_Miller_Shreve" TargetMode="External"/><Relationship Id="rId29" Type="http://schemas.openxmlformats.org/officeDocument/2006/relationships/hyperlink" Target="https://en.wikipedia.org/wiki/New_Orleans" TargetMode="External"/><Relationship Id="rId1" Type="http://schemas.openxmlformats.org/officeDocument/2006/relationships/notesMaster" Target="../notesMasters/notesMaster1.xml"/><Relationship Id="rId6" Type="http://schemas.openxmlformats.org/officeDocument/2006/relationships/hyperlink" Target="https://en.wikipedia.org/wiki/Dam" TargetMode="External"/><Relationship Id="rId11" Type="http://schemas.openxmlformats.org/officeDocument/2006/relationships/hyperlink" Target="https://en.wikipedia.org/wiki/Louisiana" TargetMode="External"/><Relationship Id="rId24" Type="http://schemas.openxmlformats.org/officeDocument/2006/relationships/hyperlink" Target="https://en.wikipedia.org/wiki/Gulf_of_Mexico" TargetMode="External"/><Relationship Id="rId32" Type="http://schemas.openxmlformats.org/officeDocument/2006/relationships/hyperlink" Target="https://en.wikipedia.org/wiki/Weather_Underground_(weather_service)" TargetMode="External"/><Relationship Id="rId37" Type="http://schemas.openxmlformats.org/officeDocument/2006/relationships/hyperlink" Target="https://en.wikipedia.org/wiki/Morganza_Floodway" TargetMode="External"/><Relationship Id="rId5" Type="http://schemas.openxmlformats.org/officeDocument/2006/relationships/hyperlink" Target="https://en.wikipedia.org/wiki/Mississippi_River" TargetMode="External"/><Relationship Id="rId15" Type="http://schemas.openxmlformats.org/officeDocument/2006/relationships/hyperlink" Target="https://en.wikipedia.org/w/index.php?title=Old_River_Control_Structure&amp;action=edit&amp;section=1" TargetMode="External"/><Relationship Id="rId23" Type="http://schemas.openxmlformats.org/officeDocument/2006/relationships/hyperlink" Target="https://en.wikipedia.org/wiki/Red_River_Landing,_Louisiana" TargetMode="External"/><Relationship Id="rId28" Type="http://schemas.openxmlformats.org/officeDocument/2006/relationships/hyperlink" Target="https://en.wikipedia.org/wiki/Baton_Rouge" TargetMode="External"/><Relationship Id="rId36" Type="http://schemas.openxmlformats.org/officeDocument/2006/relationships/hyperlink" Target="https://en.wikipedia.org/w/index.php?title=Old_River_Control_Structure&amp;action=edit&amp;section=3" TargetMode="External"/><Relationship Id="rId10" Type="http://schemas.openxmlformats.org/officeDocument/2006/relationships/hyperlink" Target="https://en.wikipedia.org/wiki/Floodgate" TargetMode="External"/><Relationship Id="rId19" Type="http://schemas.openxmlformats.org/officeDocument/2006/relationships/hyperlink" Target="https://en.wikipedia.org/wiki/Steamboat" TargetMode="External"/><Relationship Id="rId31" Type="http://schemas.openxmlformats.org/officeDocument/2006/relationships/hyperlink" Target="https://en.wikipedia.org/wiki/Morganza_Spillway" TargetMode="External"/><Relationship Id="rId4" Type="http://schemas.openxmlformats.org/officeDocument/2006/relationships/hyperlink" Target="https://en.wikipedia.org/wiki/East-southeast" TargetMode="External"/><Relationship Id="rId9" Type="http://schemas.openxmlformats.org/officeDocument/2006/relationships/hyperlink" Target="https://en.wikipedia.org/wiki/Wilkinson_County,_Mississippi" TargetMode="External"/><Relationship Id="rId14" Type="http://schemas.openxmlformats.org/officeDocument/2006/relationships/hyperlink" Target="https://en.wikipedia.org/wiki/Mississippi_flood_of_1973" TargetMode="External"/><Relationship Id="rId22" Type="http://schemas.openxmlformats.org/officeDocument/2006/relationships/hyperlink" Target="https://en.wikipedia.org/wiki/Great_Raft" TargetMode="External"/><Relationship Id="rId27" Type="http://schemas.openxmlformats.org/officeDocument/2006/relationships/hyperlink" Target="https://en.wikipedia.org/wiki/Morgan_City,_Louisiana" TargetMode="External"/><Relationship Id="rId30" Type="http://schemas.openxmlformats.org/officeDocument/2006/relationships/hyperlink" Target="https://en.wikipedia.org/wiki/Mississippi_Flood_of_1973" TargetMode="External"/><Relationship Id="rId35" Type="http://schemas.openxmlformats.org/officeDocument/2006/relationships/hyperlink" Target="https://en.wikipedia.org/wiki/Sidney_A._Murray_Jr._Hydroelectric_Station" TargetMode="External"/><Relationship Id="rId8" Type="http://schemas.openxmlformats.org/officeDocument/2006/relationships/hyperlink" Target="https://en.wikipedia.org/wiki/Concordia_Parish,_Louisiana" TargetMode="External"/><Relationship Id="rId3" Type="http://schemas.openxmlformats.org/officeDocument/2006/relationships/hyperlink" Target="https://en.wikipedia.org/wiki/Old_River_Control_Structur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80853319"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Cajun_cuisine"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en.wikipedia.org/wiki/Paul_Prudhomm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Julia_Child" TargetMode="External"/><Relationship Id="rId13" Type="http://schemas.openxmlformats.org/officeDocument/2006/relationships/hyperlink" Target="https://en.wikipedia.org/wiki/Cajun_cuisine" TargetMode="External"/><Relationship Id="rId3" Type="http://schemas.openxmlformats.org/officeDocument/2006/relationships/hyperlink" Target="https://en.wikipedia.org/wiki/Help:IPA/English" TargetMode="External"/><Relationship Id="rId7" Type="http://schemas.openxmlformats.org/officeDocument/2006/relationships/hyperlink" Target="https://en.wikipedia.org/wiki/B%C3%A9chamel_sauce" TargetMode="External"/><Relationship Id="rId12" Type="http://schemas.openxmlformats.org/officeDocument/2006/relationships/hyperlink" Target="https://en.wikipedia.org/wiki/Pie" TargetMode="External"/><Relationship Id="rId17" Type="http://schemas.openxmlformats.org/officeDocument/2006/relationships/hyperlink" Target="https://en.wikipedia.org/wiki/Crayfish_(food)" TargetMode="External"/><Relationship Id="rId2" Type="http://schemas.openxmlformats.org/officeDocument/2006/relationships/slide" Target="../slides/slide89.xml"/><Relationship Id="rId16" Type="http://schemas.openxmlformats.org/officeDocument/2006/relationships/hyperlink" Target="https://en.wikipedia.org/wiki/Pot_pie" TargetMode="External"/><Relationship Id="rId1" Type="http://schemas.openxmlformats.org/officeDocument/2006/relationships/notesMaster" Target="../notesMasters/notesMaster1.xml"/><Relationship Id="rId6" Type="http://schemas.openxmlformats.org/officeDocument/2006/relationships/hyperlink" Target="https://en.wikipedia.org/wiki/Braising" TargetMode="External"/><Relationship Id="rId11" Type="http://schemas.openxmlformats.org/officeDocument/2006/relationships/hyperlink" Target="https://en.wikipedia.org/wiki/Savoury_(small_dish)" TargetMode="External"/><Relationship Id="rId5" Type="http://schemas.openxmlformats.org/officeDocument/2006/relationships/hyperlink" Target="https://en.wikipedia.org/wiki/Cooking" TargetMode="External"/><Relationship Id="rId15" Type="http://schemas.openxmlformats.org/officeDocument/2006/relationships/hyperlink" Target="https://en.wikipedia.org/wiki/Louisiana" TargetMode="External"/><Relationship Id="rId10" Type="http://schemas.openxmlformats.org/officeDocument/2006/relationships/hyperlink" Target="https://en.wikipedia.org/wiki/Baking" TargetMode="External"/><Relationship Id="rId4" Type="http://schemas.openxmlformats.org/officeDocument/2006/relationships/hyperlink" Target="https://en.wikipedia.org/wiki/Fricassee" TargetMode="External"/><Relationship Id="rId9" Type="http://schemas.openxmlformats.org/officeDocument/2006/relationships/hyperlink" Target="https://en.wikipedia.org/wiki/Mastering_the_Art_of_French_Cooking" TargetMode="External"/><Relationship Id="rId14" Type="http://schemas.openxmlformats.org/officeDocument/2006/relationships/hyperlink" Target="https://en.wikipedia.org/wiki/Louisiana_Creole_cuisine"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target.georiot.com/Proxy.ashx?TSID=5036&amp;GR_URL=http%3A%2F%2Fwww.amazon.com%2Fs%2Fref%3Das_li_ss_tl%3Furl%3Dsearch-alias%253Dmusic%26field-keywords%3DCreedence+Clearwater+Revival+&amp;amazon-ids-by-cc=US%3DRankernode31546-20" TargetMode="External"/><Relationship Id="rId3" Type="http://schemas.openxmlformats.org/officeDocument/2006/relationships/hyperlink" Target="https://www.allmusic.com/artist/rod-bernard-mn0000294878" TargetMode="External"/><Relationship Id="rId7" Type="http://schemas.openxmlformats.org/officeDocument/2006/relationships/hyperlink" Target="http://target.georiot.com/Proxy.ashx?TSID=5036&amp;GR_URL=http%3A%2F%2Fwww.amazon.com%2Fs%2Fref%3Das_li_ss_tl%3Furl%3Dsearch-alias%253Dmusic%26field-keywords%3DBelton+Richard+&amp;amazon-ids-by-cc=US%3DRankernode31546-20"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www.last.fm/music/T.K.+Hulin" TargetMode="External"/><Relationship Id="rId5" Type="http://schemas.openxmlformats.org/officeDocument/2006/relationships/hyperlink" Target="https://www.last.fm/music/Irma+Thomas" TargetMode="External"/><Relationship Id="rId10" Type="http://schemas.openxmlformats.org/officeDocument/2006/relationships/hyperlink" Target="http://target.georiot.com/Proxy.ashx?TSID=5036&amp;GR_URL=http%3A%2F%2Fwww.amazon.com%2Fs%2Fref%3Das_li_ss_tl%3Furl%3Dsearch-alias%253Dmusic%26field-keywords%3DThe+Doobie+Brothers+&amp;amazon-ids-by-cc=US%3DRankernode31546-20" TargetMode="External"/><Relationship Id="rId4" Type="http://schemas.openxmlformats.org/officeDocument/2006/relationships/hyperlink" Target="https://www.allmusic.com/artist/warren-storm-mn0000238299" TargetMode="External"/><Relationship Id="rId9" Type="http://schemas.openxmlformats.org/officeDocument/2006/relationships/hyperlink" Target="http://target.georiot.com/Proxy.ashx?TSID=5036&amp;GR_URL=http%3A%2F%2Fwww.amazon.com%2Fs%2Fref%3Das_li_ss_tl%3Furl%3Dsearch-alias%253Dmusic%26field-keywords%3DJohn+Fogerty+&amp;amazon-ids-by-cc=US%3DRankernode31546-20"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en.wikipedia.org/wiki/Capuchon" TargetMode="External"/><Relationship Id="rId3" Type="http://schemas.openxmlformats.org/officeDocument/2006/relationships/hyperlink" Target="https://en.wikipedia.org/wiki/Courir_de_Mardi_Gras" TargetMode="External"/><Relationship Id="rId7" Type="http://schemas.openxmlformats.org/officeDocument/2006/relationships/hyperlink" Target="https://en.wikipedia.org/wiki/Mortarboard"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s://en.wikipedia.org/wiki/Mitre" TargetMode="External"/><Relationship Id="rId11" Type="http://schemas.openxmlformats.org/officeDocument/2006/relationships/hyperlink" Target="https://en.wikipedia.org/wiki/Window_screen" TargetMode="External"/><Relationship Id="rId5" Type="http://schemas.openxmlformats.org/officeDocument/2006/relationships/hyperlink" Target="https://en.wikipedia.org/wiki/Clergy" TargetMode="External"/><Relationship Id="rId10" Type="http://schemas.openxmlformats.org/officeDocument/2006/relationships/hyperlink" Target="https://en.wikipedia.org/wiki/Middle_Ages" TargetMode="External"/><Relationship Id="rId4" Type="http://schemas.openxmlformats.org/officeDocument/2006/relationships/hyperlink" Target="https://en.wikipedia.org/wiki/Nobility" TargetMode="External"/><Relationship Id="rId9" Type="http://schemas.openxmlformats.org/officeDocument/2006/relationships/hyperlink" Target="https://en.wikipedia.org/wiki/Henni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ttakapasgazette.org/vol-3-2014/initial-acadian-settlemen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thecajuns.com/oldnew.ht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thecajuns.com/1805map.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Natchitoches,_Louisian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Oakland_Plantation_(Natchitoches,_Louisiana)" TargetMode="External"/><Relationship Id="rId3" Type="http://schemas.openxmlformats.org/officeDocument/2006/relationships/hyperlink" Target="https://en.wikipedia.org/wiki/Natchitoches,_Louisiana" TargetMode="External"/><Relationship Id="rId7" Type="http://schemas.openxmlformats.org/officeDocument/2006/relationships/hyperlink" Target="https://en.wikipedia.org/wiki/Magnolia_Plantation_(Derry,_Louisian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Natchitoches_(tribe)" TargetMode="External"/><Relationship Id="rId5" Type="http://schemas.openxmlformats.org/officeDocument/2006/relationships/hyperlink" Target="https://en.wikipedia.org/wiki/Mexico" TargetMode="External"/><Relationship Id="rId10" Type="http://schemas.openxmlformats.org/officeDocument/2006/relationships/hyperlink" Target="https://en.wikipedia.org/wiki/Sugar_cane" TargetMode="External"/><Relationship Id="rId4" Type="http://schemas.openxmlformats.org/officeDocument/2006/relationships/hyperlink" Target="https://en.wikipedia.org/wiki/Red_River_of_the_South" TargetMode="External"/><Relationship Id="rId9" Type="http://schemas.openxmlformats.org/officeDocument/2006/relationships/hyperlink" Target="https://en.wikipedia.org/wiki/Texa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https://en.wikipedia.org/wiki/Blomidon_Formation</a:t>
            </a:r>
            <a:r>
              <a:rPr lang="en-US" dirty="0"/>
              <a:t>   The Blomidon Formation is a unit of Upper Triassic sedimentary rocks, which outcrops in Nova Scotia. At outcrop they reach a maximum thickness of 365 metres (1,198 ft). Cape Blomidon features distinctive reddish-coloured cliffs that reach up to 100 metres in height above the Minas Basin, which stretches out to the east.</a:t>
            </a:r>
          </a:p>
        </p:txBody>
      </p:sp>
      <p:sp>
        <p:nvSpPr>
          <p:cNvPr id="4" name="Slide Number Placeholder 3"/>
          <p:cNvSpPr>
            <a:spLocks noGrp="1"/>
          </p:cNvSpPr>
          <p:nvPr>
            <p:ph type="sldNum" sz="quarter" idx="10"/>
          </p:nvPr>
        </p:nvSpPr>
        <p:spPr/>
        <p:txBody>
          <a:bodyPr/>
          <a:lstStyle/>
          <a:p>
            <a:fld id="{FCE22892-91C6-4DB7-AB69-11F2C68E8D1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Settlements before 1785 is actually 1766 – see maps on side</a:t>
            </a:r>
          </a:p>
        </p:txBody>
      </p:sp>
      <p:sp>
        <p:nvSpPr>
          <p:cNvPr id="4" name="Slide Number Placeholder 3"/>
          <p:cNvSpPr>
            <a:spLocks noGrp="1"/>
          </p:cNvSpPr>
          <p:nvPr>
            <p:ph type="sldNum" sz="quarter" idx="10"/>
          </p:nvPr>
        </p:nvSpPr>
        <p:spPr/>
        <p:txBody>
          <a:bodyPr/>
          <a:lstStyle/>
          <a:p>
            <a:fld id="{7B25CD1F-663D-41E7-AB01-F1B5D3D00704}" type="slidenum">
              <a:rPr lang="en-US" smtClean="0"/>
              <a:pPr/>
              <a:t>37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b="0" i="0" kern="1200" dirty="0">
                <a:solidFill>
                  <a:schemeClr val="tx1"/>
                </a:solidFill>
                <a:latin typeface="+mn-lt"/>
                <a:ea typeface="+mn-ea"/>
                <a:cs typeface="+mn-cs"/>
              </a:rPr>
              <a:t>Everglades is America’s largest </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Atchafalaya Basin</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a:t>
            </a:r>
            <a:r>
              <a:rPr lang="en-US" sz="1200" b="0" i="0" u="none" strike="noStrike" kern="1200" dirty="0" err="1">
                <a:solidFill>
                  <a:schemeClr val="tx1"/>
                </a:solidFill>
                <a:latin typeface="+mn-lt"/>
                <a:ea typeface="+mn-ea"/>
                <a:cs typeface="+mn-cs"/>
                <a:hlinkClick r:id="rId3"/>
              </a:rPr>
              <a:t>search</a:t>
            </a:r>
            <a:r>
              <a:rPr lang="en-US" sz="1200" b="0" i="1" kern="1200" dirty="0" err="1">
                <a:solidFill>
                  <a:schemeClr val="tx1"/>
                </a:solidFill>
                <a:latin typeface="+mn-lt"/>
                <a:ea typeface="+mn-ea"/>
                <a:cs typeface="+mn-cs"/>
              </a:rPr>
              <a:t>This</a:t>
            </a:r>
            <a:r>
              <a:rPr lang="en-US" sz="1200" b="0" i="1" kern="1200" dirty="0">
                <a:solidFill>
                  <a:schemeClr val="tx1"/>
                </a:solidFill>
                <a:latin typeface="+mn-lt"/>
                <a:ea typeface="+mn-ea"/>
                <a:cs typeface="+mn-cs"/>
              </a:rPr>
              <a:t> article is about a wetlands basin in Louisiana. For other uses of the term "Atchafalaya", see </a:t>
            </a:r>
            <a:r>
              <a:rPr lang="en-US" sz="1200" b="0" i="1" u="none" strike="noStrike" kern="1200" dirty="0">
                <a:solidFill>
                  <a:schemeClr val="tx1"/>
                </a:solidFill>
                <a:latin typeface="+mn-lt"/>
                <a:ea typeface="+mn-ea"/>
                <a:cs typeface="+mn-cs"/>
                <a:hlinkClick r:id="rId4" tooltip="Atchafalaya (disambiguation)"/>
              </a:rPr>
              <a:t>Atchafalaya (disambiguation)</a:t>
            </a:r>
            <a:r>
              <a:rPr lang="en-US" sz="1200" b="0" i="1"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A swamp in the Atchafalaya Basin.</a:t>
            </a:r>
          </a:p>
          <a:p>
            <a:pPr rtl="0"/>
            <a:r>
              <a:rPr lang="en-US" sz="1200" b="0" i="0" kern="1200" dirty="0">
                <a:solidFill>
                  <a:schemeClr val="tx1"/>
                </a:solidFill>
                <a:latin typeface="+mn-lt"/>
                <a:ea typeface="+mn-ea"/>
                <a:cs typeface="+mn-cs"/>
              </a:rPr>
              <a:t>The </a:t>
            </a:r>
            <a:r>
              <a:rPr lang="en-US" sz="1200" b="1" i="0" kern="1200" dirty="0">
                <a:solidFill>
                  <a:schemeClr val="tx1"/>
                </a:solidFill>
                <a:latin typeface="+mn-lt"/>
                <a:ea typeface="+mn-ea"/>
                <a:cs typeface="+mn-cs"/>
              </a:rPr>
              <a:t>Atchafalaya Basin</a:t>
            </a:r>
            <a:r>
              <a:rPr lang="en-US" sz="1200" b="0" i="0" kern="1200" dirty="0">
                <a:solidFill>
                  <a:schemeClr val="tx1"/>
                </a:solidFill>
                <a:latin typeface="+mn-lt"/>
                <a:ea typeface="+mn-ea"/>
                <a:cs typeface="+mn-cs"/>
              </a:rPr>
              <a:t>, or </a:t>
            </a:r>
            <a:r>
              <a:rPr lang="en-US" sz="1200" b="1" i="0" kern="1200" dirty="0">
                <a:solidFill>
                  <a:schemeClr val="tx1"/>
                </a:solidFill>
                <a:latin typeface="+mn-lt"/>
                <a:ea typeface="+mn-ea"/>
                <a:cs typeface="+mn-cs"/>
              </a:rPr>
              <a:t>Atchafalaya Swamp</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 tooltip="Help:IPA/English"/>
              </a:rPr>
              <a:t>/</a:t>
            </a:r>
            <a:r>
              <a:rPr lang="en-US" sz="1200" b="0" i="0" u="none" strike="noStrike" kern="1200" dirty="0" err="1">
                <a:solidFill>
                  <a:schemeClr val="tx1"/>
                </a:solidFill>
                <a:latin typeface="+mn-lt"/>
                <a:ea typeface="+mn-ea"/>
                <a:cs typeface="+mn-cs"/>
                <a:hlinkClick r:id="rId5" tooltip="Help:IPA/English"/>
              </a:rPr>
              <a:t>əˌtʃæfəˈlaɪə</a:t>
            </a:r>
            <a:r>
              <a:rPr lang="en-US" sz="1200" b="0" i="0" u="none" strike="noStrike" kern="1200" dirty="0">
                <a:solidFill>
                  <a:schemeClr val="tx1"/>
                </a:solidFill>
                <a:latin typeface="+mn-lt"/>
                <a:ea typeface="+mn-ea"/>
                <a:cs typeface="+mn-cs"/>
                <a:hlinkClick r:id="rId5" tooltip="Help:IPA/English"/>
              </a:rPr>
              <a:t>/</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6" tooltip="Louisiana French"/>
              </a:rPr>
              <a:t>Louisiana French</a:t>
            </a:r>
            <a:r>
              <a:rPr lang="en-US" sz="1200" b="0" i="0" kern="1200" dirty="0">
                <a:solidFill>
                  <a:schemeClr val="tx1"/>
                </a:solidFill>
                <a:latin typeface="+mn-lt"/>
                <a:ea typeface="+mn-ea"/>
                <a:cs typeface="+mn-cs"/>
              </a:rPr>
              <a:t>: </a:t>
            </a:r>
            <a:r>
              <a:rPr lang="en-US" sz="1200" b="0" i="1" kern="1200" dirty="0" err="1">
                <a:solidFill>
                  <a:schemeClr val="tx1"/>
                </a:solidFill>
                <a:latin typeface="+mn-lt"/>
                <a:ea typeface="+mn-ea"/>
                <a:cs typeface="+mn-cs"/>
              </a:rPr>
              <a:t>L'Atchafalaya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tooltip="Help:IPA/French"/>
              </a:rPr>
              <a:t>[</a:t>
            </a:r>
            <a:r>
              <a:rPr lang="en-US" sz="1200" b="0" i="0" u="none" strike="noStrike" kern="1200" dirty="0" err="1">
                <a:solidFill>
                  <a:schemeClr val="tx1"/>
                </a:solidFill>
                <a:latin typeface="+mn-lt"/>
                <a:ea typeface="+mn-ea"/>
                <a:cs typeface="+mn-cs"/>
                <a:hlinkClick r:id="rId7" tooltip="Help:IPA/French"/>
              </a:rPr>
              <a:t>latʃafalaˈja</a:t>
            </a:r>
            <a:r>
              <a:rPr lang="en-US" sz="1200" b="0" i="0" u="none" strike="noStrike" kern="1200" dirty="0">
                <a:solidFill>
                  <a:schemeClr val="tx1"/>
                </a:solidFill>
                <a:latin typeface="+mn-lt"/>
                <a:ea typeface="+mn-ea"/>
                <a:cs typeface="+mn-cs"/>
                <a:hlinkClick r:id="rId7" tooltip="Help:IPA/French"/>
              </a:rPr>
              <a:t>]</a:t>
            </a:r>
            <a:r>
              <a:rPr lang="en-US" sz="1200" b="0" i="0" kern="1200" dirty="0">
                <a:solidFill>
                  <a:schemeClr val="tx1"/>
                </a:solidFill>
                <a:latin typeface="+mn-lt"/>
                <a:ea typeface="+mn-ea"/>
                <a:cs typeface="+mn-cs"/>
              </a:rPr>
              <a:t>), is the largest </a:t>
            </a:r>
            <a:r>
              <a:rPr lang="en-US" sz="1200" b="0" i="0" u="none" strike="noStrike" kern="1200" dirty="0">
                <a:solidFill>
                  <a:schemeClr val="tx1"/>
                </a:solidFill>
                <a:latin typeface="+mn-lt"/>
                <a:ea typeface="+mn-ea"/>
                <a:cs typeface="+mn-cs"/>
                <a:hlinkClick r:id="rId8" tooltip="Wetland"/>
              </a:rPr>
              <a:t>wetland</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9" tooltip="Swamp"/>
              </a:rPr>
              <a:t>swamp</a:t>
            </a:r>
            <a:r>
              <a:rPr lang="en-US" sz="1200" b="0" i="0" kern="1200" dirty="0">
                <a:solidFill>
                  <a:schemeClr val="tx1"/>
                </a:solidFill>
                <a:latin typeface="+mn-lt"/>
                <a:ea typeface="+mn-ea"/>
                <a:cs typeface="+mn-cs"/>
              </a:rPr>
              <a:t> in the </a:t>
            </a:r>
            <a:r>
              <a:rPr lang="en-US" sz="1200" b="0" i="0" u="none" strike="noStrike" kern="1200" dirty="0">
                <a:solidFill>
                  <a:schemeClr val="tx1"/>
                </a:solidFill>
                <a:latin typeface="+mn-lt"/>
                <a:ea typeface="+mn-ea"/>
                <a:cs typeface="+mn-cs"/>
                <a:hlinkClick r:id="rId10" tooltip="United States"/>
              </a:rPr>
              <a:t>United States</a:t>
            </a:r>
            <a:r>
              <a:rPr lang="en-US" sz="1200" b="0" i="0" kern="1200" dirty="0">
                <a:solidFill>
                  <a:schemeClr val="tx1"/>
                </a:solidFill>
                <a:latin typeface="+mn-lt"/>
                <a:ea typeface="+mn-ea"/>
                <a:cs typeface="+mn-cs"/>
              </a:rPr>
              <a:t>. Located in south central </a:t>
            </a:r>
            <a:r>
              <a:rPr lang="en-US" sz="1200" b="0" i="0" u="none" strike="noStrike" kern="1200" dirty="0">
                <a:solidFill>
                  <a:schemeClr val="tx1"/>
                </a:solidFill>
                <a:latin typeface="+mn-lt"/>
                <a:ea typeface="+mn-ea"/>
                <a:cs typeface="+mn-cs"/>
                <a:hlinkClick r:id="rId11" tooltip="Louisiana"/>
              </a:rPr>
              <a:t>Louisiana</a:t>
            </a:r>
            <a:r>
              <a:rPr lang="en-US" sz="1200" b="0" i="0" kern="1200" dirty="0">
                <a:solidFill>
                  <a:schemeClr val="tx1"/>
                </a:solidFill>
                <a:latin typeface="+mn-lt"/>
                <a:ea typeface="+mn-ea"/>
                <a:cs typeface="+mn-cs"/>
              </a:rPr>
              <a:t>, it is a combination of wetlands and </a:t>
            </a:r>
            <a:r>
              <a:rPr lang="en-US" sz="1200" b="0" i="0" u="none" strike="noStrike" kern="1200" dirty="0">
                <a:solidFill>
                  <a:schemeClr val="tx1"/>
                </a:solidFill>
                <a:latin typeface="+mn-lt"/>
                <a:ea typeface="+mn-ea"/>
                <a:cs typeface="+mn-cs"/>
                <a:hlinkClick r:id="rId12" tooltip="River delta"/>
              </a:rPr>
              <a:t>river delta</a:t>
            </a:r>
            <a:r>
              <a:rPr lang="en-US" sz="1200" b="0" i="0" kern="1200" dirty="0">
                <a:solidFill>
                  <a:schemeClr val="tx1"/>
                </a:solidFill>
                <a:latin typeface="+mn-lt"/>
                <a:ea typeface="+mn-ea"/>
                <a:cs typeface="+mn-cs"/>
              </a:rPr>
              <a:t> area where the </a:t>
            </a:r>
            <a:r>
              <a:rPr lang="en-US" sz="1200" b="0" i="0" u="none" strike="noStrike" kern="1200" dirty="0">
                <a:solidFill>
                  <a:schemeClr val="tx1"/>
                </a:solidFill>
                <a:latin typeface="+mn-lt"/>
                <a:ea typeface="+mn-ea"/>
                <a:cs typeface="+mn-cs"/>
                <a:hlinkClick r:id="rId13" tooltip="Atchafalaya River"/>
              </a:rPr>
              <a:t>Atchafalaya River</a:t>
            </a:r>
            <a:r>
              <a:rPr lang="en-US" sz="1200" b="0" i="0" kern="1200" dirty="0">
                <a:solidFill>
                  <a:schemeClr val="tx1"/>
                </a:solidFill>
                <a:latin typeface="+mn-lt"/>
                <a:ea typeface="+mn-ea"/>
                <a:cs typeface="+mn-cs"/>
              </a:rPr>
              <a:t> and the </a:t>
            </a:r>
            <a:r>
              <a:rPr lang="en-US" sz="1200" b="0" i="0" u="none" strike="noStrike" kern="1200" dirty="0">
                <a:solidFill>
                  <a:schemeClr val="tx1"/>
                </a:solidFill>
                <a:latin typeface="+mn-lt"/>
                <a:ea typeface="+mn-ea"/>
                <a:cs typeface="+mn-cs"/>
                <a:hlinkClick r:id="rId14" tooltip="Gulf of Mexico"/>
              </a:rPr>
              <a:t>Gulf of Mexico</a:t>
            </a:r>
            <a:r>
              <a:rPr lang="en-US" sz="1200" b="0" i="0" kern="1200" dirty="0">
                <a:solidFill>
                  <a:schemeClr val="tx1"/>
                </a:solidFill>
                <a:latin typeface="+mn-lt"/>
                <a:ea typeface="+mn-ea"/>
                <a:cs typeface="+mn-cs"/>
              </a:rPr>
              <a:t> converge. The river stretches from near </a:t>
            </a:r>
            <a:r>
              <a:rPr lang="en-US" sz="1200" b="0" i="0" u="none" strike="noStrike" kern="1200" dirty="0" err="1">
                <a:solidFill>
                  <a:schemeClr val="tx1"/>
                </a:solidFill>
                <a:latin typeface="+mn-lt"/>
                <a:ea typeface="+mn-ea"/>
                <a:cs typeface="+mn-cs"/>
                <a:hlinkClick r:id="rId15" tooltip="Simmesport, Louisiana"/>
              </a:rPr>
              <a:t>Simmesport</a:t>
            </a:r>
            <a:r>
              <a:rPr lang="en-US" sz="1200" b="0" i="0" kern="1200" dirty="0">
                <a:solidFill>
                  <a:schemeClr val="tx1"/>
                </a:solidFill>
                <a:latin typeface="+mn-lt"/>
                <a:ea typeface="+mn-ea"/>
                <a:cs typeface="+mn-cs"/>
              </a:rPr>
              <a:t> in the north through parts of eight </a:t>
            </a:r>
            <a:r>
              <a:rPr lang="en-US" sz="1200" b="0" i="0" u="none" strike="noStrike" kern="1200" dirty="0">
                <a:solidFill>
                  <a:schemeClr val="tx1"/>
                </a:solidFill>
                <a:latin typeface="+mn-lt"/>
                <a:ea typeface="+mn-ea"/>
                <a:cs typeface="+mn-cs"/>
                <a:hlinkClick r:id="rId16" tooltip="County (United States)"/>
              </a:rPr>
              <a:t>parishes</a:t>
            </a:r>
            <a:r>
              <a:rPr lang="en-US" sz="1200" b="0" i="0" kern="1200" dirty="0">
                <a:solidFill>
                  <a:schemeClr val="tx1"/>
                </a:solidFill>
                <a:latin typeface="+mn-lt"/>
                <a:ea typeface="+mn-ea"/>
                <a:cs typeface="+mn-cs"/>
              </a:rPr>
              <a:t> to the </a:t>
            </a:r>
            <a:r>
              <a:rPr lang="en-US" sz="1200" b="0" i="0" u="none" strike="noStrike" kern="1200" dirty="0">
                <a:solidFill>
                  <a:schemeClr val="tx1"/>
                </a:solidFill>
                <a:latin typeface="+mn-lt"/>
                <a:ea typeface="+mn-ea"/>
                <a:cs typeface="+mn-cs"/>
                <a:hlinkClick r:id="rId17" tooltip="Morgan City, Louisiana"/>
              </a:rPr>
              <a:t>Morgan City</a:t>
            </a:r>
            <a:r>
              <a:rPr lang="en-US" sz="1200" b="0" i="0" kern="1200" dirty="0">
                <a:solidFill>
                  <a:schemeClr val="tx1"/>
                </a:solidFill>
                <a:latin typeface="+mn-lt"/>
                <a:ea typeface="+mn-ea"/>
                <a:cs typeface="+mn-cs"/>
              </a:rPr>
              <a:t> southern area.</a:t>
            </a:r>
          </a:p>
          <a:p>
            <a:pPr rtl="0"/>
            <a:r>
              <a:rPr lang="en-US" sz="1200" b="0" i="0" kern="1200" dirty="0">
                <a:solidFill>
                  <a:schemeClr val="tx1"/>
                </a:solidFill>
                <a:latin typeface="+mn-lt"/>
                <a:ea typeface="+mn-ea"/>
                <a:cs typeface="+mn-cs"/>
              </a:rPr>
              <a:t>The Atchafalaya is different among Louisiana basins because it has a growing delta system (</a:t>
            </a:r>
            <a:r>
              <a:rPr lang="en-US" sz="1200" b="0" i="1" kern="1200" dirty="0">
                <a:solidFill>
                  <a:schemeClr val="tx1"/>
                </a:solidFill>
                <a:latin typeface="+mn-lt"/>
                <a:ea typeface="+mn-ea"/>
                <a:cs typeface="+mn-cs"/>
              </a:rPr>
              <a:t>see illustration</a:t>
            </a:r>
            <a:r>
              <a:rPr lang="en-US" sz="1200" b="0" i="0" kern="1200" dirty="0">
                <a:solidFill>
                  <a:schemeClr val="tx1"/>
                </a:solidFill>
                <a:latin typeface="+mn-lt"/>
                <a:ea typeface="+mn-ea"/>
                <a:cs typeface="+mn-cs"/>
              </a:rPr>
              <a:t>) with wetlands that are almost stable.</a:t>
            </a:r>
            <a:r>
              <a:rPr lang="en-US" sz="1200" b="0" i="0" u="none" strike="noStrike" kern="1200" baseline="30000" dirty="0">
                <a:solidFill>
                  <a:schemeClr val="tx1"/>
                </a:solidFill>
                <a:latin typeface="+mn-lt"/>
                <a:ea typeface="+mn-ea"/>
                <a:cs typeface="+mn-cs"/>
                <a:hlinkClick r:id="rId3"/>
              </a:rPr>
              <a:t>[1]</a:t>
            </a:r>
            <a:r>
              <a:rPr lang="en-US" sz="1200" b="0" i="0" kern="1200" dirty="0">
                <a:solidFill>
                  <a:schemeClr val="tx1"/>
                </a:solidFill>
                <a:latin typeface="+mn-lt"/>
                <a:ea typeface="+mn-ea"/>
                <a:cs typeface="+mn-cs"/>
              </a:rPr>
              <a:t> The basin contains about 70% forest habitat and about 30% marsh and open water. It contains the largest contiguous block of forested wetlands remaining (about 35%) in the lower </a:t>
            </a:r>
            <a:r>
              <a:rPr lang="en-US" sz="1200" b="0" i="0" u="none" strike="noStrike" kern="1200" dirty="0">
                <a:solidFill>
                  <a:schemeClr val="tx1"/>
                </a:solidFill>
                <a:latin typeface="+mn-lt"/>
                <a:ea typeface="+mn-ea"/>
                <a:cs typeface="+mn-cs"/>
                <a:hlinkClick r:id="rId18" tooltip="Mississippi River"/>
              </a:rPr>
              <a:t>Mississippi River</a:t>
            </a:r>
            <a:r>
              <a:rPr lang="en-US" sz="1200" b="0" i="0" kern="1200" dirty="0">
                <a:solidFill>
                  <a:schemeClr val="tx1"/>
                </a:solidFill>
                <a:latin typeface="+mn-lt"/>
                <a:ea typeface="+mn-ea"/>
                <a:cs typeface="+mn-cs"/>
              </a:rPr>
              <a:t> valley and the largest block of floodplain forest in the United States. Best known for its iconic cypress-tupelo swamps, at 260,000 acres (110,000 ha), this block of forest represents the largest remaining contiguous tract of coastal </a:t>
            </a:r>
            <a:r>
              <a:rPr lang="en-US" sz="1200" b="0" i="0" u="none" strike="noStrike" kern="1200" dirty="0">
                <a:solidFill>
                  <a:schemeClr val="tx1"/>
                </a:solidFill>
                <a:latin typeface="+mn-lt"/>
                <a:ea typeface="+mn-ea"/>
                <a:cs typeface="+mn-cs"/>
                <a:hlinkClick r:id="rId19" tooltip="Cypress"/>
              </a:rPr>
              <a:t>cypress</a:t>
            </a:r>
            <a:r>
              <a:rPr lang="en-US" sz="1200" b="0" i="0" kern="1200" dirty="0">
                <a:solidFill>
                  <a:schemeClr val="tx1"/>
                </a:solidFill>
                <a:latin typeface="+mn-lt"/>
                <a:ea typeface="+mn-ea"/>
                <a:cs typeface="+mn-cs"/>
              </a:rPr>
              <a:t> in the United States.</a:t>
            </a:r>
            <a:r>
              <a:rPr lang="en-US" sz="1200" b="0" i="0" u="none" strike="noStrike" kern="1200" baseline="30000" dirty="0">
                <a:solidFill>
                  <a:schemeClr val="tx1"/>
                </a:solidFill>
                <a:latin typeface="+mn-lt"/>
                <a:ea typeface="+mn-ea"/>
                <a:cs typeface="+mn-cs"/>
                <a:hlinkClick r:id="rId3"/>
              </a:rPr>
              <a:t>[2]</a:t>
            </a:r>
            <a:endParaRPr lang="en-US" sz="1200" b="0"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Contents</a:t>
            </a:r>
          </a:p>
          <a:p>
            <a:pPr rtl="0"/>
            <a:r>
              <a:rPr lang="en-US" sz="1200" b="0" i="0" kern="1200" dirty="0">
                <a:solidFill>
                  <a:schemeClr val="tx1"/>
                </a:solidFill>
                <a:latin typeface="+mn-lt"/>
                <a:ea typeface="+mn-ea"/>
                <a:cs typeface="+mn-cs"/>
              </a:rPr>
              <a:t>Geographical features[</a:t>
            </a:r>
            <a:r>
              <a:rPr lang="en-US" sz="1200" b="0" i="0" u="none" strike="noStrike" kern="1200" dirty="0">
                <a:solidFill>
                  <a:schemeClr val="tx1"/>
                </a:solidFill>
                <a:latin typeface="+mn-lt"/>
                <a:ea typeface="+mn-ea"/>
                <a:cs typeface="+mn-cs"/>
                <a:hlinkClick r:id="rId20" tooltip="Edit section: Geographical features"/>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Time lapsed animation of basin from 1956 to 1993.</a:t>
            </a:r>
          </a:p>
          <a:p>
            <a:pPr rtl="0"/>
            <a:r>
              <a:rPr lang="en-US" sz="1200" b="0" i="0" kern="1200" dirty="0">
                <a:solidFill>
                  <a:schemeClr val="tx1"/>
                </a:solidFill>
                <a:latin typeface="+mn-lt"/>
                <a:ea typeface="+mn-ea"/>
                <a:cs typeface="+mn-cs"/>
              </a:rPr>
              <a:t>The Atchafalaya Basin and the surrounding plain of the Atchafalaya River is filled with </a:t>
            </a:r>
            <a:r>
              <a:rPr lang="en-US" sz="1200" b="0" i="0" u="none" strike="noStrike" kern="1200" dirty="0">
                <a:solidFill>
                  <a:schemeClr val="tx1"/>
                </a:solidFill>
                <a:latin typeface="+mn-lt"/>
                <a:ea typeface="+mn-ea"/>
                <a:cs typeface="+mn-cs"/>
                <a:hlinkClick r:id="rId21" tooltip="Bayou"/>
              </a:rPr>
              <a:t>bayous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2" tooltip="Bald cypress"/>
              </a:rPr>
              <a:t>bald cypress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9" tooltip="Swamp"/>
              </a:rPr>
              <a:t>swamps</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3" tooltip="Marsh"/>
              </a:rPr>
              <a:t>marshes</a:t>
            </a:r>
            <a:r>
              <a:rPr lang="en-US" sz="1200" b="0" i="0" kern="1200" dirty="0">
                <a:solidFill>
                  <a:schemeClr val="tx1"/>
                </a:solidFill>
                <a:latin typeface="+mn-lt"/>
                <a:ea typeface="+mn-ea"/>
                <a:cs typeface="+mn-cs"/>
              </a:rPr>
              <a:t>, which give way to </a:t>
            </a:r>
            <a:r>
              <a:rPr lang="en-US" sz="1200" b="0" i="0" u="none" strike="noStrike" kern="1200" dirty="0">
                <a:solidFill>
                  <a:schemeClr val="tx1"/>
                </a:solidFill>
                <a:latin typeface="+mn-lt"/>
                <a:ea typeface="+mn-ea"/>
                <a:cs typeface="+mn-cs"/>
                <a:hlinkClick r:id="rId24" tooltip="Brackish"/>
              </a:rPr>
              <a:t>brackish</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25" tooltip="Estuarine"/>
              </a:rPr>
              <a:t>estuarine</a:t>
            </a:r>
            <a:r>
              <a:rPr lang="en-US" sz="1200" b="0" i="0" kern="1200" dirty="0">
                <a:solidFill>
                  <a:schemeClr val="tx1"/>
                </a:solidFill>
                <a:latin typeface="+mn-lt"/>
                <a:ea typeface="+mn-ea"/>
                <a:cs typeface="+mn-cs"/>
              </a:rPr>
              <a:t> conditions, and end in the </a:t>
            </a:r>
            <a:r>
              <a:rPr lang="en-US" sz="1200" b="0" i="0" u="none" strike="noStrike" kern="1200" dirty="0" err="1">
                <a:solidFill>
                  <a:schemeClr val="tx1"/>
                </a:solidFill>
                <a:latin typeface="+mn-lt"/>
                <a:ea typeface="+mn-ea"/>
                <a:cs typeface="+mn-cs"/>
                <a:hlinkClick r:id="rId26" tooltip="Spartina"/>
              </a:rPr>
              <a:t>Spartina</a:t>
            </a:r>
            <a:r>
              <a:rPr lang="en-US" sz="1200" b="0" i="0" kern="1200" dirty="0">
                <a:solidFill>
                  <a:schemeClr val="tx1"/>
                </a:solidFill>
                <a:latin typeface="+mn-lt"/>
                <a:ea typeface="+mn-ea"/>
                <a:cs typeface="+mn-cs"/>
              </a:rPr>
              <a:t> grass marshes where the Atchafalaya River meets the Gulf of Mexico. It includes the Lower Atchafalaya River, </a:t>
            </a:r>
            <a:r>
              <a:rPr lang="en-US" sz="1200" b="0" i="0" u="none" strike="noStrike" kern="1200" dirty="0">
                <a:solidFill>
                  <a:schemeClr val="tx1"/>
                </a:solidFill>
                <a:latin typeface="+mn-lt"/>
                <a:ea typeface="+mn-ea"/>
                <a:cs typeface="+mn-cs"/>
                <a:hlinkClick r:id="rId27" tooltip="Wax Lake"/>
              </a:rPr>
              <a:t>Wax Lake</a:t>
            </a:r>
            <a:r>
              <a:rPr lang="en-US" sz="1200" b="0" i="0" kern="1200" dirty="0">
                <a:solidFill>
                  <a:schemeClr val="tx1"/>
                </a:solidFill>
                <a:latin typeface="+mn-lt"/>
                <a:ea typeface="+mn-ea"/>
                <a:cs typeface="+mn-cs"/>
              </a:rPr>
              <a:t> Outlet, Atchafalaya Bay, and the Atchafalaya River and bayous </a:t>
            </a:r>
            <a:r>
              <a:rPr lang="en-US" sz="1200" b="0" i="0" kern="1200" dirty="0" err="1">
                <a:solidFill>
                  <a:schemeClr val="tx1"/>
                </a:solidFill>
                <a:latin typeface="+mn-lt"/>
                <a:ea typeface="+mn-ea"/>
                <a:cs typeface="+mn-cs"/>
              </a:rPr>
              <a:t>Chêne</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Boeuf</a:t>
            </a:r>
            <a:r>
              <a:rPr lang="en-US" sz="1200" b="0" i="0" kern="1200" dirty="0">
                <a:solidFill>
                  <a:schemeClr val="tx1"/>
                </a:solidFill>
                <a:latin typeface="+mn-lt"/>
                <a:ea typeface="+mn-ea"/>
                <a:cs typeface="+mn-cs"/>
              </a:rPr>
              <a:t>, and Black navigation channel. See maps and photo views of the Atchafalaya Deltas centered on </a:t>
            </a:r>
            <a:r>
              <a:rPr lang="en-US" sz="1200" b="0" i="0" u="none" strike="noStrike" kern="1200" dirty="0">
                <a:solidFill>
                  <a:schemeClr val="tx1"/>
                </a:solidFill>
                <a:latin typeface="+mn-lt"/>
                <a:ea typeface="+mn-ea"/>
                <a:cs typeface="+mn-cs"/>
                <a:hlinkClick r:id="rId28"/>
              </a:rPr>
              <a:t>29°26′30″N 91°25′00″W</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The basin, which is susceptible to long periods of deep </a:t>
            </a:r>
            <a:r>
              <a:rPr lang="en-US" sz="1200" b="0" i="0" u="none" strike="noStrike" kern="1200" dirty="0">
                <a:solidFill>
                  <a:schemeClr val="tx1"/>
                </a:solidFill>
                <a:latin typeface="+mn-lt"/>
                <a:ea typeface="+mn-ea"/>
                <a:cs typeface="+mn-cs"/>
                <a:hlinkClick r:id="rId29" tooltip="Flooding"/>
              </a:rPr>
              <a:t>flooding</a:t>
            </a:r>
            <a:r>
              <a:rPr lang="en-US" sz="1200" b="0" i="0" kern="1200" dirty="0">
                <a:solidFill>
                  <a:schemeClr val="tx1"/>
                </a:solidFill>
                <a:latin typeface="+mn-lt"/>
                <a:ea typeface="+mn-ea"/>
                <a:cs typeface="+mn-cs"/>
              </a:rPr>
              <a:t>, is sparsely inhabited. The Basin is about 20 miles (32 km) in width from east to west and 150 miles (240 km) in length.</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The Basin is the largest existing wetland in the United States with an area of 1,400,000 acres (5,700 km</a:t>
            </a:r>
            <a:r>
              <a:rPr lang="en-US" sz="1200" b="0" i="0" kern="1200" baseline="30000" dirty="0">
                <a:solidFill>
                  <a:schemeClr val="tx1"/>
                </a:solidFill>
                <a:latin typeface="+mn-lt"/>
                <a:ea typeface="+mn-ea"/>
                <a:cs typeface="+mn-cs"/>
              </a:rPr>
              <a:t>2</a:t>
            </a:r>
            <a:r>
              <a:rPr lang="en-US" sz="1200" b="0" i="0" kern="1200" dirty="0">
                <a:solidFill>
                  <a:schemeClr val="tx1"/>
                </a:solidFill>
                <a:latin typeface="+mn-lt"/>
                <a:ea typeface="+mn-ea"/>
                <a:cs typeface="+mn-cs"/>
              </a:rPr>
              <a:t>), including the surrounding swamps outside of the levees that historically were connected to the Basin.</a:t>
            </a:r>
            <a:r>
              <a:rPr lang="en-US" sz="1200" b="0" i="0" u="none" strike="noStrike" kern="1200" baseline="30000" dirty="0">
                <a:solidFill>
                  <a:schemeClr val="tx1"/>
                </a:solidFill>
                <a:latin typeface="+mn-lt"/>
                <a:ea typeface="+mn-ea"/>
                <a:cs typeface="+mn-cs"/>
                <a:hlinkClick r:id="rId3"/>
              </a:rPr>
              <a:t>[4]</a:t>
            </a:r>
            <a:r>
              <a:rPr lang="en-US" sz="1200" b="0" i="0" kern="1200" dirty="0">
                <a:solidFill>
                  <a:schemeClr val="tx1"/>
                </a:solidFill>
                <a:latin typeface="+mn-lt"/>
                <a:ea typeface="+mn-ea"/>
                <a:cs typeface="+mn-cs"/>
              </a:rPr>
              <a:t> The Basin contains nationally significant expanses of bottomland hardwoods, swamplands, bayous, and back-water lakes.</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The Basin's thousands of acres of forest and farmland are home to the </a:t>
            </a:r>
            <a:r>
              <a:rPr lang="en-US" sz="1200" b="0" i="0" u="none" strike="noStrike" kern="1200" dirty="0">
                <a:solidFill>
                  <a:schemeClr val="tx1"/>
                </a:solidFill>
                <a:latin typeface="+mn-lt"/>
                <a:ea typeface="+mn-ea"/>
                <a:cs typeface="+mn-cs"/>
                <a:hlinkClick r:id="rId30" tooltip="Louisiana black bear"/>
              </a:rPr>
              <a:t>Louisiana black bear</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a:t>
            </a:r>
            <a:r>
              <a:rPr lang="en-US" sz="1200" b="0" i="1" kern="1200" dirty="0" err="1">
                <a:solidFill>
                  <a:schemeClr val="tx1"/>
                </a:solidFill>
                <a:latin typeface="+mn-lt"/>
                <a:ea typeface="+mn-ea"/>
                <a:cs typeface="+mn-cs"/>
              </a:rPr>
              <a:t>Ursus</a:t>
            </a:r>
            <a:r>
              <a:rPr lang="en-US" sz="1200" b="0" i="1" kern="1200" dirty="0">
                <a:solidFill>
                  <a:schemeClr val="tx1"/>
                </a:solidFill>
                <a:latin typeface="+mn-lt"/>
                <a:ea typeface="+mn-ea"/>
                <a:cs typeface="+mn-cs"/>
              </a:rPr>
              <a:t> </a:t>
            </a:r>
            <a:r>
              <a:rPr lang="en-US" sz="1200" b="0" i="1" kern="1200" dirty="0" err="1">
                <a:solidFill>
                  <a:schemeClr val="tx1"/>
                </a:solidFill>
                <a:latin typeface="+mn-lt"/>
                <a:ea typeface="+mn-ea"/>
                <a:cs typeface="+mn-cs"/>
              </a:rPr>
              <a:t>americanus</a:t>
            </a:r>
            <a:r>
              <a:rPr lang="en-US" sz="1200" b="0" i="1" kern="1200" dirty="0">
                <a:solidFill>
                  <a:schemeClr val="tx1"/>
                </a:solidFill>
                <a:latin typeface="+mn-lt"/>
                <a:ea typeface="+mn-ea"/>
                <a:cs typeface="+mn-cs"/>
              </a:rPr>
              <a:t> </a:t>
            </a:r>
            <a:r>
              <a:rPr lang="en-US" sz="1200" b="0" i="1" kern="1200" dirty="0" err="1">
                <a:solidFill>
                  <a:schemeClr val="tx1"/>
                </a:solidFill>
                <a:latin typeface="+mn-lt"/>
                <a:ea typeface="+mn-ea"/>
                <a:cs typeface="+mn-cs"/>
              </a:rPr>
              <a:t>luteolus</a:t>
            </a:r>
            <a:r>
              <a:rPr lang="en-US" sz="1200" b="0" i="1" kern="1200" dirty="0">
                <a:solidFill>
                  <a:schemeClr val="tx1"/>
                </a:solidFill>
                <a:latin typeface="+mn-lt"/>
                <a:ea typeface="+mn-ea"/>
                <a:cs typeface="+mn-cs"/>
              </a:rPr>
              <a:t>),</a:t>
            </a:r>
            <a:r>
              <a:rPr lang="en-US" sz="1200" b="0" i="0" kern="1200" dirty="0">
                <a:solidFill>
                  <a:schemeClr val="tx1"/>
                </a:solidFill>
                <a:latin typeface="+mn-lt"/>
                <a:ea typeface="+mn-ea"/>
                <a:cs typeface="+mn-cs"/>
              </a:rPr>
              <a:t> which has been on the </a:t>
            </a:r>
            <a:r>
              <a:rPr lang="en-US" sz="1200" b="0" i="0" u="none" strike="noStrike" kern="1200" dirty="0">
                <a:solidFill>
                  <a:schemeClr val="tx1"/>
                </a:solidFill>
                <a:latin typeface="+mn-lt"/>
                <a:ea typeface="+mn-ea"/>
                <a:cs typeface="+mn-cs"/>
                <a:hlinkClick r:id="rId31" tooltip="United States Fish and Wildlife Service"/>
              </a:rPr>
              <a:t>United States Fish and Wildlife Service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32" tooltip="Threatened species"/>
              </a:rPr>
              <a:t>threatened</a:t>
            </a:r>
            <a:r>
              <a:rPr lang="en-US" sz="1200" b="0" i="0" kern="1200" dirty="0">
                <a:solidFill>
                  <a:schemeClr val="tx1"/>
                </a:solidFill>
                <a:latin typeface="+mn-lt"/>
                <a:ea typeface="+mn-ea"/>
                <a:cs typeface="+mn-cs"/>
              </a:rPr>
              <a:t> list since 1992.</a:t>
            </a:r>
            <a:r>
              <a:rPr lang="en-US" sz="1200" b="0" i="0" u="none" strike="noStrike" kern="1200" baseline="30000" dirty="0">
                <a:solidFill>
                  <a:schemeClr val="tx1"/>
                </a:solidFill>
                <a:latin typeface="+mn-lt"/>
                <a:ea typeface="+mn-ea"/>
                <a:cs typeface="+mn-cs"/>
                <a:hlinkClick r:id="rId3"/>
              </a:rPr>
              <a:t>[6]</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few roads that cross the Basin follow the tops of levees. </a:t>
            </a:r>
            <a:r>
              <a:rPr lang="en-US" sz="1200" b="0" i="0" u="none" strike="noStrike" kern="1200" dirty="0">
                <a:solidFill>
                  <a:schemeClr val="tx1"/>
                </a:solidFill>
                <a:latin typeface="+mn-lt"/>
                <a:ea typeface="+mn-ea"/>
                <a:cs typeface="+mn-cs"/>
                <a:hlinkClick r:id="rId33" tooltip="Interstate 10 in Louisiana"/>
              </a:rPr>
              <a:t>Interstate 10</a:t>
            </a:r>
            <a:r>
              <a:rPr lang="en-US" sz="1200" b="0" i="0" kern="1200" dirty="0">
                <a:solidFill>
                  <a:schemeClr val="tx1"/>
                </a:solidFill>
                <a:latin typeface="+mn-lt"/>
                <a:ea typeface="+mn-ea"/>
                <a:cs typeface="+mn-cs"/>
              </a:rPr>
              <a:t> crosses the basin on elevated pillars on a continuous 18.2 mile (29,290 m) </a:t>
            </a:r>
            <a:r>
              <a:rPr lang="en-US" sz="1200" b="0" i="0" u="none" strike="noStrike" kern="1200" dirty="0">
                <a:solidFill>
                  <a:schemeClr val="tx1"/>
                </a:solidFill>
                <a:latin typeface="+mn-lt"/>
                <a:ea typeface="+mn-ea"/>
                <a:cs typeface="+mn-cs"/>
                <a:hlinkClick r:id="rId34" tooltip="Atchafalaya Basin Bridge"/>
              </a:rPr>
              <a:t>bridge</a:t>
            </a:r>
            <a:r>
              <a:rPr lang="en-US" sz="1200" b="0" i="0" kern="1200" dirty="0">
                <a:solidFill>
                  <a:schemeClr val="tx1"/>
                </a:solidFill>
                <a:latin typeface="+mn-lt"/>
                <a:ea typeface="+mn-ea"/>
                <a:cs typeface="+mn-cs"/>
              </a:rPr>
              <a:t> from </a:t>
            </a:r>
            <a:r>
              <a:rPr lang="en-US" sz="1200" b="0" i="0" u="none" strike="noStrike" kern="1200" dirty="0">
                <a:solidFill>
                  <a:schemeClr val="tx1"/>
                </a:solidFill>
                <a:latin typeface="+mn-lt"/>
                <a:ea typeface="+mn-ea"/>
                <a:cs typeface="+mn-cs"/>
                <a:hlinkClick r:id="rId35" tooltip="Grosse Tete, Louisiana"/>
              </a:rPr>
              <a:t>Grosse </a:t>
            </a:r>
            <a:r>
              <a:rPr lang="en-US" sz="1200" b="0" i="0" u="none" strike="noStrike" kern="1200" dirty="0" err="1">
                <a:solidFill>
                  <a:schemeClr val="tx1"/>
                </a:solidFill>
                <a:latin typeface="+mn-lt"/>
                <a:ea typeface="+mn-ea"/>
                <a:cs typeface="+mn-cs"/>
                <a:hlinkClick r:id="rId35" tooltip="Grosse Tete, Louisiana"/>
              </a:rPr>
              <a:t>Tete</a:t>
            </a:r>
            <a:r>
              <a:rPr lang="en-US" sz="1200" b="0" i="0" u="none" strike="noStrike" kern="1200" dirty="0">
                <a:solidFill>
                  <a:schemeClr val="tx1"/>
                </a:solidFill>
                <a:latin typeface="+mn-lt"/>
                <a:ea typeface="+mn-ea"/>
                <a:cs typeface="+mn-cs"/>
                <a:hlinkClick r:id="rId35" tooltip="Grosse Tete, Louisiana"/>
              </a:rPr>
              <a:t>, Louisiana</a:t>
            </a:r>
            <a:r>
              <a:rPr lang="en-US" sz="1200" b="0" i="0" kern="1200" dirty="0">
                <a:solidFill>
                  <a:schemeClr val="tx1"/>
                </a:solidFill>
                <a:latin typeface="+mn-lt"/>
                <a:ea typeface="+mn-ea"/>
                <a:cs typeface="+mn-cs"/>
              </a:rPr>
              <a:t>, to </a:t>
            </a:r>
            <a:r>
              <a:rPr lang="en-US" sz="1200" b="0" i="0" u="none" strike="noStrike" kern="1200" dirty="0">
                <a:solidFill>
                  <a:schemeClr val="tx1"/>
                </a:solidFill>
                <a:latin typeface="+mn-lt"/>
                <a:ea typeface="+mn-ea"/>
                <a:cs typeface="+mn-cs"/>
                <a:hlinkClick r:id="rId36" tooltip="Henderson, Louisiana"/>
              </a:rPr>
              <a:t>Henderson, Louisiana</a:t>
            </a:r>
            <a:r>
              <a:rPr lang="en-US" sz="1200" b="0" i="0" kern="1200" dirty="0">
                <a:solidFill>
                  <a:schemeClr val="tx1"/>
                </a:solidFill>
                <a:latin typeface="+mn-lt"/>
                <a:ea typeface="+mn-ea"/>
                <a:cs typeface="+mn-cs"/>
              </a:rPr>
              <a:t>, near the Whiskey River Pilot Channel at </a:t>
            </a:r>
            <a:r>
              <a:rPr lang="en-US" sz="1200" b="0" i="0" u="none" strike="noStrike" kern="1200" dirty="0">
                <a:solidFill>
                  <a:schemeClr val="tx1"/>
                </a:solidFill>
                <a:latin typeface="+mn-lt"/>
                <a:ea typeface="+mn-ea"/>
                <a:cs typeface="+mn-cs"/>
                <a:hlinkClick r:id="rId37"/>
              </a:rPr>
              <a:t>30°21′50″N 91°38′00″W</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38" tooltip="Atchafalaya National Wildlife Refuge"/>
              </a:rPr>
              <a:t>Atchafalaya National Wildlife Refuge</a:t>
            </a:r>
            <a:r>
              <a:rPr lang="en-US" sz="1200" b="0" i="0" kern="1200" dirty="0">
                <a:solidFill>
                  <a:schemeClr val="tx1"/>
                </a:solidFill>
                <a:latin typeface="+mn-lt"/>
                <a:ea typeface="+mn-ea"/>
                <a:cs typeface="+mn-cs"/>
              </a:rPr>
              <a:t> was established in 1984 to improve plant communities for </a:t>
            </a:r>
            <a:r>
              <a:rPr lang="en-US" sz="1200" b="0" i="0" u="none" strike="noStrike" kern="1200" dirty="0">
                <a:solidFill>
                  <a:schemeClr val="tx1"/>
                </a:solidFill>
                <a:latin typeface="+mn-lt"/>
                <a:ea typeface="+mn-ea"/>
                <a:cs typeface="+mn-cs"/>
                <a:hlinkClick r:id="rId39" tooltip="Endangered"/>
              </a:rPr>
              <a:t>endangered</a:t>
            </a:r>
            <a:r>
              <a:rPr lang="en-US" sz="1200" b="0" i="0" kern="1200" dirty="0">
                <a:solidFill>
                  <a:schemeClr val="tx1"/>
                </a:solidFill>
                <a:latin typeface="+mn-lt"/>
                <a:ea typeface="+mn-ea"/>
                <a:cs typeface="+mn-cs"/>
              </a:rPr>
              <a:t> and declining species of wildlife, </a:t>
            </a:r>
            <a:r>
              <a:rPr lang="en-US" sz="1200" b="0" i="0" u="none" strike="noStrike" kern="1200" dirty="0">
                <a:solidFill>
                  <a:schemeClr val="tx1"/>
                </a:solidFill>
                <a:latin typeface="+mn-lt"/>
                <a:ea typeface="+mn-ea"/>
                <a:cs typeface="+mn-cs"/>
                <a:hlinkClick r:id="rId40" tooltip="Waterfowl"/>
              </a:rPr>
              <a:t>waterfowl</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41" tooltip="Migratory birds"/>
              </a:rPr>
              <a:t>migratory birds</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42" tooltip="Alligators"/>
              </a:rPr>
              <a:t>alligators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[7]</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Basin geology and flooding[</a:t>
            </a:r>
            <a:r>
              <a:rPr lang="en-US" sz="1200" b="0" i="0" u="none" strike="noStrike" kern="1200" dirty="0">
                <a:solidFill>
                  <a:schemeClr val="tx1"/>
                </a:solidFill>
                <a:latin typeface="+mn-lt"/>
                <a:ea typeface="+mn-ea"/>
                <a:cs typeface="+mn-cs"/>
                <a:hlinkClick r:id="rId43" tooltip="Edit section: Basin geology and flooding"/>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The Atchafalaya Basin has a long relationship with the Mississippi River throughout the Holocene epoch, and the geology of the modern basin is a direct manifestation of that relationship.</a:t>
            </a:r>
            <a:r>
              <a:rPr lang="en-US" sz="1200" b="0" i="0" u="none" strike="noStrike" kern="1200" baseline="30000" dirty="0">
                <a:solidFill>
                  <a:schemeClr val="tx1"/>
                </a:solidFill>
                <a:latin typeface="+mn-lt"/>
                <a:ea typeface="+mn-ea"/>
                <a:cs typeface="+mn-cs"/>
                <a:hlinkClick r:id="rId3"/>
              </a:rPr>
              <a:t>[2]</a:t>
            </a:r>
            <a:r>
              <a:rPr lang="en-US" sz="1200" b="0" i="0" kern="1200" dirty="0">
                <a:solidFill>
                  <a:schemeClr val="tx1"/>
                </a:solidFill>
                <a:latin typeface="+mn-lt"/>
                <a:ea typeface="+mn-ea"/>
                <a:cs typeface="+mn-cs"/>
              </a:rPr>
              <a:t> The Atchafalaya Basin has been part of three historic depositional lobes (Sale-</a:t>
            </a:r>
            <a:r>
              <a:rPr lang="en-US" sz="1200" b="0" i="0" kern="1200" dirty="0" err="1">
                <a:solidFill>
                  <a:schemeClr val="tx1"/>
                </a:solidFill>
                <a:latin typeface="+mn-lt"/>
                <a:ea typeface="+mn-ea"/>
                <a:cs typeface="+mn-cs"/>
              </a:rPr>
              <a:t>Cypremort</a:t>
            </a:r>
            <a:r>
              <a:rPr lang="en-US" sz="1200" b="0" i="0" kern="1200" dirty="0">
                <a:solidFill>
                  <a:schemeClr val="tx1"/>
                </a:solidFill>
                <a:latin typeface="+mn-lt"/>
                <a:ea typeface="+mn-ea"/>
                <a:cs typeface="+mn-cs"/>
              </a:rPr>
              <a:t>, Teche, and Lafourche lobes) of the Mississippi River Delta Plain that formed south Louisiana, and active delta lobe development is currently occurring at the mouth of the Atchafalaya River and Wax Lake Outlet. The geology of the current basin has been driven by flows of Atchafalaya River water and sediment that flowed into open water areas through relict Mississippi River </a:t>
            </a:r>
            <a:r>
              <a:rPr lang="en-US" sz="1200" b="0" i="0" kern="1200" dirty="0" err="1">
                <a:solidFill>
                  <a:schemeClr val="tx1"/>
                </a:solidFill>
                <a:latin typeface="+mn-lt"/>
                <a:ea typeface="+mn-ea"/>
                <a:cs typeface="+mn-cs"/>
              </a:rPr>
              <a:t>distributary</a:t>
            </a:r>
            <a:r>
              <a:rPr lang="en-US" sz="1200" b="0" i="0" kern="1200" dirty="0">
                <a:solidFill>
                  <a:schemeClr val="tx1"/>
                </a:solidFill>
                <a:latin typeface="+mn-lt"/>
                <a:ea typeface="+mn-ea"/>
                <a:cs typeface="+mn-cs"/>
              </a:rPr>
              <a:t> channels.</a:t>
            </a:r>
            <a:r>
              <a:rPr lang="en-US" sz="1200" b="0" i="0" u="none" strike="noStrike" kern="1200" baseline="30000" dirty="0">
                <a:solidFill>
                  <a:schemeClr val="tx1"/>
                </a:solidFill>
                <a:latin typeface="+mn-lt"/>
                <a:ea typeface="+mn-ea"/>
                <a:cs typeface="+mn-cs"/>
                <a:hlinkClick r:id="rId3"/>
              </a:rPr>
              <a:t>[2]</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Atchafalaya Basin contains </a:t>
            </a:r>
            <a:r>
              <a:rPr lang="en-US" sz="1200" b="0" i="0" u="none" strike="noStrike" kern="1200" dirty="0" err="1">
                <a:solidFill>
                  <a:schemeClr val="tx1"/>
                </a:solidFill>
                <a:latin typeface="+mn-lt"/>
                <a:ea typeface="+mn-ea"/>
                <a:cs typeface="+mn-cs"/>
                <a:hlinkClick r:id="rId44" tooltip="Lacustrine delta"/>
              </a:rPr>
              <a:t>lacustrine</a:t>
            </a:r>
            <a:r>
              <a:rPr lang="en-US" sz="1200" b="0" i="0" kern="1200" dirty="0">
                <a:solidFill>
                  <a:schemeClr val="tx1"/>
                </a:solidFill>
                <a:latin typeface="+mn-lt"/>
                <a:ea typeface="+mn-ea"/>
                <a:cs typeface="+mn-cs"/>
              </a:rPr>
              <a:t> and coastal delta landscapes. Natural filling of the basin with sediment was accentuated with the building of the flood control levees that were completed in the 1940s. After the levees, sediment was directed into an area about one-third the size of the original basin. An example of the </a:t>
            </a:r>
            <a:r>
              <a:rPr lang="en-US" sz="1200" b="0" i="0" kern="1200" dirty="0" err="1">
                <a:solidFill>
                  <a:schemeClr val="tx1"/>
                </a:solidFill>
                <a:latin typeface="+mn-lt"/>
                <a:ea typeface="+mn-ea"/>
                <a:cs typeface="+mn-cs"/>
              </a:rPr>
              <a:t>lacustrine</a:t>
            </a:r>
            <a:r>
              <a:rPr lang="en-US" sz="1200" b="0" i="0" kern="1200" dirty="0">
                <a:solidFill>
                  <a:schemeClr val="tx1"/>
                </a:solidFill>
                <a:latin typeface="+mn-lt"/>
                <a:ea typeface="+mn-ea"/>
                <a:cs typeface="+mn-cs"/>
              </a:rPr>
              <a:t> delta development can be seen at Lake </a:t>
            </a:r>
            <a:r>
              <a:rPr lang="en-US" sz="1200" b="0" i="0" kern="1200" dirty="0" err="1">
                <a:solidFill>
                  <a:schemeClr val="tx1"/>
                </a:solidFill>
                <a:latin typeface="+mn-lt"/>
                <a:ea typeface="+mn-ea"/>
                <a:cs typeface="+mn-cs"/>
              </a:rPr>
              <a:t>Fausse</a:t>
            </a:r>
            <a:r>
              <a:rPr lang="en-US" sz="1200" b="0" i="0" kern="1200" dirty="0">
                <a:solidFill>
                  <a:schemeClr val="tx1"/>
                </a:solidFill>
                <a:latin typeface="+mn-lt"/>
                <a:ea typeface="+mn-ea"/>
                <a:cs typeface="+mn-cs"/>
              </a:rPr>
              <a:t> Pointe State Park, where levees severed the connection between the Grand Bayou </a:t>
            </a:r>
            <a:r>
              <a:rPr lang="en-US" sz="1200" b="0" i="0" kern="1200" dirty="0" err="1">
                <a:solidFill>
                  <a:schemeClr val="tx1"/>
                </a:solidFill>
                <a:latin typeface="+mn-lt"/>
                <a:ea typeface="+mn-ea"/>
                <a:cs typeface="+mn-cs"/>
              </a:rPr>
              <a:t>distributary</a:t>
            </a:r>
            <a:r>
              <a:rPr lang="en-US" sz="1200" b="0" i="0" kern="1200" dirty="0">
                <a:solidFill>
                  <a:schemeClr val="tx1"/>
                </a:solidFill>
                <a:latin typeface="+mn-lt"/>
                <a:ea typeface="+mn-ea"/>
                <a:cs typeface="+mn-cs"/>
              </a:rPr>
              <a:t> and the lake, and delta development was frozen in time.</a:t>
            </a:r>
            <a:r>
              <a:rPr lang="en-US" sz="1200" b="0" i="0" u="none" strike="noStrike" kern="1200" baseline="30000" dirty="0">
                <a:solidFill>
                  <a:schemeClr val="tx1"/>
                </a:solidFill>
                <a:latin typeface="+mn-lt"/>
                <a:ea typeface="+mn-ea"/>
                <a:cs typeface="+mn-cs"/>
                <a:hlinkClick r:id="rId3"/>
              </a:rPr>
              <a:t>[2]</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Geologically, the Atchafalaya River has been a </a:t>
            </a:r>
            <a:r>
              <a:rPr lang="en-US" sz="1200" b="0" i="0" kern="1200" dirty="0" err="1">
                <a:solidFill>
                  <a:schemeClr val="tx1"/>
                </a:solidFill>
                <a:latin typeface="+mn-lt"/>
                <a:ea typeface="+mn-ea"/>
                <a:cs typeface="+mn-cs"/>
              </a:rPr>
              <a:t>backswamp</a:t>
            </a:r>
            <a:r>
              <a:rPr lang="en-US" sz="1200" b="0" i="0" kern="1200" dirty="0">
                <a:solidFill>
                  <a:schemeClr val="tx1"/>
                </a:solidFill>
                <a:latin typeface="+mn-lt"/>
                <a:ea typeface="+mn-ea"/>
                <a:cs typeface="+mn-cs"/>
              </a:rPr>
              <a:t>, low area between the paths of the </a:t>
            </a:r>
            <a:r>
              <a:rPr lang="en-US" sz="1200" b="0" i="0" u="none" strike="noStrike" kern="1200" dirty="0">
                <a:solidFill>
                  <a:schemeClr val="tx1"/>
                </a:solidFill>
                <a:latin typeface="+mn-lt"/>
                <a:ea typeface="+mn-ea"/>
                <a:cs typeface="+mn-cs"/>
                <a:hlinkClick r:id="rId18" tooltip="Mississippi River"/>
              </a:rPr>
              <a:t>Mississippi River</a:t>
            </a:r>
            <a:r>
              <a:rPr lang="en-US" sz="1200" b="0" i="0" kern="1200" dirty="0">
                <a:solidFill>
                  <a:schemeClr val="tx1"/>
                </a:solidFill>
                <a:latin typeface="+mn-lt"/>
                <a:ea typeface="+mn-ea"/>
                <a:cs typeface="+mn-cs"/>
              </a:rPr>
              <a:t> through the process of </a:t>
            </a:r>
            <a:r>
              <a:rPr lang="en-US" sz="1200" b="0" i="0" u="none" strike="noStrike" kern="1200" dirty="0">
                <a:solidFill>
                  <a:schemeClr val="tx1"/>
                </a:solidFill>
                <a:latin typeface="+mn-lt"/>
                <a:ea typeface="+mn-ea"/>
                <a:cs typeface="+mn-cs"/>
                <a:hlinkClick r:id="rId12" tooltip="River delta"/>
              </a:rPr>
              <a:t>delta switching</a:t>
            </a:r>
            <a:r>
              <a:rPr lang="en-US" sz="1200" b="0" i="0" kern="1200" dirty="0">
                <a:solidFill>
                  <a:schemeClr val="tx1"/>
                </a:solidFill>
                <a:latin typeface="+mn-lt"/>
                <a:ea typeface="+mn-ea"/>
                <a:cs typeface="+mn-cs"/>
              </a:rPr>
              <a:t>, which has built the extensive </a:t>
            </a:r>
            <a:r>
              <a:rPr lang="en-US" sz="1200" b="0" i="0" u="none" strike="noStrike" kern="1200" dirty="0">
                <a:solidFill>
                  <a:schemeClr val="tx1"/>
                </a:solidFill>
                <a:latin typeface="+mn-lt"/>
                <a:ea typeface="+mn-ea"/>
                <a:cs typeface="+mn-cs"/>
                <a:hlinkClick r:id="rId12" tooltip="River delta"/>
              </a:rPr>
              <a:t>delta</a:t>
            </a:r>
            <a:r>
              <a:rPr lang="en-US" sz="1200" b="0" i="0" kern="1200" dirty="0">
                <a:solidFill>
                  <a:schemeClr val="tx1"/>
                </a:solidFill>
                <a:latin typeface="+mn-lt"/>
                <a:ea typeface="+mn-ea"/>
                <a:cs typeface="+mn-cs"/>
              </a:rPr>
              <a:t> plain of Louisiana. The natural levees of the Mississippi River (on the east) and the levees along its previous course (now Bayou Teche) on the west define the Atchafalaya Basin.</a:t>
            </a:r>
            <a:r>
              <a:rPr lang="en-US" sz="1200" b="0" i="0" u="none" strike="noStrike" kern="1200" baseline="30000" dirty="0">
                <a:solidFill>
                  <a:schemeClr val="tx1"/>
                </a:solidFill>
                <a:latin typeface="+mn-lt"/>
                <a:ea typeface="+mn-ea"/>
                <a:cs typeface="+mn-cs"/>
                <a:hlinkClick r:id="rId3"/>
              </a:rPr>
              <a:t>[8]</a:t>
            </a:r>
            <a:r>
              <a:rPr lang="en-US" sz="1200" b="0" i="0" kern="1200" dirty="0">
                <a:solidFill>
                  <a:schemeClr val="tx1"/>
                </a:solidFill>
                <a:latin typeface="+mn-lt"/>
                <a:ea typeface="+mn-ea"/>
                <a:cs typeface="+mn-cs"/>
              </a:rPr>
              <a:t> The central basin is further bordered by man-made levees designed to contain and funnel floodwaters released from the Mississippi at the </a:t>
            </a:r>
            <a:r>
              <a:rPr lang="en-US" sz="1200" b="0" i="0" u="none" strike="noStrike" kern="1200" dirty="0">
                <a:solidFill>
                  <a:schemeClr val="tx1"/>
                </a:solidFill>
                <a:latin typeface="+mn-lt"/>
                <a:ea typeface="+mn-ea"/>
                <a:cs typeface="+mn-cs"/>
                <a:hlinkClick r:id="rId45" tooltip="Old River Control Structure"/>
              </a:rPr>
              <a:t>Old River Control Structure</a:t>
            </a:r>
            <a:r>
              <a:rPr lang="en-US" sz="1200" b="0" i="0" kern="1200" dirty="0">
                <a:solidFill>
                  <a:schemeClr val="tx1"/>
                </a:solidFill>
                <a:latin typeface="+mn-lt"/>
                <a:ea typeface="+mn-ea"/>
                <a:cs typeface="+mn-cs"/>
              </a:rPr>
              <a:t> and the </a:t>
            </a:r>
            <a:r>
              <a:rPr lang="en-US" sz="1200" b="0" i="0" u="none" strike="noStrike" kern="1200" dirty="0" err="1">
                <a:solidFill>
                  <a:schemeClr val="tx1"/>
                </a:solidFill>
                <a:latin typeface="+mn-lt"/>
                <a:ea typeface="+mn-ea"/>
                <a:cs typeface="+mn-cs"/>
                <a:hlinkClick r:id="rId46" tooltip="Morganza Spillway"/>
              </a:rPr>
              <a:t>Morganza</a:t>
            </a:r>
            <a:r>
              <a:rPr lang="en-US" sz="1200" b="0" i="0" u="none" strike="noStrike" kern="1200" dirty="0">
                <a:solidFill>
                  <a:schemeClr val="tx1"/>
                </a:solidFill>
                <a:latin typeface="+mn-lt"/>
                <a:ea typeface="+mn-ea"/>
                <a:cs typeface="+mn-cs"/>
                <a:hlinkClick r:id="rId46" tooltip="Morganza Spillway"/>
              </a:rPr>
              <a:t> Spillway</a:t>
            </a:r>
            <a:r>
              <a:rPr lang="en-US" sz="1200" b="0" i="0" kern="1200" dirty="0">
                <a:solidFill>
                  <a:schemeClr val="tx1"/>
                </a:solidFill>
                <a:latin typeface="+mn-lt"/>
                <a:ea typeface="+mn-ea"/>
                <a:cs typeface="+mn-cs"/>
              </a:rPr>
              <a:t> south toward Morgan City and eventually to the Gulf of Mexico. Historically there were small and few channel connections to the Mississippi River. The historic lack of significant channel connection indicates that the Atchafalaya River Basin did not receive significant sediment from the Mississippi except during large floods.</a:t>
            </a:r>
          </a:p>
          <a:p>
            <a:pPr rtl="0"/>
            <a:r>
              <a:rPr lang="en-US" sz="1200" b="0" i="0" kern="1200" dirty="0">
                <a:solidFill>
                  <a:schemeClr val="tx1"/>
                </a:solidFill>
                <a:latin typeface="+mn-lt"/>
                <a:ea typeface="+mn-ea"/>
                <a:cs typeface="+mn-cs"/>
              </a:rPr>
              <a:t>During the mid-19th century, manmade channel alterations, including the removal of a </a:t>
            </a:r>
            <a:r>
              <a:rPr lang="en-US" sz="1200" b="0" i="0" u="none" strike="noStrike" kern="1200" dirty="0">
                <a:solidFill>
                  <a:schemeClr val="tx1"/>
                </a:solidFill>
                <a:latin typeface="+mn-lt"/>
                <a:ea typeface="+mn-ea"/>
                <a:cs typeface="+mn-cs"/>
                <a:hlinkClick r:id="rId47" tooltip="Great Raft"/>
              </a:rPr>
              <a:t>large log jam</a:t>
            </a:r>
            <a:r>
              <a:rPr lang="en-US" sz="1200" b="0" i="0" kern="1200" dirty="0">
                <a:solidFill>
                  <a:schemeClr val="tx1"/>
                </a:solidFill>
                <a:latin typeface="+mn-lt"/>
                <a:ea typeface="+mn-ea"/>
                <a:cs typeface="+mn-cs"/>
              </a:rPr>
              <a:t> and dredging, permanently connected the Atchafalaya River to the Mississippi River. From then until the completion of the Old River Control Structure in 1963, the Mississippi was increasingly diverting flow into the shorter and steeper path of the Atchafalaya </a:t>
            </a:r>
            <a:r>
              <a:rPr lang="en-US" sz="1200" b="0" i="0" u="none" strike="noStrike" kern="1200" dirty="0">
                <a:solidFill>
                  <a:schemeClr val="tx1"/>
                </a:solidFill>
                <a:latin typeface="+mn-lt"/>
                <a:ea typeface="+mn-ea"/>
                <a:cs typeface="+mn-cs"/>
                <a:hlinkClick r:id="rId48" tooltip="Channel (geography)"/>
              </a:rPr>
              <a:t>channel</a:t>
            </a:r>
            <a:r>
              <a:rPr lang="en-US" sz="1200" b="0" i="0" kern="1200" dirty="0">
                <a:solidFill>
                  <a:schemeClr val="tx1"/>
                </a:solidFill>
                <a:latin typeface="+mn-lt"/>
                <a:ea typeface="+mn-ea"/>
                <a:cs typeface="+mn-cs"/>
              </a:rPr>
              <a:t>. By law, a regulated 30 percent of the latitudinal flow water from the Mississippi, Red and Black rivers is diverted into the Atchafalaya at the </a:t>
            </a:r>
            <a:r>
              <a:rPr lang="en-US" sz="1200" b="0" i="0" u="none" strike="noStrike" kern="1200" dirty="0">
                <a:solidFill>
                  <a:schemeClr val="tx1"/>
                </a:solidFill>
                <a:latin typeface="+mn-lt"/>
                <a:ea typeface="+mn-ea"/>
                <a:cs typeface="+mn-cs"/>
                <a:hlinkClick r:id="rId45" tooltip="Old River Control Structure"/>
              </a:rPr>
              <a:t>Old River Control Structure</a:t>
            </a:r>
            <a:r>
              <a:rPr lang="en-US" sz="1200" b="0" i="0" kern="1200" dirty="0">
                <a:solidFill>
                  <a:schemeClr val="tx1"/>
                </a:solidFill>
                <a:latin typeface="+mn-lt"/>
                <a:ea typeface="+mn-ea"/>
                <a:cs typeface="+mn-cs"/>
              </a:rPr>
              <a:t>. This flow diverts on average 25 percent of the Mississippi River flow down the Atchafalaya.</a:t>
            </a:r>
          </a:p>
          <a:p>
            <a:pPr rtl="0"/>
            <a:r>
              <a:rPr lang="en-US" sz="1200" b="0" i="0" kern="1200" dirty="0">
                <a:solidFill>
                  <a:schemeClr val="tx1"/>
                </a:solidFill>
                <a:latin typeface="+mn-lt"/>
                <a:ea typeface="+mn-ea"/>
                <a:cs typeface="+mn-cs"/>
              </a:rPr>
              <a:t>In times of extreme flooding, the </a:t>
            </a:r>
            <a:r>
              <a:rPr lang="en-US" sz="1200" b="0" i="0" u="none" strike="noStrike" kern="1200" dirty="0">
                <a:solidFill>
                  <a:schemeClr val="tx1"/>
                </a:solidFill>
                <a:latin typeface="+mn-lt"/>
                <a:ea typeface="+mn-ea"/>
                <a:cs typeface="+mn-cs"/>
                <a:hlinkClick r:id="rId49" tooltip="US Army Corps of Engineers"/>
              </a:rPr>
              <a:t>US Army Corps of Engineers</a:t>
            </a:r>
            <a:r>
              <a:rPr lang="en-US" sz="1200" b="0" i="0" kern="1200" dirty="0">
                <a:solidFill>
                  <a:schemeClr val="tx1"/>
                </a:solidFill>
                <a:latin typeface="+mn-lt"/>
                <a:ea typeface="+mn-ea"/>
                <a:cs typeface="+mn-cs"/>
              </a:rPr>
              <a:t> may open the </a:t>
            </a:r>
            <a:r>
              <a:rPr lang="en-US" sz="1200" b="0" i="0" u="none" strike="noStrike" kern="1200" dirty="0" err="1">
                <a:solidFill>
                  <a:schemeClr val="tx1"/>
                </a:solidFill>
                <a:latin typeface="+mn-lt"/>
                <a:ea typeface="+mn-ea"/>
                <a:cs typeface="+mn-cs"/>
                <a:hlinkClick r:id="rId46" tooltip="Morganza Spillway"/>
              </a:rPr>
              <a:t>Morganza</a:t>
            </a:r>
            <a:r>
              <a:rPr lang="en-US" sz="1200" b="0" i="0" u="none" strike="noStrike" kern="1200" dirty="0">
                <a:solidFill>
                  <a:schemeClr val="tx1"/>
                </a:solidFill>
                <a:latin typeface="+mn-lt"/>
                <a:ea typeface="+mn-ea"/>
                <a:cs typeface="+mn-cs"/>
                <a:hlinkClick r:id="rId46" tooltip="Morganza Spillway"/>
              </a:rPr>
              <a:t> Spillway</a:t>
            </a:r>
            <a:r>
              <a:rPr lang="en-US" sz="1200" b="0" i="0" kern="1200" dirty="0">
                <a:solidFill>
                  <a:schemeClr val="tx1"/>
                </a:solidFill>
                <a:latin typeface="+mn-lt"/>
                <a:ea typeface="+mn-ea"/>
                <a:cs typeface="+mn-cs"/>
              </a:rPr>
              <a:t> and other spillways to relieve pressure on levees and control structures along the Mississippi. On May 13, 2011, in the face of a rising Mississippi River that threatened to flood New Orleans and other heavily populated parts of Louisiana, the </a:t>
            </a:r>
            <a:r>
              <a:rPr lang="en-US" sz="1200" b="0" i="0" kern="1200" dirty="0" err="1">
                <a:solidFill>
                  <a:schemeClr val="tx1"/>
                </a:solidFill>
                <a:latin typeface="+mn-lt"/>
                <a:ea typeface="+mn-ea"/>
                <a:cs typeface="+mn-cs"/>
              </a:rPr>
              <a:t>USACE</a:t>
            </a:r>
            <a:r>
              <a:rPr lang="en-US" sz="1200" b="0" i="0" kern="1200" dirty="0">
                <a:solidFill>
                  <a:schemeClr val="tx1"/>
                </a:solidFill>
                <a:latin typeface="+mn-lt"/>
                <a:ea typeface="+mn-ea"/>
                <a:cs typeface="+mn-cs"/>
              </a:rPr>
              <a:t> ordered the </a:t>
            </a:r>
            <a:r>
              <a:rPr lang="en-US" sz="1200" b="0" i="0" kern="1200" dirty="0" err="1">
                <a:solidFill>
                  <a:schemeClr val="tx1"/>
                </a:solidFill>
                <a:latin typeface="+mn-lt"/>
                <a:ea typeface="+mn-ea"/>
                <a:cs typeface="+mn-cs"/>
              </a:rPr>
              <a:t>Morganza</a:t>
            </a:r>
            <a:r>
              <a:rPr lang="en-US" sz="1200" b="0" i="0" kern="1200" dirty="0">
                <a:solidFill>
                  <a:schemeClr val="tx1"/>
                </a:solidFill>
                <a:latin typeface="+mn-lt"/>
                <a:ea typeface="+mn-ea"/>
                <a:cs typeface="+mn-cs"/>
              </a:rPr>
              <a:t> Spillway opened for the first time since 1973. This water floods the Atchafalaya Basin between the levees along the western and eastern limits of the </a:t>
            </a:r>
            <a:r>
              <a:rPr lang="en-US" sz="1200" b="0" i="0" kern="1200" dirty="0" err="1">
                <a:solidFill>
                  <a:schemeClr val="tx1"/>
                </a:solidFill>
                <a:latin typeface="+mn-lt"/>
                <a:ea typeface="+mn-ea"/>
                <a:cs typeface="+mn-cs"/>
              </a:rPr>
              <a:t>Morganza</a:t>
            </a:r>
            <a:r>
              <a:rPr lang="en-US" sz="1200" b="0" i="0" kern="1200" dirty="0">
                <a:solidFill>
                  <a:schemeClr val="tx1"/>
                </a:solidFill>
                <a:latin typeface="+mn-lt"/>
                <a:ea typeface="+mn-ea"/>
                <a:cs typeface="+mn-cs"/>
              </a:rPr>
              <a:t> and Atchafalaya basin floodways.</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1" kern="1200" dirty="0">
                <a:solidFill>
                  <a:schemeClr val="tx1"/>
                </a:solidFill>
                <a:latin typeface="+mn-lt"/>
                <a:ea typeface="+mn-ea"/>
                <a:cs typeface="+mn-cs"/>
              </a:rPr>
              <a:t>Further information: </a:t>
            </a:r>
            <a:r>
              <a:rPr lang="en-US" sz="1200" b="0" i="1" u="none" strike="noStrike" kern="1200" dirty="0">
                <a:solidFill>
                  <a:schemeClr val="tx1"/>
                </a:solidFill>
                <a:latin typeface="+mn-lt"/>
                <a:ea typeface="+mn-ea"/>
                <a:cs typeface="+mn-cs"/>
                <a:hlinkClick r:id="rId13" tooltip="Atchafalaya River"/>
              </a:rPr>
              <a:t>Atchafalaya River</a:t>
            </a:r>
            <a:endParaRPr lang="en-US" sz="1200" b="0" i="1"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Degradation of the swamps[</a:t>
            </a:r>
            <a:r>
              <a:rPr lang="en-US" sz="1200" b="0" i="0" u="none" strike="noStrike" kern="1200" dirty="0">
                <a:solidFill>
                  <a:schemeClr val="tx1"/>
                </a:solidFill>
                <a:latin typeface="+mn-lt"/>
                <a:ea typeface="+mn-ea"/>
                <a:cs typeface="+mn-cs"/>
                <a:hlinkClick r:id="rId50" tooltip="Edit section: Degradation of the swamps"/>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The control of the river's floods, along with those of the Mississippi River, has become a controversial issue in recent decades. The US Geological Survey (</a:t>
            </a:r>
            <a:r>
              <a:rPr lang="en-US" sz="1200" b="0" i="0" u="none" strike="noStrike" kern="1200" dirty="0">
                <a:solidFill>
                  <a:schemeClr val="tx1"/>
                </a:solidFill>
                <a:latin typeface="+mn-lt"/>
                <a:ea typeface="+mn-ea"/>
                <a:cs typeface="+mn-cs"/>
                <a:hlinkClick r:id="rId51" tooltip="USGS"/>
              </a:rPr>
              <a:t>USGS</a:t>
            </a:r>
            <a:r>
              <a:rPr lang="en-US" sz="1200" b="0" i="0" kern="1200" dirty="0">
                <a:solidFill>
                  <a:schemeClr val="tx1"/>
                </a:solidFill>
                <a:latin typeface="+mn-lt"/>
                <a:ea typeface="+mn-ea"/>
                <a:cs typeface="+mn-cs"/>
              </a:rPr>
              <a:t>) reports that Mississippi River delta salt marshes are </a:t>
            </a:r>
            <a:r>
              <a:rPr lang="en-US" sz="1200" b="0" i="0" u="none" strike="noStrike" kern="1200" dirty="0">
                <a:solidFill>
                  <a:schemeClr val="tx1"/>
                </a:solidFill>
                <a:latin typeface="+mn-lt"/>
                <a:ea typeface="+mn-ea"/>
                <a:cs typeface="+mn-cs"/>
                <a:hlinkClick r:id="rId8" tooltip="Wetland"/>
              </a:rPr>
              <a:t>wetlands</a:t>
            </a:r>
            <a:r>
              <a:rPr lang="en-US" sz="1200" b="0" i="0" kern="1200" dirty="0">
                <a:solidFill>
                  <a:schemeClr val="tx1"/>
                </a:solidFill>
                <a:latin typeface="+mn-lt"/>
                <a:ea typeface="+mn-ea"/>
                <a:cs typeface="+mn-cs"/>
              </a:rPr>
              <a:t> degrading at a rate of 29 square miles per year.</a:t>
            </a:r>
            <a:r>
              <a:rPr lang="en-US" sz="1200" b="0" i="0" u="none" strike="noStrike" kern="1200" baseline="30000" dirty="0">
                <a:solidFill>
                  <a:schemeClr val="tx1"/>
                </a:solidFill>
                <a:latin typeface="+mn-lt"/>
                <a:ea typeface="+mn-ea"/>
                <a:cs typeface="+mn-cs"/>
                <a:hlinkClick r:id="rId3"/>
              </a:rPr>
              <a:t>[10]</a:t>
            </a:r>
            <a:r>
              <a:rPr lang="en-US" sz="1200" b="0" i="0" kern="1200" dirty="0">
                <a:solidFill>
                  <a:schemeClr val="tx1"/>
                </a:solidFill>
                <a:latin typeface="+mn-lt"/>
                <a:ea typeface="+mn-ea"/>
                <a:cs typeface="+mn-cs"/>
              </a:rPr>
              <a:t> The Atchafalaya River Deltas are the only locations of land growth along the Louisiana Gulf Coast.</a:t>
            </a:r>
          </a:p>
          <a:p>
            <a:pPr rtl="0"/>
            <a:r>
              <a:rPr lang="en-US" sz="1200" b="0" i="0" kern="1200" dirty="0">
                <a:solidFill>
                  <a:schemeClr val="tx1"/>
                </a:solidFill>
                <a:latin typeface="+mn-lt"/>
                <a:ea typeface="+mn-ea"/>
                <a:cs typeface="+mn-cs"/>
              </a:rPr>
              <a:t>During the early 20th century, the Atchafalaya River Basin was designated as a spillway for floods of the Mississippi River. In order to facilitate this emergency plan without flooding adjacent agriculture and towns, protective levees were built dividing the Atchafalaya Basin Floodway from large portions of the historic swamp boundaries. A central channel was dredged through some existing channels and in some places through swamp forest. At that point the isolated Atchafalaya River Basin was permanently connected to a very large, sediment-rich river.</a:t>
            </a:r>
            <a:r>
              <a:rPr lang="en-US" sz="1200" b="0" i="0" u="none" strike="noStrike" kern="1200" baseline="30000" dirty="0">
                <a:solidFill>
                  <a:schemeClr val="tx1"/>
                </a:solidFill>
                <a:latin typeface="+mn-lt"/>
                <a:ea typeface="+mn-ea"/>
                <a:cs typeface="+mn-cs"/>
                <a:hlinkClick r:id="rId3"/>
              </a:rPr>
              <a:t>[11]</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From 1850 to 1950 open water decreased from 490 km² to 290 km². From 1950 to 2005 the amount of open water decreased to 190 km².</a:t>
            </a:r>
            <a:r>
              <a:rPr lang="en-US" sz="1200" b="0" i="0" u="none" strike="noStrike" kern="1200" baseline="30000" dirty="0">
                <a:solidFill>
                  <a:schemeClr val="tx1"/>
                </a:solidFill>
                <a:latin typeface="+mn-lt"/>
                <a:ea typeface="+mn-ea"/>
                <a:cs typeface="+mn-cs"/>
                <a:hlinkClick r:id="rId3"/>
              </a:rPr>
              <a:t>[11]</a:t>
            </a:r>
            <a:r>
              <a:rPr lang="en-US" sz="1200" b="0" i="0" kern="1200" dirty="0">
                <a:solidFill>
                  <a:schemeClr val="tx1"/>
                </a:solidFill>
                <a:latin typeface="+mn-lt"/>
                <a:ea typeface="+mn-ea"/>
                <a:cs typeface="+mn-cs"/>
              </a:rPr>
              <a:t> When the Atchafalaya Basin flow plan was implemented (1950–1974), 30 percent of the total Atchafalaya River flow was designated to be directed off the main channel, 15 percent to the east and 15 percent to the west side. As a result of the Atchafalaya River channel bed incision, in the early 21st century the flow distribution is 13 percent of the total flow, with a flow distribution of 7 percent to the east side and 6 percent to the west side as reported by the USGS. This decrease in flow across the floodplain, in conjunction with high organic deposition from trees and floating vegetation and high water temperature, has resulted in large areas of low-dissolved oxygen water. Where once the water was black (1850), the water became brown (1927). Where the water was formerly brown (1927), it is now black (2009).</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During the period of 1960–1980, oil and gas exploration and development in Louisiana increased dramatically. Numerous large access canals and pipeline canals were dredged through deep swamp areas, across bayous, and across the Atchafalaya River. In some areas of the Basin, there are 2 km or more of access canals to every 1 km of natural bayou. These large channels (30–50 m wide by 2–3 m deep) have fundamentally changed the hydrology of the swamps. Deep swamp areas that were hydraulically isolated from sediment were connected directly to the river and its sediment and suffered rapid filling. The USGS has measured sediment deposition rates of up to 30 cm per year where these channels enter open water, and 4 cm per year on adjacent floodplains. In some places natural bayous have filled in due to flow capture by access canals.</a:t>
            </a:r>
          </a:p>
          <a:p>
            <a:pPr rtl="0"/>
            <a:r>
              <a:rPr lang="en-US" sz="1200" b="0" i="0" kern="1200" dirty="0">
                <a:solidFill>
                  <a:schemeClr val="tx1"/>
                </a:solidFill>
                <a:latin typeface="+mn-lt"/>
                <a:ea typeface="+mn-ea"/>
                <a:cs typeface="+mn-cs"/>
              </a:rPr>
              <a:t>Spoil material from the canals was deposited adjacent to the canals, further impeding the natural flow across the floodplain.</a:t>
            </a:r>
          </a:p>
          <a:p>
            <a:pPr rtl="0"/>
            <a:r>
              <a:rPr lang="en-US" sz="1200" b="0" i="0" kern="1200" dirty="0">
                <a:solidFill>
                  <a:schemeClr val="tx1"/>
                </a:solidFill>
                <a:latin typeface="+mn-lt"/>
                <a:ea typeface="+mn-ea"/>
                <a:cs typeface="+mn-cs"/>
              </a:rPr>
              <a:t>The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Community[</a:t>
            </a:r>
            <a:r>
              <a:rPr lang="en-US" sz="1200" b="0" i="0" u="none" strike="noStrike" kern="1200" dirty="0">
                <a:solidFill>
                  <a:schemeClr val="tx1"/>
                </a:solidFill>
                <a:latin typeface="+mn-lt"/>
                <a:ea typeface="+mn-ea"/>
                <a:cs typeface="+mn-cs"/>
                <a:hlinkClick r:id="rId52" tooltip="Edit section: The Bayou Chene Community"/>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From 1830 to 1953, the community of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thrived as a center for logging, hunting, trapping, and fishing in the heart of the Atchafalaya Basin. Now buried underneath at least twelve feet of silt,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is one of several abandoned communities in the midst of the basin.</a:t>
            </a:r>
          </a:p>
          <a:p>
            <a:pPr rtl="0"/>
            <a:r>
              <a:rPr lang="en-US" sz="1200" b="0" i="0" kern="1200" dirty="0">
                <a:solidFill>
                  <a:schemeClr val="tx1"/>
                </a:solidFill>
                <a:latin typeface="+mn-lt"/>
                <a:ea typeface="+mn-ea"/>
                <a:cs typeface="+mn-cs"/>
              </a:rPr>
              <a:t>The earliest settlers of the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region were the native </a:t>
            </a:r>
            <a:r>
              <a:rPr lang="en-US" sz="1200" b="0" i="0" u="none" strike="noStrike" kern="1200" dirty="0">
                <a:solidFill>
                  <a:schemeClr val="tx1"/>
                </a:solidFill>
                <a:latin typeface="+mn-lt"/>
                <a:ea typeface="+mn-ea"/>
                <a:cs typeface="+mn-cs"/>
                <a:hlinkClick r:id="rId53" tooltip="Chitimacha"/>
              </a:rPr>
              <a:t>Chitimacha</a:t>
            </a:r>
            <a:r>
              <a:rPr lang="en-US" sz="1200" b="0" i="0" kern="1200" dirty="0">
                <a:solidFill>
                  <a:schemeClr val="tx1"/>
                </a:solidFill>
                <a:latin typeface="+mn-lt"/>
                <a:ea typeface="+mn-ea"/>
                <a:cs typeface="+mn-cs"/>
              </a:rPr>
              <a:t> tribe. Several villages important to the Chitimacha were located around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including the Village of Bones or </a:t>
            </a:r>
            <a:r>
              <a:rPr lang="en-US" sz="1200" b="0" i="0" kern="1200" dirty="0" err="1">
                <a:solidFill>
                  <a:schemeClr val="tx1"/>
                </a:solidFill>
                <a:latin typeface="+mn-lt"/>
                <a:ea typeface="+mn-ea"/>
                <a:cs typeface="+mn-cs"/>
              </a:rPr>
              <a:t>Namu</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Katsi</a:t>
            </a:r>
            <a:r>
              <a:rPr lang="en-US" sz="1200" b="0" i="0" kern="1200" dirty="0">
                <a:solidFill>
                  <a:schemeClr val="tx1"/>
                </a:solidFill>
                <a:latin typeface="+mn-lt"/>
                <a:ea typeface="+mn-ea"/>
                <a:cs typeface="+mn-cs"/>
              </a:rPr>
              <a:t> and the Cottonwood Village, known as </a:t>
            </a:r>
            <a:r>
              <a:rPr lang="en-US" sz="1200" b="0" i="0" kern="1200" dirty="0" err="1">
                <a:solidFill>
                  <a:schemeClr val="tx1"/>
                </a:solidFill>
                <a:latin typeface="+mn-lt"/>
                <a:ea typeface="+mn-ea"/>
                <a:cs typeface="+mn-cs"/>
              </a:rPr>
              <a:t>Kushuh</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Namu</a:t>
            </a:r>
            <a:r>
              <a:rPr lang="en-US" sz="1200" b="0" i="0" kern="1200" dirty="0">
                <a:solidFill>
                  <a:schemeClr val="tx1"/>
                </a:solidFill>
                <a:latin typeface="+mn-lt"/>
                <a:ea typeface="+mn-ea"/>
                <a:cs typeface="+mn-cs"/>
              </a:rPr>
              <a:t> in the Chitimacha language.</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One of the earliest written accounts of the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region comes from French explorer C.C. Robin who, while paddling through the Basin in 1803, wrote:</a:t>
            </a:r>
          </a:p>
          <a:p>
            <a:pPr rtl="0"/>
            <a:r>
              <a:rPr lang="en-US" sz="1200" b="0" i="0" kern="1200" dirty="0">
                <a:solidFill>
                  <a:schemeClr val="tx1"/>
                </a:solidFill>
                <a:latin typeface="+mn-lt"/>
                <a:ea typeface="+mn-ea"/>
                <a:cs typeface="+mn-cs"/>
              </a:rPr>
              <a:t>"</a:t>
            </a:r>
            <a:r>
              <a:rPr lang="en-US" sz="1200" b="0" i="1" kern="1200" dirty="0">
                <a:solidFill>
                  <a:schemeClr val="tx1"/>
                </a:solidFill>
                <a:latin typeface="+mn-lt"/>
                <a:ea typeface="+mn-ea"/>
                <a:cs typeface="+mn-cs"/>
              </a:rPr>
              <a:t>After long </a:t>
            </a:r>
            <a:r>
              <a:rPr lang="en-US" sz="1200" b="0" i="1" kern="1200" dirty="0" err="1">
                <a:solidFill>
                  <a:schemeClr val="tx1"/>
                </a:solidFill>
                <a:latin typeface="+mn-lt"/>
                <a:ea typeface="+mn-ea"/>
                <a:cs typeface="+mn-cs"/>
              </a:rPr>
              <a:t>sinuosities</a:t>
            </a:r>
            <a:r>
              <a:rPr lang="en-US" sz="1200" b="0" i="1" kern="1200" dirty="0">
                <a:solidFill>
                  <a:schemeClr val="tx1"/>
                </a:solidFill>
                <a:latin typeface="+mn-lt"/>
                <a:ea typeface="+mn-ea"/>
                <a:cs typeface="+mn-cs"/>
              </a:rPr>
              <a:t> which form innumerable islands, among which the inexperienced traveler would require the thread of </a:t>
            </a:r>
            <a:r>
              <a:rPr lang="en-US" sz="1200" b="0" i="1" kern="1200" dirty="0" err="1">
                <a:solidFill>
                  <a:schemeClr val="tx1"/>
                </a:solidFill>
                <a:latin typeface="+mn-lt"/>
                <a:ea typeface="+mn-ea"/>
                <a:cs typeface="+mn-cs"/>
              </a:rPr>
              <a:t>Ariadne</a:t>
            </a:r>
            <a:r>
              <a:rPr lang="en-US" sz="1200" b="0" i="1" kern="1200" dirty="0">
                <a:solidFill>
                  <a:schemeClr val="tx1"/>
                </a:solidFill>
                <a:latin typeface="+mn-lt"/>
                <a:ea typeface="+mn-ea"/>
                <a:cs typeface="+mn-cs"/>
              </a:rPr>
              <a:t> in order not to wander forever, the river opens suddenly into a magnificent lake of several leagues extent. The sudden light surprises the traveler and the beauty of the water, set about with tall trees, forms an enchanting sight.</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[14]</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By 1841, between fifteen and twenty families were farming along the banks of "Oak Bayou" or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The population rose quickly over the next twenty years, as the United States Census of 1860 counted 675 residents in the community.</a:t>
            </a:r>
            <a:r>
              <a:rPr lang="en-US" sz="1200" b="0" i="0" u="none" strike="noStrike" kern="1200" baseline="30000" dirty="0">
                <a:solidFill>
                  <a:schemeClr val="tx1"/>
                </a:solidFill>
                <a:latin typeface="+mn-lt"/>
                <a:ea typeface="+mn-ea"/>
                <a:cs typeface="+mn-cs"/>
                <a:hlinkClick r:id="rId3"/>
              </a:rPr>
              <a:t>[13]</a:t>
            </a:r>
            <a:r>
              <a:rPr lang="en-US" sz="1200" b="0" i="0" kern="1200" dirty="0">
                <a:solidFill>
                  <a:schemeClr val="tx1"/>
                </a:solidFill>
                <a:latin typeface="+mn-lt"/>
                <a:ea typeface="+mn-ea"/>
                <a:cs typeface="+mn-cs"/>
              </a:rPr>
              <a:t> By the 1870s, a majority of those living along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were involved in logging </a:t>
            </a:r>
            <a:r>
              <a:rPr lang="en-US" sz="1200" b="0" i="0" u="none" strike="noStrike" kern="1200" dirty="0">
                <a:solidFill>
                  <a:schemeClr val="tx1"/>
                </a:solidFill>
                <a:latin typeface="+mn-lt"/>
                <a:ea typeface="+mn-ea"/>
                <a:cs typeface="+mn-cs"/>
                <a:hlinkClick r:id="rId22" tooltip="Bald cypress"/>
              </a:rPr>
              <a:t>bald cypress</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54" tooltip="Tupelo"/>
              </a:rPr>
              <a:t>tupelo</a:t>
            </a:r>
            <a:r>
              <a:rPr lang="en-US" sz="1200" b="0" i="0" kern="1200" dirty="0">
                <a:solidFill>
                  <a:schemeClr val="tx1"/>
                </a:solidFill>
                <a:latin typeface="+mn-lt"/>
                <a:ea typeface="+mn-ea"/>
                <a:cs typeface="+mn-cs"/>
              </a:rPr>
              <a:t>, and other </a:t>
            </a:r>
            <a:r>
              <a:rPr lang="en-US" sz="1200" b="0" i="0" u="none" strike="noStrike" kern="1200" dirty="0">
                <a:solidFill>
                  <a:schemeClr val="tx1"/>
                </a:solidFill>
                <a:latin typeface="+mn-lt"/>
                <a:ea typeface="+mn-ea"/>
                <a:cs typeface="+mn-cs"/>
                <a:hlinkClick r:id="rId55" tooltip="Bottomland hardwood forest"/>
              </a:rPr>
              <a:t>bottomland hardwoods</a:t>
            </a:r>
            <a:r>
              <a:rPr lang="en-US" sz="1200" b="0" i="0" kern="1200" dirty="0">
                <a:solidFill>
                  <a:schemeClr val="tx1"/>
                </a:solidFill>
                <a:latin typeface="+mn-lt"/>
                <a:ea typeface="+mn-ea"/>
                <a:cs typeface="+mn-cs"/>
              </a:rPr>
              <a:t> in the basin.</a:t>
            </a:r>
          </a:p>
          <a:p>
            <a:pPr rtl="0"/>
            <a:r>
              <a:rPr lang="en-US" sz="1200" b="0" i="0" kern="1200" dirty="0">
                <a:solidFill>
                  <a:schemeClr val="tx1"/>
                </a:solidFill>
                <a:latin typeface="+mn-lt"/>
                <a:ea typeface="+mn-ea"/>
                <a:cs typeface="+mn-cs"/>
              </a:rPr>
              <a:t>By the early twentieth century,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was the center of the </a:t>
            </a:r>
            <a:r>
              <a:rPr lang="en-US" sz="1200" b="0" i="0" kern="1200" dirty="0" err="1">
                <a:solidFill>
                  <a:schemeClr val="tx1"/>
                </a:solidFill>
                <a:latin typeface="+mn-lt"/>
                <a:ea typeface="+mn-ea"/>
                <a:cs typeface="+mn-cs"/>
              </a:rPr>
              <a:t>Atchafalya</a:t>
            </a:r>
            <a:r>
              <a:rPr lang="en-US" sz="1200" b="0" i="0" kern="1200" dirty="0">
                <a:solidFill>
                  <a:schemeClr val="tx1"/>
                </a:solidFill>
                <a:latin typeface="+mn-lt"/>
                <a:ea typeface="+mn-ea"/>
                <a:cs typeface="+mn-cs"/>
              </a:rPr>
              <a:t> Basin's cypress and fur industry and housed many of the 1,000 full-time fisherman who fished the swamp's shallow bottoms.</a:t>
            </a:r>
            <a:r>
              <a:rPr lang="en-US" sz="1200" b="0" i="0" u="none" strike="noStrike" kern="1200" baseline="30000" dirty="0">
                <a:solidFill>
                  <a:schemeClr val="tx1"/>
                </a:solidFill>
                <a:latin typeface="+mn-lt"/>
                <a:ea typeface="+mn-ea"/>
                <a:cs typeface="+mn-cs"/>
                <a:hlinkClick r:id="rId3"/>
              </a:rPr>
              <a:t>[15]</a:t>
            </a:r>
            <a:r>
              <a:rPr lang="en-US" sz="1200" b="0" i="0" kern="1200" dirty="0">
                <a:solidFill>
                  <a:schemeClr val="tx1"/>
                </a:solidFill>
                <a:latin typeface="+mn-lt"/>
                <a:ea typeface="+mn-ea"/>
                <a:cs typeface="+mn-cs"/>
              </a:rPr>
              <a:t> Writing about her family's experiences in the region, Gwen Roland describes how the community relied upon the basin's waters for everything, including transportation:</a:t>
            </a:r>
          </a:p>
          <a:p>
            <a:pPr rtl="0"/>
            <a:r>
              <a:rPr lang="en-US" sz="1200" b="0" i="0" kern="1200" dirty="0">
                <a:solidFill>
                  <a:schemeClr val="tx1"/>
                </a:solidFill>
                <a:latin typeface="+mn-lt"/>
                <a:ea typeface="+mn-ea"/>
                <a:cs typeface="+mn-cs"/>
              </a:rPr>
              <a:t>"</a:t>
            </a:r>
            <a:r>
              <a:rPr lang="en-US" sz="1200" b="0" i="1" kern="1200" dirty="0">
                <a:solidFill>
                  <a:schemeClr val="tx1"/>
                </a:solidFill>
                <a:latin typeface="+mn-lt"/>
                <a:ea typeface="+mn-ea"/>
                <a:cs typeface="+mn-cs"/>
              </a:rPr>
              <a:t>Out here on the </a:t>
            </a:r>
            <a:r>
              <a:rPr lang="en-US" sz="1200" b="0" i="1" kern="1200" dirty="0" err="1">
                <a:solidFill>
                  <a:schemeClr val="tx1"/>
                </a:solidFill>
                <a:latin typeface="+mn-lt"/>
                <a:ea typeface="+mn-ea"/>
                <a:cs typeface="+mn-cs"/>
              </a:rPr>
              <a:t>Chene</a:t>
            </a:r>
            <a:r>
              <a:rPr lang="en-US" sz="1200" b="0" i="1" kern="1200" dirty="0">
                <a:solidFill>
                  <a:schemeClr val="tx1"/>
                </a:solidFill>
                <a:latin typeface="+mn-lt"/>
                <a:ea typeface="+mn-ea"/>
                <a:cs typeface="+mn-cs"/>
              </a:rPr>
              <a:t>, our skiffs flare out on the sides so they float high like an acorn cap; it makes them quick to steer with an extra push on one oar or the other. This skiff floated deep and straight like a water trough or a coffin.</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[16]</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a:t>
            </a:r>
            <a:r>
              <a:rPr lang="en-US" sz="1200" b="0" i="0" u="none" strike="noStrike" kern="1200" dirty="0">
                <a:solidFill>
                  <a:schemeClr val="tx1"/>
                </a:solidFill>
                <a:latin typeface="+mn-lt"/>
                <a:ea typeface="+mn-ea"/>
                <a:cs typeface="+mn-cs"/>
                <a:hlinkClick r:id="rId56" tooltip="Great Mississippi Flood of 1927"/>
              </a:rPr>
              <a:t>Great Mississippi Flood of 1927</a:t>
            </a:r>
            <a:r>
              <a:rPr lang="en-US" sz="1200" b="0" i="0" kern="1200" dirty="0">
                <a:solidFill>
                  <a:schemeClr val="tx1"/>
                </a:solidFill>
                <a:latin typeface="+mn-lt"/>
                <a:ea typeface="+mn-ea"/>
                <a:cs typeface="+mn-cs"/>
              </a:rPr>
              <a:t> nearly demolished the community. Rising seven feet above natural levees, the floodwaters inundated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for weeks.</a:t>
            </a:r>
            <a:r>
              <a:rPr lang="en-US" sz="1200" b="0" i="0" u="none" strike="noStrike" kern="1200" baseline="30000" dirty="0">
                <a:solidFill>
                  <a:schemeClr val="tx1"/>
                </a:solidFill>
                <a:latin typeface="+mn-lt"/>
                <a:ea typeface="+mn-ea"/>
                <a:cs typeface="+mn-cs"/>
                <a:hlinkClick r:id="rId3"/>
              </a:rPr>
              <a:t>[17]</a:t>
            </a:r>
            <a:r>
              <a:rPr lang="en-US" sz="1200" b="0" i="0" kern="1200" dirty="0">
                <a:solidFill>
                  <a:schemeClr val="tx1"/>
                </a:solidFill>
                <a:latin typeface="+mn-lt"/>
                <a:ea typeface="+mn-ea"/>
                <a:cs typeface="+mn-cs"/>
              </a:rPr>
              <a:t> Local folklore says a village goat survived in the Methodist Church during this period on hymnals and wallpaper.</a:t>
            </a:r>
            <a:r>
              <a:rPr lang="en-US" sz="1200" b="0" i="0" u="none" strike="noStrike" kern="1200" baseline="30000" dirty="0">
                <a:solidFill>
                  <a:schemeClr val="tx1"/>
                </a:solidFill>
                <a:latin typeface="+mn-lt"/>
                <a:ea typeface="+mn-ea"/>
                <a:cs typeface="+mn-cs"/>
                <a:hlinkClick r:id="rId3"/>
              </a:rPr>
              <a:t>[16]</a:t>
            </a:r>
            <a:endParaRPr lang="en-US" sz="1200" b="0" i="0" kern="1200" dirty="0">
              <a:solidFill>
                <a:schemeClr val="tx1"/>
              </a:solidFill>
              <a:latin typeface="+mn-lt"/>
              <a:ea typeface="+mn-ea"/>
              <a:cs typeface="+mn-cs"/>
            </a:endParaRPr>
          </a:p>
          <a:p>
            <a:pPr rtl="0"/>
            <a:r>
              <a:rPr lang="en-US" sz="1200" b="0" i="0" u="none" strike="noStrike" kern="1200" dirty="0">
                <a:solidFill>
                  <a:schemeClr val="tx1"/>
                </a:solidFill>
                <a:latin typeface="+mn-lt"/>
                <a:ea typeface="+mn-ea"/>
                <a:cs typeface="+mn-cs"/>
                <a:hlinkClick r:id="rId57" tooltip="The Great Depression"/>
              </a:rPr>
              <a:t>The Great Depression</a:t>
            </a:r>
            <a:r>
              <a:rPr lang="en-US" sz="1200" b="0" i="0" kern="1200" dirty="0">
                <a:solidFill>
                  <a:schemeClr val="tx1"/>
                </a:solidFill>
                <a:latin typeface="+mn-lt"/>
                <a:ea typeface="+mn-ea"/>
                <a:cs typeface="+mn-cs"/>
              </a:rPr>
              <a:t> hit the residents of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hard, but many former residents look fondly on the massive flood control projects promulgated by the </a:t>
            </a:r>
            <a:r>
              <a:rPr lang="en-US" sz="1200" b="0" i="0" u="none" strike="noStrike" kern="1200" dirty="0">
                <a:solidFill>
                  <a:schemeClr val="tx1"/>
                </a:solidFill>
                <a:latin typeface="+mn-lt"/>
                <a:ea typeface="+mn-ea"/>
                <a:cs typeface="+mn-cs"/>
                <a:hlinkClick r:id="rId58" tooltip="U.S. Army Corps of Engineers"/>
              </a:rPr>
              <a:t>U.S. Army Corps of Engineers</a:t>
            </a:r>
            <a:r>
              <a:rPr lang="en-US" sz="1200" b="0" i="0" kern="1200" dirty="0">
                <a:solidFill>
                  <a:schemeClr val="tx1"/>
                </a:solidFill>
                <a:latin typeface="+mn-lt"/>
                <a:ea typeface="+mn-ea"/>
                <a:cs typeface="+mn-cs"/>
              </a:rPr>
              <a:t> that provided gainful employment during the period. As a result of the 1927 flood, the entire Atchafalaya Basin was designated an official floodway and a series of man-made levees were built that would permanently alter flooding patterns in the region. Further flooding in 1937 encouraged many residents to move their homes to higher ground, but even these measures were not enough to protect the community from annual flooding.</a:t>
            </a:r>
            <a:r>
              <a:rPr lang="en-US" sz="1200" b="0" i="0" u="none" strike="noStrike" kern="1200" baseline="30000" dirty="0">
                <a:solidFill>
                  <a:schemeClr val="tx1"/>
                </a:solidFill>
                <a:latin typeface="+mn-lt"/>
                <a:ea typeface="+mn-ea"/>
                <a:cs typeface="+mn-cs"/>
                <a:hlinkClick r:id="rId3"/>
              </a:rPr>
              <a:t>[15]</a:t>
            </a:r>
            <a:r>
              <a:rPr lang="en-US" sz="1200" b="0" i="0" kern="1200" dirty="0">
                <a:solidFill>
                  <a:schemeClr val="tx1"/>
                </a:solidFill>
                <a:latin typeface="+mn-lt"/>
                <a:ea typeface="+mn-ea"/>
                <a:cs typeface="+mn-cs"/>
              </a:rPr>
              <a:t> After years of rising waters, the community came to an end with the closing of the United States Post Office at Bayou </a:t>
            </a:r>
            <a:r>
              <a:rPr lang="en-US" sz="1200" b="0" i="0" kern="1200" dirty="0" err="1">
                <a:solidFill>
                  <a:schemeClr val="tx1"/>
                </a:solidFill>
                <a:latin typeface="+mn-lt"/>
                <a:ea typeface="+mn-ea"/>
                <a:cs typeface="+mn-cs"/>
              </a:rPr>
              <a:t>Chene</a:t>
            </a:r>
            <a:r>
              <a:rPr lang="en-US" sz="1200" b="0" i="0" kern="1200" dirty="0">
                <a:solidFill>
                  <a:schemeClr val="tx1"/>
                </a:solidFill>
                <a:latin typeface="+mn-lt"/>
                <a:ea typeface="+mn-ea"/>
                <a:cs typeface="+mn-cs"/>
              </a:rPr>
              <a:t> in 1952. Most of Bayou </a:t>
            </a:r>
            <a:r>
              <a:rPr lang="en-US" sz="1200" b="0" i="0" kern="1200" dirty="0" err="1">
                <a:solidFill>
                  <a:schemeClr val="tx1"/>
                </a:solidFill>
                <a:latin typeface="+mn-lt"/>
                <a:ea typeface="+mn-ea"/>
                <a:cs typeface="+mn-cs"/>
              </a:rPr>
              <a:t>Chene's</a:t>
            </a:r>
            <a:r>
              <a:rPr lang="en-US" sz="1200" b="0" i="0" kern="1200" dirty="0">
                <a:solidFill>
                  <a:schemeClr val="tx1"/>
                </a:solidFill>
                <a:latin typeface="+mn-lt"/>
                <a:ea typeface="+mn-ea"/>
                <a:cs typeface="+mn-cs"/>
              </a:rPr>
              <a:t> former residents relocated to the fringes of the basin in towns like </a:t>
            </a:r>
            <a:r>
              <a:rPr lang="en-US" sz="1200" b="0" i="0" u="none" strike="noStrike" kern="1200" dirty="0">
                <a:solidFill>
                  <a:schemeClr val="tx1"/>
                </a:solidFill>
                <a:latin typeface="+mn-lt"/>
                <a:ea typeface="+mn-ea"/>
                <a:cs typeface="+mn-cs"/>
                <a:hlinkClick r:id="rId59" tooltip="New Iberia"/>
              </a:rPr>
              <a:t>New Iberia</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60" tooltip="St. Martinville"/>
              </a:rPr>
              <a:t>St. </a:t>
            </a:r>
            <a:r>
              <a:rPr lang="en-US" sz="1200" b="0" i="0" u="none" strike="noStrike" kern="1200" dirty="0" err="1">
                <a:solidFill>
                  <a:schemeClr val="tx1"/>
                </a:solidFill>
                <a:latin typeface="+mn-lt"/>
                <a:ea typeface="+mn-ea"/>
                <a:cs typeface="+mn-cs"/>
                <a:hlinkClick r:id="rId60" tooltip="St. Martinville"/>
              </a:rPr>
              <a:t>Martinville</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61" tooltip="Breaux Bridge"/>
              </a:rPr>
              <a:t>Breaux Bridge</a:t>
            </a:r>
            <a:r>
              <a:rPr lang="en-US" sz="1200" b="0" i="0" kern="1200" dirty="0">
                <a:solidFill>
                  <a:schemeClr val="tx1"/>
                </a:solidFill>
                <a:latin typeface="+mn-lt"/>
                <a:ea typeface="+mn-ea"/>
                <a:cs typeface="+mn-cs"/>
              </a:rPr>
              <a:t>. Today, little remains of the swamp community buried underneath the murky waters of the Atchafalaya.</a:t>
            </a:r>
          </a:p>
          <a:p>
            <a:pPr rtl="0"/>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From Audubon.org/important-bird-areas</a:t>
            </a:r>
          </a:p>
          <a:p>
            <a:r>
              <a:rPr lang="en-US" sz="1200" b="0" kern="1200" dirty="0">
                <a:solidFill>
                  <a:schemeClr val="tx1"/>
                </a:solidFill>
                <a:latin typeface="+mn-lt"/>
                <a:ea typeface="+mn-ea"/>
                <a:cs typeface="+mn-cs"/>
              </a:rPr>
              <a:t>Atchafalaya Basin</a:t>
            </a:r>
          </a:p>
          <a:p>
            <a:r>
              <a:rPr lang="en-US" sz="1200" i="0" u="none" strike="noStrike" kern="1200" dirty="0">
                <a:solidFill>
                  <a:schemeClr val="tx1"/>
                </a:solidFill>
                <a:latin typeface="+mn-lt"/>
                <a:ea typeface="+mn-ea"/>
                <a:cs typeface="+mn-cs"/>
                <a:hlinkClick r:id="rId62"/>
              </a:rPr>
              <a:t>Louisiana</a:t>
            </a:r>
            <a:endParaRPr lang="en-US" sz="120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Atchafalaya Basin is the </a:t>
            </a:r>
            <a:r>
              <a:rPr lang="en-US" sz="1200" b="0" i="0" kern="1200" dirty="0" err="1">
                <a:solidFill>
                  <a:schemeClr val="tx1"/>
                </a:solidFill>
                <a:latin typeface="+mn-lt"/>
                <a:ea typeface="+mn-ea"/>
                <a:cs typeface="+mn-cs"/>
              </a:rPr>
              <a:t>nation?s</a:t>
            </a:r>
            <a:r>
              <a:rPr lang="en-US" sz="1200" b="0" i="0" kern="1200" dirty="0">
                <a:solidFill>
                  <a:schemeClr val="tx1"/>
                </a:solidFill>
                <a:latin typeface="+mn-lt"/>
                <a:ea typeface="+mn-ea"/>
                <a:cs typeface="+mn-cs"/>
              </a:rPr>
              <a:t> largest river swamp, providing almost one and a half million acres of primarily bottomland hardwood and </a:t>
            </a:r>
            <a:r>
              <a:rPr lang="en-US" sz="1200" b="0" i="0" kern="1200" dirty="0" err="1">
                <a:solidFill>
                  <a:schemeClr val="tx1"/>
                </a:solidFill>
                <a:latin typeface="+mn-lt"/>
                <a:ea typeface="+mn-ea"/>
                <a:cs typeface="+mn-cs"/>
              </a:rPr>
              <a:t>baldcypress</a:t>
            </a:r>
            <a:r>
              <a:rPr lang="en-US" sz="1200" b="0" i="0" kern="1200" dirty="0">
                <a:solidFill>
                  <a:schemeClr val="tx1"/>
                </a:solidFill>
                <a:latin typeface="+mn-lt"/>
                <a:ea typeface="+mn-ea"/>
                <a:cs typeface="+mn-cs"/>
              </a:rPr>
              <a:t>-water tupelo swamp habitat interlaced by braided streams and bayous. The Atchafalaya Basin is rich with a myriad of species of plant, animal, and bird life, including about 60 species of reptiles and amphibians, over 270 species of birds, and almost 100 species of aquatic life.</a:t>
            </a:r>
          </a:p>
          <a:p>
            <a:r>
              <a:rPr lang="en-US" sz="1200" b="0" i="0" kern="1200" dirty="0">
                <a:solidFill>
                  <a:schemeClr val="tx1"/>
                </a:solidFill>
                <a:latin typeface="+mn-lt"/>
                <a:ea typeface="+mn-ea"/>
                <a:cs typeface="+mn-cs"/>
              </a:rPr>
              <a:t>Atchafalaya is a word from the Choctaw language meaning ?Long River?. The river itself stretches from </a:t>
            </a:r>
            <a:r>
              <a:rPr lang="en-US" sz="1200" b="0" i="0" kern="1200" dirty="0" err="1">
                <a:solidFill>
                  <a:schemeClr val="tx1"/>
                </a:solidFill>
                <a:latin typeface="+mn-lt"/>
                <a:ea typeface="+mn-ea"/>
                <a:cs typeface="+mn-cs"/>
              </a:rPr>
              <a:t>Simmesport</a:t>
            </a:r>
            <a:r>
              <a:rPr lang="en-US" sz="1200" b="0" i="0" kern="1200" dirty="0">
                <a:solidFill>
                  <a:schemeClr val="tx1"/>
                </a:solidFill>
                <a:latin typeface="+mn-lt"/>
                <a:ea typeface="+mn-ea"/>
                <a:cs typeface="+mn-cs"/>
              </a:rPr>
              <a:t>, LA about 140 miles to the Gulf of Mexico. The site includes 4 </a:t>
            </a:r>
            <a:r>
              <a:rPr lang="en-US" sz="1200" b="0" i="0" kern="1200" dirty="0" err="1">
                <a:solidFill>
                  <a:schemeClr val="tx1"/>
                </a:solidFill>
                <a:latin typeface="+mn-lt"/>
                <a:ea typeface="+mn-ea"/>
                <a:cs typeface="+mn-cs"/>
              </a:rPr>
              <a:t>WMA?s</a:t>
            </a:r>
            <a:r>
              <a:rPr lang="en-US" sz="1200" b="0" i="0" kern="1200" dirty="0">
                <a:solidFill>
                  <a:schemeClr val="tx1"/>
                </a:solidFill>
                <a:latin typeface="+mn-lt"/>
                <a:ea typeface="+mn-ea"/>
                <a:cs typeface="+mn-cs"/>
              </a:rPr>
              <a:t>: Attakapas Island, Elm Hall, Sherburne, and </a:t>
            </a:r>
            <a:r>
              <a:rPr lang="en-US" sz="1200" b="0" i="0" kern="1200" dirty="0" err="1">
                <a:solidFill>
                  <a:schemeClr val="tx1"/>
                </a:solidFill>
                <a:latin typeface="+mn-lt"/>
                <a:ea typeface="+mn-ea"/>
                <a:cs typeface="+mn-cs"/>
              </a:rPr>
              <a:t>Thistlethwaite</a:t>
            </a:r>
            <a:r>
              <a:rPr lang="en-US" sz="1200" b="0" i="0" kern="1200" dirty="0">
                <a:solidFill>
                  <a:schemeClr val="tx1"/>
                </a:solidFill>
                <a:latin typeface="+mn-lt"/>
                <a:ea typeface="+mn-ea"/>
                <a:cs typeface="+mn-cs"/>
              </a:rPr>
              <a:t>, as well as the Corps' Indian Bayou Recreation Area. It also includes Atchafalaya </a:t>
            </a:r>
            <a:r>
              <a:rPr lang="en-US" sz="1200" b="0" i="0" kern="1200" dirty="0" err="1">
                <a:solidFill>
                  <a:schemeClr val="tx1"/>
                </a:solidFill>
                <a:latin typeface="+mn-lt"/>
                <a:ea typeface="+mn-ea"/>
                <a:cs typeface="+mn-cs"/>
              </a:rPr>
              <a:t>NWR</a:t>
            </a:r>
            <a:r>
              <a:rPr lang="en-US" sz="1200" b="0" i="0" kern="1200" dirty="0">
                <a:solidFill>
                  <a:schemeClr val="tx1"/>
                </a:solidFill>
                <a:latin typeface="+mn-lt"/>
                <a:ea typeface="+mn-ea"/>
                <a:cs typeface="+mn-cs"/>
              </a:rPr>
              <a:t> and Bayou Teche Scenic Byway, otherwise known as Lake </a:t>
            </a:r>
            <a:r>
              <a:rPr lang="en-US" sz="1200" b="0" i="0" kern="1200" dirty="0" err="1">
                <a:solidFill>
                  <a:schemeClr val="tx1"/>
                </a:solidFill>
                <a:latin typeface="+mn-lt"/>
                <a:ea typeface="+mn-ea"/>
                <a:cs typeface="+mn-cs"/>
              </a:rPr>
              <a:t>Fausse</a:t>
            </a:r>
            <a:r>
              <a:rPr lang="en-US" sz="1200" b="0" i="0" kern="1200" dirty="0">
                <a:solidFill>
                  <a:schemeClr val="tx1"/>
                </a:solidFill>
                <a:latin typeface="+mn-lt"/>
                <a:ea typeface="+mn-ea"/>
                <a:cs typeface="+mn-cs"/>
              </a:rPr>
              <a:t> Point State Park.</a:t>
            </a:r>
          </a:p>
          <a:p>
            <a:r>
              <a:rPr lang="en-US" sz="1200" b="0" i="0" kern="1200" dirty="0">
                <a:solidFill>
                  <a:schemeClr val="tx1"/>
                </a:solidFill>
                <a:latin typeface="+mn-lt"/>
                <a:ea typeface="+mn-ea"/>
                <a:cs typeface="+mn-cs"/>
              </a:rPr>
              <a:t>The site includes the </a:t>
            </a:r>
            <a:r>
              <a:rPr lang="en-US" sz="1200" b="0" i="0" kern="1200" dirty="0" err="1">
                <a:solidFill>
                  <a:schemeClr val="tx1"/>
                </a:solidFill>
                <a:latin typeface="+mn-lt"/>
                <a:ea typeface="+mn-ea"/>
                <a:cs typeface="+mn-cs"/>
              </a:rPr>
              <a:t>Morganza</a:t>
            </a:r>
            <a:r>
              <a:rPr lang="en-US" sz="1200" b="0" i="0" kern="1200" dirty="0">
                <a:solidFill>
                  <a:schemeClr val="tx1"/>
                </a:solidFill>
                <a:latin typeface="+mn-lt"/>
                <a:ea typeface="+mn-ea"/>
                <a:cs typeface="+mn-cs"/>
              </a:rPr>
              <a:t> Floodway system, which is to be used to divert flood waters to protect New Orleans in the event of a monumental flood, and the East and West Atchafalaya Basin Protection Levees. The Army Corps partners with Louisiana Department of Wildlife and Fisheries (</a:t>
            </a:r>
            <a:r>
              <a:rPr lang="en-US" sz="1200" b="0" i="0" kern="1200" dirty="0" err="1">
                <a:solidFill>
                  <a:schemeClr val="tx1"/>
                </a:solidFill>
                <a:latin typeface="+mn-lt"/>
                <a:ea typeface="+mn-ea"/>
                <a:cs typeface="+mn-cs"/>
              </a:rPr>
              <a:t>LDWF</a:t>
            </a:r>
            <a:r>
              <a:rPr lang="en-US" sz="1200" b="0" i="0" kern="1200" dirty="0">
                <a:solidFill>
                  <a:schemeClr val="tx1"/>
                </a:solidFill>
                <a:latin typeface="+mn-lt"/>
                <a:ea typeface="+mn-ea"/>
                <a:cs typeface="+mn-cs"/>
              </a:rPr>
              <a:t>) and the U.S. Fish &amp; Wildlife Service in managing the 600,000 acres that the Atchafalaya Basin Floodway System encompasses. Many of the divisions of this site share management and ownership with different entities, providing a collaborative effort to protect this site.</a:t>
            </a:r>
          </a:p>
          <a:p>
            <a:r>
              <a:rPr lang="en-US" sz="1200" b="0" i="0" kern="1200" dirty="0">
                <a:solidFill>
                  <a:schemeClr val="tx1"/>
                </a:solidFill>
                <a:latin typeface="+mn-lt"/>
                <a:ea typeface="+mn-ea"/>
                <a:cs typeface="+mn-cs"/>
              </a:rPr>
              <a:t>Another area of interest is Lake </a:t>
            </a:r>
            <a:r>
              <a:rPr lang="en-US" sz="1200" b="0" i="0" kern="1200" dirty="0" err="1">
                <a:solidFill>
                  <a:schemeClr val="tx1"/>
                </a:solidFill>
                <a:latin typeface="+mn-lt"/>
                <a:ea typeface="+mn-ea"/>
                <a:cs typeface="+mn-cs"/>
              </a:rPr>
              <a:t>Fausse</a:t>
            </a:r>
            <a:r>
              <a:rPr lang="en-US" sz="1200" b="0" i="0" kern="1200" dirty="0">
                <a:solidFill>
                  <a:schemeClr val="tx1"/>
                </a:solidFill>
                <a:latin typeface="+mn-lt"/>
                <a:ea typeface="+mn-ea"/>
                <a:cs typeface="+mn-cs"/>
              </a:rPr>
              <a:t> Pointe State Park. It occupies a 6,000-acre site which was once part of the Atchafalaya Basin. The construction of levees isolated the former Atchafalaya swampland. This park site lies within this isolated swamp, bounded on the east by the protection levee and on the west by the natural levee of Bayou Teche.</a:t>
            </a:r>
          </a:p>
          <a:p>
            <a:r>
              <a:rPr lang="en-US" sz="1200" b="1" i="0" kern="1200" dirty="0">
                <a:solidFill>
                  <a:schemeClr val="tx1"/>
                </a:solidFill>
                <a:latin typeface="+mn-lt"/>
                <a:ea typeface="+mn-ea"/>
                <a:cs typeface="+mn-cs"/>
              </a:rPr>
              <a:t>Ornithological Summary</a:t>
            </a:r>
          </a:p>
          <a:p>
            <a:r>
              <a:rPr lang="en-US" sz="1200" b="0" i="0" kern="1200" dirty="0">
                <a:solidFill>
                  <a:schemeClr val="tx1"/>
                </a:solidFill>
                <a:latin typeface="+mn-lt"/>
                <a:ea typeface="+mn-ea"/>
                <a:cs typeface="+mn-cs"/>
              </a:rPr>
              <a:t>Bald Eagles nest in the tall cypress trees surrounding Lake </a:t>
            </a:r>
            <a:r>
              <a:rPr lang="en-US" sz="1200" b="0" i="0" kern="1200" dirty="0" err="1">
                <a:solidFill>
                  <a:schemeClr val="tx1"/>
                </a:solidFill>
                <a:latin typeface="+mn-lt"/>
                <a:ea typeface="+mn-ea"/>
                <a:cs typeface="+mn-cs"/>
              </a:rPr>
              <a:t>Verret</a:t>
            </a:r>
            <a:r>
              <a:rPr lang="en-US" sz="1200" b="0" i="0" kern="1200" dirty="0">
                <a:solidFill>
                  <a:schemeClr val="tx1"/>
                </a:solidFill>
                <a:latin typeface="+mn-lt"/>
                <a:ea typeface="+mn-ea"/>
                <a:cs typeface="+mn-cs"/>
              </a:rPr>
              <a:t>, and in many other locations throughout the </a:t>
            </a:r>
            <a:r>
              <a:rPr lang="en-US" sz="1200" b="0" i="0" kern="1200" dirty="0" err="1">
                <a:solidFill>
                  <a:schemeClr val="tx1"/>
                </a:solidFill>
                <a:latin typeface="+mn-lt"/>
                <a:ea typeface="+mn-ea"/>
                <a:cs typeface="+mn-cs"/>
              </a:rPr>
              <a:t>IBA</a:t>
            </a:r>
            <a:r>
              <a:rPr lang="en-US" sz="1200" b="0" i="0" kern="1200" dirty="0">
                <a:solidFill>
                  <a:schemeClr val="tx1"/>
                </a:solidFill>
                <a:latin typeface="+mn-lt"/>
                <a:ea typeface="+mn-ea"/>
                <a:cs typeface="+mn-cs"/>
              </a:rPr>
              <a:t>. There are many birds of prey in the basin, including forest inhabitants such as the Red-shouldered Hawk, Broad-winged Hawk, and Cooper's Hawk, Mississippi and Swallow-tailed Kites, Osprey, Barred, Great Horned, and Eastern Screech-Owls, American Kestrels, Merlin, and the occasional Peregrine Falcon and Northern Harrier.</a:t>
            </a:r>
          </a:p>
          <a:p>
            <a:r>
              <a:rPr lang="en-US" sz="1200" b="0" i="0" kern="1200" dirty="0">
                <a:solidFill>
                  <a:schemeClr val="tx1"/>
                </a:solidFill>
                <a:latin typeface="+mn-lt"/>
                <a:ea typeface="+mn-ea"/>
                <a:cs typeface="+mn-cs"/>
              </a:rPr>
              <a:t>A globally significant number of Wood Storks wander through the basin in late summer and early fall, and are the focus of The joint U.S. Army Corps of Engineers/</a:t>
            </a:r>
            <a:r>
              <a:rPr lang="en-US" sz="1200" b="0" i="0" kern="1200" dirty="0" err="1">
                <a:solidFill>
                  <a:schemeClr val="tx1"/>
                </a:solidFill>
                <a:latin typeface="+mn-lt"/>
                <a:ea typeface="+mn-ea"/>
                <a:cs typeface="+mn-cs"/>
              </a:rPr>
              <a:t>LDWF</a:t>
            </a:r>
            <a:r>
              <a:rPr lang="en-US" sz="1200" b="0" i="0" kern="1200" dirty="0">
                <a:solidFill>
                  <a:schemeClr val="tx1"/>
                </a:solidFill>
                <a:latin typeface="+mn-lt"/>
                <a:ea typeface="+mn-ea"/>
                <a:cs typeface="+mn-cs"/>
              </a:rPr>
              <a:t> fall Wood Stork Day. Several wading bird rookeries exist in the basin, with globally important numbers of White Ibis occurring at one large rookery. Yellow-crowned Night-Herons breed in large numbers in the cypress swamps, which are also home to many species of woodpeckers. Over 30 species of rails and shorebirds have been found in the wetland habitats in the basin.</a:t>
            </a:r>
          </a:p>
          <a:p>
            <a:r>
              <a:rPr lang="en-US" sz="1200" b="0" i="0" kern="1200" dirty="0">
                <a:solidFill>
                  <a:schemeClr val="tx1"/>
                </a:solidFill>
                <a:latin typeface="+mn-lt"/>
                <a:ea typeface="+mn-ea"/>
                <a:cs typeface="+mn-cs"/>
              </a:rPr>
              <a:t>The Atchafalaya Basin is world-famous for the numbers of American Woodcock resident in the Basin, which is central in the range of the bird. There are tens of thousands of American Woodcock that winter in the damp, brushy woods of </a:t>
            </a:r>
            <a:r>
              <a:rPr lang="en-US" sz="1200" b="0" i="0" kern="1200" dirty="0" err="1">
                <a:solidFill>
                  <a:schemeClr val="tx1"/>
                </a:solidFill>
                <a:latin typeface="+mn-lt"/>
                <a:ea typeface="+mn-ea"/>
                <a:cs typeface="+mn-cs"/>
              </a:rPr>
              <a:t>hte</a:t>
            </a:r>
            <a:r>
              <a:rPr lang="en-US" sz="1200" b="0" i="0" kern="1200" dirty="0">
                <a:solidFill>
                  <a:schemeClr val="tx1"/>
                </a:solidFill>
                <a:latin typeface="+mn-lt"/>
                <a:ea typeface="+mn-ea"/>
                <a:cs typeface="+mn-cs"/>
              </a:rPr>
              <a:t> Basin.</a:t>
            </a:r>
          </a:p>
          <a:p>
            <a:r>
              <a:rPr lang="en-US" sz="1200" b="0" i="0" kern="1200" dirty="0">
                <a:solidFill>
                  <a:schemeClr val="tx1"/>
                </a:solidFill>
                <a:latin typeface="+mn-lt"/>
                <a:ea typeface="+mn-ea"/>
                <a:cs typeface="+mn-cs"/>
              </a:rPr>
              <a:t>The Atchafalaya Basin also provides valuable stopover habitat for millions of Neo-tropical migrants, including many species of thrushes, vireos, flycatchers, warblers, buntings, and tanagers.</a:t>
            </a:r>
          </a:p>
          <a:p>
            <a:r>
              <a:rPr lang="en-US" sz="1200" b="0" i="0" kern="1200" dirty="0">
                <a:solidFill>
                  <a:schemeClr val="tx1"/>
                </a:solidFill>
                <a:latin typeface="+mn-lt"/>
                <a:ea typeface="+mn-ea"/>
                <a:cs typeface="+mn-cs"/>
              </a:rPr>
              <a:t>The site provides important breeding habitat for several Audubon </a:t>
            </a:r>
            <a:r>
              <a:rPr lang="en-US" sz="1200" b="0" i="0" kern="1200" dirty="0" err="1">
                <a:solidFill>
                  <a:schemeClr val="tx1"/>
                </a:solidFill>
                <a:latin typeface="+mn-lt"/>
                <a:ea typeface="+mn-ea"/>
                <a:cs typeface="+mn-cs"/>
              </a:rPr>
              <a:t>WatchList</a:t>
            </a:r>
            <a:r>
              <a:rPr lang="en-US" sz="1200" b="0" i="0" kern="1200" dirty="0">
                <a:solidFill>
                  <a:schemeClr val="tx1"/>
                </a:solidFill>
                <a:latin typeface="+mn-lt"/>
                <a:ea typeface="+mn-ea"/>
                <a:cs typeface="+mn-cs"/>
              </a:rPr>
              <a:t> species including </a:t>
            </a:r>
            <a:r>
              <a:rPr lang="en-US" sz="1200" b="0" i="0" kern="1200" dirty="0" err="1">
                <a:solidFill>
                  <a:schemeClr val="tx1"/>
                </a:solidFill>
                <a:latin typeface="+mn-lt"/>
                <a:ea typeface="+mn-ea"/>
                <a:cs typeface="+mn-cs"/>
              </a:rPr>
              <a:t>Prothonotary</a:t>
            </a:r>
            <a:r>
              <a:rPr lang="en-US" sz="1200" b="0" i="0" kern="1200" dirty="0">
                <a:solidFill>
                  <a:schemeClr val="tx1"/>
                </a:solidFill>
                <a:latin typeface="+mn-lt"/>
                <a:ea typeface="+mn-ea"/>
                <a:cs typeface="+mn-cs"/>
              </a:rPr>
              <a:t>, Kentucky, and </a:t>
            </a:r>
            <a:r>
              <a:rPr lang="en-US" sz="1200" b="0" i="0" kern="1200" dirty="0" err="1">
                <a:solidFill>
                  <a:schemeClr val="tx1"/>
                </a:solidFill>
                <a:latin typeface="+mn-lt"/>
                <a:ea typeface="+mn-ea"/>
                <a:cs typeface="+mn-cs"/>
              </a:rPr>
              <a:t>Swainson?s</a:t>
            </a:r>
            <a:r>
              <a:rPr lang="en-US" sz="1200" b="0" i="0" kern="1200" dirty="0">
                <a:solidFill>
                  <a:schemeClr val="tx1"/>
                </a:solidFill>
                <a:latin typeface="+mn-lt"/>
                <a:ea typeface="+mn-ea"/>
                <a:cs typeface="+mn-cs"/>
              </a:rPr>
              <a:t> Warblers, Wood </a:t>
            </a:r>
            <a:r>
              <a:rPr lang="en-US" sz="1200" b="0" i="0" kern="1200" dirty="0" err="1">
                <a:solidFill>
                  <a:schemeClr val="tx1"/>
                </a:solidFill>
                <a:latin typeface="+mn-lt"/>
                <a:ea typeface="+mn-ea"/>
                <a:cs typeface="+mn-cs"/>
              </a:rPr>
              <a:t>Thrush,and</a:t>
            </a:r>
            <a:r>
              <a:rPr lang="en-US" sz="1200" b="0" i="0" kern="1200" dirty="0">
                <a:solidFill>
                  <a:schemeClr val="tx1"/>
                </a:solidFill>
                <a:latin typeface="+mn-lt"/>
                <a:ea typeface="+mn-ea"/>
                <a:cs typeface="+mn-cs"/>
              </a:rPr>
              <a:t> Painted Bunting, and common birds such as Summer Tanager, Indigo Bunting, Great Crested Flycatcher, Eastern Tufted Titmouse, Carolina Chickadee, and Carolina Wren. During the winter migratory waterfowl species are present.</a:t>
            </a:r>
          </a:p>
          <a:p>
            <a:r>
              <a:rPr lang="en-US" sz="1200" b="1" i="0" kern="1200" dirty="0">
                <a:solidFill>
                  <a:schemeClr val="tx1"/>
                </a:solidFill>
                <a:latin typeface="+mn-lt"/>
                <a:ea typeface="+mn-ea"/>
                <a:cs typeface="+mn-cs"/>
              </a:rPr>
              <a:t>Conservation Issues</a:t>
            </a:r>
          </a:p>
          <a:p>
            <a:r>
              <a:rPr lang="en-US" sz="1200" b="0" i="0" kern="1200" dirty="0">
                <a:solidFill>
                  <a:schemeClr val="tx1"/>
                </a:solidFill>
                <a:latin typeface="+mn-lt"/>
                <a:ea typeface="+mn-ea"/>
                <a:cs typeface="+mn-cs"/>
              </a:rPr>
              <a:t>The most pervasive threats to the ecological functioning of the Atchafalaya Basin are altered hydrology and sediment delivery. The natural process of new land accretion has been rapidly accelerated since the 1950s, and increased sedimentation results in increased acreage of bottomland hardwood forest. Changes in hydrology, flooding regime, and elevation are resulting in degradation, loss, and lack of recruitment of </a:t>
            </a:r>
            <a:r>
              <a:rPr lang="en-US" sz="1200" b="0" i="0" kern="1200" dirty="0" err="1">
                <a:solidFill>
                  <a:schemeClr val="tx1"/>
                </a:solidFill>
                <a:latin typeface="+mn-lt"/>
                <a:ea typeface="+mn-ea"/>
                <a:cs typeface="+mn-cs"/>
              </a:rPr>
              <a:t>baldcypress</a:t>
            </a:r>
            <a:r>
              <a:rPr lang="en-US" sz="1200" b="0" i="0" kern="1200" dirty="0">
                <a:solidFill>
                  <a:schemeClr val="tx1"/>
                </a:solidFill>
                <a:latin typeface="+mn-lt"/>
                <a:ea typeface="+mn-ea"/>
                <a:cs typeface="+mn-cs"/>
              </a:rPr>
              <a:t>. Altered hydrology also leads to hypoxia and water stagnation, which impacts the aquatic species on which both humans and birds rely.</a:t>
            </a:r>
          </a:p>
          <a:p>
            <a:r>
              <a:rPr lang="en-US" sz="1200" b="0" i="0" kern="1200" dirty="0">
                <a:solidFill>
                  <a:schemeClr val="tx1"/>
                </a:solidFill>
                <a:latin typeface="+mn-lt"/>
                <a:ea typeface="+mn-ea"/>
                <a:cs typeface="+mn-cs"/>
              </a:rPr>
              <a:t>Agricultural pollution causes unnaturally high nutrient loads in the habitats of the Atchafalaya Basin. The basin can act as a sink for these nutrients, helping to reduce hypoxia in the Gulf of Mexico. However, the nutrient load adds further stress to fragile cypress-tupelo swamps.</a:t>
            </a:r>
          </a:p>
          <a:p>
            <a:r>
              <a:rPr lang="en-US" sz="1200" b="0" i="0" kern="1200" dirty="0">
                <a:solidFill>
                  <a:schemeClr val="tx1"/>
                </a:solidFill>
                <a:latin typeface="+mn-lt"/>
                <a:ea typeface="+mn-ea"/>
                <a:cs typeface="+mn-cs"/>
              </a:rPr>
              <a:t>While oil and natural gas activity has a reduced footprint compared to the past, it causes hydrologic alteration, habitat fragmentation and loss, and pollution. Canals from historical oil and gas practices fragment habitat and provide a conduit for invasive species, pollution, and saltwater intrusion.</a:t>
            </a:r>
          </a:p>
          <a:p>
            <a:r>
              <a:rPr lang="en-US" sz="1200" b="0" i="0" kern="1200" dirty="0">
                <a:solidFill>
                  <a:schemeClr val="tx1"/>
                </a:solidFill>
                <a:latin typeface="+mn-lt"/>
                <a:ea typeface="+mn-ea"/>
                <a:cs typeface="+mn-cs"/>
              </a:rPr>
              <a:t>Invasive species in the Basin include Giant </a:t>
            </a:r>
            <a:r>
              <a:rPr lang="en-US" sz="1200" b="0" i="0" kern="1200" dirty="0" err="1">
                <a:solidFill>
                  <a:schemeClr val="tx1"/>
                </a:solidFill>
                <a:latin typeface="+mn-lt"/>
                <a:ea typeface="+mn-ea"/>
                <a:cs typeface="+mn-cs"/>
              </a:rPr>
              <a:t>Salvinia</a:t>
            </a:r>
            <a:r>
              <a:rPr lang="en-US" sz="1200" b="0" i="0" kern="1200" dirty="0">
                <a:solidFill>
                  <a:schemeClr val="tx1"/>
                </a:solidFill>
                <a:latin typeface="+mn-lt"/>
                <a:ea typeface="+mn-ea"/>
                <a:cs typeface="+mn-cs"/>
              </a:rPr>
              <a:t>, Water Hyacinth, </a:t>
            </a:r>
            <a:r>
              <a:rPr lang="en-US" sz="1200" b="0" i="0" kern="1200" dirty="0" err="1">
                <a:solidFill>
                  <a:schemeClr val="tx1"/>
                </a:solidFill>
                <a:latin typeface="+mn-lt"/>
                <a:ea typeface="+mn-ea"/>
                <a:cs typeface="+mn-cs"/>
              </a:rPr>
              <a:t>Hydrilla</a:t>
            </a:r>
            <a:r>
              <a:rPr lang="en-US" sz="1200" b="0" i="0" kern="1200" dirty="0">
                <a:solidFill>
                  <a:schemeClr val="tx1"/>
                </a:solidFill>
                <a:latin typeface="+mn-lt"/>
                <a:ea typeface="+mn-ea"/>
                <a:cs typeface="+mn-cs"/>
              </a:rPr>
              <a:t>, Silver Carp, Chinese Tallow, and Nutria. Nutria kill cypress seedlings and saplings, further harming recruitment. Extensive growth by aquatic </a:t>
            </a:r>
            <a:r>
              <a:rPr lang="en-US" sz="1200" b="0" i="0" kern="1200" dirty="0" err="1">
                <a:solidFill>
                  <a:schemeClr val="tx1"/>
                </a:solidFill>
                <a:latin typeface="+mn-lt"/>
                <a:ea typeface="+mn-ea"/>
                <a:cs typeface="+mn-cs"/>
              </a:rPr>
              <a:t>invasives</a:t>
            </a:r>
            <a:r>
              <a:rPr lang="en-US" sz="1200" b="0" i="0" kern="1200" dirty="0">
                <a:solidFill>
                  <a:schemeClr val="tx1"/>
                </a:solidFill>
                <a:latin typeface="+mn-lt"/>
                <a:ea typeface="+mn-ea"/>
                <a:cs typeface="+mn-cs"/>
              </a:rPr>
              <a:t> can slow water movement, outcompete native plant species, and increase hypoxia.</a:t>
            </a:r>
          </a:p>
          <a:p>
            <a:r>
              <a:rPr lang="en-US" sz="1200" b="0" i="0" kern="1200" dirty="0">
                <a:solidFill>
                  <a:schemeClr val="tx1"/>
                </a:solidFill>
                <a:latin typeface="+mn-lt"/>
                <a:ea typeface="+mn-ea"/>
                <a:cs typeface="+mn-cs"/>
              </a:rPr>
              <a:t>Logging may be used for good forest management or may negatively impact habitats and species. Some prescriptions disrupt soils, leading to erosion, and can result in even-aged stands and young forests lacking trees of high wildlife value, particularly impacting endangered Louisiana Black Bear and birds that build large nests such as Bald Eagles. Tallow colonizes disturbed sites, reducing species diversity and the abundance of native wildlife trees. Logging further reduces the acreage of declining cypress-tupelo swamp.</a:t>
            </a:r>
          </a:p>
          <a:p>
            <a:r>
              <a:rPr lang="en-US" sz="1200" b="1" i="0" kern="1200" dirty="0">
                <a:solidFill>
                  <a:schemeClr val="tx1"/>
                </a:solidFill>
                <a:latin typeface="+mn-lt"/>
                <a:ea typeface="+mn-ea"/>
                <a:cs typeface="+mn-cs"/>
              </a:rPr>
              <a:t>Ownership</a:t>
            </a:r>
          </a:p>
          <a:p>
            <a:r>
              <a:rPr lang="en-US" sz="1200" b="0" i="0" kern="1200" dirty="0">
                <a:solidFill>
                  <a:schemeClr val="tx1"/>
                </a:solidFill>
                <a:latin typeface="+mn-lt"/>
                <a:ea typeface="+mn-ea"/>
                <a:cs typeface="+mn-cs"/>
              </a:rPr>
              <a:t>A small portion of the Atchafalaya Basin </a:t>
            </a:r>
            <a:r>
              <a:rPr lang="en-US" sz="1200" b="0" i="0" kern="1200" dirty="0" err="1">
                <a:solidFill>
                  <a:schemeClr val="tx1"/>
                </a:solidFill>
                <a:latin typeface="+mn-lt"/>
                <a:ea typeface="+mn-ea"/>
                <a:cs typeface="+mn-cs"/>
              </a:rPr>
              <a:t>IBA</a:t>
            </a:r>
            <a:r>
              <a:rPr lang="en-US" sz="1200" b="0" i="0" kern="1200" dirty="0">
                <a:solidFill>
                  <a:schemeClr val="tx1"/>
                </a:solidFill>
                <a:latin typeface="+mn-lt"/>
                <a:ea typeface="+mn-ea"/>
                <a:cs typeface="+mn-cs"/>
              </a:rPr>
              <a:t>, Atchafalaya </a:t>
            </a:r>
            <a:r>
              <a:rPr lang="en-US" sz="1200" b="0" i="0" kern="1200" dirty="0" err="1">
                <a:solidFill>
                  <a:schemeClr val="tx1"/>
                </a:solidFill>
                <a:latin typeface="+mn-lt"/>
                <a:ea typeface="+mn-ea"/>
                <a:cs typeface="+mn-cs"/>
              </a:rPr>
              <a:t>NWR</a:t>
            </a:r>
            <a:r>
              <a:rPr lang="en-US" sz="1200" b="0" i="0" kern="1200" dirty="0">
                <a:solidFill>
                  <a:schemeClr val="tx1"/>
                </a:solidFill>
                <a:latin typeface="+mn-lt"/>
                <a:ea typeface="+mn-ea"/>
                <a:cs typeface="+mn-cs"/>
              </a:rPr>
              <a:t>, is owned by the federal government, as well as the Corps' Indian Bayou Recreation Area. The State of Louisiana owns several wildlife management areas within this </a:t>
            </a:r>
            <a:r>
              <a:rPr lang="en-US" sz="1200" b="0" i="0" kern="1200" dirty="0" err="1">
                <a:solidFill>
                  <a:schemeClr val="tx1"/>
                </a:solidFill>
                <a:latin typeface="+mn-lt"/>
                <a:ea typeface="+mn-ea"/>
                <a:cs typeface="+mn-cs"/>
              </a:rPr>
              <a:t>IBA</a:t>
            </a:r>
            <a:r>
              <a:rPr lang="en-US" sz="1200" b="0" i="0" kern="1200" dirty="0">
                <a:solidFill>
                  <a:schemeClr val="tx1"/>
                </a:solidFill>
                <a:latin typeface="+mn-lt"/>
                <a:ea typeface="+mn-ea"/>
                <a:cs typeface="+mn-cs"/>
              </a:rPr>
              <a:t>, including Attakapas Island WMA, Elm Hall WMA, Sherburne WMA, and </a:t>
            </a:r>
            <a:r>
              <a:rPr lang="en-US" sz="1200" b="0" i="0" kern="1200" dirty="0" err="1">
                <a:solidFill>
                  <a:schemeClr val="tx1"/>
                </a:solidFill>
                <a:latin typeface="+mn-lt"/>
                <a:ea typeface="+mn-ea"/>
                <a:cs typeface="+mn-cs"/>
              </a:rPr>
              <a:t>Thistlewaite</a:t>
            </a:r>
            <a:r>
              <a:rPr lang="en-US" sz="1200" b="0" i="0" kern="1200" dirty="0">
                <a:solidFill>
                  <a:schemeClr val="tx1"/>
                </a:solidFill>
                <a:latin typeface="+mn-lt"/>
                <a:ea typeface="+mn-ea"/>
                <a:cs typeface="+mn-cs"/>
              </a:rPr>
              <a:t> WMA. Bayou Teche Scenic Bayou, including Lake </a:t>
            </a:r>
            <a:r>
              <a:rPr lang="en-US" sz="1200" b="0" i="0" kern="1200" dirty="0" err="1">
                <a:solidFill>
                  <a:schemeClr val="tx1"/>
                </a:solidFill>
                <a:latin typeface="+mn-lt"/>
                <a:ea typeface="+mn-ea"/>
                <a:cs typeface="+mn-cs"/>
              </a:rPr>
              <a:t>Fausse</a:t>
            </a:r>
            <a:r>
              <a:rPr lang="en-US" sz="1200" b="0" i="0" kern="1200" dirty="0">
                <a:solidFill>
                  <a:schemeClr val="tx1"/>
                </a:solidFill>
                <a:latin typeface="+mn-lt"/>
                <a:ea typeface="+mn-ea"/>
                <a:cs typeface="+mn-cs"/>
              </a:rPr>
              <a:t> Point State Park, is also state-owned land in this </a:t>
            </a:r>
            <a:r>
              <a:rPr lang="en-US" sz="1200" b="0" i="0" kern="1200" dirty="0" err="1">
                <a:solidFill>
                  <a:schemeClr val="tx1"/>
                </a:solidFill>
                <a:latin typeface="+mn-lt"/>
                <a:ea typeface="+mn-ea"/>
                <a:cs typeface="+mn-cs"/>
              </a:rPr>
              <a:t>IBA</a:t>
            </a:r>
            <a:r>
              <a:rPr lang="en-US" sz="1200" b="0" i="0" kern="1200" dirty="0">
                <a:solidFill>
                  <a:schemeClr val="tx1"/>
                </a:solidFill>
                <a:latin typeface="+mn-lt"/>
                <a:ea typeface="+mn-ea"/>
                <a:cs typeface="+mn-cs"/>
              </a:rPr>
              <a:t>. The U.S. Army Corps of Engineers currently has 50,000 acres of land under fee management, some of which is included in the state WMA system at Sherburne and Attakapas (the Shatters Bayou area). The Corps is currently looking to purchase another 20,000 acres from willing sellers in the Basin. Much of the land within the Atchafalaya Basin </a:t>
            </a:r>
            <a:r>
              <a:rPr lang="en-US" sz="1200" b="0" i="0" kern="1200" dirty="0" err="1">
                <a:solidFill>
                  <a:schemeClr val="tx1"/>
                </a:solidFill>
                <a:latin typeface="+mn-lt"/>
                <a:ea typeface="+mn-ea"/>
                <a:cs typeface="+mn-cs"/>
              </a:rPr>
              <a:t>IBA</a:t>
            </a:r>
            <a:r>
              <a:rPr lang="en-US" sz="1200" b="0" i="0" kern="1200" dirty="0">
                <a:solidFill>
                  <a:schemeClr val="tx1"/>
                </a:solidFill>
                <a:latin typeface="+mn-lt"/>
                <a:ea typeface="+mn-ea"/>
                <a:cs typeface="+mn-cs"/>
              </a:rPr>
              <a:t> is privately owned.</a:t>
            </a:r>
          </a:p>
          <a:p>
            <a:r>
              <a:rPr lang="en-US" sz="1200" b="1" i="0" kern="1200" dirty="0">
                <a:solidFill>
                  <a:schemeClr val="tx1"/>
                </a:solidFill>
                <a:latin typeface="+mn-lt"/>
                <a:ea typeface="+mn-ea"/>
                <a:cs typeface="+mn-cs"/>
              </a:rPr>
              <a:t>Habitat</a:t>
            </a:r>
          </a:p>
          <a:p>
            <a:r>
              <a:rPr lang="en-US" sz="1200" b="0" i="0" kern="1200" dirty="0">
                <a:solidFill>
                  <a:schemeClr val="tx1"/>
                </a:solidFill>
                <a:latin typeface="+mn-lt"/>
                <a:ea typeface="+mn-ea"/>
                <a:cs typeface="+mn-cs"/>
              </a:rPr>
              <a:t>The Atchafalaya Basin is mainly bottomlands and swamp habitat. The swamps mostly stay flooded year round with only periodic flooding in the bottomland hardwood portions. The terrain is flat swampland that floods regularly and receives siltation from the Atchafalaya River. The siltation is slowly increasing the land to water ratio in the Basin, and is leading to loss of some older cypress-tupelo swamps.</a:t>
            </a:r>
          </a:p>
          <a:p>
            <a:r>
              <a:rPr lang="en-US" sz="1200" b="0" i="0" kern="1200" dirty="0">
                <a:solidFill>
                  <a:schemeClr val="tx1"/>
                </a:solidFill>
                <a:latin typeface="+mn-lt"/>
                <a:ea typeface="+mn-ea"/>
                <a:cs typeface="+mn-cs"/>
              </a:rPr>
              <a:t>Forest cover on the upland areas is mostly oak, such as water oak, willow oak, </a:t>
            </a:r>
            <a:r>
              <a:rPr lang="en-US" sz="1200" b="0" i="0" kern="1200" dirty="0" err="1">
                <a:solidFill>
                  <a:schemeClr val="tx1"/>
                </a:solidFill>
                <a:latin typeface="+mn-lt"/>
                <a:ea typeface="+mn-ea"/>
                <a:cs typeface="+mn-cs"/>
              </a:rPr>
              <a:t>overcup</a:t>
            </a:r>
            <a:r>
              <a:rPr lang="en-US" sz="1200" b="0" i="0" kern="1200" dirty="0">
                <a:solidFill>
                  <a:schemeClr val="tx1"/>
                </a:solidFill>
                <a:latin typeface="+mn-lt"/>
                <a:ea typeface="+mn-ea"/>
                <a:cs typeface="+mn-cs"/>
              </a:rPr>
              <a:t> oak, </a:t>
            </a:r>
            <a:r>
              <a:rPr lang="en-US" sz="1200" b="0" i="0" kern="1200" dirty="0" err="1">
                <a:solidFill>
                  <a:schemeClr val="tx1"/>
                </a:solidFill>
                <a:latin typeface="+mn-lt"/>
                <a:ea typeface="+mn-ea"/>
                <a:cs typeface="+mn-cs"/>
              </a:rPr>
              <a:t>cherrybark</a:t>
            </a:r>
            <a:r>
              <a:rPr lang="en-US" sz="1200" b="0" i="0" kern="1200" dirty="0">
                <a:solidFill>
                  <a:schemeClr val="tx1"/>
                </a:solidFill>
                <a:latin typeface="+mn-lt"/>
                <a:ea typeface="+mn-ea"/>
                <a:cs typeface="+mn-cs"/>
              </a:rPr>
              <a:t> oak, </a:t>
            </a:r>
            <a:r>
              <a:rPr lang="en-US" sz="1200" b="0" i="0" kern="1200" dirty="0" err="1">
                <a:solidFill>
                  <a:schemeClr val="tx1"/>
                </a:solidFill>
                <a:latin typeface="+mn-lt"/>
                <a:ea typeface="+mn-ea"/>
                <a:cs typeface="+mn-cs"/>
              </a:rPr>
              <a:t>nuttall</a:t>
            </a:r>
            <a:r>
              <a:rPr lang="en-US" sz="1200" b="0" i="0" kern="1200" dirty="0">
                <a:solidFill>
                  <a:schemeClr val="tx1"/>
                </a:solidFill>
                <a:latin typeface="+mn-lt"/>
                <a:ea typeface="+mn-ea"/>
                <a:cs typeface="+mn-cs"/>
              </a:rPr>
              <a:t> oak, cow oak, and post oak. Cottonwood and sycamore are also present on the slightly higher areas, especially on the banks of oilfield canals. Other tree species present on upland sites are bitter pecan, sweet pecan, hickory, hackberry, </a:t>
            </a:r>
            <a:r>
              <a:rPr lang="en-US" sz="1200" b="0" i="0" kern="1200" dirty="0" err="1">
                <a:solidFill>
                  <a:schemeClr val="tx1"/>
                </a:solidFill>
                <a:latin typeface="+mn-lt"/>
                <a:ea typeface="+mn-ea"/>
                <a:cs typeface="+mn-cs"/>
              </a:rPr>
              <a:t>sweetgum</a:t>
            </a:r>
            <a:r>
              <a:rPr lang="en-US" sz="1200" b="0" i="0" kern="1200" dirty="0">
                <a:solidFill>
                  <a:schemeClr val="tx1"/>
                </a:solidFill>
                <a:latin typeface="+mn-lt"/>
                <a:ea typeface="+mn-ea"/>
                <a:cs typeface="+mn-cs"/>
              </a:rPr>
              <a:t>, ash, elm and maple. </a:t>
            </a:r>
            <a:r>
              <a:rPr lang="en-US" sz="1200" b="0" i="0" kern="1200" dirty="0" err="1">
                <a:solidFill>
                  <a:schemeClr val="tx1"/>
                </a:solidFill>
                <a:latin typeface="+mn-lt"/>
                <a:ea typeface="+mn-ea"/>
                <a:cs typeface="+mn-cs"/>
              </a:rPr>
              <a:t>Midstory</a:t>
            </a:r>
            <a:r>
              <a:rPr lang="en-US" sz="1200" b="0" i="0" kern="1200" dirty="0">
                <a:solidFill>
                  <a:schemeClr val="tx1"/>
                </a:solidFill>
                <a:latin typeface="+mn-lt"/>
                <a:ea typeface="+mn-ea"/>
                <a:cs typeface="+mn-cs"/>
              </a:rPr>
              <a:t> species encompass seedlings of dominant species along with </a:t>
            </a:r>
            <a:r>
              <a:rPr lang="en-US" sz="1200" b="0" i="0" kern="1200" dirty="0" err="1">
                <a:solidFill>
                  <a:schemeClr val="tx1"/>
                </a:solidFill>
                <a:latin typeface="+mn-lt"/>
                <a:ea typeface="+mn-ea"/>
                <a:cs typeface="+mn-cs"/>
              </a:rPr>
              <a:t>boxelder</a:t>
            </a:r>
            <a:r>
              <a:rPr lang="en-US" sz="1200" b="0" i="0" kern="1200" dirty="0">
                <a:solidFill>
                  <a:schemeClr val="tx1"/>
                </a:solidFill>
                <a:latin typeface="+mn-lt"/>
                <a:ea typeface="+mn-ea"/>
                <a:cs typeface="+mn-cs"/>
              </a:rPr>
              <a:t>, maple, red mulberry, and rough-leaf dogwood.</a:t>
            </a:r>
          </a:p>
          <a:p>
            <a:r>
              <a:rPr lang="en-US" sz="1200" b="0" i="0" kern="1200" dirty="0">
                <a:solidFill>
                  <a:schemeClr val="tx1"/>
                </a:solidFill>
                <a:latin typeface="+mn-lt"/>
                <a:ea typeface="+mn-ea"/>
                <a:cs typeface="+mn-cs"/>
              </a:rPr>
              <a:t>Predominant upper story trees of the lower-elevation areas are </a:t>
            </a:r>
            <a:r>
              <a:rPr lang="en-US" sz="1200" b="0" i="0" kern="1200" dirty="0" err="1">
                <a:solidFill>
                  <a:schemeClr val="tx1"/>
                </a:solidFill>
                <a:latin typeface="+mn-lt"/>
                <a:ea typeface="+mn-ea"/>
                <a:cs typeface="+mn-cs"/>
              </a:rPr>
              <a:t>baldcypress</a:t>
            </a:r>
            <a:r>
              <a:rPr lang="en-US" sz="1200" b="0" i="0" kern="1200" dirty="0">
                <a:solidFill>
                  <a:schemeClr val="tx1"/>
                </a:solidFill>
                <a:latin typeface="+mn-lt"/>
                <a:ea typeface="+mn-ea"/>
                <a:cs typeface="+mn-cs"/>
              </a:rPr>
              <a:t> and tupelo gum. Ground cover is sparse except in the areas where habitat modification such as timber management has taken place. In those places the ground cover is dense. Common species found include swamp dogwood, spice bush, French mulberry, </a:t>
            </a:r>
            <a:r>
              <a:rPr lang="en-US" sz="1200" b="0" i="0" kern="1200" dirty="0" err="1">
                <a:solidFill>
                  <a:schemeClr val="tx1"/>
                </a:solidFill>
                <a:latin typeface="+mn-lt"/>
                <a:ea typeface="+mn-ea"/>
                <a:cs typeface="+mn-cs"/>
              </a:rPr>
              <a:t>greenbriar</a:t>
            </a:r>
            <a:r>
              <a:rPr lang="en-US" sz="1200" b="0" i="0" kern="1200" dirty="0">
                <a:solidFill>
                  <a:schemeClr val="tx1"/>
                </a:solidFill>
                <a:latin typeface="+mn-lt"/>
                <a:ea typeface="+mn-ea"/>
                <a:cs typeface="+mn-cs"/>
              </a:rPr>
              <a:t>, rattan, blackberry, and many others. Japanese honeysuckle grows profusely in disturbed areas.</a:t>
            </a:r>
          </a:p>
          <a:p>
            <a:r>
              <a:rPr lang="en-US" sz="1200" b="0" i="0" kern="1200" dirty="0">
                <a:solidFill>
                  <a:schemeClr val="tx1"/>
                </a:solidFill>
                <a:latin typeface="+mn-lt"/>
                <a:ea typeface="+mn-ea"/>
                <a:cs typeface="+mn-cs"/>
              </a:rPr>
              <a:t>In 1992, Hurricane Andrew caused wide-scale destruction to the trees and land especially of Attakapas Island Wildlife Management Area. Many of the higher areas along the Atchafalaya River were reforested with cypress, ash, elm, water oak, </a:t>
            </a:r>
            <a:r>
              <a:rPr lang="en-US" sz="1200" b="0" i="0" kern="1200" dirty="0" err="1">
                <a:solidFill>
                  <a:schemeClr val="tx1"/>
                </a:solidFill>
                <a:latin typeface="+mn-lt"/>
                <a:ea typeface="+mn-ea"/>
                <a:cs typeface="+mn-cs"/>
              </a:rPr>
              <a:t>nuttall</a:t>
            </a:r>
            <a:r>
              <a:rPr lang="en-US" sz="1200" b="0" i="0" kern="1200" dirty="0">
                <a:solidFill>
                  <a:schemeClr val="tx1"/>
                </a:solidFill>
                <a:latin typeface="+mn-lt"/>
                <a:ea typeface="+mn-ea"/>
                <a:cs typeface="+mn-cs"/>
              </a:rPr>
              <a:t> oak, </a:t>
            </a:r>
            <a:r>
              <a:rPr lang="en-US" sz="1200" b="0" i="0" kern="1200" dirty="0" err="1">
                <a:solidFill>
                  <a:schemeClr val="tx1"/>
                </a:solidFill>
                <a:latin typeface="+mn-lt"/>
                <a:ea typeface="+mn-ea"/>
                <a:cs typeface="+mn-cs"/>
              </a:rPr>
              <a:t>cherrybark</a:t>
            </a:r>
            <a:r>
              <a:rPr lang="en-US" sz="1200" b="0" i="0" kern="1200" dirty="0">
                <a:solidFill>
                  <a:schemeClr val="tx1"/>
                </a:solidFill>
                <a:latin typeface="+mn-lt"/>
                <a:ea typeface="+mn-ea"/>
                <a:cs typeface="+mn-cs"/>
              </a:rPr>
              <a:t> oak, cow oak and other upland species. Also, roughly 30 miles of trails have been created and maintained around these reforested plots on the east and west sides of the Atchafalaya River.</a:t>
            </a:r>
          </a:p>
          <a:p>
            <a:r>
              <a:rPr lang="en-US" sz="1200" b="1" i="0" kern="1200" dirty="0">
                <a:solidFill>
                  <a:schemeClr val="tx1"/>
                </a:solidFill>
                <a:latin typeface="+mn-lt"/>
                <a:ea typeface="+mn-ea"/>
                <a:cs typeface="+mn-cs"/>
              </a:rPr>
              <a:t>Land Use</a:t>
            </a:r>
          </a:p>
          <a:p>
            <a:r>
              <a:rPr lang="en-US" sz="1200" b="0" i="0" kern="1200" dirty="0">
                <a:solidFill>
                  <a:schemeClr val="tx1"/>
                </a:solidFill>
                <a:latin typeface="+mn-lt"/>
                <a:ea typeface="+mn-ea"/>
                <a:cs typeface="+mn-cs"/>
              </a:rPr>
              <a:t>Hunting is allowed on all publicly-owned lands except for Lake </a:t>
            </a:r>
            <a:r>
              <a:rPr lang="en-US" sz="1200" b="0" i="0" kern="1200" dirty="0" err="1">
                <a:solidFill>
                  <a:schemeClr val="tx1"/>
                </a:solidFill>
                <a:latin typeface="+mn-lt"/>
                <a:ea typeface="+mn-ea"/>
                <a:cs typeface="+mn-cs"/>
              </a:rPr>
              <a:t>Fausse</a:t>
            </a:r>
            <a:r>
              <a:rPr lang="en-US" sz="1200" b="0" i="0" kern="1200" dirty="0">
                <a:solidFill>
                  <a:schemeClr val="tx1"/>
                </a:solidFill>
                <a:latin typeface="+mn-lt"/>
                <a:ea typeface="+mn-ea"/>
                <a:cs typeface="+mn-cs"/>
              </a:rPr>
              <a:t> Point State Park. Hunted species include: migratory game birds such as American Woodcock and Wood Duck, small game such as rabbits, and large game such as deer. Beaver, nutria, otter, mink, muskrat, raccoon, bobcat, opossum, and alligator are trapped, and sport fishing is allowed. Major fish caught in the area include catfish, mullet, bass, bluegill, gar, bowfin, and freshwater drum. Crawfish are harvested commercially and recreationally: the state estimates that close to 22 million pounds of crawfish are harvested from the Basin annually.</a:t>
            </a:r>
          </a:p>
          <a:p>
            <a:r>
              <a:rPr lang="en-US" sz="1200" b="0" i="0" kern="1200" dirty="0">
                <a:solidFill>
                  <a:schemeClr val="tx1"/>
                </a:solidFill>
                <a:latin typeface="+mn-lt"/>
                <a:ea typeface="+mn-ea"/>
                <a:cs typeface="+mn-cs"/>
              </a:rPr>
              <a:t>Other commercial activities in the basin include timber harvest, oil and natural gas exploration and extraction, and energy production at the hydroelectric plant at the Old River Control Complex. There is a hazardous waste disposal site within the floodway. Agriculture occurs on the upland sites at the northern end of the Atchafalaya Basin.</a:t>
            </a:r>
          </a:p>
          <a:p>
            <a:r>
              <a:rPr lang="en-US" sz="1200" b="0" i="0" kern="1200" dirty="0">
                <a:solidFill>
                  <a:schemeClr val="tx1"/>
                </a:solidFill>
                <a:latin typeface="+mn-lt"/>
                <a:ea typeface="+mn-ea"/>
                <a:cs typeface="+mn-cs"/>
              </a:rPr>
              <a:t>Some residential and commercial development exists outside of the protection levees, but development in the basin is minimal. Habitats are fragmented by transportation and service corridors such as extensive pipeline networks, levees, roads, canals and power lines. These linear features change hydrology, nutrient, and sediment flow, and they result in changes in elevation, sometimes only of a few feet, that change species composition dramatically in a system that is a </a:t>
            </a:r>
            <a:r>
              <a:rPr lang="en-US" sz="1200" b="0" i="0" kern="1200" dirty="0" err="1">
                <a:solidFill>
                  <a:schemeClr val="tx1"/>
                </a:solidFill>
                <a:latin typeface="+mn-lt"/>
                <a:ea typeface="+mn-ea"/>
                <a:cs typeface="+mn-cs"/>
              </a:rPr>
              <a:t>distributary</a:t>
            </a:r>
            <a:r>
              <a:rPr lang="en-US" sz="1200" b="0" i="0" kern="1200" dirty="0">
                <a:solidFill>
                  <a:schemeClr val="tx1"/>
                </a:solidFill>
                <a:latin typeface="+mn-lt"/>
                <a:ea typeface="+mn-ea"/>
                <a:cs typeface="+mn-cs"/>
              </a:rPr>
              <a:t> of river waters.</a:t>
            </a:r>
          </a:p>
          <a:p>
            <a:r>
              <a:rPr lang="en-US" sz="1200" b="0" i="0" kern="1200" dirty="0">
                <a:solidFill>
                  <a:schemeClr val="tx1"/>
                </a:solidFill>
                <a:latin typeface="+mn-lt"/>
                <a:ea typeface="+mn-ea"/>
                <a:cs typeface="+mn-cs"/>
              </a:rPr>
              <a:t>Research activities occur in the basin. Other activities include nature walks, hiking, environmental education, boating, bird-watching, photography, environmental education, and natural area conservation. The Atchafalaya Basin is designated a Natural Heritage Area. Ecotourism centers around Acadian culture, food, and history. Sherburne WMA is managed and famous for Wild Turkey hunting and is the site of an outdoor festival, Step Outside Day, which occurs there every year on International Migratory Bird Day.</a:t>
            </a:r>
          </a:p>
          <a:p>
            <a:pPr rtl="0"/>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b="0" i="0" kern="1200" dirty="0">
                <a:solidFill>
                  <a:schemeClr val="tx1"/>
                </a:solidFill>
                <a:latin typeface="+mn-lt"/>
                <a:ea typeface="+mn-ea"/>
                <a:cs typeface="+mn-cs"/>
              </a:rPr>
              <a:t>Old River Control Structure</a:t>
            </a:r>
          </a:p>
          <a:p>
            <a:r>
              <a:rPr lang="en-US" sz="1200" b="0" i="0" kern="1200" dirty="0">
                <a:solidFill>
                  <a:schemeClr val="tx1"/>
                </a:solidFill>
                <a:latin typeface="+mn-lt"/>
                <a:ea typeface="+mn-ea"/>
                <a:cs typeface="+mn-cs"/>
              </a:rPr>
              <a:t>From Wikipedia, the free encyclopedia</a:t>
            </a:r>
          </a:p>
          <a:p>
            <a:pPr rtl="0"/>
            <a:r>
              <a:rPr lang="en-US" sz="1200" b="0" i="0" u="none" strike="noStrike" kern="1200" dirty="0">
                <a:solidFill>
                  <a:schemeClr val="tx1"/>
                </a:solidFill>
                <a:latin typeface="+mn-lt"/>
                <a:ea typeface="+mn-ea"/>
                <a:cs typeface="+mn-cs"/>
                <a:hlinkClick r:id="rId3"/>
              </a:rPr>
              <a:t>Jump to </a:t>
            </a:r>
            <a:r>
              <a:rPr lang="en-US" sz="1200" b="0" i="0" u="none" strike="noStrike" kern="1200" dirty="0" err="1">
                <a:solidFill>
                  <a:schemeClr val="tx1"/>
                </a:solidFill>
                <a:latin typeface="+mn-lt"/>
                <a:ea typeface="+mn-ea"/>
                <a:cs typeface="+mn-cs"/>
                <a:hlinkClick r:id="rId3"/>
              </a:rPr>
              <a:t>navigationJump</a:t>
            </a:r>
            <a:r>
              <a:rPr lang="en-US" sz="1200" b="0" i="0" u="none" strike="noStrike" kern="1200" dirty="0">
                <a:solidFill>
                  <a:schemeClr val="tx1"/>
                </a:solidFill>
                <a:latin typeface="+mn-lt"/>
                <a:ea typeface="+mn-ea"/>
                <a:cs typeface="+mn-cs"/>
                <a:hlinkClick r:id="rId3"/>
              </a:rPr>
              <a:t> to search</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Old River Control Structure complex. View is to the </a:t>
            </a:r>
            <a:r>
              <a:rPr lang="en-US" sz="1200" b="0" i="0" u="none" strike="noStrike" kern="1200" dirty="0">
                <a:solidFill>
                  <a:schemeClr val="tx1"/>
                </a:solidFill>
                <a:latin typeface="+mn-lt"/>
                <a:ea typeface="+mn-ea"/>
                <a:cs typeface="+mn-cs"/>
                <a:hlinkClick r:id="rId4" tooltip="East-southeast"/>
              </a:rPr>
              <a:t>east-southeast</a:t>
            </a:r>
            <a:r>
              <a:rPr lang="en-US" sz="1200" b="0" i="0" kern="1200" dirty="0">
                <a:solidFill>
                  <a:schemeClr val="tx1"/>
                </a:solidFill>
                <a:latin typeface="+mn-lt"/>
                <a:ea typeface="+mn-ea"/>
                <a:cs typeface="+mn-cs"/>
              </a:rPr>
              <a:t>, looking downriver on the </a:t>
            </a:r>
            <a:r>
              <a:rPr lang="en-US" sz="1200" b="0" i="0" u="none" strike="noStrike" kern="1200" dirty="0">
                <a:solidFill>
                  <a:schemeClr val="tx1"/>
                </a:solidFill>
                <a:latin typeface="+mn-lt"/>
                <a:ea typeface="+mn-ea"/>
                <a:cs typeface="+mn-cs"/>
                <a:hlinkClick r:id="rId5" tooltip="Mississippi River"/>
              </a:rPr>
              <a:t>Mississippi</a:t>
            </a:r>
            <a:r>
              <a:rPr lang="en-US" sz="1200" b="0" i="0" kern="1200" dirty="0">
                <a:solidFill>
                  <a:schemeClr val="tx1"/>
                </a:solidFill>
                <a:latin typeface="+mn-lt"/>
                <a:ea typeface="+mn-ea"/>
                <a:cs typeface="+mn-cs"/>
              </a:rPr>
              <a:t>, with the three </a:t>
            </a:r>
            <a:r>
              <a:rPr lang="en-US" sz="1200" b="0" i="0" u="none" strike="noStrike" kern="1200" dirty="0">
                <a:solidFill>
                  <a:schemeClr val="tx1"/>
                </a:solidFill>
                <a:latin typeface="+mn-lt"/>
                <a:ea typeface="+mn-ea"/>
                <a:cs typeface="+mn-cs"/>
                <a:hlinkClick r:id="rId6" tooltip="Dam"/>
              </a:rPr>
              <a:t>dams</a:t>
            </a:r>
            <a:r>
              <a:rPr lang="en-US" sz="1200" b="0" i="0" kern="1200" dirty="0">
                <a:solidFill>
                  <a:schemeClr val="tx1"/>
                </a:solidFill>
                <a:latin typeface="+mn-lt"/>
                <a:ea typeface="+mn-ea"/>
                <a:cs typeface="+mn-cs"/>
              </a:rPr>
              <a:t> across channels leading to the </a:t>
            </a:r>
            <a:r>
              <a:rPr lang="en-US" sz="1200" b="0" i="0" u="none" strike="noStrike" kern="1200" dirty="0">
                <a:solidFill>
                  <a:schemeClr val="tx1"/>
                </a:solidFill>
                <a:latin typeface="+mn-lt"/>
                <a:ea typeface="+mn-ea"/>
                <a:cs typeface="+mn-cs"/>
                <a:hlinkClick r:id="rId7" tooltip="Atchafalaya River"/>
              </a:rPr>
              <a:t>Atchafalaya River</a:t>
            </a:r>
            <a:r>
              <a:rPr lang="en-US" sz="1200" b="0" i="0" kern="1200" dirty="0">
                <a:solidFill>
                  <a:schemeClr val="tx1"/>
                </a:solidFill>
                <a:latin typeface="+mn-lt"/>
                <a:ea typeface="+mn-ea"/>
                <a:cs typeface="+mn-cs"/>
              </a:rPr>
              <a:t> to the right of the Mississippi. </a:t>
            </a:r>
            <a:r>
              <a:rPr lang="en-US" sz="1200" b="0" i="0" u="none" strike="noStrike" kern="1200" dirty="0">
                <a:solidFill>
                  <a:schemeClr val="tx1"/>
                </a:solidFill>
                <a:latin typeface="+mn-lt"/>
                <a:ea typeface="+mn-ea"/>
                <a:cs typeface="+mn-cs"/>
                <a:hlinkClick r:id="rId8" tooltip="Concordia Parish, Louisiana"/>
              </a:rPr>
              <a:t>Concordia Parish, Louisiana</a:t>
            </a:r>
            <a:r>
              <a:rPr lang="en-US" sz="1200" b="0" i="0" kern="1200" dirty="0">
                <a:solidFill>
                  <a:schemeClr val="tx1"/>
                </a:solidFill>
                <a:latin typeface="+mn-lt"/>
                <a:ea typeface="+mn-ea"/>
                <a:cs typeface="+mn-cs"/>
              </a:rPr>
              <a:t> is in the foreground, on the right, and </a:t>
            </a:r>
            <a:r>
              <a:rPr lang="en-US" sz="1200" b="0" i="0" u="none" strike="noStrike" kern="1200" dirty="0">
                <a:solidFill>
                  <a:schemeClr val="tx1"/>
                </a:solidFill>
                <a:latin typeface="+mn-lt"/>
                <a:ea typeface="+mn-ea"/>
                <a:cs typeface="+mn-cs"/>
                <a:hlinkClick r:id="rId9" tooltip="Wilkinson County, Mississippi"/>
              </a:rPr>
              <a:t>Wilkinson County, Mississippi</a:t>
            </a:r>
            <a:r>
              <a:rPr lang="en-US" sz="1200" b="0" i="0" kern="1200" dirty="0">
                <a:solidFill>
                  <a:schemeClr val="tx1"/>
                </a:solidFill>
                <a:latin typeface="+mn-lt"/>
                <a:ea typeface="+mn-ea"/>
                <a:cs typeface="+mn-cs"/>
              </a:rPr>
              <a:t>, is in the background, across the Mississippi on the left.</a:t>
            </a:r>
          </a:p>
          <a:p>
            <a:pPr rtl="0"/>
            <a:r>
              <a:rPr lang="en-US" sz="1200" b="0" i="0" kern="1200" dirty="0">
                <a:solidFill>
                  <a:schemeClr val="tx1"/>
                </a:solidFill>
                <a:latin typeface="+mn-lt"/>
                <a:ea typeface="+mn-ea"/>
                <a:cs typeface="+mn-cs"/>
              </a:rPr>
              <a:t>Old River Control Structure discharging water into the Atchafalaya, May 2011</a:t>
            </a:r>
          </a:p>
          <a:p>
            <a:pPr rtl="0"/>
            <a:r>
              <a:rPr lang="en-US" sz="1200" b="0" i="0" kern="1200" dirty="0">
                <a:solidFill>
                  <a:schemeClr val="tx1"/>
                </a:solidFill>
                <a:latin typeface="+mn-lt"/>
                <a:ea typeface="+mn-ea"/>
                <a:cs typeface="+mn-cs"/>
              </a:rPr>
              <a:t>The </a:t>
            </a:r>
            <a:r>
              <a:rPr lang="en-US" sz="1200" b="1" i="0" kern="1200" dirty="0">
                <a:solidFill>
                  <a:schemeClr val="tx1"/>
                </a:solidFill>
                <a:latin typeface="+mn-lt"/>
                <a:ea typeface="+mn-ea"/>
                <a:cs typeface="+mn-cs"/>
              </a:rPr>
              <a:t>Old River Control Structure</a:t>
            </a:r>
            <a:r>
              <a:rPr lang="en-US" sz="1200" b="0" i="0" kern="1200" dirty="0">
                <a:solidFill>
                  <a:schemeClr val="tx1"/>
                </a:solidFill>
                <a:latin typeface="+mn-lt"/>
                <a:ea typeface="+mn-ea"/>
                <a:cs typeface="+mn-cs"/>
              </a:rPr>
              <a:t> is a </a:t>
            </a:r>
            <a:r>
              <a:rPr lang="en-US" sz="1200" b="0" i="0" u="none" strike="noStrike" kern="1200" dirty="0">
                <a:solidFill>
                  <a:schemeClr val="tx1"/>
                </a:solidFill>
                <a:latin typeface="+mn-lt"/>
                <a:ea typeface="+mn-ea"/>
                <a:cs typeface="+mn-cs"/>
                <a:hlinkClick r:id="rId10" tooltip="Floodgate"/>
              </a:rPr>
              <a:t>floodgate</a:t>
            </a:r>
            <a:r>
              <a:rPr lang="en-US" sz="1200" b="0" i="0" kern="1200" dirty="0">
                <a:solidFill>
                  <a:schemeClr val="tx1"/>
                </a:solidFill>
                <a:latin typeface="+mn-lt"/>
                <a:ea typeface="+mn-ea"/>
                <a:cs typeface="+mn-cs"/>
              </a:rPr>
              <a:t> system in a branch of the </a:t>
            </a:r>
            <a:r>
              <a:rPr lang="en-US" sz="1200" b="0" i="0" u="none" strike="noStrike" kern="1200" dirty="0">
                <a:solidFill>
                  <a:schemeClr val="tx1"/>
                </a:solidFill>
                <a:latin typeface="+mn-lt"/>
                <a:ea typeface="+mn-ea"/>
                <a:cs typeface="+mn-cs"/>
                <a:hlinkClick r:id="rId5" tooltip="Mississippi River"/>
              </a:rPr>
              <a:t>Mississippi River</a:t>
            </a:r>
            <a:r>
              <a:rPr lang="en-US" sz="1200" b="0" i="0" kern="1200" dirty="0">
                <a:solidFill>
                  <a:schemeClr val="tx1"/>
                </a:solidFill>
                <a:latin typeface="+mn-lt"/>
                <a:ea typeface="+mn-ea"/>
                <a:cs typeface="+mn-cs"/>
              </a:rPr>
              <a:t> in central </a:t>
            </a:r>
            <a:r>
              <a:rPr lang="en-US" sz="1200" b="0" i="0" u="none" strike="noStrike" kern="1200" dirty="0">
                <a:solidFill>
                  <a:schemeClr val="tx1"/>
                </a:solidFill>
                <a:latin typeface="+mn-lt"/>
                <a:ea typeface="+mn-ea"/>
                <a:cs typeface="+mn-cs"/>
                <a:hlinkClick r:id="rId11" tooltip="Louisiana"/>
              </a:rPr>
              <a:t>Louisiana</a:t>
            </a:r>
            <a:r>
              <a:rPr lang="en-US" sz="1200" b="0" i="0" kern="1200" dirty="0">
                <a:solidFill>
                  <a:schemeClr val="tx1"/>
                </a:solidFill>
                <a:latin typeface="+mn-lt"/>
                <a:ea typeface="+mn-ea"/>
                <a:cs typeface="+mn-cs"/>
              </a:rPr>
              <a:t>. It regulates the flow of water from the Mississippi into the </a:t>
            </a:r>
            <a:r>
              <a:rPr lang="en-US" sz="1200" b="0" i="0" u="none" strike="noStrike" kern="1200" dirty="0">
                <a:solidFill>
                  <a:schemeClr val="tx1"/>
                </a:solidFill>
                <a:latin typeface="+mn-lt"/>
                <a:ea typeface="+mn-ea"/>
                <a:cs typeface="+mn-cs"/>
                <a:hlinkClick r:id="rId7" tooltip="Atchafalaya River"/>
              </a:rPr>
              <a:t>Atchafalaya River</a:t>
            </a:r>
            <a:r>
              <a:rPr lang="en-US" sz="1200" b="0" i="0" kern="1200" dirty="0">
                <a:solidFill>
                  <a:schemeClr val="tx1"/>
                </a:solidFill>
                <a:latin typeface="+mn-lt"/>
                <a:ea typeface="+mn-ea"/>
                <a:cs typeface="+mn-cs"/>
              </a:rPr>
              <a:t>, thereby preventing the Mississippi River from changing course. Completed in 1963, the complex was built by the </a:t>
            </a:r>
            <a:r>
              <a:rPr lang="en-US" sz="1200" b="0" i="0" u="none" strike="noStrike" kern="1200" dirty="0">
                <a:solidFill>
                  <a:schemeClr val="tx1"/>
                </a:solidFill>
                <a:latin typeface="+mn-lt"/>
                <a:ea typeface="+mn-ea"/>
                <a:cs typeface="+mn-cs"/>
                <a:hlinkClick r:id="rId12" tooltip="U.S. Army Corps of Engineers"/>
              </a:rPr>
              <a:t>U.S. Army Corps of Engineers</a:t>
            </a:r>
            <a:r>
              <a:rPr lang="en-US" sz="1200" b="0" i="0" kern="1200" dirty="0">
                <a:solidFill>
                  <a:schemeClr val="tx1"/>
                </a:solidFill>
                <a:latin typeface="+mn-lt"/>
                <a:ea typeface="+mn-ea"/>
                <a:cs typeface="+mn-cs"/>
              </a:rPr>
              <a:t> in a side channel of the Mississippi known as "Old River", between the Mississippi's current channel and the </a:t>
            </a:r>
            <a:r>
              <a:rPr lang="en-US" sz="1200" b="0" i="0" u="none" strike="noStrike" kern="1200" dirty="0">
                <a:solidFill>
                  <a:schemeClr val="tx1"/>
                </a:solidFill>
                <a:latin typeface="+mn-lt"/>
                <a:ea typeface="+mn-ea"/>
                <a:cs typeface="+mn-cs"/>
                <a:hlinkClick r:id="rId13" tooltip="Atchafalaya Basin"/>
              </a:rPr>
              <a:t>Atchafalaya Basin</a:t>
            </a:r>
            <a:r>
              <a:rPr lang="en-US" sz="1200" b="0" i="0" kern="1200" dirty="0">
                <a:solidFill>
                  <a:schemeClr val="tx1"/>
                </a:solidFill>
                <a:latin typeface="+mn-lt"/>
                <a:ea typeface="+mn-ea"/>
                <a:cs typeface="+mn-cs"/>
              </a:rPr>
              <a:t>, a former channel of the Mississippi.</a:t>
            </a:r>
            <a:r>
              <a:rPr lang="en-US" sz="1200" b="0" i="0" u="none" strike="noStrike" kern="1200" baseline="30000" dirty="0">
                <a:solidFill>
                  <a:schemeClr val="tx1"/>
                </a:solidFill>
                <a:latin typeface="+mn-lt"/>
                <a:ea typeface="+mn-ea"/>
                <a:cs typeface="+mn-cs"/>
                <a:hlinkClick r:id="rId3"/>
              </a:rPr>
              <a:t>[1][2][3][4][5]</a:t>
            </a:r>
            <a:r>
              <a:rPr lang="en-US" sz="1200" b="0" i="0" kern="1200" dirty="0">
                <a:solidFill>
                  <a:schemeClr val="tx1"/>
                </a:solidFill>
                <a:latin typeface="+mn-lt"/>
                <a:ea typeface="+mn-ea"/>
                <a:cs typeface="+mn-cs"/>
              </a:rPr>
              <a:t> The Old River Control Structure is a complex containing the original low-sill</a:t>
            </a:r>
            <a:r>
              <a:rPr lang="en-US" sz="1200" b="0" i="0" u="none" strike="noStrike" kern="1200" baseline="300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and overbank</a:t>
            </a:r>
            <a:r>
              <a:rPr lang="en-US" sz="1200" b="0" i="0" u="none" strike="noStrike" kern="1200" baseline="30000" dirty="0">
                <a:solidFill>
                  <a:schemeClr val="tx1"/>
                </a:solidFill>
                <a:latin typeface="+mn-lt"/>
                <a:ea typeface="+mn-ea"/>
                <a:cs typeface="+mn-cs"/>
                <a:hlinkClick r:id="rId3"/>
              </a:rPr>
              <a:t>[7]</a:t>
            </a:r>
            <a:r>
              <a:rPr lang="en-US" sz="1200" b="0" i="0" kern="1200" dirty="0">
                <a:solidFill>
                  <a:schemeClr val="tx1"/>
                </a:solidFill>
                <a:latin typeface="+mn-lt"/>
                <a:ea typeface="+mn-ea"/>
                <a:cs typeface="+mn-cs"/>
              </a:rPr>
              <a:t> structures, as well as the auxiliary structure that was constructed after the low-sill structure was damaged during the </a:t>
            </a:r>
            <a:r>
              <a:rPr lang="en-US" sz="1200" b="0" i="0" u="none" strike="noStrike" kern="1200" dirty="0">
                <a:solidFill>
                  <a:schemeClr val="tx1"/>
                </a:solidFill>
                <a:latin typeface="+mn-lt"/>
                <a:ea typeface="+mn-ea"/>
                <a:cs typeface="+mn-cs"/>
                <a:hlinkClick r:id="rId14" tooltip="Mississippi flood of 1973"/>
              </a:rPr>
              <a:t>Mississippi River Flood of 1973</a:t>
            </a:r>
            <a:r>
              <a:rPr lang="en-US" sz="1200" b="0" i="0" kern="1200" dirty="0">
                <a:solidFill>
                  <a:schemeClr val="tx1"/>
                </a:solidFill>
                <a:latin typeface="+mn-lt"/>
                <a:ea typeface="+mn-ea"/>
                <a:cs typeface="+mn-cs"/>
              </a:rPr>
              <a:t>. The complex also contains a navigation lock and the Sidney A. Murray Jr. Hydroelectric Station.</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r>
              <a:rPr lang="en-US" sz="1200" b="1" i="0" kern="1200" dirty="0">
                <a:solidFill>
                  <a:schemeClr val="tx1"/>
                </a:solidFill>
                <a:latin typeface="+mn-lt"/>
                <a:ea typeface="+mn-ea"/>
                <a:cs typeface="+mn-cs"/>
              </a:rPr>
              <a:t>Contents</a:t>
            </a:r>
          </a:p>
          <a:p>
            <a:pPr rtl="0"/>
            <a:r>
              <a:rPr lang="en-US" sz="1200" b="0" i="0" kern="1200" dirty="0">
                <a:solidFill>
                  <a:schemeClr val="tx1"/>
                </a:solidFill>
                <a:latin typeface="+mn-lt"/>
                <a:ea typeface="+mn-ea"/>
                <a:cs typeface="+mn-cs"/>
              </a:rPr>
              <a:t>Old River[</a:t>
            </a:r>
            <a:r>
              <a:rPr lang="en-US" sz="1200" b="0" i="0" u="none" strike="noStrike" kern="1200" dirty="0">
                <a:solidFill>
                  <a:schemeClr val="tx1"/>
                </a:solidFill>
                <a:latin typeface="+mn-lt"/>
                <a:ea typeface="+mn-ea"/>
                <a:cs typeface="+mn-cs"/>
                <a:hlinkClick r:id="rId15" tooltip="Edit section: Old River"/>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Formation of the Atchafalaya River and construction of the Old River Control Structure.</a:t>
            </a:r>
          </a:p>
          <a:p>
            <a:pPr rtl="0"/>
            <a:r>
              <a:rPr lang="en-US" sz="1200" b="0" i="0" kern="1200" dirty="0">
                <a:solidFill>
                  <a:schemeClr val="tx1"/>
                </a:solidFill>
                <a:latin typeface="+mn-lt"/>
                <a:ea typeface="+mn-ea"/>
                <a:cs typeface="+mn-cs"/>
              </a:rPr>
              <a:t>Before the 15th century, the </a:t>
            </a:r>
            <a:r>
              <a:rPr lang="en-US" sz="1200" b="0" i="0" u="none" strike="noStrike" kern="1200" dirty="0">
                <a:solidFill>
                  <a:schemeClr val="tx1"/>
                </a:solidFill>
                <a:latin typeface="+mn-lt"/>
                <a:ea typeface="+mn-ea"/>
                <a:cs typeface="+mn-cs"/>
                <a:hlinkClick r:id="rId16" tooltip="Red River of the South"/>
              </a:rPr>
              <a:t>Red River</a:t>
            </a:r>
            <a:r>
              <a:rPr lang="en-US" sz="1200" b="0" i="0" kern="1200" dirty="0">
                <a:solidFill>
                  <a:schemeClr val="tx1"/>
                </a:solidFill>
                <a:latin typeface="+mn-lt"/>
                <a:ea typeface="+mn-ea"/>
                <a:cs typeface="+mn-cs"/>
              </a:rPr>
              <a:t> and Mississippi River were entirely separate and flowed more or less parallel to one another.</a:t>
            </a:r>
            <a:r>
              <a:rPr lang="en-US" sz="1200" b="0" i="0" u="none" strike="noStrike" kern="1200" baseline="30000" dirty="0">
                <a:solidFill>
                  <a:schemeClr val="tx1"/>
                </a:solidFill>
                <a:latin typeface="+mn-lt"/>
                <a:ea typeface="+mn-ea"/>
                <a:cs typeface="+mn-cs"/>
                <a:hlinkClick r:id="rId3"/>
              </a:rPr>
              <a:t>[3]</a:t>
            </a:r>
            <a:r>
              <a:rPr lang="en-US" sz="1200" b="0" i="0" kern="1200" dirty="0">
                <a:solidFill>
                  <a:schemeClr val="tx1"/>
                </a:solidFill>
                <a:latin typeface="+mn-lt"/>
                <a:ea typeface="+mn-ea"/>
                <a:cs typeface="+mn-cs"/>
              </a:rPr>
              <a:t> Beginning in the 15th century, the Mississippi River created a small, westward, </a:t>
            </a:r>
            <a:r>
              <a:rPr lang="en-US" sz="1200" b="0" i="0" u="none" strike="noStrike" kern="1200" dirty="0">
                <a:solidFill>
                  <a:schemeClr val="tx1"/>
                </a:solidFill>
                <a:latin typeface="+mn-lt"/>
                <a:ea typeface="+mn-ea"/>
                <a:cs typeface="+mn-cs"/>
                <a:hlinkClick r:id="rId17" tooltip="Meander"/>
              </a:rPr>
              <a:t>oxbow loop</a:t>
            </a:r>
            <a:r>
              <a:rPr lang="en-US" sz="1200" b="0" i="0" kern="1200" dirty="0">
                <a:solidFill>
                  <a:schemeClr val="tx1"/>
                </a:solidFill>
                <a:latin typeface="+mn-lt"/>
                <a:ea typeface="+mn-ea"/>
                <a:cs typeface="+mn-cs"/>
              </a:rPr>
              <a:t>, later called Turnbull's Bend, near present-day </a:t>
            </a:r>
            <a:r>
              <a:rPr lang="en-US" sz="1200" b="0" i="0" u="none" strike="noStrike" kern="1200" dirty="0">
                <a:solidFill>
                  <a:schemeClr val="tx1"/>
                </a:solidFill>
                <a:latin typeface="+mn-lt"/>
                <a:ea typeface="+mn-ea"/>
                <a:cs typeface="+mn-cs"/>
                <a:hlinkClick r:id="rId18" tooltip="Angola, Louisiana"/>
              </a:rPr>
              <a:t>Angola, Louisiana</a:t>
            </a:r>
            <a:r>
              <a:rPr lang="en-US" sz="1200" b="0" i="0" kern="1200" dirty="0">
                <a:solidFill>
                  <a:schemeClr val="tx1"/>
                </a:solidFill>
                <a:latin typeface="+mn-lt"/>
                <a:ea typeface="+mn-ea"/>
                <a:cs typeface="+mn-cs"/>
              </a:rPr>
              <a:t>. This loop eventually intersected the Red River, making the downstream part of the Red River a </a:t>
            </a:r>
            <a:r>
              <a:rPr lang="en-US" sz="1200" b="0" i="0" kern="1200" dirty="0" err="1">
                <a:solidFill>
                  <a:schemeClr val="tx1"/>
                </a:solidFill>
                <a:latin typeface="+mn-lt"/>
                <a:ea typeface="+mn-ea"/>
                <a:cs typeface="+mn-cs"/>
              </a:rPr>
              <a:t>distributary</a:t>
            </a:r>
            <a:r>
              <a:rPr lang="en-US" sz="1200" b="0" i="0" kern="1200" dirty="0">
                <a:solidFill>
                  <a:schemeClr val="tx1"/>
                </a:solidFill>
                <a:latin typeface="+mn-lt"/>
                <a:ea typeface="+mn-ea"/>
                <a:cs typeface="+mn-cs"/>
              </a:rPr>
              <a:t> of the Mississippi; this </a:t>
            </a:r>
            <a:r>
              <a:rPr lang="en-US" sz="1200" b="0" i="0" kern="1200" dirty="0" err="1">
                <a:solidFill>
                  <a:schemeClr val="tx1"/>
                </a:solidFill>
                <a:latin typeface="+mn-lt"/>
                <a:ea typeface="+mn-ea"/>
                <a:cs typeface="+mn-cs"/>
              </a:rPr>
              <a:t>distributary</a:t>
            </a:r>
            <a:r>
              <a:rPr lang="en-US" sz="1200" b="0" i="0" kern="1200" dirty="0">
                <a:solidFill>
                  <a:schemeClr val="tx1"/>
                </a:solidFill>
                <a:latin typeface="+mn-lt"/>
                <a:ea typeface="+mn-ea"/>
                <a:cs typeface="+mn-cs"/>
              </a:rPr>
              <a:t> came to be called the </a:t>
            </a:r>
            <a:r>
              <a:rPr lang="en-US" sz="1200" b="0" i="0" u="none" strike="noStrike" kern="1200" dirty="0">
                <a:solidFill>
                  <a:schemeClr val="tx1"/>
                </a:solidFill>
                <a:latin typeface="+mn-lt"/>
                <a:ea typeface="+mn-ea"/>
                <a:cs typeface="+mn-cs"/>
                <a:hlinkClick r:id="rId7" tooltip="Atchafalaya River"/>
              </a:rPr>
              <a:t>Atchafalaya River</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In the heyday of </a:t>
            </a:r>
            <a:r>
              <a:rPr lang="en-US" sz="1200" b="0" i="0" u="none" strike="noStrike" kern="1200" dirty="0">
                <a:solidFill>
                  <a:schemeClr val="tx1"/>
                </a:solidFill>
                <a:latin typeface="+mn-lt"/>
                <a:ea typeface="+mn-ea"/>
                <a:cs typeface="+mn-cs"/>
                <a:hlinkClick r:id="rId19" tooltip="Steamboat"/>
              </a:rPr>
              <a:t>steamboats</a:t>
            </a:r>
            <a:r>
              <a:rPr lang="en-US" sz="1200" b="0" i="0" kern="1200" dirty="0">
                <a:solidFill>
                  <a:schemeClr val="tx1"/>
                </a:solidFill>
                <a:latin typeface="+mn-lt"/>
                <a:ea typeface="+mn-ea"/>
                <a:cs typeface="+mn-cs"/>
              </a:rPr>
              <a:t> along the Mississippi River, such a vessel would need several hours to travel the 20 miles (32 km) of Turnbull's Bend, after which it would have progressed only about 1 mile (1.6 km) from the entrance to the bend. To reduce travel time, Captain </a:t>
            </a:r>
            <a:r>
              <a:rPr lang="en-US" sz="1200" b="0" i="0" u="none" strike="noStrike" kern="1200" dirty="0">
                <a:solidFill>
                  <a:schemeClr val="tx1"/>
                </a:solidFill>
                <a:latin typeface="+mn-lt"/>
                <a:ea typeface="+mn-ea"/>
                <a:cs typeface="+mn-cs"/>
                <a:hlinkClick r:id="rId20" tooltip="Henry Miller Shreve"/>
              </a:rPr>
              <a:t>Henry M. Shreve</a:t>
            </a:r>
            <a:r>
              <a:rPr lang="en-US" sz="1200" b="0" i="0" kern="1200" dirty="0">
                <a:solidFill>
                  <a:schemeClr val="tx1"/>
                </a:solidFill>
                <a:latin typeface="+mn-lt"/>
                <a:ea typeface="+mn-ea"/>
                <a:cs typeface="+mn-cs"/>
              </a:rPr>
              <a:t>, a river engineer and namesake of </a:t>
            </a:r>
            <a:r>
              <a:rPr lang="en-US" sz="1200" b="0" i="0" u="none" strike="noStrike" kern="1200" dirty="0">
                <a:solidFill>
                  <a:schemeClr val="tx1"/>
                </a:solidFill>
                <a:latin typeface="+mn-lt"/>
                <a:ea typeface="+mn-ea"/>
                <a:cs typeface="+mn-cs"/>
                <a:hlinkClick r:id="rId21" tooltip="Shreveport, Louisiana"/>
              </a:rPr>
              <a:t>Shreveport</a:t>
            </a:r>
            <a:r>
              <a:rPr lang="en-US" sz="1200" b="0" i="0" kern="1200" dirty="0">
                <a:solidFill>
                  <a:schemeClr val="tx1"/>
                </a:solidFill>
                <a:latin typeface="+mn-lt"/>
                <a:ea typeface="+mn-ea"/>
                <a:cs typeface="+mn-cs"/>
              </a:rPr>
              <a:t>, Louisiana, dug a canal in 1831 through the neck of Turnbull's Bend; this canal became known as Shreve's Cut. At the next high water, the Mississippi roared through this channel.</a:t>
            </a:r>
            <a:r>
              <a:rPr lang="en-US" sz="1200" b="0" i="0" u="none" strike="noStrike" kern="1200" baseline="30000" dirty="0">
                <a:solidFill>
                  <a:schemeClr val="tx1"/>
                </a:solidFill>
                <a:latin typeface="+mn-lt"/>
                <a:ea typeface="+mn-ea"/>
                <a:cs typeface="+mn-cs"/>
                <a:hlinkClick r:id="rId3"/>
              </a:rPr>
              <a:t>[9]</a:t>
            </a:r>
            <a:r>
              <a:rPr lang="en-US" sz="1200" b="0" i="0" kern="1200" dirty="0">
                <a:solidFill>
                  <a:schemeClr val="tx1"/>
                </a:solidFill>
                <a:latin typeface="+mn-lt"/>
                <a:ea typeface="+mn-ea"/>
                <a:cs typeface="+mn-cs"/>
              </a:rPr>
              <a:t> The upper portion of Turnbull's Bend was referred to as </a:t>
            </a:r>
            <a:r>
              <a:rPr lang="en-US" sz="1200" b="0" i="1" kern="1200" dirty="0">
                <a:solidFill>
                  <a:schemeClr val="tx1"/>
                </a:solidFill>
                <a:latin typeface="+mn-lt"/>
                <a:ea typeface="+mn-ea"/>
                <a:cs typeface="+mn-cs"/>
              </a:rPr>
              <a:t>Upper Old River,</a:t>
            </a:r>
            <a:r>
              <a:rPr lang="en-US" sz="1200" b="0" i="0" kern="1200" dirty="0">
                <a:solidFill>
                  <a:schemeClr val="tx1"/>
                </a:solidFill>
                <a:latin typeface="+mn-lt"/>
                <a:ea typeface="+mn-ea"/>
                <a:cs typeface="+mn-cs"/>
              </a:rPr>
              <a:t> while the larger, lower portion became known as the larger </a:t>
            </a:r>
            <a:r>
              <a:rPr lang="en-US" sz="1200" b="0" i="1" kern="1200" dirty="0">
                <a:solidFill>
                  <a:schemeClr val="tx1"/>
                </a:solidFill>
                <a:latin typeface="+mn-lt"/>
                <a:ea typeface="+mn-ea"/>
                <a:cs typeface="+mn-cs"/>
              </a:rPr>
              <a:t>Lower Old River</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At first, the Lower Old River would flow eastward, to the Mississippi, until 1839, when locals began removing the </a:t>
            </a:r>
            <a:r>
              <a:rPr lang="en-US" sz="1200" b="0" i="0" u="none" strike="noStrike" kern="1200" dirty="0">
                <a:solidFill>
                  <a:schemeClr val="tx1"/>
                </a:solidFill>
                <a:latin typeface="+mn-lt"/>
                <a:ea typeface="+mn-ea"/>
                <a:cs typeface="+mn-cs"/>
                <a:hlinkClick r:id="rId22" tooltip="Great Raft"/>
              </a:rPr>
              <a:t>Great Raft</a:t>
            </a:r>
            <a:r>
              <a:rPr lang="en-US" sz="1200" b="0" i="0" kern="1200" dirty="0">
                <a:solidFill>
                  <a:schemeClr val="tx1"/>
                </a:solidFill>
                <a:latin typeface="+mn-lt"/>
                <a:ea typeface="+mn-ea"/>
                <a:cs typeface="+mn-cs"/>
              </a:rPr>
              <a:t>, a natural log jam that was obstructing the Atchafalaya River. The project was finished in 1840. After that, the Lower Old River would flow eastward to the Mississippi when the Red River was high and the Mississippi was low, and westward to the Atchafalaya when the Mississippi was high and the Red River was low. Over time, the number of days when the river flowed east to the Mississippi decreased and the number of days when the river flowed west increased, until eventually the Lower Old River flowed west over half the time. By 1880, it rarely flowed eastward and was rapidly capturing more and more of the flow of the Mississippi. With this increased water flow, the channel of the Atchafalaya River was worn deeper and wider throughout the 1800s and early 1900s.</a:t>
            </a:r>
            <a:r>
              <a:rPr lang="en-US" sz="1200" b="0" i="0" u="none" strike="noStrike" kern="1200" baseline="30000" dirty="0">
                <a:solidFill>
                  <a:schemeClr val="tx1"/>
                </a:solidFill>
                <a:latin typeface="+mn-lt"/>
                <a:ea typeface="+mn-ea"/>
                <a:cs typeface="+mn-cs"/>
                <a:hlinkClick r:id="rId3"/>
              </a:rPr>
              <a:t>[9]</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The U.S. Army Corps of Engineers measured the amount of water flowing through the Mississippi River and compared it to the amount entering the Atchafalaya Basin by monitoring "latitude flow" at the latitude of the </a:t>
            </a:r>
            <a:r>
              <a:rPr lang="en-US" sz="1200" b="0" i="0" u="none" strike="noStrike" kern="1200" dirty="0">
                <a:solidFill>
                  <a:schemeClr val="tx1"/>
                </a:solidFill>
                <a:latin typeface="+mn-lt"/>
                <a:ea typeface="+mn-ea"/>
                <a:cs typeface="+mn-cs"/>
                <a:hlinkClick r:id="rId23" tooltip="Red River Landing, Louisiana"/>
              </a:rPr>
              <a:t>Red River Landing</a:t>
            </a:r>
            <a:r>
              <a:rPr lang="en-US" sz="1200" b="0" i="0" kern="1200" dirty="0">
                <a:solidFill>
                  <a:schemeClr val="tx1"/>
                </a:solidFill>
                <a:latin typeface="+mn-lt"/>
                <a:ea typeface="+mn-ea"/>
                <a:cs typeface="+mn-cs"/>
              </a:rPr>
              <a:t>, located five miles (8.0 km) downstream of Old River. In this case, latitude flow is a combination of the flows of the Mississippi and Atchafalaya rivers as they cross an imaginary line at that latitude.</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Between 1850 and 1950, the percentage of latitude flow entering the Atchafalaya River had increased from less than 10 percent to about 30 percent. By 1953, the U.S. Army Corps of Engineers concluded that the Mississippi River could change its course to the Atchafalaya River by 1990 if it were not controlled, since this alternative path to the </a:t>
            </a:r>
            <a:r>
              <a:rPr lang="en-US" sz="1200" b="0" i="0" u="none" strike="noStrike" kern="1200" dirty="0">
                <a:solidFill>
                  <a:schemeClr val="tx1"/>
                </a:solidFill>
                <a:latin typeface="+mn-lt"/>
                <a:ea typeface="+mn-ea"/>
                <a:cs typeface="+mn-cs"/>
                <a:hlinkClick r:id="rId24" tooltip="Gulf of Mexico"/>
              </a:rPr>
              <a:t>Gulf of Mexico</a:t>
            </a:r>
            <a:r>
              <a:rPr lang="en-US" sz="1200" b="0" i="0" kern="1200" dirty="0">
                <a:solidFill>
                  <a:schemeClr val="tx1"/>
                </a:solidFill>
                <a:latin typeface="+mn-lt"/>
                <a:ea typeface="+mn-ea"/>
                <a:cs typeface="+mn-cs"/>
              </a:rPr>
              <a:t> through the Atchafalaya River is much shorter and steeper.</a:t>
            </a:r>
          </a:p>
          <a:p>
            <a:pPr rtl="0"/>
            <a:r>
              <a:rPr lang="en-US" sz="1200" b="0" i="0" kern="1200" dirty="0">
                <a:solidFill>
                  <a:schemeClr val="tx1"/>
                </a:solidFill>
                <a:latin typeface="+mn-lt"/>
                <a:ea typeface="+mn-ea"/>
                <a:cs typeface="+mn-cs"/>
              </a:rPr>
              <a:t>The Corps completed construction on the Old River Control Structure in 1963 to prevent the main channel flow of the Mississippi River from altering its current course to the Gulf of Mexico through the natural geologic process of </a:t>
            </a:r>
            <a:r>
              <a:rPr lang="en-US" sz="1200" b="0" i="0" u="none" strike="noStrike" kern="1200" dirty="0">
                <a:solidFill>
                  <a:schemeClr val="tx1"/>
                </a:solidFill>
                <a:latin typeface="+mn-lt"/>
                <a:ea typeface="+mn-ea"/>
                <a:cs typeface="+mn-cs"/>
                <a:hlinkClick r:id="rId25" tooltip="Avulsion (river)"/>
              </a:rPr>
              <a:t>avulsion</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[3][10]</a:t>
            </a:r>
            <a:r>
              <a:rPr lang="en-US" sz="1200" b="0" i="0" kern="1200" dirty="0">
                <a:solidFill>
                  <a:schemeClr val="tx1"/>
                </a:solidFill>
                <a:latin typeface="+mn-lt"/>
                <a:ea typeface="+mn-ea"/>
                <a:cs typeface="+mn-cs"/>
              </a:rPr>
              <a:t> Historically, this natural process of course change has occurred about every 1,000 years, and is overdue. Some researchers believe the likelihood of this event increases each year, despite manmade artificial control efforts.</a:t>
            </a:r>
            <a:r>
              <a:rPr lang="en-US" sz="1200" b="0" i="0" u="none" strike="noStrike" kern="1200" baseline="30000" dirty="0">
                <a:solidFill>
                  <a:schemeClr val="tx1"/>
                </a:solidFill>
                <a:latin typeface="+mn-lt"/>
                <a:ea typeface="+mn-ea"/>
                <a:cs typeface="+mn-cs"/>
                <a:hlinkClick r:id="rId3"/>
              </a:rPr>
              <a:t>[11]</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If the Mississippi diverts its main channel to the </a:t>
            </a:r>
            <a:r>
              <a:rPr lang="en-US" sz="1200" b="0" i="0" u="none" strike="noStrike" kern="1200" dirty="0">
                <a:solidFill>
                  <a:schemeClr val="tx1"/>
                </a:solidFill>
                <a:latin typeface="+mn-lt"/>
                <a:ea typeface="+mn-ea"/>
                <a:cs typeface="+mn-cs"/>
                <a:hlinkClick r:id="rId13" tooltip="Atchafalaya Basin"/>
              </a:rPr>
              <a:t>Atchafalaya Basin</a:t>
            </a:r>
            <a:r>
              <a:rPr lang="en-US" sz="1200" b="0" i="0" kern="1200" dirty="0">
                <a:solidFill>
                  <a:schemeClr val="tx1"/>
                </a:solidFill>
                <a:latin typeface="+mn-lt"/>
                <a:ea typeface="+mn-ea"/>
                <a:cs typeface="+mn-cs"/>
              </a:rPr>
              <a:t> and the </a:t>
            </a:r>
            <a:r>
              <a:rPr lang="en-US" sz="1200" b="0" i="0" u="none" strike="noStrike" kern="1200" dirty="0">
                <a:solidFill>
                  <a:schemeClr val="tx1"/>
                </a:solidFill>
                <a:latin typeface="+mn-lt"/>
                <a:ea typeface="+mn-ea"/>
                <a:cs typeface="+mn-cs"/>
                <a:hlinkClick r:id="rId7" tooltip="Atchafalaya River"/>
              </a:rPr>
              <a:t>Atchafalaya River</a:t>
            </a:r>
            <a:r>
              <a:rPr lang="en-US" sz="1200" b="0" i="0" kern="1200" dirty="0">
                <a:solidFill>
                  <a:schemeClr val="tx1"/>
                </a:solidFill>
                <a:latin typeface="+mn-lt"/>
                <a:ea typeface="+mn-ea"/>
                <a:cs typeface="+mn-cs"/>
              </a:rPr>
              <a:t>, it would develop a new </a:t>
            </a:r>
            <a:r>
              <a:rPr lang="en-US" sz="1200" b="0" i="0" u="none" strike="noStrike" kern="1200" dirty="0">
                <a:solidFill>
                  <a:schemeClr val="tx1"/>
                </a:solidFill>
                <a:latin typeface="+mn-lt"/>
                <a:ea typeface="+mn-ea"/>
                <a:cs typeface="+mn-cs"/>
                <a:hlinkClick r:id="rId26" tooltip="River delta"/>
              </a:rPr>
              <a:t>delta</a:t>
            </a:r>
            <a:r>
              <a:rPr lang="en-US" sz="1200" b="0" i="0" kern="1200" dirty="0">
                <a:solidFill>
                  <a:schemeClr val="tx1"/>
                </a:solidFill>
                <a:latin typeface="+mn-lt"/>
                <a:ea typeface="+mn-ea"/>
                <a:cs typeface="+mn-cs"/>
              </a:rPr>
              <a:t> south of </a:t>
            </a:r>
            <a:r>
              <a:rPr lang="en-US" sz="1200" b="0" i="0" u="none" strike="noStrike" kern="1200" dirty="0">
                <a:solidFill>
                  <a:schemeClr val="tx1"/>
                </a:solidFill>
                <a:latin typeface="+mn-lt"/>
                <a:ea typeface="+mn-ea"/>
                <a:cs typeface="+mn-cs"/>
                <a:hlinkClick r:id="rId27" tooltip="Morgan City, Louisiana"/>
              </a:rPr>
              <a:t>Morgan City</a:t>
            </a:r>
            <a:r>
              <a:rPr lang="en-US" sz="1200" b="0" i="0" kern="1200" dirty="0">
                <a:solidFill>
                  <a:schemeClr val="tx1"/>
                </a:solidFill>
                <a:latin typeface="+mn-lt"/>
                <a:ea typeface="+mn-ea"/>
                <a:cs typeface="+mn-cs"/>
              </a:rPr>
              <a:t> in southern Louisiana, greatly reducing water flow to its present channel through </a:t>
            </a:r>
            <a:r>
              <a:rPr lang="en-US" sz="1200" b="0" i="0" u="none" strike="noStrike" kern="1200" dirty="0">
                <a:solidFill>
                  <a:schemeClr val="tx1"/>
                </a:solidFill>
                <a:latin typeface="+mn-lt"/>
                <a:ea typeface="+mn-ea"/>
                <a:cs typeface="+mn-cs"/>
                <a:hlinkClick r:id="rId28" tooltip="Baton Rouge"/>
              </a:rPr>
              <a:t>Baton Rouge</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9" tooltip="New Orleans"/>
              </a:rPr>
              <a:t>New Orleans</a:t>
            </a:r>
            <a:r>
              <a:rPr lang="en-US" sz="1200" b="0" i="0" kern="1200" dirty="0">
                <a:solidFill>
                  <a:schemeClr val="tx1"/>
                </a:solidFill>
                <a:latin typeface="+mn-lt"/>
                <a:ea typeface="+mn-ea"/>
                <a:cs typeface="+mn-cs"/>
              </a:rPr>
              <a:t>, with adverse economic effects on both port cities.</a:t>
            </a:r>
            <a:r>
              <a:rPr lang="en-US" sz="1200" b="0" i="0" u="none" strike="noStrike" kern="1200" baseline="30000" dirty="0">
                <a:solidFill>
                  <a:schemeClr val="tx1"/>
                </a:solidFill>
                <a:latin typeface="+mn-lt"/>
                <a:ea typeface="+mn-ea"/>
                <a:cs typeface="+mn-cs"/>
                <a:hlinkClick r:id="rId3"/>
              </a:rPr>
              <a:t>[4]</a:t>
            </a:r>
            <a:r>
              <a:rPr lang="en-US" sz="1200" b="0" i="0" kern="1200" dirty="0">
                <a:solidFill>
                  <a:schemeClr val="tx1"/>
                </a:solidFill>
                <a:latin typeface="+mn-lt"/>
                <a:ea typeface="+mn-ea"/>
                <a:cs typeface="+mn-cs"/>
              </a:rPr>
              <a:t> The </a:t>
            </a:r>
            <a:r>
              <a:rPr lang="en-US" sz="1200" b="0" i="0" u="none" strike="noStrike" kern="1200" dirty="0">
                <a:solidFill>
                  <a:schemeClr val="tx1"/>
                </a:solidFill>
                <a:latin typeface="+mn-lt"/>
                <a:ea typeface="+mn-ea"/>
                <a:cs typeface="+mn-cs"/>
                <a:hlinkClick r:id="rId30" tooltip="Mississippi Flood of 1973"/>
              </a:rPr>
              <a:t>Mississippi Flood of 1973</a:t>
            </a:r>
            <a:r>
              <a:rPr lang="en-US" sz="1200" b="0" i="0" kern="1200" dirty="0">
                <a:solidFill>
                  <a:schemeClr val="tx1"/>
                </a:solidFill>
                <a:latin typeface="+mn-lt"/>
                <a:ea typeface="+mn-ea"/>
                <a:cs typeface="+mn-cs"/>
              </a:rPr>
              <a:t> almost caused the control structure to fail. Maintenance of the integrity of the Old River Control Structure, the nearby </a:t>
            </a:r>
            <a:r>
              <a:rPr lang="en-US" sz="1200" b="0" i="0" u="none" strike="noStrike" kern="1200" dirty="0" err="1">
                <a:solidFill>
                  <a:schemeClr val="tx1"/>
                </a:solidFill>
                <a:latin typeface="+mn-lt"/>
                <a:ea typeface="+mn-ea"/>
                <a:cs typeface="+mn-cs"/>
                <a:hlinkClick r:id="rId31" tooltip="Morganza Spillway"/>
              </a:rPr>
              <a:t>Morganza</a:t>
            </a:r>
            <a:r>
              <a:rPr lang="en-US" sz="1200" b="0" i="0" u="none" strike="noStrike" kern="1200" dirty="0">
                <a:solidFill>
                  <a:schemeClr val="tx1"/>
                </a:solidFill>
                <a:latin typeface="+mn-lt"/>
                <a:ea typeface="+mn-ea"/>
                <a:cs typeface="+mn-cs"/>
                <a:hlinkClick r:id="rId31" tooltip="Morganza Spillway"/>
              </a:rPr>
              <a:t> Spillway</a:t>
            </a:r>
            <a:r>
              <a:rPr lang="en-US" sz="1200" b="0" i="0" kern="1200" dirty="0">
                <a:solidFill>
                  <a:schemeClr val="tx1"/>
                </a:solidFill>
                <a:latin typeface="+mn-lt"/>
                <a:ea typeface="+mn-ea"/>
                <a:cs typeface="+mn-cs"/>
              </a:rPr>
              <a:t>, and other levees in the area is essential to prevent such a diversion. Jeff Masters of </a:t>
            </a:r>
            <a:r>
              <a:rPr lang="en-US" sz="1200" b="0" i="1" u="none" strike="noStrike" kern="1200" dirty="0">
                <a:solidFill>
                  <a:schemeClr val="tx1"/>
                </a:solidFill>
                <a:latin typeface="+mn-lt"/>
                <a:ea typeface="+mn-ea"/>
                <a:cs typeface="+mn-cs"/>
                <a:hlinkClick r:id="rId32" tooltip="Weather Underground (weather service)"/>
              </a:rPr>
              <a:t>Weather Underground</a:t>
            </a:r>
            <a:r>
              <a:rPr lang="en-US" sz="1200" b="0" i="0" kern="1200" dirty="0">
                <a:solidFill>
                  <a:schemeClr val="tx1"/>
                </a:solidFill>
                <a:latin typeface="+mn-lt"/>
                <a:ea typeface="+mn-ea"/>
                <a:cs typeface="+mn-cs"/>
              </a:rPr>
              <a:t> noted that failure of that complex "would be a serious blow to the U.S. economy."</a:t>
            </a:r>
            <a:r>
              <a:rPr lang="en-US" sz="1200" b="0" i="0" u="none" strike="noStrike" kern="1200" baseline="30000" dirty="0">
                <a:solidFill>
                  <a:schemeClr val="tx1"/>
                </a:solidFill>
                <a:latin typeface="+mn-lt"/>
                <a:ea typeface="+mn-ea"/>
                <a:cs typeface="+mn-cs"/>
                <a:hlinkClick r:id="rId3"/>
              </a:rPr>
              <a:t>[12]</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Components[</a:t>
            </a:r>
            <a:r>
              <a:rPr lang="en-US" sz="1200" b="0" i="0" u="none" strike="noStrike" kern="1200" dirty="0">
                <a:solidFill>
                  <a:schemeClr val="tx1"/>
                </a:solidFill>
                <a:latin typeface="+mn-lt"/>
                <a:ea typeface="+mn-ea"/>
                <a:cs typeface="+mn-cs"/>
                <a:hlinkClick r:id="rId33" tooltip="Edit section: Components"/>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A diagram that depicts river flows associated with </a:t>
            </a:r>
            <a:r>
              <a:rPr lang="en-US" sz="1200" b="0" i="0" u="none" strike="noStrike" kern="1200" dirty="0">
                <a:solidFill>
                  <a:schemeClr val="tx1"/>
                </a:solidFill>
                <a:latin typeface="+mn-lt"/>
                <a:ea typeface="+mn-ea"/>
                <a:cs typeface="+mn-cs"/>
                <a:hlinkClick r:id="rId34" tooltip="Project Design Flood"/>
              </a:rPr>
              <a:t>Project Design Flood</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The present Old River Control Structure was completed in 1964 and expanded in 1990. The first two floodgates are the Low Sill Control Structure, which regulates routine flow in the waterway, and the Overbank Control Structure, in use only when the Mississippi exceeds its banks. A navigation channel and lock were also part of the original facility design. Subsequent expansion created what is now known as the Old River Control Complex, when the Auxiliary Structure, which became operational in 1986, was added to reduce pressure on the original floodgates after extensive damage caused by the flood of 1973. The </a:t>
            </a:r>
            <a:r>
              <a:rPr lang="en-US" sz="1200" b="0" i="0" u="none" strike="noStrike" kern="1200" dirty="0">
                <a:solidFill>
                  <a:schemeClr val="tx1"/>
                </a:solidFill>
                <a:latin typeface="+mn-lt"/>
                <a:ea typeface="+mn-ea"/>
                <a:cs typeface="+mn-cs"/>
                <a:hlinkClick r:id="rId35" tooltip="Sidney A. Murray Jr. Hydroelectric Station"/>
              </a:rPr>
              <a:t>Sidney A. Murray Jr. Hydroelectric Station</a:t>
            </a:r>
            <a:r>
              <a:rPr lang="en-US" sz="1200" b="0" i="0" kern="1200" dirty="0">
                <a:solidFill>
                  <a:schemeClr val="tx1"/>
                </a:solidFill>
                <a:latin typeface="+mn-lt"/>
                <a:ea typeface="+mn-ea"/>
                <a:cs typeface="+mn-cs"/>
              </a:rPr>
              <a:t>, completed in 1990, also provides an additional measure of control at the site.</a:t>
            </a:r>
            <a:r>
              <a:rPr lang="en-US" sz="1200" b="0" i="0" u="none" strike="noStrike" kern="1200" baseline="30000" dirty="0">
                <a:solidFill>
                  <a:schemeClr val="tx1"/>
                </a:solidFill>
                <a:latin typeface="+mn-lt"/>
                <a:ea typeface="+mn-ea"/>
                <a:cs typeface="+mn-cs"/>
                <a:hlinkClick r:id="rId3"/>
              </a:rPr>
              <a:t>[3]</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Operation[</a:t>
            </a:r>
            <a:r>
              <a:rPr lang="en-US" sz="1200" b="0" i="0" u="none" strike="noStrike" kern="1200" dirty="0">
                <a:solidFill>
                  <a:schemeClr val="tx1"/>
                </a:solidFill>
                <a:latin typeface="+mn-lt"/>
                <a:ea typeface="+mn-ea"/>
                <a:cs typeface="+mn-cs"/>
                <a:hlinkClick r:id="rId36" tooltip="Edit section: Operation"/>
              </a:rPr>
              <a:t>edit</a:t>
            </a:r>
            <a:r>
              <a:rPr lang="en-US" sz="1200" b="0" i="0" kern="1200" dirty="0">
                <a:solidFill>
                  <a:schemeClr val="tx1"/>
                </a:solidFill>
                <a:latin typeface="+mn-lt"/>
                <a:ea typeface="+mn-ea"/>
                <a:cs typeface="+mn-cs"/>
              </a:rPr>
              <a:t>]</a:t>
            </a:r>
          </a:p>
          <a:p>
            <a:pPr rtl="0"/>
            <a:r>
              <a:rPr lang="en-US" sz="1200" b="0" i="0" kern="1200" dirty="0">
                <a:solidFill>
                  <a:schemeClr val="tx1"/>
                </a:solidFill>
                <a:latin typeface="+mn-lt"/>
                <a:ea typeface="+mn-ea"/>
                <a:cs typeface="+mn-cs"/>
              </a:rPr>
              <a:t>Water from the Mississippi is normally diverted into the Atchafalaya Basin only at Old River, where floodgates are routinely used to redirect the Mississippi's flow into the Atchafalaya River, such that the volume of the two rivers is split 70%/30%, respectively, as measured at the latitude of Red River Landing.</a:t>
            </a:r>
            <a:r>
              <a:rPr lang="en-US" sz="1200" b="0" i="0" u="none" strike="noStrike" kern="1200" baseline="30000" dirty="0">
                <a:solidFill>
                  <a:schemeClr val="tx1"/>
                </a:solidFill>
                <a:latin typeface="+mn-lt"/>
                <a:ea typeface="+mn-ea"/>
                <a:cs typeface="+mn-cs"/>
                <a:hlinkClick r:id="rId3"/>
              </a:rPr>
              <a:t>[13][14]</a:t>
            </a:r>
            <a:r>
              <a:rPr lang="en-US" sz="1200" b="0" i="0" kern="1200" dirty="0">
                <a:solidFill>
                  <a:schemeClr val="tx1"/>
                </a:solidFill>
                <a:latin typeface="+mn-lt"/>
                <a:ea typeface="+mn-ea"/>
                <a:cs typeface="+mn-cs"/>
              </a:rPr>
              <a:t> This flow split was not based on science, but rather was based on the approximate flow allocation between the two rivers that existed at the time of construction.</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pPr rtl="0"/>
            <a:r>
              <a:rPr lang="en-US" sz="1200" b="0" i="0" kern="1200" dirty="0">
                <a:solidFill>
                  <a:schemeClr val="tx1"/>
                </a:solidFill>
                <a:latin typeface="+mn-lt"/>
                <a:ea typeface="+mn-ea"/>
                <a:cs typeface="+mn-cs"/>
              </a:rPr>
              <a:t>Water diverted at Old River flows into the Atchafalaya Basin, first entering the Red River, then continuing down the Atchafalaya River to the Gulf of Mexico, bypassing </a:t>
            </a:r>
            <a:r>
              <a:rPr lang="en-US" sz="1200" b="0" i="0" u="none" strike="noStrike" kern="1200" dirty="0">
                <a:solidFill>
                  <a:schemeClr val="tx1"/>
                </a:solidFill>
                <a:latin typeface="+mn-lt"/>
                <a:ea typeface="+mn-ea"/>
                <a:cs typeface="+mn-cs"/>
                <a:hlinkClick r:id="rId28" tooltip="Baton Rouge"/>
              </a:rPr>
              <a:t>Baton Rouge</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29" tooltip="New Orleans"/>
              </a:rPr>
              <a:t>New Orleans</a:t>
            </a:r>
            <a:r>
              <a:rPr lang="en-US" sz="1200" b="0" i="0" kern="1200" dirty="0">
                <a:solidFill>
                  <a:schemeClr val="tx1"/>
                </a:solidFill>
                <a:latin typeface="+mn-lt"/>
                <a:ea typeface="+mn-ea"/>
                <a:cs typeface="+mn-cs"/>
              </a:rPr>
              <a:t> (see diagram).</a:t>
            </a:r>
          </a:p>
          <a:p>
            <a:pPr rtl="0"/>
            <a:r>
              <a:rPr lang="en-US" sz="1200" b="0" i="0" kern="1200" dirty="0">
                <a:solidFill>
                  <a:schemeClr val="tx1"/>
                </a:solidFill>
                <a:latin typeface="+mn-lt"/>
                <a:ea typeface="+mn-ea"/>
                <a:cs typeface="+mn-cs"/>
              </a:rPr>
              <a:t>The </a:t>
            </a:r>
            <a:r>
              <a:rPr lang="en-US" sz="1200" b="0" i="0" u="none" strike="noStrike" kern="1200" dirty="0" err="1">
                <a:solidFill>
                  <a:schemeClr val="tx1"/>
                </a:solidFill>
                <a:latin typeface="+mn-lt"/>
                <a:ea typeface="+mn-ea"/>
                <a:cs typeface="+mn-cs"/>
                <a:hlinkClick r:id="rId37" tooltip="Morganza Floodway"/>
              </a:rPr>
              <a:t>Morganza</a:t>
            </a:r>
            <a:r>
              <a:rPr lang="en-US" sz="1200" b="0" i="0" u="none" strike="noStrike" kern="1200" dirty="0">
                <a:solidFill>
                  <a:schemeClr val="tx1"/>
                </a:solidFill>
                <a:latin typeface="+mn-lt"/>
                <a:ea typeface="+mn-ea"/>
                <a:cs typeface="+mn-cs"/>
                <a:hlinkClick r:id="rId37" tooltip="Morganza Floodway"/>
              </a:rPr>
              <a:t> Floodway</a:t>
            </a:r>
            <a:r>
              <a:rPr lang="en-US" sz="1200" b="0" i="0" kern="1200" dirty="0">
                <a:solidFill>
                  <a:schemeClr val="tx1"/>
                </a:solidFill>
                <a:latin typeface="+mn-lt"/>
                <a:ea typeface="+mn-ea"/>
                <a:cs typeface="+mn-cs"/>
              </a:rPr>
              <a:t>, between the Mississippi and the Atchafalaya Basin nearby downstream, is normally closed. It can be opened in an emergency to relieve water levels and water-pressure stress on various levees and other flood-control structures, including the Old River Control Structure. The floodway can reduce stress by diverting additional water from the Mississippi into the Atchafalaya.</a:t>
            </a:r>
            <a:r>
              <a:rPr lang="en-US" sz="1200" b="0" i="0" u="none" strike="noStrike" kern="1200" baseline="30000" dirty="0">
                <a:solidFill>
                  <a:schemeClr val="tx1"/>
                </a:solidFill>
                <a:latin typeface="+mn-lt"/>
                <a:ea typeface="+mn-ea"/>
                <a:cs typeface="+mn-cs"/>
                <a:hlinkClick r:id="rId3"/>
              </a:rPr>
              <a:t>[15]</a:t>
            </a:r>
            <a:r>
              <a:rPr lang="en-US" sz="1200" b="0" i="0" kern="1200" dirty="0">
                <a:solidFill>
                  <a:schemeClr val="tx1"/>
                </a:solidFill>
                <a:latin typeface="+mn-lt"/>
                <a:ea typeface="+mn-ea"/>
                <a:cs typeface="+mn-cs"/>
              </a:rPr>
              <a:t> The </a:t>
            </a:r>
            <a:r>
              <a:rPr lang="en-US" sz="1200" b="0" i="0" kern="1200" dirty="0" err="1">
                <a:solidFill>
                  <a:schemeClr val="tx1"/>
                </a:solidFill>
                <a:latin typeface="+mn-lt"/>
                <a:ea typeface="+mn-ea"/>
                <a:cs typeface="+mn-cs"/>
              </a:rPr>
              <a:t>Morganza</a:t>
            </a:r>
            <a:r>
              <a:rPr lang="en-US" sz="1200" b="0" i="0" kern="1200" dirty="0">
                <a:solidFill>
                  <a:schemeClr val="tx1"/>
                </a:solidFill>
                <a:latin typeface="+mn-lt"/>
                <a:ea typeface="+mn-ea"/>
                <a:cs typeface="+mn-cs"/>
              </a:rPr>
              <a:t> Floodway was never used before the construction of Old River Control Structure, and as of 2016 has been opened only twice </a:t>
            </a:r>
            <a:r>
              <a:rPr lang="en-US" sz="1200" b="0" i="0" u="none" strike="noStrike" kern="1200" baseline="30000" dirty="0">
                <a:solidFill>
                  <a:schemeClr val="tx1"/>
                </a:solidFill>
                <a:latin typeface="+mn-lt"/>
                <a:ea typeface="+mn-ea"/>
                <a:cs typeface="+mn-cs"/>
                <a:hlinkClick r:id="rId3"/>
              </a:rPr>
              <a:t>[16]</a:t>
            </a:r>
            <a:r>
              <a:rPr lang="en-US" sz="1200" b="0" i="0" kern="1200" dirty="0">
                <a:solidFill>
                  <a:schemeClr val="tx1"/>
                </a:solidFill>
                <a:latin typeface="+mn-lt"/>
                <a:ea typeface="+mn-ea"/>
                <a:cs typeface="+mn-cs"/>
              </a:rPr>
              <a:t> for flood control since completion of the Old River Control Structure.</a:t>
            </a:r>
          </a:p>
        </p:txBody>
      </p:sp>
      <p:sp>
        <p:nvSpPr>
          <p:cNvPr id="4" name="Slide Number Placeholder 3"/>
          <p:cNvSpPr>
            <a:spLocks noGrp="1"/>
          </p:cNvSpPr>
          <p:nvPr>
            <p:ph type="sldNum" sz="quarter" idx="10"/>
          </p:nvPr>
        </p:nvSpPr>
        <p:spPr/>
        <p:txBody>
          <a:bodyPr/>
          <a:lstStyle/>
          <a:p>
            <a:fld id="{7B25CD1F-663D-41E7-AB01-F1B5D3D00704}" type="slidenum">
              <a:rPr lang="en-US" smtClean="0"/>
              <a:pPr/>
              <a:t>46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The Atchafalaya Basin is rich with a myriad of species of plant, animal, and bird life, including about 60 species of reptiles and amphibians, over 270 species of birds, and almost 100 species of aquatic life.</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48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latin typeface="+mn-lt"/>
                <a:ea typeface="+mn-ea"/>
                <a:cs typeface="+mn-cs"/>
              </a:rPr>
              <a:t>In the early 1940s, a house boat was converted into a worship sanctuary which could travel up and down the waterways of the Atchafalaya Basin.  This vessel, affectionately known as “the Little Brown Church on the Water,” formed the beginning stages of what eventually became Bayou Plaquemine Baptist Church.  This mobile meeting place, navigated by missionary Ira Marks, moved through rivers and canals in order to bring the gospel of Jesus Christ to people living along the bayou.  Missionaries and members of “the Little Brown Church” would invite community residents aboard to join in worship services, Vacation Bible Schools, and weddings.  Some of the founding members of Bayou Plaquemine Baptist Church can still remember the sound of gospel hymns rising up in the warm night air as “the Little Brown Church” moved through the swamp.</a:t>
            </a:r>
          </a:p>
          <a:p>
            <a:r>
              <a:rPr lang="en-US" sz="1200" b="0" i="0" kern="1200" dirty="0">
                <a:solidFill>
                  <a:schemeClr val="tx1"/>
                </a:solidFill>
                <a:latin typeface="+mn-lt"/>
                <a:ea typeface="+mn-ea"/>
                <a:cs typeface="+mn-cs"/>
              </a:rPr>
              <a:t>In 1941, a mission location was established on land through the help of First Baptist Church of Baton Rouge (Eastland Bible Class) and was called Bayou Plaquemine Mission.  A group of Christians who met in this place decided to particularize and formed an independent church on July 28, 1946.  This congregation was named Bayou Plaquemine Baptist Church, which remains in existence over 70 years later.  Our current church facility is located roughly 7 miles from the town of Plaquemine along the Grand River.  We are situated on a stretch of Highway 75 around the corner from Jack Miller’s Landing and across the street from </a:t>
            </a:r>
            <a:r>
              <a:rPr lang="en-US" sz="1200" b="0" i="0" kern="1200" dirty="0" err="1">
                <a:solidFill>
                  <a:schemeClr val="tx1"/>
                </a:solidFill>
                <a:latin typeface="+mn-lt"/>
                <a:ea typeface="+mn-ea"/>
                <a:cs typeface="+mn-cs"/>
              </a:rPr>
              <a:t>Verret</a:t>
            </a:r>
            <a:r>
              <a:rPr lang="en-US" sz="1200" b="0" i="0" kern="1200" dirty="0">
                <a:solidFill>
                  <a:schemeClr val="tx1"/>
                </a:solidFill>
                <a:latin typeface="+mn-lt"/>
                <a:ea typeface="+mn-ea"/>
                <a:cs typeface="+mn-cs"/>
              </a:rPr>
              <a:t> Shipyard.</a:t>
            </a:r>
          </a:p>
          <a:p>
            <a:r>
              <a:rPr lang="en-US" sz="1200" b="0" i="0" kern="1200" dirty="0">
                <a:solidFill>
                  <a:schemeClr val="tx1"/>
                </a:solidFill>
                <a:latin typeface="+mn-lt"/>
                <a:ea typeface="+mn-ea"/>
                <a:cs typeface="+mn-cs"/>
              </a:rPr>
              <a:t>Bayou Plaquemine Baptist Church (</a:t>
            </a:r>
            <a:r>
              <a:rPr lang="en-US" sz="1200" b="0" i="0" kern="1200" dirty="0" err="1">
                <a:solidFill>
                  <a:schemeClr val="tx1"/>
                </a:solidFill>
                <a:latin typeface="+mn-lt"/>
                <a:ea typeface="+mn-ea"/>
                <a:cs typeface="+mn-cs"/>
              </a:rPr>
              <a:t>BPBC</a:t>
            </a:r>
            <a:r>
              <a:rPr lang="en-US" sz="1200" b="0" i="0" kern="1200" dirty="0">
                <a:solidFill>
                  <a:schemeClr val="tx1"/>
                </a:solidFill>
                <a:latin typeface="+mn-lt"/>
                <a:ea typeface="+mn-ea"/>
                <a:cs typeface="+mn-cs"/>
              </a:rPr>
              <a:t>) has an extensive outreach ministry to families and youth along the bayou, a bus ministry for those in need of transportation, an annual Vacation Bible School, and weekly Sunday School classes, in addition to children’s programs, music programs, and women’s ministry programs throughout the year.  We strive by God’s grace to be a pillar and foundation of the truth (1 Tim. 3:15), calling the lost to repentance and faith while also building up believers in the teaching and commandments of Jesus Christ.  We are blessed to be in gospel partnership with three other area churches, the “Unity Churches,” which consist of </a:t>
            </a:r>
            <a:r>
              <a:rPr lang="en-US" sz="1200" b="0" i="0" kern="1200" dirty="0" err="1">
                <a:solidFill>
                  <a:schemeClr val="tx1"/>
                </a:solidFill>
                <a:latin typeface="+mn-lt"/>
                <a:ea typeface="+mn-ea"/>
                <a:cs typeface="+mn-cs"/>
              </a:rPr>
              <a:t>BPBC</a:t>
            </a:r>
            <a:r>
              <a:rPr lang="en-US" sz="1200" b="0" i="0" kern="1200" dirty="0">
                <a:solidFill>
                  <a:schemeClr val="tx1"/>
                </a:solidFill>
                <a:latin typeface="+mn-lt"/>
                <a:ea typeface="+mn-ea"/>
                <a:cs typeface="+mn-cs"/>
              </a:rPr>
              <a:t>, First Baptist Church of Plaquemine, First Baptist Church of White Castle, and Bayou Sorrel Baptist Church.  We have bi-monthly worship services together and partner in hosting a one-day Bible conference each year.</a:t>
            </a:r>
          </a:p>
          <a:p>
            <a:r>
              <a:rPr lang="en-US" sz="1200" b="0" i="0" kern="1200" dirty="0">
                <a:solidFill>
                  <a:schemeClr val="tx1"/>
                </a:solidFill>
                <a:latin typeface="+mn-lt"/>
                <a:ea typeface="+mn-ea"/>
                <a:cs typeface="+mn-cs"/>
              </a:rPr>
              <a:t>VIDEO: To watch a video that describes the history of “the Little Brown Church” and early missionary efforts in the Atchafalaya Basin, click </a:t>
            </a:r>
            <a:r>
              <a:rPr lang="en-US" sz="1200" b="0" i="0" u="none" strike="noStrike" kern="1200" dirty="0">
                <a:solidFill>
                  <a:schemeClr val="tx1"/>
                </a:solidFill>
                <a:latin typeface="+mn-lt"/>
                <a:ea typeface="+mn-ea"/>
                <a:cs typeface="+mn-cs"/>
                <a:hlinkClick r:id="rId3"/>
              </a:rPr>
              <a:t>here</a:t>
            </a:r>
            <a:r>
              <a:rPr lang="en-US" sz="1200" b="0" i="0" kern="120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54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Biglers</a:t>
            </a:r>
            <a:r>
              <a:rPr lang="en-US" baseline="0" dirty="0"/>
              <a:t> were 5 mi south of Bayou </a:t>
            </a:r>
            <a:r>
              <a:rPr lang="en-US" baseline="0" dirty="0" err="1"/>
              <a:t>Chene</a:t>
            </a:r>
            <a:r>
              <a:rPr lang="en-US" baseline="0" dirty="0"/>
              <a:t> from Greg </a:t>
            </a:r>
            <a:r>
              <a:rPr lang="en-US" baseline="0" dirty="0" err="1"/>
              <a:t>Guirard’s</a:t>
            </a:r>
            <a:r>
              <a:rPr lang="en-US" baseline="0" dirty="0"/>
              <a:t> “Cajun Families of the Atchafalaya” pg 79</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55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house was on a wooden barge. During the flood of 1927, 7ft of water was over this property</a:t>
            </a:r>
            <a:r>
              <a:rPr lang="en-US" baseline="0" dirty="0"/>
              <a:t> and the barge floated into the woods. After it all receded, Harold took the house off the barge and they lived in it. The barge is still down by the water.</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56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“I went to the woods because I wished to live deliberately, to front only the essential facts of life, and see if I could not learn what it had to teach, and not, when I came to die, discover that I had not lived.</a:t>
            </a: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58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Acculturation is a two way transfer</a:t>
            </a:r>
          </a:p>
          <a:p>
            <a:r>
              <a:rPr lang="en-US" dirty="0"/>
              <a:t>Assimilation is a one way transfer</a:t>
            </a:r>
          </a:p>
        </p:txBody>
      </p:sp>
      <p:sp>
        <p:nvSpPr>
          <p:cNvPr id="4" name="Slide Number Placeholder 3"/>
          <p:cNvSpPr>
            <a:spLocks noGrp="1"/>
          </p:cNvSpPr>
          <p:nvPr>
            <p:ph type="sldNum" sz="quarter" idx="10"/>
          </p:nvPr>
        </p:nvSpPr>
        <p:spPr/>
        <p:txBody>
          <a:bodyPr/>
          <a:lstStyle/>
          <a:p>
            <a:fld id="{7B25CD1F-663D-41E7-AB01-F1B5D3D00704}" type="slidenum">
              <a:rPr lang="en-US" smtClean="0"/>
              <a:pPr/>
              <a:t>60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give up their farms and become </a:t>
            </a:r>
            <a:r>
              <a:rPr lang="en-US"/>
              <a:t>tenant farmers</a:t>
            </a:r>
          </a:p>
        </p:txBody>
      </p:sp>
      <p:sp>
        <p:nvSpPr>
          <p:cNvPr id="4" name="Slide Number Placeholder 3"/>
          <p:cNvSpPr>
            <a:spLocks noGrp="1"/>
          </p:cNvSpPr>
          <p:nvPr>
            <p:ph type="sldNum" sz="quarter" idx="10"/>
          </p:nvPr>
        </p:nvSpPr>
        <p:spPr/>
        <p:txBody>
          <a:bodyPr/>
          <a:lstStyle/>
          <a:p>
            <a:fld id="{7B25CD1F-663D-41E7-AB01-F1B5D3D00704}" type="slidenum">
              <a:rPr lang="en-US" smtClean="0"/>
              <a:pPr/>
              <a:t>66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give up their farms and become tenant farmers</a:t>
            </a:r>
          </a:p>
        </p:txBody>
      </p:sp>
      <p:sp>
        <p:nvSpPr>
          <p:cNvPr id="4" name="Slide Number Placeholder 3"/>
          <p:cNvSpPr>
            <a:spLocks noGrp="1"/>
          </p:cNvSpPr>
          <p:nvPr>
            <p:ph type="sldNum" sz="quarter" idx="10"/>
          </p:nvPr>
        </p:nvSpPr>
        <p:spPr/>
        <p:txBody>
          <a:bodyPr/>
          <a:lstStyle/>
          <a:p>
            <a:fld id="{7B25CD1F-663D-41E7-AB01-F1B5D3D00704}" type="slidenum">
              <a:rPr lang="en-US" smtClean="0"/>
              <a:pPr/>
              <a:t>69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give up their farms and become tenant farmers</a:t>
            </a:r>
          </a:p>
          <a:p>
            <a:endParaRPr lang="en-US" dirty="0"/>
          </a:p>
          <a:p>
            <a:r>
              <a:rPr lang="en-US" sz="1200" b="0" i="0" kern="1200" dirty="0">
                <a:solidFill>
                  <a:schemeClr val="tx1"/>
                </a:solidFill>
                <a:latin typeface="+mn-lt"/>
                <a:ea typeface="+mn-ea"/>
                <a:cs typeface="+mn-cs"/>
              </a:rPr>
              <a:t>What I saw was one of these earlier Acadians; a ’62 or ’63 Invader. The “Acadian” was obviously a Chevy II badge-engineered so that Canada’s large Pontiac-Buick dealer group had a compact to sell, as the Tempest was off-limits, due to restrictions of the </a:t>
            </a:r>
            <a:r>
              <a:rPr lang="en-US" sz="1200" b="0" i="0" kern="1200" dirty="0" err="1">
                <a:solidFill>
                  <a:schemeClr val="tx1"/>
                </a:solidFill>
                <a:latin typeface="+mn-lt"/>
                <a:ea typeface="+mn-ea"/>
                <a:cs typeface="+mn-cs"/>
              </a:rPr>
              <a:t>APTA</a:t>
            </a:r>
            <a:r>
              <a:rPr lang="en-US" sz="1200" b="0" i="0" kern="1200" dirty="0">
                <a:solidFill>
                  <a:schemeClr val="tx1"/>
                </a:solidFill>
                <a:latin typeface="+mn-lt"/>
                <a:ea typeface="+mn-ea"/>
                <a:cs typeface="+mn-cs"/>
              </a:rPr>
              <a:t> agreements between the US and Canada. Since the Chevy II was made in Canada (the Tempest wasn’t), the solution was…this.</a:t>
            </a:r>
          </a:p>
          <a:p>
            <a:r>
              <a:rPr lang="en-US" sz="1200" b="0" i="0" kern="1200" dirty="0">
                <a:solidFill>
                  <a:schemeClr val="tx1"/>
                </a:solidFill>
                <a:latin typeface="+mn-lt"/>
                <a:ea typeface="+mn-ea"/>
                <a:cs typeface="+mn-cs"/>
              </a:rPr>
              <a:t>And starting with 1964, the top of the line, analogous to the Nova, was called the Canso. And the Sport was obviously one half of the Super Sport; the better half. I don’t know if the Canadian </a:t>
            </a:r>
            <a:r>
              <a:rPr lang="en-US" sz="1200" b="0" i="0" kern="1200" dirty="0" err="1">
                <a:solidFill>
                  <a:schemeClr val="tx1"/>
                </a:solidFill>
                <a:latin typeface="+mn-lt"/>
                <a:ea typeface="+mn-ea"/>
                <a:cs typeface="+mn-cs"/>
              </a:rPr>
              <a:t>Cansos</a:t>
            </a:r>
            <a:r>
              <a:rPr lang="en-US" sz="1200" b="0" i="0" kern="1200" dirty="0">
                <a:solidFill>
                  <a:schemeClr val="tx1"/>
                </a:solidFill>
                <a:latin typeface="+mn-lt"/>
                <a:ea typeface="+mn-ea"/>
                <a:cs typeface="+mn-cs"/>
              </a:rPr>
              <a:t> got the same wide engine palette as the US Chevy II did, from the 153 four all the way to the 275hp 327.</a:t>
            </a: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70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Regarding the High</a:t>
            </a:r>
            <a:r>
              <a:rPr lang="en-US" sz="1200" kern="1200" baseline="0" dirty="0">
                <a:solidFill>
                  <a:schemeClr val="tx1"/>
                </a:solidFill>
                <a:latin typeface="+mn-lt"/>
                <a:ea typeface="+mn-ea"/>
                <a:cs typeface="+mn-cs"/>
              </a:rPr>
              <a:t> French speakers in Calcasieu Parish – Just to the West, </a:t>
            </a:r>
            <a:r>
              <a:rPr lang="en-US" sz="1200" kern="1200" dirty="0">
                <a:solidFill>
                  <a:schemeClr val="tx1"/>
                </a:solidFill>
                <a:latin typeface="+mn-lt"/>
                <a:ea typeface="+mn-ea"/>
                <a:cs typeface="+mn-cs"/>
              </a:rPr>
              <a:t>Texans refer to the triangle of the Acadian colonies of Beaumont, Port Arthur, and Orange as Cajun Lapland because that is where Louisiana "laps over" into Texas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73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give up their farms and become tenant farmers</a:t>
            </a:r>
          </a:p>
        </p:txBody>
      </p:sp>
      <p:sp>
        <p:nvSpPr>
          <p:cNvPr id="4" name="Slide Number Placeholder 3"/>
          <p:cNvSpPr>
            <a:spLocks noGrp="1"/>
          </p:cNvSpPr>
          <p:nvPr>
            <p:ph type="sldNum" sz="quarter" idx="10"/>
          </p:nvPr>
        </p:nvSpPr>
        <p:spPr/>
        <p:txBody>
          <a:bodyPr/>
          <a:lstStyle/>
          <a:p>
            <a:fld id="{7B25CD1F-663D-41E7-AB01-F1B5D3D00704}" type="slidenum">
              <a:rPr lang="en-US" smtClean="0"/>
              <a:pPr/>
              <a:t>74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Cajun and Creole label have been mistaken to be the same, but the origins of Creole cooking began in New Orleans, and Cajun cooking came 40 years after the establishment of New Orleans.</a:t>
            </a:r>
            <a:r>
              <a:rPr lang="en-US" sz="1200" b="0" i="0" u="none" strike="noStrike" kern="1200" baseline="30000" dirty="0">
                <a:solidFill>
                  <a:schemeClr val="tx1"/>
                </a:solidFill>
                <a:latin typeface="+mn-lt"/>
                <a:ea typeface="+mn-ea"/>
                <a:cs typeface="+mn-cs"/>
                <a:hlinkClick r:id="rId3"/>
              </a:rPr>
              <a:t>[4]</a:t>
            </a:r>
            <a:r>
              <a:rPr lang="en-US" sz="1200" b="0" i="0" kern="1200" dirty="0">
                <a:solidFill>
                  <a:schemeClr val="tx1"/>
                </a:solidFill>
                <a:latin typeface="+mn-lt"/>
                <a:ea typeface="+mn-ea"/>
                <a:cs typeface="+mn-cs"/>
              </a:rPr>
              <a:t> Today, most restaurants serve dishes that consist of Cajun styles, which </a:t>
            </a:r>
            <a:r>
              <a:rPr lang="en-US" sz="1200" b="0" i="0" u="none" strike="noStrike" kern="1200" dirty="0">
                <a:solidFill>
                  <a:schemeClr val="tx1"/>
                </a:solidFill>
                <a:latin typeface="+mn-lt"/>
                <a:ea typeface="+mn-ea"/>
                <a:cs typeface="+mn-cs"/>
                <a:hlinkClick r:id="rId4" tooltip="Paul Prudhomme"/>
              </a:rPr>
              <a:t>Paul </a:t>
            </a:r>
            <a:r>
              <a:rPr lang="en-US" sz="1200" b="0" i="0" u="none" strike="noStrike" kern="1200" dirty="0" err="1">
                <a:solidFill>
                  <a:schemeClr val="tx1"/>
                </a:solidFill>
                <a:latin typeface="+mn-lt"/>
                <a:ea typeface="+mn-ea"/>
                <a:cs typeface="+mn-cs"/>
                <a:hlinkClick r:id="rId4" tooltip="Paul Prudhomme"/>
              </a:rPr>
              <a:t>Prudhomme</a:t>
            </a:r>
            <a:r>
              <a:rPr lang="en-US" sz="1200" b="0" i="0" kern="1200" dirty="0">
                <a:solidFill>
                  <a:schemeClr val="tx1"/>
                </a:solidFill>
                <a:latin typeface="+mn-lt"/>
                <a:ea typeface="+mn-ea"/>
                <a:cs typeface="+mn-cs"/>
              </a:rPr>
              <a:t> dubbed "Louisiana cooking".</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In home-cooking, these individual styles are still kept separate.</a:t>
            </a:r>
            <a:r>
              <a:rPr lang="en-US" sz="1200" b="0" i="0" u="none" strike="noStrike" kern="1200" baseline="30000" dirty="0">
                <a:solidFill>
                  <a:schemeClr val="tx1"/>
                </a:solidFill>
                <a:latin typeface="+mn-lt"/>
                <a:ea typeface="+mn-ea"/>
                <a:cs typeface="+mn-cs"/>
                <a:hlinkClick r:id="rId3"/>
              </a:rPr>
              <a:t>[5]</a:t>
            </a:r>
            <a:r>
              <a:rPr lang="en-US" sz="1200" b="0" i="0" kern="1200" dirty="0">
                <a:solidFill>
                  <a:schemeClr val="tx1"/>
                </a:solidFill>
                <a:latin typeface="+mn-lt"/>
                <a:ea typeface="+mn-ea"/>
                <a:cs typeface="+mn-cs"/>
              </a:rPr>
              <a:t> However, there are fewer and fewer people cooking the classic Cajun dishes that would have been eaten by the original settlers.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80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Sandi, Cajun pronounce Court</a:t>
            </a:r>
            <a:r>
              <a:rPr lang="en-US" baseline="0" dirty="0"/>
              <a:t> bouillon = </a:t>
            </a:r>
            <a:r>
              <a:rPr lang="en-US" baseline="0" dirty="0" err="1"/>
              <a:t>cou</a:t>
            </a:r>
            <a:r>
              <a:rPr lang="en-US" baseline="0" dirty="0"/>
              <a:t>-be-yon</a:t>
            </a:r>
          </a:p>
          <a:p>
            <a:r>
              <a:rPr lang="en-US" baseline="0" dirty="0" err="1"/>
              <a:t>Mirliton</a:t>
            </a:r>
            <a:r>
              <a:rPr lang="en-US" baseline="0" dirty="0"/>
              <a:t> = </a:t>
            </a:r>
            <a:r>
              <a:rPr lang="en-US" baseline="0" dirty="0" err="1"/>
              <a:t>mel</a:t>
            </a:r>
            <a:r>
              <a:rPr lang="en-US" baseline="0" dirty="0"/>
              <a:t>-lee-ton</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88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latin typeface="+mn-lt"/>
                <a:ea typeface="+mn-ea"/>
                <a:cs typeface="+mn-cs"/>
              </a:rPr>
              <a:t>Fricassee</a:t>
            </a:r>
            <a:r>
              <a:rPr lang="en-US" sz="1200" b="0" i="0" kern="1200" dirty="0">
                <a:solidFill>
                  <a:schemeClr val="tx1"/>
                </a:solidFill>
                <a:latin typeface="+mn-lt"/>
                <a:ea typeface="+mn-ea"/>
                <a:cs typeface="+mn-cs"/>
              </a:rPr>
              <a:t> or </a:t>
            </a:r>
            <a:r>
              <a:rPr lang="en-US" sz="1200" b="1" i="0" kern="1200" dirty="0" err="1">
                <a:solidFill>
                  <a:schemeClr val="tx1"/>
                </a:solidFill>
                <a:latin typeface="+mn-lt"/>
                <a:ea typeface="+mn-ea"/>
                <a:cs typeface="+mn-cs"/>
              </a:rPr>
              <a:t>fricassée</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3" tooltip="Help:IPA/English"/>
              </a:rPr>
              <a:t>/ˈ</a:t>
            </a:r>
            <a:r>
              <a:rPr lang="en-US" sz="1200" b="0" i="0" u="none" strike="noStrike" kern="1200" dirty="0" err="1">
                <a:solidFill>
                  <a:schemeClr val="tx1"/>
                </a:solidFill>
                <a:latin typeface="+mn-lt"/>
                <a:ea typeface="+mn-ea"/>
                <a:cs typeface="+mn-cs"/>
                <a:hlinkClick r:id="rId3" tooltip="Help:IPA/English"/>
              </a:rPr>
              <a:t>frɪkəsi</a:t>
            </a:r>
            <a:r>
              <a:rPr lang="en-US" sz="1200" b="0" i="0" u="none" strike="noStrike" kern="1200" dirty="0">
                <a:solidFill>
                  <a:schemeClr val="tx1"/>
                </a:solidFill>
                <a:latin typeface="+mn-lt"/>
                <a:ea typeface="+mn-ea"/>
                <a:cs typeface="+mn-cs"/>
                <a:hlinkClick r:id="rId3" tooltip="Help:IPA/English"/>
              </a:rPr>
              <a:t>ː/</a:t>
            </a:r>
            <a:r>
              <a:rPr lang="en-US" sz="1200" b="0" i="0" u="none" strike="noStrike" kern="1200" baseline="30000" dirty="0">
                <a:solidFill>
                  <a:schemeClr val="tx1"/>
                </a:solidFill>
                <a:latin typeface="+mn-lt"/>
                <a:ea typeface="+mn-ea"/>
                <a:cs typeface="+mn-cs"/>
                <a:hlinkClick r:id="rId4"/>
              </a:rPr>
              <a:t>[1]</a:t>
            </a:r>
            <a:r>
              <a:rPr lang="en-US" sz="1200" b="0" i="0" kern="1200" dirty="0">
                <a:solidFill>
                  <a:schemeClr val="tx1"/>
                </a:solidFill>
                <a:latin typeface="+mn-lt"/>
                <a:ea typeface="+mn-ea"/>
                <a:cs typeface="+mn-cs"/>
              </a:rPr>
              <a:t> is a method of </a:t>
            </a:r>
            <a:r>
              <a:rPr lang="en-US" sz="1200" b="0" i="0" u="none" strike="noStrike" kern="1200" dirty="0">
                <a:solidFill>
                  <a:schemeClr val="tx1"/>
                </a:solidFill>
                <a:latin typeface="+mn-lt"/>
                <a:ea typeface="+mn-ea"/>
                <a:cs typeface="+mn-cs"/>
                <a:hlinkClick r:id="rId5" tooltip="Cooking"/>
              </a:rPr>
              <a:t>cooking</a:t>
            </a:r>
            <a:r>
              <a:rPr lang="en-US" sz="1200" b="0" i="0" kern="1200" dirty="0">
                <a:solidFill>
                  <a:schemeClr val="tx1"/>
                </a:solidFill>
                <a:latin typeface="+mn-lt"/>
                <a:ea typeface="+mn-ea"/>
                <a:cs typeface="+mn-cs"/>
              </a:rPr>
              <a:t> meat in which it is cut up and </a:t>
            </a:r>
            <a:r>
              <a:rPr lang="en-US" sz="1200" b="0" i="0" u="none" strike="noStrike" kern="1200" dirty="0">
                <a:solidFill>
                  <a:schemeClr val="tx1"/>
                </a:solidFill>
                <a:latin typeface="+mn-lt"/>
                <a:ea typeface="+mn-ea"/>
                <a:cs typeface="+mn-cs"/>
                <a:hlinkClick r:id="rId6" tooltip="Braising"/>
              </a:rPr>
              <a:t>braised</a:t>
            </a:r>
            <a:r>
              <a:rPr lang="en-US" sz="1200" b="0" i="0" kern="1200" dirty="0">
                <a:solidFill>
                  <a:schemeClr val="tx1"/>
                </a:solidFill>
                <a:latin typeface="+mn-lt"/>
                <a:ea typeface="+mn-ea"/>
                <a:cs typeface="+mn-cs"/>
              </a:rPr>
              <a:t>, and served with its sauce (usually a </a:t>
            </a:r>
            <a:r>
              <a:rPr lang="en-US" sz="1200" b="0" i="0" u="none" strike="noStrike" kern="1200" dirty="0">
                <a:solidFill>
                  <a:schemeClr val="tx1"/>
                </a:solidFill>
                <a:latin typeface="+mn-lt"/>
                <a:ea typeface="+mn-ea"/>
                <a:cs typeface="+mn-cs"/>
                <a:hlinkClick r:id="rId7" tooltip="Béchamel sauce"/>
              </a:rPr>
              <a:t>white sauce</a:t>
            </a:r>
            <a:r>
              <a:rPr lang="en-US" sz="1200" b="0" i="0" kern="1200" dirty="0">
                <a:solidFill>
                  <a:schemeClr val="tx1"/>
                </a:solidFill>
                <a:latin typeface="+mn-lt"/>
                <a:ea typeface="+mn-ea"/>
                <a:cs typeface="+mn-cs"/>
              </a:rPr>
              <a:t> but some Spanish variations are made with a tomato and olive oil base).</a:t>
            </a:r>
          </a:p>
          <a:p>
            <a:r>
              <a:rPr lang="en-US" sz="1200" b="0" i="0" kern="1200" dirty="0">
                <a:solidFill>
                  <a:schemeClr val="tx1"/>
                </a:solidFill>
                <a:latin typeface="+mn-lt"/>
                <a:ea typeface="+mn-ea"/>
                <a:cs typeface="+mn-cs"/>
              </a:rPr>
              <a:t>Fricassee of chicken is commonly found, both in modern recipes and antique ones, but virtually all kinds of meat, poultry, seafood, and even vegetables alone, can be found in fricassee dishes</a:t>
            </a:r>
          </a:p>
          <a:p>
            <a:endParaRPr lang="en-US" sz="1200" b="0" i="0" kern="1200" dirty="0">
              <a:solidFill>
                <a:schemeClr val="tx1"/>
              </a:solidFill>
              <a:latin typeface="+mn-lt"/>
              <a:ea typeface="+mn-ea"/>
              <a:cs typeface="+mn-cs"/>
            </a:endParaRPr>
          </a:p>
          <a:p>
            <a:r>
              <a:rPr lang="en-US" sz="1200" b="0" i="0" u="none" strike="noStrike" kern="1200" dirty="0">
                <a:solidFill>
                  <a:schemeClr val="tx1"/>
                </a:solidFill>
                <a:latin typeface="+mn-lt"/>
                <a:ea typeface="+mn-ea"/>
                <a:cs typeface="+mn-cs"/>
                <a:hlinkClick r:id="rId8" tooltip="Julia Child"/>
              </a:rPr>
              <a:t>Julia Child</a:t>
            </a:r>
            <a:r>
              <a:rPr lang="en-US" sz="1200" b="0" i="0" kern="1200" dirty="0">
                <a:solidFill>
                  <a:schemeClr val="tx1"/>
                </a:solidFill>
                <a:latin typeface="+mn-lt"/>
                <a:ea typeface="+mn-ea"/>
                <a:cs typeface="+mn-cs"/>
              </a:rPr>
              <a:t> in </a:t>
            </a:r>
            <a:r>
              <a:rPr lang="en-US" sz="1200" b="0" i="1" u="none" strike="noStrike" kern="1200" dirty="0">
                <a:solidFill>
                  <a:schemeClr val="tx1"/>
                </a:solidFill>
                <a:latin typeface="+mn-lt"/>
                <a:ea typeface="+mn-ea"/>
                <a:cs typeface="+mn-cs"/>
                <a:hlinkClick r:id="rId9" tooltip="Mastering the Art of French Cooking"/>
              </a:rPr>
              <a:t>Mastering the Art of French Cooking</a:t>
            </a:r>
            <a:r>
              <a:rPr lang="en-US" sz="1200" b="0" i="0" kern="1200" dirty="0">
                <a:solidFill>
                  <a:schemeClr val="tx1"/>
                </a:solidFill>
                <a:latin typeface="+mn-lt"/>
                <a:ea typeface="+mn-ea"/>
                <a:cs typeface="+mn-cs"/>
              </a:rPr>
              <a:t> describes it as "halfway between a sauté and a stew" in that a </a:t>
            </a:r>
            <a:r>
              <a:rPr lang="en-US" sz="1200" b="0" i="0" kern="1200" dirty="0" err="1">
                <a:solidFill>
                  <a:schemeClr val="tx1"/>
                </a:solidFill>
                <a:latin typeface="+mn-lt"/>
                <a:ea typeface="+mn-ea"/>
                <a:cs typeface="+mn-cs"/>
              </a:rPr>
              <a:t>saute</a:t>
            </a:r>
            <a:r>
              <a:rPr lang="en-US" sz="1200" b="0" i="0" kern="1200" dirty="0">
                <a:solidFill>
                  <a:schemeClr val="tx1"/>
                </a:solidFill>
                <a:latin typeface="+mn-lt"/>
                <a:ea typeface="+mn-ea"/>
                <a:cs typeface="+mn-cs"/>
              </a:rPr>
              <a:t> has no liquid added, while a stew includes liquid from the beginning. In a fricassee, cut-up meat is first </a:t>
            </a:r>
            <a:r>
              <a:rPr lang="en-US" sz="1200" b="0" i="0" kern="1200" dirty="0" err="1">
                <a:solidFill>
                  <a:schemeClr val="tx1"/>
                </a:solidFill>
                <a:latin typeface="+mn-lt"/>
                <a:ea typeface="+mn-ea"/>
                <a:cs typeface="+mn-cs"/>
              </a:rPr>
              <a:t>sauteed</a:t>
            </a:r>
            <a:r>
              <a:rPr lang="en-US" sz="1200" b="0" i="0" kern="1200" dirty="0">
                <a:solidFill>
                  <a:schemeClr val="tx1"/>
                </a:solidFill>
                <a:latin typeface="+mn-lt"/>
                <a:ea typeface="+mn-ea"/>
                <a:cs typeface="+mn-cs"/>
              </a:rPr>
              <a:t> (but not browned), then liquid is added and it is simmered to finish cooking.</a:t>
            </a:r>
          </a:p>
          <a:p>
            <a:endParaRPr lang="en-US" sz="1200" b="0" i="0" kern="1200" dirty="0">
              <a:solidFill>
                <a:schemeClr val="tx1"/>
              </a:solidFill>
              <a:latin typeface="+mn-lt"/>
              <a:ea typeface="+mn-ea"/>
              <a:cs typeface="+mn-cs"/>
            </a:endParaRPr>
          </a:p>
          <a:p>
            <a:r>
              <a:rPr lang="en-US" sz="1200" b="1" i="0" kern="1200" dirty="0">
                <a:solidFill>
                  <a:schemeClr val="tx1"/>
                </a:solidFill>
                <a:latin typeface="+mn-lt"/>
                <a:ea typeface="+mn-ea"/>
                <a:cs typeface="+mn-cs"/>
              </a:rPr>
              <a:t>Crawfish pie</a:t>
            </a:r>
            <a:r>
              <a:rPr lang="en-US" sz="1200" b="0" i="0" kern="1200" dirty="0">
                <a:solidFill>
                  <a:schemeClr val="tx1"/>
                </a:solidFill>
                <a:latin typeface="+mn-lt"/>
                <a:ea typeface="+mn-ea"/>
                <a:cs typeface="+mn-cs"/>
              </a:rPr>
              <a:t> is a type of </a:t>
            </a:r>
            <a:r>
              <a:rPr lang="en-US" sz="1200" b="0" i="0" u="none" strike="noStrike" kern="1200" dirty="0">
                <a:solidFill>
                  <a:schemeClr val="tx1"/>
                </a:solidFill>
                <a:latin typeface="+mn-lt"/>
                <a:ea typeface="+mn-ea"/>
                <a:cs typeface="+mn-cs"/>
                <a:hlinkClick r:id="rId10" tooltip="Baking"/>
              </a:rPr>
              <a:t>baked</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1" tooltip="Savoury (small dish)"/>
              </a:rPr>
              <a:t>savory</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2" tooltip="Pie"/>
              </a:rPr>
              <a:t>pie</a:t>
            </a:r>
            <a:r>
              <a:rPr lang="en-US" sz="1200" b="0" i="0" kern="1200" dirty="0">
                <a:solidFill>
                  <a:schemeClr val="tx1"/>
                </a:solidFill>
                <a:latin typeface="+mn-lt"/>
                <a:ea typeface="+mn-ea"/>
                <a:cs typeface="+mn-cs"/>
              </a:rPr>
              <a:t> common in the </a:t>
            </a:r>
            <a:r>
              <a:rPr lang="en-US" sz="1200" b="0" i="0" u="none" strike="noStrike" kern="1200" dirty="0">
                <a:solidFill>
                  <a:schemeClr val="tx1"/>
                </a:solidFill>
                <a:latin typeface="+mn-lt"/>
                <a:ea typeface="+mn-ea"/>
                <a:cs typeface="+mn-cs"/>
                <a:hlinkClick r:id="rId13" tooltip="Cajun cuisine"/>
              </a:rPr>
              <a:t>Cajun</a:t>
            </a:r>
            <a:r>
              <a:rPr lang="en-US" sz="1200" b="0" i="0" kern="1200" dirty="0">
                <a:solidFill>
                  <a:schemeClr val="tx1"/>
                </a:solidFill>
                <a:latin typeface="+mn-lt"/>
                <a:ea typeface="+mn-ea"/>
                <a:cs typeface="+mn-cs"/>
              </a:rPr>
              <a:t> and </a:t>
            </a:r>
            <a:r>
              <a:rPr lang="en-US" sz="1200" b="0" i="0" u="none" strike="noStrike" kern="1200" dirty="0">
                <a:solidFill>
                  <a:schemeClr val="tx1"/>
                </a:solidFill>
                <a:latin typeface="+mn-lt"/>
                <a:ea typeface="+mn-ea"/>
                <a:cs typeface="+mn-cs"/>
                <a:hlinkClick r:id="rId14" tooltip="Louisiana Creole cuisine"/>
              </a:rPr>
              <a:t>Creole cuisine</a:t>
            </a:r>
            <a:r>
              <a:rPr lang="en-US" sz="1200" b="0" i="0" kern="1200" dirty="0">
                <a:solidFill>
                  <a:schemeClr val="tx1"/>
                </a:solidFill>
                <a:latin typeface="+mn-lt"/>
                <a:ea typeface="+mn-ea"/>
                <a:cs typeface="+mn-cs"/>
              </a:rPr>
              <a:t> of </a:t>
            </a:r>
            <a:r>
              <a:rPr lang="en-US" sz="1200" b="0" i="0" u="none" strike="noStrike" kern="1200" dirty="0">
                <a:solidFill>
                  <a:schemeClr val="tx1"/>
                </a:solidFill>
                <a:latin typeface="+mn-lt"/>
                <a:ea typeface="+mn-ea"/>
                <a:cs typeface="+mn-cs"/>
                <a:hlinkClick r:id="rId15" tooltip="Louisiana"/>
              </a:rPr>
              <a:t>Louisiana</a:t>
            </a:r>
            <a:r>
              <a:rPr lang="en-US" sz="1200" b="0" i="0" kern="1200" dirty="0">
                <a:solidFill>
                  <a:schemeClr val="tx1"/>
                </a:solidFill>
                <a:latin typeface="+mn-lt"/>
                <a:ea typeface="+mn-ea"/>
                <a:cs typeface="+mn-cs"/>
              </a:rPr>
              <a:t>. It is similar in appearance to a </a:t>
            </a:r>
            <a:r>
              <a:rPr lang="en-US" sz="1200" b="0" i="0" u="none" strike="noStrike" kern="1200" dirty="0">
                <a:solidFill>
                  <a:schemeClr val="tx1"/>
                </a:solidFill>
                <a:latin typeface="+mn-lt"/>
                <a:ea typeface="+mn-ea"/>
                <a:cs typeface="+mn-cs"/>
                <a:hlinkClick r:id="rId16" tooltip="Pot pie"/>
              </a:rPr>
              <a:t>pot pie</a:t>
            </a:r>
            <a:r>
              <a:rPr lang="en-US" sz="1200" b="0" i="0" kern="1200" dirty="0">
                <a:solidFill>
                  <a:schemeClr val="tx1"/>
                </a:solidFill>
                <a:latin typeface="+mn-lt"/>
                <a:ea typeface="+mn-ea"/>
                <a:cs typeface="+mn-cs"/>
              </a:rPr>
              <a:t> and contains </a:t>
            </a:r>
            <a:r>
              <a:rPr lang="en-US" sz="1200" b="0" i="0" u="none" strike="noStrike" kern="1200" dirty="0">
                <a:solidFill>
                  <a:schemeClr val="tx1"/>
                </a:solidFill>
                <a:latin typeface="+mn-lt"/>
                <a:ea typeface="+mn-ea"/>
                <a:cs typeface="+mn-cs"/>
                <a:hlinkClick r:id="rId17" tooltip="Crayfish (food)"/>
              </a:rPr>
              <a:t>crawfish</a:t>
            </a:r>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89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latin typeface="+mn-lt"/>
                <a:ea typeface="+mn-ea"/>
                <a:cs typeface="+mn-cs"/>
                <a:hlinkClick r:id="rId3"/>
              </a:rPr>
              <a:t>Rod Bernard</a:t>
            </a:r>
            <a:r>
              <a:rPr lang="en-US" sz="1200" b="0" i="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4"/>
              </a:rPr>
              <a:t>Warren Storm</a:t>
            </a:r>
            <a:r>
              <a:rPr lang="en-US" sz="1200" u="none" strike="noStrike" kern="1200" dirty="0">
                <a:solidFill>
                  <a:schemeClr val="tx1"/>
                </a:solidFill>
                <a:latin typeface="+mn-lt"/>
                <a:ea typeface="+mn-ea"/>
                <a:cs typeface="+mn-cs"/>
              </a:rPr>
              <a:t>, </a:t>
            </a:r>
            <a:r>
              <a:rPr lang="en-US" sz="1200" b="1" i="0" u="none" strike="noStrike" kern="1200" dirty="0">
                <a:solidFill>
                  <a:schemeClr val="tx1"/>
                </a:solidFill>
                <a:latin typeface="+mn-lt"/>
                <a:ea typeface="+mn-ea"/>
                <a:cs typeface="+mn-cs"/>
                <a:hlinkClick r:id="rId5"/>
              </a:rPr>
              <a:t>Irma Thomas</a:t>
            </a:r>
            <a:r>
              <a:rPr lang="en-US" sz="1200" b="1" i="0" u="none" strike="noStrike" kern="1200" dirty="0">
                <a:solidFill>
                  <a:schemeClr val="tx1"/>
                </a:solidFill>
                <a:latin typeface="+mn-lt"/>
                <a:ea typeface="+mn-ea"/>
                <a:cs typeface="+mn-cs"/>
              </a:rPr>
              <a:t>, </a:t>
            </a:r>
            <a:r>
              <a:rPr lang="en-US" sz="1200" b="1" i="0" u="none" strike="noStrike" kern="1200" dirty="0" err="1">
                <a:solidFill>
                  <a:schemeClr val="tx1"/>
                </a:solidFill>
                <a:latin typeface="+mn-lt"/>
                <a:ea typeface="+mn-ea"/>
                <a:cs typeface="+mn-cs"/>
                <a:hlinkClick r:id="rId6"/>
              </a:rPr>
              <a:t>T.K.</a:t>
            </a:r>
            <a:r>
              <a:rPr lang="en-US" sz="1200" b="1" i="0" u="none" strike="noStrike" kern="1200" dirty="0">
                <a:solidFill>
                  <a:schemeClr val="tx1"/>
                </a:solidFill>
                <a:latin typeface="+mn-lt"/>
                <a:ea typeface="+mn-ea"/>
                <a:cs typeface="+mn-cs"/>
                <a:hlinkClick r:id="rId6"/>
              </a:rPr>
              <a:t> </a:t>
            </a:r>
            <a:r>
              <a:rPr lang="en-US" sz="1200" b="1" i="0" u="none" strike="noStrike" kern="1200" dirty="0" err="1">
                <a:solidFill>
                  <a:schemeClr val="tx1"/>
                </a:solidFill>
                <a:latin typeface="+mn-lt"/>
                <a:ea typeface="+mn-ea"/>
                <a:cs typeface="+mn-cs"/>
                <a:hlinkClick r:id="rId6"/>
              </a:rPr>
              <a:t>Hulin</a:t>
            </a:r>
            <a:r>
              <a:rPr lang="en-US" sz="1200" b="1" i="0" u="none" strike="noStrik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7"/>
              </a:rPr>
              <a:t>Belton Richard</a:t>
            </a:r>
            <a:endParaRPr lang="en-US" sz="1200" b="0" i="0" u="none" strike="noStrike"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latin typeface="+mn-lt"/>
                <a:ea typeface="+mn-ea"/>
                <a:cs typeface="+mn-cs"/>
                <a:hlinkClick r:id="rId8"/>
              </a:rPr>
              <a:t>Creedence</a:t>
            </a:r>
            <a:r>
              <a:rPr lang="en-US" sz="1200" b="0" i="0" u="none" strike="noStrike" kern="1200" dirty="0">
                <a:solidFill>
                  <a:schemeClr val="tx1"/>
                </a:solidFill>
                <a:latin typeface="+mn-lt"/>
                <a:ea typeface="+mn-ea"/>
                <a:cs typeface="+mn-cs"/>
                <a:hlinkClick r:id="rId8"/>
              </a:rPr>
              <a:t> Clearwater Revival</a:t>
            </a:r>
            <a:r>
              <a:rPr lang="en-US" sz="1200" b="0" i="0" u="none" strike="noStrik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9"/>
              </a:rPr>
              <a:t>John </a:t>
            </a:r>
            <a:r>
              <a:rPr lang="en-US" sz="1200" b="0" i="0" u="none" strike="noStrike" kern="1200" dirty="0" err="1">
                <a:solidFill>
                  <a:schemeClr val="tx1"/>
                </a:solidFill>
                <a:latin typeface="+mn-lt"/>
                <a:ea typeface="+mn-ea"/>
                <a:cs typeface="+mn-cs"/>
                <a:hlinkClick r:id="rId9"/>
              </a:rPr>
              <a:t>Fogerty</a:t>
            </a:r>
            <a:r>
              <a:rPr lang="en-US" sz="1200" b="0" i="0" u="none" strike="noStrike"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10"/>
              </a:rPr>
              <a:t>The </a:t>
            </a:r>
            <a:r>
              <a:rPr lang="en-US" sz="1200" b="0" i="0" u="none" strike="noStrike" kern="1200" dirty="0" err="1">
                <a:solidFill>
                  <a:schemeClr val="tx1"/>
                </a:solidFill>
                <a:latin typeface="+mn-lt"/>
                <a:ea typeface="+mn-ea"/>
                <a:cs typeface="+mn-cs"/>
                <a:hlinkClick r:id="rId10"/>
              </a:rPr>
              <a:t>Doobie</a:t>
            </a:r>
            <a:r>
              <a:rPr lang="en-US" sz="1200" b="0" i="0" u="none" strike="noStrike" kern="1200" dirty="0">
                <a:solidFill>
                  <a:schemeClr val="tx1"/>
                </a:solidFill>
                <a:latin typeface="+mn-lt"/>
                <a:ea typeface="+mn-ea"/>
                <a:cs typeface="+mn-cs"/>
                <a:hlinkClick r:id="rId10"/>
              </a:rPr>
              <a:t> Brothers</a:t>
            </a:r>
            <a:endParaRPr lang="en-US" sz="1200" b="1"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93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dirty="0"/>
              <a:t>”</a:t>
            </a:r>
            <a:r>
              <a:rPr lang="en-US" sz="1200" i="1" dirty="0" err="1"/>
              <a:t>Courir</a:t>
            </a:r>
            <a:r>
              <a:rPr lang="en-US" sz="1200" i="1" dirty="0"/>
              <a:t> de Mardi Gras”</a:t>
            </a:r>
            <a:r>
              <a:rPr lang="en-US" sz="1200" dirty="0"/>
              <a:t>, = Mardi Gras Run</a:t>
            </a:r>
          </a:p>
          <a:p>
            <a:r>
              <a:rPr lang="en-US" sz="1200" b="0" i="0" kern="1200" dirty="0">
                <a:solidFill>
                  <a:schemeClr val="tx1"/>
                </a:solidFill>
                <a:latin typeface="+mn-lt"/>
                <a:ea typeface="+mn-ea"/>
                <a:cs typeface="+mn-cs"/>
              </a:rPr>
              <a:t>In 1993, documentary filmmaker Pat Mire chronicled the tradition with his film </a:t>
            </a:r>
            <a:r>
              <a:rPr lang="en-US" sz="1200" b="0" i="1" kern="1200" dirty="0">
                <a:solidFill>
                  <a:schemeClr val="tx1"/>
                </a:solidFill>
                <a:latin typeface="+mn-lt"/>
                <a:ea typeface="+mn-ea"/>
                <a:cs typeface="+mn-cs"/>
              </a:rPr>
              <a:t>Dance for a Chicken: The Cajun Mardi Gras</a:t>
            </a:r>
          </a:p>
          <a:p>
            <a:endParaRPr lang="en-US" sz="1200" b="0" i="1" kern="1200" dirty="0">
              <a:solidFill>
                <a:schemeClr val="tx1"/>
              </a:solidFill>
              <a:latin typeface="+mn-lt"/>
              <a:ea typeface="+mn-ea"/>
              <a:cs typeface="+mn-cs"/>
            </a:endParaRPr>
          </a:p>
          <a:p>
            <a:r>
              <a:rPr lang="en-US" sz="1200" b="0" i="0" kern="1200" dirty="0">
                <a:solidFill>
                  <a:schemeClr val="tx1"/>
                </a:solidFill>
                <a:latin typeface="+mn-lt"/>
                <a:ea typeface="+mn-ea"/>
                <a:cs typeface="+mn-cs"/>
              </a:rPr>
              <a:t>People escape from ordinary life through the alcohol and the roles they portray in costume</a:t>
            </a:r>
          </a:p>
          <a:p>
            <a:r>
              <a:rPr lang="en-US" sz="1200" b="0" i="0" kern="1200" dirty="0">
                <a:solidFill>
                  <a:schemeClr val="tx1"/>
                </a:solidFill>
                <a:latin typeface="+mn-lt"/>
                <a:ea typeface="+mn-ea"/>
                <a:cs typeface="+mn-cs"/>
              </a:rPr>
              <a:t>The costumes not only conceal the identities of the participants, but also allow them to parody authority figures and society. Role reversals can be employed such men dressing up like women or the rich to pose as the poor.</a:t>
            </a:r>
            <a:r>
              <a:rPr lang="en-US" sz="1200" b="0" i="0" u="none" strike="noStrike" kern="1200" baseline="30000" dirty="0">
                <a:solidFill>
                  <a:schemeClr val="tx1"/>
                </a:solidFill>
                <a:latin typeface="+mn-lt"/>
                <a:ea typeface="+mn-ea"/>
                <a:cs typeface="+mn-cs"/>
                <a:hlinkClick r:id="rId3"/>
              </a:rPr>
              <a:t>[4]</a:t>
            </a:r>
            <a:r>
              <a:rPr lang="en-US" sz="1200" b="0" i="0" kern="1200" dirty="0">
                <a:solidFill>
                  <a:schemeClr val="tx1"/>
                </a:solidFill>
                <a:latin typeface="+mn-lt"/>
                <a:ea typeface="+mn-ea"/>
                <a:cs typeface="+mn-cs"/>
              </a:rPr>
              <a:t> The costumes also directly mock the </a:t>
            </a:r>
            <a:r>
              <a:rPr lang="en-US" sz="1200" b="0" i="0" u="none" strike="noStrike" kern="1200" dirty="0">
                <a:solidFill>
                  <a:schemeClr val="tx1"/>
                </a:solidFill>
                <a:latin typeface="+mn-lt"/>
                <a:ea typeface="+mn-ea"/>
                <a:cs typeface="+mn-cs"/>
                <a:hlinkClick r:id="rId4" tooltip="Nobility"/>
              </a:rPr>
              <a:t>nobility</a:t>
            </a:r>
            <a:r>
              <a:rPr lang="en-US" sz="1200" b="0" i="0" kern="1200" dirty="0">
                <a:solidFill>
                  <a:schemeClr val="tx1"/>
                </a:solidFill>
                <a:latin typeface="+mn-lt"/>
                <a:ea typeface="+mn-ea"/>
                <a:cs typeface="+mn-cs"/>
              </a:rPr>
              <a:t>, the </a:t>
            </a:r>
            <a:r>
              <a:rPr lang="en-US" sz="1200" b="0" i="0" u="none" strike="noStrike" kern="1200" dirty="0">
                <a:solidFill>
                  <a:schemeClr val="tx1"/>
                </a:solidFill>
                <a:latin typeface="+mn-lt"/>
                <a:ea typeface="+mn-ea"/>
                <a:cs typeface="+mn-cs"/>
                <a:hlinkClick r:id="rId5" tooltip="Clergy"/>
              </a:rPr>
              <a:t>clergy</a:t>
            </a:r>
            <a:r>
              <a:rPr lang="en-US" sz="1200" b="0" i="0" kern="1200" dirty="0">
                <a:solidFill>
                  <a:schemeClr val="tx1"/>
                </a:solidFill>
                <a:latin typeface="+mn-lt"/>
                <a:ea typeface="+mn-ea"/>
                <a:cs typeface="+mn-cs"/>
              </a:rPr>
              <a:t> and the educated; celebrants wear </a:t>
            </a:r>
            <a:r>
              <a:rPr lang="en-US" sz="1200" b="0" i="0" u="none" strike="noStrike" kern="1200" dirty="0">
                <a:solidFill>
                  <a:schemeClr val="tx1"/>
                </a:solidFill>
                <a:latin typeface="+mn-lt"/>
                <a:ea typeface="+mn-ea"/>
                <a:cs typeface="+mn-cs"/>
                <a:hlinkClick r:id="rId6" tooltip="Mitre"/>
              </a:rPr>
              <a:t>miter</a:t>
            </a:r>
            <a:r>
              <a:rPr lang="en-US" sz="1200" b="0" i="0" kern="1200" dirty="0">
                <a:solidFill>
                  <a:schemeClr val="tx1"/>
                </a:solidFill>
                <a:latin typeface="+mn-lt"/>
                <a:ea typeface="+mn-ea"/>
                <a:cs typeface="+mn-cs"/>
              </a:rPr>
              <a:t> hats, </a:t>
            </a:r>
            <a:r>
              <a:rPr lang="en-US" sz="1200" b="0" i="0" u="none" strike="noStrike" kern="1200" dirty="0">
                <a:solidFill>
                  <a:schemeClr val="tx1"/>
                </a:solidFill>
                <a:latin typeface="+mn-lt"/>
                <a:ea typeface="+mn-ea"/>
                <a:cs typeface="+mn-cs"/>
                <a:hlinkClick r:id="rId7" tooltip="Mortarboard"/>
              </a:rPr>
              <a:t>mortarboards</a:t>
            </a:r>
            <a:r>
              <a:rPr lang="en-US" sz="1200" b="0" i="0" kern="1200" dirty="0">
                <a:solidFill>
                  <a:schemeClr val="tx1"/>
                </a:solidFill>
                <a:latin typeface="+mn-lt"/>
                <a:ea typeface="+mn-ea"/>
                <a:cs typeface="+mn-cs"/>
              </a:rPr>
              <a:t> and </a:t>
            </a:r>
            <a:r>
              <a:rPr lang="en-US" sz="1200" b="0" i="0" u="none" strike="noStrike" kern="1200" dirty="0" err="1">
                <a:solidFill>
                  <a:schemeClr val="tx1"/>
                </a:solidFill>
                <a:latin typeface="+mn-lt"/>
                <a:ea typeface="+mn-ea"/>
                <a:cs typeface="+mn-cs"/>
                <a:hlinkClick r:id="rId8" tooltip="Capuchon"/>
              </a:rPr>
              <a:t>capuchons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[26]</a:t>
            </a:r>
            <a:r>
              <a:rPr lang="en-US" sz="1200" b="0" i="0" kern="1200" dirty="0">
                <a:solidFill>
                  <a:schemeClr val="tx1"/>
                </a:solidFill>
                <a:latin typeface="+mn-lt"/>
                <a:ea typeface="+mn-ea"/>
                <a:cs typeface="+mn-cs"/>
              </a:rPr>
              <a:t> which were initially designed to mock the </a:t>
            </a:r>
            <a:r>
              <a:rPr lang="en-US" sz="1200" b="0" i="0" u="none" strike="noStrike" kern="1200" dirty="0">
                <a:solidFill>
                  <a:schemeClr val="tx1"/>
                </a:solidFill>
                <a:latin typeface="+mn-lt"/>
                <a:ea typeface="+mn-ea"/>
                <a:cs typeface="+mn-cs"/>
                <a:hlinkClick r:id="rId9" tooltip="Hennin"/>
              </a:rPr>
              <a:t>tall pointy hats</a:t>
            </a:r>
            <a:r>
              <a:rPr lang="en-US" sz="1200" b="0" i="0" kern="1200" dirty="0">
                <a:solidFill>
                  <a:schemeClr val="tx1"/>
                </a:solidFill>
                <a:latin typeface="+mn-lt"/>
                <a:ea typeface="+mn-ea"/>
                <a:cs typeface="+mn-cs"/>
              </a:rPr>
              <a:t> worn by noble women. These hats are still worn, primarily by men</a:t>
            </a:r>
          </a:p>
          <a:p>
            <a:r>
              <a:rPr lang="en-US" sz="1200" b="0" i="0" kern="1200" dirty="0">
                <a:solidFill>
                  <a:schemeClr val="tx1"/>
                </a:solidFill>
                <a:latin typeface="+mn-lt"/>
                <a:ea typeface="+mn-ea"/>
                <a:cs typeface="+mn-cs"/>
              </a:rPr>
              <a:t>Originally the costumes were made from old work clothes decorated with cloth remnants and pieces of feed sack material, as many of the participants could not afford to buy material strictly for the event. This led to a patchwork style that has become associated with the costuming of the event.</a:t>
            </a:r>
            <a:r>
              <a:rPr lang="en-US" sz="1200" b="0" i="0" u="none" strike="noStrike" kern="1200" baseline="30000" dirty="0">
                <a:solidFill>
                  <a:schemeClr val="tx1"/>
                </a:solidFill>
                <a:latin typeface="+mn-lt"/>
                <a:ea typeface="+mn-ea"/>
                <a:cs typeface="+mn-cs"/>
                <a:hlinkClick r:id="rId3"/>
              </a:rPr>
              <a:t>[38]</a:t>
            </a:r>
            <a:r>
              <a:rPr lang="en-US" sz="1200" b="0" i="0" kern="1200" dirty="0">
                <a:solidFill>
                  <a:schemeClr val="tx1"/>
                </a:solidFill>
                <a:latin typeface="+mn-lt"/>
                <a:ea typeface="+mn-ea"/>
                <a:cs typeface="+mn-cs"/>
              </a:rPr>
              <a:t> The shirts and pants of the costume are made by sewing together various pieces of cloth in a patchwork style. The strips of cloth are cut into fringing, and are sewn onto the sleeves, up and down the legs, and on the </a:t>
            </a:r>
            <a:r>
              <a:rPr lang="en-US" sz="1200" b="0" i="0" kern="1200" dirty="0" err="1">
                <a:solidFill>
                  <a:schemeClr val="tx1"/>
                </a:solidFill>
                <a:latin typeface="+mn-lt"/>
                <a:ea typeface="+mn-ea"/>
                <a:cs typeface="+mn-cs"/>
              </a:rPr>
              <a:t>capuchon</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[28]</a:t>
            </a:r>
            <a:r>
              <a:rPr lang="en-US" sz="1200" b="0" i="0" kern="1200" dirty="0">
                <a:solidFill>
                  <a:schemeClr val="tx1"/>
                </a:solidFill>
                <a:latin typeface="+mn-lt"/>
                <a:ea typeface="+mn-ea"/>
                <a:cs typeface="+mn-cs"/>
              </a:rPr>
              <a:t> The end effect is a riot of color and pattern. These costumes are also believed to have originated in </a:t>
            </a:r>
            <a:r>
              <a:rPr lang="en-US" sz="1200" b="0" i="0" u="none" strike="noStrike" kern="1200" dirty="0">
                <a:solidFill>
                  <a:schemeClr val="tx1"/>
                </a:solidFill>
                <a:latin typeface="+mn-lt"/>
                <a:ea typeface="+mn-ea"/>
                <a:cs typeface="+mn-cs"/>
                <a:hlinkClick r:id="rId10" tooltip="Middle Ages"/>
              </a:rPr>
              <a:t>Medieval times</a:t>
            </a:r>
            <a:r>
              <a:rPr lang="en-US" sz="1200" b="0" i="0" kern="1200" dirty="0">
                <a:solidFill>
                  <a:schemeClr val="tx1"/>
                </a:solidFill>
                <a:latin typeface="+mn-lt"/>
                <a:ea typeface="+mn-ea"/>
                <a:cs typeface="+mn-cs"/>
              </a:rPr>
              <a:t>.</a:t>
            </a:r>
            <a:r>
              <a:rPr lang="en-US" sz="1200" b="0" i="0" u="none" strike="noStrike" kern="1200" baseline="30000" dirty="0">
                <a:solidFill>
                  <a:schemeClr val="tx1"/>
                </a:solidFill>
                <a:latin typeface="+mn-lt"/>
                <a:ea typeface="+mn-ea"/>
                <a:cs typeface="+mn-cs"/>
                <a:hlinkClick r:id="rId3"/>
              </a:rPr>
              <a:t>[28]</a:t>
            </a:r>
            <a:r>
              <a:rPr lang="en-US" sz="1200" b="0" i="0" kern="1200" dirty="0">
                <a:solidFill>
                  <a:schemeClr val="tx1"/>
                </a:solidFill>
                <a:latin typeface="+mn-lt"/>
                <a:ea typeface="+mn-ea"/>
                <a:cs typeface="+mn-cs"/>
              </a:rPr>
              <a:t> The masks are made by taking ordinary wire mesh </a:t>
            </a:r>
            <a:r>
              <a:rPr lang="en-US" sz="1200" b="0" i="0" u="none" strike="noStrike" kern="1200" dirty="0">
                <a:solidFill>
                  <a:schemeClr val="tx1"/>
                </a:solidFill>
                <a:latin typeface="+mn-lt"/>
                <a:ea typeface="+mn-ea"/>
                <a:cs typeface="+mn-cs"/>
                <a:hlinkClick r:id="rId11" tooltip="Window screen"/>
              </a:rPr>
              <a:t>window screen</a:t>
            </a:r>
            <a:r>
              <a:rPr lang="en-US" sz="1200" b="0" i="0" kern="1200" dirty="0">
                <a:solidFill>
                  <a:schemeClr val="tx1"/>
                </a:solidFill>
                <a:latin typeface="+mn-lt"/>
                <a:ea typeface="+mn-ea"/>
                <a:cs typeface="+mn-cs"/>
              </a:rPr>
              <a:t> and attaching large protruding noses and painting on features such as eyes and mouths. The masks are almost see through, but usually not enough to discern the wearer's identity. Many costumes and masks include animal features like beaks, feathers, hair, fur or tails.</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98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is linked to start automatically and show Zachary Richard’s Week 5 Review – DO NOT DELETE</a:t>
            </a:r>
          </a:p>
        </p:txBody>
      </p:sp>
      <p:sp>
        <p:nvSpPr>
          <p:cNvPr id="4" name="Slide Number Placeholder 3"/>
          <p:cNvSpPr>
            <a:spLocks noGrp="1"/>
          </p:cNvSpPr>
          <p:nvPr>
            <p:ph type="sldNum" sz="quarter" idx="10"/>
          </p:nvPr>
        </p:nvSpPr>
        <p:spPr/>
        <p:txBody>
          <a:bodyPr/>
          <a:lstStyle/>
          <a:p>
            <a:fld id="{7B25CD1F-663D-41E7-AB01-F1B5D3D00704}" type="slidenum">
              <a:rPr lang="en-US" smtClean="0"/>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Henri</a:t>
            </a:r>
            <a:r>
              <a:rPr lang="en-US" baseline="0" dirty="0"/>
              <a:t> </a:t>
            </a:r>
            <a:r>
              <a:rPr lang="en-US" baseline="0" dirty="0" err="1"/>
              <a:t>Membertou</a:t>
            </a:r>
            <a:r>
              <a:rPr lang="en-US" baseline="0" dirty="0"/>
              <a:t>, Pierre </a:t>
            </a:r>
            <a:r>
              <a:rPr lang="en-US" baseline="0" dirty="0" err="1"/>
              <a:t>Dugua</a:t>
            </a:r>
            <a:r>
              <a:rPr lang="en-US" baseline="0" dirty="0"/>
              <a:t> de </a:t>
            </a:r>
            <a:r>
              <a:rPr lang="en-US" baseline="0" dirty="0" err="1"/>
              <a:t>Monts</a:t>
            </a:r>
            <a:r>
              <a:rPr lang="en-US" baseline="0" dirty="0"/>
              <a:t>, Samuel de Champlain, Governor Charles Lawrence, </a:t>
            </a:r>
            <a:r>
              <a:rPr lang="en-US" baseline="0" dirty="0" err="1"/>
              <a:t>Beausoliel</a:t>
            </a:r>
            <a:r>
              <a:rPr lang="en-US" baseline="0" dirty="0"/>
              <a:t> Broussard</a:t>
            </a:r>
            <a:endParaRPr lang="en-US" dirty="0"/>
          </a:p>
        </p:txBody>
      </p:sp>
      <p:sp>
        <p:nvSpPr>
          <p:cNvPr id="4" name="Slide Number Placeholder 3"/>
          <p:cNvSpPr>
            <a:spLocks noGrp="1"/>
          </p:cNvSpPr>
          <p:nvPr>
            <p:ph type="sldNum" sz="quarter" idx="10"/>
          </p:nvPr>
        </p:nvSpPr>
        <p:spPr/>
        <p:txBody>
          <a:bodyPr/>
          <a:lstStyle/>
          <a:p>
            <a:fld id="{8573FCC8-5BA8-407F-9657-0939C1FBC350}" type="slidenum">
              <a:rPr lang="en-US" smtClean="0"/>
              <a:pPr/>
              <a:t>103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From </a:t>
            </a:r>
            <a:r>
              <a:rPr lang="en-US" dirty="0">
                <a:hlinkClick r:id="rId3"/>
              </a:rPr>
              <a:t>http://attakapasgazette.org/vol-3-2014/initial-acadian-settlement/</a:t>
            </a:r>
            <a:r>
              <a:rPr lang="en-US" dirty="0"/>
              <a:t>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The Beausoleil group remained in New Orleans for about seven weeks. Nine baptisms and three marriages were performed in the city’s Catholic Church.</a:t>
            </a:r>
            <a:r>
              <a:rPr lang="en-US" sz="1200" b="0" i="0" u="none" strike="noStrike" kern="1200" dirty="0">
                <a:solidFill>
                  <a:schemeClr val="tx1"/>
                </a:solidFill>
                <a:latin typeface="+mn-lt"/>
                <a:ea typeface="+mn-ea"/>
                <a:cs typeface="+mn-cs"/>
                <a:hlinkClick r:id="rId3"/>
              </a:rPr>
              <a:t>[6]</a:t>
            </a:r>
            <a:r>
              <a:rPr lang="en-US" sz="1200" b="0" i="0" kern="1200" dirty="0">
                <a:solidFill>
                  <a:schemeClr val="tx1"/>
                </a:solidFill>
                <a:latin typeface="+mn-lt"/>
                <a:ea typeface="+mn-ea"/>
                <a:cs typeface="+mn-cs"/>
              </a:rPr>
              <a:t> An attempt was made to redeem outdated French Canadian card-monies, a type of promissory notes that was held by thirty-two destitute Acadians.</a:t>
            </a:r>
            <a:r>
              <a:rPr lang="en-US" sz="1200" b="0" i="0" u="none" strike="noStrike" kern="1200" dirty="0">
                <a:solidFill>
                  <a:schemeClr val="tx1"/>
                </a:solidFill>
                <a:latin typeface="+mn-lt"/>
                <a:ea typeface="+mn-ea"/>
                <a:cs typeface="+mn-cs"/>
                <a:hlinkClick r:id="rId3"/>
              </a:rPr>
              <a:t>[7]</a:t>
            </a:r>
            <a:r>
              <a:rPr lang="en-US" sz="1200" b="0" i="0" kern="1200" dirty="0">
                <a:solidFill>
                  <a:schemeClr val="tx1"/>
                </a:solidFill>
                <a:latin typeface="+mn-lt"/>
                <a:ea typeface="+mn-ea"/>
                <a:cs typeface="+mn-cs"/>
              </a:rPr>
              <a:t> Discussions and agreements concerning a settlement location took place between officials, established colonists, and the newcomers. Supplies were issued to the impoverished recent immigrants.</a:t>
            </a:r>
            <a:r>
              <a:rPr lang="en-US" sz="1200" b="0" i="0" u="none" strike="noStrike" kern="1200" dirty="0">
                <a:solidFill>
                  <a:schemeClr val="tx1"/>
                </a:solidFill>
                <a:latin typeface="+mn-lt"/>
                <a:ea typeface="+mn-ea"/>
                <a:cs typeface="+mn-cs"/>
                <a:hlinkClick r:id="rId3"/>
              </a:rPr>
              <a:t>[8]</a:t>
            </a:r>
            <a:r>
              <a:rPr lang="en-US" sz="1200" b="0" i="0" kern="1200" dirty="0">
                <a:solidFill>
                  <a:schemeClr val="tx1"/>
                </a:solidFill>
                <a:latin typeface="+mn-lt"/>
                <a:ea typeface="+mn-ea"/>
                <a:cs typeface="+mn-cs"/>
              </a:rPr>
              <a:t> Preparations were completed for a move to a new, southern Acadian homeland.</a:t>
            </a:r>
            <a:endParaRPr lang="en-US" baseline="0" dirty="0"/>
          </a:p>
          <a:p>
            <a:endParaRPr lang="en-US" baseline="0" dirty="0"/>
          </a:p>
          <a:p>
            <a:r>
              <a:rPr lang="en-US" baseline="0" dirty="0"/>
              <a:t>from C. Brasseaux’s book “Founding of New Acadia” pg 75:</a:t>
            </a:r>
            <a:endParaRPr lang="en-US" dirty="0"/>
          </a:p>
          <a:p>
            <a:r>
              <a:rPr lang="en-US" dirty="0"/>
              <a:t>Several</a:t>
            </a:r>
            <a:r>
              <a:rPr lang="en-US" baseline="0" dirty="0"/>
              <a:t> Creole families had migrated from Fort Toulouse &amp; Mobil. The treeless Attakapas region could be settled quickly and their grasslands could support cattle &amp; New Orleans needed a dependable supply of cattle.  Attakapas would not be exposed to the front lines of any British raids from the east.</a:t>
            </a:r>
            <a:endParaRPr lang="en-US" dirty="0"/>
          </a:p>
          <a:p>
            <a:endParaRPr lang="en-US" dirty="0"/>
          </a:p>
          <a:p>
            <a:r>
              <a:rPr lang="en-US" dirty="0"/>
              <a:t>Eight</a:t>
            </a:r>
            <a:r>
              <a:rPr lang="en-US" baseline="0" dirty="0"/>
              <a:t> leaders of the Beausoleil party agreed to raise cattle property of Antoine Bernard Dauterive, retired French military officer and a large Attakapas landholder. Under the terms of the contract, Acadians agreed to tend Dauterive’s livestock for 6 yrs; in consideration for their labor, they would receive not only half of the herd’s increase but also the land grant Dauterive and his partner, Edouard Masse, had acquired in 1760</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From </a:t>
            </a:r>
            <a:r>
              <a:rPr lang="en-US" dirty="0">
                <a:hlinkClick r:id="rId3"/>
              </a:rPr>
              <a:t>http://www.thecajuns.com/oldnew.htm</a:t>
            </a:r>
            <a:r>
              <a:rPr lang="en-US" dirty="0"/>
              <a:t>:</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Divisions of Colonial French and Spanish Louisiana</a:t>
            </a:r>
          </a:p>
          <a:p>
            <a:r>
              <a:rPr lang="en-US" sz="1200" b="0" i="0" kern="1200" dirty="0">
                <a:solidFill>
                  <a:schemeClr val="tx1"/>
                </a:solidFill>
                <a:latin typeface="+mn-lt"/>
                <a:ea typeface="+mn-ea"/>
                <a:cs typeface="+mn-cs"/>
              </a:rPr>
              <a:t>In 1721, French Colonial Louisiana was divided into nine districts: </a:t>
            </a:r>
            <a:r>
              <a:rPr lang="en-US" sz="1200" b="0" i="0" kern="1200" dirty="0" err="1">
                <a:solidFill>
                  <a:schemeClr val="tx1"/>
                </a:solidFill>
                <a:latin typeface="+mn-lt"/>
                <a:ea typeface="+mn-ea"/>
                <a:cs typeface="+mn-cs"/>
              </a:rPr>
              <a:t>Alibamos</a:t>
            </a:r>
            <a:r>
              <a:rPr lang="en-US" sz="1200" b="0" i="0" kern="1200" dirty="0">
                <a:solidFill>
                  <a:schemeClr val="tx1"/>
                </a:solidFill>
                <a:latin typeface="+mn-lt"/>
                <a:ea typeface="+mn-ea"/>
                <a:cs typeface="+mn-cs"/>
              </a:rPr>
              <a:t>, Mobile, Biloxi, New Orleans, Natchez, The Yazoo, Illinois, Arkansas and Natchitoches [which included </a:t>
            </a:r>
            <a:r>
              <a:rPr lang="en-US" sz="1200" b="0" i="0" kern="1200" dirty="0" err="1">
                <a:solidFill>
                  <a:schemeClr val="tx1"/>
                </a:solidFill>
                <a:latin typeface="+mn-lt"/>
                <a:ea typeface="+mn-ea"/>
                <a:cs typeface="+mn-cs"/>
              </a:rPr>
              <a:t>Ayoyelles</a:t>
            </a:r>
            <a:r>
              <a:rPr lang="en-US" sz="1200" b="0" i="0" kern="1200" dirty="0">
                <a:solidFill>
                  <a:schemeClr val="tx1"/>
                </a:solidFill>
                <a:latin typeface="+mn-lt"/>
                <a:ea typeface="+mn-ea"/>
                <a:cs typeface="+mn-cs"/>
              </a:rPr>
              <a:t>].</a:t>
            </a:r>
          </a:p>
          <a:p>
            <a:r>
              <a:rPr lang="en-US" sz="1200" b="0" i="0" kern="1200" dirty="0">
                <a:solidFill>
                  <a:schemeClr val="tx1"/>
                </a:solidFill>
                <a:latin typeface="+mn-lt"/>
                <a:ea typeface="+mn-ea"/>
                <a:cs typeface="+mn-cs"/>
              </a:rPr>
              <a:t>In 1769, O'Reilly abolished the old organizations and established a new political and military unit which he called the Province of Louisiana. The Province was divided into eleven districts with a Commandant who was usually taken from the army or the militia. The eleven districts [also called Posts] were: Illinois, Natchitoches, first half of the German Coast [parish of St. Charles]; second half of the German Coast [parish of St. John the Baptist], Pointe Coupee [including Avoyelles], Opelousas [included Attakapas], Iberville Coast, the Fourche of </a:t>
            </a:r>
            <a:r>
              <a:rPr lang="en-US" sz="1200" b="0" i="0" kern="1200" dirty="0" err="1">
                <a:solidFill>
                  <a:schemeClr val="tx1"/>
                </a:solidFill>
                <a:latin typeface="+mn-lt"/>
                <a:ea typeface="+mn-ea"/>
                <a:cs typeface="+mn-cs"/>
              </a:rPr>
              <a:t>Chitimachas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Kabahan</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Cabanocey</a:t>
            </a:r>
            <a:r>
              <a:rPr lang="en-US" sz="1200" b="0" i="0" kern="1200" dirty="0">
                <a:solidFill>
                  <a:schemeClr val="tx1"/>
                </a:solidFill>
                <a:latin typeface="+mn-lt"/>
                <a:ea typeface="+mn-ea"/>
                <a:cs typeface="+mn-cs"/>
              </a:rPr>
              <a:t>], Rapides [in 1805, Avoyelles was combine with Rapides and became Rapides Country. In December 1807, the Avoyelles District of Rapides became </a:t>
            </a:r>
            <a:r>
              <a:rPr lang="en-US" sz="1200" b="0" i="0" kern="1200" dirty="0" err="1">
                <a:solidFill>
                  <a:schemeClr val="tx1"/>
                </a:solidFill>
                <a:latin typeface="+mn-lt"/>
                <a:ea typeface="+mn-ea"/>
                <a:cs typeface="+mn-cs"/>
              </a:rPr>
              <a:t>Ayoyelles</a:t>
            </a:r>
            <a:r>
              <a:rPr lang="en-US" sz="1200" b="0" i="0" kern="1200" dirty="0">
                <a:solidFill>
                  <a:schemeClr val="tx1"/>
                </a:solidFill>
                <a:latin typeface="+mn-lt"/>
                <a:ea typeface="+mn-ea"/>
                <a:cs typeface="+mn-cs"/>
              </a:rPr>
              <a:t> Parish] and St. Genevieve.</a:t>
            </a:r>
          </a:p>
          <a:p>
            <a:r>
              <a:rPr lang="en-US" sz="1200" b="0" i="0" kern="1200" dirty="0">
                <a:solidFill>
                  <a:schemeClr val="tx1"/>
                </a:solidFill>
                <a:latin typeface="+mn-lt"/>
                <a:ea typeface="+mn-ea"/>
                <a:cs typeface="+mn-cs"/>
              </a:rPr>
              <a:t>In 1763, The Mississippi Valley east of the river, except for New Orleans, was lost to England at the end of the French and Indian War. Galvez later recaptured Baton Rouge and the West Florida parishes. In 1803, under American Control, Louisiana was divided into the Orleans Territory and the District of Louisiana which later became all the states west of the Mississippi River. In 1805, the Orleans Territory was divided into 12 Counties [see </a:t>
            </a:r>
            <a:r>
              <a:rPr lang="en-US" sz="1200" b="0" i="0" kern="1200" dirty="0">
                <a:solidFill>
                  <a:schemeClr val="tx1"/>
                </a:solidFill>
                <a:latin typeface="+mn-lt"/>
                <a:ea typeface="+mn-ea"/>
                <a:cs typeface="+mn-cs"/>
                <a:hlinkClick r:id="rId4"/>
              </a:rPr>
              <a:t>map</a:t>
            </a:r>
            <a:r>
              <a:rPr lang="en-US" sz="1200" b="0" i="0" kern="1200" dirty="0">
                <a:solidFill>
                  <a:schemeClr val="tx1"/>
                </a:solidFill>
                <a:latin typeface="+mn-lt"/>
                <a:ea typeface="+mn-ea"/>
                <a:cs typeface="+mn-cs"/>
              </a:rPr>
              <a:t>] and the Counties divided into Parishes in 1807. In 1812, the Orleans Territory became the State of Louisiana.</a:t>
            </a: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settlement of </a:t>
            </a:r>
            <a:r>
              <a:rPr lang="en-US" sz="1200" u="sng" kern="1200" dirty="0">
                <a:solidFill>
                  <a:schemeClr val="tx1"/>
                </a:solidFill>
                <a:latin typeface="+mn-lt"/>
                <a:ea typeface="+mn-ea"/>
                <a:cs typeface="+mn-cs"/>
                <a:hlinkClick r:id="rId3" tooltip="Natchitoches, Louisiana"/>
              </a:rPr>
              <a:t>Natchitoches</a:t>
            </a:r>
            <a:r>
              <a:rPr lang="en-US" sz="1200" kern="1200" dirty="0">
                <a:solidFill>
                  <a:schemeClr val="tx1"/>
                </a:solidFill>
                <a:latin typeface="+mn-lt"/>
                <a:ea typeface="+mn-ea"/>
                <a:cs typeface="+mn-cs"/>
              </a:rPr>
              <a:t> (along the Red River in present-day northwest Louisiana) was established in 1714 by Louis </a:t>
            </a:r>
            <a:r>
              <a:rPr lang="en-US" sz="1200" kern="1200" dirty="0" err="1">
                <a:solidFill>
                  <a:schemeClr val="tx1"/>
                </a:solidFill>
                <a:latin typeface="+mn-lt"/>
                <a:ea typeface="+mn-ea"/>
                <a:cs typeface="+mn-cs"/>
              </a:rPr>
              <a:t>Juchereau</a:t>
            </a:r>
            <a:r>
              <a:rPr lang="en-US" sz="1200" kern="1200" dirty="0">
                <a:solidFill>
                  <a:schemeClr val="tx1"/>
                </a:solidFill>
                <a:latin typeface="+mn-lt"/>
                <a:ea typeface="+mn-ea"/>
                <a:cs typeface="+mn-cs"/>
              </a:rPr>
              <a:t> de St. Denis, making it the oldest permanent settlement in the territory that then composed the Louisiana colony.</a:t>
            </a:r>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Settlements before 1785 is actually 1766</a:t>
            </a:r>
          </a:p>
          <a:p>
            <a:endParaRPr lang="en-US" dirty="0"/>
          </a:p>
          <a:p>
            <a:r>
              <a:rPr lang="en-US" sz="1200" kern="1200" dirty="0">
                <a:solidFill>
                  <a:schemeClr val="tx1"/>
                </a:solidFill>
                <a:latin typeface="+mn-lt"/>
                <a:ea typeface="+mn-ea"/>
                <a:cs typeface="+mn-cs"/>
              </a:rPr>
              <a:t>The settlement of </a:t>
            </a:r>
            <a:r>
              <a:rPr lang="en-US" sz="1200" u="sng" kern="1200" dirty="0">
                <a:solidFill>
                  <a:schemeClr val="tx1"/>
                </a:solidFill>
                <a:latin typeface="+mn-lt"/>
                <a:ea typeface="+mn-ea"/>
                <a:cs typeface="+mn-cs"/>
                <a:hlinkClick r:id="rId3" tooltip="Natchitoches, Louisiana"/>
              </a:rPr>
              <a:t>Natchitoches</a:t>
            </a:r>
            <a:r>
              <a:rPr lang="en-US" sz="1200" kern="1200" dirty="0">
                <a:solidFill>
                  <a:schemeClr val="tx1"/>
                </a:solidFill>
                <a:latin typeface="+mn-lt"/>
                <a:ea typeface="+mn-ea"/>
                <a:cs typeface="+mn-cs"/>
              </a:rPr>
              <a:t> (along the Red River in present-day northwest Louisiana) was established in 1714 by Louis </a:t>
            </a:r>
            <a:r>
              <a:rPr lang="en-US" sz="1200" kern="1200" dirty="0" err="1">
                <a:solidFill>
                  <a:schemeClr val="tx1"/>
                </a:solidFill>
                <a:latin typeface="+mn-lt"/>
                <a:ea typeface="+mn-ea"/>
                <a:cs typeface="+mn-cs"/>
              </a:rPr>
              <a:t>Juchereau</a:t>
            </a:r>
            <a:r>
              <a:rPr lang="en-US" sz="1200" kern="1200" dirty="0">
                <a:solidFill>
                  <a:schemeClr val="tx1"/>
                </a:solidFill>
                <a:latin typeface="+mn-lt"/>
                <a:ea typeface="+mn-ea"/>
                <a:cs typeface="+mn-cs"/>
              </a:rPr>
              <a:t> de St. Denis, making it the oldest permanent settlement in the territory that then composed the Louisiana colony. </a:t>
            </a:r>
          </a:p>
          <a:p>
            <a:r>
              <a:rPr lang="en-US" sz="1200" i="1" kern="1200" dirty="0">
                <a:solidFill>
                  <a:schemeClr val="tx1"/>
                </a:solidFill>
                <a:latin typeface="+mn-lt"/>
                <a:ea typeface="+mn-ea"/>
                <a:cs typeface="+mn-cs"/>
              </a:rPr>
              <a:t>Natchitoches was founded as a French outpost on the </a:t>
            </a:r>
            <a:r>
              <a:rPr lang="en-US" sz="1200" i="1" u="sng" kern="1200" dirty="0">
                <a:solidFill>
                  <a:schemeClr val="tx1"/>
                </a:solidFill>
                <a:latin typeface="+mn-lt"/>
                <a:ea typeface="+mn-ea"/>
                <a:cs typeface="+mn-cs"/>
                <a:hlinkClick r:id="rId4" tooltip="Red River of the South"/>
              </a:rPr>
              <a:t>Red River</a:t>
            </a:r>
            <a:r>
              <a:rPr lang="en-US" sz="1200" i="1" kern="1200" dirty="0">
                <a:solidFill>
                  <a:schemeClr val="tx1"/>
                </a:solidFill>
                <a:latin typeface="+mn-lt"/>
                <a:ea typeface="+mn-ea"/>
                <a:cs typeface="+mn-cs"/>
              </a:rPr>
              <a:t> for trade with Spanish-controlled </a:t>
            </a:r>
            <a:r>
              <a:rPr lang="en-US" sz="1200" i="1" u="sng" kern="1200" dirty="0">
                <a:solidFill>
                  <a:schemeClr val="tx1"/>
                </a:solidFill>
                <a:latin typeface="+mn-lt"/>
                <a:ea typeface="+mn-ea"/>
                <a:cs typeface="+mn-cs"/>
                <a:hlinkClick r:id="rId5" tooltip="Mexico"/>
              </a:rPr>
              <a:t>Mexico</a:t>
            </a:r>
            <a:r>
              <a:rPr lang="en-US" sz="1200" i="1" kern="1200" dirty="0">
                <a:solidFill>
                  <a:schemeClr val="tx1"/>
                </a:solidFill>
                <a:latin typeface="+mn-lt"/>
                <a:ea typeface="+mn-ea"/>
                <a:cs typeface="+mn-cs"/>
              </a:rPr>
              <a:t>; French traders settled there as early as 1699. The post was established near a village of </a:t>
            </a:r>
            <a:r>
              <a:rPr lang="en-US" sz="1200" i="1" u="sng" kern="1200" dirty="0">
                <a:solidFill>
                  <a:schemeClr val="tx1"/>
                </a:solidFill>
                <a:latin typeface="+mn-lt"/>
                <a:ea typeface="+mn-ea"/>
                <a:cs typeface="+mn-cs"/>
                <a:hlinkClick r:id="rId6" tooltip="Natchitoches (tribe)"/>
              </a:rPr>
              <a:t>Natchitoches Indians</a:t>
            </a:r>
            <a:r>
              <a:rPr lang="en-US" sz="1200" i="1" kern="1200" dirty="0">
                <a:solidFill>
                  <a:schemeClr val="tx1"/>
                </a:solidFill>
                <a:latin typeface="+mn-lt"/>
                <a:ea typeface="+mn-ea"/>
                <a:cs typeface="+mn-cs"/>
              </a:rPr>
              <a:t>, after whom the city was named. Early settlers were French Catholic immigrants and creoles (originally meaning those ethnic French born in the colony). French creoles acquired lands that were developed in the antebellum years as cotton-producing </a:t>
            </a:r>
            <a:r>
              <a:rPr lang="en-US" sz="1200" i="1" u="sng" kern="1200" dirty="0">
                <a:solidFill>
                  <a:schemeClr val="tx1"/>
                </a:solidFill>
                <a:latin typeface="+mn-lt"/>
                <a:ea typeface="+mn-ea"/>
                <a:cs typeface="+mn-cs"/>
                <a:hlinkClick r:id="rId7" tooltip="Magnolia Plantation (Derry, Louisiana)"/>
              </a:rPr>
              <a:t>Magnolia Plantation</a:t>
            </a:r>
            <a:r>
              <a:rPr lang="en-US" sz="1200" i="1" kern="1200" dirty="0">
                <a:solidFill>
                  <a:schemeClr val="tx1"/>
                </a:solidFill>
                <a:latin typeface="+mn-lt"/>
                <a:ea typeface="+mn-ea"/>
                <a:cs typeface="+mn-cs"/>
              </a:rPr>
              <a:t> and </a:t>
            </a:r>
            <a:r>
              <a:rPr lang="en-US" sz="1200" i="1" u="sng" kern="1200" dirty="0">
                <a:solidFill>
                  <a:schemeClr val="tx1"/>
                </a:solidFill>
                <a:latin typeface="+mn-lt"/>
                <a:ea typeface="+mn-ea"/>
                <a:cs typeface="+mn-cs"/>
                <a:hlinkClick r:id="rId8" tooltip="Oakland Plantation (Natchitoches, Louisiana)"/>
              </a:rPr>
              <a:t>Oakland Plantation</a:t>
            </a:r>
            <a:r>
              <a:rPr lang="en-US" sz="1200" i="1"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French settlement had two purposes: to establish trade with the Spanish in </a:t>
            </a:r>
            <a:r>
              <a:rPr lang="en-US" sz="1200" u="sng" kern="1200" dirty="0">
                <a:solidFill>
                  <a:schemeClr val="tx1"/>
                </a:solidFill>
                <a:latin typeface="+mn-lt"/>
                <a:ea typeface="+mn-ea"/>
                <a:cs typeface="+mn-cs"/>
                <a:hlinkClick r:id="rId9" tooltip="Texas"/>
              </a:rPr>
              <a:t>Texas</a:t>
            </a:r>
            <a:r>
              <a:rPr lang="en-US" sz="1200" kern="1200" dirty="0">
                <a:solidFill>
                  <a:schemeClr val="tx1"/>
                </a:solidFill>
                <a:latin typeface="+mn-lt"/>
                <a:ea typeface="+mn-ea"/>
                <a:cs typeface="+mn-cs"/>
              </a:rPr>
              <a:t> via the Old San Antonio Road (sometimes called El Camino Real, or Kings Highway)—which ended at </a:t>
            </a:r>
            <a:r>
              <a:rPr lang="en-US" sz="1200" kern="1200" dirty="0" err="1">
                <a:solidFill>
                  <a:schemeClr val="tx1"/>
                </a:solidFill>
                <a:latin typeface="+mn-lt"/>
                <a:ea typeface="+mn-ea"/>
                <a:cs typeface="+mn-cs"/>
              </a:rPr>
              <a:t>Nachitoches</a:t>
            </a:r>
            <a:r>
              <a:rPr lang="en-US" sz="1200" kern="1200" dirty="0">
                <a:solidFill>
                  <a:schemeClr val="tx1"/>
                </a:solidFill>
                <a:latin typeface="+mn-lt"/>
                <a:ea typeface="+mn-ea"/>
                <a:cs typeface="+mn-cs"/>
              </a:rPr>
              <a:t>—and to deter Spanish advances into Louisiana. The settlement soon became a flourishing river port and crossroads. </a:t>
            </a:r>
            <a:r>
              <a:rPr lang="en-US" sz="1200" u="sng" kern="1200" dirty="0">
                <a:solidFill>
                  <a:schemeClr val="tx1"/>
                </a:solidFill>
                <a:latin typeface="+mn-lt"/>
                <a:ea typeface="+mn-ea"/>
                <a:cs typeface="+mn-cs"/>
                <a:hlinkClick r:id="rId10" tooltip="Sugar cane"/>
              </a:rPr>
              <a:t>Sugar cane</a:t>
            </a:r>
            <a:r>
              <a:rPr lang="en-US" sz="1200" kern="1200" dirty="0">
                <a:solidFill>
                  <a:schemeClr val="tx1"/>
                </a:solidFill>
                <a:latin typeface="+mn-lt"/>
                <a:ea typeface="+mn-ea"/>
                <a:cs typeface="+mn-cs"/>
              </a:rPr>
              <a:t> plantations were developed first. In the nineteenth century, cotton plantations were developed along the river. Over time, planters developed large plantations but also lived in fine homes in a growing town, a pattern repeated in New Orleans and other places.</a:t>
            </a:r>
          </a:p>
          <a:p>
            <a:endParaRPr lang="en-US" dirty="0"/>
          </a:p>
        </p:txBody>
      </p:sp>
      <p:sp>
        <p:nvSpPr>
          <p:cNvPr id="4" name="Slide Number Placeholder 3"/>
          <p:cNvSpPr>
            <a:spLocks noGrp="1"/>
          </p:cNvSpPr>
          <p:nvPr>
            <p:ph type="sldNum" sz="quarter" idx="10"/>
          </p:nvPr>
        </p:nvSpPr>
        <p:spPr/>
        <p:txBody>
          <a:bodyPr/>
          <a:lstStyle/>
          <a:p>
            <a:fld id="{7B25CD1F-663D-41E7-AB01-F1B5D3D00704}" type="slidenum">
              <a:rPr lang="en-US" smtClean="0"/>
              <a:pPr/>
              <a:t>27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Settlements before 1785 is actually 1766 – see maps on side</a:t>
            </a:r>
          </a:p>
        </p:txBody>
      </p:sp>
      <p:sp>
        <p:nvSpPr>
          <p:cNvPr id="4" name="Slide Number Placeholder 3"/>
          <p:cNvSpPr>
            <a:spLocks noGrp="1"/>
          </p:cNvSpPr>
          <p:nvPr>
            <p:ph type="sldNum" sz="quarter" idx="10"/>
          </p:nvPr>
        </p:nvSpPr>
        <p:spPr/>
        <p:txBody>
          <a:bodyPr/>
          <a:lstStyle/>
          <a:p>
            <a:fld id="{7B25CD1F-663D-41E7-AB01-F1B5D3D00704}" type="slidenum">
              <a:rPr lang="en-US" smtClean="0"/>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Settlements before 1785 is actually 1766 – see maps on side</a:t>
            </a:r>
          </a:p>
        </p:txBody>
      </p:sp>
      <p:sp>
        <p:nvSpPr>
          <p:cNvPr id="4" name="Slide Number Placeholder 3"/>
          <p:cNvSpPr>
            <a:spLocks noGrp="1"/>
          </p:cNvSpPr>
          <p:nvPr>
            <p:ph type="sldNum" sz="quarter" idx="10"/>
          </p:nvPr>
        </p:nvSpPr>
        <p:spPr/>
        <p:txBody>
          <a:bodyPr/>
          <a:lstStyle/>
          <a:p>
            <a:fld id="{7B25CD1F-663D-41E7-AB01-F1B5D3D00704}"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9548EB-40E8-4BAB-A5BD-B87F7308B074}" type="datetimeFigureOut">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9548EB-40E8-4BAB-A5BD-B87F7308B074}" type="datetimeFigureOut">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9548EB-40E8-4BAB-A5BD-B87F7308B074}" type="datetimeFigureOut">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0" y="0"/>
            <a:ext cx="9144000" cy="609600"/>
          </a:xfrm>
          <a:prstGeom prst="rect">
            <a:avLst/>
          </a:prstGeom>
          <a:solidFill>
            <a:srgbClr val="FFFF00"/>
          </a:solidFill>
        </p:spPr>
        <p:txBody>
          <a:bodyPr>
            <a:normAutofit/>
          </a:bodyPr>
          <a:lstStyle>
            <a:lvl1pPr>
              <a:defRPr sz="3600" b="1">
                <a:solidFill>
                  <a:schemeClr val="tx1"/>
                </a:solidFill>
              </a:defRPr>
            </a:lvl1pPr>
          </a:lstStyle>
          <a:p>
            <a:r>
              <a:rPr lang="en-US" dirty="0"/>
              <a:t>Click to edit Master title style</a:t>
            </a:r>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sz="1800"/>
            </a:lvl1pPr>
          </a:lstStyle>
          <a:p>
            <a:pPr>
              <a:defRPr/>
            </a:pPr>
            <a:fld id="{6D98560A-1953-4F77-869E-5D1EE0598C44}"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9548EB-40E8-4BAB-A5BD-B87F7308B074}" type="datetimeFigureOut">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9548EB-40E8-4BAB-A5BD-B87F7308B074}" type="datetimeFigureOut">
              <a:rPr lang="en-US" smtClean="0"/>
              <a:pPr/>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9548EB-40E8-4BAB-A5BD-B87F7308B074}" type="datetimeFigureOut">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9548EB-40E8-4BAB-A5BD-B87F7308B074}" type="datetimeFigureOut">
              <a:rPr lang="en-US" smtClean="0"/>
              <a:pPr/>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9548EB-40E8-4BAB-A5BD-B87F7308B074}" type="datetimeFigureOut">
              <a:rPr lang="en-US" smtClean="0"/>
              <a:pPr/>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548EB-40E8-4BAB-A5BD-B87F7308B074}" type="datetimeFigureOut">
              <a:rPr lang="en-US" smtClean="0"/>
              <a:pPr/>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9548EB-40E8-4BAB-A5BD-B87F7308B074}" type="datetimeFigureOut">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9548EB-40E8-4BAB-A5BD-B87F7308B074}" type="datetimeFigureOut">
              <a:rPr lang="en-US" smtClean="0"/>
              <a:pPr/>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428B4-66D4-44B9-A642-41A6C9F6AF4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548EB-40E8-4BAB-A5BD-B87F7308B074}" type="datetimeFigureOut">
              <a:rPr lang="en-US" smtClean="0"/>
              <a:pPr/>
              <a:t>2/24/2020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428B4-66D4-44B9-A642-41A6C9F6AF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75.gif"/><Relationship Id="rId4" Type="http://schemas.openxmlformats.org/officeDocument/2006/relationships/image" Target="../media/image17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3" Type="http://schemas.openxmlformats.org/officeDocument/2006/relationships/hyperlink" Target="http://www.en.wikipedia.org/wiki/St._Lawrence_Iroquoians" TargetMode="External"/><Relationship Id="rId18" Type="http://schemas.openxmlformats.org/officeDocument/2006/relationships/hyperlink" Target="http://www.historymuseum.ca/cmc/exhibitions/aborig/fp/fpz3c01e.html" TargetMode="External"/><Relationship Id="rId26" Type="http://schemas.openxmlformats.org/officeDocument/2006/relationships/hyperlink" Target="http://www.novascotia.ca/abor/aboriginal-people/community-info/" TargetMode="External"/><Relationship Id="rId21" Type="http://schemas.openxmlformats.org/officeDocument/2006/relationships/hyperlink" Target="http://www.mikmaweydebert.ca/home/ancestors-live-here/debert/an-ice-age-world/" TargetMode="External"/><Relationship Id="rId34" Type="http://schemas.openxmlformats.org/officeDocument/2006/relationships/hyperlink" Target="http://www.thecanadianencyclopedia.ca/en/article/pierre-du-gua-de-monts" TargetMode="External"/><Relationship Id="rId7" Type="http://schemas.openxmlformats.org/officeDocument/2006/relationships/hyperlink" Target="http://www.en.wikipedia.org/wiki/Huguenots" TargetMode="External"/><Relationship Id="rId12" Type="http://schemas.openxmlformats.org/officeDocument/2006/relationships/hyperlink" Target="http://www.en.wikipedia.org/wiki/Religion_in_France" TargetMode="External"/><Relationship Id="rId17" Type="http://schemas.openxmlformats.org/officeDocument/2006/relationships/hyperlink" Target="http://www.heritage.nf.ca/articles/aboriginal/mikmaq-history.php" TargetMode="External"/><Relationship Id="rId25" Type="http://schemas.openxmlformats.org/officeDocument/2006/relationships/hyperlink" Target="http://www.nationalhumanitiescenter.org/pds/amerbegin/contact/text4/norse.pdf" TargetMode="External"/><Relationship Id="rId33" Type="http://schemas.openxmlformats.org/officeDocument/2006/relationships/hyperlink" Target="http://www.thecanadianencyclopedia.ca/en/article/micmac-mikmaq" TargetMode="External"/><Relationship Id="rId38" Type="http://schemas.openxmlformats.org/officeDocument/2006/relationships/image" Target="../media/image177.png"/><Relationship Id="rId2" Type="http://schemas.openxmlformats.org/officeDocument/2006/relationships/audio" Target="file:///D:\Cajuns\Class%205\Mardi%20Gras.mp3" TargetMode="External"/><Relationship Id="rId16" Type="http://schemas.openxmlformats.org/officeDocument/2006/relationships/hyperlink" Target="http://www.heritage.nf.ca/articles/aboriginal/beothuk.php" TargetMode="External"/><Relationship Id="rId20" Type="http://schemas.openxmlformats.org/officeDocument/2006/relationships/hyperlink" Target="http://www.inquestiatimes.blogspot.com/2013/04/acadian-prehistory-medieval-religion.html" TargetMode="External"/><Relationship Id="rId29" Type="http://schemas.openxmlformats.org/officeDocument/2006/relationships/hyperlink" Target="http://www.quora.com/Where-did-French-Acadians-originally-come-from" TargetMode="External"/><Relationship Id="rId1" Type="http://schemas.microsoft.com/office/2007/relationships/media" Target="file:///D:\Cajuns\Class%205\Mardi%20Gras.mp3" TargetMode="External"/><Relationship Id="rId6" Type="http://schemas.openxmlformats.org/officeDocument/2006/relationships/hyperlink" Target="mailto:Perrin@plddo.com" TargetMode="External"/><Relationship Id="rId11" Type="http://schemas.openxmlformats.org/officeDocument/2006/relationships/hyperlink" Target="http://www.en.wikipedia.org/wiki/Pierre_Dugua,_Sieur_de_Mons" TargetMode="External"/><Relationship Id="rId24" Type="http://schemas.openxmlformats.org/officeDocument/2006/relationships/hyperlink" Target="http://www.n.wikipedia.org/wiki/Timeline_of_First_Nations_history" TargetMode="External"/><Relationship Id="rId32" Type="http://schemas.openxmlformats.org/officeDocument/2006/relationships/hyperlink" Target="http://www.thecanadianencyclopedia.ca/en/article/history-of-acadia" TargetMode="External"/><Relationship Id="rId37" Type="http://schemas.openxmlformats.org/officeDocument/2006/relationships/image" Target="../media/image176.png"/><Relationship Id="rId5" Type="http://schemas.openxmlformats.org/officeDocument/2006/relationships/hyperlink" Target="http://www.dancecajun.com/" TargetMode="External"/><Relationship Id="rId15" Type="http://schemas.openxmlformats.org/officeDocument/2006/relationships/hyperlink" Target="http://www.everyculture.com/multi/A-Br/Acadians.html" TargetMode="External"/><Relationship Id="rId23" Type="http://schemas.openxmlformats.org/officeDocument/2006/relationships/hyperlink" Target="http://www.mikmaweydebert.ca/home/wp-content/uploads/2015/06/Mikmawel_Tan_Telikinamuemk_Final_Online.pdf" TargetMode="External"/><Relationship Id="rId28" Type="http://schemas.openxmlformats.org/officeDocument/2006/relationships/hyperlink" Target="http://www.poets.org/poem/evangeline-tale-acadie" TargetMode="External"/><Relationship Id="rId36" Type="http://schemas.openxmlformats.org/officeDocument/2006/relationships/hyperlink" Target="http://www.youtube.com/watch?v=cpvNH3jLuJA" TargetMode="External"/><Relationship Id="rId10" Type="http://schemas.openxmlformats.org/officeDocument/2006/relationships/hyperlink" Target="http://www.en.wikipedia.org/wiki/Mi%EA%9E%8Ckmaq" TargetMode="External"/><Relationship Id="rId19" Type="http://schemas.openxmlformats.org/officeDocument/2006/relationships/hyperlink" Target="http://www.hosted.learnquebec.ca/societies/societies/mikmaq-around-1980/the-mikmaq-gaspes-first-settlers/" TargetMode="External"/><Relationship Id="rId31" Type="http://schemas.openxmlformats.org/officeDocument/2006/relationships/hyperlink" Target="http://www.thecanadianencyclopedia.ca/en/article/beothuk" TargetMode="External"/><Relationship Id="rId4" Type="http://schemas.openxmlformats.org/officeDocument/2006/relationships/hyperlink" Target="https://www.aadnc-aandc.gc.ca/eng/1100100019246/1100100019247" TargetMode="External"/><Relationship Id="rId9" Type="http://schemas.openxmlformats.org/officeDocument/2006/relationships/hyperlink" Target="http://www.en.wikipedia.org/wiki/John_Cabot" TargetMode="External"/><Relationship Id="rId14" Type="http://schemas.openxmlformats.org/officeDocument/2006/relationships/hyperlink" Target="http://www.en.wikipedia.org/wiki/Timeline_of_First_Nations_history" TargetMode="External"/><Relationship Id="rId22" Type="http://schemas.openxmlformats.org/officeDocument/2006/relationships/hyperlink" Target="http://www.mikmaweydebert.ca/home/ancestors-live-here/debert/understanding-and-protecting-the-sites/" TargetMode="External"/><Relationship Id="rId27" Type="http://schemas.openxmlformats.org/officeDocument/2006/relationships/hyperlink" Target="http://www.novascotia.ca/museum/mikmaq/default.asp?section=thumb&amp;page=17&amp;region=&amp;period=" TargetMode="External"/><Relationship Id="rId30" Type="http://schemas.openxmlformats.org/officeDocument/2006/relationships/hyperlink" Target="http://www.thecanadianencyclopedia.ca/en/article/aboriginal-people-eastern-woodlands" TargetMode="External"/><Relationship Id="rId35" Type="http://schemas.openxmlformats.org/officeDocument/2006/relationships/hyperlink" Target="http://www.utpjournals.press/doi/abs/10.3138/9616-83R9-8772-1G2J" TargetMode="External"/><Relationship Id="rId8" Type="http://schemas.openxmlformats.org/officeDocument/2006/relationships/hyperlink" Target="http://www.en.wikipedia.org/wiki/Jacques_Cartier" TargetMode="External"/><Relationship Id="rId3"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hyperlink" Target="http://www.law.cornell.edu/uscode/17/107.shtml" TargetMode="Externa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D:\Cajuns\Class%205\Class%205-Samba%20Oleek%20.mp3" TargetMode="External"/><Relationship Id="rId1" Type="http://schemas.microsoft.com/office/2007/relationships/media" Target="file:///D:\Cajuns\Class%205\Class%205-Samba%20Oleek%20.mp3"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hyperlink" Target="https://www.theadvocate.com/baton_rouge/news/environment/article_d5a29f26-06a9-11e8-abde-8b9660c81021.html?utm_medium=social&amp;utm_source=twitter&amp;utm_campaign=user-share" TargetMode="External"/><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81.jpe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D:\Cajuns\Class%205\Zachary%20Richards%20Against%20the%20Tide_2-Adapting-Tradition-Acculturation-Romero.mp4" TargetMode="External"/><Relationship Id="rId1" Type="http://schemas.microsoft.com/office/2007/relationships/media" Target="file:///D:\Cajuns\Class%205\Zachary%20Richards%20Against%20the%20Tide_2-Adapting-Tradition-Acculturation-Romero.mp4" TargetMode="Externa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D:\Cajuns\Class%205\Zachary%20Richards%20Against%20the%20Tide-Civil%20War-Poverty-Eliminate%20Culture.mp4" TargetMode="External"/><Relationship Id="rId1" Type="http://schemas.microsoft.com/office/2007/relationships/media" Target="file:///D:\Cajuns\Class%205\Zachary%20Richards%20Against%20the%20Tide-Civil%20War-Poverty-Eliminate%20Culture.mp4"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video" Target="file:///D:\Cajuns\Class%205\Zachary%20Richards%20Against%20the%20Tide_5-Cajuns%20&amp;%20their%20French%20Language.mp4" TargetMode="External"/><Relationship Id="rId2" Type="http://schemas.microsoft.com/office/2007/relationships/media" Target="file:///D:\Cajuns\Class%205\Zachary%20Richards%20Against%20the%20Tide_5-Cajuns%20&amp;%20their%20French%20Language.mp4" TargetMode="External"/><Relationship Id="rId1" Type="http://schemas.openxmlformats.org/officeDocument/2006/relationships/video" Target="file:///D:\Academic\Senior%20U\Geology\2020\Music_Video\Zachary%20Richards%20Against%20the%20Tide_Cajuns%20&amp;%20their%20French%20Language.mp4" TargetMode="Externa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95.jpeg"/></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D:\Cajuns\Class%205\Zachary%20Richards%20Against%20the%20Tide_LanguageMusicMerger.mp4" TargetMode="External"/><Relationship Id="rId1" Type="http://schemas.microsoft.com/office/2007/relationships/media" Target="file:///D:\Cajuns\Class%205\Zachary%20Richards%20Against%20the%20Tide_LanguageMusicMerger.mp4"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2.jpeg"/><Relationship Id="rId7" Type="http://schemas.openxmlformats.org/officeDocument/2006/relationships/image" Target="../media/image104.jpeg"/><Relationship Id="rId2" Type="http://schemas.openxmlformats.org/officeDocument/2006/relationships/image" Target="../media/image101.jpeg"/><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hyperlink" Target="https://en.wikipedia.org/wiki/Settler" TargetMode="External"/><Relationship Id="rId4" Type="http://schemas.openxmlformats.org/officeDocument/2006/relationships/hyperlink" Target="https://en.wikipedia.org/wiki/Acadian" TargetMode="Externa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D:\Cajuns\Class%205\Justin%20Wilson.mp4" TargetMode="External"/><Relationship Id="rId1" Type="http://schemas.microsoft.com/office/2007/relationships/media" Target="file:///D:\Cajuns\Class%205\Justin%20Wilson.mp4" TargetMode="External"/><Relationship Id="rId5" Type="http://schemas.openxmlformats.org/officeDocument/2006/relationships/image" Target="../media/image106.png"/><Relationship Id="rId4" Type="http://schemas.openxmlformats.org/officeDocument/2006/relationships/image" Target="../media/image10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17.png"/><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xml"/><Relationship Id="rId5" Type="http://schemas.openxmlformats.org/officeDocument/2006/relationships/image" Target="../media/image121.png"/><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2.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31.jpeg"/><Relationship Id="rId5" Type="http://schemas.openxmlformats.org/officeDocument/2006/relationships/image" Target="../media/image122.jpe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D:\Cajuns\Class%205\Zachary%20Richards%20Against%20the%20Tide_1-Shipment%20out-Broussard%20Arrival.mp4" TargetMode="External"/><Relationship Id="rId1" Type="http://schemas.microsoft.com/office/2007/relationships/media" Target="file:///D:\Cajuns\Class%205\Zachary%20Richards%20Against%20the%20Tide_1-Shipment%20out-Broussard%20Arrival.mp4" TargetMode="External"/><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13.xml"/><Relationship Id="rId5" Type="http://schemas.openxmlformats.org/officeDocument/2006/relationships/image" Target="../media/image136.jpeg"/><Relationship Id="rId4" Type="http://schemas.openxmlformats.org/officeDocument/2006/relationships/image" Target="../media/image135.jpeg"/></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13.xml"/><Relationship Id="rId4" Type="http://schemas.openxmlformats.org/officeDocument/2006/relationships/image" Target="../media/image139.jpeg"/></Relationships>
</file>

<file path=ppt/slides/_rels/slide92.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0.png"/><Relationship Id="rId3" Type="http://schemas.openxmlformats.org/officeDocument/2006/relationships/image" Target="../media/image141.png"/><Relationship Id="rId7" Type="http://schemas.openxmlformats.org/officeDocument/2006/relationships/image" Target="../media/image135.jpeg"/><Relationship Id="rId12" Type="http://schemas.openxmlformats.org/officeDocument/2006/relationships/image" Target="../media/image121.png"/><Relationship Id="rId2" Type="http://schemas.openxmlformats.org/officeDocument/2006/relationships/image" Target="../media/image140.png"/><Relationship Id="rId1" Type="http://schemas.openxmlformats.org/officeDocument/2006/relationships/slideLayout" Target="../slideLayouts/slideLayout13.xml"/><Relationship Id="rId6" Type="http://schemas.openxmlformats.org/officeDocument/2006/relationships/image" Target="../media/image144.png"/><Relationship Id="rId11" Type="http://schemas.openxmlformats.org/officeDocument/2006/relationships/image" Target="../media/image131.jpeg"/><Relationship Id="rId5" Type="http://schemas.openxmlformats.org/officeDocument/2006/relationships/image" Target="../media/image143.png"/><Relationship Id="rId10" Type="http://schemas.openxmlformats.org/officeDocument/2006/relationships/image" Target="../media/image125.jpeg"/><Relationship Id="rId4" Type="http://schemas.openxmlformats.org/officeDocument/2006/relationships/image" Target="../media/image142.png"/><Relationship Id="rId9" Type="http://schemas.openxmlformats.org/officeDocument/2006/relationships/image" Target="../media/image145.jpeg"/><Relationship Id="rId14" Type="http://schemas.openxmlformats.org/officeDocument/2006/relationships/image" Target="../media/image119.png"/></Relationships>
</file>

<file path=ppt/slides/_rels/slide9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 Id="rId5" Type="http://schemas.openxmlformats.org/officeDocument/2006/relationships/image" Target="../media/image153.jpeg"/><Relationship Id="rId4" Type="http://schemas.openxmlformats.org/officeDocument/2006/relationships/image" Target="../media/image152.jpeg"/></Relationships>
</file>

<file path=ppt/slides/_rels/slide97.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13.xml"/><Relationship Id="rId6" Type="http://schemas.openxmlformats.org/officeDocument/2006/relationships/image" Target="../media/image158.jpeg"/><Relationship Id="rId5" Type="http://schemas.openxmlformats.org/officeDocument/2006/relationships/image" Target="../media/image157.jpeg"/><Relationship Id="rId10" Type="http://schemas.openxmlformats.org/officeDocument/2006/relationships/image" Target="../media/image162.jpeg"/><Relationship Id="rId4" Type="http://schemas.openxmlformats.org/officeDocument/2006/relationships/image" Target="../media/image156.jpeg"/><Relationship Id="rId9" Type="http://schemas.openxmlformats.org/officeDocument/2006/relationships/image" Target="../media/image161.jpeg"/></Relationships>
</file>

<file path=ppt/slides/_rels/slide98.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0"/>
          <p:cNvGrpSpPr/>
          <p:nvPr/>
        </p:nvGrpSpPr>
        <p:grpSpPr>
          <a:xfrm>
            <a:off x="0" y="803274"/>
            <a:ext cx="9144000" cy="6109884"/>
            <a:chOff x="0" y="803274"/>
            <a:chExt cx="9144000" cy="6109884"/>
          </a:xfrm>
        </p:grpSpPr>
        <p:pic>
          <p:nvPicPr>
            <p:cNvPr id="7" name="Picture 1"/>
            <p:cNvPicPr>
              <a:picLocks noChangeAspect="1" noChangeArrowheads="1"/>
            </p:cNvPicPr>
            <p:nvPr/>
          </p:nvPicPr>
          <p:blipFill>
            <a:blip r:embed="rId3"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6" name="Group 8"/>
            <p:cNvGrpSpPr/>
            <p:nvPr/>
          </p:nvGrpSpPr>
          <p:grpSpPr>
            <a:xfrm>
              <a:off x="2779776" y="2885902"/>
              <a:ext cx="4723845" cy="3670346"/>
              <a:chOff x="2779776" y="2885902"/>
              <a:chExt cx="4723845" cy="3670346"/>
            </a:xfrm>
          </p:grpSpPr>
          <p:sp>
            <p:nvSpPr>
              <p:cNvPr id="9"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Freeform 9"/>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11"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grpSp>
        <p:nvGrpSpPr>
          <p:cNvPr id="8" name="Group 4"/>
          <p:cNvGrpSpPr/>
          <p:nvPr/>
        </p:nvGrpSpPr>
        <p:grpSpPr>
          <a:xfrm>
            <a:off x="0" y="0"/>
            <a:ext cx="9220200" cy="6858001"/>
            <a:chOff x="0" y="0"/>
            <a:chExt cx="9220200" cy="6858001"/>
          </a:xfrm>
        </p:grpSpPr>
        <p:pic>
          <p:nvPicPr>
            <p:cNvPr id="4" name="Picture 3"/>
            <p:cNvPicPr>
              <a:picLocks noChangeAspect="1" noChangeArrowheads="1"/>
            </p:cNvPicPr>
            <p:nvPr/>
          </p:nvPicPr>
          <p:blipFill>
            <a:blip r:embed="rId4" cstate="print"/>
            <a:srcRect/>
            <a:stretch>
              <a:fillRect/>
            </a:stretch>
          </p:blipFill>
          <p:spPr bwMode="auto">
            <a:xfrm>
              <a:off x="0" y="1"/>
              <a:ext cx="9144000" cy="6858000"/>
            </a:xfrm>
            <a:prstGeom prst="rect">
              <a:avLst/>
            </a:prstGeom>
            <a:noFill/>
            <a:ln w="9525">
              <a:noFill/>
              <a:miter lim="800000"/>
              <a:headEnd/>
              <a:tailEnd/>
            </a:ln>
            <a:effectLst/>
          </p:spPr>
        </p:pic>
        <p:sp>
          <p:nvSpPr>
            <p:cNvPr id="2" name="TextBox 1"/>
            <p:cNvSpPr txBox="1"/>
            <p:nvPr/>
          </p:nvSpPr>
          <p:spPr>
            <a:xfrm>
              <a:off x="0" y="0"/>
              <a:ext cx="9220200"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a:solidFill>
                    <a:schemeClr val="accent6">
                      <a:lumMod val="50000"/>
                    </a:schemeClr>
                  </a:solidFill>
                </a:rPr>
                <a:t>				</a:t>
              </a:r>
              <a:r>
                <a:rPr lang="en-US" sz="4800" b="1" dirty="0">
                  <a:solidFill>
                    <a:schemeClr val="accent6">
                      <a:lumMod val="50000"/>
                    </a:schemeClr>
                  </a:solidFill>
                  <a:effectLst>
                    <a:outerShdw blurRad="38100" dist="38100" dir="2700000" algn="tl">
                      <a:srgbClr val="000000">
                        <a:alpha val="43137"/>
                      </a:srgbClr>
                    </a:outerShdw>
                  </a:effectLst>
                </a:rPr>
                <a:t>   </a:t>
              </a:r>
              <a:r>
                <a:rPr lang="en-US" sz="4800" b="1" dirty="0">
                  <a:effectLst>
                    <a:outerShdw blurRad="38100" dist="38100" dir="2700000" algn="tl" rotWithShape="0">
                      <a:srgbClr val="000000">
                        <a:alpha val="43137"/>
                      </a:srgbClr>
                    </a:outerShdw>
                  </a:effectLst>
                </a:rPr>
                <a:t>Migration Encore</a:t>
              </a:r>
            </a:p>
            <a:p>
              <a:pPr algn="ctr" fontAlgn="auto">
                <a:spcBef>
                  <a:spcPts val="0"/>
                </a:spcBef>
                <a:spcAft>
                  <a:spcPts val="0"/>
                </a:spcAft>
                <a:defRPr/>
              </a:pPr>
              <a:endParaRPr lang="en-US" sz="2400" b="1" dirty="0">
                <a:solidFill>
                  <a:schemeClr val="accent3">
                    <a:lumMod val="40000"/>
                    <a:lumOff val="60000"/>
                  </a:schemeClr>
                </a:solidFill>
              </a:endParaRPr>
            </a:p>
          </p:txBody>
        </p:sp>
      </p:grpSp>
      <p:sp>
        <p:nvSpPr>
          <p:cNvPr id="3" name="Rectangle 2"/>
          <p:cNvSpPr/>
          <p:nvPr/>
        </p:nvSpPr>
        <p:spPr>
          <a:xfrm>
            <a:off x="0" y="5496089"/>
            <a:ext cx="5029200" cy="1234953"/>
          </a:xfrm>
          <a:prstGeom prst="rect">
            <a:avLst/>
          </a:prstGeom>
        </p:spPr>
        <p:txBody>
          <a:bodyPr wrap="square">
            <a:spAutoFit/>
          </a:bodyPr>
          <a:lstStyle/>
          <a:p>
            <a:pPr>
              <a:lnSpc>
                <a:spcPct val="150000"/>
              </a:lnSpc>
            </a:pPr>
            <a:r>
              <a:rPr lang="en-US" sz="5400" b="1" spc="200" dirty="0">
                <a:effectLst>
                  <a:outerShdw dist="50800" dir="7200000" algn="ctr" rotWithShape="0">
                    <a:schemeClr val="tx1"/>
                  </a:outerShdw>
                </a:effectLst>
                <a:latin typeface="Tempus Sans ITC" pitchFamily="82" charset="0"/>
              </a:rPr>
              <a:t>The Acadians</a:t>
            </a:r>
            <a:endParaRPr lang="en-US" sz="5400" dirty="0">
              <a:effectLst>
                <a:outerShdw dist="50800" dir="7200000" algn="ctr" rotWithShape="0">
                  <a:schemeClr val="tx1"/>
                </a:outerShdw>
              </a:effectLst>
            </a:endParaRPr>
          </a:p>
        </p:txBody>
      </p:sp>
      <p:sp>
        <p:nvSpPr>
          <p:cNvPr id="12" name="Slide Number Placeholder 11"/>
          <p:cNvSpPr>
            <a:spLocks noGrp="1"/>
          </p:cNvSpPr>
          <p:nvPr>
            <p:ph type="sldNum" sz="quarter" idx="12"/>
          </p:nvPr>
        </p:nvSpPr>
        <p:spPr/>
        <p:txBody>
          <a:bodyPr/>
          <a:lstStyle/>
          <a:p>
            <a:fld id="{538A979C-257F-4ABA-81D2-F563F6A58267}" type="slidenum">
              <a:rPr lang="en-US" smtClean="0"/>
              <a:pPr/>
              <a:t>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par>
                                <p:cTn id="8" presetID="64" presetClass="path" presetSubtype="0" accel="50000" decel="50000" fill="hold" grpId="1" nodeType="withEffect">
                                  <p:stCondLst>
                                    <p:cond delay="0"/>
                                  </p:stCondLst>
                                  <p:childTnLst>
                                    <p:animMotion origin="layout" path="M 0 -4.62428E-6 L 0.24167 -0.84601 " pathEditMode="relative" rAng="0" ptsTypes="AA">
                                      <p:cBhvr>
                                        <p:cTn id="9" dur="1000" fill="hold"/>
                                        <p:tgtEl>
                                          <p:spTgt spid="3"/>
                                        </p:tgtEl>
                                        <p:attrNameLst>
                                          <p:attrName>ppt_x</p:attrName>
                                          <p:attrName>ppt_y</p:attrName>
                                        </p:attrNameLst>
                                      </p:cBhvr>
                                      <p:rCtr x="12100" y="-42300"/>
                                    </p:animMotion>
                                  </p:childTnLst>
                                </p:cTn>
                              </p:par>
                              <p:par>
                                <p:cTn id="10" presetID="3" presetClass="emph" presetSubtype="2" fill="hold" grpId="2" nodeType="withEffect">
                                  <p:stCondLst>
                                    <p:cond delay="0"/>
                                  </p:stCondLst>
                                  <p:childTnLst>
                                    <p:animClr clrSpc="rgb" dir="cw">
                                      <p:cBhvr override="childStyle">
                                        <p:cTn id="11" dur="1000" fill="hold"/>
                                        <p:tgtEl>
                                          <p:spTgt spid="3"/>
                                        </p:tgtEl>
                                        <p:attrNameLst>
                                          <p:attrName>style.color</p:attrName>
                                        </p:attrNameLst>
                                      </p:cBhvr>
                                      <p:to>
                                        <a:schemeClr val="tx2"/>
                                      </p:to>
                                    </p:animClr>
                                  </p:childTnLst>
                                </p:cTn>
                              </p:par>
                              <p:par>
                                <p:cTn id="12" presetID="10" presetClass="exit" presetSubtype="0" fill="hold" grpId="0"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ntr" presetSubtype="0" fill="hold"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3" grpId="1"/>
      <p:bldP spid="3"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51837"/>
            <a:ext cx="9144000" cy="1754326"/>
          </a:xfrm>
          <a:prstGeom prst="rect">
            <a:avLst/>
          </a:prstGeom>
          <a:solidFill>
            <a:schemeClr val="bg1"/>
          </a:solidFill>
        </p:spPr>
        <p:txBody>
          <a:bodyPr wrap="square" rtlCol="0">
            <a:spAutoFit/>
          </a:bodyPr>
          <a:lstStyle/>
          <a:p>
            <a:pPr algn="ctr"/>
            <a:r>
              <a:rPr lang="en-US" sz="5400" b="1" dirty="0"/>
              <a:t>WE’RE GOING TO FOLLOW THE ACADIANS TO LOUISIANA</a:t>
            </a: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10</a:t>
            </a:fld>
            <a:endParaRPr lang="en-US" dirty="0"/>
          </a:p>
        </p:txBody>
      </p:sp>
      <p:sp>
        <p:nvSpPr>
          <p:cNvPr id="6" name="Title 5"/>
          <p:cNvSpPr>
            <a:spLocks noGrp="1"/>
          </p:cNvSpPr>
          <p:nvPr>
            <p:ph type="title"/>
          </p:nvPr>
        </p:nvSpPr>
        <p:spPr/>
        <p:txBody>
          <a:bodyPr>
            <a:normAutofit fontScale="90000"/>
          </a:bodyPr>
          <a:lstStyle/>
          <a:p>
            <a:r>
              <a:rPr lang="en-US" dirty="0"/>
              <a:t>THE ACADIANS: 1800-1950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828836"/>
            <a:ext cx="9144000" cy="1200329"/>
          </a:xfrm>
          <a:prstGeom prst="rect">
            <a:avLst/>
          </a:prstGeom>
          <a:solidFill>
            <a:schemeClr val="bg1"/>
          </a:solidFill>
        </p:spPr>
        <p:txBody>
          <a:bodyPr wrap="square">
            <a:spAutoFit/>
          </a:bodyPr>
          <a:lstStyle/>
          <a:p>
            <a:pPr algn="ctr"/>
            <a:r>
              <a:rPr lang="en-US" sz="7200" b="1" cap="all" dirty="0"/>
              <a:t>ending</a:t>
            </a:r>
          </a:p>
        </p:txBody>
      </p:sp>
      <p:sp>
        <p:nvSpPr>
          <p:cNvPr id="3" name="Slide Number Placeholder 2"/>
          <p:cNvSpPr>
            <a:spLocks noGrp="1"/>
          </p:cNvSpPr>
          <p:nvPr>
            <p:ph type="sldNum" sz="quarter" idx="12"/>
          </p:nvPr>
        </p:nvSpPr>
        <p:spPr/>
        <p:txBody>
          <a:bodyPr/>
          <a:lstStyle/>
          <a:p>
            <a:fld id="{538A979C-257F-4ABA-81D2-F563F6A58267}" type="slidenum">
              <a:rPr lang="en-US" smtClean="0"/>
              <a:pPr/>
              <a:t>100</a:t>
            </a:fld>
            <a:endParaRPr lang="en-US" dirty="0"/>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cstate="print"/>
          <a:srcRect l="12500" r="12500"/>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63500" y="2459504"/>
            <a:ext cx="9028705" cy="1938992"/>
          </a:xfrm>
          <a:prstGeom prst="rect">
            <a:avLst/>
          </a:prstGeom>
          <a:solidFill>
            <a:schemeClr val="bg1">
              <a:alpha val="58000"/>
            </a:schemeClr>
          </a:solidFill>
        </p:spPr>
        <p:txBody>
          <a:bodyPr wrap="square">
            <a:spAutoFit/>
          </a:bodyPr>
          <a:lstStyle/>
          <a:p>
            <a:pPr algn="ctr"/>
            <a:r>
              <a:rPr lang="en-US" sz="6000" b="1" dirty="0">
                <a:solidFill>
                  <a:srgbClr val="FF0000"/>
                </a:solidFill>
                <a:effectLst>
                  <a:outerShdw dist="50800" dir="5400000" algn="ctr" rotWithShape="0">
                    <a:schemeClr val="tx1"/>
                  </a:outerShdw>
                </a:effectLst>
              </a:rPr>
              <a:t>Next Week: WEEK 6      </a:t>
            </a:r>
          </a:p>
          <a:p>
            <a:pPr algn="ctr"/>
            <a:r>
              <a:rPr lang="en-US" sz="6000" b="1" dirty="0">
                <a:solidFill>
                  <a:srgbClr val="FF0000"/>
                </a:solidFill>
                <a:effectLst>
                  <a:outerShdw dist="50800" dir="5400000" algn="ctr" rotWithShape="0">
                    <a:schemeClr val="tx1"/>
                  </a:outerShdw>
                </a:effectLst>
              </a:rPr>
              <a:t>Acadians Today: 1950-today</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lum bright="-20000"/>
          </a:blip>
          <a:srcRect r="6571" b="11392"/>
          <a:stretch>
            <a:fillRect/>
          </a:stretch>
        </p:blipFill>
        <p:spPr bwMode="auto">
          <a:xfrm>
            <a:off x="0" y="685800"/>
            <a:ext cx="9144000" cy="6198751"/>
          </a:xfrm>
          <a:prstGeom prst="rect">
            <a:avLst/>
          </a:prstGeom>
          <a:noFill/>
          <a:ln w="9525">
            <a:noFill/>
            <a:miter lim="800000"/>
            <a:headEnd/>
            <a:tailEnd/>
          </a:ln>
          <a:effectLst/>
        </p:spPr>
      </p:pic>
      <p:sp>
        <p:nvSpPr>
          <p:cNvPr id="13" name="Title 12"/>
          <p:cNvSpPr>
            <a:spLocks noGrp="1"/>
          </p:cNvSpPr>
          <p:nvPr>
            <p:ph type="title"/>
          </p:nvPr>
        </p:nvSpPr>
        <p:spPr/>
        <p:txBody>
          <a:bodyPr>
            <a:normAutofit fontScale="90000"/>
          </a:bodyPr>
          <a:lstStyle/>
          <a:p>
            <a:endParaRPr lang="en-US" dirty="0"/>
          </a:p>
        </p:txBody>
      </p:sp>
      <p:sp>
        <p:nvSpPr>
          <p:cNvPr id="93188"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algn="l" fontAlgn="base">
              <a:spcBef>
                <a:spcPct val="0"/>
              </a:spcBef>
              <a:spcAft>
                <a:spcPct val="0"/>
              </a:spcAft>
            </a:pPr>
            <a:fld id="{5329C3E7-7038-407A-A9D5-C5F67869AA7C}" type="slidenum">
              <a:rPr lang="en-US" b="1">
                <a:solidFill>
                  <a:schemeClr val="tx1"/>
                </a:solidFill>
              </a:rPr>
              <a:pPr algn="l" fontAlgn="base">
                <a:spcBef>
                  <a:spcPct val="0"/>
                </a:spcBef>
                <a:spcAft>
                  <a:spcPct val="0"/>
                </a:spcAft>
              </a:pPr>
              <a:t>102</a:t>
            </a:fld>
            <a:endParaRPr lang="en-US" b="1" dirty="0">
              <a:solidFill>
                <a:schemeClr val="tx1"/>
              </a:solidFill>
            </a:endParaRPr>
          </a:p>
        </p:txBody>
      </p:sp>
      <p:sp>
        <p:nvSpPr>
          <p:cNvPr id="116738" name="TextBox 1"/>
          <p:cNvSpPr txBox="1">
            <a:spLocks noChangeArrowheads="1"/>
          </p:cNvSpPr>
          <p:nvPr/>
        </p:nvSpPr>
        <p:spPr bwMode="auto">
          <a:xfrm>
            <a:off x="0" y="1409338"/>
            <a:ext cx="9144000" cy="3631763"/>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endParaRPr lang="en-US" sz="40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a:solidFill>
                  <a:srgbClr val="FFFF00"/>
                </a:solidFill>
                <a:effectLst>
                  <a:outerShdw blurRad="38100" dist="38100" dir="2700000" algn="tl">
                    <a:srgbClr val="000000">
                      <a:alpha val="43137"/>
                    </a:srgbClr>
                  </a:outerShdw>
                </a:effectLst>
                <a:latin typeface="Corbel" pitchFamily="34" charset="0"/>
                <a:cs typeface="+mn-cs"/>
              </a:rPr>
              <a:t>All class material is</a:t>
            </a:r>
          </a:p>
          <a:p>
            <a:pPr marL="225425" indent="-225425" algn="ctr" fontAlgn="auto">
              <a:spcBef>
                <a:spcPts val="0"/>
              </a:spcBef>
              <a:spcAft>
                <a:spcPts val="0"/>
              </a:spcAft>
              <a:defRPr/>
            </a:pPr>
            <a:r>
              <a:rPr lang="en-US" sz="4000" b="1" dirty="0">
                <a:solidFill>
                  <a:srgbClr val="FFFF00"/>
                </a:solidFill>
                <a:effectLst>
                  <a:outerShdw blurRad="38100" dist="38100" dir="2700000" algn="tl">
                    <a:srgbClr val="000000">
                      <a:alpha val="43137"/>
                    </a:srgbClr>
                  </a:outerShdw>
                </a:effectLst>
                <a:latin typeface="Corbel" pitchFamily="34" charset="0"/>
                <a:cs typeface="+mn-cs"/>
              </a:rPr>
              <a:t>on our website at:</a:t>
            </a:r>
          </a:p>
          <a:p>
            <a:pPr marL="225425" indent="-225425" algn="ctr" fontAlgn="auto">
              <a:spcBef>
                <a:spcPts val="0"/>
              </a:spcBef>
              <a:spcAft>
                <a:spcPts val="0"/>
              </a:spcAft>
              <a:defRPr/>
            </a:pPr>
            <a:endParaRPr lang="en-US" sz="1600" b="1" dirty="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5400" b="1" dirty="0">
                <a:solidFill>
                  <a:schemeClr val="bg1"/>
                </a:solidFill>
                <a:effectLst>
                  <a:outerShdw blurRad="38100" dist="38100" dir="2700000" algn="tl">
                    <a:srgbClr val="000000">
                      <a:alpha val="43137"/>
                    </a:srgbClr>
                  </a:outerShdw>
                </a:effectLst>
                <a:latin typeface="Corbel" pitchFamily="34" charset="0"/>
                <a:cs typeface="+mn-cs"/>
              </a:rPr>
              <a:t>www.vagabondgeology.com</a:t>
            </a:r>
          </a:p>
        </p:txBody>
      </p:sp>
      <p:sp>
        <p:nvSpPr>
          <p:cNvPr id="93190" name="TextBox 4"/>
          <p:cNvSpPr txBox="1">
            <a:spLocks noChangeArrowheads="1"/>
          </p:cNvSpPr>
          <p:nvPr/>
        </p:nvSpPr>
        <p:spPr bwMode="auto">
          <a:xfrm>
            <a:off x="0" y="0"/>
            <a:ext cx="9144000" cy="677863"/>
          </a:xfrm>
          <a:prstGeom prst="rect">
            <a:avLst/>
          </a:prstGeom>
          <a:solidFill>
            <a:srgbClr val="FFFF00"/>
          </a:solidFill>
          <a:ln w="9525">
            <a:solidFill>
              <a:schemeClr val="bg1"/>
            </a:solidFill>
            <a:miter lim="800000"/>
            <a:headEnd/>
            <a:tailEnd/>
          </a:ln>
        </p:spPr>
        <p:txBody>
          <a:bodyPr>
            <a:spAutoFit/>
          </a:bodyPr>
          <a:lstStyle/>
          <a:p>
            <a:pPr algn="ctr"/>
            <a:r>
              <a:rPr lang="en-US" sz="3800" b="1" dirty="0">
                <a:latin typeface="Calibri" pitchFamily="34" charset="0"/>
              </a:rPr>
              <a:t>WANT TO SEE MORE…</a:t>
            </a:r>
          </a:p>
        </p:txBody>
      </p:sp>
      <p:grpSp>
        <p:nvGrpSpPr>
          <p:cNvPr id="2" name="Group 45"/>
          <p:cNvGrpSpPr>
            <a:grpSpLocks noChangeAspect="1"/>
          </p:cNvGrpSpPr>
          <p:nvPr/>
        </p:nvGrpSpPr>
        <p:grpSpPr>
          <a:xfrm>
            <a:off x="6639498" y="740579"/>
            <a:ext cx="2438400" cy="1678063"/>
            <a:chOff x="4495800" y="1676400"/>
            <a:chExt cx="3810000" cy="2621973"/>
          </a:xfrm>
        </p:grpSpPr>
        <p:pic>
          <p:nvPicPr>
            <p:cNvPr id="8" name="Picture 7" descr="christmas photo.jpg"/>
            <p:cNvPicPr>
              <a:picLocks noChangeAspect="1"/>
            </p:cNvPicPr>
            <p:nvPr/>
          </p:nvPicPr>
          <p:blipFill>
            <a:blip r:embed="rId3" cstate="print"/>
            <a:srcRect l="48842" t="5539" r="25675" b="48669"/>
            <a:stretch>
              <a:fillRect/>
            </a:stretch>
          </p:blipFill>
          <p:spPr>
            <a:xfrm>
              <a:off x="6096000" y="1676400"/>
              <a:ext cx="2209800" cy="2621973"/>
            </a:xfrm>
            <a:prstGeom prst="rect">
              <a:avLst/>
            </a:prstGeom>
            <a:ln w="50800">
              <a:noFill/>
            </a:ln>
          </p:spPr>
        </p:pic>
        <p:pic>
          <p:nvPicPr>
            <p:cNvPr id="9" name="Picture 8" descr="christmas photo.jpg"/>
            <p:cNvPicPr>
              <a:picLocks noChangeAspect="1"/>
            </p:cNvPicPr>
            <p:nvPr/>
          </p:nvPicPr>
          <p:blipFill>
            <a:blip r:embed="rId3" cstate="print"/>
            <a:srcRect l="18965" t="5539" r="58188" b="49213"/>
            <a:stretch>
              <a:fillRect/>
            </a:stretch>
          </p:blipFill>
          <p:spPr>
            <a:xfrm>
              <a:off x="4495800" y="1676400"/>
              <a:ext cx="1981200" cy="2590800"/>
            </a:xfrm>
            <a:prstGeom prst="rect">
              <a:avLst/>
            </a:prstGeom>
            <a:ln w="50800">
              <a:noFill/>
            </a:ln>
          </p:spPr>
        </p:pic>
        <p:sp>
          <p:nvSpPr>
            <p:cNvPr id="10" name="Rectangle 9"/>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3523562" y="1182676"/>
            <a:ext cx="3111818" cy="830997"/>
          </a:xfrm>
          <a:prstGeom prst="rect">
            <a:avLst/>
          </a:prstGeom>
          <a:noFill/>
        </p:spPr>
        <p:txBody>
          <a:bodyPr wrap="square" rtlCol="0">
            <a:spAutoFit/>
          </a:bodyPr>
          <a:lstStyle/>
          <a:p>
            <a:pPr algn="r"/>
            <a:r>
              <a:rPr lang="en-US" sz="2400" b="1" dirty="0">
                <a:solidFill>
                  <a:schemeClr val="bg1"/>
                </a:solidFill>
              </a:rPr>
              <a:t>Sandi &amp; Rocky</a:t>
            </a:r>
          </a:p>
          <a:p>
            <a:pPr algn="r"/>
            <a:r>
              <a:rPr lang="en-US" sz="2400" b="1" dirty="0">
                <a:solidFill>
                  <a:schemeClr val="bg1"/>
                </a:solidFill>
              </a:rPr>
              <a:t>The Vagabonds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animEffect transition="in" filter="fade">
                                      <p:cBhvr>
                                        <p:cTn id="9" dur="500"/>
                                        <p:tgtEl>
                                          <p:spTgt spid="93190"/>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p:cTn id="13" dur="500" fill="hold"/>
                                        <p:tgtEl>
                                          <p:spTgt spid="116738"/>
                                        </p:tgtEl>
                                        <p:attrNameLst>
                                          <p:attrName>ppt_w</p:attrName>
                                        </p:attrNameLst>
                                      </p:cBhvr>
                                      <p:tavLst>
                                        <p:tav tm="0">
                                          <p:val>
                                            <p:fltVal val="0"/>
                                          </p:val>
                                        </p:tav>
                                        <p:tav tm="100000">
                                          <p:val>
                                            <p:strVal val="#ppt_w"/>
                                          </p:val>
                                        </p:tav>
                                      </p:tavLst>
                                    </p:anim>
                                    <p:anim calcmode="lin" valueType="num">
                                      <p:cBhvr>
                                        <p:cTn id="14" dur="500" fill="hold"/>
                                        <p:tgtEl>
                                          <p:spTgt spid="116738"/>
                                        </p:tgtEl>
                                        <p:attrNameLst>
                                          <p:attrName>ppt_h</p:attrName>
                                        </p:attrNameLst>
                                      </p:cBhvr>
                                      <p:tavLst>
                                        <p:tav tm="0">
                                          <p:val>
                                            <p:fltVal val="0"/>
                                          </p:val>
                                        </p:tav>
                                        <p:tav tm="100000">
                                          <p:val>
                                            <p:strVal val="#ppt_h"/>
                                          </p:val>
                                        </p:tav>
                                      </p:tavLst>
                                    </p:anim>
                                    <p:animEffect transition="in" filter="fade">
                                      <p:cBhvr>
                                        <p:cTn id="15"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9319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0" y="764381"/>
            <a:ext cx="9144000" cy="6093620"/>
          </a:xfrm>
          <a:prstGeom prst="rect">
            <a:avLst/>
          </a:prstGeom>
          <a:noFill/>
          <a:ln w="9525">
            <a:noFill/>
            <a:miter lim="800000"/>
            <a:headEnd/>
            <a:tailEnd/>
          </a:ln>
          <a:effectLst/>
        </p:spPr>
      </p:pic>
      <p:sp>
        <p:nvSpPr>
          <p:cNvPr id="33" name="TextBox 32"/>
          <p:cNvSpPr txBox="1"/>
          <p:nvPr/>
        </p:nvSpPr>
        <p:spPr>
          <a:xfrm rot="20340000">
            <a:off x="-279452" y="1732184"/>
            <a:ext cx="5065274" cy="769441"/>
          </a:xfrm>
          <a:prstGeom prst="rect">
            <a:avLst/>
          </a:prstGeom>
          <a:solidFill>
            <a:srgbClr val="7030A0">
              <a:alpha val="46000"/>
            </a:srgbClr>
          </a:solidFill>
        </p:spPr>
        <p:txBody>
          <a:bodyPr wrap="square" rtlCol="0">
            <a:spAutoFit/>
          </a:bodyPr>
          <a:lstStyle/>
          <a:p>
            <a:pPr algn="ctr"/>
            <a:r>
              <a:rPr lang="en-US" sz="4400" b="1" dirty="0">
                <a:ln>
                  <a:solidFill>
                    <a:schemeClr val="bg1"/>
                  </a:solidFill>
                </a:ln>
                <a:solidFill>
                  <a:schemeClr val="bg1"/>
                </a:solidFill>
                <a:effectLst>
                  <a:outerShdw dist="50800" dir="5400000" algn="ctr" rotWithShape="0">
                    <a:schemeClr val="tx1"/>
                  </a:outerShdw>
                </a:effectLst>
                <a:latin typeface="Tempus Sans ITC" pitchFamily="82" charset="0"/>
              </a:rPr>
              <a:t>What’s Mardi Gras?</a:t>
            </a:r>
          </a:p>
        </p:txBody>
      </p:sp>
      <p:sp>
        <p:nvSpPr>
          <p:cNvPr id="36" name="TextBox 35"/>
          <p:cNvSpPr txBox="1"/>
          <p:nvPr/>
        </p:nvSpPr>
        <p:spPr>
          <a:xfrm rot="20394331">
            <a:off x="4700276" y="4425091"/>
            <a:ext cx="4604077" cy="769441"/>
          </a:xfrm>
          <a:prstGeom prst="rect">
            <a:avLst/>
          </a:prstGeom>
          <a:solidFill>
            <a:srgbClr val="7030A0">
              <a:alpha val="46000"/>
            </a:srgbClr>
          </a:solidFill>
        </p:spPr>
        <p:txBody>
          <a:bodyPr wrap="square" rtlCol="0">
            <a:spAutoFit/>
          </a:bodyPr>
          <a:lstStyle/>
          <a:p>
            <a:pPr algn="ctr"/>
            <a:r>
              <a:rPr lang="en-US" sz="4400" b="1" dirty="0">
                <a:ln>
                  <a:solidFill>
                    <a:schemeClr val="bg1"/>
                  </a:solidFill>
                </a:ln>
                <a:solidFill>
                  <a:schemeClr val="bg1"/>
                </a:solidFill>
                <a:effectLst>
                  <a:outerShdw dist="50800" dir="5400000" algn="ctr" rotWithShape="0">
                    <a:schemeClr val="tx1"/>
                  </a:outerShdw>
                </a:effectLst>
                <a:latin typeface="Tempus Sans ITC" pitchFamily="82" charset="0"/>
              </a:rPr>
              <a:t>Where’s the Party?</a:t>
            </a:r>
          </a:p>
        </p:txBody>
      </p:sp>
      <p:sp useBgFill="1">
        <p:nvSpPr>
          <p:cNvPr id="31" name="TextBox 30"/>
          <p:cNvSpPr txBox="1"/>
          <p:nvPr/>
        </p:nvSpPr>
        <p:spPr>
          <a:xfrm>
            <a:off x="0" y="0"/>
            <a:ext cx="9144000" cy="830997"/>
          </a:xfrm>
          <a:prstGeom prst="rect">
            <a:avLst/>
          </a:prstGeom>
        </p:spPr>
        <p:txBody>
          <a:bodyPr wrap="square" rtlCol="0">
            <a:spAutoFit/>
          </a:bodyPr>
          <a:lstStyle/>
          <a:p>
            <a:pPr algn="ctr"/>
            <a:r>
              <a:rPr lang="en-US" sz="4800" dirty="0">
                <a:solidFill>
                  <a:srgbClr val="0033CC"/>
                </a:solidFill>
                <a:effectLst>
                  <a:outerShdw dist="50800" dir="7200000" algn="ctr" rotWithShape="0">
                    <a:schemeClr val="tx1"/>
                  </a:outerShdw>
                </a:effectLst>
              </a:rPr>
              <a:t>last week Sandi asked the questions</a:t>
            </a:r>
            <a:endParaRPr lang="en-US" sz="4800" b="1" dirty="0">
              <a:solidFill>
                <a:srgbClr val="0033CC"/>
              </a:solidFill>
              <a:effectLst>
                <a:outerShdw dist="50800" dir="7200000" algn="ctr" rotWithShape="0">
                  <a:schemeClr val="tx1"/>
                </a:outerShdw>
              </a:effectLst>
            </a:endParaRPr>
          </a:p>
        </p:txBody>
      </p:sp>
      <p:pic>
        <p:nvPicPr>
          <p:cNvPr id="3073" name="Picture 1" descr="C:\Users\romerrr\AppData\Local\Microsoft\Windows\INetCache\IE\12ZGSOIJ\Red_Checkmark.svg[1].png"/>
          <p:cNvPicPr>
            <a:picLocks noChangeAspect="1" noChangeArrowheads="1"/>
          </p:cNvPicPr>
          <p:nvPr/>
        </p:nvPicPr>
        <p:blipFill>
          <a:blip r:embed="rId4" cstate="print"/>
          <a:srcRect/>
          <a:stretch>
            <a:fillRect/>
          </a:stretch>
        </p:blipFill>
        <p:spPr bwMode="auto">
          <a:xfrm>
            <a:off x="4038600" y="-304800"/>
            <a:ext cx="1905000" cy="2375065"/>
          </a:xfrm>
          <a:prstGeom prst="rect">
            <a:avLst/>
          </a:prstGeom>
          <a:noFill/>
        </p:spPr>
      </p:pic>
      <p:pic>
        <p:nvPicPr>
          <p:cNvPr id="3076" name="Picture 4" descr="https://www.paramounttpa.com/Home/images/arrow_1.gif"/>
          <p:cNvPicPr>
            <a:picLocks noChangeAspect="1" noChangeArrowheads="1" noCrop="1"/>
          </p:cNvPicPr>
          <p:nvPr/>
        </p:nvPicPr>
        <p:blipFill>
          <a:blip r:embed="rId5" cstate="print"/>
          <a:srcRect/>
          <a:stretch>
            <a:fillRect/>
          </a:stretch>
        </p:blipFill>
        <p:spPr bwMode="auto">
          <a:xfrm>
            <a:off x="5029200" y="5181600"/>
            <a:ext cx="4114801" cy="1676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fltVal val="0"/>
                                          </p:val>
                                        </p:tav>
                                        <p:tav tm="100000">
                                          <p:val>
                                            <p:strVal val="#ppt_w"/>
                                          </p:val>
                                        </p:tav>
                                      </p:tavLst>
                                    </p:anim>
                                    <p:anim calcmode="lin" valueType="num">
                                      <p:cBhvr>
                                        <p:cTn id="13" dur="1000" fill="hold"/>
                                        <p:tgtEl>
                                          <p:spTgt spid="33"/>
                                        </p:tgtEl>
                                        <p:attrNameLst>
                                          <p:attrName>ppt_h</p:attrName>
                                        </p:attrNameLst>
                                      </p:cBhvr>
                                      <p:tavLst>
                                        <p:tav tm="0">
                                          <p:val>
                                            <p:fltVal val="0"/>
                                          </p:val>
                                        </p:tav>
                                        <p:tav tm="100000">
                                          <p:val>
                                            <p:strVal val="#ppt_h"/>
                                          </p:val>
                                        </p:tav>
                                      </p:tavLst>
                                    </p:anim>
                                    <p:animEffect transition="in" filter="fade">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073"/>
                                        </p:tgtEl>
                                        <p:attrNameLst>
                                          <p:attrName>style.visibility</p:attrName>
                                        </p:attrNameLst>
                                      </p:cBhvr>
                                      <p:to>
                                        <p:strVal val="visible"/>
                                      </p:to>
                                    </p:set>
                                    <p:anim calcmode="lin" valueType="num">
                                      <p:cBhvr>
                                        <p:cTn id="19" dur="500" fill="hold"/>
                                        <p:tgtEl>
                                          <p:spTgt spid="3073"/>
                                        </p:tgtEl>
                                        <p:attrNameLst>
                                          <p:attrName>ppt_w</p:attrName>
                                        </p:attrNameLst>
                                      </p:cBhvr>
                                      <p:tavLst>
                                        <p:tav tm="0">
                                          <p:val>
                                            <p:fltVal val="0"/>
                                          </p:val>
                                        </p:tav>
                                        <p:tav tm="100000">
                                          <p:val>
                                            <p:strVal val="#ppt_w"/>
                                          </p:val>
                                        </p:tav>
                                      </p:tavLst>
                                    </p:anim>
                                    <p:anim calcmode="lin" valueType="num">
                                      <p:cBhvr>
                                        <p:cTn id="20" dur="500" fill="hold"/>
                                        <p:tgtEl>
                                          <p:spTgt spid="3073"/>
                                        </p:tgtEl>
                                        <p:attrNameLst>
                                          <p:attrName>ppt_h</p:attrName>
                                        </p:attrNameLst>
                                      </p:cBhvr>
                                      <p:tavLst>
                                        <p:tav tm="0">
                                          <p:val>
                                            <p:fltVal val="0"/>
                                          </p:val>
                                        </p:tav>
                                        <p:tav tm="100000">
                                          <p:val>
                                            <p:strVal val="#ppt_h"/>
                                          </p:val>
                                        </p:tav>
                                      </p:tavLst>
                                    </p:anim>
                                    <p:animEffect transition="in" filter="fade">
                                      <p:cBhvr>
                                        <p:cTn id="21" dur="500"/>
                                        <p:tgtEl>
                                          <p:spTgt spid="3073"/>
                                        </p:tgtEl>
                                      </p:cBhvr>
                                    </p:animEffect>
                                  </p:childTnLst>
                                </p:cTn>
                              </p:par>
                            </p:childTnLst>
                          </p:cTn>
                        </p:par>
                        <p:par>
                          <p:cTn id="22" fill="hold">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Effect transition="in" filter="fade">
                                      <p:cBhvr>
                                        <p:cTn id="27" dur="1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wipe(left)">
                                      <p:cBhvr>
                                        <p:cTn id="3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104</a:t>
            </a:fld>
            <a:endParaRPr lang="en-US" dirty="0"/>
          </a:p>
        </p:txBody>
      </p:sp>
      <p:sp>
        <p:nvSpPr>
          <p:cNvPr id="3" name="TextBox 2"/>
          <p:cNvSpPr txBox="1"/>
          <p:nvPr/>
        </p:nvSpPr>
        <p:spPr>
          <a:xfrm>
            <a:off x="1440025" y="2705725"/>
            <a:ext cx="6263950" cy="1446550"/>
          </a:xfrm>
          <a:prstGeom prst="rect">
            <a:avLst/>
          </a:prstGeom>
          <a:noFill/>
        </p:spPr>
        <p:txBody>
          <a:bodyPr wrap="square" rtlCol="0">
            <a:spAutoFit/>
          </a:bodyPr>
          <a:lstStyle/>
          <a:p>
            <a:pPr algn="ctr"/>
            <a:r>
              <a:rPr lang="en-US" sz="8800" b="1" dirty="0"/>
              <a:t>QUESTIONS?</a:t>
            </a:r>
            <a:endParaRPr lang="en-US" sz="3200" b="1" dirty="0"/>
          </a:p>
        </p:txBody>
      </p:sp>
      <p:sp useBgFill="1">
        <p:nvSpPr>
          <p:cNvPr id="5" name="TextBox 4"/>
          <p:cNvSpPr txBox="1"/>
          <p:nvPr/>
        </p:nvSpPr>
        <p:spPr>
          <a:xfrm>
            <a:off x="0" y="0"/>
            <a:ext cx="9144000" cy="769441"/>
          </a:xfrm>
          <a:prstGeom prst="rect">
            <a:avLst/>
          </a:prstGeom>
        </p:spPr>
        <p:txBody>
          <a:bodyPr wrap="square" rtlCol="0">
            <a:spAutoFit/>
          </a:bodyPr>
          <a:lstStyle/>
          <a:p>
            <a:pPr algn="ctr"/>
            <a:r>
              <a:rPr lang="en-US" sz="4400" b="1" dirty="0">
                <a:solidFill>
                  <a:srgbClr val="002060"/>
                </a:solidFill>
              </a:rPr>
              <a:t>Session 2: French Migration to Acadie</a:t>
            </a:r>
          </a:p>
        </p:txBody>
      </p:sp>
      <p:sp>
        <p:nvSpPr>
          <p:cNvPr id="6" name="TextBox 3"/>
          <p:cNvSpPr txBox="1">
            <a:spLocks noChangeArrowheads="1"/>
          </p:cNvSpPr>
          <p:nvPr/>
        </p:nvSpPr>
        <p:spPr bwMode="auto">
          <a:xfrm>
            <a:off x="0" y="732764"/>
            <a:ext cx="9144000" cy="646331"/>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sz="3600" b="1" dirty="0"/>
              <a:t>1600-1717 </a:t>
            </a:r>
            <a:endParaRPr lang="en-US" sz="3600" b="1" dirty="0">
              <a:cs typeface="+mn-cs"/>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82177"/>
            <a:ext cx="9144000" cy="4893647"/>
          </a:xfrm>
          <a:prstGeom prst="rect">
            <a:avLst/>
          </a:prstGeom>
          <a:noFill/>
        </p:spPr>
        <p:txBody>
          <a:bodyPr wrap="square" rtlCol="0">
            <a:spAutoFit/>
          </a:bodyPr>
          <a:lstStyle/>
          <a:p>
            <a:pPr algn="ctr"/>
            <a:r>
              <a:rPr lang="en-US" sz="9600" b="1" dirty="0">
                <a:solidFill>
                  <a:srgbClr val="FF0000"/>
                </a:solidFill>
                <a:effectLst>
                  <a:outerShdw blurRad="38100" dist="38100" dir="2700000" algn="tl">
                    <a:srgbClr val="000000">
                      <a:alpha val="43137"/>
                    </a:srgbClr>
                  </a:outerShdw>
                </a:effectLst>
                <a:latin typeface="Curlz MT" pitchFamily="82" charset="0"/>
              </a:rPr>
              <a:t>Happy Mardi Gras!</a:t>
            </a:r>
          </a:p>
          <a:p>
            <a:pPr algn="ctr"/>
            <a:r>
              <a:rPr lang="en-US" sz="5400" b="1" dirty="0">
                <a:effectLst>
                  <a:outerShdw blurRad="38100" dist="38100" dir="2700000" algn="tl">
                    <a:srgbClr val="000000">
                      <a:alpha val="43137"/>
                    </a:srgbClr>
                  </a:outerShdw>
                </a:effectLst>
                <a:latin typeface="Curlz MT" pitchFamily="82" charset="0"/>
              </a:rPr>
              <a:t>From </a:t>
            </a:r>
          </a:p>
          <a:p>
            <a:pPr algn="ctr"/>
            <a:r>
              <a:rPr lang="en-US" sz="5400" b="1" dirty="0">
                <a:effectLst>
                  <a:outerShdw blurRad="38100" dist="38100" dir="2700000" algn="tl">
                    <a:srgbClr val="000000">
                      <a:alpha val="43137"/>
                    </a:srgbClr>
                  </a:outerShdw>
                </a:effectLst>
                <a:latin typeface="Curlz MT" pitchFamily="82" charset="0"/>
              </a:rPr>
              <a:t>Sandi &amp; Rocky</a:t>
            </a:r>
          </a:p>
          <a:p>
            <a:pPr algn="ctr"/>
            <a:endParaRPr lang="en-US" sz="5400" b="1" dirty="0">
              <a:effectLst>
                <a:outerShdw blurRad="38100" dist="38100" dir="2700000" algn="tl">
                  <a:srgbClr val="000000">
                    <a:alpha val="43137"/>
                  </a:srgbClr>
                </a:outerShdw>
              </a:effectLst>
              <a:latin typeface="Curlz MT" pitchFamily="82" charset="0"/>
            </a:endParaRPr>
          </a:p>
          <a:p>
            <a:pPr algn="ctr"/>
            <a:r>
              <a:rPr lang="en-US" sz="5400" b="1" dirty="0">
                <a:effectLst>
                  <a:outerShdw blurRad="38100" dist="38100" dir="2700000" algn="tl">
                    <a:srgbClr val="000000">
                      <a:alpha val="43137"/>
                    </a:srgbClr>
                  </a:outerShdw>
                </a:effectLst>
                <a:latin typeface="Curlz MT" pitchFamily="82" charset="0"/>
              </a:rPr>
              <a:t>(free King Cake next door! </a:t>
            </a:r>
            <a:r>
              <a:rPr lang="en-US" sz="5400" b="1" dirty="0">
                <a:effectLst>
                  <a:outerShdw blurRad="38100" dist="38100" dir="2700000" algn="tl">
                    <a:srgbClr val="000000">
                      <a:alpha val="43137"/>
                    </a:srgbClr>
                  </a:outerShdw>
                </a:effectLst>
                <a:latin typeface="Curlz MT" pitchFamily="82" charset="0"/>
                <a:sym typeface="Wingdings" pitchFamily="2" charset="2"/>
              </a:rPr>
              <a:t>)</a:t>
            </a:r>
            <a:endParaRPr lang="en-US" sz="5400" b="1" dirty="0">
              <a:effectLst>
                <a:outerShdw blurRad="38100" dist="38100" dir="2700000" algn="tl">
                  <a:srgbClr val="000000">
                    <a:alpha val="43137"/>
                  </a:srgbClr>
                </a:outerShdw>
              </a:effectLst>
              <a:latin typeface="Curlz MT" pitchFamily="82" charset="0"/>
            </a:endParaRPr>
          </a:p>
        </p:txBody>
      </p:sp>
      <p:sp useBgFill="1">
        <p:nvSpPr>
          <p:cNvPr id="4" name="TextBox 3"/>
          <p:cNvSpPr txBox="1"/>
          <p:nvPr/>
        </p:nvSpPr>
        <p:spPr>
          <a:xfrm>
            <a:off x="0" y="723126"/>
            <a:ext cx="9144000" cy="23114020"/>
          </a:xfrm>
          <a:prstGeom prst="rect">
            <a:avLst/>
          </a:prstGeom>
        </p:spPr>
        <p:txBody>
          <a:bodyPr wrap="square" rtlCol="0">
            <a:spAutoFit/>
          </a:bodyPr>
          <a:lstStyle/>
          <a:p>
            <a:pPr algn="ctr"/>
            <a:r>
              <a:rPr lang="en-US" b="1" dirty="0"/>
              <a:t>REFERENCES</a:t>
            </a:r>
          </a:p>
          <a:p>
            <a:endParaRPr lang="en-US" u="sng" dirty="0">
              <a:hlinkClick r:id="rId4"/>
            </a:endParaRPr>
          </a:p>
          <a:p>
            <a:r>
              <a:rPr lang="en-US" sz="2000" b="1" dirty="0"/>
              <a:t>			BOOKS</a:t>
            </a:r>
          </a:p>
          <a:p>
            <a:r>
              <a:rPr lang="en-US" sz="2000" u="sng" dirty="0"/>
              <a:t>Acadian Redemption: From </a:t>
            </a:r>
            <a:r>
              <a:rPr lang="en-US" sz="2000" u="sng" dirty="0" err="1"/>
              <a:t>Beausoleil</a:t>
            </a:r>
            <a:r>
              <a:rPr lang="en-US" sz="2000" u="sng" dirty="0"/>
              <a:t> Broussard to the Queen’s Royal Proclamation</a:t>
            </a:r>
          </a:p>
          <a:p>
            <a:r>
              <a:rPr lang="en-US" sz="2000" dirty="0"/>
              <a:t>	Warren Perrin, </a:t>
            </a:r>
            <a:r>
              <a:rPr lang="en-US" sz="2000" dirty="0" err="1"/>
              <a:t>Andrepont</a:t>
            </a:r>
            <a:r>
              <a:rPr lang="en-US" sz="2000" dirty="0"/>
              <a:t> Publishing, 2004</a:t>
            </a:r>
          </a:p>
          <a:p>
            <a:r>
              <a:rPr lang="en-US" sz="2000" u="sng" dirty="0" err="1"/>
              <a:t>Acadie</a:t>
            </a:r>
            <a:r>
              <a:rPr lang="en-US" sz="2000" u="sng" dirty="0"/>
              <a:t> Then and Now</a:t>
            </a:r>
            <a:r>
              <a:rPr lang="en-US" sz="2000" dirty="0"/>
              <a:t>   Warren &amp; Mary Perrin &amp; Phil </a:t>
            </a:r>
            <a:r>
              <a:rPr lang="en-US" sz="2000" dirty="0" err="1"/>
              <a:t>Comeau</a:t>
            </a:r>
            <a:r>
              <a:rPr lang="en-US" sz="2000" dirty="0"/>
              <a:t>, </a:t>
            </a:r>
          </a:p>
          <a:p>
            <a:r>
              <a:rPr lang="en-US" sz="2000" dirty="0"/>
              <a:t>	</a:t>
            </a:r>
            <a:r>
              <a:rPr lang="en-US" sz="2000" dirty="0" err="1"/>
              <a:t>Andrepont</a:t>
            </a:r>
            <a:r>
              <a:rPr lang="en-US" sz="2000" dirty="0"/>
              <a:t> Publishing, 2014</a:t>
            </a:r>
          </a:p>
          <a:p>
            <a:r>
              <a:rPr lang="en-US" sz="2000" u="sng" dirty="0"/>
              <a:t>Cajun Families of the Atchafalaya </a:t>
            </a:r>
            <a:r>
              <a:rPr lang="en-US" sz="2000" dirty="0"/>
              <a:t>  Greg </a:t>
            </a:r>
            <a:r>
              <a:rPr lang="en-US" sz="2000" dirty="0" err="1"/>
              <a:t>Guirard</a:t>
            </a:r>
            <a:r>
              <a:rPr lang="en-US" sz="2000" dirty="0"/>
              <a:t>, </a:t>
            </a:r>
            <a:r>
              <a:rPr lang="en-US" sz="2000" dirty="0" err="1"/>
              <a:t>Friesens</a:t>
            </a:r>
            <a:r>
              <a:rPr lang="en-US" sz="2000" dirty="0"/>
              <a:t> of Canada, 1989</a:t>
            </a:r>
          </a:p>
          <a:p>
            <a:r>
              <a:rPr lang="en-US" sz="2000" u="sng" dirty="0"/>
              <a:t>Evangeline, a Tale of </a:t>
            </a:r>
            <a:r>
              <a:rPr lang="en-US" sz="2000" u="sng" dirty="0" err="1"/>
              <a:t>Acadie</a:t>
            </a:r>
            <a:r>
              <a:rPr lang="en-US" sz="2000" dirty="0"/>
              <a:t>  Henry Wadsworth Longfellow, </a:t>
            </a:r>
          </a:p>
          <a:p>
            <a:r>
              <a:rPr lang="en-US" sz="2000" dirty="0"/>
              <a:t>	Nimbus Publishing, 2003</a:t>
            </a:r>
          </a:p>
          <a:p>
            <a:r>
              <a:rPr lang="en-US" sz="2000" u="sng" dirty="0"/>
              <a:t>The Founding of New Acadia, the Beginnings of Acadian Life in Louisiana</a:t>
            </a:r>
          </a:p>
          <a:p>
            <a:r>
              <a:rPr lang="en-US" sz="2000" dirty="0"/>
              <a:t>	Carl </a:t>
            </a:r>
            <a:r>
              <a:rPr lang="en-US" sz="2000" dirty="0" err="1"/>
              <a:t>Brasseaux</a:t>
            </a:r>
            <a:r>
              <a:rPr lang="en-US" sz="2000" dirty="0"/>
              <a:t>, Louisiana State University Press, 1987</a:t>
            </a:r>
          </a:p>
          <a:p>
            <a:r>
              <a:rPr lang="en-US" sz="2000" u="sng" dirty="0"/>
              <a:t>If They Could Talk, </a:t>
            </a:r>
            <a:r>
              <a:rPr lang="en-US" sz="2000" u="sng" dirty="0" err="1"/>
              <a:t>Acadiana’s</a:t>
            </a:r>
            <a:r>
              <a:rPr lang="en-US" sz="2000" u="sng" dirty="0"/>
              <a:t> Buildings &amp; Their Biographies</a:t>
            </a:r>
            <a:r>
              <a:rPr lang="en-US" sz="2000" dirty="0"/>
              <a:t>   Mario </a:t>
            </a:r>
            <a:r>
              <a:rPr lang="en-US" sz="2000" dirty="0" err="1"/>
              <a:t>Mamalakis</a:t>
            </a:r>
            <a:r>
              <a:rPr lang="en-US" sz="2000" dirty="0"/>
              <a:t>, 	Lafayette Centennial Commission, 1983</a:t>
            </a:r>
          </a:p>
          <a:p>
            <a:r>
              <a:rPr lang="en-US" sz="2000" u="sng" dirty="0"/>
              <a:t>They Tasted Bayou Water</a:t>
            </a:r>
            <a:r>
              <a:rPr lang="en-US" sz="2000" dirty="0"/>
              <a:t>  Maurine </a:t>
            </a:r>
            <a:r>
              <a:rPr lang="en-US" sz="2000" dirty="0" err="1"/>
              <a:t>Bergerie</a:t>
            </a:r>
            <a:r>
              <a:rPr lang="en-US" sz="2000" dirty="0"/>
              <a:t>,  Firebird Press, 2000</a:t>
            </a:r>
          </a:p>
          <a:p>
            <a:endParaRPr lang="en-US" sz="2000" b="1" dirty="0"/>
          </a:p>
          <a:p>
            <a:r>
              <a:rPr lang="en-US" sz="2000" b="1" dirty="0"/>
              <a:t>			CD MUSIC</a:t>
            </a:r>
          </a:p>
          <a:p>
            <a:r>
              <a:rPr lang="en-US" sz="2000" i="1" dirty="0"/>
              <a:t>Afternoon in Paris,  </a:t>
            </a:r>
            <a:r>
              <a:rPr lang="en-US" sz="2000" dirty="0"/>
              <a:t>Compass Productions 2005</a:t>
            </a:r>
          </a:p>
          <a:p>
            <a:r>
              <a:rPr lang="en-US" sz="2000" i="1" dirty="0"/>
              <a:t>Bayou Deluxe – Best of Michael </a:t>
            </a:r>
            <a:r>
              <a:rPr lang="en-US" sz="2000" i="1" dirty="0" err="1"/>
              <a:t>Doucet</a:t>
            </a:r>
            <a:r>
              <a:rPr lang="en-US" sz="2000" i="1" dirty="0"/>
              <a:t> &amp; </a:t>
            </a:r>
            <a:r>
              <a:rPr lang="en-US" sz="2000" i="1" dirty="0" err="1"/>
              <a:t>Beausoleil</a:t>
            </a:r>
            <a:r>
              <a:rPr lang="en-US" sz="2000" i="1" dirty="0"/>
              <a:t>,  </a:t>
            </a:r>
            <a:r>
              <a:rPr lang="en-US" sz="2000" dirty="0"/>
              <a:t>Rhino Records 1993</a:t>
            </a:r>
          </a:p>
          <a:p>
            <a:r>
              <a:rPr lang="en-US" sz="2000" i="1" dirty="0"/>
              <a:t>Boudreau &amp; </a:t>
            </a:r>
            <a:r>
              <a:rPr lang="en-US" sz="2000" i="1" dirty="0" err="1"/>
              <a:t>Tibodeau</a:t>
            </a:r>
            <a:r>
              <a:rPr lang="en-US" sz="2000" dirty="0"/>
              <a:t>, Mel </a:t>
            </a:r>
            <a:r>
              <a:rPr lang="en-US" sz="2000" dirty="0" err="1"/>
              <a:t>Potier</a:t>
            </a:r>
            <a:r>
              <a:rPr lang="en-US" sz="2000" dirty="0"/>
              <a:t>, Cajun Heritage Productions  1997</a:t>
            </a:r>
          </a:p>
          <a:p>
            <a:r>
              <a:rPr lang="en-US" sz="2000" i="1" dirty="0"/>
              <a:t>A History of the Cajuns</a:t>
            </a:r>
            <a:r>
              <a:rPr lang="en-US" sz="2000" dirty="0"/>
              <a:t>, </a:t>
            </a:r>
            <a:r>
              <a:rPr lang="en-US" sz="2000" dirty="0" err="1"/>
              <a:t>Charlo</a:t>
            </a:r>
            <a:r>
              <a:rPr lang="en-US" sz="2000" dirty="0"/>
              <a:t>, Swallow Publications  2003</a:t>
            </a:r>
          </a:p>
          <a:p>
            <a:r>
              <a:rPr lang="en-US" sz="2000" i="1" dirty="0"/>
              <a:t>Ma Petite Femme,  </a:t>
            </a:r>
            <a:r>
              <a:rPr lang="en-US" sz="2000" dirty="0"/>
              <a:t>Lee Benoit, Old Man Records, 2005</a:t>
            </a:r>
          </a:p>
          <a:p>
            <a:r>
              <a:rPr lang="en-US" sz="2000" i="1" dirty="0"/>
              <a:t>Feet Don’t Fail Me Now</a:t>
            </a:r>
            <a:r>
              <a:rPr lang="en-US" sz="2000" dirty="0"/>
              <a:t>,  </a:t>
            </a:r>
            <a:r>
              <a:rPr lang="en-US" sz="2000" dirty="0" err="1"/>
              <a:t>Rockin</a:t>
            </a:r>
            <a:r>
              <a:rPr lang="en-US" sz="2000" dirty="0"/>
              <a:t>’ </a:t>
            </a:r>
            <a:r>
              <a:rPr lang="en-US" sz="2000" dirty="0" err="1"/>
              <a:t>Dorsie</a:t>
            </a:r>
            <a:r>
              <a:rPr lang="en-US" sz="2000" dirty="0"/>
              <a:t> &amp; </a:t>
            </a:r>
            <a:r>
              <a:rPr lang="en-US" sz="2000" dirty="0" err="1"/>
              <a:t>Zydeco</a:t>
            </a:r>
            <a:r>
              <a:rPr lang="en-US" sz="2000" dirty="0"/>
              <a:t> Twisters,  AIM  1995</a:t>
            </a:r>
          </a:p>
          <a:p>
            <a:r>
              <a:rPr lang="en-US" sz="2000" i="1" dirty="0"/>
              <a:t>Roots of Cajun</a:t>
            </a:r>
            <a:r>
              <a:rPr lang="en-US" sz="2000" dirty="0"/>
              <a:t>, Master Song 2000</a:t>
            </a:r>
          </a:p>
          <a:p>
            <a:r>
              <a:rPr lang="en-US" sz="2000" i="1" dirty="0"/>
              <a:t>I’m a Woman</a:t>
            </a:r>
            <a:r>
              <a:rPr lang="en-US" sz="2000" dirty="0"/>
              <a:t>, Rosie </a:t>
            </a:r>
            <a:r>
              <a:rPr lang="en-US" sz="2000" dirty="0" err="1"/>
              <a:t>Ledet</a:t>
            </a:r>
            <a:r>
              <a:rPr lang="en-US" sz="2000" dirty="0"/>
              <a:t>, </a:t>
            </a:r>
            <a:r>
              <a:rPr lang="en-US" sz="2000" dirty="0" err="1"/>
              <a:t>Maison</a:t>
            </a:r>
            <a:r>
              <a:rPr lang="en-US" sz="2000" dirty="0"/>
              <a:t> de Soul Records, 1999</a:t>
            </a:r>
          </a:p>
          <a:p>
            <a:endParaRPr lang="en-US" sz="2000" b="1" dirty="0"/>
          </a:p>
          <a:p>
            <a:r>
              <a:rPr lang="en-US" sz="2000" b="1" dirty="0"/>
              <a:t>			DVD VIDEOS</a:t>
            </a:r>
          </a:p>
          <a:p>
            <a:r>
              <a:rPr lang="en-US" sz="2000" i="1" dirty="0"/>
              <a:t>Against the Tide: The Cajun People of Louisiana, </a:t>
            </a:r>
            <a:r>
              <a:rPr lang="en-US" sz="2000" dirty="0"/>
              <a:t>Louisiana Public Broadcasting</a:t>
            </a:r>
          </a:p>
          <a:p>
            <a:r>
              <a:rPr lang="en-US" sz="2000" i="1" dirty="0"/>
              <a:t>Atchafalaya Swamp Revisited with Bill Rodman, </a:t>
            </a:r>
            <a:r>
              <a:rPr lang="en-US" sz="2000" dirty="0"/>
              <a:t>Louisiana Public Broadcasting</a:t>
            </a:r>
          </a:p>
          <a:p>
            <a:r>
              <a:rPr lang="en-US" sz="2000" i="1" dirty="0" err="1"/>
              <a:t>Danser</a:t>
            </a:r>
            <a:r>
              <a:rPr lang="en-US" sz="2000" i="1" dirty="0"/>
              <a:t> Avec Nous, </a:t>
            </a:r>
            <a:r>
              <a:rPr lang="en-US" sz="2000" dirty="0"/>
              <a:t>Cal and Lou </a:t>
            </a:r>
            <a:r>
              <a:rPr lang="en-US" sz="2000" dirty="0" err="1"/>
              <a:t>Courville</a:t>
            </a:r>
            <a:r>
              <a:rPr lang="en-US" sz="2000" dirty="0"/>
              <a:t>, 2003</a:t>
            </a:r>
          </a:p>
          <a:p>
            <a:r>
              <a:rPr lang="en-US" sz="2000" i="1" dirty="0"/>
              <a:t>Grand-Pre’,  </a:t>
            </a:r>
            <a:r>
              <a:rPr lang="en-US" sz="2000" dirty="0"/>
              <a:t>Society for Promotion of Grand Pre, www.grand-pre.com</a:t>
            </a:r>
          </a:p>
          <a:p>
            <a:r>
              <a:rPr lang="en-US" sz="2000" i="1" dirty="0"/>
              <a:t>Where Tide and River Collide,  </a:t>
            </a:r>
            <a:r>
              <a:rPr lang="en-US" sz="2000" dirty="0"/>
              <a:t>www.centralnovascotia.com</a:t>
            </a:r>
            <a:endParaRPr lang="en-US" sz="2000" b="1" dirty="0"/>
          </a:p>
          <a:p>
            <a:endParaRPr lang="en-US" sz="2000" b="1" dirty="0"/>
          </a:p>
          <a:p>
            <a:r>
              <a:rPr lang="en-US" sz="2000" b="1" dirty="0"/>
              <a:t>			CONTACTS</a:t>
            </a:r>
          </a:p>
          <a:p>
            <a:r>
              <a:rPr lang="en-US" sz="2000" dirty="0"/>
              <a:t>Lou &amp; Cal </a:t>
            </a:r>
            <a:r>
              <a:rPr lang="en-US" sz="2000" dirty="0" err="1"/>
              <a:t>Courville</a:t>
            </a:r>
            <a:r>
              <a:rPr lang="en-US" sz="2000" dirty="0"/>
              <a:t>, Dance Instructors  Lafayette, Louisiana</a:t>
            </a:r>
          </a:p>
          <a:p>
            <a:r>
              <a:rPr lang="en-US" sz="2000" dirty="0"/>
              <a:t>		 </a:t>
            </a:r>
            <a:r>
              <a:rPr lang="en-US" sz="2000" dirty="0">
                <a:hlinkClick r:id="rId5"/>
              </a:rPr>
              <a:t>www.dancecajun.com</a:t>
            </a:r>
            <a:r>
              <a:rPr lang="en-US" sz="2000" dirty="0"/>
              <a:t>   337-234-6709</a:t>
            </a:r>
          </a:p>
          <a:p>
            <a:r>
              <a:rPr lang="en-US" sz="2000" dirty="0"/>
              <a:t>Warren Perrin,  Acadian Museum  203 S. Broadway Erath, Louisiana</a:t>
            </a:r>
          </a:p>
          <a:p>
            <a:r>
              <a:rPr lang="en-US" sz="2000" dirty="0"/>
              <a:t>		</a:t>
            </a:r>
            <a:r>
              <a:rPr lang="en-US" sz="2000" dirty="0">
                <a:hlinkClick r:id="rId6"/>
              </a:rPr>
              <a:t>Perrin@plddo.com</a:t>
            </a:r>
            <a:r>
              <a:rPr lang="en-US" sz="2000" dirty="0"/>
              <a:t>  337-233-5832</a:t>
            </a:r>
          </a:p>
          <a:p>
            <a:r>
              <a:rPr lang="en-US" sz="2000" dirty="0"/>
              <a:t> Deanna </a:t>
            </a:r>
            <a:r>
              <a:rPr lang="en-US" sz="2000" dirty="0" err="1"/>
              <a:t>Soriez</a:t>
            </a:r>
            <a:r>
              <a:rPr lang="en-US" sz="2000" dirty="0"/>
              <a:t>, Acadian Museum  203 S. Broadway Erath, Louisiana </a:t>
            </a:r>
          </a:p>
          <a:p>
            <a:endParaRPr lang="en-US" sz="2000" b="1" dirty="0"/>
          </a:p>
          <a:p>
            <a:r>
              <a:rPr lang="en-US" sz="2000" b="1" dirty="0"/>
              <a:t>			MUSEUMS</a:t>
            </a:r>
          </a:p>
          <a:p>
            <a:r>
              <a:rPr lang="en-US" sz="2000" i="1" dirty="0"/>
              <a:t>Acadian Culture Center of Jean Lafitte National Historic Park, </a:t>
            </a:r>
            <a:r>
              <a:rPr lang="en-US" sz="2000" dirty="0"/>
              <a:t>501 Fisher Road,</a:t>
            </a:r>
          </a:p>
          <a:p>
            <a:r>
              <a:rPr lang="en-US" sz="2000" dirty="0"/>
              <a:t>	 Lafayette, Louisiana</a:t>
            </a:r>
            <a:endParaRPr lang="en-US" sz="2000" i="1" dirty="0"/>
          </a:p>
          <a:p>
            <a:r>
              <a:rPr lang="en-US" sz="2000" i="1" dirty="0"/>
              <a:t>Acadian Museum, </a:t>
            </a:r>
            <a:r>
              <a:rPr lang="fr-FR" sz="2000" dirty="0"/>
              <a:t>23 Main Dr E, </a:t>
            </a:r>
            <a:r>
              <a:rPr lang="fr-FR" sz="2000" dirty="0" err="1"/>
              <a:t>Miscouche</a:t>
            </a:r>
            <a:r>
              <a:rPr lang="fr-FR" sz="2000" dirty="0"/>
              <a:t>, Prince Edward Island, Canada</a:t>
            </a:r>
            <a:endParaRPr lang="fr-FR" sz="2000" i="1" dirty="0"/>
          </a:p>
          <a:p>
            <a:r>
              <a:rPr lang="fr-FR" sz="2000" i="1" dirty="0" err="1"/>
              <a:t>Acadian</a:t>
            </a:r>
            <a:r>
              <a:rPr lang="fr-FR" sz="2000" i="1" dirty="0"/>
              <a:t> </a:t>
            </a:r>
            <a:r>
              <a:rPr lang="fr-FR" sz="2000" i="1" dirty="0" err="1"/>
              <a:t>Museum</a:t>
            </a:r>
            <a:r>
              <a:rPr lang="fr-FR" sz="2000" i="1" dirty="0"/>
              <a:t>, </a:t>
            </a:r>
            <a:r>
              <a:rPr lang="en-US" sz="2000" i="1" dirty="0"/>
              <a:t>203 South Broadway St.  Erath, Louisiana </a:t>
            </a:r>
            <a:endParaRPr lang="fr-FR" sz="2000" i="1" dirty="0"/>
          </a:p>
          <a:p>
            <a:r>
              <a:rPr lang="fr-FR" sz="2000" i="1" dirty="0" err="1"/>
              <a:t>Acadian</a:t>
            </a:r>
            <a:r>
              <a:rPr lang="fr-FR" sz="2000" i="1" dirty="0"/>
              <a:t> Village, </a:t>
            </a:r>
            <a:r>
              <a:rPr lang="fr-FR" sz="2000" dirty="0"/>
              <a:t>200 </a:t>
            </a:r>
            <a:r>
              <a:rPr lang="fr-FR" sz="2000" dirty="0" err="1"/>
              <a:t>Greenleaf</a:t>
            </a:r>
            <a:r>
              <a:rPr lang="fr-FR" sz="2000" dirty="0"/>
              <a:t> Drive  Lafayette, </a:t>
            </a:r>
            <a:r>
              <a:rPr lang="fr-FR" sz="2000" dirty="0" err="1"/>
              <a:t>Louisiana</a:t>
            </a:r>
            <a:r>
              <a:rPr lang="fr-FR" sz="2000" dirty="0"/>
              <a:t> </a:t>
            </a:r>
          </a:p>
          <a:p>
            <a:r>
              <a:rPr lang="fr-FR" sz="2000" i="1" dirty="0" err="1"/>
              <a:t>Capitol</a:t>
            </a:r>
            <a:r>
              <a:rPr lang="fr-FR" sz="2000" i="1" dirty="0"/>
              <a:t> Park </a:t>
            </a:r>
            <a:r>
              <a:rPr lang="fr-FR" sz="2000" i="1" dirty="0" err="1"/>
              <a:t>Museum</a:t>
            </a:r>
            <a:r>
              <a:rPr lang="fr-FR" sz="2000" i="1" dirty="0"/>
              <a:t>,  </a:t>
            </a:r>
            <a:r>
              <a:rPr lang="fr-FR" sz="2000" dirty="0"/>
              <a:t>660 N. </a:t>
            </a:r>
            <a:r>
              <a:rPr lang="fr-FR" sz="2000" dirty="0" err="1"/>
              <a:t>Fourth</a:t>
            </a:r>
            <a:r>
              <a:rPr lang="fr-FR" sz="2000" dirty="0"/>
              <a:t> St. </a:t>
            </a:r>
            <a:r>
              <a:rPr lang="fr-FR" sz="2000" dirty="0" err="1"/>
              <a:t>Baton</a:t>
            </a:r>
            <a:r>
              <a:rPr lang="fr-FR" sz="2000" dirty="0"/>
              <a:t> Rouge, </a:t>
            </a:r>
            <a:r>
              <a:rPr lang="fr-FR" sz="2000" dirty="0" err="1"/>
              <a:t>Louisiana</a:t>
            </a:r>
            <a:endParaRPr lang="fr-FR" sz="2000" dirty="0"/>
          </a:p>
          <a:p>
            <a:r>
              <a:rPr lang="fr-FR" sz="2000" i="1" dirty="0"/>
              <a:t>Musée Acadien, </a:t>
            </a:r>
            <a:r>
              <a:rPr lang="fr-FR" sz="2000" dirty="0" err="1"/>
              <a:t>University</a:t>
            </a:r>
            <a:r>
              <a:rPr lang="fr-FR" sz="2000" dirty="0"/>
              <a:t> of Moncton 18, avenue Antonine-Maillet, Moncton, Ca</a:t>
            </a:r>
          </a:p>
          <a:p>
            <a:r>
              <a:rPr lang="fr-FR" sz="2000" i="1" dirty="0" err="1"/>
              <a:t>Grand-Pré</a:t>
            </a:r>
            <a:r>
              <a:rPr lang="fr-FR" sz="2000" i="1" dirty="0"/>
              <a:t> National </a:t>
            </a:r>
            <a:r>
              <a:rPr lang="fr-FR" sz="2000" i="1" dirty="0" err="1"/>
              <a:t>Historic</a:t>
            </a:r>
            <a:r>
              <a:rPr lang="fr-FR" sz="2000" i="1" dirty="0"/>
              <a:t> Site</a:t>
            </a:r>
            <a:r>
              <a:rPr lang="fr-FR" sz="2000" dirty="0"/>
              <a:t>, 2205 Grand Pré Rd, Grand Pré, Nova </a:t>
            </a:r>
            <a:r>
              <a:rPr lang="fr-FR" sz="2000" dirty="0" err="1"/>
              <a:t>Scotia</a:t>
            </a:r>
            <a:r>
              <a:rPr lang="fr-FR" sz="2000" dirty="0"/>
              <a:t>, Canada</a:t>
            </a:r>
          </a:p>
          <a:p>
            <a:r>
              <a:rPr lang="fr-FR" sz="2000" i="1" dirty="0"/>
              <a:t>Prairie </a:t>
            </a:r>
            <a:r>
              <a:rPr lang="fr-FR" sz="2000" i="1" dirty="0" err="1"/>
              <a:t>Acadian</a:t>
            </a:r>
            <a:r>
              <a:rPr lang="fr-FR" sz="2000" i="1" dirty="0"/>
              <a:t> Cultural Center, </a:t>
            </a:r>
            <a:r>
              <a:rPr lang="fr-FR" sz="2000" dirty="0"/>
              <a:t>250 Park Ave, </a:t>
            </a:r>
            <a:r>
              <a:rPr lang="fr-FR" sz="2000" dirty="0" err="1"/>
              <a:t>Eunice</a:t>
            </a:r>
            <a:r>
              <a:rPr lang="fr-FR" sz="2000" dirty="0"/>
              <a:t>, </a:t>
            </a:r>
            <a:r>
              <a:rPr lang="fr-FR" sz="2000" dirty="0" err="1"/>
              <a:t>Louisiana</a:t>
            </a:r>
            <a:endParaRPr lang="fr-FR" sz="2000" dirty="0"/>
          </a:p>
          <a:p>
            <a:r>
              <a:rPr lang="fr-FR" sz="2000" i="1" dirty="0" err="1"/>
              <a:t>Vermilionville</a:t>
            </a:r>
            <a:r>
              <a:rPr lang="fr-FR" sz="2000" i="1" dirty="0"/>
              <a:t> </a:t>
            </a:r>
            <a:r>
              <a:rPr lang="fr-FR" sz="2000" i="1" dirty="0" err="1"/>
              <a:t>Heritage</a:t>
            </a:r>
            <a:r>
              <a:rPr lang="fr-FR" sz="2000" i="1" dirty="0"/>
              <a:t> &amp; </a:t>
            </a:r>
            <a:r>
              <a:rPr lang="fr-FR" sz="2000" i="1" dirty="0" err="1"/>
              <a:t>Folklife</a:t>
            </a:r>
            <a:r>
              <a:rPr lang="fr-FR" sz="2000" i="1" dirty="0"/>
              <a:t> Park, </a:t>
            </a:r>
            <a:r>
              <a:rPr lang="en-US" sz="2000" dirty="0"/>
              <a:t>300 Fisher Road, Lafayette, Louisiana</a:t>
            </a:r>
            <a:endParaRPr lang="fr-FR" sz="2000" dirty="0"/>
          </a:p>
          <a:p>
            <a:endParaRPr lang="en-US" sz="2000" b="1" dirty="0"/>
          </a:p>
          <a:p>
            <a:r>
              <a:rPr lang="en-US" sz="2000" b="1" dirty="0"/>
              <a:t>			WEBSITES</a:t>
            </a:r>
          </a:p>
          <a:p>
            <a:r>
              <a:rPr lang="en-US" sz="1400" u="sng" dirty="0">
                <a:hlinkClick r:id="rId7"/>
              </a:rPr>
              <a:t>www.en.wikipedia.org/wiki/Huguenots </a:t>
            </a:r>
            <a:r>
              <a:rPr lang="en-US" sz="1400" dirty="0"/>
              <a:t> </a:t>
            </a:r>
          </a:p>
          <a:p>
            <a:r>
              <a:rPr lang="en-US" sz="1400" u="sng" dirty="0">
                <a:hlinkClick r:id="rId8"/>
              </a:rPr>
              <a:t>www.en.wikipedia.org/wiki/Jacques_Cartier </a:t>
            </a:r>
            <a:r>
              <a:rPr lang="en-US" sz="1400" dirty="0"/>
              <a:t> </a:t>
            </a:r>
          </a:p>
          <a:p>
            <a:r>
              <a:rPr lang="en-US" sz="1400" u="sng" dirty="0">
                <a:hlinkClick r:id="rId9"/>
              </a:rPr>
              <a:t>www.en.wikipedia.org/wiki/John_Cabot </a:t>
            </a:r>
            <a:r>
              <a:rPr lang="en-US" sz="1400" dirty="0"/>
              <a:t> </a:t>
            </a:r>
          </a:p>
          <a:p>
            <a:r>
              <a:rPr lang="en-US" sz="1400" u="sng" dirty="0">
                <a:hlinkClick r:id="rId10"/>
              </a:rPr>
              <a:t>www.en.wikipedia.org/wiki/Mi%EA%9E%8Ckmaq </a:t>
            </a:r>
            <a:r>
              <a:rPr lang="en-US" sz="1400" dirty="0"/>
              <a:t> </a:t>
            </a:r>
          </a:p>
          <a:p>
            <a:r>
              <a:rPr lang="en-US" sz="1400" u="sng" dirty="0">
                <a:hlinkClick r:id="rId11"/>
              </a:rPr>
              <a:t>www.en.wikipedia.org/wiki/Pierre_Dugua,_Sieur_de_Mons </a:t>
            </a:r>
            <a:r>
              <a:rPr lang="en-US" sz="1400" dirty="0"/>
              <a:t> </a:t>
            </a:r>
          </a:p>
          <a:p>
            <a:r>
              <a:rPr lang="en-US" sz="1400" u="sng" dirty="0">
                <a:hlinkClick r:id="rId12"/>
              </a:rPr>
              <a:t>www.en.wikipedia.org/wiki/Religion_in_France </a:t>
            </a:r>
            <a:r>
              <a:rPr lang="en-US" sz="1400" dirty="0"/>
              <a:t> </a:t>
            </a:r>
          </a:p>
          <a:p>
            <a:r>
              <a:rPr lang="en-US" sz="1400" u="sng" dirty="0">
                <a:hlinkClick r:id="rId13"/>
              </a:rPr>
              <a:t>www.en.wikipedia.org/wiki/St._Lawrence_Iroquoians </a:t>
            </a:r>
            <a:r>
              <a:rPr lang="en-US" sz="1400" dirty="0"/>
              <a:t> </a:t>
            </a:r>
          </a:p>
          <a:p>
            <a:r>
              <a:rPr lang="en-US" sz="1400" u="sng" dirty="0">
                <a:hlinkClick r:id="rId14"/>
              </a:rPr>
              <a:t>www.en.wikipedia.org/wiki/Timeline_of_First_Nations_history </a:t>
            </a:r>
            <a:r>
              <a:rPr lang="en-US" sz="1400" dirty="0"/>
              <a:t> </a:t>
            </a:r>
          </a:p>
          <a:p>
            <a:r>
              <a:rPr lang="en-US" sz="1400" u="sng" dirty="0">
                <a:hlinkClick r:id="rId15"/>
              </a:rPr>
              <a:t>www.everyculture.com/multi/A-Br/Acadians.html </a:t>
            </a:r>
            <a:r>
              <a:rPr lang="en-US" sz="1400" dirty="0"/>
              <a:t> </a:t>
            </a:r>
          </a:p>
          <a:p>
            <a:r>
              <a:rPr lang="en-US" sz="1400" u="sng" dirty="0">
                <a:hlinkClick r:id="rId16"/>
              </a:rPr>
              <a:t>www.heritage.nf.ca/articles/aboriginal/beothuk.php </a:t>
            </a:r>
            <a:r>
              <a:rPr lang="en-US" sz="1400" dirty="0"/>
              <a:t> </a:t>
            </a:r>
          </a:p>
          <a:p>
            <a:r>
              <a:rPr lang="en-US" sz="1400" u="sng" dirty="0">
                <a:hlinkClick r:id="rId17"/>
              </a:rPr>
              <a:t>www.heritage.nf.ca/articles/aboriginal/mikmaq-history.php </a:t>
            </a:r>
            <a:r>
              <a:rPr lang="en-US" sz="1400" dirty="0"/>
              <a:t> </a:t>
            </a:r>
          </a:p>
          <a:p>
            <a:r>
              <a:rPr lang="en-US" sz="1400" u="sng" dirty="0">
                <a:hlinkClick r:id="rId18"/>
              </a:rPr>
              <a:t>www.historymuseum.ca/cmc/exhibitions/aborig/fp/fpz3c01e.html </a:t>
            </a:r>
            <a:endParaRPr lang="en-US" sz="1400" u="sng" dirty="0"/>
          </a:p>
          <a:p>
            <a:r>
              <a:rPr lang="en-US" sz="1400" dirty="0"/>
              <a:t> </a:t>
            </a:r>
            <a:r>
              <a:rPr lang="en-US" sz="1400" u="sng" dirty="0">
                <a:hlinkClick r:id="rId19"/>
              </a:rPr>
              <a:t>www.hosted.learnquebec.ca/societies/societies/mikmaq-around-1980/the-mikmaq-gaspes-first-settlers/ </a:t>
            </a:r>
            <a:r>
              <a:rPr lang="en-US" sz="1400" dirty="0"/>
              <a:t> </a:t>
            </a:r>
            <a:r>
              <a:rPr lang="en-US" sz="1400" u="sng" dirty="0">
                <a:hlinkClick r:id="rId20"/>
              </a:rPr>
              <a:t>www.inquestiatimes.blogspot.com/2013/04/acadian-prehistory-medieval-religion.html </a:t>
            </a:r>
            <a:r>
              <a:rPr lang="en-US" sz="1400" dirty="0"/>
              <a:t> </a:t>
            </a:r>
          </a:p>
          <a:p>
            <a:r>
              <a:rPr lang="en-US" sz="1400" u="sng" dirty="0">
                <a:hlinkClick r:id="rId21"/>
              </a:rPr>
              <a:t>www.mikmaweydebert.ca/home/ancestors-live-here/debert/an-ice-age-world/ </a:t>
            </a:r>
            <a:r>
              <a:rPr lang="en-US" sz="1400" dirty="0"/>
              <a:t> </a:t>
            </a:r>
          </a:p>
          <a:p>
            <a:r>
              <a:rPr lang="en-US" sz="1400" u="sng" dirty="0">
                <a:hlinkClick r:id="rId22"/>
              </a:rPr>
              <a:t>www.mikmaweydebert.ca/home/ancestors-live-here/debert/understanding-and-protecting-the-sites/ </a:t>
            </a:r>
            <a:r>
              <a:rPr lang="en-US" sz="1400" dirty="0"/>
              <a:t> </a:t>
            </a:r>
          </a:p>
          <a:p>
            <a:r>
              <a:rPr lang="en-US" sz="1400" u="sng" dirty="0">
                <a:hlinkClick r:id="rId23"/>
              </a:rPr>
              <a:t>www.mikmaweydebert.ca/home/wp-content/uploads/2015/06/Mikmawel_Tan_Telikinamuemk_Final_Online.pdf </a:t>
            </a:r>
            <a:r>
              <a:rPr lang="en-US" sz="1400" dirty="0"/>
              <a:t> </a:t>
            </a:r>
            <a:r>
              <a:rPr lang="en-US" sz="1400" u="sng" dirty="0">
                <a:hlinkClick r:id="rId24"/>
              </a:rPr>
              <a:t>www.n.wikipedia.org/wiki/Timeline_of_First_Nations_history </a:t>
            </a:r>
            <a:r>
              <a:rPr lang="en-US" sz="1400" dirty="0"/>
              <a:t> </a:t>
            </a:r>
          </a:p>
          <a:p>
            <a:r>
              <a:rPr lang="en-US" sz="1400" u="sng" dirty="0">
                <a:hlinkClick r:id="rId25"/>
              </a:rPr>
              <a:t>www.nationalhumanitiescenter.org/pds/amerbegin/contact/text4/norse.pdf </a:t>
            </a:r>
            <a:r>
              <a:rPr lang="en-US" sz="1400" dirty="0"/>
              <a:t> </a:t>
            </a:r>
          </a:p>
          <a:p>
            <a:r>
              <a:rPr lang="en-US" sz="1400" u="sng" dirty="0">
                <a:hlinkClick r:id="rId26"/>
              </a:rPr>
              <a:t>www.novascotia.ca/abor/aboriginal-people/community-info/ </a:t>
            </a:r>
            <a:r>
              <a:rPr lang="en-US" sz="1400" dirty="0"/>
              <a:t> </a:t>
            </a:r>
            <a:r>
              <a:rPr lang="en-US" sz="1400" u="sng" dirty="0">
                <a:hlinkClick r:id="rId27"/>
              </a:rPr>
              <a:t>www.novascotia.ca/museum/mikmaq/default.asp?section=thumb&amp;page=17&amp;region=&amp;period= </a:t>
            </a:r>
            <a:r>
              <a:rPr lang="en-US" sz="1400" dirty="0"/>
              <a:t> </a:t>
            </a:r>
          </a:p>
          <a:p>
            <a:r>
              <a:rPr lang="en-US" sz="1400" u="sng" dirty="0">
                <a:hlinkClick r:id="rId28"/>
              </a:rPr>
              <a:t>www.poets.org/poem/evangeline-tale-acadie </a:t>
            </a:r>
            <a:r>
              <a:rPr lang="en-US" sz="1400" dirty="0"/>
              <a:t> </a:t>
            </a:r>
            <a:r>
              <a:rPr lang="en-US" sz="1400" u="sng" dirty="0">
                <a:hlinkClick r:id="rId29"/>
              </a:rPr>
              <a:t>www.quora.com/Where-did-French-Acadians-originally-come-from </a:t>
            </a:r>
            <a:r>
              <a:rPr lang="en-US" sz="1400" dirty="0"/>
              <a:t> </a:t>
            </a:r>
            <a:r>
              <a:rPr lang="en-US" sz="1400" u="sng" dirty="0">
                <a:hlinkClick r:id="rId30"/>
              </a:rPr>
              <a:t>www.thecanadianencyclopedia.ca/en/article/aboriginal-people-eastern-woodlands </a:t>
            </a:r>
            <a:r>
              <a:rPr lang="en-US" sz="1400" dirty="0"/>
              <a:t> </a:t>
            </a:r>
          </a:p>
          <a:p>
            <a:r>
              <a:rPr lang="en-US" sz="1400" u="sng" dirty="0">
                <a:hlinkClick r:id="rId31"/>
              </a:rPr>
              <a:t>www.thecanadianencyclopedia.ca/en/article/beothuk </a:t>
            </a:r>
            <a:r>
              <a:rPr lang="en-US" sz="1400" dirty="0"/>
              <a:t> </a:t>
            </a:r>
          </a:p>
          <a:p>
            <a:r>
              <a:rPr lang="en-US" sz="1400" u="sng" dirty="0">
                <a:hlinkClick r:id="rId32"/>
              </a:rPr>
              <a:t>www.thecanadianencyclopedia.ca/en/article/history-of-acadia </a:t>
            </a:r>
            <a:r>
              <a:rPr lang="en-US" sz="1400" dirty="0"/>
              <a:t> </a:t>
            </a:r>
          </a:p>
          <a:p>
            <a:r>
              <a:rPr lang="en-US" sz="1400" u="sng" dirty="0">
                <a:hlinkClick r:id="rId33"/>
              </a:rPr>
              <a:t>www.thecanadianencyclopedia.ca/en/article/micmac-mikmaq </a:t>
            </a:r>
            <a:r>
              <a:rPr lang="en-US" sz="1400" dirty="0"/>
              <a:t> </a:t>
            </a:r>
          </a:p>
          <a:p>
            <a:r>
              <a:rPr lang="en-US" sz="1400" u="sng" dirty="0">
                <a:hlinkClick r:id="rId34"/>
              </a:rPr>
              <a:t>www.thecanadianencyclopedia.ca/en/article/pierre-du-gua-de-monts </a:t>
            </a:r>
            <a:r>
              <a:rPr lang="en-US" sz="1400" dirty="0"/>
              <a:t> </a:t>
            </a:r>
          </a:p>
          <a:p>
            <a:r>
              <a:rPr lang="en-US" sz="1400" u="sng" dirty="0">
                <a:hlinkClick r:id="rId35"/>
              </a:rPr>
              <a:t>www.utpjournals.press/doi/abs/10.3138/9616-83R9-8772-1G2J </a:t>
            </a:r>
            <a:r>
              <a:rPr lang="en-US" sz="1400" dirty="0"/>
              <a:t> </a:t>
            </a:r>
          </a:p>
          <a:p>
            <a:r>
              <a:rPr lang="en-US" sz="1400" u="sng" dirty="0">
                <a:hlinkClick r:id="rId36"/>
              </a:rPr>
              <a:t>www.youtube.com/watch?v=cpvNH3jLuJA </a:t>
            </a:r>
            <a:endParaRPr lang="en-US" sz="1400" b="1" dirty="0"/>
          </a:p>
          <a:p>
            <a:endParaRPr lang="en-US" sz="1400" b="1" dirty="0">
              <a:hlinkClick r:id="rId4"/>
            </a:endParaRPr>
          </a:p>
        </p:txBody>
      </p:sp>
      <p:sp>
        <p:nvSpPr>
          <p:cNvPr id="2" name="Title 1"/>
          <p:cNvSpPr>
            <a:spLocks noGrp="1"/>
          </p:cNvSpPr>
          <p:nvPr>
            <p:ph type="title"/>
          </p:nvPr>
        </p:nvSpPr>
        <p:spPr/>
        <p:txBody>
          <a:bodyPr>
            <a:normAutofit fontScale="90000"/>
          </a:bodyPr>
          <a:lstStyle/>
          <a:p>
            <a:r>
              <a:rPr lang="en-US" dirty="0"/>
              <a:t>WEBSITE:  www.vagabondgeology.com</a:t>
            </a:r>
          </a:p>
        </p:txBody>
      </p:sp>
      <p:pic>
        <p:nvPicPr>
          <p:cNvPr id="5" name="Mardi Gras.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37" cstate="print"/>
          <a:stretch>
            <a:fillRect/>
          </a:stretch>
        </p:blipFill>
        <p:spPr>
          <a:xfrm>
            <a:off x="9372600" y="7010400"/>
            <a:ext cx="244475" cy="244475"/>
          </a:xfrm>
          <a:prstGeom prst="rect">
            <a:avLst/>
          </a:prstGeom>
        </p:spPr>
      </p:pic>
      <p:pic>
        <p:nvPicPr>
          <p:cNvPr id="3" name="Picture 1"/>
          <p:cNvPicPr>
            <a:picLocks noChangeAspect="1" noChangeArrowheads="1"/>
          </p:cNvPicPr>
          <p:nvPr/>
        </p:nvPicPr>
        <p:blipFill>
          <a:blip r:embed="rId38" cstate="print"/>
          <a:srcRect/>
          <a:stretch>
            <a:fillRect/>
          </a:stretch>
        </p:blipFill>
        <p:spPr bwMode="auto">
          <a:xfrm>
            <a:off x="0" y="0"/>
            <a:ext cx="9112250" cy="683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919" fill="hold"/>
                                        <p:tgtEl>
                                          <p:spTgt spid="5"/>
                                        </p:tgtEl>
                                      </p:cBhvr>
                                    </p:cmd>
                                  </p:childTnLst>
                                </p:cTn>
                              </p:par>
                              <p:par>
                                <p:cTn id="7" presetID="10" presetClass="exit" presetSubtype="0" fill="hold" nodeType="withEffect">
                                  <p:stCondLst>
                                    <p:cond delay="8500"/>
                                  </p:stCondLst>
                                  <p:childTnLst>
                                    <p:animEffect transition="out" filter="fad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par>
                                <p:cTn id="10" presetID="22" presetClass="entr" presetSubtype="8" fill="hold" grpId="0" nodeType="withEffect">
                                  <p:stCondLst>
                                    <p:cond delay="850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par>
                                <p:cTn id="13" presetID="10" presetClass="entr" presetSubtype="0" fill="hold" grpId="0" nodeType="withEffect">
                                  <p:stCondLst>
                                    <p:cond delay="8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64" presetClass="path" presetSubtype="0" accel="50000" decel="50000" fill="hold" grpId="1" nodeType="withEffect">
                                  <p:stCondLst>
                                    <p:cond delay="10000"/>
                                  </p:stCondLst>
                                  <p:childTnLst>
                                    <p:animMotion origin="layout" path="M 5.55112E-17 4.81481E-6 L 0.00833 -2.75186 " pathEditMode="relative" rAng="0" ptsTypes="AA">
                                      <p:cBhvr>
                                        <p:cTn id="17" dur="40000" fill="hold"/>
                                        <p:tgtEl>
                                          <p:spTgt spid="4"/>
                                        </p:tgtEl>
                                        <p:attrNameLst>
                                          <p:attrName>ppt_x</p:attrName>
                                          <p:attrName>ppt_y</p:attrName>
                                        </p:attrNameLst>
                                      </p:cBhvr>
                                      <p:rCtr x="4" y="-1376"/>
                                    </p:animMotion>
                                  </p:childTnLst>
                                </p:cTn>
                              </p:par>
                              <p:par>
                                <p:cTn id="18" presetID="10" presetClass="exit" presetSubtype="0" fill="hold" grpId="2" nodeType="withEffect">
                                  <p:stCondLst>
                                    <p:cond delay="42000"/>
                                  </p:stCondLst>
                                  <p:childTnLst>
                                    <p:animEffect transition="out" filter="fade">
                                      <p:cBhvr>
                                        <p:cTn id="19" dur="2000"/>
                                        <p:tgtEl>
                                          <p:spTgt spid="4"/>
                                        </p:tgtEl>
                                      </p:cBhvr>
                                    </p:animEffect>
                                    <p:set>
                                      <p:cBhvr>
                                        <p:cTn id="2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animBg="1"/>
      <p:bldP spid="4" grpId="1" animBg="1" autoUpdateAnimBg="0"/>
      <p:bldP spid="4" grpId="2" animBg="1"/>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solidFill>
                  <a:srgbClr val="333333"/>
                </a:solidFill>
                <a:latin typeface="Calibri" pitchFamily="34" charset="0"/>
                <a:ea typeface="Times New Roman" pitchFamily="18" charset="0"/>
                <a:cs typeface="Calibri" pitchFamily="34" charset="0"/>
              </a:rPr>
              <a:t>IMAGE USE DISCLAIMER</a:t>
            </a:r>
            <a:endParaRPr lang="en-US" dirty="0"/>
          </a:p>
        </p:txBody>
      </p:sp>
      <p:sp>
        <p:nvSpPr>
          <p:cNvPr id="168961" name="Rectangle 1"/>
          <p:cNvSpPr>
            <a:spLocks noChangeArrowheads="1"/>
          </p:cNvSpPr>
          <p:nvPr/>
        </p:nvSpPr>
        <p:spPr bwMode="auto">
          <a:xfrm>
            <a:off x="176169" y="907468"/>
            <a:ext cx="8791662" cy="4893647"/>
          </a:xfrm>
          <a:prstGeom prst="rect">
            <a:avLst/>
          </a:prstGeom>
          <a:solidFill>
            <a:srgbClr val="FFFFFF"/>
          </a:solid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ea typeface="Times New Roman" pitchFamily="18" charset="0"/>
                <a:cs typeface="Calibri" pitchFamily="34" charset="0"/>
              </a:rPr>
              <a:t>All copyrighted materials included within this presentation are in accordance with Title 17 U.S.C. Section 107 related to Copyright and “Fair Use” for Non-Profit educational institutions, which permits The Vagabonds, to utilize copyrighted materials to further scholarship, education, and inform the public. The Vagabonds make every effort to conform to the principles of fair use and to comply with copyright law.</a:t>
            </a: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ea typeface="Times New Roman" pitchFamily="18" charset="0"/>
                <a:cs typeface="Calibri" pitchFamily="34" charset="0"/>
              </a:rPr>
              <a:t>For more information go to: </a:t>
            </a:r>
            <a:r>
              <a:rPr kumimoji="0" lang="en-US" sz="2400" b="1" i="0" u="none" strike="noStrike" cap="none" normalizeH="0" baseline="0" dirty="0">
                <a:ln>
                  <a:noFill/>
                </a:ln>
                <a:solidFill>
                  <a:srgbClr val="0049C2"/>
                </a:solidFill>
                <a:effectLst/>
                <a:latin typeface="Calibri" pitchFamily="34" charset="0"/>
                <a:ea typeface="Times New Roman" pitchFamily="18" charset="0"/>
                <a:cs typeface="Calibri" pitchFamily="34" charset="0"/>
                <a:hlinkClick r:id="rId2"/>
              </a:rPr>
              <a:t>http://www.law.cornell.edu/uscode/17/107.shtml</a:t>
            </a:r>
            <a:endParaRPr kumimoji="0" lang="en-US" sz="2400" b="1" i="0" u="none" strike="noStrike" cap="none" normalizeH="0" baseline="0" dirty="0">
              <a:ln>
                <a:noFill/>
              </a:ln>
              <a:solidFill>
                <a:srgbClr val="0049C2"/>
              </a:solidFill>
              <a:effectLst/>
              <a:latin typeface="Calibri" pitchFamily="34" charset="0"/>
              <a:ea typeface="Times New Roman" pitchFamily="18" charset="0"/>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Calibri" pitchFamily="34" charset="0"/>
                <a:ea typeface="Times New Roman" pitchFamily="18" charset="0"/>
                <a:cs typeface="Calibri" pitchFamily="34" charset="0"/>
              </a:rPr>
              <a:t>If you wish to use copyrighted material from this site for purposes of your own that go beyond fair use, you must obtain permission from the copyright owner.</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84275" y="1685925"/>
            <a:ext cx="6775450" cy="34861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D98560A-1953-4F77-869E-5D1EE0598C44}" type="slidenum">
              <a:rPr lang="en-US" smtClean="0"/>
              <a:pPr>
                <a:defRPr/>
              </a:pPr>
              <a:t>107</a:t>
            </a:fld>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endParaRPr lang="en-US" dirty="0"/>
          </a:p>
        </p:txBody>
      </p:sp>
      <p:sp>
        <p:nvSpPr>
          <p:cNvPr id="2" name="Slide Number Placeholder 1"/>
          <p:cNvSpPr>
            <a:spLocks noGrp="1"/>
          </p:cNvSpPr>
          <p:nvPr>
            <p:ph type="sldNum" sz="quarter" idx="12"/>
          </p:nvPr>
        </p:nvSpPr>
        <p:spPr/>
        <p:txBody>
          <a:bodyPr/>
          <a:lstStyle/>
          <a:p>
            <a:fld id="{90B4C22B-F94B-47BB-B82D-9BDF0893D61B}" type="slidenum">
              <a:rPr lang="en-US" smtClean="0"/>
              <a:pPr/>
              <a:t>108</a:t>
            </a:fld>
            <a:endParaRPr lang="en-US" dirty="0"/>
          </a:p>
        </p:txBody>
      </p:sp>
      <p:sp>
        <p:nvSpPr>
          <p:cNvPr id="3" name="TextBox 2"/>
          <p:cNvSpPr txBox="1"/>
          <p:nvPr/>
        </p:nvSpPr>
        <p:spPr>
          <a:xfrm>
            <a:off x="1660851" y="2459504"/>
            <a:ext cx="5778230" cy="1938992"/>
          </a:xfrm>
          <a:prstGeom prst="rect">
            <a:avLst/>
          </a:prstGeom>
          <a:noFill/>
        </p:spPr>
        <p:txBody>
          <a:bodyPr wrap="square" rtlCol="0">
            <a:spAutoFit/>
          </a:bodyPr>
          <a:lstStyle/>
          <a:p>
            <a:pPr algn="ctr"/>
            <a:r>
              <a:rPr lang="en-US" sz="8800" b="1" dirty="0"/>
              <a:t>End of talk</a:t>
            </a:r>
          </a:p>
          <a:p>
            <a:pPr algn="ctr"/>
            <a:r>
              <a:rPr lang="en-US" sz="3200" b="1" dirty="0"/>
              <a:t>Extra slides follow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350" y="0"/>
            <a:ext cx="9156700" cy="6864351"/>
          </a:xfrm>
          <a:prstGeom prst="rect">
            <a:avLst/>
          </a:prstGeom>
          <a:noFill/>
        </p:spPr>
      </p:pic>
      <p:sp>
        <p:nvSpPr>
          <p:cNvPr id="5" name="Rectangle 4"/>
          <p:cNvSpPr/>
          <p:nvPr/>
        </p:nvSpPr>
        <p:spPr>
          <a:xfrm>
            <a:off x="638175" y="1166813"/>
            <a:ext cx="7867650" cy="4524375"/>
          </a:xfrm>
          <a:prstGeom prst="rect">
            <a:avLst/>
          </a:prstGeom>
          <a:noFill/>
        </p:spPr>
        <p:txBody>
          <a:bodyPr>
            <a:spAutoFit/>
          </a:bodyPr>
          <a:lstStyle/>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Travel is fatal to prejudice, bigotry, </a:t>
            </a:r>
          </a:p>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and narrow-mindedness…  </a:t>
            </a:r>
          </a:p>
          <a:p>
            <a:pPr algn="ct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Broad, wholesome, charitable views of men and things cannot be acquired by vegetating in one little corner of the earth all one's lifetime.  </a:t>
            </a:r>
          </a:p>
          <a:p>
            <a:pPr algn="ctr" fontAlgn="auto">
              <a:spcBef>
                <a:spcPts val="0"/>
              </a:spcBef>
              <a:spcAft>
                <a:spcPts val="0"/>
              </a:spcAft>
              <a:defRPr/>
            </a:pPr>
            <a:endParaRPr lang="en-US" sz="3600" b="1" dirty="0">
              <a:solidFill>
                <a:srgbClr val="FF0000"/>
              </a:solidFill>
              <a:effectLst>
                <a:outerShdw dist="63500" dir="3600000" algn="ctr" rotWithShape="0">
                  <a:schemeClr val="bg1"/>
                </a:outerShdw>
              </a:effectLst>
              <a:latin typeface="+mn-lt"/>
              <a:cs typeface="+mn-cs"/>
            </a:endParaRPr>
          </a:p>
          <a:p>
            <a:pPr algn="r" fontAlgn="auto">
              <a:spcBef>
                <a:spcPts val="0"/>
              </a:spcBef>
              <a:spcAft>
                <a:spcPts val="0"/>
              </a:spcAft>
              <a:defRPr/>
            </a:pPr>
            <a:r>
              <a:rPr lang="en-US" sz="3600" b="1" dirty="0">
                <a:solidFill>
                  <a:srgbClr val="FF0000"/>
                </a:solidFill>
                <a:effectLst>
                  <a:outerShdw dist="63500" dir="3600000" algn="ctr" rotWithShape="0">
                    <a:schemeClr val="bg1"/>
                  </a:outerShdw>
                </a:effectLst>
                <a:latin typeface="+mn-lt"/>
                <a:cs typeface="+mn-cs"/>
              </a:rPr>
              <a:t>- Mark Twain</a:t>
            </a:r>
          </a:p>
        </p:txBody>
      </p:sp>
      <p:sp>
        <p:nvSpPr>
          <p:cNvPr id="6" name="Slide Number Placeholder 5"/>
          <p:cNvSpPr>
            <a:spLocks noGrp="1"/>
          </p:cNvSpPr>
          <p:nvPr>
            <p:ph type="sldNum" sz="quarter" idx="12"/>
          </p:nvPr>
        </p:nvSpPr>
        <p:spPr/>
        <p:txBody>
          <a:bodyPr/>
          <a:lstStyle/>
          <a:p>
            <a:pPr>
              <a:defRPr/>
            </a:pPr>
            <a:fld id="{1A94AD1B-5EBC-4E9A-84A3-A1DD4D4E78E3}" type="slidenum">
              <a:rPr lang="en-US" smtClean="0"/>
              <a:pPr>
                <a:defRPr/>
              </a:pPr>
              <a:t>109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381000"/>
            <a:ext cx="9144000" cy="4278094"/>
          </a:xfrm>
          <a:prstGeom prst="rect">
            <a:avLst/>
          </a:prstGeom>
          <a:solidFill>
            <a:srgbClr val="FFFF00"/>
          </a:solidFill>
        </p:spPr>
        <p:txBody>
          <a:bodyPr wrap="square">
            <a:spAutoFit/>
          </a:bodyPr>
          <a:lstStyle/>
          <a:p>
            <a:pPr algn="ctr"/>
            <a:r>
              <a:rPr lang="en-US" sz="7200" b="1" cap="all" dirty="0"/>
              <a:t>Displaced </a:t>
            </a:r>
            <a:r>
              <a:rPr lang="en-US" sz="7200" b="1" cap="all" dirty="0" err="1"/>
              <a:t>acadians</a:t>
            </a:r>
            <a:r>
              <a:rPr lang="en-US" sz="7200" b="1" cap="all" dirty="0"/>
              <a:t> in </a:t>
            </a:r>
            <a:r>
              <a:rPr lang="en-US" sz="7200" b="1" cap="all" dirty="0" err="1"/>
              <a:t>louisiana</a:t>
            </a:r>
            <a:endParaRPr lang="en-US" sz="7200" b="1" cap="all" dirty="0"/>
          </a:p>
          <a:p>
            <a:pPr>
              <a:buFont typeface="Arial" pitchFamily="34" charset="0"/>
              <a:buChar char="•"/>
            </a:pPr>
            <a:r>
              <a:rPr lang="en-US" sz="3200" b="1" cap="all" dirty="0"/>
              <a:t> What French were already in NOLA?</a:t>
            </a:r>
          </a:p>
          <a:p>
            <a:pPr>
              <a:buFont typeface="Arial" pitchFamily="34" charset="0"/>
              <a:buChar char="•"/>
            </a:pPr>
            <a:r>
              <a:rPr lang="en-US" sz="3200" b="1" cap="all" dirty="0"/>
              <a:t> Why were the </a:t>
            </a:r>
            <a:r>
              <a:rPr lang="en-US" sz="3200" b="1" cap="all" dirty="0" err="1"/>
              <a:t>spanish</a:t>
            </a:r>
            <a:r>
              <a:rPr lang="en-US" sz="3200" b="1" cap="all" dirty="0"/>
              <a:t> there &amp; invite </a:t>
            </a:r>
            <a:r>
              <a:rPr lang="en-US" sz="3200" b="1" cap="all" dirty="0" err="1"/>
              <a:t>acadians</a:t>
            </a:r>
            <a:r>
              <a:rPr lang="en-US" sz="3200" b="1" cap="all" dirty="0"/>
              <a:t> in?</a:t>
            </a:r>
          </a:p>
          <a:p>
            <a:pPr>
              <a:buFont typeface="Arial" pitchFamily="34" charset="0"/>
              <a:buChar char="•"/>
            </a:pPr>
            <a:r>
              <a:rPr lang="en-US" sz="3200" b="1" cap="all" dirty="0"/>
              <a:t> Where did the Acadians go &amp; why?</a:t>
            </a:r>
          </a:p>
        </p:txBody>
      </p:sp>
      <p:sp>
        <p:nvSpPr>
          <p:cNvPr id="3" name="Slide Number Placeholder 2"/>
          <p:cNvSpPr>
            <a:spLocks noGrp="1"/>
          </p:cNvSpPr>
          <p:nvPr>
            <p:ph type="sldNum" sz="quarter" idx="12"/>
          </p:nvPr>
        </p:nvSpPr>
        <p:spPr/>
        <p:txBody>
          <a:bodyPr/>
          <a:lstStyle/>
          <a:p>
            <a:fld id="{538A979C-257F-4ABA-81D2-F563F6A58267}" type="slidenum">
              <a:rPr lang="en-US" smtClean="0"/>
              <a:pPr/>
              <a:t>11</a:t>
            </a:fld>
            <a:endParaRPr lang="en-US" dirty="0"/>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350" y="0"/>
            <a:ext cx="9156700" cy="6864351"/>
          </a:xfrm>
          <a:prstGeom prst="rect">
            <a:avLst/>
          </a:prstGeom>
          <a:noFill/>
        </p:spPr>
      </p:pic>
      <p:sp>
        <p:nvSpPr>
          <p:cNvPr id="5" name="Rectangle 4"/>
          <p:cNvSpPr/>
          <p:nvPr/>
        </p:nvSpPr>
        <p:spPr>
          <a:xfrm>
            <a:off x="548958" y="562610"/>
            <a:ext cx="7832725" cy="5632311"/>
          </a:xfrm>
          <a:prstGeom prst="rect">
            <a:avLst/>
          </a:prstGeom>
          <a:noFill/>
        </p:spPr>
        <p:txBody>
          <a:bodyPr>
            <a:spAutoFit/>
          </a:bodyPr>
          <a:lstStyle/>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“Twenty years from now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you will be more disappointed by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the things you didn’t do than by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the ones you did do.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So throw off the bowlines,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sail away from the safe harbor.</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 Catch the trade winds in your sails. </a:t>
            </a:r>
          </a:p>
          <a:p>
            <a:pPr algn="ct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Explore. Dream. Discover.” </a:t>
            </a:r>
          </a:p>
          <a:p>
            <a:pPr algn="ctr" fontAlgn="auto">
              <a:spcBef>
                <a:spcPts val="0"/>
              </a:spcBef>
              <a:spcAft>
                <a:spcPts val="0"/>
              </a:spcAft>
              <a:defRPr/>
            </a:pPr>
            <a:endParaRPr lang="en-US" sz="3600" b="1" dirty="0">
              <a:solidFill>
                <a:srgbClr val="FF0000"/>
              </a:solidFill>
              <a:effectLst>
                <a:outerShdw blurRad="50800" dist="50800" dir="3180000" algn="ctr" rotWithShape="0">
                  <a:schemeClr val="bg1"/>
                </a:outerShdw>
              </a:effectLst>
              <a:latin typeface="+mn-lt"/>
              <a:cs typeface="+mn-cs"/>
            </a:endParaRPr>
          </a:p>
          <a:p>
            <a:pPr algn="r" fontAlgn="auto">
              <a:spcBef>
                <a:spcPts val="0"/>
              </a:spcBef>
              <a:spcAft>
                <a:spcPts val="0"/>
              </a:spcAft>
              <a:defRPr/>
            </a:pPr>
            <a:r>
              <a:rPr lang="en-US" sz="3600" b="1" dirty="0">
                <a:solidFill>
                  <a:srgbClr val="FF0000"/>
                </a:solidFill>
                <a:effectLst>
                  <a:outerShdw blurRad="50800" dist="50800" dir="3180000" algn="ctr" rotWithShape="0">
                    <a:schemeClr val="bg1"/>
                  </a:outerShdw>
                </a:effectLst>
                <a:latin typeface="+mn-lt"/>
                <a:cs typeface="+mn-cs"/>
              </a:rPr>
              <a:t>– Mark Twain</a:t>
            </a:r>
          </a:p>
        </p:txBody>
      </p:sp>
      <p:sp>
        <p:nvSpPr>
          <p:cNvPr id="6" name="Slide Number Placeholder 5"/>
          <p:cNvSpPr>
            <a:spLocks noGrp="1"/>
          </p:cNvSpPr>
          <p:nvPr>
            <p:ph type="sldNum" sz="quarter" idx="12"/>
          </p:nvPr>
        </p:nvSpPr>
        <p:spPr/>
        <p:txBody>
          <a:bodyPr/>
          <a:lstStyle/>
          <a:p>
            <a:pPr>
              <a:defRPr/>
            </a:pPr>
            <a:fld id="{6D98560A-1953-4F77-869E-5D1EE0598C44}" type="slidenum">
              <a:rPr lang="en-US" smtClean="0"/>
              <a:pPr>
                <a:defRPr/>
              </a:pPr>
              <a:t>110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9144000" cy="3416320"/>
          </a:xfrm>
          <a:prstGeom prst="rect">
            <a:avLst/>
          </a:prstGeom>
          <a:solidFill>
            <a:schemeClr val="bg1"/>
          </a:solidFill>
        </p:spPr>
        <p:txBody>
          <a:bodyPr wrap="square">
            <a:spAutoFit/>
          </a:bodyPr>
          <a:lstStyle/>
          <a:p>
            <a:pPr algn="ctr"/>
            <a:r>
              <a:rPr lang="en-US" sz="7200" b="1" cap="all" dirty="0"/>
              <a:t>Is </a:t>
            </a:r>
            <a:r>
              <a:rPr lang="en-US" sz="7200" b="1" cap="all" dirty="0" err="1"/>
              <a:t>louisiana</a:t>
            </a:r>
            <a:r>
              <a:rPr lang="en-US" sz="7200" b="1" cap="all" dirty="0"/>
              <a:t> </a:t>
            </a:r>
            <a:r>
              <a:rPr lang="en-US" sz="7200" b="1" cap="all" dirty="0" err="1"/>
              <a:t>french</a:t>
            </a:r>
            <a:r>
              <a:rPr lang="en-US" sz="7200" b="1" cap="all" dirty="0"/>
              <a:t> or </a:t>
            </a:r>
            <a:r>
              <a:rPr lang="en-US" sz="7200" b="1" cap="all" dirty="0" err="1"/>
              <a:t>spanish</a:t>
            </a:r>
            <a:r>
              <a:rPr lang="en-US" sz="7200" b="1" cap="all" dirty="0"/>
              <a:t> WHEN ACADIANS ARRIVE?</a:t>
            </a:r>
          </a:p>
        </p:txBody>
      </p:sp>
      <p:sp>
        <p:nvSpPr>
          <p:cNvPr id="3" name="Slide Number Placeholder 2"/>
          <p:cNvSpPr>
            <a:spLocks noGrp="1"/>
          </p:cNvSpPr>
          <p:nvPr>
            <p:ph type="sldNum" sz="quarter" idx="12"/>
          </p:nvPr>
        </p:nvSpPr>
        <p:spPr/>
        <p:txBody>
          <a:bodyPr/>
          <a:lstStyle/>
          <a:p>
            <a:fld id="{538A979C-257F-4ABA-81D2-F563F6A58267}"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FRENCH &amp; SPANISH OWNERSHIP OF LOUISIANA</a:t>
            </a:r>
          </a:p>
        </p:txBody>
      </p:sp>
      <p:sp>
        <p:nvSpPr>
          <p:cNvPr id="3" name="TextBox 2"/>
          <p:cNvSpPr txBox="1"/>
          <p:nvPr/>
        </p:nvSpPr>
        <p:spPr>
          <a:xfrm>
            <a:off x="0" y="522665"/>
            <a:ext cx="45720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1660s</a:t>
            </a:r>
            <a:r>
              <a:rPr lang="en-US" sz="2800" dirty="0"/>
              <a:t> - The </a:t>
            </a:r>
            <a:r>
              <a:rPr lang="en-US" sz="2800" dirty="0">
                <a:solidFill>
                  <a:srgbClr val="FF0000"/>
                </a:solidFill>
                <a:effectLst>
                  <a:outerShdw blurRad="38100" dist="38100" dir="2700000" algn="tl">
                    <a:schemeClr val="tx1"/>
                  </a:outerShdw>
                </a:effectLst>
              </a:rPr>
              <a:t>French</a:t>
            </a:r>
            <a:r>
              <a:rPr lang="en-US" sz="2800" dirty="0"/>
              <a:t> first </a:t>
            </a:r>
            <a:r>
              <a:rPr lang="en-US" sz="2800" dirty="0">
                <a:solidFill>
                  <a:srgbClr val="FF0000"/>
                </a:solidFill>
                <a:effectLst>
                  <a:outerShdw blurRad="38100" dist="38100" dir="2700000" algn="tl">
                    <a:schemeClr val="tx1"/>
                  </a:outerShdw>
                </a:effectLst>
              </a:rPr>
              <a:t>explored Lower Louisiana </a:t>
            </a:r>
            <a:r>
              <a:rPr lang="en-US" sz="2800" dirty="0"/>
              <a:t>(AR, LA, MS, &amp; AL) and a few </a:t>
            </a:r>
            <a:r>
              <a:rPr lang="en-US" sz="2800" dirty="0">
                <a:solidFill>
                  <a:srgbClr val="FF0000"/>
                </a:solidFill>
                <a:effectLst>
                  <a:outerShdw blurRad="38100" dist="38100" dir="2700000" algn="tl">
                    <a:schemeClr val="tx1"/>
                  </a:outerShdw>
                </a:effectLst>
              </a:rPr>
              <a:t>trading posts </a:t>
            </a:r>
            <a:r>
              <a:rPr lang="en-US" sz="2800" dirty="0"/>
              <a:t>were established in following years</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1682</a:t>
            </a:r>
            <a:r>
              <a:rPr lang="en-US" sz="2800" dirty="0"/>
              <a:t> - had originally been </a:t>
            </a:r>
            <a:r>
              <a:rPr lang="en-US" sz="2800" dirty="0">
                <a:solidFill>
                  <a:srgbClr val="FF0000"/>
                </a:solidFill>
                <a:effectLst>
                  <a:outerShdw blurRad="38100" dist="38100" dir="2700000" algn="tl">
                    <a:schemeClr val="tx1"/>
                  </a:outerShdw>
                </a:effectLst>
              </a:rPr>
              <a:t>claimed and controlled </a:t>
            </a:r>
            <a:r>
              <a:rPr lang="en-US" sz="2800" dirty="0"/>
              <a:t>by</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14100" cy="3108960"/>
          </a:xfrm>
          <a:prstGeom prst="rect">
            <a:avLst/>
          </a:prstGeom>
          <a:noFill/>
        </p:spPr>
      </p:pic>
      <p:sp>
        <p:nvSpPr>
          <p:cNvPr id="5" name="TextBox 4"/>
          <p:cNvSpPr txBox="1"/>
          <p:nvPr/>
        </p:nvSpPr>
        <p:spPr>
          <a:xfrm>
            <a:off x="0" y="3581400"/>
            <a:ext cx="9144000" cy="3313728"/>
          </a:xfrm>
          <a:prstGeom prst="rect">
            <a:avLst/>
          </a:prstGeom>
          <a:noFill/>
        </p:spPr>
        <p:txBody>
          <a:bodyPr wrap="square" rtlCol="0">
            <a:spAutoFit/>
          </a:bodyPr>
          <a:lstStyle/>
          <a:p>
            <a:pPr marL="114300" indent="-114300">
              <a:spcAft>
                <a:spcPts val="800"/>
              </a:spcAft>
            </a:pPr>
            <a:r>
              <a:rPr lang="en-US" sz="2800" dirty="0"/>
              <a:t>	</a:t>
            </a:r>
            <a:r>
              <a:rPr lang="en-US" sz="2800" dirty="0">
                <a:solidFill>
                  <a:srgbClr val="FF0000"/>
                </a:solidFill>
                <a:effectLst>
                  <a:outerShdw blurRad="38100" dist="38100" dir="2700000" algn="tl">
                    <a:schemeClr val="tx1"/>
                  </a:outerShdw>
                </a:effectLst>
              </a:rPr>
              <a:t>France</a:t>
            </a:r>
            <a:r>
              <a:rPr lang="en-US" sz="2800" dirty="0"/>
              <a:t>, which had </a:t>
            </a:r>
            <a:r>
              <a:rPr lang="en-US" sz="2800" dirty="0">
                <a:solidFill>
                  <a:srgbClr val="FF0000"/>
                </a:solidFill>
                <a:effectLst>
                  <a:outerShdw blurRad="38100" dist="38100" dir="2700000" algn="tl">
                    <a:schemeClr val="tx1"/>
                  </a:outerShdw>
                </a:effectLst>
              </a:rPr>
              <a:t>named it “La Louisiane”</a:t>
            </a:r>
            <a:r>
              <a:rPr lang="en-US" sz="2800" dirty="0"/>
              <a:t> in honor of King Louis XIV</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1699</a:t>
            </a:r>
            <a:r>
              <a:rPr lang="en-US" sz="2800" dirty="0"/>
              <a:t> - serious attempt at settlement began with the </a:t>
            </a:r>
            <a:r>
              <a:rPr lang="en-US" sz="2800" dirty="0">
                <a:solidFill>
                  <a:srgbClr val="FF0000"/>
                </a:solidFill>
                <a:effectLst>
                  <a:outerShdw blurRad="38100" dist="38100" dir="2700000" algn="tl">
                    <a:schemeClr val="tx1"/>
                  </a:outerShdw>
                </a:effectLst>
              </a:rPr>
              <a:t>establishment of Fort Maurepas</a:t>
            </a:r>
            <a:r>
              <a:rPr lang="en-US" sz="2800" dirty="0"/>
              <a:t>, </a:t>
            </a:r>
            <a:r>
              <a:rPr lang="en-US" sz="2800" dirty="0">
                <a:solidFill>
                  <a:srgbClr val="FF0000"/>
                </a:solidFill>
                <a:effectLst>
                  <a:outerShdw blurRad="38100" dist="38100" dir="2700000" algn="tl">
                    <a:schemeClr val="tx1"/>
                  </a:outerShdw>
                </a:effectLst>
              </a:rPr>
              <a:t>near modern Biloxi</a:t>
            </a:r>
            <a:r>
              <a:rPr lang="en-US" sz="2800" dirty="0"/>
              <a:t>, Mississippi. A colonial government soon emerged, with its </a:t>
            </a:r>
            <a:r>
              <a:rPr lang="en-US" sz="2800" dirty="0">
                <a:solidFill>
                  <a:srgbClr val="FF0000"/>
                </a:solidFill>
                <a:effectLst>
                  <a:outerShdw blurRad="38100" dist="38100" dir="2700000" algn="tl">
                    <a:schemeClr val="tx1"/>
                  </a:outerShdw>
                </a:effectLst>
              </a:rPr>
              <a:t>capital originally at Mobile</a:t>
            </a:r>
            <a:r>
              <a:rPr lang="en-US" sz="2800" dirty="0"/>
              <a:t>, </a:t>
            </a:r>
            <a:r>
              <a:rPr lang="en-US" sz="2800" dirty="0">
                <a:solidFill>
                  <a:srgbClr val="FF0000"/>
                </a:solidFill>
                <a:effectLst>
                  <a:outerShdw blurRad="38100" dist="38100" dir="2700000" algn="tl">
                    <a:schemeClr val="tx1"/>
                  </a:outerShdw>
                </a:effectLst>
              </a:rPr>
              <a:t>later at Biloxi</a:t>
            </a:r>
            <a:r>
              <a:rPr lang="en-US" sz="2800" dirty="0"/>
              <a:t> and </a:t>
            </a:r>
            <a:r>
              <a:rPr lang="en-US" sz="2800" dirty="0">
                <a:solidFill>
                  <a:srgbClr val="FF0000"/>
                </a:solidFill>
                <a:effectLst>
                  <a:outerShdw blurRad="38100" dist="38100" dir="2700000" algn="tl">
                    <a:schemeClr val="tx1"/>
                  </a:outerShdw>
                </a:effectLst>
              </a:rPr>
              <a:t>finally</a:t>
            </a:r>
            <a:r>
              <a:rPr lang="en-US" sz="2800" dirty="0"/>
              <a:t> in</a:t>
            </a:r>
          </a:p>
          <a:p>
            <a:pPr marL="114300" indent="-114300">
              <a:spcAft>
                <a:spcPts val="800"/>
              </a:spcAft>
              <a:buFont typeface="Arial" pitchFamily="34" charset="0"/>
              <a:buChar char="•"/>
            </a:pPr>
            <a:r>
              <a:rPr lang="en-US" sz="2800" dirty="0"/>
              <a:t> </a:t>
            </a:r>
            <a:r>
              <a:rPr lang="en-US" sz="2800" dirty="0">
                <a:solidFill>
                  <a:srgbClr val="FF0000"/>
                </a:solidFill>
                <a:effectLst>
                  <a:outerShdw blurRad="38100" dist="38100" dir="2700000" algn="tl">
                    <a:schemeClr val="tx1"/>
                  </a:outerShdw>
                </a:effectLst>
              </a:rPr>
              <a:t>1722</a:t>
            </a:r>
            <a:r>
              <a:rPr lang="en-US" sz="2800" dirty="0"/>
              <a:t> - Capital moved to </a:t>
            </a:r>
            <a:r>
              <a:rPr lang="en-US" sz="2800" dirty="0">
                <a:solidFill>
                  <a:srgbClr val="FF0000"/>
                </a:solidFill>
                <a:effectLst>
                  <a:outerShdw blurRad="38100" dist="38100" dir="2700000" algn="tl">
                    <a:schemeClr val="tx1"/>
                  </a:outerShdw>
                </a:effectLst>
              </a:rPr>
              <a:t>New Orleans</a:t>
            </a:r>
          </a:p>
        </p:txBody>
      </p:sp>
      <p:sp>
        <p:nvSpPr>
          <p:cNvPr id="6" name="TextBox 5"/>
          <p:cNvSpPr txBox="1"/>
          <p:nvPr/>
        </p:nvSpPr>
        <p:spPr>
          <a:xfrm>
            <a:off x="-1219200" y="9906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up)">
                                      <p:cBhvr>
                                        <p:cTn id="2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FRENCH &amp; SPANISH OWNERSHIP OF LOUISIANA</a:t>
            </a:r>
          </a:p>
        </p:txBody>
      </p:sp>
      <p:sp>
        <p:nvSpPr>
          <p:cNvPr id="3" name="TextBox 2"/>
          <p:cNvSpPr txBox="1"/>
          <p:nvPr/>
        </p:nvSpPr>
        <p:spPr>
          <a:xfrm>
            <a:off x="0" y="522665"/>
            <a:ext cx="4572000" cy="3108543"/>
          </a:xfrm>
          <a:prstGeom prst="rect">
            <a:avLst/>
          </a:prstGeom>
          <a:noFill/>
        </p:spPr>
        <p:txBody>
          <a:bodyPr wrap="square" rtlCol="0">
            <a:spAutoFit/>
          </a:bodyPr>
          <a:lstStyle/>
          <a:p>
            <a:pPr marL="114300" lvl="0" indent="-114300" fontAlgn="base">
              <a:spcBef>
                <a:spcPct val="0"/>
              </a:spcBef>
              <a:spcAft>
                <a:spcPts val="800"/>
              </a:spcAft>
              <a:buFont typeface="Arial" pitchFamily="34" charset="0"/>
              <a:buChar char="•"/>
            </a:pPr>
            <a:r>
              <a:rPr lang="en-US" sz="2800" dirty="0">
                <a:solidFill>
                  <a:srgbClr val="FF0000"/>
                </a:solidFill>
                <a:effectLst>
                  <a:outerShdw blurRad="38100" dist="38100" dir="2700000" algn="tl">
                    <a:schemeClr val="tx1"/>
                  </a:outerShdw>
                </a:effectLst>
              </a:rPr>
              <a:t>1762</a:t>
            </a:r>
            <a:r>
              <a:rPr lang="en-US" sz="2800" dirty="0"/>
              <a:t> – As negotiations began to end the Seven Years' War, </a:t>
            </a:r>
            <a:r>
              <a:rPr lang="en-US" sz="2800" dirty="0">
                <a:solidFill>
                  <a:srgbClr val="FF0000"/>
                </a:solidFill>
                <a:effectLst>
                  <a:outerShdw blurRad="38100" dist="38100" dir="2700000" algn="tl">
                    <a:schemeClr val="tx1"/>
                  </a:outerShdw>
                </a:effectLst>
              </a:rPr>
              <a:t>Louis XV of France </a:t>
            </a:r>
            <a:r>
              <a:rPr lang="en-US" sz="2800" dirty="0"/>
              <a:t>secretly </a:t>
            </a:r>
            <a:r>
              <a:rPr lang="en-US" sz="2800" dirty="0">
                <a:solidFill>
                  <a:srgbClr val="FF0000"/>
                </a:solidFill>
                <a:effectLst>
                  <a:outerShdw blurRad="38100" dist="38100" dir="2700000" algn="tl">
                    <a:schemeClr val="tx1"/>
                  </a:outerShdw>
                </a:effectLst>
              </a:rPr>
              <a:t>proposed to his cousin</a:t>
            </a:r>
            <a:r>
              <a:rPr lang="en-US" sz="2800" dirty="0"/>
              <a:t>, </a:t>
            </a:r>
            <a:r>
              <a:rPr lang="en-US" sz="2800" dirty="0">
                <a:solidFill>
                  <a:srgbClr val="FF0000"/>
                </a:solidFill>
                <a:effectLst>
                  <a:outerShdw blurRad="38100" dist="38100" dir="2700000" algn="tl">
                    <a:schemeClr val="tx1"/>
                  </a:outerShdw>
                </a:effectLst>
              </a:rPr>
              <a:t>Charles III of Spain</a:t>
            </a:r>
            <a:r>
              <a:rPr lang="en-US" sz="2800" dirty="0"/>
              <a:t>, that </a:t>
            </a:r>
            <a:r>
              <a:rPr lang="en-US" sz="2800" dirty="0">
                <a:solidFill>
                  <a:srgbClr val="FF0000"/>
                </a:solidFill>
                <a:effectLst>
                  <a:outerShdw blurRad="38100" dist="38100" dir="2700000" algn="tl">
                    <a:schemeClr val="tx1"/>
                  </a:outerShdw>
                </a:effectLst>
              </a:rPr>
              <a:t>France give Louisiana to Spain</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14100" cy="3108960"/>
          </a:xfrm>
          <a:prstGeom prst="rect">
            <a:avLst/>
          </a:prstGeom>
          <a:noFill/>
        </p:spPr>
      </p:pic>
      <p:sp>
        <p:nvSpPr>
          <p:cNvPr id="5" name="TextBox 4"/>
          <p:cNvSpPr txBox="1"/>
          <p:nvPr/>
        </p:nvSpPr>
        <p:spPr>
          <a:xfrm>
            <a:off x="0" y="3581400"/>
            <a:ext cx="9144000" cy="4226798"/>
          </a:xfrm>
          <a:prstGeom prst="rect">
            <a:avLst/>
          </a:prstGeom>
          <a:noFill/>
        </p:spPr>
        <p:txBody>
          <a:bodyPr wrap="square" rtlCol="0">
            <a:spAutoFit/>
          </a:bodyPr>
          <a:lstStyle/>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1764</a:t>
            </a:r>
            <a:r>
              <a:rPr lang="en-US" sz="2800" dirty="0">
                <a:ea typeface="Calibri" pitchFamily="34" charset="0"/>
                <a:cs typeface="Calibri" pitchFamily="34" charset="0"/>
              </a:rPr>
              <a:t> – Spain's acquisition of Louisiana from France was </a:t>
            </a:r>
            <a:r>
              <a:rPr lang="en-US" sz="2800" dirty="0">
                <a:solidFill>
                  <a:srgbClr val="FF0000"/>
                </a:solidFill>
                <a:effectLst>
                  <a:outerShdw blurRad="38100" dist="38100" dir="2700000" algn="tl">
                    <a:schemeClr val="tx1"/>
                  </a:outerShdw>
                </a:effectLst>
              </a:rPr>
              <a:t>formally announced</a:t>
            </a:r>
            <a:r>
              <a:rPr lang="en-US" sz="2800" dirty="0">
                <a:ea typeface="Calibri" pitchFamily="34" charset="0"/>
                <a:cs typeface="Calibri" pitchFamily="34" charset="0"/>
              </a:rPr>
              <a:t>, however,…</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Spain manages Louisiana from Havana </a:t>
            </a:r>
            <a:r>
              <a:rPr lang="en-US" sz="2800" dirty="0">
                <a:cs typeface="Calibri" pitchFamily="34" charset="0"/>
              </a:rPr>
              <a:t>and </a:t>
            </a:r>
            <a:r>
              <a:rPr lang="en-US" sz="2800" dirty="0">
                <a:solidFill>
                  <a:srgbClr val="FF0000"/>
                </a:solidFill>
                <a:effectLst>
                  <a:outerShdw blurRad="38100" dist="38100" dir="2700000" algn="tl">
                    <a:schemeClr val="tx1"/>
                  </a:outerShdw>
                </a:effectLst>
              </a:rPr>
              <a:t>hires French officials</a:t>
            </a:r>
            <a:r>
              <a:rPr lang="en-US" sz="2800" dirty="0">
                <a:cs typeface="Calibri" pitchFamily="34" charset="0"/>
              </a:rPr>
              <a:t> in Louisiana </a:t>
            </a:r>
            <a:r>
              <a:rPr lang="en-US" sz="2800" dirty="0">
                <a:solidFill>
                  <a:srgbClr val="FF0000"/>
                </a:solidFill>
                <a:effectLst>
                  <a:outerShdw blurRad="38100" dist="38100" dir="2700000" algn="tl">
                    <a:schemeClr val="tx1"/>
                  </a:outerShdw>
                </a:effectLst>
              </a:rPr>
              <a:t>to manage the country</a:t>
            </a:r>
          </a:p>
          <a:p>
            <a:pPr marL="114300" lvl="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1768</a:t>
            </a:r>
            <a:r>
              <a:rPr lang="en-US" sz="2800" dirty="0">
                <a:ea typeface="Calibri" pitchFamily="34" charset="0"/>
                <a:cs typeface="Calibri" pitchFamily="34" charset="0"/>
              </a:rPr>
              <a:t> – (new Gov) Antonio de </a:t>
            </a:r>
            <a:r>
              <a:rPr lang="en-US" sz="2800" dirty="0" err="1">
                <a:solidFill>
                  <a:srgbClr val="FF0000"/>
                </a:solidFill>
                <a:effectLst>
                  <a:outerShdw blurRad="38100" dist="38100" dir="2700000" algn="tl">
                    <a:schemeClr val="tx1"/>
                  </a:outerShdw>
                </a:effectLst>
              </a:rPr>
              <a:t>Ulloa</a:t>
            </a:r>
            <a:r>
              <a:rPr lang="en-US" sz="2800" dirty="0">
                <a:solidFill>
                  <a:srgbClr val="FF0000"/>
                </a:solidFill>
                <a:effectLst>
                  <a:outerShdw blurRad="38100" dist="38100" dir="2700000" algn="tl">
                    <a:schemeClr val="tx1"/>
                  </a:outerShdw>
                </a:effectLst>
              </a:rPr>
              <a:t> becomes the first Spanish governor of Louisiana</a:t>
            </a:r>
            <a:r>
              <a:rPr lang="en-US" sz="2800" dirty="0">
                <a:ea typeface="Calibri" pitchFamily="34" charset="0"/>
                <a:cs typeface="Calibri" pitchFamily="34" charset="0"/>
              </a:rPr>
              <a:t>. He is </a:t>
            </a:r>
            <a:r>
              <a:rPr lang="en-US" sz="2800" dirty="0">
                <a:solidFill>
                  <a:srgbClr val="FF0000"/>
                </a:solidFill>
                <a:effectLst>
                  <a:outerShdw blurRad="38100" dist="38100" dir="2700000" algn="tl">
                    <a:schemeClr val="tx1"/>
                  </a:outerShdw>
                </a:effectLst>
              </a:rPr>
              <a:t>forced to leave </a:t>
            </a:r>
            <a:r>
              <a:rPr lang="en-US" sz="2800" dirty="0">
                <a:ea typeface="Calibri" pitchFamily="34" charset="0"/>
                <a:cs typeface="Calibri" pitchFamily="34" charset="0"/>
              </a:rPr>
              <a:t>by a pro-French mob in the </a:t>
            </a:r>
            <a:r>
              <a:rPr lang="en-US" sz="2800" dirty="0">
                <a:solidFill>
                  <a:srgbClr val="FF0000"/>
                </a:solidFill>
                <a:effectLst>
                  <a:outerShdw blurRad="38100" dist="38100" dir="2700000" algn="tl">
                    <a:schemeClr val="tx1"/>
                  </a:outerShdw>
                </a:effectLst>
              </a:rPr>
              <a:t>Rebellion of 1768</a:t>
            </a:r>
          </a:p>
          <a:p>
            <a:pPr marL="114300" indent="-114300">
              <a:spcAft>
                <a:spcPts val="800"/>
              </a:spcAft>
              <a:buFont typeface="Arial" pitchFamily="34" charset="0"/>
              <a:buChar char="•"/>
            </a:pPr>
            <a:endParaRPr lang="en-US" sz="2800" dirty="0">
              <a:latin typeface="Calibri" pitchFamily="34" charset="0"/>
              <a:cs typeface="Calibri" pitchFamily="34" charset="0"/>
            </a:endParaRPr>
          </a:p>
          <a:p>
            <a:pPr marL="114300" indent="-114300">
              <a:spcAft>
                <a:spcPts val="800"/>
              </a:spcAft>
              <a:buFont typeface="Arial" pitchFamily="34" charset="0"/>
              <a:buChar char="•"/>
            </a:pPr>
            <a:endParaRPr lang="en-US" dirty="0"/>
          </a:p>
        </p:txBody>
      </p:sp>
      <p:sp>
        <p:nvSpPr>
          <p:cNvPr id="6" name="TextBox 5"/>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1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FRENCH &amp; SPANISH OWNERSHIP OF LOUISIANA</a:t>
            </a:r>
          </a:p>
        </p:txBody>
      </p:sp>
      <p:sp>
        <p:nvSpPr>
          <p:cNvPr id="3" name="TextBox 2"/>
          <p:cNvSpPr txBox="1"/>
          <p:nvPr/>
        </p:nvSpPr>
        <p:spPr>
          <a:xfrm>
            <a:off x="0" y="533400"/>
            <a:ext cx="4572000" cy="3539430"/>
          </a:xfrm>
          <a:prstGeom prst="rect">
            <a:avLst/>
          </a:prstGeom>
          <a:noFill/>
        </p:spPr>
        <p:txBody>
          <a:bodyPr wrap="square" rtlCol="0">
            <a:spAutoFit/>
          </a:bodyPr>
          <a:lstStyle/>
          <a:p>
            <a:pPr marL="168275" lvl="0" indent="-168275" eaLnBrk="0" fontAlgn="base" hangingPunct="0">
              <a:spcBef>
                <a:spcPct val="0"/>
              </a:spcBef>
              <a:spcAft>
                <a:spcPct val="0"/>
              </a:spcAft>
              <a:buFontTx/>
              <a:buChar char="•"/>
            </a:pPr>
            <a:r>
              <a:rPr lang="en-US" sz="2800" dirty="0">
                <a:solidFill>
                  <a:srgbClr val="FF0000"/>
                </a:solidFill>
                <a:effectLst>
                  <a:outerShdw blurRad="38100" dist="38100" dir="2700000" algn="tl">
                    <a:schemeClr val="tx1"/>
                  </a:outerShdw>
                </a:effectLst>
              </a:rPr>
              <a:t>1769</a:t>
            </a:r>
            <a:r>
              <a:rPr lang="en-US" sz="2800" dirty="0">
                <a:ea typeface="Calibri" pitchFamily="34" charset="0"/>
                <a:cs typeface="Calibri" pitchFamily="34" charset="0"/>
              </a:rPr>
              <a:t> – (</a:t>
            </a:r>
            <a:r>
              <a:rPr lang="en-US" sz="2800" dirty="0">
                <a:solidFill>
                  <a:srgbClr val="FF0000"/>
                </a:solidFill>
                <a:effectLst>
                  <a:outerShdw blurRad="38100" dist="38100" dir="2700000" algn="tl">
                    <a:schemeClr val="tx1"/>
                  </a:outerShdw>
                </a:effectLst>
              </a:rPr>
              <a:t>new Gov</a:t>
            </a:r>
            <a:r>
              <a:rPr lang="en-US" sz="2800" dirty="0">
                <a:ea typeface="Calibri" pitchFamily="34" charset="0"/>
                <a:cs typeface="Calibri" pitchFamily="34" charset="0"/>
              </a:rPr>
              <a:t>) </a:t>
            </a:r>
            <a:r>
              <a:rPr lang="en-US" sz="2800" dirty="0">
                <a:solidFill>
                  <a:srgbClr val="FF0000"/>
                </a:solidFill>
                <a:effectLst>
                  <a:outerShdw blurRad="38100" dist="38100" dir="2700000" algn="tl">
                    <a:schemeClr val="tx1"/>
                  </a:outerShdw>
                </a:effectLst>
              </a:rPr>
              <a:t>Alejandro O'Reilly suppresses the rebellion</a:t>
            </a:r>
            <a:r>
              <a:rPr lang="en-US" sz="2800" dirty="0">
                <a:ea typeface="Calibri" pitchFamily="34" charset="0"/>
                <a:cs typeface="Calibri" pitchFamily="34" charset="0"/>
              </a:rPr>
              <a:t>, executes its leaders, and sends some plotters to prison in Havana. He </a:t>
            </a:r>
            <a:r>
              <a:rPr lang="en-US" sz="2800" dirty="0">
                <a:solidFill>
                  <a:srgbClr val="FF0000"/>
                </a:solidFill>
                <a:effectLst>
                  <a:outerShdw blurRad="38100" dist="38100" dir="2700000" algn="tl">
                    <a:schemeClr val="tx1"/>
                  </a:outerShdw>
                </a:effectLst>
              </a:rPr>
              <a:t>establishes Spanish law </a:t>
            </a:r>
          </a:p>
          <a:p>
            <a:pPr marL="168275" lvl="0" indent="-168275" eaLnBrk="0" fontAlgn="base" hangingPunct="0">
              <a:spcBef>
                <a:spcPct val="0"/>
              </a:spcBef>
              <a:spcAft>
                <a:spcPct val="0"/>
              </a:spcAft>
              <a:buFontTx/>
              <a:buChar char="•"/>
            </a:pPr>
            <a:r>
              <a:rPr lang="en-US" sz="2800" dirty="0">
                <a:solidFill>
                  <a:srgbClr val="FF0000"/>
                </a:solidFill>
                <a:effectLst>
                  <a:outerShdw blurRad="38100" dist="38100" dir="2700000" algn="tl">
                    <a:schemeClr val="tx1"/>
                  </a:outerShdw>
                </a:effectLst>
              </a:rPr>
              <a:t>1770</a:t>
            </a:r>
            <a:r>
              <a:rPr lang="en-US" sz="2800" dirty="0">
                <a:ea typeface="Calibri" pitchFamily="34" charset="0"/>
                <a:cs typeface="Calibri" pitchFamily="34" charset="0"/>
              </a:rPr>
              <a:t> – (</a:t>
            </a:r>
            <a:r>
              <a:rPr lang="en-US" sz="2800" dirty="0">
                <a:solidFill>
                  <a:srgbClr val="FF0000"/>
                </a:solidFill>
                <a:effectLst>
                  <a:outerShdw blurRad="38100" dist="38100" dir="2700000" algn="tl">
                    <a:schemeClr val="tx1"/>
                  </a:outerShdw>
                </a:effectLst>
              </a:rPr>
              <a:t>new</a:t>
            </a:r>
            <a:r>
              <a:rPr lang="en-US" sz="2800" dirty="0">
                <a:ea typeface="Calibri" pitchFamily="34" charset="0"/>
                <a:cs typeface="Calibri" pitchFamily="34" charset="0"/>
              </a:rPr>
              <a:t> </a:t>
            </a:r>
            <a:r>
              <a:rPr lang="en-US" sz="2800" dirty="0">
                <a:solidFill>
                  <a:srgbClr val="FF0000"/>
                </a:solidFill>
                <a:effectLst>
                  <a:outerShdw blurRad="38100" dist="38100" dir="2700000" algn="tl">
                    <a:schemeClr val="tx1"/>
                  </a:outerShdw>
                </a:effectLst>
              </a:rPr>
              <a:t>Gov</a:t>
            </a:r>
            <a:r>
              <a:rPr lang="en-US" sz="2800" dirty="0">
                <a:ea typeface="Calibri" pitchFamily="34" charset="0"/>
                <a:cs typeface="Calibri" pitchFamily="34" charset="0"/>
              </a:rPr>
              <a:t>) </a:t>
            </a:r>
            <a:r>
              <a:rPr lang="en-US" sz="2800" dirty="0">
                <a:solidFill>
                  <a:srgbClr val="FF0000"/>
                </a:solidFill>
                <a:effectLst>
                  <a:outerShdw blurRad="38100" dist="38100" dir="2700000" algn="tl">
                    <a:schemeClr val="tx1"/>
                  </a:outerShdw>
                </a:effectLst>
              </a:rPr>
              <a:t>Luis de </a:t>
            </a:r>
            <a:r>
              <a:rPr lang="en-US" sz="2800" dirty="0" err="1">
                <a:solidFill>
                  <a:srgbClr val="FF0000"/>
                </a:solidFill>
                <a:effectLst>
                  <a:outerShdw blurRad="38100" dist="38100" dir="2700000" algn="tl">
                    <a:schemeClr val="tx1"/>
                  </a:outerShdw>
                </a:effectLst>
              </a:rPr>
              <a:t>Unzaga</a:t>
            </a:r>
            <a:r>
              <a:rPr lang="en-US" sz="2800" dirty="0">
                <a:ea typeface="Calibri" pitchFamily="34" charset="0"/>
                <a:cs typeface="Calibri" pitchFamily="34" charset="0"/>
              </a:rPr>
              <a:t> frees the imprisoned  </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14100" cy="3108960"/>
          </a:xfrm>
          <a:prstGeom prst="rect">
            <a:avLst/>
          </a:prstGeom>
          <a:noFill/>
        </p:spPr>
      </p:pic>
      <p:sp>
        <p:nvSpPr>
          <p:cNvPr id="5" name="TextBox 4"/>
          <p:cNvSpPr txBox="1"/>
          <p:nvPr/>
        </p:nvSpPr>
        <p:spPr>
          <a:xfrm>
            <a:off x="0" y="3975160"/>
            <a:ext cx="9144000" cy="2882840"/>
          </a:xfrm>
          <a:prstGeom prst="rect">
            <a:avLst/>
          </a:prstGeom>
          <a:noFill/>
        </p:spPr>
        <p:txBody>
          <a:bodyPr wrap="square" rtlCol="0">
            <a:spAutoFit/>
          </a:bodyPr>
          <a:lstStyle/>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1800</a:t>
            </a:r>
            <a:r>
              <a:rPr lang="en-US" sz="2800" dirty="0">
                <a:ea typeface="Calibri" pitchFamily="34" charset="0"/>
                <a:cs typeface="Calibri" pitchFamily="34" charset="0"/>
              </a:rPr>
              <a:t> – </a:t>
            </a:r>
            <a:r>
              <a:rPr lang="en-US" sz="2800" dirty="0">
                <a:solidFill>
                  <a:srgbClr val="FF0000"/>
                </a:solidFill>
                <a:effectLst>
                  <a:outerShdw blurRad="38100" dist="38100" dir="2700000" algn="tl">
                    <a:schemeClr val="tx1"/>
                  </a:outerShdw>
                </a:effectLst>
              </a:rPr>
              <a:t>Napoleon secretly acquires Louisiana</a:t>
            </a:r>
            <a:r>
              <a:rPr lang="en-US" sz="2800" dirty="0">
                <a:ea typeface="Calibri" pitchFamily="34" charset="0"/>
                <a:cs typeface="Calibri" pitchFamily="34" charset="0"/>
              </a:rPr>
              <a:t>, but </a:t>
            </a:r>
            <a:r>
              <a:rPr lang="en-US" sz="2800" dirty="0">
                <a:solidFill>
                  <a:srgbClr val="FF0000"/>
                </a:solidFill>
                <a:effectLst>
                  <a:outerShdw blurRad="38100" dist="38100" dir="2700000" algn="tl">
                    <a:schemeClr val="tx1"/>
                  </a:outerShdw>
                </a:effectLst>
              </a:rPr>
              <a:t>Spain continues to administer it</a:t>
            </a:r>
          </a:p>
          <a:p>
            <a:pPr marL="114300" lvl="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1803</a:t>
            </a:r>
            <a:r>
              <a:rPr lang="en-US" sz="2800" dirty="0">
                <a:ea typeface="Calibri" pitchFamily="34" charset="0"/>
                <a:cs typeface="Calibri" pitchFamily="34" charset="0"/>
              </a:rPr>
              <a:t> – On November 30, 1803, </a:t>
            </a:r>
            <a:r>
              <a:rPr lang="en-US" sz="2800" dirty="0">
                <a:solidFill>
                  <a:srgbClr val="FF0000"/>
                </a:solidFill>
                <a:effectLst>
                  <a:outerShdw blurRad="38100" dist="38100" dir="2700000" algn="tl">
                    <a:schemeClr val="tx1"/>
                  </a:outerShdw>
                </a:effectLst>
              </a:rPr>
              <a:t>Spanish officials formally convey Louisiana to France</a:t>
            </a:r>
          </a:p>
          <a:p>
            <a:pPr marL="114300" lvl="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1803</a:t>
            </a:r>
            <a:r>
              <a:rPr lang="en-US" sz="2800" dirty="0">
                <a:ea typeface="Calibri" pitchFamily="34" charset="0"/>
                <a:cs typeface="Calibri" pitchFamily="34" charset="0"/>
              </a:rPr>
              <a:t> – </a:t>
            </a:r>
            <a:r>
              <a:rPr lang="en-US" sz="2800" dirty="0">
                <a:solidFill>
                  <a:srgbClr val="FF0000"/>
                </a:solidFill>
                <a:effectLst>
                  <a:outerShdw blurRad="38100" dist="38100" dir="2700000" algn="tl">
                    <a:schemeClr val="tx1"/>
                  </a:outerShdw>
                </a:effectLst>
              </a:rPr>
              <a:t>France turns over New Orleans</a:t>
            </a:r>
            <a:r>
              <a:rPr lang="en-US" sz="2800" dirty="0">
                <a:ea typeface="Calibri" pitchFamily="34" charset="0"/>
                <a:cs typeface="Calibri" pitchFamily="34" charset="0"/>
              </a:rPr>
              <a:t>, the historic colonial capital, </a:t>
            </a:r>
            <a:r>
              <a:rPr lang="en-US" sz="2800" dirty="0">
                <a:solidFill>
                  <a:srgbClr val="FF0000"/>
                </a:solidFill>
                <a:effectLst>
                  <a:outerShdw blurRad="38100" dist="38100" dir="2700000" algn="tl">
                    <a:schemeClr val="tx1"/>
                  </a:outerShdw>
                </a:effectLst>
              </a:rPr>
              <a:t>to the United States </a:t>
            </a:r>
            <a:r>
              <a:rPr lang="en-US" sz="2800" dirty="0">
                <a:ea typeface="Calibri" pitchFamily="34" charset="0"/>
                <a:cs typeface="Calibri" pitchFamily="34" charset="0"/>
              </a:rPr>
              <a:t>on December 20, 1803</a:t>
            </a:r>
          </a:p>
        </p:txBody>
      </p:sp>
      <p:sp>
        <p:nvSpPr>
          <p:cNvPr id="6" name="TextBox 5"/>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1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51508"/>
            <a:ext cx="9144000" cy="4154984"/>
          </a:xfrm>
          <a:prstGeom prst="rect">
            <a:avLst/>
          </a:prstGeom>
          <a:solidFill>
            <a:schemeClr val="bg1"/>
          </a:solidFill>
        </p:spPr>
        <p:txBody>
          <a:bodyPr wrap="square">
            <a:spAutoFit/>
          </a:bodyPr>
          <a:lstStyle/>
          <a:p>
            <a:pPr algn="ctr"/>
            <a:r>
              <a:rPr lang="en-US" sz="6600" b="1" cap="all" dirty="0"/>
              <a:t>SOUND FAMILIAR?</a:t>
            </a:r>
          </a:p>
          <a:p>
            <a:pPr algn="ctr"/>
            <a:r>
              <a:rPr lang="en-US" sz="6600" b="1" cap="all" dirty="0"/>
              <a:t>MULTIPLE GOVERNORS,</a:t>
            </a:r>
          </a:p>
          <a:p>
            <a:pPr algn="ctr"/>
            <a:r>
              <a:rPr lang="en-US" sz="6600" b="1" cap="all" dirty="0"/>
              <a:t>MULTIPLE COUNTRY OWNERSHIP</a:t>
            </a:r>
          </a:p>
        </p:txBody>
      </p:sp>
      <p:sp>
        <p:nvSpPr>
          <p:cNvPr id="3" name="Slide Number Placeholder 2"/>
          <p:cNvSpPr>
            <a:spLocks noGrp="1"/>
          </p:cNvSpPr>
          <p:nvPr>
            <p:ph type="sldNum" sz="quarter" idx="12"/>
          </p:nvPr>
        </p:nvSpPr>
        <p:spPr/>
        <p:txBody>
          <a:bodyPr/>
          <a:lstStyle/>
          <a:p>
            <a:fld id="{538A979C-257F-4ABA-81D2-F563F6A58267}"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FRANCE/SPAIN TUG-O-WAR OVER LOUISIANA</a:t>
            </a:r>
          </a:p>
        </p:txBody>
      </p:sp>
      <p:pic>
        <p:nvPicPr>
          <p:cNvPr id="115715" name="Picture 3"/>
          <p:cNvPicPr>
            <a:picLocks noChangeAspect="1" noChangeArrowheads="1"/>
          </p:cNvPicPr>
          <p:nvPr/>
        </p:nvPicPr>
        <p:blipFill>
          <a:blip r:embed="rId2" cstate="print"/>
          <a:srcRect t="8878"/>
          <a:stretch>
            <a:fillRect/>
          </a:stretch>
        </p:blipFill>
        <p:spPr bwMode="auto">
          <a:xfrm>
            <a:off x="0" y="609600"/>
            <a:ext cx="9144000" cy="5149850"/>
          </a:xfrm>
          <a:prstGeom prst="rect">
            <a:avLst/>
          </a:prstGeom>
          <a:noFill/>
          <a:ln w="9525">
            <a:noFill/>
            <a:miter lim="800000"/>
            <a:headEnd/>
            <a:tailEnd/>
          </a:ln>
        </p:spPr>
      </p:pic>
      <p:sp>
        <p:nvSpPr>
          <p:cNvPr id="8" name="Rectangle 7"/>
          <p:cNvSpPr/>
          <p:nvPr/>
        </p:nvSpPr>
        <p:spPr>
          <a:xfrm>
            <a:off x="8915400" y="5715000"/>
            <a:ext cx="228600" cy="1143000"/>
          </a:xfrm>
          <a:prstGeom prst="rect">
            <a:avLst/>
          </a:prstGeom>
          <a:blipFill>
            <a:blip r:embed="rId3"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 name="Group 11"/>
          <p:cNvGrpSpPr/>
          <p:nvPr/>
        </p:nvGrpSpPr>
        <p:grpSpPr>
          <a:xfrm>
            <a:off x="0" y="5257800"/>
            <a:ext cx="6858000" cy="1600200"/>
            <a:chOff x="0" y="5257800"/>
            <a:chExt cx="6858000" cy="1600200"/>
          </a:xfrm>
        </p:grpSpPr>
        <p:sp>
          <p:nvSpPr>
            <p:cNvPr id="5" name="Rectangle 4"/>
            <p:cNvSpPr/>
            <p:nvPr/>
          </p:nvSpPr>
          <p:spPr>
            <a:xfrm>
              <a:off x="0" y="5715000"/>
              <a:ext cx="3429000" cy="1143000"/>
            </a:xfrm>
            <a:prstGeom prst="rect">
              <a:avLst/>
            </a:prstGeom>
            <a:blipFill>
              <a:blip r:embed="rId4"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3429000" y="5715000"/>
              <a:ext cx="3429000" cy="1143000"/>
            </a:xfrm>
            <a:prstGeom prst="rect">
              <a:avLst/>
            </a:prstGeom>
            <a:blipFill>
              <a:blip r:embed="rId4"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0" y="5257800"/>
              <a:ext cx="5181600" cy="523220"/>
            </a:xfrm>
            <a:prstGeom prst="rect">
              <a:avLst/>
            </a:prstGeom>
            <a:noFill/>
          </p:spPr>
          <p:txBody>
            <a:bodyPr wrap="square" rtlCol="0">
              <a:spAutoFit/>
            </a:bodyPr>
            <a:lstStyle/>
            <a:p>
              <a:pPr algn="ctr"/>
              <a:r>
                <a:rPr lang="en-US" sz="2800" dirty="0"/>
                <a:t>108 YEARS OF FRENCH RULE</a:t>
              </a:r>
            </a:p>
          </p:txBody>
        </p:sp>
      </p:grpSp>
      <p:grpSp>
        <p:nvGrpSpPr>
          <p:cNvPr id="13" name="Group 12"/>
          <p:cNvGrpSpPr/>
          <p:nvPr/>
        </p:nvGrpSpPr>
        <p:grpSpPr>
          <a:xfrm>
            <a:off x="6858000" y="5267980"/>
            <a:ext cx="2057400" cy="1590020"/>
            <a:chOff x="6858000" y="5267980"/>
            <a:chExt cx="2057400" cy="1590020"/>
          </a:xfrm>
        </p:grpSpPr>
        <p:sp>
          <p:nvSpPr>
            <p:cNvPr id="7" name="Rectangle 6"/>
            <p:cNvSpPr/>
            <p:nvPr/>
          </p:nvSpPr>
          <p:spPr>
            <a:xfrm>
              <a:off x="6858000" y="5715000"/>
              <a:ext cx="2057400" cy="1143000"/>
            </a:xfrm>
            <a:prstGeom prst="rect">
              <a:avLst/>
            </a:prstGeom>
            <a:blipFill>
              <a:blip r:embed="rId5" cstate="print"/>
              <a:stretch>
                <a:fillRect/>
              </a:stretch>
            </a:bli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858000" y="5267980"/>
              <a:ext cx="2057400" cy="523220"/>
            </a:xfrm>
            <a:prstGeom prst="rect">
              <a:avLst/>
            </a:prstGeom>
            <a:noFill/>
          </p:spPr>
          <p:txBody>
            <a:bodyPr wrap="square" rtlCol="0">
              <a:spAutoFit/>
            </a:bodyPr>
            <a:lstStyle/>
            <a:p>
              <a:pPr algn="ctr"/>
              <a:r>
                <a:rPr lang="en-US" sz="2800" dirty="0"/>
                <a:t>35 YEARS</a:t>
              </a:r>
            </a:p>
          </p:txBody>
        </p:sp>
      </p:grpSp>
      <p:sp>
        <p:nvSpPr>
          <p:cNvPr id="11" name="TextBox 10"/>
          <p:cNvSpPr txBox="1"/>
          <p:nvPr/>
        </p:nvSpPr>
        <p:spPr>
          <a:xfrm>
            <a:off x="0" y="1219200"/>
            <a:ext cx="4800600" cy="3477875"/>
          </a:xfrm>
          <a:prstGeom prst="rect">
            <a:avLst/>
          </a:prstGeom>
          <a:solidFill>
            <a:srgbClr val="FFC000"/>
          </a:solidFill>
        </p:spPr>
        <p:txBody>
          <a:bodyPr wrap="square" rtlCol="0">
            <a:spAutoFit/>
          </a:bodyPr>
          <a:lstStyle/>
          <a:p>
            <a:pPr algn="ctr"/>
            <a:r>
              <a:rPr lang="en-US" sz="4400" dirty="0"/>
              <a:t>At the time of Acadian arrival – Louisiana has Spanish ownership but French Rule! </a:t>
            </a:r>
          </a:p>
        </p:txBody>
      </p:sp>
      <p:sp>
        <p:nvSpPr>
          <p:cNvPr id="14" name="Rectangle 13"/>
          <p:cNvSpPr/>
          <p:nvPr/>
        </p:nvSpPr>
        <p:spPr>
          <a:xfrm>
            <a:off x="4876800" y="3505200"/>
            <a:ext cx="1752600" cy="1219200"/>
          </a:xfrm>
          <a:prstGeom prst="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4724400" y="4800600"/>
            <a:ext cx="2057400" cy="838200"/>
          </a:xfrm>
          <a:prstGeom prst="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705600" y="2514600"/>
            <a:ext cx="76200" cy="304800"/>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 calcmode="lin" valueType="num">
                                      <p:cBhvr>
                                        <p:cTn id="7" dur="500" fill="hold"/>
                                        <p:tgtEl>
                                          <p:spTgt spid="115715"/>
                                        </p:tgtEl>
                                        <p:attrNameLst>
                                          <p:attrName>ppt_w</p:attrName>
                                        </p:attrNameLst>
                                      </p:cBhvr>
                                      <p:tavLst>
                                        <p:tav tm="0">
                                          <p:val>
                                            <p:fltVal val="0"/>
                                          </p:val>
                                        </p:tav>
                                        <p:tav tm="100000">
                                          <p:val>
                                            <p:strVal val="#ppt_w"/>
                                          </p:val>
                                        </p:tav>
                                      </p:tavLst>
                                    </p:anim>
                                    <p:anim calcmode="lin" valueType="num">
                                      <p:cBhvr>
                                        <p:cTn id="8" dur="500" fill="hold"/>
                                        <p:tgtEl>
                                          <p:spTgt spid="115715"/>
                                        </p:tgtEl>
                                        <p:attrNameLst>
                                          <p:attrName>ppt_h</p:attrName>
                                        </p:attrNameLst>
                                      </p:cBhvr>
                                      <p:tavLst>
                                        <p:tav tm="0">
                                          <p:val>
                                            <p:fltVal val="0"/>
                                          </p:val>
                                        </p:tav>
                                        <p:tav tm="100000">
                                          <p:val>
                                            <p:strVal val="#ppt_h"/>
                                          </p:val>
                                        </p:tav>
                                      </p:tavLst>
                                    </p:anim>
                                    <p:animEffect transition="in" filter="fade">
                                      <p:cBhvr>
                                        <p:cTn id="9" dur="500"/>
                                        <p:tgtEl>
                                          <p:spTgt spid="1157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from="(-#ppt_w/2)" to="(#ppt_x)" calcmode="lin" valueType="num">
                                      <p:cBhvr>
                                        <p:cTn id="29" dur="600" fill="hold">
                                          <p:stCondLst>
                                            <p:cond delay="0"/>
                                          </p:stCondLst>
                                        </p:cTn>
                                        <p:tgtEl>
                                          <p:spTgt spid="11"/>
                                        </p:tgtEl>
                                        <p:attrNameLst>
                                          <p:attrName>ppt_x</p:attrName>
                                        </p:attrNameLst>
                                      </p:cBhvr>
                                    </p:anim>
                                    <p:anim from="0" to="-1.0" calcmode="lin" valueType="num">
                                      <p:cBhvr>
                                        <p:cTn id="30" dur="200" decel="50000" autoRev="1" fill="hold">
                                          <p:stCondLst>
                                            <p:cond delay="600"/>
                                          </p:stCondLst>
                                        </p:cTn>
                                        <p:tgtEl>
                                          <p:spTgt spid="11"/>
                                        </p:tgtEl>
                                        <p:attrNameLst>
                                          <p:attrName>xshear</p:attrName>
                                        </p:attrNameLst>
                                      </p:cBhvr>
                                    </p:anim>
                                    <p:animScale>
                                      <p:cBhvr>
                                        <p:cTn id="31" dur="200" decel="100000" autoRev="1" fill="hold">
                                          <p:stCondLst>
                                            <p:cond delay="600"/>
                                          </p:stCondLst>
                                        </p:cTn>
                                        <p:tgtEl>
                                          <p:spTgt spid="11"/>
                                        </p:tgtEl>
                                      </p:cBhvr>
                                      <p:from x="100000" y="100000"/>
                                      <p:to x="80000" y="100000"/>
                                    </p:animScale>
                                    <p:anim by="(#ppt_h/3+#ppt_w*0.1)" calcmode="lin" valueType="num">
                                      <p:cBhvr additive="sum">
                                        <p:cTn id="32" dur="200" decel="100000" autoRev="1" fill="hold">
                                          <p:stCondLst>
                                            <p:cond delay="600"/>
                                          </p:stCondLst>
                                        </p:cTn>
                                        <p:tgtEl>
                                          <p:spTgt spid="11"/>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80">
                                          <p:stCondLst>
                                            <p:cond delay="0"/>
                                          </p:stCondLst>
                                        </p:cTn>
                                        <p:tgtEl>
                                          <p:spTgt spid="16"/>
                                        </p:tgtEl>
                                      </p:cBhvr>
                                    </p:animEffect>
                                    <p:anim calcmode="lin" valueType="num">
                                      <p:cBhvr>
                                        <p:cTn id="3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3" dur="26">
                                          <p:stCondLst>
                                            <p:cond delay="650"/>
                                          </p:stCondLst>
                                        </p:cTn>
                                        <p:tgtEl>
                                          <p:spTgt spid="16"/>
                                        </p:tgtEl>
                                      </p:cBhvr>
                                      <p:to x="100000" y="60000"/>
                                    </p:animScale>
                                    <p:animScale>
                                      <p:cBhvr>
                                        <p:cTn id="44" dur="166" decel="50000">
                                          <p:stCondLst>
                                            <p:cond delay="676"/>
                                          </p:stCondLst>
                                        </p:cTn>
                                        <p:tgtEl>
                                          <p:spTgt spid="16"/>
                                        </p:tgtEl>
                                      </p:cBhvr>
                                      <p:to x="100000" y="100000"/>
                                    </p:animScale>
                                    <p:animScale>
                                      <p:cBhvr>
                                        <p:cTn id="45" dur="26">
                                          <p:stCondLst>
                                            <p:cond delay="1312"/>
                                          </p:stCondLst>
                                        </p:cTn>
                                        <p:tgtEl>
                                          <p:spTgt spid="16"/>
                                        </p:tgtEl>
                                      </p:cBhvr>
                                      <p:to x="100000" y="80000"/>
                                    </p:animScale>
                                    <p:animScale>
                                      <p:cBhvr>
                                        <p:cTn id="46" dur="166" decel="50000">
                                          <p:stCondLst>
                                            <p:cond delay="1338"/>
                                          </p:stCondLst>
                                        </p:cTn>
                                        <p:tgtEl>
                                          <p:spTgt spid="16"/>
                                        </p:tgtEl>
                                      </p:cBhvr>
                                      <p:to x="100000" y="100000"/>
                                    </p:animScale>
                                    <p:animScale>
                                      <p:cBhvr>
                                        <p:cTn id="47" dur="26">
                                          <p:stCondLst>
                                            <p:cond delay="1642"/>
                                          </p:stCondLst>
                                        </p:cTn>
                                        <p:tgtEl>
                                          <p:spTgt spid="16"/>
                                        </p:tgtEl>
                                      </p:cBhvr>
                                      <p:to x="100000" y="90000"/>
                                    </p:animScale>
                                    <p:animScale>
                                      <p:cBhvr>
                                        <p:cTn id="48" dur="166" decel="50000">
                                          <p:stCondLst>
                                            <p:cond delay="1668"/>
                                          </p:stCondLst>
                                        </p:cTn>
                                        <p:tgtEl>
                                          <p:spTgt spid="16"/>
                                        </p:tgtEl>
                                      </p:cBhvr>
                                      <p:to x="100000" y="100000"/>
                                    </p:animScale>
                                    <p:animScale>
                                      <p:cBhvr>
                                        <p:cTn id="49" dur="26">
                                          <p:stCondLst>
                                            <p:cond delay="1808"/>
                                          </p:stCondLst>
                                        </p:cTn>
                                        <p:tgtEl>
                                          <p:spTgt spid="16"/>
                                        </p:tgtEl>
                                      </p:cBhvr>
                                      <p:to x="100000" y="95000"/>
                                    </p:animScale>
                                    <p:animScale>
                                      <p:cBhvr>
                                        <p:cTn id="50" dur="166" decel="50000">
                                          <p:stCondLst>
                                            <p:cond delay="1834"/>
                                          </p:stCondLst>
                                        </p:cTn>
                                        <p:tgtEl>
                                          <p:spTgt spid="16"/>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heel(1)">
                                      <p:cBhvr>
                                        <p:cTn id="55" dur="10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4838"/>
            <a:ext cx="9144000" cy="2308324"/>
          </a:xfrm>
          <a:prstGeom prst="rect">
            <a:avLst/>
          </a:prstGeom>
          <a:solidFill>
            <a:schemeClr val="bg1"/>
          </a:solidFill>
        </p:spPr>
        <p:txBody>
          <a:bodyPr wrap="square">
            <a:spAutoFit/>
          </a:bodyPr>
          <a:lstStyle/>
          <a:p>
            <a:pPr algn="ctr"/>
            <a:r>
              <a:rPr lang="en-US" sz="7200" b="1" cap="all" dirty="0"/>
              <a:t>Where did JOSEPH BROUSSARD SETTLE?</a:t>
            </a:r>
          </a:p>
        </p:txBody>
      </p:sp>
      <p:sp>
        <p:nvSpPr>
          <p:cNvPr id="3" name="Slide Number Placeholder 2"/>
          <p:cNvSpPr>
            <a:spLocks noGrp="1"/>
          </p:cNvSpPr>
          <p:nvPr>
            <p:ph type="sldNum" sz="quarter" idx="12"/>
          </p:nvPr>
        </p:nvSpPr>
        <p:spPr/>
        <p:txBody>
          <a:bodyPr/>
          <a:lstStyle/>
          <a:p>
            <a:fld id="{538A979C-257F-4ABA-81D2-F563F6A58267}"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BEAUSOLEIL ARRIVES WITH FIRST ACADIAN FAMILIES</a:t>
            </a:r>
          </a:p>
        </p:txBody>
      </p:sp>
      <p:sp>
        <p:nvSpPr>
          <p:cNvPr id="3" name="TextBox 2"/>
          <p:cNvSpPr txBox="1"/>
          <p:nvPr/>
        </p:nvSpPr>
        <p:spPr>
          <a:xfrm>
            <a:off x="0" y="609600"/>
            <a:ext cx="45720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Joseph Broussard, </a:t>
            </a:r>
            <a:r>
              <a:rPr lang="en-US" sz="2800" dirty="0">
                <a:solidFill>
                  <a:srgbClr val="FF0000"/>
                </a:solidFill>
                <a:effectLst>
                  <a:outerShdw blurRad="38100" dist="38100" dir="2700000" algn="tl">
                    <a:schemeClr val="tx1"/>
                  </a:outerShdw>
                </a:effectLst>
              </a:rPr>
              <a:t>Beausoleil</a:t>
            </a:r>
            <a:r>
              <a:rPr lang="en-US" sz="2800" dirty="0"/>
              <a:t>, was </a:t>
            </a:r>
            <a:r>
              <a:rPr lang="en-US" sz="2800" dirty="0">
                <a:solidFill>
                  <a:srgbClr val="FF0000"/>
                </a:solidFill>
                <a:effectLst>
                  <a:outerShdw blurRad="38100" dist="38100" dir="2700000" algn="tl">
                    <a:schemeClr val="tx1"/>
                  </a:outerShdw>
                </a:effectLst>
              </a:rPr>
              <a:t>captured</a:t>
            </a:r>
            <a:r>
              <a:rPr lang="en-US" sz="2800" dirty="0"/>
              <a:t> by the British in 1762 and was </a:t>
            </a:r>
            <a:r>
              <a:rPr lang="en-US" sz="2800" dirty="0">
                <a:solidFill>
                  <a:srgbClr val="FF0000"/>
                </a:solidFill>
                <a:effectLst>
                  <a:outerShdw blurRad="38100" dist="38100" dir="2700000" algn="tl">
                    <a:schemeClr val="tx1"/>
                  </a:outerShdw>
                </a:effectLst>
              </a:rPr>
              <a:t>sent to prison in Halifax</a:t>
            </a:r>
          </a:p>
          <a:p>
            <a:pPr marL="114300" indent="-114300">
              <a:spcAft>
                <a:spcPts val="800"/>
              </a:spcAft>
              <a:buFont typeface="Arial" pitchFamily="34" charset="0"/>
              <a:buChar char="•"/>
            </a:pPr>
            <a:r>
              <a:rPr lang="en-US" sz="2800" dirty="0"/>
              <a:t>Released in 1764 he </a:t>
            </a:r>
            <a:r>
              <a:rPr lang="en-US" sz="2800" dirty="0">
                <a:solidFill>
                  <a:srgbClr val="FF0000"/>
                </a:solidFill>
                <a:effectLst>
                  <a:outerShdw blurRad="38100" dist="38100" dir="2700000" algn="tl">
                    <a:schemeClr val="tx1"/>
                  </a:outerShdw>
                </a:effectLst>
              </a:rPr>
              <a:t>contracted 3 ships </a:t>
            </a:r>
            <a:r>
              <a:rPr lang="en-US" sz="2800" dirty="0"/>
              <a:t>&amp; took </a:t>
            </a:r>
            <a:r>
              <a:rPr lang="en-US" sz="2800" dirty="0">
                <a:solidFill>
                  <a:srgbClr val="FF0000"/>
                </a:solidFill>
                <a:effectLst>
                  <a:outerShdw blurRad="38100" dist="38100" dir="2700000" algn="tl">
                    <a:schemeClr val="tx1"/>
                  </a:outerShdw>
                </a:effectLst>
              </a:rPr>
              <a:t>193 Acadians </a:t>
            </a:r>
            <a:r>
              <a:rPr lang="en-US" sz="2800" dirty="0"/>
              <a:t>first to Saint </a:t>
            </a:r>
          </a:p>
        </p:txBody>
      </p:sp>
      <p:pic>
        <p:nvPicPr>
          <p:cNvPr id="104450" name="Picture 2" descr="https://i.pinimg.com/736x/59/f5/92/59f5923c6dee74c770ef16bc646db2e2--sunset-photography-photography-photos.jpg"/>
          <p:cNvPicPr>
            <a:picLocks noChangeAspect="1" noChangeArrowheads="1"/>
          </p:cNvPicPr>
          <p:nvPr/>
        </p:nvPicPr>
        <p:blipFill>
          <a:blip r:embed="rId3"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733800"/>
            <a:ext cx="9144000" cy="3262432"/>
          </a:xfrm>
          <a:prstGeom prst="rect">
            <a:avLst/>
          </a:prstGeom>
          <a:noFill/>
        </p:spPr>
        <p:txBody>
          <a:bodyPr wrap="square" rtlCol="0">
            <a:spAutoFit/>
          </a:bodyPr>
          <a:lstStyle/>
          <a:p>
            <a:pPr marL="114300" indent="-114300">
              <a:spcAft>
                <a:spcPts val="800"/>
              </a:spcAft>
            </a:pPr>
            <a:r>
              <a:rPr lang="en-US" sz="2800" dirty="0"/>
              <a:t>	</a:t>
            </a:r>
            <a:r>
              <a:rPr lang="en-US" sz="2800" dirty="0" err="1"/>
              <a:t>Domingue</a:t>
            </a:r>
            <a:r>
              <a:rPr lang="en-US" sz="2800" dirty="0"/>
              <a:t> and then </a:t>
            </a:r>
            <a:r>
              <a:rPr lang="en-US" sz="2800" dirty="0">
                <a:solidFill>
                  <a:srgbClr val="FF0000"/>
                </a:solidFill>
                <a:effectLst>
                  <a:outerShdw blurRad="38100" dist="38100" dir="2700000" algn="tl">
                    <a:schemeClr val="tx1"/>
                  </a:outerShdw>
                </a:effectLst>
              </a:rPr>
              <a:t>on to Louisiana</a:t>
            </a:r>
          </a:p>
          <a:p>
            <a:pPr marL="114300" indent="-114300">
              <a:spcAft>
                <a:spcPts val="800"/>
              </a:spcAft>
              <a:buFont typeface="Arial" pitchFamily="34" charset="0"/>
              <a:buChar char="•"/>
            </a:pPr>
            <a:r>
              <a:rPr lang="en-US" sz="2800" dirty="0"/>
              <a:t>He </a:t>
            </a:r>
            <a:r>
              <a:rPr lang="en-US" sz="2800" dirty="0">
                <a:solidFill>
                  <a:srgbClr val="FF0000"/>
                </a:solidFill>
                <a:effectLst>
                  <a:outerShdw blurRad="38100" dist="38100" dir="2700000" algn="tl">
                    <a:schemeClr val="tx1"/>
                  </a:outerShdw>
                </a:effectLst>
              </a:rPr>
              <a:t>arrived in Feb 1765 </a:t>
            </a:r>
            <a:r>
              <a:rPr lang="en-US" sz="2800" dirty="0"/>
              <a:t>&amp; the </a:t>
            </a:r>
            <a:r>
              <a:rPr lang="en-US" sz="2800" dirty="0">
                <a:solidFill>
                  <a:srgbClr val="FF0000"/>
                </a:solidFill>
                <a:effectLst>
                  <a:outerShdw blurRad="38100" dist="38100" dir="2700000" algn="tl">
                    <a:schemeClr val="tx1"/>
                  </a:outerShdw>
                </a:effectLst>
              </a:rPr>
              <a:t>French </a:t>
            </a:r>
            <a:r>
              <a:rPr lang="en-US" sz="2800" dirty="0" err="1">
                <a:solidFill>
                  <a:srgbClr val="FF0000"/>
                </a:solidFill>
                <a:effectLst>
                  <a:outerShdw blurRad="38100" dist="38100" dir="2700000" algn="tl">
                    <a:schemeClr val="tx1"/>
                  </a:outerShdw>
                </a:effectLst>
              </a:rPr>
              <a:t>Commissaire</a:t>
            </a:r>
            <a:r>
              <a:rPr lang="en-US" sz="2800" dirty="0">
                <a:solidFill>
                  <a:srgbClr val="FF0000"/>
                </a:solidFill>
                <a:effectLst>
                  <a:outerShdw blurRad="38100" dist="38100" dir="2700000" algn="tl">
                    <a:schemeClr val="tx1"/>
                  </a:outerShdw>
                </a:effectLst>
              </a:rPr>
              <a:t> provided </a:t>
            </a:r>
            <a:r>
              <a:rPr lang="en-US" sz="2800" dirty="0"/>
              <a:t>the immigrants w/ </a:t>
            </a:r>
            <a:r>
              <a:rPr lang="en-US" sz="2800" dirty="0">
                <a:solidFill>
                  <a:srgbClr val="FF0000"/>
                </a:solidFill>
                <a:effectLst>
                  <a:outerShdw blurRad="38100" dist="38100" dir="2700000" algn="tl">
                    <a:schemeClr val="tx1"/>
                  </a:outerShdw>
                </a:effectLst>
              </a:rPr>
              <a:t>food</a:t>
            </a:r>
            <a:r>
              <a:rPr lang="en-US" sz="2800" dirty="0"/>
              <a:t>, </a:t>
            </a:r>
            <a:r>
              <a:rPr lang="en-US" sz="2800" dirty="0">
                <a:solidFill>
                  <a:srgbClr val="FF0000"/>
                </a:solidFill>
                <a:effectLst>
                  <a:outerShdw blurRad="38100" dist="38100" dir="2700000" algn="tl">
                    <a:schemeClr val="tx1"/>
                  </a:outerShdw>
                </a:effectLst>
              </a:rPr>
              <a:t>tools</a:t>
            </a:r>
            <a:r>
              <a:rPr lang="en-US" sz="2800" dirty="0"/>
              <a:t>, </a:t>
            </a:r>
            <a:r>
              <a:rPr lang="en-US" sz="2800" dirty="0">
                <a:solidFill>
                  <a:srgbClr val="FF0000"/>
                </a:solidFill>
                <a:effectLst>
                  <a:outerShdw blurRad="38100" dist="38100" dir="2700000" algn="tl">
                    <a:schemeClr val="tx1"/>
                  </a:outerShdw>
                </a:effectLst>
              </a:rPr>
              <a:t>muskets</a:t>
            </a:r>
            <a:r>
              <a:rPr lang="en-US" sz="2800" dirty="0"/>
              <a:t> &amp; </a:t>
            </a:r>
            <a:r>
              <a:rPr lang="en-US" sz="2800" dirty="0">
                <a:solidFill>
                  <a:srgbClr val="FF0000"/>
                </a:solidFill>
                <a:effectLst>
                  <a:outerShdw blurRad="38100" dist="38100" dir="2700000" algn="tl">
                    <a:schemeClr val="tx1"/>
                  </a:outerShdw>
                </a:effectLst>
              </a:rPr>
              <a:t>building materials</a:t>
            </a:r>
          </a:p>
          <a:p>
            <a:pPr marL="114300" indent="-114300">
              <a:spcAft>
                <a:spcPts val="800"/>
              </a:spcAft>
              <a:buFont typeface="Arial" pitchFamily="34" charset="0"/>
              <a:buChar char="•"/>
            </a:pPr>
            <a:r>
              <a:rPr lang="en-US" sz="2800" dirty="0"/>
              <a:t>Needing a dependable supply of food in New Orleans, it was </a:t>
            </a:r>
            <a:r>
              <a:rPr lang="en-US" sz="2800" dirty="0">
                <a:solidFill>
                  <a:srgbClr val="FF0000"/>
                </a:solidFill>
                <a:effectLst>
                  <a:outerShdw blurRad="38100" dist="38100" dir="2700000" algn="tl">
                    <a:schemeClr val="tx1"/>
                  </a:outerShdw>
                </a:effectLst>
              </a:rPr>
              <a:t>agreed that the newly arriving Acadians would settle in the Attakapas District </a:t>
            </a:r>
            <a:r>
              <a:rPr lang="en-US" sz="2800" dirty="0"/>
              <a:t>on land owned by a former French Officer</a:t>
            </a:r>
          </a:p>
          <a:p>
            <a:pPr>
              <a:buFont typeface="Arial" pitchFamily="34" charset="0"/>
              <a:buChar char="•"/>
            </a:pPr>
            <a:endParaRPr lang="en-US" dirty="0"/>
          </a:p>
        </p:txBody>
      </p:sp>
      <p:sp>
        <p:nvSpPr>
          <p:cNvPr id="6" name="TextBox 5"/>
          <p:cNvSpPr txBox="1"/>
          <p:nvPr/>
        </p:nvSpPr>
        <p:spPr>
          <a:xfrm>
            <a:off x="2171700" y="1859340"/>
            <a:ext cx="4800600" cy="3139321"/>
          </a:xfrm>
          <a:prstGeom prst="rect">
            <a:avLst/>
          </a:prstGeom>
          <a:solidFill>
            <a:schemeClr val="bg1"/>
          </a:solidFill>
        </p:spPr>
        <p:txBody>
          <a:bodyPr wrap="square" rtlCol="0">
            <a:spAutoFit/>
          </a:bodyPr>
          <a:lstStyle/>
          <a:p>
            <a:pPr algn="ctr"/>
            <a:r>
              <a:rPr lang="en-US" sz="6600" dirty="0"/>
              <a:t>Where is the Attakapas District?</a:t>
            </a:r>
          </a:p>
        </p:txBody>
      </p:sp>
      <p:sp>
        <p:nvSpPr>
          <p:cNvPr id="7" name="TextBox 6"/>
          <p:cNvSpPr txBox="1"/>
          <p:nvPr/>
        </p:nvSpPr>
        <p:spPr>
          <a:xfrm>
            <a:off x="-1219200" y="100078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up)">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from="(-#ppt_w/2)" to="(#ppt_x)" calcmode="lin" valueType="num">
                                      <p:cBhvr>
                                        <p:cTn id="31" dur="600" fill="hold">
                                          <p:stCondLst>
                                            <p:cond delay="0"/>
                                          </p:stCondLst>
                                        </p:cTn>
                                        <p:tgtEl>
                                          <p:spTgt spid="6"/>
                                        </p:tgtEl>
                                        <p:attrNameLst>
                                          <p:attrName>ppt_x</p:attrName>
                                        </p:attrNameLst>
                                      </p:cBhvr>
                                    </p:anim>
                                    <p:anim from="0" to="-1.0" calcmode="lin" valueType="num">
                                      <p:cBhvr>
                                        <p:cTn id="32" dur="200" decel="50000" autoRev="1" fill="hold">
                                          <p:stCondLst>
                                            <p:cond delay="600"/>
                                          </p:stCondLst>
                                        </p:cTn>
                                        <p:tgtEl>
                                          <p:spTgt spid="6"/>
                                        </p:tgtEl>
                                        <p:attrNameLst>
                                          <p:attrName>xshear</p:attrName>
                                        </p:attrNameLst>
                                      </p:cBhvr>
                                    </p:anim>
                                    <p:animScale>
                                      <p:cBhvr>
                                        <p:cTn id="33" dur="200" decel="100000" autoRev="1" fill="hold">
                                          <p:stCondLst>
                                            <p:cond delay="600"/>
                                          </p:stCondLst>
                                        </p:cTn>
                                        <p:tgtEl>
                                          <p:spTgt spid="6"/>
                                        </p:tgtEl>
                                      </p:cBhvr>
                                      <p:from x="100000" y="100000"/>
                                      <p:to x="80000" y="100000"/>
                                    </p:animScale>
                                    <p:anim by="(#ppt_h/3+#ppt_w*0.1)" calcmode="lin" valueType="num">
                                      <p:cBhvr additive="sum">
                                        <p:cTn id="34"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p:cNvPicPr>
            <a:picLocks noChangeAspect="1" noChangeArrowheads="1"/>
          </p:cNvPicPr>
          <p:nvPr/>
        </p:nvPicPr>
        <p:blipFill>
          <a:blip r:embed="rId4" cstate="print"/>
          <a:srcRect/>
          <a:stretch>
            <a:fillRect/>
          </a:stretch>
        </p:blipFill>
        <p:spPr bwMode="auto">
          <a:xfrm>
            <a:off x="0" y="0"/>
            <a:ext cx="9144000" cy="7258051"/>
          </a:xfrm>
          <a:prstGeom prst="rect">
            <a:avLst/>
          </a:prstGeom>
          <a:noFill/>
        </p:spPr>
      </p:pic>
      <p:sp>
        <p:nvSpPr>
          <p:cNvPr id="10" name="Rectangle 9"/>
          <p:cNvSpPr/>
          <p:nvPr/>
        </p:nvSpPr>
        <p:spPr>
          <a:xfrm>
            <a:off x="0" y="0"/>
            <a:ext cx="9144000" cy="7315200"/>
          </a:xfrm>
          <a:prstGeom prst="rect">
            <a:avLst/>
          </a:prstGeom>
          <a:blipFill dpi="0" rotWithShape="1">
            <a:blip r:embed="rId5" cstate="print">
              <a:alphaModFix amt="66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010870"/>
            <a:ext cx="5029200" cy="923330"/>
          </a:xfrm>
          <a:prstGeom prst="rect">
            <a:avLst/>
          </a:prstGeom>
        </p:spPr>
        <p:txBody>
          <a:bodyPr wrap="square">
            <a:spAutoFit/>
          </a:bodyPr>
          <a:lstStyle/>
          <a:p>
            <a:r>
              <a:rPr lang="en-US" sz="5400" b="1" spc="200" dirty="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sp>
        <p:nvSpPr>
          <p:cNvPr id="4" name="TextBox 3"/>
          <p:cNvSpPr txBox="1"/>
          <p:nvPr/>
        </p:nvSpPr>
        <p:spPr>
          <a:xfrm>
            <a:off x="0" y="-152400"/>
            <a:ext cx="9220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a:solidFill>
                  <a:srgbClr val="0070C0"/>
                </a:solidFill>
                <a:effectLst>
                  <a:outerShdw dist="50800" dir="7200000" algn="ctr" rotWithShape="0">
                    <a:schemeClr val="tx1"/>
                  </a:outerShdw>
                </a:effectLst>
              </a:rPr>
              <a:t>				     Migration Encore</a:t>
            </a:r>
          </a:p>
        </p:txBody>
      </p:sp>
      <p:sp>
        <p:nvSpPr>
          <p:cNvPr id="5" name="Rectangle 4"/>
          <p:cNvSpPr/>
          <p:nvPr/>
        </p:nvSpPr>
        <p:spPr>
          <a:xfrm>
            <a:off x="0" y="533400"/>
            <a:ext cx="9144000" cy="5586145"/>
          </a:xfrm>
          <a:prstGeom prst="rect">
            <a:avLst/>
          </a:prstGeom>
          <a:noFill/>
        </p:spPr>
        <p:txBody>
          <a:bodyPr wrap="square">
            <a:spAutoFit/>
          </a:bodyPr>
          <a:lstStyle/>
          <a:p>
            <a:pPr>
              <a:lnSpc>
                <a:spcPct val="150000"/>
              </a:lnSpc>
            </a:pPr>
            <a:r>
              <a:rPr lang="en-US" sz="6000" b="1" spc="200" dirty="0">
                <a:solidFill>
                  <a:srgbClr val="FFFF00"/>
                </a:solidFill>
                <a:effectLst>
                  <a:outerShdw dist="50800" dir="7200000" algn="ctr" rotWithShape="0">
                    <a:schemeClr val="tx1"/>
                  </a:outerShdw>
                </a:effectLst>
                <a:latin typeface="Tempus Sans ITC" pitchFamily="82" charset="0"/>
              </a:rPr>
              <a:t>    </a:t>
            </a:r>
            <a:r>
              <a:rPr lang="en-US" sz="6000" spc="200" dirty="0">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rPr>
              <a:t>Evangeline: </a:t>
            </a:r>
          </a:p>
          <a:p>
            <a:pPr algn="ctr">
              <a:lnSpc>
                <a:spcPct val="150000"/>
              </a:lnSpc>
            </a:pPr>
            <a:r>
              <a:rPr lang="en-US" sz="6000" spc="200" dirty="0">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rPr>
              <a:t>A Tale of </a:t>
            </a:r>
            <a:r>
              <a:rPr lang="en-US" sz="6000" spc="200" dirty="0" err="1">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rPr>
              <a:t>Acadie</a:t>
            </a:r>
            <a:endParaRPr lang="en-US" sz="6000" spc="200" dirty="0">
              <a:ln>
                <a:solidFill>
                  <a:schemeClr val="accent6">
                    <a:lumMod val="50000"/>
                  </a:schemeClr>
                </a:solidFill>
              </a:ln>
              <a:solidFill>
                <a:srgbClr val="FFFF00"/>
              </a:solidFill>
              <a:effectLst>
                <a:outerShdw dist="50800" dir="7200000" algn="ctr" rotWithShape="0">
                  <a:schemeClr val="tx1"/>
                </a:outerShdw>
              </a:effectLst>
              <a:latin typeface="Tempus Sans ITC" pitchFamily="82" charset="0"/>
            </a:endParaRPr>
          </a:p>
          <a:p>
            <a:pPr algn="ctr">
              <a:lnSpc>
                <a:spcPct val="150000"/>
              </a:lnSpc>
            </a:pPr>
            <a:endParaRPr lang="en-US" sz="4400" b="1" spc="200" dirty="0">
              <a:solidFill>
                <a:srgbClr val="FFFF00"/>
              </a:solidFill>
              <a:latin typeface="Tempus Sans ITC" pitchFamily="82" charset="0"/>
            </a:endParaRPr>
          </a:p>
          <a:p>
            <a:pPr algn="ctr">
              <a:lnSpc>
                <a:spcPct val="150000"/>
              </a:lnSpc>
            </a:pPr>
            <a:endParaRPr lang="en-US" sz="2800" b="1" spc="200" dirty="0">
              <a:solidFill>
                <a:srgbClr val="FFFF00"/>
              </a:solidFill>
              <a:latin typeface="Tempus Sans ITC" pitchFamily="82" charset="0"/>
            </a:endParaRPr>
          </a:p>
          <a:p>
            <a:pPr algn="ctr">
              <a:lnSpc>
                <a:spcPct val="150000"/>
              </a:lnSpc>
            </a:pPr>
            <a:endParaRPr lang="en-US" sz="1000" b="1" spc="200" dirty="0">
              <a:solidFill>
                <a:srgbClr val="FFFF00"/>
              </a:solidFill>
              <a:latin typeface="Tempus Sans ITC" pitchFamily="82" charset="0"/>
            </a:endParaRPr>
          </a:p>
          <a:p>
            <a:pPr>
              <a:lnSpc>
                <a:spcPct val="150000"/>
              </a:lnSpc>
            </a:pPr>
            <a:r>
              <a:rPr lang="en-US" sz="3600" dirty="0">
                <a:solidFill>
                  <a:srgbClr val="FFFF00"/>
                </a:solidFill>
              </a:rPr>
              <a:t>  	</a:t>
            </a:r>
            <a:r>
              <a:rPr lang="en-US" sz="3600" dirty="0">
                <a:solidFill>
                  <a:srgbClr val="FFFF00"/>
                </a:solidFill>
                <a:effectLst>
                  <a:outerShdw dist="50800" dir="7200000" algn="ctr" rotWithShape="0">
                    <a:schemeClr val="tx1"/>
                  </a:outerShdw>
                </a:effectLst>
              </a:rPr>
              <a:t>		</a:t>
            </a:r>
            <a:r>
              <a:rPr lang="en-US" sz="3600" b="1" dirty="0">
                <a:solidFill>
                  <a:srgbClr val="FFFF00"/>
                </a:solidFill>
                <a:effectLst>
                  <a:outerShdw dist="50800" dir="7200000" algn="ctr" rotWithShape="0">
                    <a:schemeClr val="tx1"/>
                  </a:outerShdw>
                </a:effectLst>
              </a:rPr>
              <a:t>  - </a:t>
            </a:r>
            <a:r>
              <a:rPr lang="en-US" sz="2800" b="1" dirty="0">
                <a:solidFill>
                  <a:srgbClr val="FFFF00"/>
                </a:solidFill>
                <a:effectLst>
                  <a:outerShdw dist="50800" dir="7200000" algn="ctr" rotWithShape="0">
                    <a:schemeClr val="tx1"/>
                  </a:outerShdw>
                </a:effectLst>
              </a:rPr>
              <a:t>Henry Wadsworth Longfellow</a:t>
            </a:r>
          </a:p>
        </p:txBody>
      </p:sp>
      <p:sp>
        <p:nvSpPr>
          <p:cNvPr id="2" name="Rectangle 1"/>
          <p:cNvSpPr/>
          <p:nvPr/>
        </p:nvSpPr>
        <p:spPr>
          <a:xfrm>
            <a:off x="335280" y="685800"/>
            <a:ext cx="8503920" cy="25704473"/>
          </a:xfrm>
          <a:prstGeom prst="rect">
            <a:avLst/>
          </a:prstGeom>
          <a:noFill/>
        </p:spPr>
        <p:txBody>
          <a:bodyPr wrap="square">
            <a:spAutoFit/>
          </a:bodyPr>
          <a:lstStyle/>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Welcome once more, my friends,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who long have been friendless and homeless,</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Welcome once more to a home, that is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better perchance than the old one!</a:t>
            </a:r>
            <a:endParaRPr lang="en-US" sz="1200" b="1" dirty="0">
              <a:solidFill>
                <a:schemeClr val="bg1"/>
              </a:solidFill>
              <a:effectLst>
                <a:outerShdw dist="50800" dir="7200000" algn="ctr" rotWithShape="0">
                  <a:schemeClr val="tx1"/>
                </a:outerShdw>
              </a:effectLst>
              <a:latin typeface="Tempus Sans ITC" pitchFamily="82" charset="0"/>
            </a:endParaRPr>
          </a:p>
          <a:p>
            <a:pPr algn="ctr">
              <a:lnSpc>
                <a:spcPct val="150000"/>
              </a:lnSpc>
            </a:pPr>
            <a:endParaRPr lang="en-US" sz="3400" b="1" dirty="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Here no hungry winter congeals our blood like the rivers;</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Here no stony ground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provokes the wrath of the farmer.</a:t>
            </a:r>
          </a:p>
          <a:p>
            <a:pPr algn="ctr">
              <a:lnSpc>
                <a:spcPct val="150000"/>
              </a:lnSpc>
            </a:pPr>
            <a:endParaRPr lang="en-US" sz="3400" b="1" dirty="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Smoothly the ploughshare</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 runs through the soil,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as a keel through the water.</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All the year round the orange-groves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are in blossom; and grass grows</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More in a single night than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a whole Canadian summer.</a:t>
            </a:r>
            <a:endParaRPr lang="en-US" sz="1000" b="1" dirty="0">
              <a:solidFill>
                <a:schemeClr val="bg1"/>
              </a:solidFill>
              <a:effectLst>
                <a:outerShdw dist="50800" dir="7200000" algn="ctr" rotWithShape="0">
                  <a:schemeClr val="tx1"/>
                </a:outerShdw>
              </a:effectLst>
              <a:latin typeface="Tempus Sans ITC" pitchFamily="82" charset="0"/>
            </a:endParaRPr>
          </a:p>
          <a:p>
            <a:pPr algn="ctr">
              <a:lnSpc>
                <a:spcPct val="150000"/>
              </a:lnSpc>
            </a:pPr>
            <a:endParaRPr lang="en-US" sz="3400" b="1" dirty="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Here, too, numberless herds run wild</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 and unclaimed in the prairies;</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Here, too, lands may be had for the asking, and forests of timber</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With a few blows of the axe are hewn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and framed into houses.</a:t>
            </a:r>
          </a:p>
          <a:p>
            <a:pPr algn="ctr">
              <a:lnSpc>
                <a:spcPct val="150000"/>
              </a:lnSpc>
            </a:pPr>
            <a:endParaRPr lang="en-US" sz="3400" b="1" dirty="0">
              <a:solidFill>
                <a:schemeClr val="bg1"/>
              </a:solidFill>
              <a:effectLst>
                <a:outerShdw dist="50800" dir="7200000" algn="ctr" rotWithShape="0">
                  <a:schemeClr val="tx1"/>
                </a:outerShdw>
              </a:effectLst>
              <a:latin typeface="Tempus Sans ITC" pitchFamily="82" charset="0"/>
            </a:endParaRP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After your houses are built,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and your fields are yellow with harvests,</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No King George of England </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shall drive you away from your homesteads,</a:t>
            </a:r>
          </a:p>
          <a:p>
            <a:pPr algn="ctr">
              <a:lnSpc>
                <a:spcPct val="150000"/>
              </a:lnSpc>
            </a:pPr>
            <a:r>
              <a:rPr lang="en-US" sz="3400" b="1" dirty="0">
                <a:solidFill>
                  <a:schemeClr val="bg1"/>
                </a:solidFill>
                <a:effectLst>
                  <a:outerShdw dist="50800" dir="7200000" algn="ctr" rotWithShape="0">
                    <a:schemeClr val="tx1"/>
                  </a:outerShdw>
                </a:effectLst>
                <a:latin typeface="Tempus Sans ITC" pitchFamily="82" charset="0"/>
              </a:rPr>
              <a:t>Burning your dwellings and barns, and stealing your farms and your cattle. </a:t>
            </a:r>
          </a:p>
          <a:p>
            <a:pPr algn="ctr">
              <a:lnSpc>
                <a:spcPts val="5000"/>
              </a:lnSpc>
            </a:pPr>
            <a:endParaRPr lang="en-US" sz="3400" b="1" dirty="0">
              <a:solidFill>
                <a:schemeClr val="bg1"/>
              </a:solidFill>
              <a:effectLst>
                <a:outerShdw dist="50800" dir="7200000" algn="ctr" rotWithShape="0">
                  <a:schemeClr val="tx1"/>
                </a:outerShdw>
              </a:effectLst>
              <a:latin typeface="Tempus Sans ITC" pitchFamily="82" charset="0"/>
            </a:endParaRPr>
          </a:p>
          <a:p>
            <a:pPr algn="ctr">
              <a:lnSpc>
                <a:spcPts val="5000"/>
              </a:lnSpc>
            </a:pPr>
            <a:r>
              <a:rPr lang="en-US" sz="3400" b="1" dirty="0">
                <a:solidFill>
                  <a:schemeClr val="bg1"/>
                </a:solidFill>
                <a:effectLst>
                  <a:outerShdw dist="50800" dir="7200000" algn="ctr" rotWithShape="0">
                    <a:schemeClr val="tx1"/>
                  </a:outerShdw>
                </a:effectLst>
                <a:latin typeface="Tempus Sans ITC" pitchFamily="82" charset="0"/>
              </a:rPr>
              <a:t>	  </a:t>
            </a:r>
            <a:r>
              <a:rPr lang="en-US" sz="2800" b="1" dirty="0">
                <a:solidFill>
                  <a:schemeClr val="bg1"/>
                </a:solidFill>
                <a:effectLst>
                  <a:outerShdw dist="50800" dir="7200000" algn="ctr" rotWithShape="0">
                    <a:schemeClr val="tx1"/>
                  </a:outerShdw>
                </a:effectLst>
              </a:rPr>
              <a:t> - Henry Wadsworth Longfellow</a:t>
            </a:r>
          </a:p>
        </p:txBody>
      </p:sp>
      <p:sp>
        <p:nvSpPr>
          <p:cNvPr id="1028" name="AutoShape 4"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Image result for evening oc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Class 5-Samba Oleek .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9448800" y="51816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40" fill="hold"/>
                                        <p:tgtEl>
                                          <p:spTgt spid="12"/>
                                        </p:tgtEl>
                                      </p:cBhvr>
                                    </p:cmd>
                                  </p:childTnLst>
                                </p:cTn>
                              </p:par>
                              <p:par>
                                <p:cTn id="7" presetID="10" presetClass="exit" presetSubtype="0" fill="hold" grpId="0" nodeType="withEffect">
                                  <p:stCondLst>
                                    <p:cond delay="5000"/>
                                  </p:stCondLst>
                                  <p:childTnLst>
                                    <p:animEffect transition="out" filter="fade">
                                      <p:cBhvr>
                                        <p:cTn id="8" dur="3000"/>
                                        <p:tgtEl>
                                          <p:spTgt spid="11"/>
                                        </p:tgtEl>
                                      </p:cBhvr>
                                    </p:animEffect>
                                    <p:set>
                                      <p:cBhvr>
                                        <p:cTn id="9" dur="1" fill="hold">
                                          <p:stCondLst>
                                            <p:cond delay="2999"/>
                                          </p:stCondLst>
                                        </p:cTn>
                                        <p:tgtEl>
                                          <p:spTgt spid="11"/>
                                        </p:tgtEl>
                                        <p:attrNameLst>
                                          <p:attrName>style.visibility</p:attrName>
                                        </p:attrNameLst>
                                      </p:cBhvr>
                                      <p:to>
                                        <p:strVal val="hidden"/>
                                      </p:to>
                                    </p:set>
                                  </p:childTnLst>
                                </p:cTn>
                              </p:par>
                              <p:par>
                                <p:cTn id="10" presetID="10" presetClass="exit" presetSubtype="0" fill="hold" grpId="0" nodeType="withEffect">
                                  <p:stCondLst>
                                    <p:cond delay="5000"/>
                                  </p:stCondLst>
                                  <p:childTnLst>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7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0"/>
                                        <p:tgtEl>
                                          <p:spTgt spid="10"/>
                                        </p:tgtEl>
                                      </p:cBhvr>
                                    </p:animEffect>
                                  </p:childTnLst>
                                </p:cTn>
                              </p:par>
                              <p:par>
                                <p:cTn id="16" presetID="10" presetClass="entr" presetSubtype="0" fill="hold" grpId="0" nodeType="withEffect">
                                  <p:stCondLst>
                                    <p:cond delay="7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0"/>
                                        <p:tgtEl>
                                          <p:spTgt spid="2"/>
                                        </p:tgtEl>
                                      </p:cBhvr>
                                    </p:animEffect>
                                  </p:childTnLst>
                                </p:cTn>
                              </p:par>
                              <p:par>
                                <p:cTn id="19" presetID="64" presetClass="path" presetSubtype="0" accel="50000" decel="50000" fill="hold" grpId="1" nodeType="withEffect">
                                  <p:stCondLst>
                                    <p:cond delay="8000"/>
                                  </p:stCondLst>
                                  <p:childTnLst>
                                    <p:animMotion origin="layout" path="M -2.5E-6 -0.00416 L -0.00989 -2.96296 " pathEditMode="relative" rAng="0" ptsTypes="AA">
                                      <p:cBhvr>
                                        <p:cTn id="20" dur="140000" fill="hold"/>
                                        <p:tgtEl>
                                          <p:spTgt spid="2"/>
                                        </p:tgtEl>
                                        <p:attrNameLst>
                                          <p:attrName>ppt_x</p:attrName>
                                          <p:attrName>ppt_y</p:attrName>
                                        </p:attrNameLst>
                                      </p:cBhvr>
                                      <p:rCtr x="-5" y="-1479"/>
                                    </p:animMotion>
                                  </p:childTnLst>
                                </p:cTn>
                              </p:par>
                              <p:par>
                                <p:cTn id="21" presetID="10" presetClass="exit" presetSubtype="0" fill="hold" grpId="2" nodeType="withEffect">
                                  <p:stCondLst>
                                    <p:cond delay="140000"/>
                                  </p:stCondLst>
                                  <p:childTnLst>
                                    <p:animEffect transition="out" filter="fade">
                                      <p:cBhvr>
                                        <p:cTn id="22" dur="5000"/>
                                        <p:tgtEl>
                                          <p:spTgt spid="2"/>
                                        </p:tgtEl>
                                      </p:cBhvr>
                                    </p:animEffect>
                                    <p:set>
                                      <p:cBhvr>
                                        <p:cTn id="23" dur="1" fill="hold">
                                          <p:stCondLst>
                                            <p:cond delay="4999"/>
                                          </p:stCondLst>
                                        </p:cTn>
                                        <p:tgtEl>
                                          <p:spTgt spid="2"/>
                                        </p:tgtEl>
                                        <p:attrNameLst>
                                          <p:attrName>style.visibility</p:attrName>
                                        </p:attrNameLst>
                                      </p:cBhvr>
                                      <p:to>
                                        <p:strVal val="hidden"/>
                                      </p:to>
                                    </p:set>
                                  </p:childTnLst>
                                </p:cTn>
                              </p:par>
                              <p:par>
                                <p:cTn id="24" presetID="10" presetClass="entr" presetSubtype="0" fill="hold" grpId="1" nodeType="withEffect">
                                  <p:stCondLst>
                                    <p:cond delay="142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0"/>
                                        <p:tgtEl>
                                          <p:spTgt spid="5"/>
                                        </p:tgtEl>
                                      </p:cBhvr>
                                    </p:animEffect>
                                  </p:childTnLst>
                                </p:cTn>
                              </p:par>
                              <p:par>
                                <p:cTn id="27" presetID="10" presetClass="exit" presetSubtype="0" fill="hold" grpId="0" nodeType="withEffect">
                                  <p:stCondLst>
                                    <p:cond delay="147000"/>
                                  </p:stCondLst>
                                  <p:childTnLst>
                                    <p:animEffect transition="out" filter="fade">
                                      <p:cBhvr>
                                        <p:cTn id="28" dur="5000"/>
                                        <p:tgtEl>
                                          <p:spTgt spid="5"/>
                                        </p:tgtEl>
                                      </p:cBhvr>
                                    </p:animEffect>
                                    <p:set>
                                      <p:cBhvr>
                                        <p:cTn id="29" dur="1" fill="hold">
                                          <p:stCondLst>
                                            <p:cond delay="49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147000"/>
                                  </p:stCondLst>
                                  <p:childTnLst>
                                    <p:animEffect transition="out" filter="fade">
                                      <p:cBhvr>
                                        <p:cTn id="31" dur="5000"/>
                                        <p:tgtEl>
                                          <p:spTgt spid="10"/>
                                        </p:tgtEl>
                                      </p:cBhvr>
                                    </p:animEffect>
                                    <p:set>
                                      <p:cBhvr>
                                        <p:cTn id="32" dur="1" fill="hold">
                                          <p:stCondLst>
                                            <p:cond delay="4999"/>
                                          </p:stCondLst>
                                        </p:cTn>
                                        <p:tgtEl>
                                          <p:spTgt spid="10"/>
                                        </p:tgtEl>
                                        <p:attrNameLst>
                                          <p:attrName>style.visibility</p:attrName>
                                        </p:attrNameLst>
                                      </p:cBhvr>
                                      <p:to>
                                        <p:strVal val="hidden"/>
                                      </p:to>
                                    </p:set>
                                  </p:childTnLst>
                                </p:cTn>
                              </p:par>
                              <p:par>
                                <p:cTn id="33" presetID="10" presetClass="entr" presetSubtype="0" fill="hold" grpId="1" nodeType="withEffect">
                                  <p:stCondLst>
                                    <p:cond delay="1470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0"/>
                                        <p:tgtEl>
                                          <p:spTgt spid="4"/>
                                        </p:tgtEl>
                                      </p:cBhvr>
                                    </p:animEffect>
                                  </p:childTnLst>
                                </p:cTn>
                              </p:par>
                              <p:par>
                                <p:cTn id="36" presetID="10" presetClass="entr" presetSubtype="0" fill="hold" grpId="1" nodeType="withEffect">
                                  <p:stCondLst>
                                    <p:cond delay="149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10" grpId="0" animBg="1"/>
      <p:bldP spid="10" grpId="1" animBg="1"/>
      <p:bldP spid="11" grpId="0"/>
      <p:bldP spid="11" grpId="1"/>
      <p:bldP spid="4" grpId="0"/>
      <p:bldP spid="4" grpId="1"/>
      <p:bldP spid="5" grpId="0"/>
      <p:bldP spid="5" grpId="1"/>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BEAUSOLEIL ARRIVES WITH FIRST ACADIAN FAMILIES</a:t>
            </a:r>
          </a:p>
        </p:txBody>
      </p:sp>
      <p:pic>
        <p:nvPicPr>
          <p:cNvPr id="108550" name="Picture 6" descr="https://i1.wp.com/attakapasgazette.org/wp-content/uploads/2015/08/LATEST-Map-3-Taylor-Parks-02-06-14.jpg"/>
          <p:cNvPicPr>
            <a:picLocks noChangeAspect="1" noChangeArrowheads="1"/>
          </p:cNvPicPr>
          <p:nvPr/>
        </p:nvPicPr>
        <p:blipFill>
          <a:blip r:embed="rId3" cstate="print"/>
          <a:srcRect/>
          <a:stretch>
            <a:fillRect/>
          </a:stretch>
        </p:blipFill>
        <p:spPr bwMode="auto">
          <a:xfrm>
            <a:off x="9525000" y="-457200"/>
            <a:ext cx="9144000" cy="12573000"/>
          </a:xfrm>
          <a:prstGeom prst="rect">
            <a:avLst/>
          </a:prstGeom>
          <a:noFill/>
        </p:spPr>
      </p:pic>
      <p:grpSp>
        <p:nvGrpSpPr>
          <p:cNvPr id="3" name="Group 14"/>
          <p:cNvGrpSpPr/>
          <p:nvPr/>
        </p:nvGrpSpPr>
        <p:grpSpPr>
          <a:xfrm>
            <a:off x="152400" y="630759"/>
            <a:ext cx="7810500" cy="6227242"/>
            <a:chOff x="152400" y="630759"/>
            <a:chExt cx="7810500" cy="6227242"/>
          </a:xfrm>
        </p:grpSpPr>
        <p:grpSp>
          <p:nvGrpSpPr>
            <p:cNvPr id="4" name="Group 8"/>
            <p:cNvGrpSpPr/>
            <p:nvPr/>
          </p:nvGrpSpPr>
          <p:grpSpPr>
            <a:xfrm>
              <a:off x="1181100" y="630759"/>
              <a:ext cx="6781800" cy="6227242"/>
              <a:chOff x="1181100" y="630759"/>
              <a:chExt cx="6781800" cy="6227242"/>
            </a:xfrm>
          </p:grpSpPr>
          <p:pic>
            <p:nvPicPr>
              <p:cNvPr id="108546" name="Picture 2" descr="https://s-media-cache-ak0.pinimg.com/originals/3b/bb/22/3bbb22910773e95bbadc9b0d925e7427.jpg"/>
              <p:cNvPicPr>
                <a:picLocks noChangeAspect="1" noChangeArrowheads="1"/>
              </p:cNvPicPr>
              <p:nvPr/>
            </p:nvPicPr>
            <p:blipFill>
              <a:blip r:embed="rId4" cstate="print"/>
              <a:srcRect/>
              <a:stretch>
                <a:fillRect/>
              </a:stretch>
            </p:blipFill>
            <p:spPr bwMode="auto">
              <a:xfrm>
                <a:off x="1181100" y="630759"/>
                <a:ext cx="6781800" cy="6227241"/>
              </a:xfrm>
              <a:prstGeom prst="rect">
                <a:avLst/>
              </a:prstGeom>
              <a:noFill/>
            </p:spPr>
          </p:pic>
          <p:sp>
            <p:nvSpPr>
              <p:cNvPr id="8" name="Freeform 7"/>
              <p:cNvSpPr/>
              <p:nvPr/>
            </p:nvSpPr>
            <p:spPr>
              <a:xfrm>
                <a:off x="1295399" y="4467225"/>
                <a:ext cx="6477001" cy="2390776"/>
              </a:xfrm>
              <a:custGeom>
                <a:avLst/>
                <a:gdLst>
                  <a:gd name="connsiteX0" fmla="*/ 0 w 6353175"/>
                  <a:gd name="connsiteY0" fmla="*/ 1047750 h 2419350"/>
                  <a:gd name="connsiteX1" fmla="*/ 571500 w 6353175"/>
                  <a:gd name="connsiteY1" fmla="*/ 971550 h 2419350"/>
                  <a:gd name="connsiteX2" fmla="*/ 800100 w 6353175"/>
                  <a:gd name="connsiteY2" fmla="*/ 990600 h 2419350"/>
                  <a:gd name="connsiteX3" fmla="*/ 1095375 w 6353175"/>
                  <a:gd name="connsiteY3" fmla="*/ 1047750 h 2419350"/>
                  <a:gd name="connsiteX4" fmla="*/ 1323975 w 6353175"/>
                  <a:gd name="connsiteY4" fmla="*/ 1152525 h 2419350"/>
                  <a:gd name="connsiteX5" fmla="*/ 1495425 w 6353175"/>
                  <a:gd name="connsiteY5" fmla="*/ 1247775 h 2419350"/>
                  <a:gd name="connsiteX6" fmla="*/ 1600200 w 6353175"/>
                  <a:gd name="connsiteY6" fmla="*/ 1276350 h 2419350"/>
                  <a:gd name="connsiteX7" fmla="*/ 1628775 w 6353175"/>
                  <a:gd name="connsiteY7" fmla="*/ 1285875 h 2419350"/>
                  <a:gd name="connsiteX8" fmla="*/ 1714500 w 6353175"/>
                  <a:gd name="connsiteY8" fmla="*/ 1323975 h 2419350"/>
                  <a:gd name="connsiteX9" fmla="*/ 1924050 w 6353175"/>
                  <a:gd name="connsiteY9" fmla="*/ 1333500 h 2419350"/>
                  <a:gd name="connsiteX10" fmla="*/ 2057400 w 6353175"/>
                  <a:gd name="connsiteY10" fmla="*/ 1314450 h 2419350"/>
                  <a:gd name="connsiteX11" fmla="*/ 2257425 w 6353175"/>
                  <a:gd name="connsiteY11" fmla="*/ 1266825 h 2419350"/>
                  <a:gd name="connsiteX12" fmla="*/ 2933700 w 6353175"/>
                  <a:gd name="connsiteY12" fmla="*/ 1266825 h 2419350"/>
                  <a:gd name="connsiteX13" fmla="*/ 3028950 w 6353175"/>
                  <a:gd name="connsiteY13" fmla="*/ 1371600 h 2419350"/>
                  <a:gd name="connsiteX14" fmla="*/ 3162300 w 6353175"/>
                  <a:gd name="connsiteY14" fmla="*/ 1409700 h 2419350"/>
                  <a:gd name="connsiteX15" fmla="*/ 3324225 w 6353175"/>
                  <a:gd name="connsiteY15" fmla="*/ 1495425 h 2419350"/>
                  <a:gd name="connsiteX16" fmla="*/ 3457575 w 6353175"/>
                  <a:gd name="connsiteY16" fmla="*/ 1609725 h 2419350"/>
                  <a:gd name="connsiteX17" fmla="*/ 3495675 w 6353175"/>
                  <a:gd name="connsiteY17" fmla="*/ 1809750 h 2419350"/>
                  <a:gd name="connsiteX18" fmla="*/ 3600450 w 6353175"/>
                  <a:gd name="connsiteY18" fmla="*/ 1838325 h 2419350"/>
                  <a:gd name="connsiteX19" fmla="*/ 3743325 w 6353175"/>
                  <a:gd name="connsiteY19" fmla="*/ 1876425 h 2419350"/>
                  <a:gd name="connsiteX20" fmla="*/ 3867150 w 6353175"/>
                  <a:gd name="connsiteY20" fmla="*/ 1971675 h 2419350"/>
                  <a:gd name="connsiteX21" fmla="*/ 4038600 w 6353175"/>
                  <a:gd name="connsiteY21" fmla="*/ 1933575 h 2419350"/>
                  <a:gd name="connsiteX22" fmla="*/ 4114800 w 6353175"/>
                  <a:gd name="connsiteY22" fmla="*/ 1809750 h 2419350"/>
                  <a:gd name="connsiteX23" fmla="*/ 4200525 w 6353175"/>
                  <a:gd name="connsiteY23" fmla="*/ 1809750 h 2419350"/>
                  <a:gd name="connsiteX24" fmla="*/ 4219575 w 6353175"/>
                  <a:gd name="connsiteY24" fmla="*/ 1704975 h 2419350"/>
                  <a:gd name="connsiteX25" fmla="*/ 4324350 w 6353175"/>
                  <a:gd name="connsiteY25" fmla="*/ 1752600 h 2419350"/>
                  <a:gd name="connsiteX26" fmla="*/ 4333875 w 6353175"/>
                  <a:gd name="connsiteY26" fmla="*/ 1838325 h 2419350"/>
                  <a:gd name="connsiteX27" fmla="*/ 4410075 w 6353175"/>
                  <a:gd name="connsiteY27" fmla="*/ 1838325 h 2419350"/>
                  <a:gd name="connsiteX28" fmla="*/ 4410075 w 6353175"/>
                  <a:gd name="connsiteY28" fmla="*/ 1724025 h 2419350"/>
                  <a:gd name="connsiteX29" fmla="*/ 4533900 w 6353175"/>
                  <a:gd name="connsiteY29" fmla="*/ 1724025 h 2419350"/>
                  <a:gd name="connsiteX30" fmla="*/ 4552950 w 6353175"/>
                  <a:gd name="connsiteY30" fmla="*/ 1847850 h 2419350"/>
                  <a:gd name="connsiteX31" fmla="*/ 4619625 w 6353175"/>
                  <a:gd name="connsiteY31" fmla="*/ 1981200 h 2419350"/>
                  <a:gd name="connsiteX32" fmla="*/ 4705350 w 6353175"/>
                  <a:gd name="connsiteY32" fmla="*/ 1971675 h 2419350"/>
                  <a:gd name="connsiteX33" fmla="*/ 4800600 w 6353175"/>
                  <a:gd name="connsiteY33" fmla="*/ 1857375 h 2419350"/>
                  <a:gd name="connsiteX34" fmla="*/ 4886325 w 6353175"/>
                  <a:gd name="connsiteY34" fmla="*/ 1809750 h 2419350"/>
                  <a:gd name="connsiteX35" fmla="*/ 4867275 w 6353175"/>
                  <a:gd name="connsiteY35" fmla="*/ 1762125 h 2419350"/>
                  <a:gd name="connsiteX36" fmla="*/ 4810125 w 6353175"/>
                  <a:gd name="connsiteY36" fmla="*/ 1724025 h 2419350"/>
                  <a:gd name="connsiteX37" fmla="*/ 4810125 w 6353175"/>
                  <a:gd name="connsiteY37" fmla="*/ 1628775 h 2419350"/>
                  <a:gd name="connsiteX38" fmla="*/ 4810125 w 6353175"/>
                  <a:gd name="connsiteY38" fmla="*/ 1628775 h 2419350"/>
                  <a:gd name="connsiteX39" fmla="*/ 4886325 w 6353175"/>
                  <a:gd name="connsiteY39" fmla="*/ 1600200 h 2419350"/>
                  <a:gd name="connsiteX40" fmla="*/ 4848225 w 6353175"/>
                  <a:gd name="connsiteY40" fmla="*/ 1485900 h 2419350"/>
                  <a:gd name="connsiteX41" fmla="*/ 4848225 w 6353175"/>
                  <a:gd name="connsiteY41" fmla="*/ 1485900 h 2419350"/>
                  <a:gd name="connsiteX42" fmla="*/ 5105400 w 6353175"/>
                  <a:gd name="connsiteY42" fmla="*/ 1476375 h 2419350"/>
                  <a:gd name="connsiteX43" fmla="*/ 5143500 w 6353175"/>
                  <a:gd name="connsiteY43" fmla="*/ 1581150 h 2419350"/>
                  <a:gd name="connsiteX44" fmla="*/ 5257800 w 6353175"/>
                  <a:gd name="connsiteY44" fmla="*/ 1676400 h 2419350"/>
                  <a:gd name="connsiteX45" fmla="*/ 5486400 w 6353175"/>
                  <a:gd name="connsiteY45" fmla="*/ 1743075 h 2419350"/>
                  <a:gd name="connsiteX46" fmla="*/ 5591175 w 6353175"/>
                  <a:gd name="connsiteY46" fmla="*/ 1781175 h 2419350"/>
                  <a:gd name="connsiteX47" fmla="*/ 5667375 w 6353175"/>
                  <a:gd name="connsiteY47" fmla="*/ 1847850 h 2419350"/>
                  <a:gd name="connsiteX48" fmla="*/ 5676900 w 6353175"/>
                  <a:gd name="connsiteY48" fmla="*/ 1895475 h 2419350"/>
                  <a:gd name="connsiteX49" fmla="*/ 5791200 w 6353175"/>
                  <a:gd name="connsiteY49" fmla="*/ 1943100 h 2419350"/>
                  <a:gd name="connsiteX50" fmla="*/ 5705475 w 6353175"/>
                  <a:gd name="connsiteY50" fmla="*/ 2114550 h 2419350"/>
                  <a:gd name="connsiteX51" fmla="*/ 5781675 w 6353175"/>
                  <a:gd name="connsiteY51" fmla="*/ 2114550 h 2419350"/>
                  <a:gd name="connsiteX52" fmla="*/ 5829300 w 6353175"/>
                  <a:gd name="connsiteY52" fmla="*/ 2000250 h 2419350"/>
                  <a:gd name="connsiteX53" fmla="*/ 5924550 w 6353175"/>
                  <a:gd name="connsiteY53" fmla="*/ 1981200 h 2419350"/>
                  <a:gd name="connsiteX54" fmla="*/ 5962650 w 6353175"/>
                  <a:gd name="connsiteY54" fmla="*/ 2038350 h 2419350"/>
                  <a:gd name="connsiteX55" fmla="*/ 6019800 w 6353175"/>
                  <a:gd name="connsiteY55" fmla="*/ 1933575 h 2419350"/>
                  <a:gd name="connsiteX56" fmla="*/ 6067425 w 6353175"/>
                  <a:gd name="connsiteY56" fmla="*/ 1943100 h 2419350"/>
                  <a:gd name="connsiteX57" fmla="*/ 6067425 w 6353175"/>
                  <a:gd name="connsiteY57" fmla="*/ 1943100 h 2419350"/>
                  <a:gd name="connsiteX58" fmla="*/ 6134100 w 6353175"/>
                  <a:gd name="connsiteY58" fmla="*/ 1828800 h 2419350"/>
                  <a:gd name="connsiteX59" fmla="*/ 6038850 w 6353175"/>
                  <a:gd name="connsiteY59" fmla="*/ 1771650 h 2419350"/>
                  <a:gd name="connsiteX60" fmla="*/ 5876925 w 6353175"/>
                  <a:gd name="connsiteY60" fmla="*/ 1695450 h 2419350"/>
                  <a:gd name="connsiteX61" fmla="*/ 5753100 w 6353175"/>
                  <a:gd name="connsiteY61" fmla="*/ 1647825 h 2419350"/>
                  <a:gd name="connsiteX62" fmla="*/ 5686425 w 6353175"/>
                  <a:gd name="connsiteY62" fmla="*/ 1562100 h 2419350"/>
                  <a:gd name="connsiteX63" fmla="*/ 5524500 w 6353175"/>
                  <a:gd name="connsiteY63" fmla="*/ 1524000 h 2419350"/>
                  <a:gd name="connsiteX64" fmla="*/ 5438775 w 6353175"/>
                  <a:gd name="connsiteY64" fmla="*/ 1409700 h 2419350"/>
                  <a:gd name="connsiteX65" fmla="*/ 5419725 w 6353175"/>
                  <a:gd name="connsiteY65" fmla="*/ 1285875 h 2419350"/>
                  <a:gd name="connsiteX66" fmla="*/ 5962650 w 6353175"/>
                  <a:gd name="connsiteY66" fmla="*/ 1266825 h 2419350"/>
                  <a:gd name="connsiteX67" fmla="*/ 6010275 w 6353175"/>
                  <a:gd name="connsiteY67" fmla="*/ 847725 h 2419350"/>
                  <a:gd name="connsiteX68" fmla="*/ 5953125 w 6353175"/>
                  <a:gd name="connsiteY68" fmla="*/ 733425 h 2419350"/>
                  <a:gd name="connsiteX69" fmla="*/ 5905500 w 6353175"/>
                  <a:gd name="connsiteY69" fmla="*/ 581025 h 2419350"/>
                  <a:gd name="connsiteX70" fmla="*/ 5905500 w 6353175"/>
                  <a:gd name="connsiteY70" fmla="*/ 371475 h 2419350"/>
                  <a:gd name="connsiteX71" fmla="*/ 5743575 w 6353175"/>
                  <a:gd name="connsiteY71" fmla="*/ 533400 h 2419350"/>
                  <a:gd name="connsiteX72" fmla="*/ 5553075 w 6353175"/>
                  <a:gd name="connsiteY72" fmla="*/ 514350 h 2419350"/>
                  <a:gd name="connsiteX73" fmla="*/ 5476875 w 6353175"/>
                  <a:gd name="connsiteY73" fmla="*/ 638175 h 2419350"/>
                  <a:gd name="connsiteX74" fmla="*/ 5124450 w 6353175"/>
                  <a:gd name="connsiteY74" fmla="*/ 638175 h 2419350"/>
                  <a:gd name="connsiteX75" fmla="*/ 5276850 w 6353175"/>
                  <a:gd name="connsiteY75" fmla="*/ 533400 h 2419350"/>
                  <a:gd name="connsiteX76" fmla="*/ 5267325 w 6353175"/>
                  <a:gd name="connsiteY76" fmla="*/ 409575 h 2419350"/>
                  <a:gd name="connsiteX77" fmla="*/ 5200650 w 6353175"/>
                  <a:gd name="connsiteY77" fmla="*/ 466725 h 2419350"/>
                  <a:gd name="connsiteX78" fmla="*/ 5057775 w 6353175"/>
                  <a:gd name="connsiteY78" fmla="*/ 419100 h 2419350"/>
                  <a:gd name="connsiteX79" fmla="*/ 4953000 w 6353175"/>
                  <a:gd name="connsiteY79" fmla="*/ 561975 h 2419350"/>
                  <a:gd name="connsiteX80" fmla="*/ 5362575 w 6353175"/>
                  <a:gd name="connsiteY80" fmla="*/ 466725 h 2419350"/>
                  <a:gd name="connsiteX81" fmla="*/ 5505450 w 6353175"/>
                  <a:gd name="connsiteY81" fmla="*/ 304800 h 2419350"/>
                  <a:gd name="connsiteX82" fmla="*/ 5676900 w 6353175"/>
                  <a:gd name="connsiteY82" fmla="*/ 304800 h 2419350"/>
                  <a:gd name="connsiteX83" fmla="*/ 5734050 w 6353175"/>
                  <a:gd name="connsiteY83" fmla="*/ 247650 h 2419350"/>
                  <a:gd name="connsiteX84" fmla="*/ 5876925 w 6353175"/>
                  <a:gd name="connsiteY84" fmla="*/ 257175 h 2419350"/>
                  <a:gd name="connsiteX85" fmla="*/ 5972175 w 6353175"/>
                  <a:gd name="connsiteY85" fmla="*/ 142875 h 2419350"/>
                  <a:gd name="connsiteX86" fmla="*/ 5924550 w 6353175"/>
                  <a:gd name="connsiteY86" fmla="*/ 76200 h 2419350"/>
                  <a:gd name="connsiteX87" fmla="*/ 5981700 w 6353175"/>
                  <a:gd name="connsiteY87" fmla="*/ 0 h 2419350"/>
                  <a:gd name="connsiteX88" fmla="*/ 6086475 w 6353175"/>
                  <a:gd name="connsiteY88" fmla="*/ 0 h 2419350"/>
                  <a:gd name="connsiteX89" fmla="*/ 6057900 w 6353175"/>
                  <a:gd name="connsiteY89" fmla="*/ 85725 h 2419350"/>
                  <a:gd name="connsiteX90" fmla="*/ 6134100 w 6353175"/>
                  <a:gd name="connsiteY90" fmla="*/ 171450 h 2419350"/>
                  <a:gd name="connsiteX91" fmla="*/ 6353175 w 6353175"/>
                  <a:gd name="connsiteY91" fmla="*/ 180975 h 2419350"/>
                  <a:gd name="connsiteX92" fmla="*/ 6343650 w 6353175"/>
                  <a:gd name="connsiteY92" fmla="*/ 2400300 h 2419350"/>
                  <a:gd name="connsiteX93" fmla="*/ 47625 w 6353175"/>
                  <a:gd name="connsiteY93" fmla="*/ 2419350 h 2419350"/>
                  <a:gd name="connsiteX94" fmla="*/ 0 w 6353175"/>
                  <a:gd name="connsiteY94" fmla="*/ 1047750 h 2419350"/>
                  <a:gd name="connsiteX0" fmla="*/ 0 w 6353175"/>
                  <a:gd name="connsiteY0" fmla="*/ 1047750 h 2400300"/>
                  <a:gd name="connsiteX1" fmla="*/ 571500 w 6353175"/>
                  <a:gd name="connsiteY1" fmla="*/ 971550 h 2400300"/>
                  <a:gd name="connsiteX2" fmla="*/ 800100 w 6353175"/>
                  <a:gd name="connsiteY2" fmla="*/ 990600 h 2400300"/>
                  <a:gd name="connsiteX3" fmla="*/ 1095375 w 6353175"/>
                  <a:gd name="connsiteY3" fmla="*/ 1047750 h 2400300"/>
                  <a:gd name="connsiteX4" fmla="*/ 1323975 w 6353175"/>
                  <a:gd name="connsiteY4" fmla="*/ 1152525 h 2400300"/>
                  <a:gd name="connsiteX5" fmla="*/ 1495425 w 6353175"/>
                  <a:gd name="connsiteY5" fmla="*/ 1247775 h 2400300"/>
                  <a:gd name="connsiteX6" fmla="*/ 1600200 w 6353175"/>
                  <a:gd name="connsiteY6" fmla="*/ 1276350 h 2400300"/>
                  <a:gd name="connsiteX7" fmla="*/ 1628775 w 6353175"/>
                  <a:gd name="connsiteY7" fmla="*/ 1285875 h 2400300"/>
                  <a:gd name="connsiteX8" fmla="*/ 1714500 w 6353175"/>
                  <a:gd name="connsiteY8" fmla="*/ 1323975 h 2400300"/>
                  <a:gd name="connsiteX9" fmla="*/ 1924050 w 6353175"/>
                  <a:gd name="connsiteY9" fmla="*/ 1333500 h 2400300"/>
                  <a:gd name="connsiteX10" fmla="*/ 2057400 w 6353175"/>
                  <a:gd name="connsiteY10" fmla="*/ 1314450 h 2400300"/>
                  <a:gd name="connsiteX11" fmla="*/ 2257425 w 6353175"/>
                  <a:gd name="connsiteY11" fmla="*/ 1266825 h 2400300"/>
                  <a:gd name="connsiteX12" fmla="*/ 2933700 w 6353175"/>
                  <a:gd name="connsiteY12" fmla="*/ 1266825 h 2400300"/>
                  <a:gd name="connsiteX13" fmla="*/ 3028950 w 6353175"/>
                  <a:gd name="connsiteY13" fmla="*/ 1371600 h 2400300"/>
                  <a:gd name="connsiteX14" fmla="*/ 3162300 w 6353175"/>
                  <a:gd name="connsiteY14" fmla="*/ 1409700 h 2400300"/>
                  <a:gd name="connsiteX15" fmla="*/ 3324225 w 6353175"/>
                  <a:gd name="connsiteY15" fmla="*/ 1495425 h 2400300"/>
                  <a:gd name="connsiteX16" fmla="*/ 3457575 w 6353175"/>
                  <a:gd name="connsiteY16" fmla="*/ 1609725 h 2400300"/>
                  <a:gd name="connsiteX17" fmla="*/ 3495675 w 6353175"/>
                  <a:gd name="connsiteY17" fmla="*/ 1809750 h 2400300"/>
                  <a:gd name="connsiteX18" fmla="*/ 3600450 w 6353175"/>
                  <a:gd name="connsiteY18" fmla="*/ 1838325 h 2400300"/>
                  <a:gd name="connsiteX19" fmla="*/ 3743325 w 6353175"/>
                  <a:gd name="connsiteY19" fmla="*/ 1876425 h 2400300"/>
                  <a:gd name="connsiteX20" fmla="*/ 3867150 w 6353175"/>
                  <a:gd name="connsiteY20" fmla="*/ 1971675 h 2400300"/>
                  <a:gd name="connsiteX21" fmla="*/ 4038600 w 6353175"/>
                  <a:gd name="connsiteY21" fmla="*/ 1933575 h 2400300"/>
                  <a:gd name="connsiteX22" fmla="*/ 4114800 w 6353175"/>
                  <a:gd name="connsiteY22" fmla="*/ 1809750 h 2400300"/>
                  <a:gd name="connsiteX23" fmla="*/ 4200525 w 6353175"/>
                  <a:gd name="connsiteY23" fmla="*/ 1809750 h 2400300"/>
                  <a:gd name="connsiteX24" fmla="*/ 4219575 w 6353175"/>
                  <a:gd name="connsiteY24" fmla="*/ 1704975 h 2400300"/>
                  <a:gd name="connsiteX25" fmla="*/ 4324350 w 6353175"/>
                  <a:gd name="connsiteY25" fmla="*/ 1752600 h 2400300"/>
                  <a:gd name="connsiteX26" fmla="*/ 4333875 w 6353175"/>
                  <a:gd name="connsiteY26" fmla="*/ 1838325 h 2400300"/>
                  <a:gd name="connsiteX27" fmla="*/ 4410075 w 6353175"/>
                  <a:gd name="connsiteY27" fmla="*/ 1838325 h 2400300"/>
                  <a:gd name="connsiteX28" fmla="*/ 4410075 w 6353175"/>
                  <a:gd name="connsiteY28" fmla="*/ 1724025 h 2400300"/>
                  <a:gd name="connsiteX29" fmla="*/ 4533900 w 6353175"/>
                  <a:gd name="connsiteY29" fmla="*/ 1724025 h 2400300"/>
                  <a:gd name="connsiteX30" fmla="*/ 4552950 w 6353175"/>
                  <a:gd name="connsiteY30" fmla="*/ 1847850 h 2400300"/>
                  <a:gd name="connsiteX31" fmla="*/ 4619625 w 6353175"/>
                  <a:gd name="connsiteY31" fmla="*/ 1981200 h 2400300"/>
                  <a:gd name="connsiteX32" fmla="*/ 4705350 w 6353175"/>
                  <a:gd name="connsiteY32" fmla="*/ 1971675 h 2400300"/>
                  <a:gd name="connsiteX33" fmla="*/ 4800600 w 6353175"/>
                  <a:gd name="connsiteY33" fmla="*/ 1857375 h 2400300"/>
                  <a:gd name="connsiteX34" fmla="*/ 4886325 w 6353175"/>
                  <a:gd name="connsiteY34" fmla="*/ 1809750 h 2400300"/>
                  <a:gd name="connsiteX35" fmla="*/ 4867275 w 6353175"/>
                  <a:gd name="connsiteY35" fmla="*/ 1762125 h 2400300"/>
                  <a:gd name="connsiteX36" fmla="*/ 4810125 w 6353175"/>
                  <a:gd name="connsiteY36" fmla="*/ 1724025 h 2400300"/>
                  <a:gd name="connsiteX37" fmla="*/ 4810125 w 6353175"/>
                  <a:gd name="connsiteY37" fmla="*/ 1628775 h 2400300"/>
                  <a:gd name="connsiteX38" fmla="*/ 4810125 w 6353175"/>
                  <a:gd name="connsiteY38" fmla="*/ 1628775 h 2400300"/>
                  <a:gd name="connsiteX39" fmla="*/ 4886325 w 6353175"/>
                  <a:gd name="connsiteY39" fmla="*/ 1600200 h 2400300"/>
                  <a:gd name="connsiteX40" fmla="*/ 4848225 w 6353175"/>
                  <a:gd name="connsiteY40" fmla="*/ 1485900 h 2400300"/>
                  <a:gd name="connsiteX41" fmla="*/ 4848225 w 6353175"/>
                  <a:gd name="connsiteY41" fmla="*/ 1485900 h 2400300"/>
                  <a:gd name="connsiteX42" fmla="*/ 5105400 w 6353175"/>
                  <a:gd name="connsiteY42" fmla="*/ 1476375 h 2400300"/>
                  <a:gd name="connsiteX43" fmla="*/ 5143500 w 6353175"/>
                  <a:gd name="connsiteY43" fmla="*/ 1581150 h 2400300"/>
                  <a:gd name="connsiteX44" fmla="*/ 5257800 w 6353175"/>
                  <a:gd name="connsiteY44" fmla="*/ 1676400 h 2400300"/>
                  <a:gd name="connsiteX45" fmla="*/ 5486400 w 6353175"/>
                  <a:gd name="connsiteY45" fmla="*/ 1743075 h 2400300"/>
                  <a:gd name="connsiteX46" fmla="*/ 5591175 w 6353175"/>
                  <a:gd name="connsiteY46" fmla="*/ 1781175 h 2400300"/>
                  <a:gd name="connsiteX47" fmla="*/ 5667375 w 6353175"/>
                  <a:gd name="connsiteY47" fmla="*/ 1847850 h 2400300"/>
                  <a:gd name="connsiteX48" fmla="*/ 5676900 w 6353175"/>
                  <a:gd name="connsiteY48" fmla="*/ 1895475 h 2400300"/>
                  <a:gd name="connsiteX49" fmla="*/ 5791200 w 6353175"/>
                  <a:gd name="connsiteY49" fmla="*/ 1943100 h 2400300"/>
                  <a:gd name="connsiteX50" fmla="*/ 5705475 w 6353175"/>
                  <a:gd name="connsiteY50" fmla="*/ 2114550 h 2400300"/>
                  <a:gd name="connsiteX51" fmla="*/ 5781675 w 6353175"/>
                  <a:gd name="connsiteY51" fmla="*/ 2114550 h 2400300"/>
                  <a:gd name="connsiteX52" fmla="*/ 5829300 w 6353175"/>
                  <a:gd name="connsiteY52" fmla="*/ 2000250 h 2400300"/>
                  <a:gd name="connsiteX53" fmla="*/ 5924550 w 6353175"/>
                  <a:gd name="connsiteY53" fmla="*/ 1981200 h 2400300"/>
                  <a:gd name="connsiteX54" fmla="*/ 5962650 w 6353175"/>
                  <a:gd name="connsiteY54" fmla="*/ 2038350 h 2400300"/>
                  <a:gd name="connsiteX55" fmla="*/ 6019800 w 6353175"/>
                  <a:gd name="connsiteY55" fmla="*/ 1933575 h 2400300"/>
                  <a:gd name="connsiteX56" fmla="*/ 6067425 w 6353175"/>
                  <a:gd name="connsiteY56" fmla="*/ 1943100 h 2400300"/>
                  <a:gd name="connsiteX57" fmla="*/ 6067425 w 6353175"/>
                  <a:gd name="connsiteY57" fmla="*/ 1943100 h 2400300"/>
                  <a:gd name="connsiteX58" fmla="*/ 6134100 w 6353175"/>
                  <a:gd name="connsiteY58" fmla="*/ 1828800 h 2400300"/>
                  <a:gd name="connsiteX59" fmla="*/ 6038850 w 6353175"/>
                  <a:gd name="connsiteY59" fmla="*/ 1771650 h 2400300"/>
                  <a:gd name="connsiteX60" fmla="*/ 5876925 w 6353175"/>
                  <a:gd name="connsiteY60" fmla="*/ 1695450 h 2400300"/>
                  <a:gd name="connsiteX61" fmla="*/ 5753100 w 6353175"/>
                  <a:gd name="connsiteY61" fmla="*/ 1647825 h 2400300"/>
                  <a:gd name="connsiteX62" fmla="*/ 5686425 w 6353175"/>
                  <a:gd name="connsiteY62" fmla="*/ 1562100 h 2400300"/>
                  <a:gd name="connsiteX63" fmla="*/ 5524500 w 6353175"/>
                  <a:gd name="connsiteY63" fmla="*/ 1524000 h 2400300"/>
                  <a:gd name="connsiteX64" fmla="*/ 5438775 w 6353175"/>
                  <a:gd name="connsiteY64" fmla="*/ 1409700 h 2400300"/>
                  <a:gd name="connsiteX65" fmla="*/ 5419725 w 6353175"/>
                  <a:gd name="connsiteY65" fmla="*/ 1285875 h 2400300"/>
                  <a:gd name="connsiteX66" fmla="*/ 5962650 w 6353175"/>
                  <a:gd name="connsiteY66" fmla="*/ 1266825 h 2400300"/>
                  <a:gd name="connsiteX67" fmla="*/ 6010275 w 6353175"/>
                  <a:gd name="connsiteY67" fmla="*/ 847725 h 2400300"/>
                  <a:gd name="connsiteX68" fmla="*/ 5953125 w 6353175"/>
                  <a:gd name="connsiteY68" fmla="*/ 733425 h 2400300"/>
                  <a:gd name="connsiteX69" fmla="*/ 5905500 w 6353175"/>
                  <a:gd name="connsiteY69" fmla="*/ 581025 h 2400300"/>
                  <a:gd name="connsiteX70" fmla="*/ 5905500 w 6353175"/>
                  <a:gd name="connsiteY70" fmla="*/ 371475 h 2400300"/>
                  <a:gd name="connsiteX71" fmla="*/ 5743575 w 6353175"/>
                  <a:gd name="connsiteY71" fmla="*/ 533400 h 2400300"/>
                  <a:gd name="connsiteX72" fmla="*/ 5553075 w 6353175"/>
                  <a:gd name="connsiteY72" fmla="*/ 514350 h 2400300"/>
                  <a:gd name="connsiteX73" fmla="*/ 5476875 w 6353175"/>
                  <a:gd name="connsiteY73" fmla="*/ 638175 h 2400300"/>
                  <a:gd name="connsiteX74" fmla="*/ 5124450 w 6353175"/>
                  <a:gd name="connsiteY74" fmla="*/ 638175 h 2400300"/>
                  <a:gd name="connsiteX75" fmla="*/ 5276850 w 6353175"/>
                  <a:gd name="connsiteY75" fmla="*/ 533400 h 2400300"/>
                  <a:gd name="connsiteX76" fmla="*/ 5267325 w 6353175"/>
                  <a:gd name="connsiteY76" fmla="*/ 409575 h 2400300"/>
                  <a:gd name="connsiteX77" fmla="*/ 5200650 w 6353175"/>
                  <a:gd name="connsiteY77" fmla="*/ 466725 h 2400300"/>
                  <a:gd name="connsiteX78" fmla="*/ 5057775 w 6353175"/>
                  <a:gd name="connsiteY78" fmla="*/ 419100 h 2400300"/>
                  <a:gd name="connsiteX79" fmla="*/ 4953000 w 6353175"/>
                  <a:gd name="connsiteY79" fmla="*/ 561975 h 2400300"/>
                  <a:gd name="connsiteX80" fmla="*/ 5362575 w 6353175"/>
                  <a:gd name="connsiteY80" fmla="*/ 466725 h 2400300"/>
                  <a:gd name="connsiteX81" fmla="*/ 5505450 w 6353175"/>
                  <a:gd name="connsiteY81" fmla="*/ 304800 h 2400300"/>
                  <a:gd name="connsiteX82" fmla="*/ 5676900 w 6353175"/>
                  <a:gd name="connsiteY82" fmla="*/ 304800 h 2400300"/>
                  <a:gd name="connsiteX83" fmla="*/ 5734050 w 6353175"/>
                  <a:gd name="connsiteY83" fmla="*/ 247650 h 2400300"/>
                  <a:gd name="connsiteX84" fmla="*/ 5876925 w 6353175"/>
                  <a:gd name="connsiteY84" fmla="*/ 257175 h 2400300"/>
                  <a:gd name="connsiteX85" fmla="*/ 5972175 w 6353175"/>
                  <a:gd name="connsiteY85" fmla="*/ 142875 h 2400300"/>
                  <a:gd name="connsiteX86" fmla="*/ 5924550 w 6353175"/>
                  <a:gd name="connsiteY86" fmla="*/ 76200 h 2400300"/>
                  <a:gd name="connsiteX87" fmla="*/ 5981700 w 6353175"/>
                  <a:gd name="connsiteY87" fmla="*/ 0 h 2400300"/>
                  <a:gd name="connsiteX88" fmla="*/ 6086475 w 6353175"/>
                  <a:gd name="connsiteY88" fmla="*/ 0 h 2400300"/>
                  <a:gd name="connsiteX89" fmla="*/ 6057900 w 6353175"/>
                  <a:gd name="connsiteY89" fmla="*/ 85725 h 2400300"/>
                  <a:gd name="connsiteX90" fmla="*/ 6134100 w 6353175"/>
                  <a:gd name="connsiteY90" fmla="*/ 171450 h 2400300"/>
                  <a:gd name="connsiteX91" fmla="*/ 6353175 w 6353175"/>
                  <a:gd name="connsiteY91" fmla="*/ 180975 h 2400300"/>
                  <a:gd name="connsiteX92" fmla="*/ 6343650 w 6353175"/>
                  <a:gd name="connsiteY92" fmla="*/ 2400300 h 2400300"/>
                  <a:gd name="connsiteX93" fmla="*/ 19050 w 6353175"/>
                  <a:gd name="connsiteY93" fmla="*/ 2390775 h 2400300"/>
                  <a:gd name="connsiteX94" fmla="*/ 0 w 6353175"/>
                  <a:gd name="connsiteY94" fmla="*/ 1047750 h 2400300"/>
                  <a:gd name="connsiteX0" fmla="*/ 0 w 6419850"/>
                  <a:gd name="connsiteY0" fmla="*/ 1047750 h 2390775"/>
                  <a:gd name="connsiteX1" fmla="*/ 571500 w 6419850"/>
                  <a:gd name="connsiteY1" fmla="*/ 971550 h 2390775"/>
                  <a:gd name="connsiteX2" fmla="*/ 800100 w 6419850"/>
                  <a:gd name="connsiteY2" fmla="*/ 990600 h 2390775"/>
                  <a:gd name="connsiteX3" fmla="*/ 1095375 w 6419850"/>
                  <a:gd name="connsiteY3" fmla="*/ 1047750 h 2390775"/>
                  <a:gd name="connsiteX4" fmla="*/ 1323975 w 6419850"/>
                  <a:gd name="connsiteY4" fmla="*/ 1152525 h 2390775"/>
                  <a:gd name="connsiteX5" fmla="*/ 1495425 w 6419850"/>
                  <a:gd name="connsiteY5" fmla="*/ 1247775 h 2390775"/>
                  <a:gd name="connsiteX6" fmla="*/ 1600200 w 6419850"/>
                  <a:gd name="connsiteY6" fmla="*/ 1276350 h 2390775"/>
                  <a:gd name="connsiteX7" fmla="*/ 1628775 w 6419850"/>
                  <a:gd name="connsiteY7" fmla="*/ 1285875 h 2390775"/>
                  <a:gd name="connsiteX8" fmla="*/ 1714500 w 6419850"/>
                  <a:gd name="connsiteY8" fmla="*/ 1323975 h 2390775"/>
                  <a:gd name="connsiteX9" fmla="*/ 1924050 w 6419850"/>
                  <a:gd name="connsiteY9" fmla="*/ 1333500 h 2390775"/>
                  <a:gd name="connsiteX10" fmla="*/ 2057400 w 6419850"/>
                  <a:gd name="connsiteY10" fmla="*/ 1314450 h 2390775"/>
                  <a:gd name="connsiteX11" fmla="*/ 2257425 w 6419850"/>
                  <a:gd name="connsiteY11" fmla="*/ 1266825 h 2390775"/>
                  <a:gd name="connsiteX12" fmla="*/ 2933700 w 6419850"/>
                  <a:gd name="connsiteY12" fmla="*/ 1266825 h 2390775"/>
                  <a:gd name="connsiteX13" fmla="*/ 3028950 w 6419850"/>
                  <a:gd name="connsiteY13" fmla="*/ 1371600 h 2390775"/>
                  <a:gd name="connsiteX14" fmla="*/ 3162300 w 6419850"/>
                  <a:gd name="connsiteY14" fmla="*/ 1409700 h 2390775"/>
                  <a:gd name="connsiteX15" fmla="*/ 3324225 w 6419850"/>
                  <a:gd name="connsiteY15" fmla="*/ 1495425 h 2390775"/>
                  <a:gd name="connsiteX16" fmla="*/ 3457575 w 6419850"/>
                  <a:gd name="connsiteY16" fmla="*/ 1609725 h 2390775"/>
                  <a:gd name="connsiteX17" fmla="*/ 3495675 w 6419850"/>
                  <a:gd name="connsiteY17" fmla="*/ 1809750 h 2390775"/>
                  <a:gd name="connsiteX18" fmla="*/ 3600450 w 6419850"/>
                  <a:gd name="connsiteY18" fmla="*/ 1838325 h 2390775"/>
                  <a:gd name="connsiteX19" fmla="*/ 3743325 w 6419850"/>
                  <a:gd name="connsiteY19" fmla="*/ 1876425 h 2390775"/>
                  <a:gd name="connsiteX20" fmla="*/ 3867150 w 6419850"/>
                  <a:gd name="connsiteY20" fmla="*/ 1971675 h 2390775"/>
                  <a:gd name="connsiteX21" fmla="*/ 4038600 w 6419850"/>
                  <a:gd name="connsiteY21" fmla="*/ 1933575 h 2390775"/>
                  <a:gd name="connsiteX22" fmla="*/ 4114800 w 6419850"/>
                  <a:gd name="connsiteY22" fmla="*/ 1809750 h 2390775"/>
                  <a:gd name="connsiteX23" fmla="*/ 4200525 w 6419850"/>
                  <a:gd name="connsiteY23" fmla="*/ 1809750 h 2390775"/>
                  <a:gd name="connsiteX24" fmla="*/ 4219575 w 6419850"/>
                  <a:gd name="connsiteY24" fmla="*/ 1704975 h 2390775"/>
                  <a:gd name="connsiteX25" fmla="*/ 4324350 w 6419850"/>
                  <a:gd name="connsiteY25" fmla="*/ 1752600 h 2390775"/>
                  <a:gd name="connsiteX26" fmla="*/ 4333875 w 6419850"/>
                  <a:gd name="connsiteY26" fmla="*/ 1838325 h 2390775"/>
                  <a:gd name="connsiteX27" fmla="*/ 4410075 w 6419850"/>
                  <a:gd name="connsiteY27" fmla="*/ 1838325 h 2390775"/>
                  <a:gd name="connsiteX28" fmla="*/ 4410075 w 6419850"/>
                  <a:gd name="connsiteY28" fmla="*/ 1724025 h 2390775"/>
                  <a:gd name="connsiteX29" fmla="*/ 4533900 w 6419850"/>
                  <a:gd name="connsiteY29" fmla="*/ 1724025 h 2390775"/>
                  <a:gd name="connsiteX30" fmla="*/ 4552950 w 6419850"/>
                  <a:gd name="connsiteY30" fmla="*/ 1847850 h 2390775"/>
                  <a:gd name="connsiteX31" fmla="*/ 4619625 w 6419850"/>
                  <a:gd name="connsiteY31" fmla="*/ 1981200 h 2390775"/>
                  <a:gd name="connsiteX32" fmla="*/ 4705350 w 6419850"/>
                  <a:gd name="connsiteY32" fmla="*/ 1971675 h 2390775"/>
                  <a:gd name="connsiteX33" fmla="*/ 4800600 w 6419850"/>
                  <a:gd name="connsiteY33" fmla="*/ 1857375 h 2390775"/>
                  <a:gd name="connsiteX34" fmla="*/ 4886325 w 6419850"/>
                  <a:gd name="connsiteY34" fmla="*/ 1809750 h 2390775"/>
                  <a:gd name="connsiteX35" fmla="*/ 4867275 w 6419850"/>
                  <a:gd name="connsiteY35" fmla="*/ 1762125 h 2390775"/>
                  <a:gd name="connsiteX36" fmla="*/ 4810125 w 6419850"/>
                  <a:gd name="connsiteY36" fmla="*/ 1724025 h 2390775"/>
                  <a:gd name="connsiteX37" fmla="*/ 4810125 w 6419850"/>
                  <a:gd name="connsiteY37" fmla="*/ 1628775 h 2390775"/>
                  <a:gd name="connsiteX38" fmla="*/ 4810125 w 6419850"/>
                  <a:gd name="connsiteY38" fmla="*/ 1628775 h 2390775"/>
                  <a:gd name="connsiteX39" fmla="*/ 4886325 w 6419850"/>
                  <a:gd name="connsiteY39" fmla="*/ 1600200 h 2390775"/>
                  <a:gd name="connsiteX40" fmla="*/ 4848225 w 6419850"/>
                  <a:gd name="connsiteY40" fmla="*/ 1485900 h 2390775"/>
                  <a:gd name="connsiteX41" fmla="*/ 4848225 w 6419850"/>
                  <a:gd name="connsiteY41" fmla="*/ 1485900 h 2390775"/>
                  <a:gd name="connsiteX42" fmla="*/ 5105400 w 6419850"/>
                  <a:gd name="connsiteY42" fmla="*/ 1476375 h 2390775"/>
                  <a:gd name="connsiteX43" fmla="*/ 5143500 w 6419850"/>
                  <a:gd name="connsiteY43" fmla="*/ 1581150 h 2390775"/>
                  <a:gd name="connsiteX44" fmla="*/ 5257800 w 6419850"/>
                  <a:gd name="connsiteY44" fmla="*/ 1676400 h 2390775"/>
                  <a:gd name="connsiteX45" fmla="*/ 5486400 w 6419850"/>
                  <a:gd name="connsiteY45" fmla="*/ 1743075 h 2390775"/>
                  <a:gd name="connsiteX46" fmla="*/ 5591175 w 6419850"/>
                  <a:gd name="connsiteY46" fmla="*/ 1781175 h 2390775"/>
                  <a:gd name="connsiteX47" fmla="*/ 5667375 w 6419850"/>
                  <a:gd name="connsiteY47" fmla="*/ 1847850 h 2390775"/>
                  <a:gd name="connsiteX48" fmla="*/ 5676900 w 6419850"/>
                  <a:gd name="connsiteY48" fmla="*/ 1895475 h 2390775"/>
                  <a:gd name="connsiteX49" fmla="*/ 5791200 w 6419850"/>
                  <a:gd name="connsiteY49" fmla="*/ 1943100 h 2390775"/>
                  <a:gd name="connsiteX50" fmla="*/ 5705475 w 6419850"/>
                  <a:gd name="connsiteY50" fmla="*/ 2114550 h 2390775"/>
                  <a:gd name="connsiteX51" fmla="*/ 5781675 w 6419850"/>
                  <a:gd name="connsiteY51" fmla="*/ 2114550 h 2390775"/>
                  <a:gd name="connsiteX52" fmla="*/ 5829300 w 6419850"/>
                  <a:gd name="connsiteY52" fmla="*/ 2000250 h 2390775"/>
                  <a:gd name="connsiteX53" fmla="*/ 5924550 w 6419850"/>
                  <a:gd name="connsiteY53" fmla="*/ 1981200 h 2390775"/>
                  <a:gd name="connsiteX54" fmla="*/ 5962650 w 6419850"/>
                  <a:gd name="connsiteY54" fmla="*/ 2038350 h 2390775"/>
                  <a:gd name="connsiteX55" fmla="*/ 6019800 w 6419850"/>
                  <a:gd name="connsiteY55" fmla="*/ 1933575 h 2390775"/>
                  <a:gd name="connsiteX56" fmla="*/ 6067425 w 6419850"/>
                  <a:gd name="connsiteY56" fmla="*/ 1943100 h 2390775"/>
                  <a:gd name="connsiteX57" fmla="*/ 6067425 w 6419850"/>
                  <a:gd name="connsiteY57" fmla="*/ 1943100 h 2390775"/>
                  <a:gd name="connsiteX58" fmla="*/ 6134100 w 6419850"/>
                  <a:gd name="connsiteY58" fmla="*/ 1828800 h 2390775"/>
                  <a:gd name="connsiteX59" fmla="*/ 6038850 w 6419850"/>
                  <a:gd name="connsiteY59" fmla="*/ 1771650 h 2390775"/>
                  <a:gd name="connsiteX60" fmla="*/ 5876925 w 6419850"/>
                  <a:gd name="connsiteY60" fmla="*/ 1695450 h 2390775"/>
                  <a:gd name="connsiteX61" fmla="*/ 5753100 w 6419850"/>
                  <a:gd name="connsiteY61" fmla="*/ 1647825 h 2390775"/>
                  <a:gd name="connsiteX62" fmla="*/ 5686425 w 6419850"/>
                  <a:gd name="connsiteY62" fmla="*/ 1562100 h 2390775"/>
                  <a:gd name="connsiteX63" fmla="*/ 5524500 w 6419850"/>
                  <a:gd name="connsiteY63" fmla="*/ 1524000 h 2390775"/>
                  <a:gd name="connsiteX64" fmla="*/ 5438775 w 6419850"/>
                  <a:gd name="connsiteY64" fmla="*/ 1409700 h 2390775"/>
                  <a:gd name="connsiteX65" fmla="*/ 5419725 w 6419850"/>
                  <a:gd name="connsiteY65" fmla="*/ 1285875 h 2390775"/>
                  <a:gd name="connsiteX66" fmla="*/ 5962650 w 6419850"/>
                  <a:gd name="connsiteY66" fmla="*/ 1266825 h 2390775"/>
                  <a:gd name="connsiteX67" fmla="*/ 6010275 w 6419850"/>
                  <a:gd name="connsiteY67" fmla="*/ 847725 h 2390775"/>
                  <a:gd name="connsiteX68" fmla="*/ 5953125 w 6419850"/>
                  <a:gd name="connsiteY68" fmla="*/ 733425 h 2390775"/>
                  <a:gd name="connsiteX69" fmla="*/ 5905500 w 6419850"/>
                  <a:gd name="connsiteY69" fmla="*/ 581025 h 2390775"/>
                  <a:gd name="connsiteX70" fmla="*/ 5905500 w 6419850"/>
                  <a:gd name="connsiteY70" fmla="*/ 371475 h 2390775"/>
                  <a:gd name="connsiteX71" fmla="*/ 5743575 w 6419850"/>
                  <a:gd name="connsiteY71" fmla="*/ 533400 h 2390775"/>
                  <a:gd name="connsiteX72" fmla="*/ 5553075 w 6419850"/>
                  <a:gd name="connsiteY72" fmla="*/ 514350 h 2390775"/>
                  <a:gd name="connsiteX73" fmla="*/ 5476875 w 6419850"/>
                  <a:gd name="connsiteY73" fmla="*/ 638175 h 2390775"/>
                  <a:gd name="connsiteX74" fmla="*/ 5124450 w 6419850"/>
                  <a:gd name="connsiteY74" fmla="*/ 638175 h 2390775"/>
                  <a:gd name="connsiteX75" fmla="*/ 5276850 w 6419850"/>
                  <a:gd name="connsiteY75" fmla="*/ 533400 h 2390775"/>
                  <a:gd name="connsiteX76" fmla="*/ 5267325 w 6419850"/>
                  <a:gd name="connsiteY76" fmla="*/ 409575 h 2390775"/>
                  <a:gd name="connsiteX77" fmla="*/ 5200650 w 6419850"/>
                  <a:gd name="connsiteY77" fmla="*/ 466725 h 2390775"/>
                  <a:gd name="connsiteX78" fmla="*/ 5057775 w 6419850"/>
                  <a:gd name="connsiteY78" fmla="*/ 419100 h 2390775"/>
                  <a:gd name="connsiteX79" fmla="*/ 4953000 w 6419850"/>
                  <a:gd name="connsiteY79" fmla="*/ 561975 h 2390775"/>
                  <a:gd name="connsiteX80" fmla="*/ 5362575 w 6419850"/>
                  <a:gd name="connsiteY80" fmla="*/ 466725 h 2390775"/>
                  <a:gd name="connsiteX81" fmla="*/ 5505450 w 6419850"/>
                  <a:gd name="connsiteY81" fmla="*/ 304800 h 2390775"/>
                  <a:gd name="connsiteX82" fmla="*/ 5676900 w 6419850"/>
                  <a:gd name="connsiteY82" fmla="*/ 304800 h 2390775"/>
                  <a:gd name="connsiteX83" fmla="*/ 5734050 w 6419850"/>
                  <a:gd name="connsiteY83" fmla="*/ 247650 h 2390775"/>
                  <a:gd name="connsiteX84" fmla="*/ 5876925 w 6419850"/>
                  <a:gd name="connsiteY84" fmla="*/ 257175 h 2390775"/>
                  <a:gd name="connsiteX85" fmla="*/ 5972175 w 6419850"/>
                  <a:gd name="connsiteY85" fmla="*/ 142875 h 2390775"/>
                  <a:gd name="connsiteX86" fmla="*/ 5924550 w 6419850"/>
                  <a:gd name="connsiteY86" fmla="*/ 76200 h 2390775"/>
                  <a:gd name="connsiteX87" fmla="*/ 5981700 w 6419850"/>
                  <a:gd name="connsiteY87" fmla="*/ 0 h 2390775"/>
                  <a:gd name="connsiteX88" fmla="*/ 6086475 w 6419850"/>
                  <a:gd name="connsiteY88" fmla="*/ 0 h 2390775"/>
                  <a:gd name="connsiteX89" fmla="*/ 6057900 w 6419850"/>
                  <a:gd name="connsiteY89" fmla="*/ 85725 h 2390775"/>
                  <a:gd name="connsiteX90" fmla="*/ 6134100 w 6419850"/>
                  <a:gd name="connsiteY90" fmla="*/ 171450 h 2390775"/>
                  <a:gd name="connsiteX91" fmla="*/ 6353175 w 6419850"/>
                  <a:gd name="connsiteY91" fmla="*/ 180975 h 2390775"/>
                  <a:gd name="connsiteX92" fmla="*/ 6419850 w 6419850"/>
                  <a:gd name="connsiteY92" fmla="*/ 2390775 h 2390775"/>
                  <a:gd name="connsiteX93" fmla="*/ 19050 w 6419850"/>
                  <a:gd name="connsiteY93" fmla="*/ 2390775 h 2390775"/>
                  <a:gd name="connsiteX94" fmla="*/ 0 w 6419850"/>
                  <a:gd name="connsiteY94" fmla="*/ 1047750 h 2390775"/>
                  <a:gd name="connsiteX0" fmla="*/ 0 w 6419850"/>
                  <a:gd name="connsiteY0" fmla="*/ 1047750 h 2390775"/>
                  <a:gd name="connsiteX1" fmla="*/ 571500 w 6419850"/>
                  <a:gd name="connsiteY1" fmla="*/ 971550 h 2390775"/>
                  <a:gd name="connsiteX2" fmla="*/ 800100 w 6419850"/>
                  <a:gd name="connsiteY2" fmla="*/ 990600 h 2390775"/>
                  <a:gd name="connsiteX3" fmla="*/ 1095375 w 6419850"/>
                  <a:gd name="connsiteY3" fmla="*/ 1047750 h 2390775"/>
                  <a:gd name="connsiteX4" fmla="*/ 1323975 w 6419850"/>
                  <a:gd name="connsiteY4" fmla="*/ 1152525 h 2390775"/>
                  <a:gd name="connsiteX5" fmla="*/ 1495425 w 6419850"/>
                  <a:gd name="connsiteY5" fmla="*/ 1247775 h 2390775"/>
                  <a:gd name="connsiteX6" fmla="*/ 1600200 w 6419850"/>
                  <a:gd name="connsiteY6" fmla="*/ 1276350 h 2390775"/>
                  <a:gd name="connsiteX7" fmla="*/ 1628775 w 6419850"/>
                  <a:gd name="connsiteY7" fmla="*/ 1285875 h 2390775"/>
                  <a:gd name="connsiteX8" fmla="*/ 1714500 w 6419850"/>
                  <a:gd name="connsiteY8" fmla="*/ 1323975 h 2390775"/>
                  <a:gd name="connsiteX9" fmla="*/ 1924050 w 6419850"/>
                  <a:gd name="connsiteY9" fmla="*/ 1333500 h 2390775"/>
                  <a:gd name="connsiteX10" fmla="*/ 2057400 w 6419850"/>
                  <a:gd name="connsiteY10" fmla="*/ 1314450 h 2390775"/>
                  <a:gd name="connsiteX11" fmla="*/ 2257425 w 6419850"/>
                  <a:gd name="connsiteY11" fmla="*/ 1266825 h 2390775"/>
                  <a:gd name="connsiteX12" fmla="*/ 2933700 w 6419850"/>
                  <a:gd name="connsiteY12" fmla="*/ 1266825 h 2390775"/>
                  <a:gd name="connsiteX13" fmla="*/ 3028950 w 6419850"/>
                  <a:gd name="connsiteY13" fmla="*/ 1371600 h 2390775"/>
                  <a:gd name="connsiteX14" fmla="*/ 3162300 w 6419850"/>
                  <a:gd name="connsiteY14" fmla="*/ 1409700 h 2390775"/>
                  <a:gd name="connsiteX15" fmla="*/ 3324225 w 6419850"/>
                  <a:gd name="connsiteY15" fmla="*/ 1495425 h 2390775"/>
                  <a:gd name="connsiteX16" fmla="*/ 3457575 w 6419850"/>
                  <a:gd name="connsiteY16" fmla="*/ 1609725 h 2390775"/>
                  <a:gd name="connsiteX17" fmla="*/ 3495675 w 6419850"/>
                  <a:gd name="connsiteY17" fmla="*/ 1809750 h 2390775"/>
                  <a:gd name="connsiteX18" fmla="*/ 3600450 w 6419850"/>
                  <a:gd name="connsiteY18" fmla="*/ 1838325 h 2390775"/>
                  <a:gd name="connsiteX19" fmla="*/ 3743325 w 6419850"/>
                  <a:gd name="connsiteY19" fmla="*/ 1876425 h 2390775"/>
                  <a:gd name="connsiteX20" fmla="*/ 3867150 w 6419850"/>
                  <a:gd name="connsiteY20" fmla="*/ 1971675 h 2390775"/>
                  <a:gd name="connsiteX21" fmla="*/ 4038600 w 6419850"/>
                  <a:gd name="connsiteY21" fmla="*/ 1933575 h 2390775"/>
                  <a:gd name="connsiteX22" fmla="*/ 4114800 w 6419850"/>
                  <a:gd name="connsiteY22" fmla="*/ 1809750 h 2390775"/>
                  <a:gd name="connsiteX23" fmla="*/ 4200525 w 6419850"/>
                  <a:gd name="connsiteY23" fmla="*/ 1809750 h 2390775"/>
                  <a:gd name="connsiteX24" fmla="*/ 4219575 w 6419850"/>
                  <a:gd name="connsiteY24" fmla="*/ 1704975 h 2390775"/>
                  <a:gd name="connsiteX25" fmla="*/ 4324350 w 6419850"/>
                  <a:gd name="connsiteY25" fmla="*/ 1752600 h 2390775"/>
                  <a:gd name="connsiteX26" fmla="*/ 4333875 w 6419850"/>
                  <a:gd name="connsiteY26" fmla="*/ 1838325 h 2390775"/>
                  <a:gd name="connsiteX27" fmla="*/ 4410075 w 6419850"/>
                  <a:gd name="connsiteY27" fmla="*/ 1838325 h 2390775"/>
                  <a:gd name="connsiteX28" fmla="*/ 4410075 w 6419850"/>
                  <a:gd name="connsiteY28" fmla="*/ 1724025 h 2390775"/>
                  <a:gd name="connsiteX29" fmla="*/ 4533900 w 6419850"/>
                  <a:gd name="connsiteY29" fmla="*/ 1724025 h 2390775"/>
                  <a:gd name="connsiteX30" fmla="*/ 4552950 w 6419850"/>
                  <a:gd name="connsiteY30" fmla="*/ 1847850 h 2390775"/>
                  <a:gd name="connsiteX31" fmla="*/ 4619625 w 6419850"/>
                  <a:gd name="connsiteY31" fmla="*/ 1981200 h 2390775"/>
                  <a:gd name="connsiteX32" fmla="*/ 4705350 w 6419850"/>
                  <a:gd name="connsiteY32" fmla="*/ 1971675 h 2390775"/>
                  <a:gd name="connsiteX33" fmla="*/ 4800600 w 6419850"/>
                  <a:gd name="connsiteY33" fmla="*/ 1857375 h 2390775"/>
                  <a:gd name="connsiteX34" fmla="*/ 4886325 w 6419850"/>
                  <a:gd name="connsiteY34" fmla="*/ 1809750 h 2390775"/>
                  <a:gd name="connsiteX35" fmla="*/ 4867275 w 6419850"/>
                  <a:gd name="connsiteY35" fmla="*/ 1762125 h 2390775"/>
                  <a:gd name="connsiteX36" fmla="*/ 4810125 w 6419850"/>
                  <a:gd name="connsiteY36" fmla="*/ 1724025 h 2390775"/>
                  <a:gd name="connsiteX37" fmla="*/ 4810125 w 6419850"/>
                  <a:gd name="connsiteY37" fmla="*/ 1628775 h 2390775"/>
                  <a:gd name="connsiteX38" fmla="*/ 4810125 w 6419850"/>
                  <a:gd name="connsiteY38" fmla="*/ 1628775 h 2390775"/>
                  <a:gd name="connsiteX39" fmla="*/ 4886325 w 6419850"/>
                  <a:gd name="connsiteY39" fmla="*/ 1600200 h 2390775"/>
                  <a:gd name="connsiteX40" fmla="*/ 4848225 w 6419850"/>
                  <a:gd name="connsiteY40" fmla="*/ 1485900 h 2390775"/>
                  <a:gd name="connsiteX41" fmla="*/ 4848225 w 6419850"/>
                  <a:gd name="connsiteY41" fmla="*/ 1485900 h 2390775"/>
                  <a:gd name="connsiteX42" fmla="*/ 5105400 w 6419850"/>
                  <a:gd name="connsiteY42" fmla="*/ 1476375 h 2390775"/>
                  <a:gd name="connsiteX43" fmla="*/ 5143500 w 6419850"/>
                  <a:gd name="connsiteY43" fmla="*/ 1581150 h 2390775"/>
                  <a:gd name="connsiteX44" fmla="*/ 5257800 w 6419850"/>
                  <a:gd name="connsiteY44" fmla="*/ 1676400 h 2390775"/>
                  <a:gd name="connsiteX45" fmla="*/ 5486400 w 6419850"/>
                  <a:gd name="connsiteY45" fmla="*/ 1743075 h 2390775"/>
                  <a:gd name="connsiteX46" fmla="*/ 5591175 w 6419850"/>
                  <a:gd name="connsiteY46" fmla="*/ 1781175 h 2390775"/>
                  <a:gd name="connsiteX47" fmla="*/ 5667375 w 6419850"/>
                  <a:gd name="connsiteY47" fmla="*/ 1847850 h 2390775"/>
                  <a:gd name="connsiteX48" fmla="*/ 5676900 w 6419850"/>
                  <a:gd name="connsiteY48" fmla="*/ 1895475 h 2390775"/>
                  <a:gd name="connsiteX49" fmla="*/ 5791200 w 6419850"/>
                  <a:gd name="connsiteY49" fmla="*/ 1943100 h 2390775"/>
                  <a:gd name="connsiteX50" fmla="*/ 5705475 w 6419850"/>
                  <a:gd name="connsiteY50" fmla="*/ 2114550 h 2390775"/>
                  <a:gd name="connsiteX51" fmla="*/ 5781675 w 6419850"/>
                  <a:gd name="connsiteY51" fmla="*/ 2114550 h 2390775"/>
                  <a:gd name="connsiteX52" fmla="*/ 5829300 w 6419850"/>
                  <a:gd name="connsiteY52" fmla="*/ 2000250 h 2390775"/>
                  <a:gd name="connsiteX53" fmla="*/ 5924550 w 6419850"/>
                  <a:gd name="connsiteY53" fmla="*/ 1981200 h 2390775"/>
                  <a:gd name="connsiteX54" fmla="*/ 5962650 w 6419850"/>
                  <a:gd name="connsiteY54" fmla="*/ 2038350 h 2390775"/>
                  <a:gd name="connsiteX55" fmla="*/ 6019800 w 6419850"/>
                  <a:gd name="connsiteY55" fmla="*/ 1933575 h 2390775"/>
                  <a:gd name="connsiteX56" fmla="*/ 6067425 w 6419850"/>
                  <a:gd name="connsiteY56" fmla="*/ 1943100 h 2390775"/>
                  <a:gd name="connsiteX57" fmla="*/ 6067425 w 6419850"/>
                  <a:gd name="connsiteY57" fmla="*/ 1943100 h 2390775"/>
                  <a:gd name="connsiteX58" fmla="*/ 6134100 w 6419850"/>
                  <a:gd name="connsiteY58" fmla="*/ 1828800 h 2390775"/>
                  <a:gd name="connsiteX59" fmla="*/ 6038850 w 6419850"/>
                  <a:gd name="connsiteY59" fmla="*/ 1771650 h 2390775"/>
                  <a:gd name="connsiteX60" fmla="*/ 5876925 w 6419850"/>
                  <a:gd name="connsiteY60" fmla="*/ 1695450 h 2390775"/>
                  <a:gd name="connsiteX61" fmla="*/ 5753100 w 6419850"/>
                  <a:gd name="connsiteY61" fmla="*/ 1647825 h 2390775"/>
                  <a:gd name="connsiteX62" fmla="*/ 5686425 w 6419850"/>
                  <a:gd name="connsiteY62" fmla="*/ 1562100 h 2390775"/>
                  <a:gd name="connsiteX63" fmla="*/ 5524500 w 6419850"/>
                  <a:gd name="connsiteY63" fmla="*/ 1524000 h 2390775"/>
                  <a:gd name="connsiteX64" fmla="*/ 5438775 w 6419850"/>
                  <a:gd name="connsiteY64" fmla="*/ 1409700 h 2390775"/>
                  <a:gd name="connsiteX65" fmla="*/ 5419725 w 6419850"/>
                  <a:gd name="connsiteY65" fmla="*/ 1285875 h 2390775"/>
                  <a:gd name="connsiteX66" fmla="*/ 5962650 w 6419850"/>
                  <a:gd name="connsiteY66" fmla="*/ 1266825 h 2390775"/>
                  <a:gd name="connsiteX67" fmla="*/ 6010275 w 6419850"/>
                  <a:gd name="connsiteY67" fmla="*/ 847725 h 2390775"/>
                  <a:gd name="connsiteX68" fmla="*/ 5953125 w 6419850"/>
                  <a:gd name="connsiteY68" fmla="*/ 733425 h 2390775"/>
                  <a:gd name="connsiteX69" fmla="*/ 5905500 w 6419850"/>
                  <a:gd name="connsiteY69" fmla="*/ 581025 h 2390775"/>
                  <a:gd name="connsiteX70" fmla="*/ 5905500 w 6419850"/>
                  <a:gd name="connsiteY70" fmla="*/ 371475 h 2390775"/>
                  <a:gd name="connsiteX71" fmla="*/ 5743575 w 6419850"/>
                  <a:gd name="connsiteY71" fmla="*/ 533400 h 2390775"/>
                  <a:gd name="connsiteX72" fmla="*/ 5553075 w 6419850"/>
                  <a:gd name="connsiteY72" fmla="*/ 514350 h 2390775"/>
                  <a:gd name="connsiteX73" fmla="*/ 5476875 w 6419850"/>
                  <a:gd name="connsiteY73" fmla="*/ 638175 h 2390775"/>
                  <a:gd name="connsiteX74" fmla="*/ 5124450 w 6419850"/>
                  <a:gd name="connsiteY74" fmla="*/ 638175 h 2390775"/>
                  <a:gd name="connsiteX75" fmla="*/ 5276850 w 6419850"/>
                  <a:gd name="connsiteY75" fmla="*/ 533400 h 2390775"/>
                  <a:gd name="connsiteX76" fmla="*/ 5267325 w 6419850"/>
                  <a:gd name="connsiteY76" fmla="*/ 409575 h 2390775"/>
                  <a:gd name="connsiteX77" fmla="*/ 5200650 w 6419850"/>
                  <a:gd name="connsiteY77" fmla="*/ 466725 h 2390775"/>
                  <a:gd name="connsiteX78" fmla="*/ 5057775 w 6419850"/>
                  <a:gd name="connsiteY78" fmla="*/ 419100 h 2390775"/>
                  <a:gd name="connsiteX79" fmla="*/ 4953000 w 6419850"/>
                  <a:gd name="connsiteY79" fmla="*/ 561975 h 2390775"/>
                  <a:gd name="connsiteX80" fmla="*/ 5362575 w 6419850"/>
                  <a:gd name="connsiteY80" fmla="*/ 466725 h 2390775"/>
                  <a:gd name="connsiteX81" fmla="*/ 5505450 w 6419850"/>
                  <a:gd name="connsiteY81" fmla="*/ 304800 h 2390775"/>
                  <a:gd name="connsiteX82" fmla="*/ 5676900 w 6419850"/>
                  <a:gd name="connsiteY82" fmla="*/ 304800 h 2390775"/>
                  <a:gd name="connsiteX83" fmla="*/ 5734050 w 6419850"/>
                  <a:gd name="connsiteY83" fmla="*/ 247650 h 2390775"/>
                  <a:gd name="connsiteX84" fmla="*/ 5876925 w 6419850"/>
                  <a:gd name="connsiteY84" fmla="*/ 257175 h 2390775"/>
                  <a:gd name="connsiteX85" fmla="*/ 5972175 w 6419850"/>
                  <a:gd name="connsiteY85" fmla="*/ 142875 h 2390775"/>
                  <a:gd name="connsiteX86" fmla="*/ 5924550 w 6419850"/>
                  <a:gd name="connsiteY86" fmla="*/ 76200 h 2390775"/>
                  <a:gd name="connsiteX87" fmla="*/ 5981700 w 6419850"/>
                  <a:gd name="connsiteY87" fmla="*/ 0 h 2390775"/>
                  <a:gd name="connsiteX88" fmla="*/ 6086475 w 6419850"/>
                  <a:gd name="connsiteY88" fmla="*/ 0 h 2390775"/>
                  <a:gd name="connsiteX89" fmla="*/ 6057900 w 6419850"/>
                  <a:gd name="connsiteY89" fmla="*/ 85725 h 2390775"/>
                  <a:gd name="connsiteX90" fmla="*/ 6134100 w 6419850"/>
                  <a:gd name="connsiteY90" fmla="*/ 171450 h 2390775"/>
                  <a:gd name="connsiteX91" fmla="*/ 6419849 w 6419850"/>
                  <a:gd name="connsiteY91" fmla="*/ 180976 h 2390775"/>
                  <a:gd name="connsiteX92" fmla="*/ 6419850 w 6419850"/>
                  <a:gd name="connsiteY92" fmla="*/ 2390775 h 2390775"/>
                  <a:gd name="connsiteX93" fmla="*/ 19050 w 6419850"/>
                  <a:gd name="connsiteY93" fmla="*/ 2390775 h 2390775"/>
                  <a:gd name="connsiteX94" fmla="*/ 0 w 6419850"/>
                  <a:gd name="connsiteY94" fmla="*/ 1047750 h 2390775"/>
                  <a:gd name="connsiteX0" fmla="*/ 0 w 6477001"/>
                  <a:gd name="connsiteY0" fmla="*/ 1095376 h 2390775"/>
                  <a:gd name="connsiteX1" fmla="*/ 628651 w 6477001"/>
                  <a:gd name="connsiteY1" fmla="*/ 971550 h 2390775"/>
                  <a:gd name="connsiteX2" fmla="*/ 857251 w 6477001"/>
                  <a:gd name="connsiteY2" fmla="*/ 990600 h 2390775"/>
                  <a:gd name="connsiteX3" fmla="*/ 1152526 w 6477001"/>
                  <a:gd name="connsiteY3" fmla="*/ 1047750 h 2390775"/>
                  <a:gd name="connsiteX4" fmla="*/ 1381126 w 6477001"/>
                  <a:gd name="connsiteY4" fmla="*/ 1152525 h 2390775"/>
                  <a:gd name="connsiteX5" fmla="*/ 1552576 w 6477001"/>
                  <a:gd name="connsiteY5" fmla="*/ 1247775 h 2390775"/>
                  <a:gd name="connsiteX6" fmla="*/ 1657351 w 6477001"/>
                  <a:gd name="connsiteY6" fmla="*/ 1276350 h 2390775"/>
                  <a:gd name="connsiteX7" fmla="*/ 1685926 w 6477001"/>
                  <a:gd name="connsiteY7" fmla="*/ 1285875 h 2390775"/>
                  <a:gd name="connsiteX8" fmla="*/ 1771651 w 6477001"/>
                  <a:gd name="connsiteY8" fmla="*/ 1323975 h 2390775"/>
                  <a:gd name="connsiteX9" fmla="*/ 1981201 w 6477001"/>
                  <a:gd name="connsiteY9" fmla="*/ 1333500 h 2390775"/>
                  <a:gd name="connsiteX10" fmla="*/ 2114551 w 6477001"/>
                  <a:gd name="connsiteY10" fmla="*/ 1314450 h 2390775"/>
                  <a:gd name="connsiteX11" fmla="*/ 2314576 w 6477001"/>
                  <a:gd name="connsiteY11" fmla="*/ 1266825 h 2390775"/>
                  <a:gd name="connsiteX12" fmla="*/ 2990851 w 6477001"/>
                  <a:gd name="connsiteY12" fmla="*/ 1266825 h 2390775"/>
                  <a:gd name="connsiteX13" fmla="*/ 3086101 w 6477001"/>
                  <a:gd name="connsiteY13" fmla="*/ 1371600 h 2390775"/>
                  <a:gd name="connsiteX14" fmla="*/ 3219451 w 6477001"/>
                  <a:gd name="connsiteY14" fmla="*/ 1409700 h 2390775"/>
                  <a:gd name="connsiteX15" fmla="*/ 3381376 w 6477001"/>
                  <a:gd name="connsiteY15" fmla="*/ 1495425 h 2390775"/>
                  <a:gd name="connsiteX16" fmla="*/ 3514726 w 6477001"/>
                  <a:gd name="connsiteY16" fmla="*/ 1609725 h 2390775"/>
                  <a:gd name="connsiteX17" fmla="*/ 3552826 w 6477001"/>
                  <a:gd name="connsiteY17" fmla="*/ 1809750 h 2390775"/>
                  <a:gd name="connsiteX18" fmla="*/ 3657601 w 6477001"/>
                  <a:gd name="connsiteY18" fmla="*/ 1838325 h 2390775"/>
                  <a:gd name="connsiteX19" fmla="*/ 3800476 w 6477001"/>
                  <a:gd name="connsiteY19" fmla="*/ 1876425 h 2390775"/>
                  <a:gd name="connsiteX20" fmla="*/ 3924301 w 6477001"/>
                  <a:gd name="connsiteY20" fmla="*/ 1971675 h 2390775"/>
                  <a:gd name="connsiteX21" fmla="*/ 4095751 w 6477001"/>
                  <a:gd name="connsiteY21" fmla="*/ 1933575 h 2390775"/>
                  <a:gd name="connsiteX22" fmla="*/ 4171951 w 6477001"/>
                  <a:gd name="connsiteY22" fmla="*/ 1809750 h 2390775"/>
                  <a:gd name="connsiteX23" fmla="*/ 4257676 w 6477001"/>
                  <a:gd name="connsiteY23" fmla="*/ 1809750 h 2390775"/>
                  <a:gd name="connsiteX24" fmla="*/ 4276726 w 6477001"/>
                  <a:gd name="connsiteY24" fmla="*/ 1704975 h 2390775"/>
                  <a:gd name="connsiteX25" fmla="*/ 4381501 w 6477001"/>
                  <a:gd name="connsiteY25" fmla="*/ 1752600 h 2390775"/>
                  <a:gd name="connsiteX26" fmla="*/ 4391026 w 6477001"/>
                  <a:gd name="connsiteY26" fmla="*/ 1838325 h 2390775"/>
                  <a:gd name="connsiteX27" fmla="*/ 4467226 w 6477001"/>
                  <a:gd name="connsiteY27" fmla="*/ 1838325 h 2390775"/>
                  <a:gd name="connsiteX28" fmla="*/ 4467226 w 6477001"/>
                  <a:gd name="connsiteY28" fmla="*/ 1724025 h 2390775"/>
                  <a:gd name="connsiteX29" fmla="*/ 4591051 w 6477001"/>
                  <a:gd name="connsiteY29" fmla="*/ 1724025 h 2390775"/>
                  <a:gd name="connsiteX30" fmla="*/ 4610101 w 6477001"/>
                  <a:gd name="connsiteY30" fmla="*/ 1847850 h 2390775"/>
                  <a:gd name="connsiteX31" fmla="*/ 4676776 w 6477001"/>
                  <a:gd name="connsiteY31" fmla="*/ 1981200 h 2390775"/>
                  <a:gd name="connsiteX32" fmla="*/ 4762501 w 6477001"/>
                  <a:gd name="connsiteY32" fmla="*/ 1971675 h 2390775"/>
                  <a:gd name="connsiteX33" fmla="*/ 4857751 w 6477001"/>
                  <a:gd name="connsiteY33" fmla="*/ 1857375 h 2390775"/>
                  <a:gd name="connsiteX34" fmla="*/ 4943476 w 6477001"/>
                  <a:gd name="connsiteY34" fmla="*/ 1809750 h 2390775"/>
                  <a:gd name="connsiteX35" fmla="*/ 4924426 w 6477001"/>
                  <a:gd name="connsiteY35" fmla="*/ 1762125 h 2390775"/>
                  <a:gd name="connsiteX36" fmla="*/ 4867276 w 6477001"/>
                  <a:gd name="connsiteY36" fmla="*/ 1724025 h 2390775"/>
                  <a:gd name="connsiteX37" fmla="*/ 4867276 w 6477001"/>
                  <a:gd name="connsiteY37" fmla="*/ 1628775 h 2390775"/>
                  <a:gd name="connsiteX38" fmla="*/ 4867276 w 6477001"/>
                  <a:gd name="connsiteY38" fmla="*/ 1628775 h 2390775"/>
                  <a:gd name="connsiteX39" fmla="*/ 4943476 w 6477001"/>
                  <a:gd name="connsiteY39" fmla="*/ 1600200 h 2390775"/>
                  <a:gd name="connsiteX40" fmla="*/ 4905376 w 6477001"/>
                  <a:gd name="connsiteY40" fmla="*/ 1485900 h 2390775"/>
                  <a:gd name="connsiteX41" fmla="*/ 4905376 w 6477001"/>
                  <a:gd name="connsiteY41" fmla="*/ 1485900 h 2390775"/>
                  <a:gd name="connsiteX42" fmla="*/ 5162551 w 6477001"/>
                  <a:gd name="connsiteY42" fmla="*/ 1476375 h 2390775"/>
                  <a:gd name="connsiteX43" fmla="*/ 5200651 w 6477001"/>
                  <a:gd name="connsiteY43" fmla="*/ 1581150 h 2390775"/>
                  <a:gd name="connsiteX44" fmla="*/ 5314951 w 6477001"/>
                  <a:gd name="connsiteY44" fmla="*/ 1676400 h 2390775"/>
                  <a:gd name="connsiteX45" fmla="*/ 5543551 w 6477001"/>
                  <a:gd name="connsiteY45" fmla="*/ 1743075 h 2390775"/>
                  <a:gd name="connsiteX46" fmla="*/ 5648326 w 6477001"/>
                  <a:gd name="connsiteY46" fmla="*/ 1781175 h 2390775"/>
                  <a:gd name="connsiteX47" fmla="*/ 5724526 w 6477001"/>
                  <a:gd name="connsiteY47" fmla="*/ 1847850 h 2390775"/>
                  <a:gd name="connsiteX48" fmla="*/ 5734051 w 6477001"/>
                  <a:gd name="connsiteY48" fmla="*/ 1895475 h 2390775"/>
                  <a:gd name="connsiteX49" fmla="*/ 5848351 w 6477001"/>
                  <a:gd name="connsiteY49" fmla="*/ 1943100 h 2390775"/>
                  <a:gd name="connsiteX50" fmla="*/ 5762626 w 6477001"/>
                  <a:gd name="connsiteY50" fmla="*/ 2114550 h 2390775"/>
                  <a:gd name="connsiteX51" fmla="*/ 5838826 w 6477001"/>
                  <a:gd name="connsiteY51" fmla="*/ 2114550 h 2390775"/>
                  <a:gd name="connsiteX52" fmla="*/ 5886451 w 6477001"/>
                  <a:gd name="connsiteY52" fmla="*/ 2000250 h 2390775"/>
                  <a:gd name="connsiteX53" fmla="*/ 5981701 w 6477001"/>
                  <a:gd name="connsiteY53" fmla="*/ 1981200 h 2390775"/>
                  <a:gd name="connsiteX54" fmla="*/ 6019801 w 6477001"/>
                  <a:gd name="connsiteY54" fmla="*/ 2038350 h 2390775"/>
                  <a:gd name="connsiteX55" fmla="*/ 6076951 w 6477001"/>
                  <a:gd name="connsiteY55" fmla="*/ 1933575 h 2390775"/>
                  <a:gd name="connsiteX56" fmla="*/ 6124576 w 6477001"/>
                  <a:gd name="connsiteY56" fmla="*/ 1943100 h 2390775"/>
                  <a:gd name="connsiteX57" fmla="*/ 6124576 w 6477001"/>
                  <a:gd name="connsiteY57" fmla="*/ 1943100 h 2390775"/>
                  <a:gd name="connsiteX58" fmla="*/ 6191251 w 6477001"/>
                  <a:gd name="connsiteY58" fmla="*/ 1828800 h 2390775"/>
                  <a:gd name="connsiteX59" fmla="*/ 6096001 w 6477001"/>
                  <a:gd name="connsiteY59" fmla="*/ 1771650 h 2390775"/>
                  <a:gd name="connsiteX60" fmla="*/ 5934076 w 6477001"/>
                  <a:gd name="connsiteY60" fmla="*/ 1695450 h 2390775"/>
                  <a:gd name="connsiteX61" fmla="*/ 5810251 w 6477001"/>
                  <a:gd name="connsiteY61" fmla="*/ 1647825 h 2390775"/>
                  <a:gd name="connsiteX62" fmla="*/ 5743576 w 6477001"/>
                  <a:gd name="connsiteY62" fmla="*/ 1562100 h 2390775"/>
                  <a:gd name="connsiteX63" fmla="*/ 5581651 w 6477001"/>
                  <a:gd name="connsiteY63" fmla="*/ 1524000 h 2390775"/>
                  <a:gd name="connsiteX64" fmla="*/ 5495926 w 6477001"/>
                  <a:gd name="connsiteY64" fmla="*/ 1409700 h 2390775"/>
                  <a:gd name="connsiteX65" fmla="*/ 5476876 w 6477001"/>
                  <a:gd name="connsiteY65" fmla="*/ 1285875 h 2390775"/>
                  <a:gd name="connsiteX66" fmla="*/ 6019801 w 6477001"/>
                  <a:gd name="connsiteY66" fmla="*/ 1266825 h 2390775"/>
                  <a:gd name="connsiteX67" fmla="*/ 6067426 w 6477001"/>
                  <a:gd name="connsiteY67" fmla="*/ 847725 h 2390775"/>
                  <a:gd name="connsiteX68" fmla="*/ 6010276 w 6477001"/>
                  <a:gd name="connsiteY68" fmla="*/ 733425 h 2390775"/>
                  <a:gd name="connsiteX69" fmla="*/ 5962651 w 6477001"/>
                  <a:gd name="connsiteY69" fmla="*/ 581025 h 2390775"/>
                  <a:gd name="connsiteX70" fmla="*/ 5962651 w 6477001"/>
                  <a:gd name="connsiteY70" fmla="*/ 371475 h 2390775"/>
                  <a:gd name="connsiteX71" fmla="*/ 5800726 w 6477001"/>
                  <a:gd name="connsiteY71" fmla="*/ 533400 h 2390775"/>
                  <a:gd name="connsiteX72" fmla="*/ 5610226 w 6477001"/>
                  <a:gd name="connsiteY72" fmla="*/ 514350 h 2390775"/>
                  <a:gd name="connsiteX73" fmla="*/ 5534026 w 6477001"/>
                  <a:gd name="connsiteY73" fmla="*/ 638175 h 2390775"/>
                  <a:gd name="connsiteX74" fmla="*/ 5181601 w 6477001"/>
                  <a:gd name="connsiteY74" fmla="*/ 638175 h 2390775"/>
                  <a:gd name="connsiteX75" fmla="*/ 5334001 w 6477001"/>
                  <a:gd name="connsiteY75" fmla="*/ 533400 h 2390775"/>
                  <a:gd name="connsiteX76" fmla="*/ 5324476 w 6477001"/>
                  <a:gd name="connsiteY76" fmla="*/ 409575 h 2390775"/>
                  <a:gd name="connsiteX77" fmla="*/ 5257801 w 6477001"/>
                  <a:gd name="connsiteY77" fmla="*/ 466725 h 2390775"/>
                  <a:gd name="connsiteX78" fmla="*/ 5114926 w 6477001"/>
                  <a:gd name="connsiteY78" fmla="*/ 419100 h 2390775"/>
                  <a:gd name="connsiteX79" fmla="*/ 5010151 w 6477001"/>
                  <a:gd name="connsiteY79" fmla="*/ 561975 h 2390775"/>
                  <a:gd name="connsiteX80" fmla="*/ 5419726 w 6477001"/>
                  <a:gd name="connsiteY80" fmla="*/ 466725 h 2390775"/>
                  <a:gd name="connsiteX81" fmla="*/ 5562601 w 6477001"/>
                  <a:gd name="connsiteY81" fmla="*/ 304800 h 2390775"/>
                  <a:gd name="connsiteX82" fmla="*/ 5734051 w 6477001"/>
                  <a:gd name="connsiteY82" fmla="*/ 304800 h 2390775"/>
                  <a:gd name="connsiteX83" fmla="*/ 5791201 w 6477001"/>
                  <a:gd name="connsiteY83" fmla="*/ 247650 h 2390775"/>
                  <a:gd name="connsiteX84" fmla="*/ 5934076 w 6477001"/>
                  <a:gd name="connsiteY84" fmla="*/ 257175 h 2390775"/>
                  <a:gd name="connsiteX85" fmla="*/ 6029326 w 6477001"/>
                  <a:gd name="connsiteY85" fmla="*/ 142875 h 2390775"/>
                  <a:gd name="connsiteX86" fmla="*/ 5981701 w 6477001"/>
                  <a:gd name="connsiteY86" fmla="*/ 76200 h 2390775"/>
                  <a:gd name="connsiteX87" fmla="*/ 6038851 w 6477001"/>
                  <a:gd name="connsiteY87" fmla="*/ 0 h 2390775"/>
                  <a:gd name="connsiteX88" fmla="*/ 6143626 w 6477001"/>
                  <a:gd name="connsiteY88" fmla="*/ 0 h 2390775"/>
                  <a:gd name="connsiteX89" fmla="*/ 6115051 w 6477001"/>
                  <a:gd name="connsiteY89" fmla="*/ 85725 h 2390775"/>
                  <a:gd name="connsiteX90" fmla="*/ 6191251 w 6477001"/>
                  <a:gd name="connsiteY90" fmla="*/ 171450 h 2390775"/>
                  <a:gd name="connsiteX91" fmla="*/ 6477000 w 6477001"/>
                  <a:gd name="connsiteY91" fmla="*/ 180976 h 2390775"/>
                  <a:gd name="connsiteX92" fmla="*/ 6477001 w 6477001"/>
                  <a:gd name="connsiteY92" fmla="*/ 2390775 h 2390775"/>
                  <a:gd name="connsiteX93" fmla="*/ 76201 w 6477001"/>
                  <a:gd name="connsiteY93" fmla="*/ 2390775 h 2390775"/>
                  <a:gd name="connsiteX94" fmla="*/ 0 w 6477001"/>
                  <a:gd name="connsiteY94" fmla="*/ 1095376 h 2390775"/>
                  <a:gd name="connsiteX0" fmla="*/ 0 w 6477001"/>
                  <a:gd name="connsiteY0" fmla="*/ 1095376 h 2390776"/>
                  <a:gd name="connsiteX1" fmla="*/ 628651 w 6477001"/>
                  <a:gd name="connsiteY1" fmla="*/ 971550 h 2390776"/>
                  <a:gd name="connsiteX2" fmla="*/ 857251 w 6477001"/>
                  <a:gd name="connsiteY2" fmla="*/ 990600 h 2390776"/>
                  <a:gd name="connsiteX3" fmla="*/ 1152526 w 6477001"/>
                  <a:gd name="connsiteY3" fmla="*/ 1047750 h 2390776"/>
                  <a:gd name="connsiteX4" fmla="*/ 1381126 w 6477001"/>
                  <a:gd name="connsiteY4" fmla="*/ 1152525 h 2390776"/>
                  <a:gd name="connsiteX5" fmla="*/ 1552576 w 6477001"/>
                  <a:gd name="connsiteY5" fmla="*/ 1247775 h 2390776"/>
                  <a:gd name="connsiteX6" fmla="*/ 1657351 w 6477001"/>
                  <a:gd name="connsiteY6" fmla="*/ 1276350 h 2390776"/>
                  <a:gd name="connsiteX7" fmla="*/ 1685926 w 6477001"/>
                  <a:gd name="connsiteY7" fmla="*/ 1285875 h 2390776"/>
                  <a:gd name="connsiteX8" fmla="*/ 1771651 w 6477001"/>
                  <a:gd name="connsiteY8" fmla="*/ 1323975 h 2390776"/>
                  <a:gd name="connsiteX9" fmla="*/ 1981201 w 6477001"/>
                  <a:gd name="connsiteY9" fmla="*/ 1333500 h 2390776"/>
                  <a:gd name="connsiteX10" fmla="*/ 2114551 w 6477001"/>
                  <a:gd name="connsiteY10" fmla="*/ 1314450 h 2390776"/>
                  <a:gd name="connsiteX11" fmla="*/ 2314576 w 6477001"/>
                  <a:gd name="connsiteY11" fmla="*/ 1266825 h 2390776"/>
                  <a:gd name="connsiteX12" fmla="*/ 2990851 w 6477001"/>
                  <a:gd name="connsiteY12" fmla="*/ 1266825 h 2390776"/>
                  <a:gd name="connsiteX13" fmla="*/ 3086101 w 6477001"/>
                  <a:gd name="connsiteY13" fmla="*/ 1371600 h 2390776"/>
                  <a:gd name="connsiteX14" fmla="*/ 3219451 w 6477001"/>
                  <a:gd name="connsiteY14" fmla="*/ 1409700 h 2390776"/>
                  <a:gd name="connsiteX15" fmla="*/ 3381376 w 6477001"/>
                  <a:gd name="connsiteY15" fmla="*/ 1495425 h 2390776"/>
                  <a:gd name="connsiteX16" fmla="*/ 3514726 w 6477001"/>
                  <a:gd name="connsiteY16" fmla="*/ 1609725 h 2390776"/>
                  <a:gd name="connsiteX17" fmla="*/ 3552826 w 6477001"/>
                  <a:gd name="connsiteY17" fmla="*/ 1809750 h 2390776"/>
                  <a:gd name="connsiteX18" fmla="*/ 3657601 w 6477001"/>
                  <a:gd name="connsiteY18" fmla="*/ 1838325 h 2390776"/>
                  <a:gd name="connsiteX19" fmla="*/ 3800476 w 6477001"/>
                  <a:gd name="connsiteY19" fmla="*/ 1876425 h 2390776"/>
                  <a:gd name="connsiteX20" fmla="*/ 3924301 w 6477001"/>
                  <a:gd name="connsiteY20" fmla="*/ 1971675 h 2390776"/>
                  <a:gd name="connsiteX21" fmla="*/ 4095751 w 6477001"/>
                  <a:gd name="connsiteY21" fmla="*/ 1933575 h 2390776"/>
                  <a:gd name="connsiteX22" fmla="*/ 4171951 w 6477001"/>
                  <a:gd name="connsiteY22" fmla="*/ 1809750 h 2390776"/>
                  <a:gd name="connsiteX23" fmla="*/ 4257676 w 6477001"/>
                  <a:gd name="connsiteY23" fmla="*/ 1809750 h 2390776"/>
                  <a:gd name="connsiteX24" fmla="*/ 4276726 w 6477001"/>
                  <a:gd name="connsiteY24" fmla="*/ 1704975 h 2390776"/>
                  <a:gd name="connsiteX25" fmla="*/ 4381501 w 6477001"/>
                  <a:gd name="connsiteY25" fmla="*/ 1752600 h 2390776"/>
                  <a:gd name="connsiteX26" fmla="*/ 4391026 w 6477001"/>
                  <a:gd name="connsiteY26" fmla="*/ 1838325 h 2390776"/>
                  <a:gd name="connsiteX27" fmla="*/ 4467226 w 6477001"/>
                  <a:gd name="connsiteY27" fmla="*/ 1838325 h 2390776"/>
                  <a:gd name="connsiteX28" fmla="*/ 4467226 w 6477001"/>
                  <a:gd name="connsiteY28" fmla="*/ 1724025 h 2390776"/>
                  <a:gd name="connsiteX29" fmla="*/ 4591051 w 6477001"/>
                  <a:gd name="connsiteY29" fmla="*/ 1724025 h 2390776"/>
                  <a:gd name="connsiteX30" fmla="*/ 4610101 w 6477001"/>
                  <a:gd name="connsiteY30" fmla="*/ 1847850 h 2390776"/>
                  <a:gd name="connsiteX31" fmla="*/ 4676776 w 6477001"/>
                  <a:gd name="connsiteY31" fmla="*/ 1981200 h 2390776"/>
                  <a:gd name="connsiteX32" fmla="*/ 4762501 w 6477001"/>
                  <a:gd name="connsiteY32" fmla="*/ 1971675 h 2390776"/>
                  <a:gd name="connsiteX33" fmla="*/ 4857751 w 6477001"/>
                  <a:gd name="connsiteY33" fmla="*/ 1857375 h 2390776"/>
                  <a:gd name="connsiteX34" fmla="*/ 4943476 w 6477001"/>
                  <a:gd name="connsiteY34" fmla="*/ 1809750 h 2390776"/>
                  <a:gd name="connsiteX35" fmla="*/ 4924426 w 6477001"/>
                  <a:gd name="connsiteY35" fmla="*/ 1762125 h 2390776"/>
                  <a:gd name="connsiteX36" fmla="*/ 4867276 w 6477001"/>
                  <a:gd name="connsiteY36" fmla="*/ 1724025 h 2390776"/>
                  <a:gd name="connsiteX37" fmla="*/ 4867276 w 6477001"/>
                  <a:gd name="connsiteY37" fmla="*/ 1628775 h 2390776"/>
                  <a:gd name="connsiteX38" fmla="*/ 4867276 w 6477001"/>
                  <a:gd name="connsiteY38" fmla="*/ 1628775 h 2390776"/>
                  <a:gd name="connsiteX39" fmla="*/ 4943476 w 6477001"/>
                  <a:gd name="connsiteY39" fmla="*/ 1600200 h 2390776"/>
                  <a:gd name="connsiteX40" fmla="*/ 4905376 w 6477001"/>
                  <a:gd name="connsiteY40" fmla="*/ 1485900 h 2390776"/>
                  <a:gd name="connsiteX41" fmla="*/ 4905376 w 6477001"/>
                  <a:gd name="connsiteY41" fmla="*/ 1485900 h 2390776"/>
                  <a:gd name="connsiteX42" fmla="*/ 5162551 w 6477001"/>
                  <a:gd name="connsiteY42" fmla="*/ 1476375 h 2390776"/>
                  <a:gd name="connsiteX43" fmla="*/ 5200651 w 6477001"/>
                  <a:gd name="connsiteY43" fmla="*/ 1581150 h 2390776"/>
                  <a:gd name="connsiteX44" fmla="*/ 5314951 w 6477001"/>
                  <a:gd name="connsiteY44" fmla="*/ 1676400 h 2390776"/>
                  <a:gd name="connsiteX45" fmla="*/ 5543551 w 6477001"/>
                  <a:gd name="connsiteY45" fmla="*/ 1743075 h 2390776"/>
                  <a:gd name="connsiteX46" fmla="*/ 5648326 w 6477001"/>
                  <a:gd name="connsiteY46" fmla="*/ 1781175 h 2390776"/>
                  <a:gd name="connsiteX47" fmla="*/ 5724526 w 6477001"/>
                  <a:gd name="connsiteY47" fmla="*/ 1847850 h 2390776"/>
                  <a:gd name="connsiteX48" fmla="*/ 5734051 w 6477001"/>
                  <a:gd name="connsiteY48" fmla="*/ 1895475 h 2390776"/>
                  <a:gd name="connsiteX49" fmla="*/ 5848351 w 6477001"/>
                  <a:gd name="connsiteY49" fmla="*/ 1943100 h 2390776"/>
                  <a:gd name="connsiteX50" fmla="*/ 5762626 w 6477001"/>
                  <a:gd name="connsiteY50" fmla="*/ 2114550 h 2390776"/>
                  <a:gd name="connsiteX51" fmla="*/ 5838826 w 6477001"/>
                  <a:gd name="connsiteY51" fmla="*/ 2114550 h 2390776"/>
                  <a:gd name="connsiteX52" fmla="*/ 5886451 w 6477001"/>
                  <a:gd name="connsiteY52" fmla="*/ 2000250 h 2390776"/>
                  <a:gd name="connsiteX53" fmla="*/ 5981701 w 6477001"/>
                  <a:gd name="connsiteY53" fmla="*/ 1981200 h 2390776"/>
                  <a:gd name="connsiteX54" fmla="*/ 6019801 w 6477001"/>
                  <a:gd name="connsiteY54" fmla="*/ 2038350 h 2390776"/>
                  <a:gd name="connsiteX55" fmla="*/ 6076951 w 6477001"/>
                  <a:gd name="connsiteY55" fmla="*/ 1933575 h 2390776"/>
                  <a:gd name="connsiteX56" fmla="*/ 6124576 w 6477001"/>
                  <a:gd name="connsiteY56" fmla="*/ 1943100 h 2390776"/>
                  <a:gd name="connsiteX57" fmla="*/ 6124576 w 6477001"/>
                  <a:gd name="connsiteY57" fmla="*/ 1943100 h 2390776"/>
                  <a:gd name="connsiteX58" fmla="*/ 6191251 w 6477001"/>
                  <a:gd name="connsiteY58" fmla="*/ 1828800 h 2390776"/>
                  <a:gd name="connsiteX59" fmla="*/ 6096001 w 6477001"/>
                  <a:gd name="connsiteY59" fmla="*/ 1771650 h 2390776"/>
                  <a:gd name="connsiteX60" fmla="*/ 5934076 w 6477001"/>
                  <a:gd name="connsiteY60" fmla="*/ 1695450 h 2390776"/>
                  <a:gd name="connsiteX61" fmla="*/ 5810251 w 6477001"/>
                  <a:gd name="connsiteY61" fmla="*/ 1647825 h 2390776"/>
                  <a:gd name="connsiteX62" fmla="*/ 5743576 w 6477001"/>
                  <a:gd name="connsiteY62" fmla="*/ 1562100 h 2390776"/>
                  <a:gd name="connsiteX63" fmla="*/ 5581651 w 6477001"/>
                  <a:gd name="connsiteY63" fmla="*/ 1524000 h 2390776"/>
                  <a:gd name="connsiteX64" fmla="*/ 5495926 w 6477001"/>
                  <a:gd name="connsiteY64" fmla="*/ 1409700 h 2390776"/>
                  <a:gd name="connsiteX65" fmla="*/ 5476876 w 6477001"/>
                  <a:gd name="connsiteY65" fmla="*/ 1285875 h 2390776"/>
                  <a:gd name="connsiteX66" fmla="*/ 6019801 w 6477001"/>
                  <a:gd name="connsiteY66" fmla="*/ 1266825 h 2390776"/>
                  <a:gd name="connsiteX67" fmla="*/ 6067426 w 6477001"/>
                  <a:gd name="connsiteY67" fmla="*/ 847725 h 2390776"/>
                  <a:gd name="connsiteX68" fmla="*/ 6010276 w 6477001"/>
                  <a:gd name="connsiteY68" fmla="*/ 733425 h 2390776"/>
                  <a:gd name="connsiteX69" fmla="*/ 5962651 w 6477001"/>
                  <a:gd name="connsiteY69" fmla="*/ 581025 h 2390776"/>
                  <a:gd name="connsiteX70" fmla="*/ 5962651 w 6477001"/>
                  <a:gd name="connsiteY70" fmla="*/ 371475 h 2390776"/>
                  <a:gd name="connsiteX71" fmla="*/ 5800726 w 6477001"/>
                  <a:gd name="connsiteY71" fmla="*/ 533400 h 2390776"/>
                  <a:gd name="connsiteX72" fmla="*/ 5610226 w 6477001"/>
                  <a:gd name="connsiteY72" fmla="*/ 514350 h 2390776"/>
                  <a:gd name="connsiteX73" fmla="*/ 5534026 w 6477001"/>
                  <a:gd name="connsiteY73" fmla="*/ 638175 h 2390776"/>
                  <a:gd name="connsiteX74" fmla="*/ 5181601 w 6477001"/>
                  <a:gd name="connsiteY74" fmla="*/ 638175 h 2390776"/>
                  <a:gd name="connsiteX75" fmla="*/ 5334001 w 6477001"/>
                  <a:gd name="connsiteY75" fmla="*/ 533400 h 2390776"/>
                  <a:gd name="connsiteX76" fmla="*/ 5324476 w 6477001"/>
                  <a:gd name="connsiteY76" fmla="*/ 409575 h 2390776"/>
                  <a:gd name="connsiteX77" fmla="*/ 5257801 w 6477001"/>
                  <a:gd name="connsiteY77" fmla="*/ 466725 h 2390776"/>
                  <a:gd name="connsiteX78" fmla="*/ 5114926 w 6477001"/>
                  <a:gd name="connsiteY78" fmla="*/ 419100 h 2390776"/>
                  <a:gd name="connsiteX79" fmla="*/ 5010151 w 6477001"/>
                  <a:gd name="connsiteY79" fmla="*/ 561975 h 2390776"/>
                  <a:gd name="connsiteX80" fmla="*/ 5419726 w 6477001"/>
                  <a:gd name="connsiteY80" fmla="*/ 466725 h 2390776"/>
                  <a:gd name="connsiteX81" fmla="*/ 5562601 w 6477001"/>
                  <a:gd name="connsiteY81" fmla="*/ 304800 h 2390776"/>
                  <a:gd name="connsiteX82" fmla="*/ 5734051 w 6477001"/>
                  <a:gd name="connsiteY82" fmla="*/ 304800 h 2390776"/>
                  <a:gd name="connsiteX83" fmla="*/ 5791201 w 6477001"/>
                  <a:gd name="connsiteY83" fmla="*/ 247650 h 2390776"/>
                  <a:gd name="connsiteX84" fmla="*/ 5934076 w 6477001"/>
                  <a:gd name="connsiteY84" fmla="*/ 257175 h 2390776"/>
                  <a:gd name="connsiteX85" fmla="*/ 6029326 w 6477001"/>
                  <a:gd name="connsiteY85" fmla="*/ 142875 h 2390776"/>
                  <a:gd name="connsiteX86" fmla="*/ 5981701 w 6477001"/>
                  <a:gd name="connsiteY86" fmla="*/ 76200 h 2390776"/>
                  <a:gd name="connsiteX87" fmla="*/ 6038851 w 6477001"/>
                  <a:gd name="connsiteY87" fmla="*/ 0 h 2390776"/>
                  <a:gd name="connsiteX88" fmla="*/ 6143626 w 6477001"/>
                  <a:gd name="connsiteY88" fmla="*/ 0 h 2390776"/>
                  <a:gd name="connsiteX89" fmla="*/ 6115051 w 6477001"/>
                  <a:gd name="connsiteY89" fmla="*/ 85725 h 2390776"/>
                  <a:gd name="connsiteX90" fmla="*/ 6191251 w 6477001"/>
                  <a:gd name="connsiteY90" fmla="*/ 171450 h 2390776"/>
                  <a:gd name="connsiteX91" fmla="*/ 6477000 w 6477001"/>
                  <a:gd name="connsiteY91" fmla="*/ 180976 h 2390776"/>
                  <a:gd name="connsiteX92" fmla="*/ 6477001 w 6477001"/>
                  <a:gd name="connsiteY92" fmla="*/ 2390775 h 2390776"/>
                  <a:gd name="connsiteX93" fmla="*/ 1 w 6477001"/>
                  <a:gd name="connsiteY93" fmla="*/ 2390776 h 2390776"/>
                  <a:gd name="connsiteX94" fmla="*/ 0 w 6477001"/>
                  <a:gd name="connsiteY94" fmla="*/ 1095376 h 2390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477001" h="2390776">
                    <a:moveTo>
                      <a:pt x="0" y="1095376"/>
                    </a:moveTo>
                    <a:lnTo>
                      <a:pt x="628651" y="971550"/>
                    </a:lnTo>
                    <a:lnTo>
                      <a:pt x="857251" y="990600"/>
                    </a:lnTo>
                    <a:lnTo>
                      <a:pt x="1152526" y="1047750"/>
                    </a:lnTo>
                    <a:lnTo>
                      <a:pt x="1381126" y="1152525"/>
                    </a:lnTo>
                    <a:lnTo>
                      <a:pt x="1552576" y="1247775"/>
                    </a:lnTo>
                    <a:lnTo>
                      <a:pt x="1657351" y="1276350"/>
                    </a:lnTo>
                    <a:cubicBezTo>
                      <a:pt x="1667005" y="1279108"/>
                      <a:pt x="1685926" y="1285875"/>
                      <a:pt x="1685926" y="1285875"/>
                    </a:cubicBezTo>
                    <a:lnTo>
                      <a:pt x="1771651" y="1323975"/>
                    </a:lnTo>
                    <a:lnTo>
                      <a:pt x="1981201" y="1333500"/>
                    </a:lnTo>
                    <a:lnTo>
                      <a:pt x="2114551" y="1314450"/>
                    </a:lnTo>
                    <a:lnTo>
                      <a:pt x="2314576" y="1266825"/>
                    </a:lnTo>
                    <a:lnTo>
                      <a:pt x="2990851" y="1266825"/>
                    </a:lnTo>
                    <a:lnTo>
                      <a:pt x="3086101" y="1371600"/>
                    </a:lnTo>
                    <a:lnTo>
                      <a:pt x="3219451" y="1409700"/>
                    </a:lnTo>
                    <a:lnTo>
                      <a:pt x="3381376" y="1495425"/>
                    </a:lnTo>
                    <a:lnTo>
                      <a:pt x="3514726" y="1609725"/>
                    </a:lnTo>
                    <a:lnTo>
                      <a:pt x="3552826" y="1809750"/>
                    </a:lnTo>
                    <a:lnTo>
                      <a:pt x="3657601" y="1838325"/>
                    </a:lnTo>
                    <a:lnTo>
                      <a:pt x="3800476" y="1876425"/>
                    </a:lnTo>
                    <a:lnTo>
                      <a:pt x="3924301" y="1971675"/>
                    </a:lnTo>
                    <a:lnTo>
                      <a:pt x="4095751" y="1933575"/>
                    </a:lnTo>
                    <a:lnTo>
                      <a:pt x="4171951" y="1809750"/>
                    </a:lnTo>
                    <a:lnTo>
                      <a:pt x="4257676" y="1809750"/>
                    </a:lnTo>
                    <a:lnTo>
                      <a:pt x="4276726" y="1704975"/>
                    </a:lnTo>
                    <a:lnTo>
                      <a:pt x="4381501" y="1752600"/>
                    </a:lnTo>
                    <a:lnTo>
                      <a:pt x="4391026" y="1838325"/>
                    </a:lnTo>
                    <a:lnTo>
                      <a:pt x="4467226" y="1838325"/>
                    </a:lnTo>
                    <a:lnTo>
                      <a:pt x="4467226" y="1724025"/>
                    </a:lnTo>
                    <a:lnTo>
                      <a:pt x="4591051" y="1724025"/>
                    </a:lnTo>
                    <a:lnTo>
                      <a:pt x="4610101" y="1847850"/>
                    </a:lnTo>
                    <a:lnTo>
                      <a:pt x="4676776" y="1981200"/>
                    </a:lnTo>
                    <a:lnTo>
                      <a:pt x="4762501" y="1971675"/>
                    </a:lnTo>
                    <a:lnTo>
                      <a:pt x="4857751" y="1857375"/>
                    </a:lnTo>
                    <a:lnTo>
                      <a:pt x="4943476" y="1809750"/>
                    </a:lnTo>
                    <a:lnTo>
                      <a:pt x="4924426" y="1762125"/>
                    </a:lnTo>
                    <a:lnTo>
                      <a:pt x="4867276" y="1724025"/>
                    </a:lnTo>
                    <a:lnTo>
                      <a:pt x="4867276" y="1628775"/>
                    </a:lnTo>
                    <a:lnTo>
                      <a:pt x="4867276" y="1628775"/>
                    </a:lnTo>
                    <a:lnTo>
                      <a:pt x="4943476" y="1600200"/>
                    </a:lnTo>
                    <a:lnTo>
                      <a:pt x="4905376" y="1485900"/>
                    </a:lnTo>
                    <a:lnTo>
                      <a:pt x="4905376" y="1485900"/>
                    </a:lnTo>
                    <a:lnTo>
                      <a:pt x="5162551" y="1476375"/>
                    </a:lnTo>
                    <a:lnTo>
                      <a:pt x="5200651" y="1581150"/>
                    </a:lnTo>
                    <a:lnTo>
                      <a:pt x="5314951" y="1676400"/>
                    </a:lnTo>
                    <a:lnTo>
                      <a:pt x="5543551" y="1743075"/>
                    </a:lnTo>
                    <a:lnTo>
                      <a:pt x="5648326" y="1781175"/>
                    </a:lnTo>
                    <a:lnTo>
                      <a:pt x="5724526" y="1847850"/>
                    </a:lnTo>
                    <a:lnTo>
                      <a:pt x="5734051" y="1895475"/>
                    </a:lnTo>
                    <a:lnTo>
                      <a:pt x="5848351" y="1943100"/>
                    </a:lnTo>
                    <a:lnTo>
                      <a:pt x="5762626" y="2114550"/>
                    </a:lnTo>
                    <a:lnTo>
                      <a:pt x="5838826" y="2114550"/>
                    </a:lnTo>
                    <a:lnTo>
                      <a:pt x="5886451" y="2000250"/>
                    </a:lnTo>
                    <a:lnTo>
                      <a:pt x="5981701" y="1981200"/>
                    </a:lnTo>
                    <a:lnTo>
                      <a:pt x="6019801" y="2038350"/>
                    </a:lnTo>
                    <a:lnTo>
                      <a:pt x="6076951" y="1933575"/>
                    </a:lnTo>
                    <a:lnTo>
                      <a:pt x="6124576" y="1943100"/>
                    </a:lnTo>
                    <a:lnTo>
                      <a:pt x="6124576" y="1943100"/>
                    </a:lnTo>
                    <a:lnTo>
                      <a:pt x="6191251" y="1828800"/>
                    </a:lnTo>
                    <a:lnTo>
                      <a:pt x="6096001" y="1771650"/>
                    </a:lnTo>
                    <a:lnTo>
                      <a:pt x="5934076" y="1695450"/>
                    </a:lnTo>
                    <a:lnTo>
                      <a:pt x="5810251" y="1647825"/>
                    </a:lnTo>
                    <a:lnTo>
                      <a:pt x="5743576" y="1562100"/>
                    </a:lnTo>
                    <a:lnTo>
                      <a:pt x="5581651" y="1524000"/>
                    </a:lnTo>
                    <a:lnTo>
                      <a:pt x="5495926" y="1409700"/>
                    </a:lnTo>
                    <a:lnTo>
                      <a:pt x="5476876" y="1285875"/>
                    </a:lnTo>
                    <a:lnTo>
                      <a:pt x="6019801" y="1266825"/>
                    </a:lnTo>
                    <a:lnTo>
                      <a:pt x="6067426" y="847725"/>
                    </a:lnTo>
                    <a:lnTo>
                      <a:pt x="6010276" y="733425"/>
                    </a:lnTo>
                    <a:lnTo>
                      <a:pt x="5962651" y="581025"/>
                    </a:lnTo>
                    <a:lnTo>
                      <a:pt x="5962651" y="371475"/>
                    </a:lnTo>
                    <a:lnTo>
                      <a:pt x="5800726" y="533400"/>
                    </a:lnTo>
                    <a:lnTo>
                      <a:pt x="5610226" y="514350"/>
                    </a:lnTo>
                    <a:lnTo>
                      <a:pt x="5534026" y="638175"/>
                    </a:lnTo>
                    <a:lnTo>
                      <a:pt x="5181601" y="638175"/>
                    </a:lnTo>
                    <a:lnTo>
                      <a:pt x="5334001" y="533400"/>
                    </a:lnTo>
                    <a:lnTo>
                      <a:pt x="5324476" y="409575"/>
                    </a:lnTo>
                    <a:lnTo>
                      <a:pt x="5257801" y="466725"/>
                    </a:lnTo>
                    <a:lnTo>
                      <a:pt x="5114926" y="419100"/>
                    </a:lnTo>
                    <a:lnTo>
                      <a:pt x="5010151" y="561975"/>
                    </a:lnTo>
                    <a:lnTo>
                      <a:pt x="5419726" y="466725"/>
                    </a:lnTo>
                    <a:lnTo>
                      <a:pt x="5562601" y="304800"/>
                    </a:lnTo>
                    <a:lnTo>
                      <a:pt x="5734051" y="304800"/>
                    </a:lnTo>
                    <a:lnTo>
                      <a:pt x="5791201" y="247650"/>
                    </a:lnTo>
                    <a:lnTo>
                      <a:pt x="5934076" y="257175"/>
                    </a:lnTo>
                    <a:lnTo>
                      <a:pt x="6029326" y="142875"/>
                    </a:lnTo>
                    <a:lnTo>
                      <a:pt x="5981701" y="76200"/>
                    </a:lnTo>
                    <a:lnTo>
                      <a:pt x="6038851" y="0"/>
                    </a:lnTo>
                    <a:lnTo>
                      <a:pt x="6143626" y="0"/>
                    </a:lnTo>
                    <a:lnTo>
                      <a:pt x="6115051" y="85725"/>
                    </a:lnTo>
                    <a:lnTo>
                      <a:pt x="6191251" y="171450"/>
                    </a:lnTo>
                    <a:lnTo>
                      <a:pt x="6477000" y="180976"/>
                    </a:lnTo>
                    <a:cubicBezTo>
                      <a:pt x="6477000" y="917576"/>
                      <a:pt x="6477001" y="1654175"/>
                      <a:pt x="6477001" y="2390775"/>
                    </a:cubicBezTo>
                    <a:lnTo>
                      <a:pt x="1" y="2390776"/>
                    </a:lnTo>
                    <a:cubicBezTo>
                      <a:pt x="1" y="1958976"/>
                      <a:pt x="0" y="1527176"/>
                      <a:pt x="0" y="1095376"/>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4219575" y="3667125"/>
              <a:ext cx="3467100" cy="1266825"/>
            </a:xfrm>
            <a:custGeom>
              <a:avLst/>
              <a:gdLst>
                <a:gd name="connsiteX0" fmla="*/ 3429000 w 3467100"/>
                <a:gd name="connsiteY0" fmla="*/ 0 h 1266825"/>
                <a:gd name="connsiteX1" fmla="*/ 0 w 3467100"/>
                <a:gd name="connsiteY1" fmla="*/ 19050 h 1266825"/>
                <a:gd name="connsiteX2" fmla="*/ 47625 w 3467100"/>
                <a:gd name="connsiteY2" fmla="*/ 95250 h 1266825"/>
                <a:gd name="connsiteX3" fmla="*/ 133350 w 3467100"/>
                <a:gd name="connsiteY3" fmla="*/ 152400 h 1266825"/>
                <a:gd name="connsiteX4" fmla="*/ 38100 w 3467100"/>
                <a:gd name="connsiteY4" fmla="*/ 352425 h 1266825"/>
                <a:gd name="connsiteX5" fmla="*/ 276225 w 3467100"/>
                <a:gd name="connsiteY5" fmla="*/ 381000 h 1266825"/>
                <a:gd name="connsiteX6" fmla="*/ 352425 w 3467100"/>
                <a:gd name="connsiteY6" fmla="*/ 581025 h 1266825"/>
                <a:gd name="connsiteX7" fmla="*/ 447675 w 3467100"/>
                <a:gd name="connsiteY7" fmla="*/ 676275 h 1266825"/>
                <a:gd name="connsiteX8" fmla="*/ 523875 w 3467100"/>
                <a:gd name="connsiteY8" fmla="*/ 771525 h 1266825"/>
                <a:gd name="connsiteX9" fmla="*/ 504825 w 3467100"/>
                <a:gd name="connsiteY9" fmla="*/ 885825 h 1266825"/>
                <a:gd name="connsiteX10" fmla="*/ 533400 w 3467100"/>
                <a:gd name="connsiteY10" fmla="*/ 981075 h 1266825"/>
                <a:gd name="connsiteX11" fmla="*/ 533400 w 3467100"/>
                <a:gd name="connsiteY11" fmla="*/ 981075 h 1266825"/>
                <a:gd name="connsiteX12" fmla="*/ 733425 w 3467100"/>
                <a:gd name="connsiteY12" fmla="*/ 1009650 h 1266825"/>
                <a:gd name="connsiteX13" fmla="*/ 809625 w 3467100"/>
                <a:gd name="connsiteY13" fmla="*/ 933450 h 1266825"/>
                <a:gd name="connsiteX14" fmla="*/ 904875 w 3467100"/>
                <a:gd name="connsiteY14" fmla="*/ 971550 h 1266825"/>
                <a:gd name="connsiteX15" fmla="*/ 1152525 w 3467100"/>
                <a:gd name="connsiteY15" fmla="*/ 1143000 h 1266825"/>
                <a:gd name="connsiteX16" fmla="*/ 1219200 w 3467100"/>
                <a:gd name="connsiteY16" fmla="*/ 1181100 h 1266825"/>
                <a:gd name="connsiteX17" fmla="*/ 1247775 w 3467100"/>
                <a:gd name="connsiteY17" fmla="*/ 1009650 h 1266825"/>
                <a:gd name="connsiteX18" fmla="*/ 1295400 w 3467100"/>
                <a:gd name="connsiteY18" fmla="*/ 933450 h 1266825"/>
                <a:gd name="connsiteX19" fmla="*/ 1419225 w 3467100"/>
                <a:gd name="connsiteY19" fmla="*/ 971550 h 1266825"/>
                <a:gd name="connsiteX20" fmla="*/ 1628775 w 3467100"/>
                <a:gd name="connsiteY20" fmla="*/ 1009650 h 1266825"/>
                <a:gd name="connsiteX21" fmla="*/ 1714500 w 3467100"/>
                <a:gd name="connsiteY21" fmla="*/ 895350 h 1266825"/>
                <a:gd name="connsiteX22" fmla="*/ 1933575 w 3467100"/>
                <a:gd name="connsiteY22" fmla="*/ 914400 h 1266825"/>
                <a:gd name="connsiteX23" fmla="*/ 2028825 w 3467100"/>
                <a:gd name="connsiteY23" fmla="*/ 1009650 h 1266825"/>
                <a:gd name="connsiteX24" fmla="*/ 2295525 w 3467100"/>
                <a:gd name="connsiteY24" fmla="*/ 1123950 h 1266825"/>
                <a:gd name="connsiteX25" fmla="*/ 2428875 w 3467100"/>
                <a:gd name="connsiteY25" fmla="*/ 1190625 h 1266825"/>
                <a:gd name="connsiteX26" fmla="*/ 2466975 w 3467100"/>
                <a:gd name="connsiteY26" fmla="*/ 1266825 h 1266825"/>
                <a:gd name="connsiteX27" fmla="*/ 2505075 w 3467100"/>
                <a:gd name="connsiteY27" fmla="*/ 1190625 h 1266825"/>
                <a:gd name="connsiteX28" fmla="*/ 2590800 w 3467100"/>
                <a:gd name="connsiteY28" fmla="*/ 1114425 h 1266825"/>
                <a:gd name="connsiteX29" fmla="*/ 2743200 w 3467100"/>
                <a:gd name="connsiteY29" fmla="*/ 1114425 h 1266825"/>
                <a:gd name="connsiteX30" fmla="*/ 2847975 w 3467100"/>
                <a:gd name="connsiteY30" fmla="*/ 1038225 h 1266825"/>
                <a:gd name="connsiteX31" fmla="*/ 2990850 w 3467100"/>
                <a:gd name="connsiteY31" fmla="*/ 1038225 h 1266825"/>
                <a:gd name="connsiteX32" fmla="*/ 3095625 w 3467100"/>
                <a:gd name="connsiteY32" fmla="*/ 914400 h 1266825"/>
                <a:gd name="connsiteX33" fmla="*/ 3019425 w 3467100"/>
                <a:gd name="connsiteY33" fmla="*/ 885825 h 1266825"/>
                <a:gd name="connsiteX34" fmla="*/ 3019425 w 3467100"/>
                <a:gd name="connsiteY34" fmla="*/ 885825 h 1266825"/>
                <a:gd name="connsiteX35" fmla="*/ 3086100 w 3467100"/>
                <a:gd name="connsiteY35" fmla="*/ 781050 h 1266825"/>
                <a:gd name="connsiteX36" fmla="*/ 3171825 w 3467100"/>
                <a:gd name="connsiteY36" fmla="*/ 771525 h 1266825"/>
                <a:gd name="connsiteX37" fmla="*/ 3238500 w 3467100"/>
                <a:gd name="connsiteY37" fmla="*/ 809625 h 1266825"/>
                <a:gd name="connsiteX38" fmla="*/ 3181350 w 3467100"/>
                <a:gd name="connsiteY38" fmla="*/ 876300 h 1266825"/>
                <a:gd name="connsiteX39" fmla="*/ 3209925 w 3467100"/>
                <a:gd name="connsiteY39" fmla="*/ 962025 h 1266825"/>
                <a:gd name="connsiteX40" fmla="*/ 3467100 w 3467100"/>
                <a:gd name="connsiteY40" fmla="*/ 962025 h 1266825"/>
                <a:gd name="connsiteX41" fmla="*/ 3429000 w 3467100"/>
                <a:gd name="connsiteY41" fmla="*/ 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67100" h="1266825">
                  <a:moveTo>
                    <a:pt x="3429000" y="0"/>
                  </a:moveTo>
                  <a:lnTo>
                    <a:pt x="0" y="19050"/>
                  </a:lnTo>
                  <a:lnTo>
                    <a:pt x="47625" y="95250"/>
                  </a:lnTo>
                  <a:lnTo>
                    <a:pt x="133350" y="152400"/>
                  </a:lnTo>
                  <a:lnTo>
                    <a:pt x="38100" y="352425"/>
                  </a:lnTo>
                  <a:lnTo>
                    <a:pt x="276225" y="381000"/>
                  </a:lnTo>
                  <a:lnTo>
                    <a:pt x="352425" y="581025"/>
                  </a:lnTo>
                  <a:lnTo>
                    <a:pt x="447675" y="676275"/>
                  </a:lnTo>
                  <a:lnTo>
                    <a:pt x="523875" y="771525"/>
                  </a:lnTo>
                  <a:lnTo>
                    <a:pt x="504825" y="885825"/>
                  </a:lnTo>
                  <a:lnTo>
                    <a:pt x="533400" y="981075"/>
                  </a:lnTo>
                  <a:lnTo>
                    <a:pt x="533400" y="981075"/>
                  </a:lnTo>
                  <a:lnTo>
                    <a:pt x="733425" y="1009650"/>
                  </a:lnTo>
                  <a:lnTo>
                    <a:pt x="809625" y="933450"/>
                  </a:lnTo>
                  <a:lnTo>
                    <a:pt x="904875" y="971550"/>
                  </a:lnTo>
                  <a:lnTo>
                    <a:pt x="1152525" y="1143000"/>
                  </a:lnTo>
                  <a:lnTo>
                    <a:pt x="1219200" y="1181100"/>
                  </a:lnTo>
                  <a:lnTo>
                    <a:pt x="1247775" y="1009650"/>
                  </a:lnTo>
                  <a:lnTo>
                    <a:pt x="1295400" y="933450"/>
                  </a:lnTo>
                  <a:lnTo>
                    <a:pt x="1419225" y="971550"/>
                  </a:lnTo>
                  <a:lnTo>
                    <a:pt x="1628775" y="1009650"/>
                  </a:lnTo>
                  <a:lnTo>
                    <a:pt x="1714500" y="895350"/>
                  </a:lnTo>
                  <a:lnTo>
                    <a:pt x="1933575" y="914400"/>
                  </a:lnTo>
                  <a:lnTo>
                    <a:pt x="2028825" y="1009650"/>
                  </a:lnTo>
                  <a:lnTo>
                    <a:pt x="2295525" y="1123950"/>
                  </a:lnTo>
                  <a:lnTo>
                    <a:pt x="2428875" y="1190625"/>
                  </a:lnTo>
                  <a:lnTo>
                    <a:pt x="2466975" y="1266825"/>
                  </a:lnTo>
                  <a:lnTo>
                    <a:pt x="2505075" y="1190625"/>
                  </a:lnTo>
                  <a:lnTo>
                    <a:pt x="2590800" y="1114425"/>
                  </a:lnTo>
                  <a:lnTo>
                    <a:pt x="2743200" y="1114425"/>
                  </a:lnTo>
                  <a:lnTo>
                    <a:pt x="2847975" y="1038225"/>
                  </a:lnTo>
                  <a:lnTo>
                    <a:pt x="2990850" y="1038225"/>
                  </a:lnTo>
                  <a:lnTo>
                    <a:pt x="3095625" y="914400"/>
                  </a:lnTo>
                  <a:lnTo>
                    <a:pt x="3019425" y="885825"/>
                  </a:lnTo>
                  <a:lnTo>
                    <a:pt x="3019425" y="885825"/>
                  </a:lnTo>
                  <a:lnTo>
                    <a:pt x="3086100" y="781050"/>
                  </a:lnTo>
                  <a:lnTo>
                    <a:pt x="3171825" y="771525"/>
                  </a:lnTo>
                  <a:lnTo>
                    <a:pt x="3238500" y="809625"/>
                  </a:lnTo>
                  <a:lnTo>
                    <a:pt x="3181350" y="876300"/>
                  </a:lnTo>
                  <a:lnTo>
                    <a:pt x="3209925" y="962025"/>
                  </a:lnTo>
                  <a:lnTo>
                    <a:pt x="3467100" y="962025"/>
                  </a:lnTo>
                  <a:lnTo>
                    <a:pt x="3429000" y="0"/>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7" name="Freeform 6"/>
            <p:cNvSpPr/>
            <p:nvPr/>
          </p:nvSpPr>
          <p:spPr>
            <a:xfrm>
              <a:off x="1190625" y="1628775"/>
              <a:ext cx="1781175" cy="3905250"/>
            </a:xfrm>
            <a:custGeom>
              <a:avLst/>
              <a:gdLst>
                <a:gd name="connsiteX0" fmla="*/ 1028700 w 1781175"/>
                <a:gd name="connsiteY0" fmla="*/ 1457325 h 3905250"/>
                <a:gd name="connsiteX1" fmla="*/ 1038225 w 1781175"/>
                <a:gd name="connsiteY1" fmla="*/ 1219200 h 3905250"/>
                <a:gd name="connsiteX2" fmla="*/ 1047750 w 1781175"/>
                <a:gd name="connsiteY2" fmla="*/ 1095375 h 3905250"/>
                <a:gd name="connsiteX3" fmla="*/ 942975 w 1781175"/>
                <a:gd name="connsiteY3" fmla="*/ 942975 h 3905250"/>
                <a:gd name="connsiteX4" fmla="*/ 790575 w 1781175"/>
                <a:gd name="connsiteY4" fmla="*/ 695325 h 3905250"/>
                <a:gd name="connsiteX5" fmla="*/ 781050 w 1781175"/>
                <a:gd name="connsiteY5" fmla="*/ 590550 h 3905250"/>
                <a:gd name="connsiteX6" fmla="*/ 619125 w 1781175"/>
                <a:gd name="connsiteY6" fmla="*/ 381000 h 3905250"/>
                <a:gd name="connsiteX7" fmla="*/ 600075 w 1781175"/>
                <a:gd name="connsiteY7" fmla="*/ 266700 h 3905250"/>
                <a:gd name="connsiteX8" fmla="*/ 542925 w 1781175"/>
                <a:gd name="connsiteY8" fmla="*/ 200025 h 3905250"/>
                <a:gd name="connsiteX9" fmla="*/ 400050 w 1781175"/>
                <a:gd name="connsiteY9" fmla="*/ 28575 h 3905250"/>
                <a:gd name="connsiteX10" fmla="*/ 266700 w 1781175"/>
                <a:gd name="connsiteY10" fmla="*/ 0 h 3905250"/>
                <a:gd name="connsiteX11" fmla="*/ 171450 w 1781175"/>
                <a:gd name="connsiteY11" fmla="*/ 114300 h 3905250"/>
                <a:gd name="connsiteX12" fmla="*/ 171450 w 1781175"/>
                <a:gd name="connsiteY12" fmla="*/ 200025 h 3905250"/>
                <a:gd name="connsiteX13" fmla="*/ 0 w 1781175"/>
                <a:gd name="connsiteY13" fmla="*/ 200025 h 3905250"/>
                <a:gd name="connsiteX14" fmla="*/ 9525 w 1781175"/>
                <a:gd name="connsiteY14" fmla="*/ 466725 h 3905250"/>
                <a:gd name="connsiteX15" fmla="*/ 171450 w 1781175"/>
                <a:gd name="connsiteY15" fmla="*/ 704850 h 3905250"/>
                <a:gd name="connsiteX16" fmla="*/ 247650 w 1781175"/>
                <a:gd name="connsiteY16" fmla="*/ 885825 h 3905250"/>
                <a:gd name="connsiteX17" fmla="*/ 266700 w 1781175"/>
                <a:gd name="connsiteY17" fmla="*/ 952500 h 3905250"/>
                <a:gd name="connsiteX18" fmla="*/ 228600 w 1781175"/>
                <a:gd name="connsiteY18" fmla="*/ 1047750 h 3905250"/>
                <a:gd name="connsiteX19" fmla="*/ 295275 w 1781175"/>
                <a:gd name="connsiteY19" fmla="*/ 1190625 h 3905250"/>
                <a:gd name="connsiteX20" fmla="*/ 352425 w 1781175"/>
                <a:gd name="connsiteY20" fmla="*/ 1266825 h 3905250"/>
                <a:gd name="connsiteX21" fmla="*/ 390525 w 1781175"/>
                <a:gd name="connsiteY21" fmla="*/ 1447800 h 3905250"/>
                <a:gd name="connsiteX22" fmla="*/ 419100 w 1781175"/>
                <a:gd name="connsiteY22" fmla="*/ 1533525 h 3905250"/>
                <a:gd name="connsiteX23" fmla="*/ 533400 w 1781175"/>
                <a:gd name="connsiteY23" fmla="*/ 1676400 h 3905250"/>
                <a:gd name="connsiteX24" fmla="*/ 533400 w 1781175"/>
                <a:gd name="connsiteY24" fmla="*/ 1676400 h 3905250"/>
                <a:gd name="connsiteX25" fmla="*/ 600075 w 1781175"/>
                <a:gd name="connsiteY25" fmla="*/ 1790700 h 3905250"/>
                <a:gd name="connsiteX26" fmla="*/ 581025 w 1781175"/>
                <a:gd name="connsiteY26" fmla="*/ 1885950 h 3905250"/>
                <a:gd name="connsiteX27" fmla="*/ 514350 w 1781175"/>
                <a:gd name="connsiteY27" fmla="*/ 2152650 h 3905250"/>
                <a:gd name="connsiteX28" fmla="*/ 466725 w 1781175"/>
                <a:gd name="connsiteY28" fmla="*/ 2352675 h 3905250"/>
                <a:gd name="connsiteX29" fmla="*/ 400050 w 1781175"/>
                <a:gd name="connsiteY29" fmla="*/ 2514600 h 3905250"/>
                <a:gd name="connsiteX30" fmla="*/ 285750 w 1781175"/>
                <a:gd name="connsiteY30" fmla="*/ 2686050 h 3905250"/>
                <a:gd name="connsiteX31" fmla="*/ 333375 w 1781175"/>
                <a:gd name="connsiteY31" fmla="*/ 2781300 h 3905250"/>
                <a:gd name="connsiteX32" fmla="*/ 314325 w 1781175"/>
                <a:gd name="connsiteY32" fmla="*/ 2905125 h 3905250"/>
                <a:gd name="connsiteX33" fmla="*/ 304800 w 1781175"/>
                <a:gd name="connsiteY33" fmla="*/ 3000375 h 3905250"/>
                <a:gd name="connsiteX34" fmla="*/ 333375 w 1781175"/>
                <a:gd name="connsiteY34" fmla="*/ 3105150 h 3905250"/>
                <a:gd name="connsiteX35" fmla="*/ 409575 w 1781175"/>
                <a:gd name="connsiteY35" fmla="*/ 3181350 h 3905250"/>
                <a:gd name="connsiteX36" fmla="*/ 342900 w 1781175"/>
                <a:gd name="connsiteY36" fmla="*/ 3429000 h 3905250"/>
                <a:gd name="connsiteX37" fmla="*/ 219075 w 1781175"/>
                <a:gd name="connsiteY37" fmla="*/ 3533775 h 3905250"/>
                <a:gd name="connsiteX38" fmla="*/ 161925 w 1781175"/>
                <a:gd name="connsiteY38" fmla="*/ 3695700 h 3905250"/>
                <a:gd name="connsiteX39" fmla="*/ 85725 w 1781175"/>
                <a:gd name="connsiteY39" fmla="*/ 3733800 h 3905250"/>
                <a:gd name="connsiteX40" fmla="*/ 85725 w 1781175"/>
                <a:gd name="connsiteY40" fmla="*/ 3848100 h 3905250"/>
                <a:gd name="connsiteX41" fmla="*/ 161925 w 1781175"/>
                <a:gd name="connsiteY41" fmla="*/ 3905250 h 3905250"/>
                <a:gd name="connsiteX42" fmla="*/ 752475 w 1781175"/>
                <a:gd name="connsiteY42" fmla="*/ 3790950 h 3905250"/>
                <a:gd name="connsiteX43" fmla="*/ 790575 w 1781175"/>
                <a:gd name="connsiteY43" fmla="*/ 3448050 h 3905250"/>
                <a:gd name="connsiteX44" fmla="*/ 904875 w 1781175"/>
                <a:gd name="connsiteY44" fmla="*/ 3162300 h 3905250"/>
                <a:gd name="connsiteX45" fmla="*/ 1038225 w 1781175"/>
                <a:gd name="connsiteY45" fmla="*/ 3219450 h 3905250"/>
                <a:gd name="connsiteX46" fmla="*/ 1143000 w 1781175"/>
                <a:gd name="connsiteY46" fmla="*/ 3009900 h 3905250"/>
                <a:gd name="connsiteX47" fmla="*/ 1181100 w 1781175"/>
                <a:gd name="connsiteY47" fmla="*/ 2876550 h 3905250"/>
                <a:gd name="connsiteX48" fmla="*/ 1343025 w 1781175"/>
                <a:gd name="connsiteY48" fmla="*/ 2771775 h 3905250"/>
                <a:gd name="connsiteX49" fmla="*/ 1524000 w 1781175"/>
                <a:gd name="connsiteY49" fmla="*/ 2771775 h 3905250"/>
                <a:gd name="connsiteX50" fmla="*/ 1562100 w 1781175"/>
                <a:gd name="connsiteY50" fmla="*/ 2609850 h 3905250"/>
                <a:gd name="connsiteX51" fmla="*/ 1733550 w 1781175"/>
                <a:gd name="connsiteY51" fmla="*/ 2200275 h 3905250"/>
                <a:gd name="connsiteX52" fmla="*/ 1781175 w 1781175"/>
                <a:gd name="connsiteY52" fmla="*/ 1924050 h 3905250"/>
                <a:gd name="connsiteX53" fmla="*/ 1666875 w 1781175"/>
                <a:gd name="connsiteY53" fmla="*/ 1781175 h 3905250"/>
                <a:gd name="connsiteX54" fmla="*/ 1504950 w 1781175"/>
                <a:gd name="connsiteY54" fmla="*/ 1657350 h 3905250"/>
                <a:gd name="connsiteX55" fmla="*/ 1362075 w 1781175"/>
                <a:gd name="connsiteY55" fmla="*/ 1647825 h 3905250"/>
                <a:gd name="connsiteX56" fmla="*/ 1200150 w 1781175"/>
                <a:gd name="connsiteY56" fmla="*/ 1638300 h 3905250"/>
                <a:gd name="connsiteX57" fmla="*/ 1104900 w 1781175"/>
                <a:gd name="connsiteY57" fmla="*/ 1685925 h 3905250"/>
                <a:gd name="connsiteX58" fmla="*/ 1009650 w 1781175"/>
                <a:gd name="connsiteY58" fmla="*/ 1647825 h 3905250"/>
                <a:gd name="connsiteX59" fmla="*/ 1028700 w 1781175"/>
                <a:gd name="connsiteY59" fmla="*/ 1457325 h 390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81175" h="3905250">
                  <a:moveTo>
                    <a:pt x="1028700" y="1457325"/>
                  </a:moveTo>
                  <a:lnTo>
                    <a:pt x="1038225" y="1219200"/>
                  </a:lnTo>
                  <a:lnTo>
                    <a:pt x="1047750" y="1095375"/>
                  </a:lnTo>
                  <a:lnTo>
                    <a:pt x="942975" y="942975"/>
                  </a:lnTo>
                  <a:lnTo>
                    <a:pt x="790575" y="695325"/>
                  </a:lnTo>
                  <a:lnTo>
                    <a:pt x="781050" y="590550"/>
                  </a:lnTo>
                  <a:lnTo>
                    <a:pt x="619125" y="381000"/>
                  </a:lnTo>
                  <a:lnTo>
                    <a:pt x="600075" y="266700"/>
                  </a:lnTo>
                  <a:lnTo>
                    <a:pt x="542925" y="200025"/>
                  </a:lnTo>
                  <a:lnTo>
                    <a:pt x="400050" y="28575"/>
                  </a:lnTo>
                  <a:lnTo>
                    <a:pt x="266700" y="0"/>
                  </a:lnTo>
                  <a:lnTo>
                    <a:pt x="171450" y="114300"/>
                  </a:lnTo>
                  <a:lnTo>
                    <a:pt x="171450" y="200025"/>
                  </a:lnTo>
                  <a:lnTo>
                    <a:pt x="0" y="200025"/>
                  </a:lnTo>
                  <a:lnTo>
                    <a:pt x="9525" y="466725"/>
                  </a:lnTo>
                  <a:lnTo>
                    <a:pt x="171450" y="704850"/>
                  </a:lnTo>
                  <a:lnTo>
                    <a:pt x="247650" y="885825"/>
                  </a:lnTo>
                  <a:lnTo>
                    <a:pt x="266700" y="952500"/>
                  </a:lnTo>
                  <a:lnTo>
                    <a:pt x="228600" y="1047750"/>
                  </a:lnTo>
                  <a:lnTo>
                    <a:pt x="295275" y="1190625"/>
                  </a:lnTo>
                  <a:lnTo>
                    <a:pt x="352425" y="1266825"/>
                  </a:lnTo>
                  <a:lnTo>
                    <a:pt x="390525" y="1447800"/>
                  </a:lnTo>
                  <a:lnTo>
                    <a:pt x="419100" y="1533525"/>
                  </a:lnTo>
                  <a:lnTo>
                    <a:pt x="533400" y="1676400"/>
                  </a:lnTo>
                  <a:lnTo>
                    <a:pt x="533400" y="1676400"/>
                  </a:lnTo>
                  <a:lnTo>
                    <a:pt x="600075" y="1790700"/>
                  </a:lnTo>
                  <a:lnTo>
                    <a:pt x="581025" y="1885950"/>
                  </a:lnTo>
                  <a:lnTo>
                    <a:pt x="514350" y="2152650"/>
                  </a:lnTo>
                  <a:lnTo>
                    <a:pt x="466725" y="2352675"/>
                  </a:lnTo>
                  <a:lnTo>
                    <a:pt x="400050" y="2514600"/>
                  </a:lnTo>
                  <a:lnTo>
                    <a:pt x="285750" y="2686050"/>
                  </a:lnTo>
                  <a:lnTo>
                    <a:pt x="333375" y="2781300"/>
                  </a:lnTo>
                  <a:lnTo>
                    <a:pt x="314325" y="2905125"/>
                  </a:lnTo>
                  <a:lnTo>
                    <a:pt x="304800" y="3000375"/>
                  </a:lnTo>
                  <a:lnTo>
                    <a:pt x="333375" y="3105150"/>
                  </a:lnTo>
                  <a:lnTo>
                    <a:pt x="409575" y="3181350"/>
                  </a:lnTo>
                  <a:lnTo>
                    <a:pt x="342900" y="3429000"/>
                  </a:lnTo>
                  <a:lnTo>
                    <a:pt x="219075" y="3533775"/>
                  </a:lnTo>
                  <a:lnTo>
                    <a:pt x="161925" y="3695700"/>
                  </a:lnTo>
                  <a:lnTo>
                    <a:pt x="85725" y="3733800"/>
                  </a:lnTo>
                  <a:lnTo>
                    <a:pt x="85725" y="3848100"/>
                  </a:lnTo>
                  <a:lnTo>
                    <a:pt x="161925" y="3905250"/>
                  </a:lnTo>
                  <a:lnTo>
                    <a:pt x="752475" y="3790950"/>
                  </a:lnTo>
                  <a:lnTo>
                    <a:pt x="790575" y="3448050"/>
                  </a:lnTo>
                  <a:lnTo>
                    <a:pt x="904875" y="3162300"/>
                  </a:lnTo>
                  <a:lnTo>
                    <a:pt x="1038225" y="3219450"/>
                  </a:lnTo>
                  <a:lnTo>
                    <a:pt x="1143000" y="3009900"/>
                  </a:lnTo>
                  <a:lnTo>
                    <a:pt x="1181100" y="2876550"/>
                  </a:lnTo>
                  <a:lnTo>
                    <a:pt x="1343025" y="2771775"/>
                  </a:lnTo>
                  <a:lnTo>
                    <a:pt x="1524000" y="2771775"/>
                  </a:lnTo>
                  <a:lnTo>
                    <a:pt x="1562100" y="2609850"/>
                  </a:lnTo>
                  <a:lnTo>
                    <a:pt x="1733550" y="2200275"/>
                  </a:lnTo>
                  <a:lnTo>
                    <a:pt x="1781175" y="1924050"/>
                  </a:lnTo>
                  <a:lnTo>
                    <a:pt x="1666875" y="1781175"/>
                  </a:lnTo>
                  <a:lnTo>
                    <a:pt x="1504950" y="1657350"/>
                  </a:lnTo>
                  <a:lnTo>
                    <a:pt x="1362075" y="1647825"/>
                  </a:lnTo>
                  <a:lnTo>
                    <a:pt x="1200150" y="1638300"/>
                  </a:lnTo>
                  <a:lnTo>
                    <a:pt x="1104900" y="1685925"/>
                  </a:lnTo>
                  <a:lnTo>
                    <a:pt x="1009650" y="1647825"/>
                  </a:lnTo>
                  <a:lnTo>
                    <a:pt x="1028700" y="1457325"/>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28675" y="657225"/>
              <a:ext cx="952500" cy="4800600"/>
            </a:xfrm>
            <a:custGeom>
              <a:avLst/>
              <a:gdLst>
                <a:gd name="connsiteX0" fmla="*/ 342900 w 952500"/>
                <a:gd name="connsiteY0" fmla="*/ 0 h 4800600"/>
                <a:gd name="connsiteX1" fmla="*/ 333375 w 952500"/>
                <a:gd name="connsiteY1" fmla="*/ 1447800 h 4800600"/>
                <a:gd name="connsiteX2" fmla="*/ 533400 w 952500"/>
                <a:gd name="connsiteY2" fmla="*/ 1704975 h 4800600"/>
                <a:gd name="connsiteX3" fmla="*/ 628650 w 952500"/>
                <a:gd name="connsiteY3" fmla="*/ 1914525 h 4800600"/>
                <a:gd name="connsiteX4" fmla="*/ 600075 w 952500"/>
                <a:gd name="connsiteY4" fmla="*/ 1981200 h 4800600"/>
                <a:gd name="connsiteX5" fmla="*/ 609600 w 952500"/>
                <a:gd name="connsiteY5" fmla="*/ 2114550 h 4800600"/>
                <a:gd name="connsiteX6" fmla="*/ 676275 w 952500"/>
                <a:gd name="connsiteY6" fmla="*/ 2162175 h 4800600"/>
                <a:gd name="connsiteX7" fmla="*/ 742950 w 952500"/>
                <a:gd name="connsiteY7" fmla="*/ 2333625 h 4800600"/>
                <a:gd name="connsiteX8" fmla="*/ 781050 w 952500"/>
                <a:gd name="connsiteY8" fmla="*/ 2495550 h 4800600"/>
                <a:gd name="connsiteX9" fmla="*/ 847725 w 952500"/>
                <a:gd name="connsiteY9" fmla="*/ 2600325 h 4800600"/>
                <a:gd name="connsiteX10" fmla="*/ 952500 w 952500"/>
                <a:gd name="connsiteY10" fmla="*/ 2762250 h 4800600"/>
                <a:gd name="connsiteX11" fmla="*/ 895350 w 952500"/>
                <a:gd name="connsiteY11" fmla="*/ 3095625 h 4800600"/>
                <a:gd name="connsiteX12" fmla="*/ 828675 w 952500"/>
                <a:gd name="connsiteY12" fmla="*/ 3324225 h 4800600"/>
                <a:gd name="connsiteX13" fmla="*/ 733425 w 952500"/>
                <a:gd name="connsiteY13" fmla="*/ 3524250 h 4800600"/>
                <a:gd name="connsiteX14" fmla="*/ 638175 w 952500"/>
                <a:gd name="connsiteY14" fmla="*/ 3629025 h 4800600"/>
                <a:gd name="connsiteX15" fmla="*/ 685800 w 952500"/>
                <a:gd name="connsiteY15" fmla="*/ 3752850 h 4800600"/>
                <a:gd name="connsiteX16" fmla="*/ 666750 w 952500"/>
                <a:gd name="connsiteY16" fmla="*/ 3895725 h 4800600"/>
                <a:gd name="connsiteX17" fmla="*/ 666750 w 952500"/>
                <a:gd name="connsiteY17" fmla="*/ 3990975 h 4800600"/>
                <a:gd name="connsiteX18" fmla="*/ 762000 w 952500"/>
                <a:gd name="connsiteY18" fmla="*/ 4162425 h 4800600"/>
                <a:gd name="connsiteX19" fmla="*/ 733425 w 952500"/>
                <a:gd name="connsiteY19" fmla="*/ 4257675 h 4800600"/>
                <a:gd name="connsiteX20" fmla="*/ 714375 w 952500"/>
                <a:gd name="connsiteY20" fmla="*/ 4410075 h 4800600"/>
                <a:gd name="connsiteX21" fmla="*/ 581025 w 952500"/>
                <a:gd name="connsiteY21" fmla="*/ 4533900 h 4800600"/>
                <a:gd name="connsiteX22" fmla="*/ 523875 w 952500"/>
                <a:gd name="connsiteY22" fmla="*/ 4657725 h 4800600"/>
                <a:gd name="connsiteX23" fmla="*/ 447675 w 952500"/>
                <a:gd name="connsiteY23" fmla="*/ 4714875 h 4800600"/>
                <a:gd name="connsiteX24" fmla="*/ 438150 w 952500"/>
                <a:gd name="connsiteY24" fmla="*/ 4791075 h 4800600"/>
                <a:gd name="connsiteX25" fmla="*/ 0 w 952500"/>
                <a:gd name="connsiteY25" fmla="*/ 4800600 h 4800600"/>
                <a:gd name="connsiteX26" fmla="*/ 0 w 952500"/>
                <a:gd name="connsiteY26" fmla="*/ 9525 h 4800600"/>
                <a:gd name="connsiteX27" fmla="*/ 342900 w 952500"/>
                <a:gd name="connsiteY27"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52500" h="4800600">
                  <a:moveTo>
                    <a:pt x="342900" y="0"/>
                  </a:moveTo>
                  <a:lnTo>
                    <a:pt x="333375" y="1447800"/>
                  </a:lnTo>
                  <a:lnTo>
                    <a:pt x="533400" y="1704975"/>
                  </a:lnTo>
                  <a:lnTo>
                    <a:pt x="628650" y="1914525"/>
                  </a:lnTo>
                  <a:lnTo>
                    <a:pt x="600075" y="1981200"/>
                  </a:lnTo>
                  <a:lnTo>
                    <a:pt x="609600" y="2114550"/>
                  </a:lnTo>
                  <a:lnTo>
                    <a:pt x="676275" y="2162175"/>
                  </a:lnTo>
                  <a:lnTo>
                    <a:pt x="742950" y="2333625"/>
                  </a:lnTo>
                  <a:lnTo>
                    <a:pt x="781050" y="2495550"/>
                  </a:lnTo>
                  <a:lnTo>
                    <a:pt x="847725" y="2600325"/>
                  </a:lnTo>
                  <a:lnTo>
                    <a:pt x="952500" y="2762250"/>
                  </a:lnTo>
                  <a:lnTo>
                    <a:pt x="895350" y="3095625"/>
                  </a:lnTo>
                  <a:lnTo>
                    <a:pt x="828675" y="3324225"/>
                  </a:lnTo>
                  <a:lnTo>
                    <a:pt x="733425" y="3524250"/>
                  </a:lnTo>
                  <a:lnTo>
                    <a:pt x="638175" y="3629025"/>
                  </a:lnTo>
                  <a:lnTo>
                    <a:pt x="685800" y="3752850"/>
                  </a:lnTo>
                  <a:lnTo>
                    <a:pt x="666750" y="3895725"/>
                  </a:lnTo>
                  <a:lnTo>
                    <a:pt x="666750" y="3990975"/>
                  </a:lnTo>
                  <a:lnTo>
                    <a:pt x="762000" y="4162425"/>
                  </a:lnTo>
                  <a:lnTo>
                    <a:pt x="733425" y="4257675"/>
                  </a:lnTo>
                  <a:lnTo>
                    <a:pt x="714375" y="4410075"/>
                  </a:lnTo>
                  <a:lnTo>
                    <a:pt x="581025" y="4533900"/>
                  </a:lnTo>
                  <a:lnTo>
                    <a:pt x="523875" y="4657725"/>
                  </a:lnTo>
                  <a:lnTo>
                    <a:pt x="447675" y="4714875"/>
                  </a:lnTo>
                  <a:lnTo>
                    <a:pt x="438150" y="4791075"/>
                  </a:lnTo>
                  <a:lnTo>
                    <a:pt x="0" y="4800600"/>
                  </a:lnTo>
                  <a:lnTo>
                    <a:pt x="0" y="9525"/>
                  </a:lnTo>
                  <a:lnTo>
                    <a:pt x="342900" y="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38300" y="3505200"/>
              <a:ext cx="1371600" cy="830997"/>
            </a:xfrm>
            <a:prstGeom prst="rect">
              <a:avLst/>
            </a:prstGeom>
            <a:noFill/>
          </p:spPr>
          <p:txBody>
            <a:bodyPr wrap="square" rtlCol="0">
              <a:spAutoFit/>
            </a:bodyPr>
            <a:lstStyle/>
            <a:p>
              <a:r>
                <a:rPr lang="en-US" sz="2400" b="1" dirty="0">
                  <a:solidFill>
                    <a:schemeClr val="bg1"/>
                  </a:solidFill>
                </a:rPr>
                <a:t>NEUTRAL</a:t>
              </a:r>
            </a:p>
            <a:p>
              <a:r>
                <a:rPr lang="en-US" sz="2400" b="1" dirty="0">
                  <a:solidFill>
                    <a:schemeClr val="bg1"/>
                  </a:solidFill>
                </a:rPr>
                <a:t>AREA</a:t>
              </a:r>
            </a:p>
          </p:txBody>
        </p:sp>
        <p:sp>
          <p:nvSpPr>
            <p:cNvPr id="13" name="TextBox 12"/>
            <p:cNvSpPr txBox="1"/>
            <p:nvPr/>
          </p:nvSpPr>
          <p:spPr>
            <a:xfrm>
              <a:off x="4572000" y="3733800"/>
              <a:ext cx="3048000" cy="461665"/>
            </a:xfrm>
            <a:prstGeom prst="rect">
              <a:avLst/>
            </a:prstGeom>
            <a:noFill/>
          </p:spPr>
          <p:txBody>
            <a:bodyPr wrap="square" rtlCol="0">
              <a:spAutoFit/>
            </a:bodyPr>
            <a:lstStyle/>
            <a:p>
              <a:pPr algn="ctr"/>
              <a:r>
                <a:rPr lang="en-US" sz="2400" b="1" dirty="0">
                  <a:solidFill>
                    <a:schemeClr val="bg1"/>
                  </a:solidFill>
                </a:rPr>
                <a:t>WEST FLORIDA PARISH</a:t>
              </a:r>
            </a:p>
          </p:txBody>
        </p:sp>
        <p:sp>
          <p:nvSpPr>
            <p:cNvPr id="14" name="TextBox 13"/>
            <p:cNvSpPr txBox="1"/>
            <p:nvPr/>
          </p:nvSpPr>
          <p:spPr>
            <a:xfrm>
              <a:off x="152400" y="2971800"/>
              <a:ext cx="1371600" cy="1200329"/>
            </a:xfrm>
            <a:prstGeom prst="rect">
              <a:avLst/>
            </a:prstGeom>
            <a:noFill/>
          </p:spPr>
          <p:txBody>
            <a:bodyPr wrap="square" rtlCol="0">
              <a:spAutoFit/>
            </a:bodyPr>
            <a:lstStyle/>
            <a:p>
              <a:pPr algn="ctr"/>
              <a:r>
                <a:rPr lang="en-US" sz="2400" b="1" dirty="0"/>
                <a:t>SPANISH TEXAS TO WEST</a:t>
              </a:r>
            </a:p>
          </p:txBody>
        </p:sp>
      </p:grpSp>
      <p:sp>
        <p:nvSpPr>
          <p:cNvPr id="16" name="Rectangle 15"/>
          <p:cNvSpPr/>
          <p:nvPr/>
        </p:nvSpPr>
        <p:spPr>
          <a:xfrm>
            <a:off x="2514600" y="4419600"/>
            <a:ext cx="2438400" cy="1447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BEAUSOLEIL ARRIVES WITH FIRST ACADIAN FAMILIES</a:t>
            </a:r>
          </a:p>
        </p:txBody>
      </p:sp>
      <p:pic>
        <p:nvPicPr>
          <p:cNvPr id="108548" name="Picture 4" descr="http://www.thecajuns.com/images/1805attakapasmap.gif"/>
          <p:cNvPicPr>
            <a:picLocks noChangeAspect="1" noChangeArrowheads="1"/>
          </p:cNvPicPr>
          <p:nvPr/>
        </p:nvPicPr>
        <p:blipFill>
          <a:blip r:embed="rId2" cstate="print"/>
          <a:srcRect/>
          <a:stretch>
            <a:fillRect/>
          </a:stretch>
        </p:blipFill>
        <p:spPr bwMode="auto">
          <a:xfrm>
            <a:off x="304800" y="609600"/>
            <a:ext cx="7985108" cy="6464808"/>
          </a:xfrm>
          <a:prstGeom prst="rect">
            <a:avLst/>
          </a:prstGeom>
          <a:noFill/>
        </p:spPr>
      </p:pic>
      <p:sp>
        <p:nvSpPr>
          <p:cNvPr id="17" name="Freeform 16"/>
          <p:cNvSpPr/>
          <p:nvPr/>
        </p:nvSpPr>
        <p:spPr>
          <a:xfrm>
            <a:off x="590550" y="1095375"/>
            <a:ext cx="7296150" cy="4972050"/>
          </a:xfrm>
          <a:custGeom>
            <a:avLst/>
            <a:gdLst>
              <a:gd name="connsiteX0" fmla="*/ 4181475 w 7296150"/>
              <a:gd name="connsiteY0" fmla="*/ 0 h 4972050"/>
              <a:gd name="connsiteX1" fmla="*/ 4733925 w 7296150"/>
              <a:gd name="connsiteY1" fmla="*/ 238125 h 4972050"/>
              <a:gd name="connsiteX2" fmla="*/ 4819650 w 7296150"/>
              <a:gd name="connsiteY2" fmla="*/ 409575 h 4972050"/>
              <a:gd name="connsiteX3" fmla="*/ 4867275 w 7296150"/>
              <a:gd name="connsiteY3" fmla="*/ 476250 h 4972050"/>
              <a:gd name="connsiteX4" fmla="*/ 4867275 w 7296150"/>
              <a:gd name="connsiteY4" fmla="*/ 704850 h 4972050"/>
              <a:gd name="connsiteX5" fmla="*/ 4962525 w 7296150"/>
              <a:gd name="connsiteY5" fmla="*/ 885825 h 4972050"/>
              <a:gd name="connsiteX6" fmla="*/ 5248275 w 7296150"/>
              <a:gd name="connsiteY6" fmla="*/ 1076325 h 4972050"/>
              <a:gd name="connsiteX7" fmla="*/ 5334000 w 7296150"/>
              <a:gd name="connsiteY7" fmla="*/ 1190625 h 4972050"/>
              <a:gd name="connsiteX8" fmla="*/ 5400675 w 7296150"/>
              <a:gd name="connsiteY8" fmla="*/ 1371600 h 4972050"/>
              <a:gd name="connsiteX9" fmla="*/ 5457825 w 7296150"/>
              <a:gd name="connsiteY9" fmla="*/ 1457325 h 4972050"/>
              <a:gd name="connsiteX10" fmla="*/ 5676900 w 7296150"/>
              <a:gd name="connsiteY10" fmla="*/ 1609725 h 4972050"/>
              <a:gd name="connsiteX11" fmla="*/ 5724525 w 7296150"/>
              <a:gd name="connsiteY11" fmla="*/ 1704975 h 4972050"/>
              <a:gd name="connsiteX12" fmla="*/ 5743575 w 7296150"/>
              <a:gd name="connsiteY12" fmla="*/ 1828800 h 4972050"/>
              <a:gd name="connsiteX13" fmla="*/ 5876925 w 7296150"/>
              <a:gd name="connsiteY13" fmla="*/ 1914525 h 4972050"/>
              <a:gd name="connsiteX14" fmla="*/ 5991225 w 7296150"/>
              <a:gd name="connsiteY14" fmla="*/ 2114550 h 4972050"/>
              <a:gd name="connsiteX15" fmla="*/ 6057900 w 7296150"/>
              <a:gd name="connsiteY15" fmla="*/ 2200275 h 4972050"/>
              <a:gd name="connsiteX16" fmla="*/ 6162675 w 7296150"/>
              <a:gd name="connsiteY16" fmla="*/ 2276475 h 4972050"/>
              <a:gd name="connsiteX17" fmla="*/ 6305550 w 7296150"/>
              <a:gd name="connsiteY17" fmla="*/ 2381250 h 4972050"/>
              <a:gd name="connsiteX18" fmla="*/ 6505575 w 7296150"/>
              <a:gd name="connsiteY18" fmla="*/ 2333625 h 4972050"/>
              <a:gd name="connsiteX19" fmla="*/ 6667500 w 7296150"/>
              <a:gd name="connsiteY19" fmla="*/ 2400300 h 4972050"/>
              <a:gd name="connsiteX20" fmla="*/ 6715125 w 7296150"/>
              <a:gd name="connsiteY20" fmla="*/ 2524125 h 4972050"/>
              <a:gd name="connsiteX21" fmla="*/ 6667500 w 7296150"/>
              <a:gd name="connsiteY21" fmla="*/ 2695575 h 4972050"/>
              <a:gd name="connsiteX22" fmla="*/ 6753225 w 7296150"/>
              <a:gd name="connsiteY22" fmla="*/ 2924175 h 4972050"/>
              <a:gd name="connsiteX23" fmla="*/ 6791325 w 7296150"/>
              <a:gd name="connsiteY23" fmla="*/ 3076575 h 4972050"/>
              <a:gd name="connsiteX24" fmla="*/ 6877050 w 7296150"/>
              <a:gd name="connsiteY24" fmla="*/ 3305175 h 4972050"/>
              <a:gd name="connsiteX25" fmla="*/ 7124700 w 7296150"/>
              <a:gd name="connsiteY25" fmla="*/ 3419475 h 4972050"/>
              <a:gd name="connsiteX26" fmla="*/ 7229475 w 7296150"/>
              <a:gd name="connsiteY26" fmla="*/ 3514725 h 4972050"/>
              <a:gd name="connsiteX27" fmla="*/ 7210425 w 7296150"/>
              <a:gd name="connsiteY27" fmla="*/ 3676650 h 4972050"/>
              <a:gd name="connsiteX28" fmla="*/ 7134225 w 7296150"/>
              <a:gd name="connsiteY28" fmla="*/ 3876675 h 4972050"/>
              <a:gd name="connsiteX29" fmla="*/ 7210425 w 7296150"/>
              <a:gd name="connsiteY29" fmla="*/ 3990975 h 4972050"/>
              <a:gd name="connsiteX30" fmla="*/ 7296150 w 7296150"/>
              <a:gd name="connsiteY30" fmla="*/ 4067175 h 4972050"/>
              <a:gd name="connsiteX31" fmla="*/ 7286625 w 7296150"/>
              <a:gd name="connsiteY31" fmla="*/ 4295775 h 4972050"/>
              <a:gd name="connsiteX32" fmla="*/ 7048500 w 7296150"/>
              <a:gd name="connsiteY32" fmla="*/ 4448175 h 4972050"/>
              <a:gd name="connsiteX33" fmla="*/ 6800850 w 7296150"/>
              <a:gd name="connsiteY33" fmla="*/ 4419600 h 4972050"/>
              <a:gd name="connsiteX34" fmla="*/ 6734175 w 7296150"/>
              <a:gd name="connsiteY34" fmla="*/ 4657725 h 4972050"/>
              <a:gd name="connsiteX35" fmla="*/ 6524625 w 7296150"/>
              <a:gd name="connsiteY35" fmla="*/ 4724400 h 4972050"/>
              <a:gd name="connsiteX36" fmla="*/ 6477000 w 7296150"/>
              <a:gd name="connsiteY36" fmla="*/ 4972050 h 4972050"/>
              <a:gd name="connsiteX37" fmla="*/ 6257925 w 7296150"/>
              <a:gd name="connsiteY37" fmla="*/ 4848225 h 4972050"/>
              <a:gd name="connsiteX38" fmla="*/ 6057900 w 7296150"/>
              <a:gd name="connsiteY38" fmla="*/ 4829175 h 4972050"/>
              <a:gd name="connsiteX39" fmla="*/ 5934075 w 7296150"/>
              <a:gd name="connsiteY39" fmla="*/ 4724400 h 4972050"/>
              <a:gd name="connsiteX40" fmla="*/ 5581650 w 7296150"/>
              <a:gd name="connsiteY40" fmla="*/ 4705350 h 4972050"/>
              <a:gd name="connsiteX41" fmla="*/ 5534025 w 7296150"/>
              <a:gd name="connsiteY41" fmla="*/ 4314825 h 4972050"/>
              <a:gd name="connsiteX42" fmla="*/ 5381625 w 7296150"/>
              <a:gd name="connsiteY42" fmla="*/ 4238625 h 4972050"/>
              <a:gd name="connsiteX43" fmla="*/ 5238750 w 7296150"/>
              <a:gd name="connsiteY43" fmla="*/ 4286250 h 4972050"/>
              <a:gd name="connsiteX44" fmla="*/ 5153025 w 7296150"/>
              <a:gd name="connsiteY44" fmla="*/ 4257675 h 4972050"/>
              <a:gd name="connsiteX45" fmla="*/ 5181600 w 7296150"/>
              <a:gd name="connsiteY45" fmla="*/ 4029075 h 4972050"/>
              <a:gd name="connsiteX46" fmla="*/ 5314950 w 7296150"/>
              <a:gd name="connsiteY46" fmla="*/ 3771900 h 4972050"/>
              <a:gd name="connsiteX47" fmla="*/ 5314950 w 7296150"/>
              <a:gd name="connsiteY47" fmla="*/ 3676650 h 4972050"/>
              <a:gd name="connsiteX48" fmla="*/ 5076825 w 7296150"/>
              <a:gd name="connsiteY48" fmla="*/ 3667125 h 4972050"/>
              <a:gd name="connsiteX49" fmla="*/ 4972050 w 7296150"/>
              <a:gd name="connsiteY49" fmla="*/ 3743325 h 4972050"/>
              <a:gd name="connsiteX50" fmla="*/ 4867275 w 7296150"/>
              <a:gd name="connsiteY50" fmla="*/ 3752850 h 4972050"/>
              <a:gd name="connsiteX51" fmla="*/ 4819650 w 7296150"/>
              <a:gd name="connsiteY51" fmla="*/ 3686175 h 4972050"/>
              <a:gd name="connsiteX52" fmla="*/ 4667250 w 7296150"/>
              <a:gd name="connsiteY52" fmla="*/ 3686175 h 4972050"/>
              <a:gd name="connsiteX53" fmla="*/ 4514850 w 7296150"/>
              <a:gd name="connsiteY53" fmla="*/ 3762375 h 4972050"/>
              <a:gd name="connsiteX54" fmla="*/ 4419600 w 7296150"/>
              <a:gd name="connsiteY54" fmla="*/ 3810000 h 4972050"/>
              <a:gd name="connsiteX55" fmla="*/ 4295775 w 7296150"/>
              <a:gd name="connsiteY55" fmla="*/ 3762375 h 4972050"/>
              <a:gd name="connsiteX56" fmla="*/ 4248150 w 7296150"/>
              <a:gd name="connsiteY56" fmla="*/ 3590925 h 4972050"/>
              <a:gd name="connsiteX57" fmla="*/ 4324350 w 7296150"/>
              <a:gd name="connsiteY57" fmla="*/ 3495675 h 4972050"/>
              <a:gd name="connsiteX58" fmla="*/ 4276725 w 7296150"/>
              <a:gd name="connsiteY58" fmla="*/ 3314700 h 4972050"/>
              <a:gd name="connsiteX59" fmla="*/ 4191000 w 7296150"/>
              <a:gd name="connsiteY59" fmla="*/ 3390900 h 4972050"/>
              <a:gd name="connsiteX60" fmla="*/ 4019550 w 7296150"/>
              <a:gd name="connsiteY60" fmla="*/ 3352800 h 4972050"/>
              <a:gd name="connsiteX61" fmla="*/ 3895725 w 7296150"/>
              <a:gd name="connsiteY61" fmla="*/ 3429000 h 4972050"/>
              <a:gd name="connsiteX62" fmla="*/ 3762375 w 7296150"/>
              <a:gd name="connsiteY62" fmla="*/ 3524250 h 4972050"/>
              <a:gd name="connsiteX63" fmla="*/ 3714750 w 7296150"/>
              <a:gd name="connsiteY63" fmla="*/ 3590925 h 4972050"/>
              <a:gd name="connsiteX64" fmla="*/ 3629025 w 7296150"/>
              <a:gd name="connsiteY64" fmla="*/ 3657600 h 4972050"/>
              <a:gd name="connsiteX65" fmla="*/ 3552825 w 7296150"/>
              <a:gd name="connsiteY65" fmla="*/ 3705225 h 4972050"/>
              <a:gd name="connsiteX66" fmla="*/ 3495675 w 7296150"/>
              <a:gd name="connsiteY66" fmla="*/ 3705225 h 4972050"/>
              <a:gd name="connsiteX67" fmla="*/ 3409950 w 7296150"/>
              <a:gd name="connsiteY67" fmla="*/ 3619500 h 4972050"/>
              <a:gd name="connsiteX68" fmla="*/ 3371850 w 7296150"/>
              <a:gd name="connsiteY68" fmla="*/ 3514725 h 4972050"/>
              <a:gd name="connsiteX69" fmla="*/ 3248025 w 7296150"/>
              <a:gd name="connsiteY69" fmla="*/ 3467100 h 4972050"/>
              <a:gd name="connsiteX70" fmla="*/ 3114675 w 7296150"/>
              <a:gd name="connsiteY70" fmla="*/ 3505200 h 4972050"/>
              <a:gd name="connsiteX71" fmla="*/ 3114675 w 7296150"/>
              <a:gd name="connsiteY71" fmla="*/ 3657600 h 4972050"/>
              <a:gd name="connsiteX72" fmla="*/ 3057525 w 7296150"/>
              <a:gd name="connsiteY72" fmla="*/ 3781425 h 4972050"/>
              <a:gd name="connsiteX73" fmla="*/ 3057525 w 7296150"/>
              <a:gd name="connsiteY73" fmla="*/ 3924300 h 4972050"/>
              <a:gd name="connsiteX74" fmla="*/ 3095625 w 7296150"/>
              <a:gd name="connsiteY74" fmla="*/ 3981450 h 4972050"/>
              <a:gd name="connsiteX75" fmla="*/ 3257550 w 7296150"/>
              <a:gd name="connsiteY75" fmla="*/ 4000500 h 4972050"/>
              <a:gd name="connsiteX76" fmla="*/ 3381375 w 7296150"/>
              <a:gd name="connsiteY76" fmla="*/ 4133850 h 4972050"/>
              <a:gd name="connsiteX77" fmla="*/ 3505200 w 7296150"/>
              <a:gd name="connsiteY77" fmla="*/ 4238625 h 4972050"/>
              <a:gd name="connsiteX78" fmla="*/ 3752850 w 7296150"/>
              <a:gd name="connsiteY78" fmla="*/ 4238625 h 4972050"/>
              <a:gd name="connsiteX79" fmla="*/ 3771900 w 7296150"/>
              <a:gd name="connsiteY79" fmla="*/ 4305300 h 4972050"/>
              <a:gd name="connsiteX80" fmla="*/ 3676650 w 7296150"/>
              <a:gd name="connsiteY80" fmla="*/ 4371975 h 4972050"/>
              <a:gd name="connsiteX81" fmla="*/ 3429000 w 7296150"/>
              <a:gd name="connsiteY81" fmla="*/ 4419600 h 4972050"/>
              <a:gd name="connsiteX82" fmla="*/ 3295650 w 7296150"/>
              <a:gd name="connsiteY82" fmla="*/ 4429125 h 4972050"/>
              <a:gd name="connsiteX83" fmla="*/ 3067050 w 7296150"/>
              <a:gd name="connsiteY83" fmla="*/ 4438650 h 4972050"/>
              <a:gd name="connsiteX84" fmla="*/ 2962275 w 7296150"/>
              <a:gd name="connsiteY84" fmla="*/ 4514850 h 4972050"/>
              <a:gd name="connsiteX85" fmla="*/ 2838450 w 7296150"/>
              <a:gd name="connsiteY85" fmla="*/ 4619625 h 4972050"/>
              <a:gd name="connsiteX86" fmla="*/ 2733675 w 7296150"/>
              <a:gd name="connsiteY86" fmla="*/ 4667250 h 4972050"/>
              <a:gd name="connsiteX87" fmla="*/ 2590800 w 7296150"/>
              <a:gd name="connsiteY87" fmla="*/ 4638675 h 4972050"/>
              <a:gd name="connsiteX88" fmla="*/ 2543175 w 7296150"/>
              <a:gd name="connsiteY88" fmla="*/ 4600575 h 4972050"/>
              <a:gd name="connsiteX89" fmla="*/ 2200275 w 7296150"/>
              <a:gd name="connsiteY89" fmla="*/ 4610100 h 4972050"/>
              <a:gd name="connsiteX90" fmla="*/ 2105025 w 7296150"/>
              <a:gd name="connsiteY90" fmla="*/ 4543425 h 4972050"/>
              <a:gd name="connsiteX91" fmla="*/ 2066925 w 7296150"/>
              <a:gd name="connsiteY91" fmla="*/ 4486275 h 4972050"/>
              <a:gd name="connsiteX92" fmla="*/ 1828800 w 7296150"/>
              <a:gd name="connsiteY92" fmla="*/ 4457700 h 4972050"/>
              <a:gd name="connsiteX93" fmla="*/ 1543050 w 7296150"/>
              <a:gd name="connsiteY93" fmla="*/ 4467225 h 4972050"/>
              <a:gd name="connsiteX94" fmla="*/ 1228725 w 7296150"/>
              <a:gd name="connsiteY94" fmla="*/ 4352925 h 4972050"/>
              <a:gd name="connsiteX95" fmla="*/ 1028700 w 7296150"/>
              <a:gd name="connsiteY95" fmla="*/ 4324350 h 4972050"/>
              <a:gd name="connsiteX96" fmla="*/ 904875 w 7296150"/>
              <a:gd name="connsiteY96" fmla="*/ 4229100 h 4972050"/>
              <a:gd name="connsiteX97" fmla="*/ 638175 w 7296150"/>
              <a:gd name="connsiteY97" fmla="*/ 4038600 h 4972050"/>
              <a:gd name="connsiteX98" fmla="*/ 419100 w 7296150"/>
              <a:gd name="connsiteY98" fmla="*/ 3981450 h 4972050"/>
              <a:gd name="connsiteX99" fmla="*/ 152400 w 7296150"/>
              <a:gd name="connsiteY99" fmla="*/ 3819525 h 4972050"/>
              <a:gd name="connsiteX100" fmla="*/ 0 w 7296150"/>
              <a:gd name="connsiteY100" fmla="*/ 3724275 h 4972050"/>
              <a:gd name="connsiteX101" fmla="*/ 247650 w 7296150"/>
              <a:gd name="connsiteY101" fmla="*/ 3629025 h 4972050"/>
              <a:gd name="connsiteX102" fmla="*/ 400050 w 7296150"/>
              <a:gd name="connsiteY102" fmla="*/ 3533775 h 4972050"/>
              <a:gd name="connsiteX103" fmla="*/ 352425 w 7296150"/>
              <a:gd name="connsiteY103" fmla="*/ 3390900 h 4972050"/>
              <a:gd name="connsiteX104" fmla="*/ 409575 w 7296150"/>
              <a:gd name="connsiteY104" fmla="*/ 3324225 h 4972050"/>
              <a:gd name="connsiteX105" fmla="*/ 552450 w 7296150"/>
              <a:gd name="connsiteY105" fmla="*/ 3343275 h 4972050"/>
              <a:gd name="connsiteX106" fmla="*/ 533400 w 7296150"/>
              <a:gd name="connsiteY106" fmla="*/ 3190875 h 4972050"/>
              <a:gd name="connsiteX107" fmla="*/ 600075 w 7296150"/>
              <a:gd name="connsiteY107" fmla="*/ 3162300 h 4972050"/>
              <a:gd name="connsiteX108" fmla="*/ 1047750 w 7296150"/>
              <a:gd name="connsiteY108" fmla="*/ 3419475 h 4972050"/>
              <a:gd name="connsiteX109" fmla="*/ 1323975 w 7296150"/>
              <a:gd name="connsiteY109" fmla="*/ 3552825 h 4972050"/>
              <a:gd name="connsiteX110" fmla="*/ 1438275 w 7296150"/>
              <a:gd name="connsiteY110" fmla="*/ 3324225 h 4972050"/>
              <a:gd name="connsiteX111" fmla="*/ 1371600 w 7296150"/>
              <a:gd name="connsiteY111" fmla="*/ 3248025 h 4972050"/>
              <a:gd name="connsiteX112" fmla="*/ 1400175 w 7296150"/>
              <a:gd name="connsiteY112" fmla="*/ 3152775 h 4972050"/>
              <a:gd name="connsiteX113" fmla="*/ 1238250 w 7296150"/>
              <a:gd name="connsiteY113" fmla="*/ 3124200 h 4972050"/>
              <a:gd name="connsiteX114" fmla="*/ 1104900 w 7296150"/>
              <a:gd name="connsiteY114" fmla="*/ 3095625 h 4972050"/>
              <a:gd name="connsiteX115" fmla="*/ 1190625 w 7296150"/>
              <a:gd name="connsiteY115" fmla="*/ 2981325 h 4972050"/>
              <a:gd name="connsiteX116" fmla="*/ 1333500 w 7296150"/>
              <a:gd name="connsiteY116" fmla="*/ 3009900 h 4972050"/>
              <a:gd name="connsiteX117" fmla="*/ 1476375 w 7296150"/>
              <a:gd name="connsiteY117" fmla="*/ 3086100 h 4972050"/>
              <a:gd name="connsiteX118" fmla="*/ 1400175 w 7296150"/>
              <a:gd name="connsiteY118" fmla="*/ 2952750 h 4972050"/>
              <a:gd name="connsiteX119" fmla="*/ 1323975 w 7296150"/>
              <a:gd name="connsiteY119" fmla="*/ 2847975 h 4972050"/>
              <a:gd name="connsiteX120" fmla="*/ 1152525 w 7296150"/>
              <a:gd name="connsiteY120" fmla="*/ 2809875 h 4972050"/>
              <a:gd name="connsiteX121" fmla="*/ 1028700 w 7296150"/>
              <a:gd name="connsiteY121" fmla="*/ 2743200 h 4972050"/>
              <a:gd name="connsiteX122" fmla="*/ 1114425 w 7296150"/>
              <a:gd name="connsiteY122" fmla="*/ 2571750 h 4972050"/>
              <a:gd name="connsiteX123" fmla="*/ 1200150 w 7296150"/>
              <a:gd name="connsiteY123" fmla="*/ 2438400 h 4972050"/>
              <a:gd name="connsiteX124" fmla="*/ 1447800 w 7296150"/>
              <a:gd name="connsiteY124" fmla="*/ 2362200 h 4972050"/>
              <a:gd name="connsiteX125" fmla="*/ 1543050 w 7296150"/>
              <a:gd name="connsiteY125" fmla="*/ 2219325 h 4972050"/>
              <a:gd name="connsiteX126" fmla="*/ 1695450 w 7296150"/>
              <a:gd name="connsiteY126" fmla="*/ 2181225 h 4972050"/>
              <a:gd name="connsiteX127" fmla="*/ 1990725 w 7296150"/>
              <a:gd name="connsiteY127" fmla="*/ 2200275 h 4972050"/>
              <a:gd name="connsiteX128" fmla="*/ 2105025 w 7296150"/>
              <a:gd name="connsiteY128" fmla="*/ 2276475 h 4972050"/>
              <a:gd name="connsiteX129" fmla="*/ 2314575 w 7296150"/>
              <a:gd name="connsiteY129" fmla="*/ 2314575 h 4972050"/>
              <a:gd name="connsiteX130" fmla="*/ 2524125 w 7296150"/>
              <a:gd name="connsiteY130" fmla="*/ 2152650 h 4972050"/>
              <a:gd name="connsiteX131" fmla="*/ 2647950 w 7296150"/>
              <a:gd name="connsiteY131" fmla="*/ 2105025 h 4972050"/>
              <a:gd name="connsiteX132" fmla="*/ 2743200 w 7296150"/>
              <a:gd name="connsiteY132" fmla="*/ 1943100 h 4972050"/>
              <a:gd name="connsiteX133" fmla="*/ 2905125 w 7296150"/>
              <a:gd name="connsiteY133" fmla="*/ 1619250 h 4972050"/>
              <a:gd name="connsiteX134" fmla="*/ 3048000 w 7296150"/>
              <a:gd name="connsiteY134" fmla="*/ 1543050 h 4972050"/>
              <a:gd name="connsiteX135" fmla="*/ 3162300 w 7296150"/>
              <a:gd name="connsiteY135" fmla="*/ 1314450 h 4972050"/>
              <a:gd name="connsiteX136" fmla="*/ 3276600 w 7296150"/>
              <a:gd name="connsiteY136" fmla="*/ 1143000 h 4972050"/>
              <a:gd name="connsiteX137" fmla="*/ 3295650 w 7296150"/>
              <a:gd name="connsiteY137" fmla="*/ 1028700 h 4972050"/>
              <a:gd name="connsiteX138" fmla="*/ 3448050 w 7296150"/>
              <a:gd name="connsiteY138" fmla="*/ 990600 h 4972050"/>
              <a:gd name="connsiteX139" fmla="*/ 3629025 w 7296150"/>
              <a:gd name="connsiteY139" fmla="*/ 742950 h 4972050"/>
              <a:gd name="connsiteX140" fmla="*/ 3876675 w 7296150"/>
              <a:gd name="connsiteY140" fmla="*/ 742950 h 4972050"/>
              <a:gd name="connsiteX141" fmla="*/ 4143375 w 7296150"/>
              <a:gd name="connsiteY141" fmla="*/ 676275 h 4972050"/>
              <a:gd name="connsiteX142" fmla="*/ 4210050 w 7296150"/>
              <a:gd name="connsiteY142" fmla="*/ 609600 h 4972050"/>
              <a:gd name="connsiteX143" fmla="*/ 4286250 w 7296150"/>
              <a:gd name="connsiteY143" fmla="*/ 495300 h 4972050"/>
              <a:gd name="connsiteX144" fmla="*/ 4238625 w 7296150"/>
              <a:gd name="connsiteY144" fmla="*/ 371475 h 4972050"/>
              <a:gd name="connsiteX145" fmla="*/ 3990975 w 7296150"/>
              <a:gd name="connsiteY145" fmla="*/ 304800 h 4972050"/>
              <a:gd name="connsiteX146" fmla="*/ 3819525 w 7296150"/>
              <a:gd name="connsiteY146" fmla="*/ 228600 h 4972050"/>
              <a:gd name="connsiteX147" fmla="*/ 3819525 w 7296150"/>
              <a:gd name="connsiteY147" fmla="*/ 123825 h 4972050"/>
              <a:gd name="connsiteX148" fmla="*/ 3943350 w 7296150"/>
              <a:gd name="connsiteY148" fmla="*/ 66675 h 4972050"/>
              <a:gd name="connsiteX149" fmla="*/ 4086225 w 7296150"/>
              <a:gd name="connsiteY149" fmla="*/ 9525 h 4972050"/>
              <a:gd name="connsiteX150" fmla="*/ 4124325 w 7296150"/>
              <a:gd name="connsiteY150" fmla="*/ 0 h 4972050"/>
              <a:gd name="connsiteX151" fmla="*/ 4181475 w 7296150"/>
              <a:gd name="connsiteY151" fmla="*/ 0 h 497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7296150" h="4972050">
                <a:moveTo>
                  <a:pt x="4181475" y="0"/>
                </a:moveTo>
                <a:lnTo>
                  <a:pt x="4733925" y="238125"/>
                </a:lnTo>
                <a:lnTo>
                  <a:pt x="4819650" y="409575"/>
                </a:lnTo>
                <a:lnTo>
                  <a:pt x="4867275" y="476250"/>
                </a:lnTo>
                <a:lnTo>
                  <a:pt x="4867275" y="704850"/>
                </a:lnTo>
                <a:lnTo>
                  <a:pt x="4962525" y="885825"/>
                </a:lnTo>
                <a:lnTo>
                  <a:pt x="5248275" y="1076325"/>
                </a:lnTo>
                <a:lnTo>
                  <a:pt x="5334000" y="1190625"/>
                </a:lnTo>
                <a:lnTo>
                  <a:pt x="5400675" y="1371600"/>
                </a:lnTo>
                <a:lnTo>
                  <a:pt x="5457825" y="1457325"/>
                </a:lnTo>
                <a:lnTo>
                  <a:pt x="5676900" y="1609725"/>
                </a:lnTo>
                <a:lnTo>
                  <a:pt x="5724525" y="1704975"/>
                </a:lnTo>
                <a:lnTo>
                  <a:pt x="5743575" y="1828800"/>
                </a:lnTo>
                <a:lnTo>
                  <a:pt x="5876925" y="1914525"/>
                </a:lnTo>
                <a:lnTo>
                  <a:pt x="5991225" y="2114550"/>
                </a:lnTo>
                <a:lnTo>
                  <a:pt x="6057900" y="2200275"/>
                </a:lnTo>
                <a:lnTo>
                  <a:pt x="6162675" y="2276475"/>
                </a:lnTo>
                <a:lnTo>
                  <a:pt x="6305550" y="2381250"/>
                </a:lnTo>
                <a:lnTo>
                  <a:pt x="6505575" y="2333625"/>
                </a:lnTo>
                <a:lnTo>
                  <a:pt x="6667500" y="2400300"/>
                </a:lnTo>
                <a:lnTo>
                  <a:pt x="6715125" y="2524125"/>
                </a:lnTo>
                <a:lnTo>
                  <a:pt x="6667500" y="2695575"/>
                </a:lnTo>
                <a:lnTo>
                  <a:pt x="6753225" y="2924175"/>
                </a:lnTo>
                <a:lnTo>
                  <a:pt x="6791325" y="3076575"/>
                </a:lnTo>
                <a:lnTo>
                  <a:pt x="6877050" y="3305175"/>
                </a:lnTo>
                <a:lnTo>
                  <a:pt x="7124700" y="3419475"/>
                </a:lnTo>
                <a:lnTo>
                  <a:pt x="7229475" y="3514725"/>
                </a:lnTo>
                <a:lnTo>
                  <a:pt x="7210425" y="3676650"/>
                </a:lnTo>
                <a:lnTo>
                  <a:pt x="7134225" y="3876675"/>
                </a:lnTo>
                <a:lnTo>
                  <a:pt x="7210425" y="3990975"/>
                </a:lnTo>
                <a:lnTo>
                  <a:pt x="7296150" y="4067175"/>
                </a:lnTo>
                <a:lnTo>
                  <a:pt x="7286625" y="4295775"/>
                </a:lnTo>
                <a:lnTo>
                  <a:pt x="7048500" y="4448175"/>
                </a:lnTo>
                <a:lnTo>
                  <a:pt x="6800850" y="4419600"/>
                </a:lnTo>
                <a:lnTo>
                  <a:pt x="6734175" y="4657725"/>
                </a:lnTo>
                <a:lnTo>
                  <a:pt x="6524625" y="4724400"/>
                </a:lnTo>
                <a:lnTo>
                  <a:pt x="6477000" y="4972050"/>
                </a:lnTo>
                <a:lnTo>
                  <a:pt x="6257925" y="4848225"/>
                </a:lnTo>
                <a:lnTo>
                  <a:pt x="6057900" y="4829175"/>
                </a:lnTo>
                <a:lnTo>
                  <a:pt x="5934075" y="4724400"/>
                </a:lnTo>
                <a:lnTo>
                  <a:pt x="5581650" y="4705350"/>
                </a:lnTo>
                <a:lnTo>
                  <a:pt x="5534025" y="4314825"/>
                </a:lnTo>
                <a:lnTo>
                  <a:pt x="5381625" y="4238625"/>
                </a:lnTo>
                <a:lnTo>
                  <a:pt x="5238750" y="4286250"/>
                </a:lnTo>
                <a:lnTo>
                  <a:pt x="5153025" y="4257675"/>
                </a:lnTo>
                <a:lnTo>
                  <a:pt x="5181600" y="4029075"/>
                </a:lnTo>
                <a:lnTo>
                  <a:pt x="5314950" y="3771900"/>
                </a:lnTo>
                <a:lnTo>
                  <a:pt x="5314950" y="3676650"/>
                </a:lnTo>
                <a:lnTo>
                  <a:pt x="5076825" y="3667125"/>
                </a:lnTo>
                <a:lnTo>
                  <a:pt x="4972050" y="3743325"/>
                </a:lnTo>
                <a:lnTo>
                  <a:pt x="4867275" y="3752850"/>
                </a:lnTo>
                <a:lnTo>
                  <a:pt x="4819650" y="3686175"/>
                </a:lnTo>
                <a:lnTo>
                  <a:pt x="4667250" y="3686175"/>
                </a:lnTo>
                <a:lnTo>
                  <a:pt x="4514850" y="3762375"/>
                </a:lnTo>
                <a:lnTo>
                  <a:pt x="4419600" y="3810000"/>
                </a:lnTo>
                <a:lnTo>
                  <a:pt x="4295775" y="3762375"/>
                </a:lnTo>
                <a:lnTo>
                  <a:pt x="4248150" y="3590925"/>
                </a:lnTo>
                <a:lnTo>
                  <a:pt x="4324350" y="3495675"/>
                </a:lnTo>
                <a:lnTo>
                  <a:pt x="4276725" y="3314700"/>
                </a:lnTo>
                <a:lnTo>
                  <a:pt x="4191000" y="3390900"/>
                </a:lnTo>
                <a:lnTo>
                  <a:pt x="4019550" y="3352800"/>
                </a:lnTo>
                <a:lnTo>
                  <a:pt x="3895725" y="3429000"/>
                </a:lnTo>
                <a:lnTo>
                  <a:pt x="3762375" y="3524250"/>
                </a:lnTo>
                <a:lnTo>
                  <a:pt x="3714750" y="3590925"/>
                </a:lnTo>
                <a:lnTo>
                  <a:pt x="3629025" y="3657600"/>
                </a:lnTo>
                <a:lnTo>
                  <a:pt x="3552825" y="3705225"/>
                </a:lnTo>
                <a:lnTo>
                  <a:pt x="3495675" y="3705225"/>
                </a:lnTo>
                <a:lnTo>
                  <a:pt x="3409950" y="3619500"/>
                </a:lnTo>
                <a:lnTo>
                  <a:pt x="3371850" y="3514725"/>
                </a:lnTo>
                <a:lnTo>
                  <a:pt x="3248025" y="3467100"/>
                </a:lnTo>
                <a:lnTo>
                  <a:pt x="3114675" y="3505200"/>
                </a:lnTo>
                <a:lnTo>
                  <a:pt x="3114675" y="3657600"/>
                </a:lnTo>
                <a:lnTo>
                  <a:pt x="3057525" y="3781425"/>
                </a:lnTo>
                <a:lnTo>
                  <a:pt x="3057525" y="3924300"/>
                </a:lnTo>
                <a:lnTo>
                  <a:pt x="3095625" y="3981450"/>
                </a:lnTo>
                <a:lnTo>
                  <a:pt x="3257550" y="4000500"/>
                </a:lnTo>
                <a:lnTo>
                  <a:pt x="3381375" y="4133850"/>
                </a:lnTo>
                <a:lnTo>
                  <a:pt x="3505200" y="4238625"/>
                </a:lnTo>
                <a:lnTo>
                  <a:pt x="3752850" y="4238625"/>
                </a:lnTo>
                <a:lnTo>
                  <a:pt x="3771900" y="4305300"/>
                </a:lnTo>
                <a:lnTo>
                  <a:pt x="3676650" y="4371975"/>
                </a:lnTo>
                <a:lnTo>
                  <a:pt x="3429000" y="4419600"/>
                </a:lnTo>
                <a:lnTo>
                  <a:pt x="3295650" y="4429125"/>
                </a:lnTo>
                <a:lnTo>
                  <a:pt x="3067050" y="4438650"/>
                </a:lnTo>
                <a:lnTo>
                  <a:pt x="2962275" y="4514850"/>
                </a:lnTo>
                <a:lnTo>
                  <a:pt x="2838450" y="4619625"/>
                </a:lnTo>
                <a:lnTo>
                  <a:pt x="2733675" y="4667250"/>
                </a:lnTo>
                <a:lnTo>
                  <a:pt x="2590800" y="4638675"/>
                </a:lnTo>
                <a:lnTo>
                  <a:pt x="2543175" y="4600575"/>
                </a:lnTo>
                <a:lnTo>
                  <a:pt x="2200275" y="4610100"/>
                </a:lnTo>
                <a:lnTo>
                  <a:pt x="2105025" y="4543425"/>
                </a:lnTo>
                <a:lnTo>
                  <a:pt x="2066925" y="4486275"/>
                </a:lnTo>
                <a:lnTo>
                  <a:pt x="1828800" y="4457700"/>
                </a:lnTo>
                <a:lnTo>
                  <a:pt x="1543050" y="4467225"/>
                </a:lnTo>
                <a:lnTo>
                  <a:pt x="1228725" y="4352925"/>
                </a:lnTo>
                <a:lnTo>
                  <a:pt x="1028700" y="4324350"/>
                </a:lnTo>
                <a:lnTo>
                  <a:pt x="904875" y="4229100"/>
                </a:lnTo>
                <a:lnTo>
                  <a:pt x="638175" y="4038600"/>
                </a:lnTo>
                <a:lnTo>
                  <a:pt x="419100" y="3981450"/>
                </a:lnTo>
                <a:lnTo>
                  <a:pt x="152400" y="3819525"/>
                </a:lnTo>
                <a:lnTo>
                  <a:pt x="0" y="3724275"/>
                </a:lnTo>
                <a:lnTo>
                  <a:pt x="247650" y="3629025"/>
                </a:lnTo>
                <a:lnTo>
                  <a:pt x="400050" y="3533775"/>
                </a:lnTo>
                <a:lnTo>
                  <a:pt x="352425" y="3390900"/>
                </a:lnTo>
                <a:lnTo>
                  <a:pt x="409575" y="3324225"/>
                </a:lnTo>
                <a:lnTo>
                  <a:pt x="552450" y="3343275"/>
                </a:lnTo>
                <a:lnTo>
                  <a:pt x="533400" y="3190875"/>
                </a:lnTo>
                <a:lnTo>
                  <a:pt x="600075" y="3162300"/>
                </a:lnTo>
                <a:lnTo>
                  <a:pt x="1047750" y="3419475"/>
                </a:lnTo>
                <a:lnTo>
                  <a:pt x="1323975" y="3552825"/>
                </a:lnTo>
                <a:lnTo>
                  <a:pt x="1438275" y="3324225"/>
                </a:lnTo>
                <a:lnTo>
                  <a:pt x="1371600" y="3248025"/>
                </a:lnTo>
                <a:lnTo>
                  <a:pt x="1400175" y="3152775"/>
                </a:lnTo>
                <a:lnTo>
                  <a:pt x="1238250" y="3124200"/>
                </a:lnTo>
                <a:lnTo>
                  <a:pt x="1104900" y="3095625"/>
                </a:lnTo>
                <a:lnTo>
                  <a:pt x="1190625" y="2981325"/>
                </a:lnTo>
                <a:lnTo>
                  <a:pt x="1333500" y="3009900"/>
                </a:lnTo>
                <a:lnTo>
                  <a:pt x="1476375" y="3086100"/>
                </a:lnTo>
                <a:lnTo>
                  <a:pt x="1400175" y="2952750"/>
                </a:lnTo>
                <a:lnTo>
                  <a:pt x="1323975" y="2847975"/>
                </a:lnTo>
                <a:lnTo>
                  <a:pt x="1152525" y="2809875"/>
                </a:lnTo>
                <a:lnTo>
                  <a:pt x="1028700" y="2743200"/>
                </a:lnTo>
                <a:lnTo>
                  <a:pt x="1114425" y="2571750"/>
                </a:lnTo>
                <a:lnTo>
                  <a:pt x="1200150" y="2438400"/>
                </a:lnTo>
                <a:lnTo>
                  <a:pt x="1447800" y="2362200"/>
                </a:lnTo>
                <a:lnTo>
                  <a:pt x="1543050" y="2219325"/>
                </a:lnTo>
                <a:lnTo>
                  <a:pt x="1695450" y="2181225"/>
                </a:lnTo>
                <a:lnTo>
                  <a:pt x="1990725" y="2200275"/>
                </a:lnTo>
                <a:lnTo>
                  <a:pt x="2105025" y="2276475"/>
                </a:lnTo>
                <a:lnTo>
                  <a:pt x="2314575" y="2314575"/>
                </a:lnTo>
                <a:lnTo>
                  <a:pt x="2524125" y="2152650"/>
                </a:lnTo>
                <a:lnTo>
                  <a:pt x="2647950" y="2105025"/>
                </a:lnTo>
                <a:lnTo>
                  <a:pt x="2743200" y="1943100"/>
                </a:lnTo>
                <a:lnTo>
                  <a:pt x="2905125" y="1619250"/>
                </a:lnTo>
                <a:lnTo>
                  <a:pt x="3048000" y="1543050"/>
                </a:lnTo>
                <a:lnTo>
                  <a:pt x="3162300" y="1314450"/>
                </a:lnTo>
                <a:lnTo>
                  <a:pt x="3276600" y="1143000"/>
                </a:lnTo>
                <a:lnTo>
                  <a:pt x="3295650" y="1028700"/>
                </a:lnTo>
                <a:lnTo>
                  <a:pt x="3448050" y="990600"/>
                </a:lnTo>
                <a:lnTo>
                  <a:pt x="3629025" y="742950"/>
                </a:lnTo>
                <a:lnTo>
                  <a:pt x="3876675" y="742950"/>
                </a:lnTo>
                <a:lnTo>
                  <a:pt x="4143375" y="676275"/>
                </a:lnTo>
                <a:lnTo>
                  <a:pt x="4210050" y="609600"/>
                </a:lnTo>
                <a:lnTo>
                  <a:pt x="4286250" y="495300"/>
                </a:lnTo>
                <a:lnTo>
                  <a:pt x="4238625" y="371475"/>
                </a:lnTo>
                <a:lnTo>
                  <a:pt x="3990975" y="304800"/>
                </a:lnTo>
                <a:lnTo>
                  <a:pt x="3819525" y="228600"/>
                </a:lnTo>
                <a:lnTo>
                  <a:pt x="3819525" y="123825"/>
                </a:lnTo>
                <a:lnTo>
                  <a:pt x="3943350" y="66675"/>
                </a:lnTo>
                <a:lnTo>
                  <a:pt x="4086225" y="9525"/>
                </a:lnTo>
                <a:lnTo>
                  <a:pt x="4124325" y="0"/>
                </a:lnTo>
                <a:lnTo>
                  <a:pt x="4181475" y="0"/>
                </a:ln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 y="5105401"/>
            <a:ext cx="3733800" cy="1585049"/>
          </a:xfrm>
          <a:prstGeom prst="rect">
            <a:avLst/>
          </a:prstGeom>
          <a:solidFill>
            <a:schemeClr val="bg1"/>
          </a:solidFill>
        </p:spPr>
        <p:txBody>
          <a:bodyPr wrap="square" rtlCol="0">
            <a:spAutoFit/>
          </a:bodyPr>
          <a:lstStyle/>
          <a:p>
            <a:pPr algn="ctr"/>
            <a:r>
              <a:rPr lang="en-US" sz="3600" dirty="0">
                <a:latin typeface="Arial Black" pitchFamily="34" charset="0"/>
              </a:rPr>
              <a:t>ATTAKAPAS</a:t>
            </a:r>
          </a:p>
          <a:p>
            <a:pPr algn="ctr"/>
            <a:r>
              <a:rPr lang="en-US" sz="3600" dirty="0">
                <a:latin typeface="Arial Black" pitchFamily="34" charset="0"/>
              </a:rPr>
              <a:t>DISTRICT</a:t>
            </a:r>
          </a:p>
          <a:p>
            <a:pPr algn="ctr"/>
            <a:r>
              <a:rPr lang="en-US" sz="2500" dirty="0">
                <a:latin typeface="Arial Black" pitchFamily="34" charset="0"/>
              </a:rPr>
              <a:t>Territory of Orleans</a:t>
            </a:r>
          </a:p>
        </p:txBody>
      </p:sp>
      <p:sp>
        <p:nvSpPr>
          <p:cNvPr id="19" name="TextBox 18"/>
          <p:cNvSpPr txBox="1"/>
          <p:nvPr/>
        </p:nvSpPr>
        <p:spPr>
          <a:xfrm>
            <a:off x="2171700" y="1859340"/>
            <a:ext cx="4800600" cy="3139321"/>
          </a:xfrm>
          <a:prstGeom prst="rect">
            <a:avLst/>
          </a:prstGeom>
          <a:solidFill>
            <a:schemeClr val="bg1"/>
          </a:solidFill>
        </p:spPr>
        <p:txBody>
          <a:bodyPr wrap="square" rtlCol="0">
            <a:spAutoFit/>
          </a:bodyPr>
          <a:lstStyle/>
          <a:p>
            <a:pPr algn="ctr"/>
            <a:r>
              <a:rPr lang="en-US" sz="6600" dirty="0"/>
              <a:t>3 important rivers/bayous run thru here</a:t>
            </a:r>
          </a:p>
        </p:txBody>
      </p:sp>
      <p:pic>
        <p:nvPicPr>
          <p:cNvPr id="20" name="Picture 2" descr="http://www.thecajuns.com/images/attamapc.jpg"/>
          <p:cNvPicPr>
            <a:picLocks noChangeAspect="1" noChangeArrowheads="1"/>
          </p:cNvPicPr>
          <p:nvPr/>
        </p:nvPicPr>
        <p:blipFill>
          <a:blip r:embed="rId3" cstate="print"/>
          <a:srcRect/>
          <a:stretch>
            <a:fillRect/>
          </a:stretch>
        </p:blipFill>
        <p:spPr bwMode="auto">
          <a:xfrm>
            <a:off x="-3932020" y="381000"/>
            <a:ext cx="3932020" cy="62362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wipe(down)">
                                      <p:cBhvr>
                                        <p:cTn id="7" dur="500"/>
                                        <p:tgtEl>
                                          <p:spTgt spid="10854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5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from="(-#ppt_w/2)" to="(#ppt_x)" calcmode="lin" valueType="num">
                                      <p:cBhvr>
                                        <p:cTn id="29" dur="600" fill="hold">
                                          <p:stCondLst>
                                            <p:cond delay="0"/>
                                          </p:stCondLst>
                                        </p:cTn>
                                        <p:tgtEl>
                                          <p:spTgt spid="19"/>
                                        </p:tgtEl>
                                        <p:attrNameLst>
                                          <p:attrName>ppt_x</p:attrName>
                                        </p:attrNameLst>
                                      </p:cBhvr>
                                    </p:anim>
                                    <p:anim from="0" to="-1.0" calcmode="lin" valueType="num">
                                      <p:cBhvr>
                                        <p:cTn id="30" dur="200" decel="50000" autoRev="1" fill="hold">
                                          <p:stCondLst>
                                            <p:cond delay="600"/>
                                          </p:stCondLst>
                                        </p:cTn>
                                        <p:tgtEl>
                                          <p:spTgt spid="19"/>
                                        </p:tgtEl>
                                        <p:attrNameLst>
                                          <p:attrName>xshear</p:attrName>
                                        </p:attrNameLst>
                                      </p:cBhvr>
                                    </p:anim>
                                    <p:animScale>
                                      <p:cBhvr>
                                        <p:cTn id="31" dur="200" decel="100000" autoRev="1" fill="hold">
                                          <p:stCondLst>
                                            <p:cond delay="600"/>
                                          </p:stCondLst>
                                        </p:cTn>
                                        <p:tgtEl>
                                          <p:spTgt spid="19"/>
                                        </p:tgtEl>
                                      </p:cBhvr>
                                      <p:from x="100000" y="100000"/>
                                      <p:to x="80000" y="100000"/>
                                    </p:animScale>
                                    <p:anim by="(#ppt_h/3+#ppt_w*0.1)" calcmode="lin" valueType="num">
                                      <p:cBhvr additive="sum">
                                        <p:cTn id="32" dur="200" decel="100000" autoRev="1" fill="hold">
                                          <p:stCondLst>
                                            <p:cond delay="600"/>
                                          </p:stCondLst>
                                        </p:cTn>
                                        <p:tgtEl>
                                          <p:spTgt spid="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BEAUSOLEIL ARRIVES WITH FIRST ACADIAN FAMILIES</a:t>
            </a:r>
          </a:p>
        </p:txBody>
      </p:sp>
      <p:pic>
        <p:nvPicPr>
          <p:cNvPr id="108550" name="Picture 6" descr="https://i1.wp.com/attakapasgazette.org/wp-content/uploads/2015/08/LATEST-Map-3-Taylor-Parks-02-06-14.jpg"/>
          <p:cNvPicPr>
            <a:picLocks noChangeAspect="1" noChangeArrowheads="1"/>
          </p:cNvPicPr>
          <p:nvPr/>
        </p:nvPicPr>
        <p:blipFill>
          <a:blip r:embed="rId2" cstate="print"/>
          <a:srcRect/>
          <a:stretch>
            <a:fillRect/>
          </a:stretch>
        </p:blipFill>
        <p:spPr bwMode="auto">
          <a:xfrm>
            <a:off x="9525000" y="-457200"/>
            <a:ext cx="9144000" cy="12573000"/>
          </a:xfrm>
          <a:prstGeom prst="rect">
            <a:avLst/>
          </a:prstGeom>
          <a:noFill/>
        </p:spPr>
      </p:pic>
      <p:pic>
        <p:nvPicPr>
          <p:cNvPr id="108548" name="Picture 4" descr="http://www.thecajuns.com/images/1805attakapasmap.gif"/>
          <p:cNvPicPr>
            <a:picLocks noChangeAspect="1" noChangeArrowheads="1"/>
          </p:cNvPicPr>
          <p:nvPr/>
        </p:nvPicPr>
        <p:blipFill>
          <a:blip r:embed="rId3" cstate="print"/>
          <a:srcRect/>
          <a:stretch>
            <a:fillRect/>
          </a:stretch>
        </p:blipFill>
        <p:spPr bwMode="auto">
          <a:xfrm>
            <a:off x="304800" y="609600"/>
            <a:ext cx="7985108" cy="6464808"/>
          </a:xfrm>
          <a:prstGeom prst="rect">
            <a:avLst/>
          </a:prstGeom>
          <a:noFill/>
        </p:spPr>
      </p:pic>
      <p:sp>
        <p:nvSpPr>
          <p:cNvPr id="18" name="TextBox 17"/>
          <p:cNvSpPr txBox="1"/>
          <p:nvPr/>
        </p:nvSpPr>
        <p:spPr>
          <a:xfrm>
            <a:off x="533400" y="5105401"/>
            <a:ext cx="3733800" cy="1585049"/>
          </a:xfrm>
          <a:prstGeom prst="rect">
            <a:avLst/>
          </a:prstGeom>
          <a:solidFill>
            <a:schemeClr val="bg1"/>
          </a:solidFill>
        </p:spPr>
        <p:txBody>
          <a:bodyPr wrap="square" rtlCol="0">
            <a:spAutoFit/>
          </a:bodyPr>
          <a:lstStyle/>
          <a:p>
            <a:pPr algn="ctr"/>
            <a:r>
              <a:rPr lang="en-US" sz="3600" dirty="0">
                <a:latin typeface="Arial Black" pitchFamily="34" charset="0"/>
              </a:rPr>
              <a:t>ATTAKAPAS</a:t>
            </a:r>
          </a:p>
          <a:p>
            <a:pPr algn="ctr"/>
            <a:r>
              <a:rPr lang="en-US" sz="3600" dirty="0">
                <a:latin typeface="Arial Black" pitchFamily="34" charset="0"/>
              </a:rPr>
              <a:t>DISTRICT</a:t>
            </a:r>
          </a:p>
          <a:p>
            <a:pPr algn="ctr"/>
            <a:r>
              <a:rPr lang="en-US" sz="2500" dirty="0">
                <a:latin typeface="Arial Black" pitchFamily="34" charset="0"/>
              </a:rPr>
              <a:t>Territory of Orleans</a:t>
            </a:r>
          </a:p>
        </p:txBody>
      </p:sp>
      <p:grpSp>
        <p:nvGrpSpPr>
          <p:cNvPr id="27" name="Group 26"/>
          <p:cNvGrpSpPr/>
          <p:nvPr/>
        </p:nvGrpSpPr>
        <p:grpSpPr>
          <a:xfrm>
            <a:off x="1600200" y="1724025"/>
            <a:ext cx="3171825" cy="2905125"/>
            <a:chOff x="1600200" y="1724025"/>
            <a:chExt cx="3171825" cy="2905125"/>
          </a:xfrm>
        </p:grpSpPr>
        <p:sp>
          <p:nvSpPr>
            <p:cNvPr id="21" name="Freeform 20"/>
            <p:cNvSpPr/>
            <p:nvPr/>
          </p:nvSpPr>
          <p:spPr>
            <a:xfrm>
              <a:off x="3686175" y="1724025"/>
              <a:ext cx="1085850" cy="2905125"/>
            </a:xfrm>
            <a:custGeom>
              <a:avLst/>
              <a:gdLst>
                <a:gd name="connsiteX0" fmla="*/ 1085850 w 1085850"/>
                <a:gd name="connsiteY0" fmla="*/ 0 h 2905125"/>
                <a:gd name="connsiteX1" fmla="*/ 962025 w 1085850"/>
                <a:gd name="connsiteY1" fmla="*/ 76200 h 2905125"/>
                <a:gd name="connsiteX2" fmla="*/ 866775 w 1085850"/>
                <a:gd name="connsiteY2" fmla="*/ 133350 h 2905125"/>
                <a:gd name="connsiteX3" fmla="*/ 723900 w 1085850"/>
                <a:gd name="connsiteY3" fmla="*/ 123825 h 2905125"/>
                <a:gd name="connsiteX4" fmla="*/ 723900 w 1085850"/>
                <a:gd name="connsiteY4" fmla="*/ 257175 h 2905125"/>
                <a:gd name="connsiteX5" fmla="*/ 742950 w 1085850"/>
                <a:gd name="connsiteY5" fmla="*/ 390525 h 2905125"/>
                <a:gd name="connsiteX6" fmla="*/ 790575 w 1085850"/>
                <a:gd name="connsiteY6" fmla="*/ 514350 h 2905125"/>
                <a:gd name="connsiteX7" fmla="*/ 771525 w 1085850"/>
                <a:gd name="connsiteY7" fmla="*/ 676275 h 2905125"/>
                <a:gd name="connsiteX8" fmla="*/ 838200 w 1085850"/>
                <a:gd name="connsiteY8" fmla="*/ 819150 h 2905125"/>
                <a:gd name="connsiteX9" fmla="*/ 866775 w 1085850"/>
                <a:gd name="connsiteY9" fmla="*/ 942975 h 2905125"/>
                <a:gd name="connsiteX10" fmla="*/ 819150 w 1085850"/>
                <a:gd name="connsiteY10" fmla="*/ 1066800 h 2905125"/>
                <a:gd name="connsiteX11" fmla="*/ 647700 w 1085850"/>
                <a:gd name="connsiteY11" fmla="*/ 1304925 h 2905125"/>
                <a:gd name="connsiteX12" fmla="*/ 495300 w 1085850"/>
                <a:gd name="connsiteY12" fmla="*/ 1485900 h 2905125"/>
                <a:gd name="connsiteX13" fmla="*/ 514350 w 1085850"/>
                <a:gd name="connsiteY13" fmla="*/ 1609725 h 2905125"/>
                <a:gd name="connsiteX14" fmla="*/ 571500 w 1085850"/>
                <a:gd name="connsiteY14" fmla="*/ 1704975 h 2905125"/>
                <a:gd name="connsiteX15" fmla="*/ 542925 w 1085850"/>
                <a:gd name="connsiteY15" fmla="*/ 1819275 h 2905125"/>
                <a:gd name="connsiteX16" fmla="*/ 428625 w 1085850"/>
                <a:gd name="connsiteY16" fmla="*/ 1914525 h 2905125"/>
                <a:gd name="connsiteX17" fmla="*/ 285750 w 1085850"/>
                <a:gd name="connsiteY17" fmla="*/ 1943100 h 2905125"/>
                <a:gd name="connsiteX18" fmla="*/ 161925 w 1085850"/>
                <a:gd name="connsiteY18" fmla="*/ 2009775 h 2905125"/>
                <a:gd name="connsiteX19" fmla="*/ 133350 w 1085850"/>
                <a:gd name="connsiteY19" fmla="*/ 2105025 h 2905125"/>
                <a:gd name="connsiteX20" fmla="*/ 142875 w 1085850"/>
                <a:gd name="connsiteY20" fmla="*/ 2152650 h 2905125"/>
                <a:gd name="connsiteX21" fmla="*/ 247650 w 1085850"/>
                <a:gd name="connsiteY21" fmla="*/ 2219325 h 2905125"/>
                <a:gd name="connsiteX22" fmla="*/ 428625 w 1085850"/>
                <a:gd name="connsiteY22" fmla="*/ 2266950 h 2905125"/>
                <a:gd name="connsiteX23" fmla="*/ 438150 w 1085850"/>
                <a:gd name="connsiteY23" fmla="*/ 2343150 h 2905125"/>
                <a:gd name="connsiteX24" fmla="*/ 419100 w 1085850"/>
                <a:gd name="connsiteY24" fmla="*/ 2438400 h 2905125"/>
                <a:gd name="connsiteX25" fmla="*/ 323850 w 1085850"/>
                <a:gd name="connsiteY25" fmla="*/ 2686050 h 2905125"/>
                <a:gd name="connsiteX26" fmla="*/ 238125 w 1085850"/>
                <a:gd name="connsiteY26" fmla="*/ 2724150 h 2905125"/>
                <a:gd name="connsiteX27" fmla="*/ 66675 w 1085850"/>
                <a:gd name="connsiteY27" fmla="*/ 2752725 h 2905125"/>
                <a:gd name="connsiteX28" fmla="*/ 66675 w 1085850"/>
                <a:gd name="connsiteY28" fmla="*/ 2752725 h 2905125"/>
                <a:gd name="connsiteX29" fmla="*/ 0 w 1085850"/>
                <a:gd name="connsiteY29" fmla="*/ 2771775 h 2905125"/>
                <a:gd name="connsiteX30" fmla="*/ 0 w 1085850"/>
                <a:gd name="connsiteY30" fmla="*/ 2886075 h 2905125"/>
                <a:gd name="connsiteX31" fmla="*/ 19050 w 1085850"/>
                <a:gd name="connsiteY31" fmla="*/ 2905125 h 290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5850" h="2905125">
                  <a:moveTo>
                    <a:pt x="1085850" y="0"/>
                  </a:moveTo>
                  <a:lnTo>
                    <a:pt x="962025" y="76200"/>
                  </a:lnTo>
                  <a:lnTo>
                    <a:pt x="866775" y="133350"/>
                  </a:lnTo>
                  <a:lnTo>
                    <a:pt x="723900" y="123825"/>
                  </a:lnTo>
                  <a:lnTo>
                    <a:pt x="723900" y="257175"/>
                  </a:lnTo>
                  <a:lnTo>
                    <a:pt x="742950" y="390525"/>
                  </a:lnTo>
                  <a:lnTo>
                    <a:pt x="790575" y="514350"/>
                  </a:lnTo>
                  <a:lnTo>
                    <a:pt x="771525" y="676275"/>
                  </a:lnTo>
                  <a:lnTo>
                    <a:pt x="838200" y="819150"/>
                  </a:lnTo>
                  <a:lnTo>
                    <a:pt x="866775" y="942975"/>
                  </a:lnTo>
                  <a:lnTo>
                    <a:pt x="819150" y="1066800"/>
                  </a:lnTo>
                  <a:lnTo>
                    <a:pt x="647700" y="1304925"/>
                  </a:lnTo>
                  <a:lnTo>
                    <a:pt x="495300" y="1485900"/>
                  </a:lnTo>
                  <a:lnTo>
                    <a:pt x="514350" y="1609725"/>
                  </a:lnTo>
                  <a:lnTo>
                    <a:pt x="571500" y="1704975"/>
                  </a:lnTo>
                  <a:lnTo>
                    <a:pt x="542925" y="1819275"/>
                  </a:lnTo>
                  <a:lnTo>
                    <a:pt x="428625" y="1914525"/>
                  </a:lnTo>
                  <a:lnTo>
                    <a:pt x="285750" y="1943100"/>
                  </a:lnTo>
                  <a:lnTo>
                    <a:pt x="161925" y="2009775"/>
                  </a:lnTo>
                  <a:lnTo>
                    <a:pt x="133350" y="2105025"/>
                  </a:lnTo>
                  <a:lnTo>
                    <a:pt x="142875" y="2152650"/>
                  </a:lnTo>
                  <a:lnTo>
                    <a:pt x="247650" y="2219325"/>
                  </a:lnTo>
                  <a:lnTo>
                    <a:pt x="428625" y="2266950"/>
                  </a:lnTo>
                  <a:lnTo>
                    <a:pt x="438150" y="2343150"/>
                  </a:lnTo>
                  <a:lnTo>
                    <a:pt x="419100" y="2438400"/>
                  </a:lnTo>
                  <a:lnTo>
                    <a:pt x="323850" y="2686050"/>
                  </a:lnTo>
                  <a:lnTo>
                    <a:pt x="238125" y="2724150"/>
                  </a:lnTo>
                  <a:lnTo>
                    <a:pt x="66675" y="2752725"/>
                  </a:lnTo>
                  <a:lnTo>
                    <a:pt x="66675" y="2752725"/>
                  </a:lnTo>
                  <a:lnTo>
                    <a:pt x="0" y="2771775"/>
                  </a:lnTo>
                  <a:lnTo>
                    <a:pt x="0" y="2886075"/>
                  </a:lnTo>
                  <a:lnTo>
                    <a:pt x="19050" y="2905125"/>
                  </a:lnTo>
                </a:path>
              </a:pathLst>
            </a:custGeom>
            <a:noFill/>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1600200" y="2133600"/>
              <a:ext cx="2768600" cy="523220"/>
            </a:xfrm>
            <a:prstGeom prst="rect">
              <a:avLst/>
            </a:prstGeom>
            <a:solidFill>
              <a:schemeClr val="bg1"/>
            </a:solidFill>
          </p:spPr>
          <p:txBody>
            <a:bodyPr wrap="square" rtlCol="0">
              <a:spAutoFit/>
            </a:bodyPr>
            <a:lstStyle/>
            <a:p>
              <a:pPr algn="ctr"/>
              <a:r>
                <a:rPr lang="en-US" sz="2800" b="1" dirty="0"/>
                <a:t>Vermillion Bayou</a:t>
              </a:r>
            </a:p>
          </p:txBody>
        </p:sp>
      </p:grpSp>
      <p:grpSp>
        <p:nvGrpSpPr>
          <p:cNvPr id="25" name="Group 24"/>
          <p:cNvGrpSpPr/>
          <p:nvPr/>
        </p:nvGrpSpPr>
        <p:grpSpPr>
          <a:xfrm>
            <a:off x="5305425" y="752475"/>
            <a:ext cx="2949575" cy="5286375"/>
            <a:chOff x="5305425" y="752475"/>
            <a:chExt cx="2949575" cy="5286375"/>
          </a:xfrm>
        </p:grpSpPr>
        <p:sp>
          <p:nvSpPr>
            <p:cNvPr id="19" name="Freeform 18"/>
            <p:cNvSpPr/>
            <p:nvPr/>
          </p:nvSpPr>
          <p:spPr>
            <a:xfrm>
              <a:off x="5305425" y="752475"/>
              <a:ext cx="2571750" cy="5286375"/>
            </a:xfrm>
            <a:custGeom>
              <a:avLst/>
              <a:gdLst>
                <a:gd name="connsiteX0" fmla="*/ 1743075 w 2571750"/>
                <a:gd name="connsiteY0" fmla="*/ 5286375 h 5286375"/>
                <a:gd name="connsiteX1" fmla="*/ 1800225 w 2571750"/>
                <a:gd name="connsiteY1" fmla="*/ 5086350 h 5286375"/>
                <a:gd name="connsiteX2" fmla="*/ 1981200 w 2571750"/>
                <a:gd name="connsiteY2" fmla="*/ 4953000 h 5286375"/>
                <a:gd name="connsiteX3" fmla="*/ 2133600 w 2571750"/>
                <a:gd name="connsiteY3" fmla="*/ 4772025 h 5286375"/>
                <a:gd name="connsiteX4" fmla="*/ 2266950 w 2571750"/>
                <a:gd name="connsiteY4" fmla="*/ 4762500 h 5286375"/>
                <a:gd name="connsiteX5" fmla="*/ 2438400 w 2571750"/>
                <a:gd name="connsiteY5" fmla="*/ 4667250 h 5286375"/>
                <a:gd name="connsiteX6" fmla="*/ 2505075 w 2571750"/>
                <a:gd name="connsiteY6" fmla="*/ 4619625 h 5286375"/>
                <a:gd name="connsiteX7" fmla="*/ 2571750 w 2571750"/>
                <a:gd name="connsiteY7" fmla="*/ 4533900 h 5286375"/>
                <a:gd name="connsiteX8" fmla="*/ 2571750 w 2571750"/>
                <a:gd name="connsiteY8" fmla="*/ 4419600 h 5286375"/>
                <a:gd name="connsiteX9" fmla="*/ 2438400 w 2571750"/>
                <a:gd name="connsiteY9" fmla="*/ 4343400 h 5286375"/>
                <a:gd name="connsiteX10" fmla="*/ 2390775 w 2571750"/>
                <a:gd name="connsiteY10" fmla="*/ 4229100 h 5286375"/>
                <a:gd name="connsiteX11" fmla="*/ 2228850 w 2571750"/>
                <a:gd name="connsiteY11" fmla="*/ 4162425 h 5286375"/>
                <a:gd name="connsiteX12" fmla="*/ 1962150 w 2571750"/>
                <a:gd name="connsiteY12" fmla="*/ 4095750 h 5286375"/>
                <a:gd name="connsiteX13" fmla="*/ 1857375 w 2571750"/>
                <a:gd name="connsiteY13" fmla="*/ 4095750 h 5286375"/>
                <a:gd name="connsiteX14" fmla="*/ 1704975 w 2571750"/>
                <a:gd name="connsiteY14" fmla="*/ 4095750 h 5286375"/>
                <a:gd name="connsiteX15" fmla="*/ 1485900 w 2571750"/>
                <a:gd name="connsiteY15" fmla="*/ 4019550 h 5286375"/>
                <a:gd name="connsiteX16" fmla="*/ 1466850 w 2571750"/>
                <a:gd name="connsiteY16" fmla="*/ 3790950 h 5286375"/>
                <a:gd name="connsiteX17" fmla="*/ 1352550 w 2571750"/>
                <a:gd name="connsiteY17" fmla="*/ 3705225 h 5286375"/>
                <a:gd name="connsiteX18" fmla="*/ 1238250 w 2571750"/>
                <a:gd name="connsiteY18" fmla="*/ 3448050 h 5286375"/>
                <a:gd name="connsiteX19" fmla="*/ 1133475 w 2571750"/>
                <a:gd name="connsiteY19" fmla="*/ 3371850 h 5286375"/>
                <a:gd name="connsiteX20" fmla="*/ 1162050 w 2571750"/>
                <a:gd name="connsiteY20" fmla="*/ 3114675 h 5286375"/>
                <a:gd name="connsiteX21" fmla="*/ 1228725 w 2571750"/>
                <a:gd name="connsiteY21" fmla="*/ 2847975 h 5286375"/>
                <a:gd name="connsiteX22" fmla="*/ 1095375 w 2571750"/>
                <a:gd name="connsiteY22" fmla="*/ 2686050 h 5286375"/>
                <a:gd name="connsiteX23" fmla="*/ 1019175 w 2571750"/>
                <a:gd name="connsiteY23" fmla="*/ 2514600 h 5286375"/>
                <a:gd name="connsiteX24" fmla="*/ 1009650 w 2571750"/>
                <a:gd name="connsiteY24" fmla="*/ 2276475 h 5286375"/>
                <a:gd name="connsiteX25" fmla="*/ 1000125 w 2571750"/>
                <a:gd name="connsiteY25" fmla="*/ 2095500 h 5286375"/>
                <a:gd name="connsiteX26" fmla="*/ 962025 w 2571750"/>
                <a:gd name="connsiteY26" fmla="*/ 1914525 h 5286375"/>
                <a:gd name="connsiteX27" fmla="*/ 781050 w 2571750"/>
                <a:gd name="connsiteY27" fmla="*/ 1847850 h 5286375"/>
                <a:gd name="connsiteX28" fmla="*/ 733425 w 2571750"/>
                <a:gd name="connsiteY28" fmla="*/ 1800225 h 5286375"/>
                <a:gd name="connsiteX29" fmla="*/ 666750 w 2571750"/>
                <a:gd name="connsiteY29" fmla="*/ 1685925 h 5286375"/>
                <a:gd name="connsiteX30" fmla="*/ 619125 w 2571750"/>
                <a:gd name="connsiteY30" fmla="*/ 1457325 h 5286375"/>
                <a:gd name="connsiteX31" fmla="*/ 457200 w 2571750"/>
                <a:gd name="connsiteY31" fmla="*/ 1343025 h 5286375"/>
                <a:gd name="connsiteX32" fmla="*/ 257175 w 2571750"/>
                <a:gd name="connsiteY32" fmla="*/ 1238250 h 5286375"/>
                <a:gd name="connsiteX33" fmla="*/ 123825 w 2571750"/>
                <a:gd name="connsiteY33" fmla="*/ 1095375 h 5286375"/>
                <a:gd name="connsiteX34" fmla="*/ 114300 w 2571750"/>
                <a:gd name="connsiteY34" fmla="*/ 1000125 h 5286375"/>
                <a:gd name="connsiteX35" fmla="*/ 161925 w 2571750"/>
                <a:gd name="connsiteY35" fmla="*/ 819150 h 5286375"/>
                <a:gd name="connsiteX36" fmla="*/ 47625 w 2571750"/>
                <a:gd name="connsiteY36" fmla="*/ 723900 h 5286375"/>
                <a:gd name="connsiteX37" fmla="*/ 28575 w 2571750"/>
                <a:gd name="connsiteY37" fmla="*/ 581025 h 5286375"/>
                <a:gd name="connsiteX38" fmla="*/ 28575 w 2571750"/>
                <a:gd name="connsiteY38" fmla="*/ 581025 h 5286375"/>
                <a:gd name="connsiteX39" fmla="*/ 123825 w 2571750"/>
                <a:gd name="connsiteY39" fmla="*/ 447675 h 5286375"/>
                <a:gd name="connsiteX40" fmla="*/ 76200 w 2571750"/>
                <a:gd name="connsiteY40" fmla="*/ 314325 h 5286375"/>
                <a:gd name="connsiteX41" fmla="*/ 19050 w 2571750"/>
                <a:gd name="connsiteY41" fmla="*/ 95250 h 5286375"/>
                <a:gd name="connsiteX42" fmla="*/ 0 w 2571750"/>
                <a:gd name="connsiteY42" fmla="*/ 0 h 528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71750" h="5286375">
                  <a:moveTo>
                    <a:pt x="1743075" y="5286375"/>
                  </a:moveTo>
                  <a:lnTo>
                    <a:pt x="1800225" y="5086350"/>
                  </a:lnTo>
                  <a:lnTo>
                    <a:pt x="1981200" y="4953000"/>
                  </a:lnTo>
                  <a:lnTo>
                    <a:pt x="2133600" y="4772025"/>
                  </a:lnTo>
                  <a:lnTo>
                    <a:pt x="2266950" y="4762500"/>
                  </a:lnTo>
                  <a:lnTo>
                    <a:pt x="2438400" y="4667250"/>
                  </a:lnTo>
                  <a:lnTo>
                    <a:pt x="2505075" y="4619625"/>
                  </a:lnTo>
                  <a:lnTo>
                    <a:pt x="2571750" y="4533900"/>
                  </a:lnTo>
                  <a:lnTo>
                    <a:pt x="2571750" y="4419600"/>
                  </a:lnTo>
                  <a:lnTo>
                    <a:pt x="2438400" y="4343400"/>
                  </a:lnTo>
                  <a:lnTo>
                    <a:pt x="2390775" y="4229100"/>
                  </a:lnTo>
                  <a:lnTo>
                    <a:pt x="2228850" y="4162425"/>
                  </a:lnTo>
                  <a:lnTo>
                    <a:pt x="1962150" y="4095750"/>
                  </a:lnTo>
                  <a:lnTo>
                    <a:pt x="1857375" y="4095750"/>
                  </a:lnTo>
                  <a:lnTo>
                    <a:pt x="1704975" y="4095750"/>
                  </a:lnTo>
                  <a:lnTo>
                    <a:pt x="1485900" y="4019550"/>
                  </a:lnTo>
                  <a:lnTo>
                    <a:pt x="1466850" y="3790950"/>
                  </a:lnTo>
                  <a:lnTo>
                    <a:pt x="1352550" y="3705225"/>
                  </a:lnTo>
                  <a:lnTo>
                    <a:pt x="1238250" y="3448050"/>
                  </a:lnTo>
                  <a:lnTo>
                    <a:pt x="1133475" y="3371850"/>
                  </a:lnTo>
                  <a:lnTo>
                    <a:pt x="1162050" y="3114675"/>
                  </a:lnTo>
                  <a:lnTo>
                    <a:pt x="1228725" y="2847975"/>
                  </a:lnTo>
                  <a:lnTo>
                    <a:pt x="1095375" y="2686050"/>
                  </a:lnTo>
                  <a:lnTo>
                    <a:pt x="1019175" y="2514600"/>
                  </a:lnTo>
                  <a:lnTo>
                    <a:pt x="1009650" y="2276475"/>
                  </a:lnTo>
                  <a:lnTo>
                    <a:pt x="1000125" y="2095500"/>
                  </a:lnTo>
                  <a:lnTo>
                    <a:pt x="962025" y="1914525"/>
                  </a:lnTo>
                  <a:lnTo>
                    <a:pt x="781050" y="1847850"/>
                  </a:lnTo>
                  <a:lnTo>
                    <a:pt x="733425" y="1800225"/>
                  </a:lnTo>
                  <a:lnTo>
                    <a:pt x="666750" y="1685925"/>
                  </a:lnTo>
                  <a:lnTo>
                    <a:pt x="619125" y="1457325"/>
                  </a:lnTo>
                  <a:lnTo>
                    <a:pt x="457200" y="1343025"/>
                  </a:lnTo>
                  <a:lnTo>
                    <a:pt x="257175" y="1238250"/>
                  </a:lnTo>
                  <a:lnTo>
                    <a:pt x="123825" y="1095375"/>
                  </a:lnTo>
                  <a:lnTo>
                    <a:pt x="114300" y="1000125"/>
                  </a:lnTo>
                  <a:lnTo>
                    <a:pt x="161925" y="819150"/>
                  </a:lnTo>
                  <a:lnTo>
                    <a:pt x="47625" y="723900"/>
                  </a:lnTo>
                  <a:lnTo>
                    <a:pt x="28575" y="581025"/>
                  </a:lnTo>
                  <a:lnTo>
                    <a:pt x="28575" y="581025"/>
                  </a:lnTo>
                  <a:lnTo>
                    <a:pt x="123825" y="447675"/>
                  </a:lnTo>
                  <a:lnTo>
                    <a:pt x="76200" y="314325"/>
                  </a:lnTo>
                  <a:lnTo>
                    <a:pt x="19050" y="95250"/>
                  </a:lnTo>
                  <a:lnTo>
                    <a:pt x="0" y="0"/>
                  </a:lnTo>
                </a:path>
              </a:pathLst>
            </a:custGeom>
            <a:ln w="762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5486400" y="1066800"/>
              <a:ext cx="2768600" cy="523220"/>
            </a:xfrm>
            <a:prstGeom prst="rect">
              <a:avLst/>
            </a:prstGeom>
            <a:solidFill>
              <a:srgbClr val="FF0000"/>
            </a:solidFill>
          </p:spPr>
          <p:txBody>
            <a:bodyPr wrap="square" rtlCol="0">
              <a:spAutoFit/>
            </a:bodyPr>
            <a:lstStyle/>
            <a:p>
              <a:pPr algn="ctr"/>
              <a:r>
                <a:rPr lang="en-US" sz="2800" b="1" dirty="0">
                  <a:ln>
                    <a:solidFill>
                      <a:schemeClr val="tx1"/>
                    </a:solidFill>
                  </a:ln>
                  <a:solidFill>
                    <a:schemeClr val="bg1"/>
                  </a:solidFill>
                </a:rPr>
                <a:t>Atchafalaya River</a:t>
              </a:r>
            </a:p>
          </p:txBody>
        </p:sp>
      </p:grpSp>
      <p:grpSp>
        <p:nvGrpSpPr>
          <p:cNvPr id="26" name="Group 25"/>
          <p:cNvGrpSpPr/>
          <p:nvPr/>
        </p:nvGrpSpPr>
        <p:grpSpPr>
          <a:xfrm>
            <a:off x="4419600" y="752475"/>
            <a:ext cx="2438400" cy="5485745"/>
            <a:chOff x="4419600" y="752475"/>
            <a:chExt cx="2438400" cy="5485745"/>
          </a:xfrm>
        </p:grpSpPr>
        <p:sp>
          <p:nvSpPr>
            <p:cNvPr id="20" name="Freeform 19"/>
            <p:cNvSpPr/>
            <p:nvPr/>
          </p:nvSpPr>
          <p:spPr>
            <a:xfrm>
              <a:off x="4419600" y="752475"/>
              <a:ext cx="2438400" cy="5076825"/>
            </a:xfrm>
            <a:custGeom>
              <a:avLst/>
              <a:gdLst>
                <a:gd name="connsiteX0" fmla="*/ 2228850 w 2438400"/>
                <a:gd name="connsiteY0" fmla="*/ 5076825 h 5076825"/>
                <a:gd name="connsiteX1" fmla="*/ 2419350 w 2438400"/>
                <a:gd name="connsiteY1" fmla="*/ 4829175 h 5076825"/>
                <a:gd name="connsiteX2" fmla="*/ 2438400 w 2438400"/>
                <a:gd name="connsiteY2" fmla="*/ 4648200 h 5076825"/>
                <a:gd name="connsiteX3" fmla="*/ 2333625 w 2438400"/>
                <a:gd name="connsiteY3" fmla="*/ 4552950 h 5076825"/>
                <a:gd name="connsiteX4" fmla="*/ 1981200 w 2438400"/>
                <a:gd name="connsiteY4" fmla="*/ 4438650 h 5076825"/>
                <a:gd name="connsiteX5" fmla="*/ 1990725 w 2438400"/>
                <a:gd name="connsiteY5" fmla="*/ 4276725 h 5076825"/>
                <a:gd name="connsiteX6" fmla="*/ 2000250 w 2438400"/>
                <a:gd name="connsiteY6" fmla="*/ 4067175 h 5076825"/>
                <a:gd name="connsiteX7" fmla="*/ 1933575 w 2438400"/>
                <a:gd name="connsiteY7" fmla="*/ 3981450 h 5076825"/>
                <a:gd name="connsiteX8" fmla="*/ 1838325 w 2438400"/>
                <a:gd name="connsiteY8" fmla="*/ 4029075 h 5076825"/>
                <a:gd name="connsiteX9" fmla="*/ 1695450 w 2438400"/>
                <a:gd name="connsiteY9" fmla="*/ 3990975 h 5076825"/>
                <a:gd name="connsiteX10" fmla="*/ 1657350 w 2438400"/>
                <a:gd name="connsiteY10" fmla="*/ 3914775 h 5076825"/>
                <a:gd name="connsiteX11" fmla="*/ 1628775 w 2438400"/>
                <a:gd name="connsiteY11" fmla="*/ 3629025 h 5076825"/>
                <a:gd name="connsiteX12" fmla="*/ 1533525 w 2438400"/>
                <a:gd name="connsiteY12" fmla="*/ 3733800 h 5076825"/>
                <a:gd name="connsiteX13" fmla="*/ 1428750 w 2438400"/>
                <a:gd name="connsiteY13" fmla="*/ 3648075 h 5076825"/>
                <a:gd name="connsiteX14" fmla="*/ 1276350 w 2438400"/>
                <a:gd name="connsiteY14" fmla="*/ 3505200 h 5076825"/>
                <a:gd name="connsiteX15" fmla="*/ 1095375 w 2438400"/>
                <a:gd name="connsiteY15" fmla="*/ 3419475 h 5076825"/>
                <a:gd name="connsiteX16" fmla="*/ 933450 w 2438400"/>
                <a:gd name="connsiteY16" fmla="*/ 3371850 h 5076825"/>
                <a:gd name="connsiteX17" fmla="*/ 771525 w 2438400"/>
                <a:gd name="connsiteY17" fmla="*/ 3286125 h 5076825"/>
                <a:gd name="connsiteX18" fmla="*/ 600075 w 2438400"/>
                <a:gd name="connsiteY18" fmla="*/ 3171825 h 5076825"/>
                <a:gd name="connsiteX19" fmla="*/ 561975 w 2438400"/>
                <a:gd name="connsiteY19" fmla="*/ 3038475 h 5076825"/>
                <a:gd name="connsiteX20" fmla="*/ 609600 w 2438400"/>
                <a:gd name="connsiteY20" fmla="*/ 2895600 h 5076825"/>
                <a:gd name="connsiteX21" fmla="*/ 809625 w 2438400"/>
                <a:gd name="connsiteY21" fmla="*/ 2914650 h 5076825"/>
                <a:gd name="connsiteX22" fmla="*/ 923925 w 2438400"/>
                <a:gd name="connsiteY22" fmla="*/ 2933700 h 5076825"/>
                <a:gd name="connsiteX23" fmla="*/ 923925 w 2438400"/>
                <a:gd name="connsiteY23" fmla="*/ 2933700 h 5076825"/>
                <a:gd name="connsiteX24" fmla="*/ 952500 w 2438400"/>
                <a:gd name="connsiteY24" fmla="*/ 2752725 h 5076825"/>
                <a:gd name="connsiteX25" fmla="*/ 904875 w 2438400"/>
                <a:gd name="connsiteY25" fmla="*/ 2686050 h 5076825"/>
                <a:gd name="connsiteX26" fmla="*/ 857250 w 2438400"/>
                <a:gd name="connsiteY26" fmla="*/ 2724150 h 5076825"/>
                <a:gd name="connsiteX27" fmla="*/ 790575 w 2438400"/>
                <a:gd name="connsiteY27" fmla="*/ 2800350 h 5076825"/>
                <a:gd name="connsiteX28" fmla="*/ 790575 w 2438400"/>
                <a:gd name="connsiteY28" fmla="*/ 2800350 h 5076825"/>
                <a:gd name="connsiteX29" fmla="*/ 714375 w 2438400"/>
                <a:gd name="connsiteY29" fmla="*/ 2676525 h 5076825"/>
                <a:gd name="connsiteX30" fmla="*/ 695325 w 2438400"/>
                <a:gd name="connsiteY30" fmla="*/ 2590800 h 5076825"/>
                <a:gd name="connsiteX31" fmla="*/ 676275 w 2438400"/>
                <a:gd name="connsiteY31" fmla="*/ 2400300 h 5076825"/>
                <a:gd name="connsiteX32" fmla="*/ 752475 w 2438400"/>
                <a:gd name="connsiteY32" fmla="*/ 2152650 h 5076825"/>
                <a:gd name="connsiteX33" fmla="*/ 723900 w 2438400"/>
                <a:gd name="connsiteY33" fmla="*/ 2019300 h 5076825"/>
                <a:gd name="connsiteX34" fmla="*/ 638175 w 2438400"/>
                <a:gd name="connsiteY34" fmla="*/ 1971675 h 5076825"/>
                <a:gd name="connsiteX35" fmla="*/ 476250 w 2438400"/>
                <a:gd name="connsiteY35" fmla="*/ 1990725 h 5076825"/>
                <a:gd name="connsiteX36" fmla="*/ 371475 w 2438400"/>
                <a:gd name="connsiteY36" fmla="*/ 1933575 h 5076825"/>
                <a:gd name="connsiteX37" fmla="*/ 323850 w 2438400"/>
                <a:gd name="connsiteY37" fmla="*/ 1771650 h 5076825"/>
                <a:gd name="connsiteX38" fmla="*/ 504825 w 2438400"/>
                <a:gd name="connsiteY38" fmla="*/ 1704975 h 5076825"/>
                <a:gd name="connsiteX39" fmla="*/ 581025 w 2438400"/>
                <a:gd name="connsiteY39" fmla="*/ 1704975 h 5076825"/>
                <a:gd name="connsiteX40" fmla="*/ 581025 w 2438400"/>
                <a:gd name="connsiteY40" fmla="*/ 1704975 h 5076825"/>
                <a:gd name="connsiteX41" fmla="*/ 581025 w 2438400"/>
                <a:gd name="connsiteY41" fmla="*/ 1562100 h 5076825"/>
                <a:gd name="connsiteX42" fmla="*/ 476250 w 2438400"/>
                <a:gd name="connsiteY42" fmla="*/ 1514475 h 5076825"/>
                <a:gd name="connsiteX43" fmla="*/ 361950 w 2438400"/>
                <a:gd name="connsiteY43" fmla="*/ 1466850 h 5076825"/>
                <a:gd name="connsiteX44" fmla="*/ 342900 w 2438400"/>
                <a:gd name="connsiteY44" fmla="*/ 1390650 h 5076825"/>
                <a:gd name="connsiteX45" fmla="*/ 419100 w 2438400"/>
                <a:gd name="connsiteY45" fmla="*/ 1285875 h 5076825"/>
                <a:gd name="connsiteX46" fmla="*/ 476250 w 2438400"/>
                <a:gd name="connsiteY46" fmla="*/ 1181100 h 5076825"/>
                <a:gd name="connsiteX47" fmla="*/ 419100 w 2438400"/>
                <a:gd name="connsiteY47" fmla="*/ 1047750 h 5076825"/>
                <a:gd name="connsiteX48" fmla="*/ 371475 w 2438400"/>
                <a:gd name="connsiteY48" fmla="*/ 942975 h 5076825"/>
                <a:gd name="connsiteX49" fmla="*/ 438150 w 2438400"/>
                <a:gd name="connsiteY49" fmla="*/ 819150 h 5076825"/>
                <a:gd name="connsiteX50" fmla="*/ 381000 w 2438400"/>
                <a:gd name="connsiteY50" fmla="*/ 695325 h 5076825"/>
                <a:gd name="connsiteX51" fmla="*/ 219075 w 2438400"/>
                <a:gd name="connsiteY51" fmla="*/ 666750 h 5076825"/>
                <a:gd name="connsiteX52" fmla="*/ 28575 w 2438400"/>
                <a:gd name="connsiteY52" fmla="*/ 628650 h 5076825"/>
                <a:gd name="connsiteX53" fmla="*/ 0 w 2438400"/>
                <a:gd name="connsiteY53" fmla="*/ 533400 h 5076825"/>
                <a:gd name="connsiteX54" fmla="*/ 28575 w 2438400"/>
                <a:gd name="connsiteY54" fmla="*/ 438150 h 5076825"/>
                <a:gd name="connsiteX55" fmla="*/ 219075 w 2438400"/>
                <a:gd name="connsiteY55" fmla="*/ 361950 h 5076825"/>
                <a:gd name="connsiteX56" fmla="*/ 219075 w 2438400"/>
                <a:gd name="connsiteY56" fmla="*/ 361950 h 5076825"/>
                <a:gd name="connsiteX57" fmla="*/ 276225 w 2438400"/>
                <a:gd name="connsiteY57" fmla="*/ 228600 h 5076825"/>
                <a:gd name="connsiteX58" fmla="*/ 257175 w 2438400"/>
                <a:gd name="connsiteY58" fmla="*/ 152400 h 5076825"/>
                <a:gd name="connsiteX59" fmla="*/ 180975 w 2438400"/>
                <a:gd name="connsiteY59" fmla="*/ 85725 h 5076825"/>
                <a:gd name="connsiteX60" fmla="*/ 47625 w 2438400"/>
                <a:gd name="connsiteY60" fmla="*/ 0 h 507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38400" h="5076825">
                  <a:moveTo>
                    <a:pt x="2228850" y="5076825"/>
                  </a:moveTo>
                  <a:lnTo>
                    <a:pt x="2419350" y="4829175"/>
                  </a:lnTo>
                  <a:lnTo>
                    <a:pt x="2438400" y="4648200"/>
                  </a:lnTo>
                  <a:lnTo>
                    <a:pt x="2333625" y="4552950"/>
                  </a:lnTo>
                  <a:lnTo>
                    <a:pt x="1981200" y="4438650"/>
                  </a:lnTo>
                  <a:lnTo>
                    <a:pt x="1990725" y="4276725"/>
                  </a:lnTo>
                  <a:lnTo>
                    <a:pt x="2000250" y="4067175"/>
                  </a:lnTo>
                  <a:lnTo>
                    <a:pt x="1933575" y="3981450"/>
                  </a:lnTo>
                  <a:lnTo>
                    <a:pt x="1838325" y="4029075"/>
                  </a:lnTo>
                  <a:lnTo>
                    <a:pt x="1695450" y="3990975"/>
                  </a:lnTo>
                  <a:lnTo>
                    <a:pt x="1657350" y="3914775"/>
                  </a:lnTo>
                  <a:lnTo>
                    <a:pt x="1628775" y="3629025"/>
                  </a:lnTo>
                  <a:lnTo>
                    <a:pt x="1533525" y="3733800"/>
                  </a:lnTo>
                  <a:lnTo>
                    <a:pt x="1428750" y="3648075"/>
                  </a:lnTo>
                  <a:lnTo>
                    <a:pt x="1276350" y="3505200"/>
                  </a:lnTo>
                  <a:lnTo>
                    <a:pt x="1095375" y="3419475"/>
                  </a:lnTo>
                  <a:lnTo>
                    <a:pt x="933450" y="3371850"/>
                  </a:lnTo>
                  <a:lnTo>
                    <a:pt x="771525" y="3286125"/>
                  </a:lnTo>
                  <a:lnTo>
                    <a:pt x="600075" y="3171825"/>
                  </a:lnTo>
                  <a:lnTo>
                    <a:pt x="561975" y="3038475"/>
                  </a:lnTo>
                  <a:lnTo>
                    <a:pt x="609600" y="2895600"/>
                  </a:lnTo>
                  <a:lnTo>
                    <a:pt x="809625" y="2914650"/>
                  </a:lnTo>
                  <a:lnTo>
                    <a:pt x="923925" y="2933700"/>
                  </a:lnTo>
                  <a:lnTo>
                    <a:pt x="923925" y="2933700"/>
                  </a:lnTo>
                  <a:lnTo>
                    <a:pt x="952500" y="2752725"/>
                  </a:lnTo>
                  <a:lnTo>
                    <a:pt x="904875" y="2686050"/>
                  </a:lnTo>
                  <a:lnTo>
                    <a:pt x="857250" y="2724150"/>
                  </a:lnTo>
                  <a:lnTo>
                    <a:pt x="790575" y="2800350"/>
                  </a:lnTo>
                  <a:lnTo>
                    <a:pt x="790575" y="2800350"/>
                  </a:lnTo>
                  <a:lnTo>
                    <a:pt x="714375" y="2676525"/>
                  </a:lnTo>
                  <a:lnTo>
                    <a:pt x="695325" y="2590800"/>
                  </a:lnTo>
                  <a:lnTo>
                    <a:pt x="676275" y="2400300"/>
                  </a:lnTo>
                  <a:lnTo>
                    <a:pt x="752475" y="2152650"/>
                  </a:lnTo>
                  <a:lnTo>
                    <a:pt x="723900" y="2019300"/>
                  </a:lnTo>
                  <a:lnTo>
                    <a:pt x="638175" y="1971675"/>
                  </a:lnTo>
                  <a:lnTo>
                    <a:pt x="476250" y="1990725"/>
                  </a:lnTo>
                  <a:lnTo>
                    <a:pt x="371475" y="1933575"/>
                  </a:lnTo>
                  <a:lnTo>
                    <a:pt x="323850" y="1771650"/>
                  </a:lnTo>
                  <a:lnTo>
                    <a:pt x="504825" y="1704975"/>
                  </a:lnTo>
                  <a:lnTo>
                    <a:pt x="581025" y="1704975"/>
                  </a:lnTo>
                  <a:lnTo>
                    <a:pt x="581025" y="1704975"/>
                  </a:lnTo>
                  <a:lnTo>
                    <a:pt x="581025" y="1562100"/>
                  </a:lnTo>
                  <a:lnTo>
                    <a:pt x="476250" y="1514475"/>
                  </a:lnTo>
                  <a:lnTo>
                    <a:pt x="361950" y="1466850"/>
                  </a:lnTo>
                  <a:lnTo>
                    <a:pt x="342900" y="1390650"/>
                  </a:lnTo>
                  <a:lnTo>
                    <a:pt x="419100" y="1285875"/>
                  </a:lnTo>
                  <a:lnTo>
                    <a:pt x="476250" y="1181100"/>
                  </a:lnTo>
                  <a:lnTo>
                    <a:pt x="419100" y="1047750"/>
                  </a:lnTo>
                  <a:lnTo>
                    <a:pt x="371475" y="942975"/>
                  </a:lnTo>
                  <a:lnTo>
                    <a:pt x="438150" y="819150"/>
                  </a:lnTo>
                  <a:lnTo>
                    <a:pt x="381000" y="695325"/>
                  </a:lnTo>
                  <a:lnTo>
                    <a:pt x="219075" y="666750"/>
                  </a:lnTo>
                  <a:lnTo>
                    <a:pt x="28575" y="628650"/>
                  </a:lnTo>
                  <a:lnTo>
                    <a:pt x="0" y="533400"/>
                  </a:lnTo>
                  <a:lnTo>
                    <a:pt x="28575" y="438150"/>
                  </a:lnTo>
                  <a:lnTo>
                    <a:pt x="219075" y="361950"/>
                  </a:lnTo>
                  <a:lnTo>
                    <a:pt x="219075" y="361950"/>
                  </a:lnTo>
                  <a:lnTo>
                    <a:pt x="276225" y="228600"/>
                  </a:lnTo>
                  <a:lnTo>
                    <a:pt x="257175" y="152400"/>
                  </a:lnTo>
                  <a:lnTo>
                    <a:pt x="180975" y="85725"/>
                  </a:lnTo>
                  <a:lnTo>
                    <a:pt x="47625" y="0"/>
                  </a:lnTo>
                </a:path>
              </a:pathLst>
            </a:custGeom>
            <a:ln w="76200">
              <a:solidFill>
                <a:srgbClr val="FFFF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4572000" y="5715000"/>
              <a:ext cx="2082800" cy="523220"/>
            </a:xfrm>
            <a:prstGeom prst="rect">
              <a:avLst/>
            </a:prstGeom>
            <a:solidFill>
              <a:srgbClr val="FFFF00"/>
            </a:solidFill>
          </p:spPr>
          <p:txBody>
            <a:bodyPr wrap="square" rtlCol="0">
              <a:spAutoFit/>
            </a:bodyPr>
            <a:lstStyle/>
            <a:p>
              <a:pPr algn="ctr"/>
              <a:r>
                <a:rPr lang="en-US" sz="2800" b="1" dirty="0"/>
                <a:t>Bayou Teche</a:t>
              </a:r>
            </a:p>
          </p:txBody>
        </p:sp>
      </p:grpSp>
      <p:sp>
        <p:nvSpPr>
          <p:cNvPr id="28" name="Rectangle 27"/>
          <p:cNvSpPr/>
          <p:nvPr/>
        </p:nvSpPr>
        <p:spPr>
          <a:xfrm>
            <a:off x="4648200" y="3276600"/>
            <a:ext cx="1066800" cy="609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80">
                                          <p:stCondLst>
                                            <p:cond delay="0"/>
                                          </p:stCondLst>
                                        </p:cTn>
                                        <p:tgtEl>
                                          <p:spTgt spid="28"/>
                                        </p:tgtEl>
                                      </p:cBhvr>
                                    </p:animEffect>
                                    <p:anim calcmode="lin" valueType="num">
                                      <p:cBhvr>
                                        <p:cTn id="2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8" dur="26">
                                          <p:stCondLst>
                                            <p:cond delay="650"/>
                                          </p:stCondLst>
                                        </p:cTn>
                                        <p:tgtEl>
                                          <p:spTgt spid="28"/>
                                        </p:tgtEl>
                                      </p:cBhvr>
                                      <p:to x="100000" y="60000"/>
                                    </p:animScale>
                                    <p:animScale>
                                      <p:cBhvr>
                                        <p:cTn id="29" dur="166" decel="50000">
                                          <p:stCondLst>
                                            <p:cond delay="676"/>
                                          </p:stCondLst>
                                        </p:cTn>
                                        <p:tgtEl>
                                          <p:spTgt spid="28"/>
                                        </p:tgtEl>
                                      </p:cBhvr>
                                      <p:to x="100000" y="100000"/>
                                    </p:animScale>
                                    <p:animScale>
                                      <p:cBhvr>
                                        <p:cTn id="30" dur="26">
                                          <p:stCondLst>
                                            <p:cond delay="1312"/>
                                          </p:stCondLst>
                                        </p:cTn>
                                        <p:tgtEl>
                                          <p:spTgt spid="28"/>
                                        </p:tgtEl>
                                      </p:cBhvr>
                                      <p:to x="100000" y="80000"/>
                                    </p:animScale>
                                    <p:animScale>
                                      <p:cBhvr>
                                        <p:cTn id="31" dur="166" decel="50000">
                                          <p:stCondLst>
                                            <p:cond delay="1338"/>
                                          </p:stCondLst>
                                        </p:cTn>
                                        <p:tgtEl>
                                          <p:spTgt spid="28"/>
                                        </p:tgtEl>
                                      </p:cBhvr>
                                      <p:to x="100000" y="100000"/>
                                    </p:animScale>
                                    <p:animScale>
                                      <p:cBhvr>
                                        <p:cTn id="32" dur="26">
                                          <p:stCondLst>
                                            <p:cond delay="1642"/>
                                          </p:stCondLst>
                                        </p:cTn>
                                        <p:tgtEl>
                                          <p:spTgt spid="28"/>
                                        </p:tgtEl>
                                      </p:cBhvr>
                                      <p:to x="100000" y="90000"/>
                                    </p:animScale>
                                    <p:animScale>
                                      <p:cBhvr>
                                        <p:cTn id="33" dur="166" decel="50000">
                                          <p:stCondLst>
                                            <p:cond delay="1668"/>
                                          </p:stCondLst>
                                        </p:cTn>
                                        <p:tgtEl>
                                          <p:spTgt spid="28"/>
                                        </p:tgtEl>
                                      </p:cBhvr>
                                      <p:to x="100000" y="100000"/>
                                    </p:animScale>
                                    <p:animScale>
                                      <p:cBhvr>
                                        <p:cTn id="34" dur="26">
                                          <p:stCondLst>
                                            <p:cond delay="1808"/>
                                          </p:stCondLst>
                                        </p:cTn>
                                        <p:tgtEl>
                                          <p:spTgt spid="28"/>
                                        </p:tgtEl>
                                      </p:cBhvr>
                                      <p:to x="100000" y="95000"/>
                                    </p:animScale>
                                    <p:animScale>
                                      <p:cBhvr>
                                        <p:cTn id="35" dur="166" decel="50000">
                                          <p:stCondLst>
                                            <p:cond delay="1834"/>
                                          </p:stCondLst>
                                        </p:cTn>
                                        <p:tgtEl>
                                          <p:spTgt spid="2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rctx="PPT">
                                        <p:cTn id="39" dur="indefinite"/>
                                        <p:tgtEl>
                                          <p:spTgt spid="108548"/>
                                        </p:tgtEl>
                                        <p:attrNameLst>
                                          <p:attrName>style.opacity</p:attrName>
                                        </p:attrNameLst>
                                      </p:cBhvr>
                                      <p:to>
                                        <p:strVal val="0.25"/>
                                      </p:to>
                                    </p:set>
                                    <p:animEffect filter="image" prLst="opacity: 0.25">
                                      <p:cBhvr rctx="IE">
                                        <p:cTn id="40" dur="indefinite"/>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5" name="Picture 5"/>
          <p:cNvPicPr>
            <a:picLocks noChangeAspect="1" noChangeArrowheads="1"/>
          </p:cNvPicPr>
          <p:nvPr/>
        </p:nvPicPr>
        <p:blipFill>
          <a:blip r:embed="rId2" cstate="print"/>
          <a:srcRect l="14197" t="5758" r="21385" b="18040"/>
          <a:stretch>
            <a:fillRect/>
          </a:stretch>
        </p:blipFill>
        <p:spPr bwMode="auto">
          <a:xfrm>
            <a:off x="0" y="609600"/>
            <a:ext cx="5029200" cy="6248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BEAUSOLEIL ARRIVES WITH FIRST ACADIAN FAMILIES</a:t>
            </a:r>
          </a:p>
        </p:txBody>
      </p:sp>
      <p:sp>
        <p:nvSpPr>
          <p:cNvPr id="4" name="TextBox 3"/>
          <p:cNvSpPr txBox="1"/>
          <p:nvPr/>
        </p:nvSpPr>
        <p:spPr>
          <a:xfrm>
            <a:off x="4953000" y="609600"/>
            <a:ext cx="4191000" cy="6278642"/>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Let’s look at a map of the </a:t>
            </a:r>
            <a:r>
              <a:rPr lang="en-US" sz="2800" dirty="0">
                <a:solidFill>
                  <a:srgbClr val="FF0000"/>
                </a:solidFill>
                <a:effectLst>
                  <a:outerShdw blurRad="38100" dist="38100" dir="2700000" algn="tl">
                    <a:schemeClr val="tx1"/>
                  </a:outerShdw>
                </a:effectLst>
              </a:rPr>
              <a:t>bend in Bayou Teche</a:t>
            </a:r>
          </a:p>
          <a:p>
            <a:pPr marL="114300" indent="-114300">
              <a:spcAft>
                <a:spcPts val="800"/>
              </a:spcAft>
              <a:buFont typeface="Arial" pitchFamily="34" charset="0"/>
              <a:buChar char="•"/>
            </a:pPr>
            <a:r>
              <a:rPr lang="en-US" sz="2800" dirty="0"/>
              <a:t>Amazingly, historians have sorted thru Spanish &amp; French land grants &amp; deed records &amp; </a:t>
            </a:r>
            <a:r>
              <a:rPr lang="en-US" sz="2800" dirty="0">
                <a:solidFill>
                  <a:srgbClr val="FF0000"/>
                </a:solidFill>
                <a:effectLst>
                  <a:outerShdw blurRad="38100" dist="38100" dir="2700000" algn="tl">
                    <a:schemeClr val="tx1"/>
                  </a:outerShdw>
                </a:effectLst>
              </a:rPr>
              <a:t>have isolated where first settlements were located</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SIDE NOTE</a:t>
            </a:r>
            <a:r>
              <a:rPr lang="en-US" sz="2800" dirty="0"/>
              <a:t>: Fr. Jean-Francois accompanied the Halifax Acadians to Attakapas and </a:t>
            </a:r>
            <a:r>
              <a:rPr lang="en-US" sz="2800" dirty="0">
                <a:solidFill>
                  <a:srgbClr val="FF0000"/>
                </a:solidFill>
                <a:effectLst>
                  <a:outerShdw blurRad="38100" dist="38100" dir="2700000" algn="tl">
                    <a:schemeClr val="tx1"/>
                  </a:outerShdw>
                </a:effectLst>
              </a:rPr>
              <a:t>christened the post, “New Acadia”</a:t>
            </a:r>
          </a:p>
          <a:p>
            <a:pPr marL="114300" indent="-114300">
              <a:spcAft>
                <a:spcPts val="800"/>
              </a:spcAft>
              <a:buFont typeface="Arial" pitchFamily="34" charset="0"/>
              <a:buChar char="•"/>
            </a:pPr>
            <a:endParaRPr lang="en-US" dirty="0"/>
          </a:p>
        </p:txBody>
      </p:sp>
      <p:sp>
        <p:nvSpPr>
          <p:cNvPr id="29" name="Freeform 28"/>
          <p:cNvSpPr/>
          <p:nvPr/>
        </p:nvSpPr>
        <p:spPr>
          <a:xfrm>
            <a:off x="781050" y="628650"/>
            <a:ext cx="3467100" cy="6238875"/>
          </a:xfrm>
          <a:custGeom>
            <a:avLst/>
            <a:gdLst>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62100 w 3467100"/>
              <a:gd name="connsiteY10" fmla="*/ 3429000 h 6238875"/>
              <a:gd name="connsiteX11" fmla="*/ 1733550 w 3467100"/>
              <a:gd name="connsiteY11" fmla="*/ 3343275 h 6238875"/>
              <a:gd name="connsiteX12" fmla="*/ 1914525 w 3467100"/>
              <a:gd name="connsiteY12" fmla="*/ 3257550 h 6238875"/>
              <a:gd name="connsiteX13" fmla="*/ 1990725 w 3467100"/>
              <a:gd name="connsiteY13" fmla="*/ 3057525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62100 w 3467100"/>
              <a:gd name="connsiteY10" fmla="*/ 3429000 h 6238875"/>
              <a:gd name="connsiteX11" fmla="*/ 1733550 w 3467100"/>
              <a:gd name="connsiteY11" fmla="*/ 3343275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343275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095625 w 3467100"/>
              <a:gd name="connsiteY21" fmla="*/ 25336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038475 w 3467100"/>
              <a:gd name="connsiteY20" fmla="*/ 2333625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476250 w 3467100"/>
              <a:gd name="connsiteY44" fmla="*/ 457200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390525 w 3467100"/>
              <a:gd name="connsiteY43" fmla="*/ 4352925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438150 w 3467100"/>
              <a:gd name="connsiteY42" fmla="*/ 4257675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619125 w 3467100"/>
              <a:gd name="connsiteY41" fmla="*/ 41338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 name="connsiteX0" fmla="*/ 409575 w 3467100"/>
              <a:gd name="connsiteY0" fmla="*/ 0 h 6238875"/>
              <a:gd name="connsiteX1" fmla="*/ 209550 w 3467100"/>
              <a:gd name="connsiteY1" fmla="*/ 552450 h 6238875"/>
              <a:gd name="connsiteX2" fmla="*/ 66675 w 3467100"/>
              <a:gd name="connsiteY2" fmla="*/ 1143000 h 6238875"/>
              <a:gd name="connsiteX3" fmla="*/ 0 w 3467100"/>
              <a:gd name="connsiteY3" fmla="*/ 1685925 h 6238875"/>
              <a:gd name="connsiteX4" fmla="*/ 57150 w 3467100"/>
              <a:gd name="connsiteY4" fmla="*/ 1876425 h 6238875"/>
              <a:gd name="connsiteX5" fmla="*/ 190500 w 3467100"/>
              <a:gd name="connsiteY5" fmla="*/ 2143125 h 6238875"/>
              <a:gd name="connsiteX6" fmla="*/ 419100 w 3467100"/>
              <a:gd name="connsiteY6" fmla="*/ 2647950 h 6238875"/>
              <a:gd name="connsiteX7" fmla="*/ 742950 w 3467100"/>
              <a:gd name="connsiteY7" fmla="*/ 3067050 h 6238875"/>
              <a:gd name="connsiteX8" fmla="*/ 914400 w 3467100"/>
              <a:gd name="connsiteY8" fmla="*/ 3238500 h 6238875"/>
              <a:gd name="connsiteX9" fmla="*/ 1257300 w 3467100"/>
              <a:gd name="connsiteY9" fmla="*/ 3352800 h 6238875"/>
              <a:gd name="connsiteX10" fmla="*/ 1581150 w 3467100"/>
              <a:gd name="connsiteY10" fmla="*/ 3486150 h 6238875"/>
              <a:gd name="connsiteX11" fmla="*/ 1733550 w 3467100"/>
              <a:gd name="connsiteY11" fmla="*/ 3409950 h 6238875"/>
              <a:gd name="connsiteX12" fmla="*/ 1914525 w 3467100"/>
              <a:gd name="connsiteY12" fmla="*/ 3257550 h 6238875"/>
              <a:gd name="connsiteX13" fmla="*/ 2038350 w 3467100"/>
              <a:gd name="connsiteY13" fmla="*/ 3105150 h 6238875"/>
              <a:gd name="connsiteX14" fmla="*/ 2038350 w 3467100"/>
              <a:gd name="connsiteY14" fmla="*/ 2743200 h 6238875"/>
              <a:gd name="connsiteX15" fmla="*/ 2124075 w 3467100"/>
              <a:gd name="connsiteY15" fmla="*/ 2476500 h 6238875"/>
              <a:gd name="connsiteX16" fmla="*/ 2324100 w 3467100"/>
              <a:gd name="connsiteY16" fmla="*/ 2238375 h 6238875"/>
              <a:gd name="connsiteX17" fmla="*/ 2533650 w 3467100"/>
              <a:gd name="connsiteY17" fmla="*/ 2105025 h 6238875"/>
              <a:gd name="connsiteX18" fmla="*/ 2724150 w 3467100"/>
              <a:gd name="connsiteY18" fmla="*/ 2114550 h 6238875"/>
              <a:gd name="connsiteX19" fmla="*/ 2895600 w 3467100"/>
              <a:gd name="connsiteY19" fmla="*/ 2162175 h 6238875"/>
              <a:gd name="connsiteX20" fmla="*/ 3105150 w 3467100"/>
              <a:gd name="connsiteY20" fmla="*/ 2266950 h 6238875"/>
              <a:gd name="connsiteX21" fmla="*/ 3105150 w 3467100"/>
              <a:gd name="connsiteY21" fmla="*/ 2495550 h 6238875"/>
              <a:gd name="connsiteX22" fmla="*/ 3057525 w 3467100"/>
              <a:gd name="connsiteY22" fmla="*/ 2838450 h 6238875"/>
              <a:gd name="connsiteX23" fmla="*/ 3000375 w 3467100"/>
              <a:gd name="connsiteY23" fmla="*/ 2990850 h 6238875"/>
              <a:gd name="connsiteX24" fmla="*/ 3009900 w 3467100"/>
              <a:gd name="connsiteY24" fmla="*/ 3105150 h 6238875"/>
              <a:gd name="connsiteX25" fmla="*/ 3067050 w 3467100"/>
              <a:gd name="connsiteY25" fmla="*/ 3343275 h 6238875"/>
              <a:gd name="connsiteX26" fmla="*/ 3152775 w 3467100"/>
              <a:gd name="connsiteY26" fmla="*/ 3533775 h 6238875"/>
              <a:gd name="connsiteX27" fmla="*/ 3257550 w 3467100"/>
              <a:gd name="connsiteY27" fmla="*/ 3733800 h 6238875"/>
              <a:gd name="connsiteX28" fmla="*/ 3390900 w 3467100"/>
              <a:gd name="connsiteY28" fmla="*/ 3876675 h 6238875"/>
              <a:gd name="connsiteX29" fmla="*/ 3429000 w 3467100"/>
              <a:gd name="connsiteY29" fmla="*/ 4076700 h 6238875"/>
              <a:gd name="connsiteX30" fmla="*/ 3381375 w 3467100"/>
              <a:gd name="connsiteY30" fmla="*/ 4352925 h 6238875"/>
              <a:gd name="connsiteX31" fmla="*/ 3190875 w 3467100"/>
              <a:gd name="connsiteY31" fmla="*/ 4381500 h 6238875"/>
              <a:gd name="connsiteX32" fmla="*/ 3086100 w 3467100"/>
              <a:gd name="connsiteY32" fmla="*/ 4381500 h 6238875"/>
              <a:gd name="connsiteX33" fmla="*/ 2867025 w 3467100"/>
              <a:gd name="connsiteY33" fmla="*/ 4391025 h 6238875"/>
              <a:gd name="connsiteX34" fmla="*/ 2466975 w 3467100"/>
              <a:gd name="connsiteY34" fmla="*/ 4314825 h 6238875"/>
              <a:gd name="connsiteX35" fmla="*/ 2190750 w 3467100"/>
              <a:gd name="connsiteY35" fmla="*/ 4257675 h 6238875"/>
              <a:gd name="connsiteX36" fmla="*/ 1885950 w 3467100"/>
              <a:gd name="connsiteY36" fmla="*/ 4257675 h 6238875"/>
              <a:gd name="connsiteX37" fmla="*/ 1571625 w 3467100"/>
              <a:gd name="connsiteY37" fmla="*/ 4333875 h 6238875"/>
              <a:gd name="connsiteX38" fmla="*/ 1352550 w 3467100"/>
              <a:gd name="connsiteY38" fmla="*/ 4333875 h 6238875"/>
              <a:gd name="connsiteX39" fmla="*/ 1133475 w 3467100"/>
              <a:gd name="connsiteY39" fmla="*/ 4229100 h 6238875"/>
              <a:gd name="connsiteX40" fmla="*/ 876300 w 3467100"/>
              <a:gd name="connsiteY40" fmla="*/ 4219575 h 6238875"/>
              <a:gd name="connsiteX41" fmla="*/ 590550 w 3467100"/>
              <a:gd name="connsiteY41" fmla="*/ 4171950 h 6238875"/>
              <a:gd name="connsiteX42" fmla="*/ 514350 w 3467100"/>
              <a:gd name="connsiteY42" fmla="*/ 4248150 h 6238875"/>
              <a:gd name="connsiteX43" fmla="*/ 514350 w 3467100"/>
              <a:gd name="connsiteY43" fmla="*/ 4400550 h 6238875"/>
              <a:gd name="connsiteX44" fmla="*/ 590550 w 3467100"/>
              <a:gd name="connsiteY44" fmla="*/ 4552950 h 6238875"/>
              <a:gd name="connsiteX45" fmla="*/ 742950 w 3467100"/>
              <a:gd name="connsiteY45" fmla="*/ 4724400 h 6238875"/>
              <a:gd name="connsiteX46" fmla="*/ 1095375 w 3467100"/>
              <a:gd name="connsiteY46" fmla="*/ 4876800 h 6238875"/>
              <a:gd name="connsiteX47" fmla="*/ 1400175 w 3467100"/>
              <a:gd name="connsiteY47" fmla="*/ 5048250 h 6238875"/>
              <a:gd name="connsiteX48" fmla="*/ 1590675 w 3467100"/>
              <a:gd name="connsiteY48" fmla="*/ 5200650 h 6238875"/>
              <a:gd name="connsiteX49" fmla="*/ 1885950 w 3467100"/>
              <a:gd name="connsiteY49" fmla="*/ 5324475 h 6238875"/>
              <a:gd name="connsiteX50" fmla="*/ 2257425 w 3467100"/>
              <a:gd name="connsiteY50" fmla="*/ 5448300 h 6238875"/>
              <a:gd name="connsiteX51" fmla="*/ 2333625 w 3467100"/>
              <a:gd name="connsiteY51" fmla="*/ 5476875 h 6238875"/>
              <a:gd name="connsiteX52" fmla="*/ 2628900 w 3467100"/>
              <a:gd name="connsiteY52" fmla="*/ 5629275 h 6238875"/>
              <a:gd name="connsiteX53" fmla="*/ 3009900 w 3467100"/>
              <a:gd name="connsiteY53" fmla="*/ 5867400 h 6238875"/>
              <a:gd name="connsiteX54" fmla="*/ 3352800 w 3467100"/>
              <a:gd name="connsiteY54" fmla="*/ 6105525 h 6238875"/>
              <a:gd name="connsiteX55" fmla="*/ 3467100 w 3467100"/>
              <a:gd name="connsiteY55" fmla="*/ 6238875 h 62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467100" h="6238875">
                <a:moveTo>
                  <a:pt x="409575" y="0"/>
                </a:moveTo>
                <a:lnTo>
                  <a:pt x="209550" y="552450"/>
                </a:lnTo>
                <a:lnTo>
                  <a:pt x="66675" y="1143000"/>
                </a:lnTo>
                <a:lnTo>
                  <a:pt x="0" y="1685925"/>
                </a:lnTo>
                <a:lnTo>
                  <a:pt x="57150" y="1876425"/>
                </a:lnTo>
                <a:lnTo>
                  <a:pt x="190500" y="2143125"/>
                </a:lnTo>
                <a:lnTo>
                  <a:pt x="419100" y="2647950"/>
                </a:lnTo>
                <a:lnTo>
                  <a:pt x="742950" y="3067050"/>
                </a:lnTo>
                <a:lnTo>
                  <a:pt x="914400" y="3238500"/>
                </a:lnTo>
                <a:lnTo>
                  <a:pt x="1257300" y="3352800"/>
                </a:lnTo>
                <a:lnTo>
                  <a:pt x="1581150" y="3486150"/>
                </a:lnTo>
                <a:lnTo>
                  <a:pt x="1733550" y="3409950"/>
                </a:lnTo>
                <a:lnTo>
                  <a:pt x="1914525" y="3257550"/>
                </a:lnTo>
                <a:lnTo>
                  <a:pt x="2038350" y="3105150"/>
                </a:lnTo>
                <a:lnTo>
                  <a:pt x="2038350" y="2743200"/>
                </a:lnTo>
                <a:lnTo>
                  <a:pt x="2124075" y="2476500"/>
                </a:lnTo>
                <a:lnTo>
                  <a:pt x="2324100" y="2238375"/>
                </a:lnTo>
                <a:lnTo>
                  <a:pt x="2533650" y="2105025"/>
                </a:lnTo>
                <a:lnTo>
                  <a:pt x="2724150" y="2114550"/>
                </a:lnTo>
                <a:lnTo>
                  <a:pt x="2895600" y="2162175"/>
                </a:lnTo>
                <a:cubicBezTo>
                  <a:pt x="2965450" y="2197100"/>
                  <a:pt x="2962210" y="2140274"/>
                  <a:pt x="3105150" y="2266950"/>
                </a:cubicBezTo>
                <a:cubicBezTo>
                  <a:pt x="3084934" y="2518877"/>
                  <a:pt x="3105150" y="2419350"/>
                  <a:pt x="3105150" y="2495550"/>
                </a:cubicBezTo>
                <a:lnTo>
                  <a:pt x="3057525" y="2838450"/>
                </a:lnTo>
                <a:lnTo>
                  <a:pt x="3000375" y="2990850"/>
                </a:lnTo>
                <a:lnTo>
                  <a:pt x="3009900" y="3105150"/>
                </a:lnTo>
                <a:lnTo>
                  <a:pt x="3067050" y="3343275"/>
                </a:lnTo>
                <a:lnTo>
                  <a:pt x="3152775" y="3533775"/>
                </a:lnTo>
                <a:lnTo>
                  <a:pt x="3257550" y="3733800"/>
                </a:lnTo>
                <a:lnTo>
                  <a:pt x="3390900" y="3876675"/>
                </a:lnTo>
                <a:lnTo>
                  <a:pt x="3429000" y="4076700"/>
                </a:lnTo>
                <a:lnTo>
                  <a:pt x="3381375" y="4352925"/>
                </a:lnTo>
                <a:lnTo>
                  <a:pt x="3190875" y="4381500"/>
                </a:lnTo>
                <a:lnTo>
                  <a:pt x="3086100" y="4381500"/>
                </a:lnTo>
                <a:lnTo>
                  <a:pt x="2867025" y="4391025"/>
                </a:lnTo>
                <a:lnTo>
                  <a:pt x="2466975" y="4314825"/>
                </a:lnTo>
                <a:lnTo>
                  <a:pt x="2190750" y="4257675"/>
                </a:lnTo>
                <a:lnTo>
                  <a:pt x="1885950" y="4257675"/>
                </a:lnTo>
                <a:lnTo>
                  <a:pt x="1571625" y="4333875"/>
                </a:lnTo>
                <a:lnTo>
                  <a:pt x="1352550" y="4333875"/>
                </a:lnTo>
                <a:lnTo>
                  <a:pt x="1133475" y="4229100"/>
                </a:lnTo>
                <a:lnTo>
                  <a:pt x="876300" y="4219575"/>
                </a:lnTo>
                <a:lnTo>
                  <a:pt x="590550" y="4171950"/>
                </a:lnTo>
                <a:lnTo>
                  <a:pt x="514350" y="4248150"/>
                </a:lnTo>
                <a:lnTo>
                  <a:pt x="514350" y="4400550"/>
                </a:lnTo>
                <a:lnTo>
                  <a:pt x="590550" y="4552950"/>
                </a:lnTo>
                <a:lnTo>
                  <a:pt x="742950" y="4724400"/>
                </a:lnTo>
                <a:lnTo>
                  <a:pt x="1095375" y="4876800"/>
                </a:lnTo>
                <a:lnTo>
                  <a:pt x="1400175" y="5048250"/>
                </a:lnTo>
                <a:lnTo>
                  <a:pt x="1590675" y="5200650"/>
                </a:lnTo>
                <a:lnTo>
                  <a:pt x="1885950" y="5324475"/>
                </a:lnTo>
                <a:lnTo>
                  <a:pt x="2257425" y="5448300"/>
                </a:lnTo>
                <a:lnTo>
                  <a:pt x="2333625" y="5476875"/>
                </a:lnTo>
                <a:lnTo>
                  <a:pt x="2628900" y="5629275"/>
                </a:lnTo>
                <a:lnTo>
                  <a:pt x="3009900" y="5867400"/>
                </a:lnTo>
                <a:lnTo>
                  <a:pt x="3352800" y="6105525"/>
                </a:lnTo>
                <a:lnTo>
                  <a:pt x="3467100" y="6238875"/>
                </a:ln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0" y="621792"/>
            <a:ext cx="4988804" cy="6236208"/>
            <a:chOff x="0" y="621792"/>
            <a:chExt cx="4988804" cy="6236208"/>
          </a:xfrm>
        </p:grpSpPr>
        <p:pic>
          <p:nvPicPr>
            <p:cNvPr id="3" name="Picture 2" descr="https://i1.wp.com/attakapasgazette.org/wp-content/uploads/2015/08/LATEST-Map-2-Taylor-Fausse-Pointe-08-21-15-with-Liz.jpg"/>
            <p:cNvPicPr>
              <a:picLocks noChangeAspect="1"/>
            </p:cNvPicPr>
            <p:nvPr/>
          </p:nvPicPr>
          <p:blipFill>
            <a:blip r:embed="rId3" cstate="print"/>
            <a:srcRect/>
            <a:stretch>
              <a:fillRect/>
            </a:stretch>
          </p:blipFill>
          <p:spPr bwMode="auto">
            <a:xfrm>
              <a:off x="0" y="621792"/>
              <a:ext cx="4988804" cy="6236208"/>
            </a:xfrm>
            <a:prstGeom prst="rect">
              <a:avLst/>
            </a:prstGeom>
            <a:noFill/>
            <a:ln w="9525">
              <a:solidFill>
                <a:schemeClr val="tx1"/>
              </a:solidFill>
              <a:miter lim="800000"/>
              <a:headEnd/>
              <a:tailEnd/>
            </a:ln>
          </p:spPr>
        </p:pic>
        <p:sp>
          <p:nvSpPr>
            <p:cNvPr id="30" name="Rectangle 29"/>
            <p:cNvSpPr/>
            <p:nvPr/>
          </p:nvSpPr>
          <p:spPr>
            <a:xfrm>
              <a:off x="0" y="6642556"/>
              <a:ext cx="4953000" cy="215444"/>
            </a:xfrm>
            <a:prstGeom prst="rect">
              <a:avLst/>
            </a:prstGeom>
          </p:spPr>
          <p:txBody>
            <a:bodyPr wrap="square">
              <a:spAutoFit/>
            </a:bodyPr>
            <a:lstStyle/>
            <a:p>
              <a:pPr algn="ctr"/>
              <a:r>
                <a:rPr lang="en-US" sz="800" dirty="0">
                  <a:solidFill>
                    <a:schemeClr val="bg1">
                      <a:lumMod val="75000"/>
                    </a:schemeClr>
                  </a:solidFill>
                </a:rPr>
                <a:t>Copyright 2013-14 © The Attakapas Historical Association</a:t>
              </a:r>
            </a:p>
          </p:txBody>
        </p:sp>
      </p:grpSp>
      <p:sp>
        <p:nvSpPr>
          <p:cNvPr id="9" name="TextBox 8"/>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2645"/>
                                        </p:tgtEl>
                                        <p:attrNameLst>
                                          <p:attrName>style.visibility</p:attrName>
                                        </p:attrNameLst>
                                      </p:cBhvr>
                                      <p:to>
                                        <p:strVal val="visible"/>
                                      </p:to>
                                    </p:set>
                                    <p:anim calcmode="lin" valueType="num">
                                      <p:cBhvr>
                                        <p:cTn id="7" dur="500" fill="hold"/>
                                        <p:tgtEl>
                                          <p:spTgt spid="112645"/>
                                        </p:tgtEl>
                                        <p:attrNameLst>
                                          <p:attrName>ppt_w</p:attrName>
                                        </p:attrNameLst>
                                      </p:cBhvr>
                                      <p:tavLst>
                                        <p:tav tm="0">
                                          <p:val>
                                            <p:fltVal val="0"/>
                                          </p:val>
                                        </p:tav>
                                        <p:tav tm="100000">
                                          <p:val>
                                            <p:strVal val="#ppt_w"/>
                                          </p:val>
                                        </p:tav>
                                      </p:tavLst>
                                    </p:anim>
                                    <p:anim calcmode="lin" valueType="num">
                                      <p:cBhvr>
                                        <p:cTn id="8" dur="500" fill="hold"/>
                                        <p:tgtEl>
                                          <p:spTgt spid="112645"/>
                                        </p:tgtEl>
                                        <p:attrNameLst>
                                          <p:attrName>ppt_h</p:attrName>
                                        </p:attrNameLst>
                                      </p:cBhvr>
                                      <p:tavLst>
                                        <p:tav tm="0">
                                          <p:val>
                                            <p:fltVal val="0"/>
                                          </p:val>
                                        </p:tav>
                                        <p:tav tm="100000">
                                          <p:val>
                                            <p:strVal val="#ppt_h"/>
                                          </p:val>
                                        </p:tav>
                                      </p:tavLst>
                                    </p:anim>
                                    <p:animEffect transition="in" filter="fade">
                                      <p:cBhvr>
                                        <p:cTn id="9" dur="500"/>
                                        <p:tgtEl>
                                          <p:spTgt spid="112645"/>
                                        </p:tgtEl>
                                      </p:cBhvr>
                                    </p:animEffect>
                                  </p:childTnLst>
                                </p:cTn>
                              </p:par>
                              <p:par>
                                <p:cTn id="10" presetID="22" presetClass="entr" presetSubtype="1"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1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up)">
                                      <p:cBhvr>
                                        <p:cTn id="27" dur="1000"/>
                                        <p:tgtEl>
                                          <p:spTgt spid="4">
                                            <p:txEl>
                                              <p:pRg st="2" end="2"/>
                                            </p:txEl>
                                          </p:spTgt>
                                        </p:tgtEl>
                                      </p:cBhvr>
                                    </p:animEffect>
                                  </p:childTnLst>
                                </p:cTn>
                              </p:par>
                              <p:par>
                                <p:cTn id="28" presetID="10" presetClass="exit" presetSubtype="0" fill="hold" grpId="1" nodeType="with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par>
                                <p:cTn id="31" presetID="21"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BEAUSOLEIL ARRIVES WITH FIRST ACADIAN FAMILIES</a:t>
            </a:r>
          </a:p>
        </p:txBody>
      </p:sp>
      <p:pic>
        <p:nvPicPr>
          <p:cNvPr id="3" name="Picture 2" descr="https://i1.wp.com/attakapasgazette.org/wp-content/uploads/2015/08/LATEST-Map-2-Taylor-Fausse-Pointe-08-21-15-with-Liz.jpg"/>
          <p:cNvPicPr>
            <a:picLocks noChangeAspect="1"/>
          </p:cNvPicPr>
          <p:nvPr/>
        </p:nvPicPr>
        <p:blipFill>
          <a:blip r:embed="rId2" cstate="print"/>
          <a:srcRect/>
          <a:stretch>
            <a:fillRect/>
          </a:stretch>
        </p:blipFill>
        <p:spPr bwMode="auto">
          <a:xfrm>
            <a:off x="0" y="621792"/>
            <a:ext cx="4988804" cy="6236208"/>
          </a:xfrm>
          <a:prstGeom prst="rect">
            <a:avLst/>
          </a:prstGeom>
          <a:noFill/>
          <a:ln w="9525">
            <a:solidFill>
              <a:schemeClr val="tx1"/>
            </a:solidFill>
            <a:miter lim="800000"/>
            <a:headEnd/>
            <a:tailEnd/>
          </a:ln>
        </p:spPr>
      </p:pic>
      <p:sp>
        <p:nvSpPr>
          <p:cNvPr id="4" name="TextBox 3"/>
          <p:cNvSpPr txBox="1"/>
          <p:nvPr/>
        </p:nvSpPr>
        <p:spPr>
          <a:xfrm>
            <a:off x="4953000" y="609600"/>
            <a:ext cx="4343400" cy="3642023"/>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Let’s look at a map of the </a:t>
            </a:r>
            <a:r>
              <a:rPr lang="en-US" sz="2800" dirty="0">
                <a:solidFill>
                  <a:srgbClr val="FF0000"/>
                </a:solidFill>
                <a:effectLst>
                  <a:outerShdw blurRad="38100" dist="38100" dir="2700000" algn="tl">
                    <a:schemeClr val="tx1"/>
                  </a:outerShdw>
                </a:effectLst>
              </a:rPr>
              <a:t>bend in Bayou Teche</a:t>
            </a:r>
          </a:p>
          <a:p>
            <a:pPr marL="114300" indent="-114300">
              <a:spcAft>
                <a:spcPts val="800"/>
              </a:spcAft>
              <a:buFont typeface="Arial" pitchFamily="34" charset="0"/>
              <a:buChar char="•"/>
            </a:pPr>
            <a:r>
              <a:rPr lang="en-US" sz="2800" dirty="0"/>
              <a:t>Amazingly, historians have sorted thru Spanish &amp; French land grants &amp; deed records &amp; </a:t>
            </a:r>
            <a:r>
              <a:rPr lang="en-US" sz="2800" dirty="0">
                <a:solidFill>
                  <a:srgbClr val="FF0000"/>
                </a:solidFill>
                <a:effectLst>
                  <a:outerShdw blurRad="38100" dist="38100" dir="2700000" algn="tl">
                    <a:schemeClr val="tx1"/>
                  </a:outerShdw>
                </a:effectLst>
              </a:rPr>
              <a:t>have isolated where the first settlements were located</a:t>
            </a:r>
          </a:p>
        </p:txBody>
      </p:sp>
      <p:sp>
        <p:nvSpPr>
          <p:cNvPr id="7" name="Rectangle 6"/>
          <p:cNvSpPr/>
          <p:nvPr/>
        </p:nvSpPr>
        <p:spPr>
          <a:xfrm>
            <a:off x="3429000" y="3124200"/>
            <a:ext cx="12954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00" y="3657600"/>
            <a:ext cx="1295400" cy="1371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3"/>
          <p:cNvGrpSpPr/>
          <p:nvPr/>
        </p:nvGrpSpPr>
        <p:grpSpPr>
          <a:xfrm>
            <a:off x="0" y="0"/>
            <a:ext cx="4724400" cy="3810000"/>
            <a:chOff x="0" y="0"/>
            <a:chExt cx="4724400" cy="3810000"/>
          </a:xfrm>
        </p:grpSpPr>
        <p:grpSp>
          <p:nvGrpSpPr>
            <p:cNvPr id="6" name="Group 11"/>
            <p:cNvGrpSpPr/>
            <p:nvPr/>
          </p:nvGrpSpPr>
          <p:grpSpPr>
            <a:xfrm>
              <a:off x="0" y="0"/>
              <a:ext cx="4724400" cy="3810000"/>
              <a:chOff x="0" y="0"/>
              <a:chExt cx="4724400" cy="3810000"/>
            </a:xfrm>
          </p:grpSpPr>
          <p:cxnSp>
            <p:nvCxnSpPr>
              <p:cNvPr id="9" name="Straight Connector 8"/>
              <p:cNvCxnSpPr/>
              <p:nvPr/>
            </p:nvCxnSpPr>
            <p:spPr>
              <a:xfrm flipH="1" flipV="1">
                <a:off x="4495800" y="0"/>
                <a:ext cx="228600" cy="3124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0" y="2133600"/>
                <a:ext cx="3429000" cy="1676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2643" name="Picture 3"/>
            <p:cNvPicPr>
              <a:picLocks noChangeAspect="1" noChangeArrowheads="1"/>
            </p:cNvPicPr>
            <p:nvPr/>
          </p:nvPicPr>
          <p:blipFill>
            <a:blip r:embed="rId3" cstate="print"/>
            <a:srcRect/>
            <a:stretch>
              <a:fillRect/>
            </a:stretch>
          </p:blipFill>
          <p:spPr bwMode="auto">
            <a:xfrm>
              <a:off x="0" y="0"/>
              <a:ext cx="4457700" cy="2133600"/>
            </a:xfrm>
            <a:prstGeom prst="rect">
              <a:avLst/>
            </a:prstGeom>
            <a:noFill/>
            <a:ln w="38100">
              <a:solidFill>
                <a:srgbClr val="FF0000"/>
              </a:solidFill>
              <a:miter lim="800000"/>
              <a:headEnd/>
              <a:tailEnd/>
            </a:ln>
          </p:spPr>
        </p:pic>
      </p:grpSp>
      <p:grpSp>
        <p:nvGrpSpPr>
          <p:cNvPr id="8" name="Group 22"/>
          <p:cNvGrpSpPr/>
          <p:nvPr/>
        </p:nvGrpSpPr>
        <p:grpSpPr>
          <a:xfrm>
            <a:off x="1905000" y="2971800"/>
            <a:ext cx="6677025" cy="3762375"/>
            <a:chOff x="1905000" y="2971800"/>
            <a:chExt cx="6677025" cy="3762375"/>
          </a:xfrm>
        </p:grpSpPr>
        <p:pic>
          <p:nvPicPr>
            <p:cNvPr id="112642" name="Picture 2"/>
            <p:cNvPicPr>
              <a:picLocks noChangeAspect="1" noChangeArrowheads="1"/>
            </p:cNvPicPr>
            <p:nvPr/>
          </p:nvPicPr>
          <p:blipFill>
            <a:blip r:embed="rId4" cstate="print"/>
            <a:srcRect/>
            <a:stretch>
              <a:fillRect/>
            </a:stretch>
          </p:blipFill>
          <p:spPr bwMode="auto">
            <a:xfrm>
              <a:off x="5334000" y="2971800"/>
              <a:ext cx="3248025" cy="3762375"/>
            </a:xfrm>
            <a:prstGeom prst="rect">
              <a:avLst/>
            </a:prstGeom>
            <a:noFill/>
            <a:ln w="38100">
              <a:solidFill>
                <a:schemeClr val="tx1"/>
              </a:solidFill>
              <a:miter lim="800000"/>
              <a:headEnd/>
              <a:tailEnd/>
            </a:ln>
          </p:spPr>
        </p:pic>
        <p:cxnSp>
          <p:nvCxnSpPr>
            <p:cNvPr id="19" name="Straight Connector 18"/>
            <p:cNvCxnSpPr/>
            <p:nvPr/>
          </p:nvCxnSpPr>
          <p:spPr>
            <a:xfrm flipH="1">
              <a:off x="3200400" y="2971800"/>
              <a:ext cx="213360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1905000" y="5029200"/>
              <a:ext cx="3429000" cy="1676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ounded Rectangle 24"/>
          <p:cNvSpPr/>
          <p:nvPr/>
        </p:nvSpPr>
        <p:spPr>
          <a:xfrm rot="529591">
            <a:off x="2634198" y="888527"/>
            <a:ext cx="13716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20343726">
            <a:off x="6109563" y="4569451"/>
            <a:ext cx="1132267" cy="3815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171700" y="1351508"/>
            <a:ext cx="4800600" cy="4154984"/>
          </a:xfrm>
          <a:prstGeom prst="rect">
            <a:avLst/>
          </a:prstGeom>
          <a:solidFill>
            <a:schemeClr val="bg1"/>
          </a:solidFill>
          <a:ln>
            <a:solidFill>
              <a:schemeClr val="tx1"/>
            </a:solidFill>
          </a:ln>
        </p:spPr>
        <p:txBody>
          <a:bodyPr wrap="square" rtlCol="0">
            <a:spAutoFit/>
          </a:bodyPr>
          <a:lstStyle/>
          <a:p>
            <a:pPr algn="ctr"/>
            <a:r>
              <a:rPr lang="en-US" sz="6600" dirty="0"/>
              <a:t>So which location is the actual 1</a:t>
            </a:r>
            <a:r>
              <a:rPr lang="en-US" sz="6600" baseline="30000" dirty="0"/>
              <a:t>st</a:t>
            </a:r>
            <a:r>
              <a:rPr lang="en-US" sz="6600" dirty="0"/>
              <a:t> settlement?</a:t>
            </a:r>
          </a:p>
        </p:txBody>
      </p:sp>
      <p:sp>
        <p:nvSpPr>
          <p:cNvPr id="20" name="TextBox 19"/>
          <p:cNvSpPr txBox="1"/>
          <p:nvPr/>
        </p:nvSpPr>
        <p:spPr>
          <a:xfrm>
            <a:off x="2171700" y="1351508"/>
            <a:ext cx="4800600" cy="4154984"/>
          </a:xfrm>
          <a:prstGeom prst="rect">
            <a:avLst/>
          </a:prstGeom>
          <a:solidFill>
            <a:srgbClr val="FFFF00"/>
          </a:solidFill>
          <a:ln>
            <a:solidFill>
              <a:schemeClr val="tx1"/>
            </a:solidFill>
          </a:ln>
        </p:spPr>
        <p:txBody>
          <a:bodyPr wrap="square" rtlCol="0">
            <a:spAutoFit/>
          </a:bodyPr>
          <a:lstStyle/>
          <a:p>
            <a:pPr algn="ctr"/>
            <a:endParaRPr lang="en-US" sz="6600" dirty="0"/>
          </a:p>
          <a:p>
            <a:pPr algn="ctr"/>
            <a:r>
              <a:rPr lang="en-US" sz="6600" dirty="0"/>
              <a:t>Find out NEXT WEEK!</a:t>
            </a:r>
          </a:p>
          <a:p>
            <a:pPr algn="ctr"/>
            <a:endParaRPr lang="en-US" sz="6600" dirty="0"/>
          </a:p>
        </p:txBody>
      </p:sp>
      <p:sp>
        <p:nvSpPr>
          <p:cNvPr id="22" name="Rectangle 21"/>
          <p:cNvSpPr/>
          <p:nvPr/>
        </p:nvSpPr>
        <p:spPr>
          <a:xfrm>
            <a:off x="0" y="6642556"/>
            <a:ext cx="4953000" cy="215444"/>
          </a:xfrm>
          <a:prstGeom prst="rect">
            <a:avLst/>
          </a:prstGeom>
        </p:spPr>
        <p:txBody>
          <a:bodyPr wrap="square">
            <a:spAutoFit/>
          </a:bodyPr>
          <a:lstStyle/>
          <a:p>
            <a:pPr algn="ctr"/>
            <a:r>
              <a:rPr lang="en-US" sz="800" dirty="0">
                <a:solidFill>
                  <a:schemeClr val="bg1">
                    <a:lumMod val="75000"/>
                  </a:schemeClr>
                </a:solidFill>
              </a:rPr>
              <a:t>Copyright 2013-14 © The Attakapas Historical Association</a:t>
            </a:r>
          </a:p>
        </p:txBody>
      </p:sp>
      <p:sp>
        <p:nvSpPr>
          <p:cNvPr id="23" name="TextBox 22"/>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80">
                                          <p:stCondLst>
                                            <p:cond delay="0"/>
                                          </p:stCondLst>
                                        </p:cTn>
                                        <p:tgtEl>
                                          <p:spTgt spid="25"/>
                                        </p:tgtEl>
                                      </p:cBhvr>
                                    </p:animEffect>
                                    <p:anim calcmode="lin" valueType="num">
                                      <p:cBhvr>
                                        <p:cTn id="2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4" dur="26">
                                          <p:stCondLst>
                                            <p:cond delay="650"/>
                                          </p:stCondLst>
                                        </p:cTn>
                                        <p:tgtEl>
                                          <p:spTgt spid="25"/>
                                        </p:tgtEl>
                                      </p:cBhvr>
                                      <p:to x="100000" y="60000"/>
                                    </p:animScale>
                                    <p:animScale>
                                      <p:cBhvr>
                                        <p:cTn id="35" dur="166" decel="50000">
                                          <p:stCondLst>
                                            <p:cond delay="676"/>
                                          </p:stCondLst>
                                        </p:cTn>
                                        <p:tgtEl>
                                          <p:spTgt spid="25"/>
                                        </p:tgtEl>
                                      </p:cBhvr>
                                      <p:to x="100000" y="100000"/>
                                    </p:animScale>
                                    <p:animScale>
                                      <p:cBhvr>
                                        <p:cTn id="36" dur="26">
                                          <p:stCondLst>
                                            <p:cond delay="1312"/>
                                          </p:stCondLst>
                                        </p:cTn>
                                        <p:tgtEl>
                                          <p:spTgt spid="25"/>
                                        </p:tgtEl>
                                      </p:cBhvr>
                                      <p:to x="100000" y="80000"/>
                                    </p:animScale>
                                    <p:animScale>
                                      <p:cBhvr>
                                        <p:cTn id="37" dur="166" decel="50000">
                                          <p:stCondLst>
                                            <p:cond delay="1338"/>
                                          </p:stCondLst>
                                        </p:cTn>
                                        <p:tgtEl>
                                          <p:spTgt spid="25"/>
                                        </p:tgtEl>
                                      </p:cBhvr>
                                      <p:to x="100000" y="100000"/>
                                    </p:animScale>
                                    <p:animScale>
                                      <p:cBhvr>
                                        <p:cTn id="38" dur="26">
                                          <p:stCondLst>
                                            <p:cond delay="1642"/>
                                          </p:stCondLst>
                                        </p:cTn>
                                        <p:tgtEl>
                                          <p:spTgt spid="25"/>
                                        </p:tgtEl>
                                      </p:cBhvr>
                                      <p:to x="100000" y="90000"/>
                                    </p:animScale>
                                    <p:animScale>
                                      <p:cBhvr>
                                        <p:cTn id="39" dur="166" decel="50000">
                                          <p:stCondLst>
                                            <p:cond delay="1668"/>
                                          </p:stCondLst>
                                        </p:cTn>
                                        <p:tgtEl>
                                          <p:spTgt spid="25"/>
                                        </p:tgtEl>
                                      </p:cBhvr>
                                      <p:to x="100000" y="100000"/>
                                    </p:animScale>
                                    <p:animScale>
                                      <p:cBhvr>
                                        <p:cTn id="40" dur="26">
                                          <p:stCondLst>
                                            <p:cond delay="1808"/>
                                          </p:stCondLst>
                                        </p:cTn>
                                        <p:tgtEl>
                                          <p:spTgt spid="25"/>
                                        </p:tgtEl>
                                      </p:cBhvr>
                                      <p:to x="100000" y="95000"/>
                                    </p:animScale>
                                    <p:animScale>
                                      <p:cBhvr>
                                        <p:cTn id="41" dur="166" decel="50000">
                                          <p:stCondLst>
                                            <p:cond delay="1834"/>
                                          </p:stCondLst>
                                        </p:cTn>
                                        <p:tgtEl>
                                          <p:spTgt spid="2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80">
                                          <p:stCondLst>
                                            <p:cond delay="0"/>
                                          </p:stCondLst>
                                        </p:cTn>
                                        <p:tgtEl>
                                          <p:spTgt spid="13"/>
                                        </p:tgtEl>
                                      </p:cBhvr>
                                    </p:animEffect>
                                    <p:anim calcmode="lin" valueType="num">
                                      <p:cBhvr>
                                        <p:cTn id="5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3" dur="26">
                                          <p:stCondLst>
                                            <p:cond delay="650"/>
                                          </p:stCondLst>
                                        </p:cTn>
                                        <p:tgtEl>
                                          <p:spTgt spid="13"/>
                                        </p:tgtEl>
                                      </p:cBhvr>
                                      <p:to x="100000" y="60000"/>
                                    </p:animScale>
                                    <p:animScale>
                                      <p:cBhvr>
                                        <p:cTn id="64" dur="166" decel="50000">
                                          <p:stCondLst>
                                            <p:cond delay="676"/>
                                          </p:stCondLst>
                                        </p:cTn>
                                        <p:tgtEl>
                                          <p:spTgt spid="13"/>
                                        </p:tgtEl>
                                      </p:cBhvr>
                                      <p:to x="100000" y="100000"/>
                                    </p:animScale>
                                    <p:animScale>
                                      <p:cBhvr>
                                        <p:cTn id="65" dur="26">
                                          <p:stCondLst>
                                            <p:cond delay="1312"/>
                                          </p:stCondLst>
                                        </p:cTn>
                                        <p:tgtEl>
                                          <p:spTgt spid="13"/>
                                        </p:tgtEl>
                                      </p:cBhvr>
                                      <p:to x="100000" y="80000"/>
                                    </p:animScale>
                                    <p:animScale>
                                      <p:cBhvr>
                                        <p:cTn id="66" dur="166" decel="50000">
                                          <p:stCondLst>
                                            <p:cond delay="1338"/>
                                          </p:stCondLst>
                                        </p:cTn>
                                        <p:tgtEl>
                                          <p:spTgt spid="13"/>
                                        </p:tgtEl>
                                      </p:cBhvr>
                                      <p:to x="100000" y="100000"/>
                                    </p:animScale>
                                    <p:animScale>
                                      <p:cBhvr>
                                        <p:cTn id="67" dur="26">
                                          <p:stCondLst>
                                            <p:cond delay="1642"/>
                                          </p:stCondLst>
                                        </p:cTn>
                                        <p:tgtEl>
                                          <p:spTgt spid="13"/>
                                        </p:tgtEl>
                                      </p:cBhvr>
                                      <p:to x="100000" y="90000"/>
                                    </p:animScale>
                                    <p:animScale>
                                      <p:cBhvr>
                                        <p:cTn id="68" dur="166" decel="50000">
                                          <p:stCondLst>
                                            <p:cond delay="1668"/>
                                          </p:stCondLst>
                                        </p:cTn>
                                        <p:tgtEl>
                                          <p:spTgt spid="13"/>
                                        </p:tgtEl>
                                      </p:cBhvr>
                                      <p:to x="100000" y="100000"/>
                                    </p:animScale>
                                    <p:animScale>
                                      <p:cBhvr>
                                        <p:cTn id="69" dur="26">
                                          <p:stCondLst>
                                            <p:cond delay="1808"/>
                                          </p:stCondLst>
                                        </p:cTn>
                                        <p:tgtEl>
                                          <p:spTgt spid="13"/>
                                        </p:tgtEl>
                                      </p:cBhvr>
                                      <p:to x="100000" y="95000"/>
                                    </p:animScale>
                                    <p:animScale>
                                      <p:cBhvr>
                                        <p:cTn id="70" dur="166" decel="50000">
                                          <p:stCondLst>
                                            <p:cond delay="1834"/>
                                          </p:stCondLst>
                                        </p:cTn>
                                        <p:tgtEl>
                                          <p:spTgt spid="13"/>
                                        </p:tgtEl>
                                      </p:cBhvr>
                                      <p:to x="100000" y="100000"/>
                                    </p:animScale>
                                  </p:childTnLst>
                                </p:cTn>
                              </p:par>
                            </p:childTnLst>
                          </p:cTn>
                        </p:par>
                        <p:par>
                          <p:cTn id="71" fill="hold">
                            <p:stCondLst>
                              <p:cond delay="2000"/>
                            </p:stCondLst>
                            <p:childTnLst>
                              <p:par>
                                <p:cTn id="72" presetID="22" presetClass="entr" presetSubtype="4" fill="hold"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down)">
                                      <p:cBhvr>
                                        <p:cTn id="74" dur="1000"/>
                                        <p:tgtEl>
                                          <p:spTgt spid="8"/>
                                        </p:tgtEl>
                                      </p:cBhvr>
                                    </p:animEffect>
                                  </p:childTnLst>
                                </p:cTn>
                              </p:par>
                            </p:childTnLst>
                          </p:cTn>
                        </p:par>
                        <p:par>
                          <p:cTn id="75" fill="hold">
                            <p:stCondLst>
                              <p:cond delay="3000"/>
                            </p:stCondLst>
                            <p:childTnLst>
                              <p:par>
                                <p:cTn id="76" presetID="26" presetClass="entr" presetSubtype="0"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80">
                                          <p:stCondLst>
                                            <p:cond delay="0"/>
                                          </p:stCondLst>
                                        </p:cTn>
                                        <p:tgtEl>
                                          <p:spTgt spid="26"/>
                                        </p:tgtEl>
                                      </p:cBhvr>
                                    </p:animEffect>
                                    <p:anim calcmode="lin" valueType="num">
                                      <p:cBhvr>
                                        <p:cTn id="7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84" dur="26">
                                          <p:stCondLst>
                                            <p:cond delay="650"/>
                                          </p:stCondLst>
                                        </p:cTn>
                                        <p:tgtEl>
                                          <p:spTgt spid="26"/>
                                        </p:tgtEl>
                                      </p:cBhvr>
                                      <p:to x="100000" y="60000"/>
                                    </p:animScale>
                                    <p:animScale>
                                      <p:cBhvr>
                                        <p:cTn id="85" dur="166" decel="50000">
                                          <p:stCondLst>
                                            <p:cond delay="676"/>
                                          </p:stCondLst>
                                        </p:cTn>
                                        <p:tgtEl>
                                          <p:spTgt spid="26"/>
                                        </p:tgtEl>
                                      </p:cBhvr>
                                      <p:to x="100000" y="100000"/>
                                    </p:animScale>
                                    <p:animScale>
                                      <p:cBhvr>
                                        <p:cTn id="86" dur="26">
                                          <p:stCondLst>
                                            <p:cond delay="1312"/>
                                          </p:stCondLst>
                                        </p:cTn>
                                        <p:tgtEl>
                                          <p:spTgt spid="26"/>
                                        </p:tgtEl>
                                      </p:cBhvr>
                                      <p:to x="100000" y="80000"/>
                                    </p:animScale>
                                    <p:animScale>
                                      <p:cBhvr>
                                        <p:cTn id="87" dur="166" decel="50000">
                                          <p:stCondLst>
                                            <p:cond delay="1338"/>
                                          </p:stCondLst>
                                        </p:cTn>
                                        <p:tgtEl>
                                          <p:spTgt spid="26"/>
                                        </p:tgtEl>
                                      </p:cBhvr>
                                      <p:to x="100000" y="100000"/>
                                    </p:animScale>
                                    <p:animScale>
                                      <p:cBhvr>
                                        <p:cTn id="88" dur="26">
                                          <p:stCondLst>
                                            <p:cond delay="1642"/>
                                          </p:stCondLst>
                                        </p:cTn>
                                        <p:tgtEl>
                                          <p:spTgt spid="26"/>
                                        </p:tgtEl>
                                      </p:cBhvr>
                                      <p:to x="100000" y="90000"/>
                                    </p:animScale>
                                    <p:animScale>
                                      <p:cBhvr>
                                        <p:cTn id="89" dur="166" decel="50000">
                                          <p:stCondLst>
                                            <p:cond delay="1668"/>
                                          </p:stCondLst>
                                        </p:cTn>
                                        <p:tgtEl>
                                          <p:spTgt spid="26"/>
                                        </p:tgtEl>
                                      </p:cBhvr>
                                      <p:to x="100000" y="100000"/>
                                    </p:animScale>
                                    <p:animScale>
                                      <p:cBhvr>
                                        <p:cTn id="90" dur="26">
                                          <p:stCondLst>
                                            <p:cond delay="1808"/>
                                          </p:stCondLst>
                                        </p:cTn>
                                        <p:tgtEl>
                                          <p:spTgt spid="26"/>
                                        </p:tgtEl>
                                      </p:cBhvr>
                                      <p:to x="100000" y="95000"/>
                                    </p:animScale>
                                    <p:animScale>
                                      <p:cBhvr>
                                        <p:cTn id="91" dur="166" decel="50000">
                                          <p:stCondLst>
                                            <p:cond delay="1834"/>
                                          </p:stCondLst>
                                        </p:cTn>
                                        <p:tgtEl>
                                          <p:spTgt spid="26"/>
                                        </p:tgtEl>
                                      </p:cBhvr>
                                      <p:to x="100000" y="100000"/>
                                    </p:animScale>
                                  </p:childTnLst>
                                </p:cTn>
                              </p:par>
                            </p:childTnLst>
                          </p:cTn>
                        </p:par>
                      </p:childTnLst>
                    </p:cTn>
                  </p:par>
                  <p:par>
                    <p:cTn id="92" fill="hold">
                      <p:stCondLst>
                        <p:cond delay="indefinite"/>
                      </p:stCondLst>
                      <p:childTnLst>
                        <p:par>
                          <p:cTn id="93" fill="hold">
                            <p:stCondLst>
                              <p:cond delay="0"/>
                            </p:stCondLst>
                            <p:childTnLst>
                              <p:par>
                                <p:cTn id="94" presetID="34"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from="(-#ppt_w/2)" to="(#ppt_x)" calcmode="lin" valueType="num">
                                      <p:cBhvr>
                                        <p:cTn id="96" dur="600" fill="hold">
                                          <p:stCondLst>
                                            <p:cond delay="0"/>
                                          </p:stCondLst>
                                        </p:cTn>
                                        <p:tgtEl>
                                          <p:spTgt spid="18"/>
                                        </p:tgtEl>
                                        <p:attrNameLst>
                                          <p:attrName>ppt_x</p:attrName>
                                        </p:attrNameLst>
                                      </p:cBhvr>
                                    </p:anim>
                                    <p:anim from="0" to="-1.0" calcmode="lin" valueType="num">
                                      <p:cBhvr>
                                        <p:cTn id="97" dur="200" decel="50000" autoRev="1" fill="hold">
                                          <p:stCondLst>
                                            <p:cond delay="600"/>
                                          </p:stCondLst>
                                        </p:cTn>
                                        <p:tgtEl>
                                          <p:spTgt spid="18"/>
                                        </p:tgtEl>
                                        <p:attrNameLst>
                                          <p:attrName>xshear</p:attrName>
                                        </p:attrNameLst>
                                      </p:cBhvr>
                                    </p:anim>
                                    <p:animScale>
                                      <p:cBhvr>
                                        <p:cTn id="98" dur="200" decel="100000" autoRev="1" fill="hold">
                                          <p:stCondLst>
                                            <p:cond delay="600"/>
                                          </p:stCondLst>
                                        </p:cTn>
                                        <p:tgtEl>
                                          <p:spTgt spid="18"/>
                                        </p:tgtEl>
                                      </p:cBhvr>
                                      <p:from x="100000" y="100000"/>
                                      <p:to x="80000" y="100000"/>
                                    </p:animScale>
                                    <p:anim by="(#ppt_h/3+#ppt_w*0.1)" calcmode="lin" valueType="num">
                                      <p:cBhvr additive="sum">
                                        <p:cTn id="99" dur="200" decel="100000" autoRev="1" fill="hold">
                                          <p:stCondLst>
                                            <p:cond delay="600"/>
                                          </p:stCondLst>
                                        </p:cTn>
                                        <p:tgtEl>
                                          <p:spTgt spid="18"/>
                                        </p:tgtEl>
                                        <p:attrNameLst>
                                          <p:attrName>ppt_x</p:attrName>
                                        </p:attrNameLst>
                                      </p:cBhvr>
                                    </p:anim>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34" presetClass="entr" presetSubtype="0"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 from="(-#ppt_w/2)" to="(#ppt_x)" calcmode="lin" valueType="num">
                                      <p:cBhvr>
                                        <p:cTn id="107" dur="600" fill="hold">
                                          <p:stCondLst>
                                            <p:cond delay="0"/>
                                          </p:stCondLst>
                                        </p:cTn>
                                        <p:tgtEl>
                                          <p:spTgt spid="20"/>
                                        </p:tgtEl>
                                        <p:attrNameLst>
                                          <p:attrName>ppt_x</p:attrName>
                                        </p:attrNameLst>
                                      </p:cBhvr>
                                    </p:anim>
                                    <p:anim from="0" to="-1.0" calcmode="lin" valueType="num">
                                      <p:cBhvr>
                                        <p:cTn id="108" dur="200" decel="50000" autoRev="1" fill="hold">
                                          <p:stCondLst>
                                            <p:cond delay="600"/>
                                          </p:stCondLst>
                                        </p:cTn>
                                        <p:tgtEl>
                                          <p:spTgt spid="20"/>
                                        </p:tgtEl>
                                        <p:attrNameLst>
                                          <p:attrName>xshear</p:attrName>
                                        </p:attrNameLst>
                                      </p:cBhvr>
                                    </p:anim>
                                    <p:animScale>
                                      <p:cBhvr>
                                        <p:cTn id="109" dur="200" decel="100000" autoRev="1" fill="hold">
                                          <p:stCondLst>
                                            <p:cond delay="600"/>
                                          </p:stCondLst>
                                        </p:cTn>
                                        <p:tgtEl>
                                          <p:spTgt spid="20"/>
                                        </p:tgtEl>
                                      </p:cBhvr>
                                      <p:from x="100000" y="100000"/>
                                      <p:to x="80000" y="100000"/>
                                    </p:animScale>
                                    <p:anim by="(#ppt_h/3+#ppt_w*0.1)" calcmode="lin" valueType="num">
                                      <p:cBhvr additive="sum">
                                        <p:cTn id="110"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animBg="1"/>
      <p:bldP spid="25" grpId="0" animBg="1"/>
      <p:bldP spid="25" grpId="1" animBg="1"/>
      <p:bldP spid="26" grpId="0" animBg="1"/>
      <p:bldP spid="18" grpId="0" animBg="1"/>
      <p:bldP spid="18" grpId="1"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9144000" cy="3416320"/>
          </a:xfrm>
          <a:prstGeom prst="rect">
            <a:avLst/>
          </a:prstGeom>
          <a:solidFill>
            <a:schemeClr val="bg1"/>
          </a:solidFill>
        </p:spPr>
        <p:txBody>
          <a:bodyPr wrap="square">
            <a:spAutoFit/>
          </a:bodyPr>
          <a:lstStyle/>
          <a:p>
            <a:pPr algn="ctr"/>
            <a:r>
              <a:rPr lang="en-US" sz="7200" b="1" cap="all" dirty="0"/>
              <a:t>Where did LATER Acadian immigrants go?</a:t>
            </a:r>
          </a:p>
        </p:txBody>
      </p:sp>
      <p:sp>
        <p:nvSpPr>
          <p:cNvPr id="3" name="Slide Number Placeholder 2"/>
          <p:cNvSpPr>
            <a:spLocks noGrp="1"/>
          </p:cNvSpPr>
          <p:nvPr>
            <p:ph type="sldNum" sz="quarter" idx="12"/>
          </p:nvPr>
        </p:nvSpPr>
        <p:spPr/>
        <p:txBody>
          <a:bodyPr/>
          <a:lstStyle/>
          <a:p>
            <a:fld id="{538A979C-257F-4ABA-81D2-F563F6A58267}" type="slidenum">
              <a:rPr lang="en-US" smtClean="0"/>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ONGOING ACADIAN ARRIVALS &amp; NEW SETTLEMENTS</a:t>
            </a:r>
          </a:p>
        </p:txBody>
      </p:sp>
      <p:sp>
        <p:nvSpPr>
          <p:cNvPr id="3" name="TextBox 2"/>
          <p:cNvSpPr txBox="1"/>
          <p:nvPr/>
        </p:nvSpPr>
        <p:spPr>
          <a:xfrm>
            <a:off x="0" y="5334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Early arriving Acadians dealt with an </a:t>
            </a:r>
            <a:r>
              <a:rPr lang="en-US" sz="2800" dirty="0">
                <a:solidFill>
                  <a:srgbClr val="FF0000"/>
                </a:solidFill>
                <a:effectLst>
                  <a:outerShdw blurRad="38100" dist="38100" dir="2700000" algn="tl">
                    <a:schemeClr val="tx1"/>
                  </a:outerShdw>
                </a:effectLst>
              </a:rPr>
              <a:t>acting French Governor</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Prior to March 1768</a:t>
            </a:r>
            <a:r>
              <a:rPr lang="en-US" sz="2800" dirty="0"/>
              <a:t>, the French Governor of Louisiana </a:t>
            </a:r>
            <a:r>
              <a:rPr lang="en-US" sz="2800" dirty="0">
                <a:solidFill>
                  <a:srgbClr val="FF0000"/>
                </a:solidFill>
                <a:effectLst>
                  <a:outerShdw blurRad="38100" dist="38100" dir="2700000" algn="tl">
                    <a:schemeClr val="tx1"/>
                  </a:outerShdw>
                </a:effectLst>
              </a:rPr>
              <a:t>did what was best for the Acadians </a:t>
            </a:r>
            <a:r>
              <a:rPr lang="en-US" sz="2800" dirty="0"/>
              <a:t>– let them </a:t>
            </a:r>
            <a:r>
              <a:rPr lang="en-US" sz="2800" dirty="0">
                <a:solidFill>
                  <a:srgbClr val="FF0000"/>
                </a:solidFill>
                <a:effectLst>
                  <a:outerShdw blurRad="38100" dist="38100" dir="2700000" algn="tl">
                    <a:schemeClr val="tx1"/>
                  </a:outerShdw>
                </a:effectLst>
              </a:rPr>
              <a:t>resettle </a:t>
            </a:r>
          </a:p>
        </p:txBody>
      </p:sp>
      <p:pic>
        <p:nvPicPr>
          <p:cNvPr id="104450" name="Picture 2" descr="https://i.pinimg.com/736x/59/f5/92/59f5923c6dee74c770ef16bc646db2e2--sunset-photography-photography-photos.jpg"/>
          <p:cNvPicPr>
            <a:picLocks noChangeAspect="1" noChangeArrowheads="1"/>
          </p:cNvPicPr>
          <p:nvPr/>
        </p:nvPicPr>
        <p:blipFill>
          <a:blip r:embed="rId3"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581400"/>
            <a:ext cx="9144000" cy="523220"/>
          </a:xfrm>
          <a:prstGeom prst="rect">
            <a:avLst/>
          </a:prstGeom>
          <a:noFill/>
        </p:spPr>
        <p:txBody>
          <a:bodyPr wrap="square" rtlCol="0">
            <a:spAutoFit/>
          </a:bodyPr>
          <a:lstStyle/>
          <a:p>
            <a:pPr marL="114300" indent="-114300">
              <a:spcAft>
                <a:spcPts val="800"/>
              </a:spcAft>
            </a:pPr>
            <a:r>
              <a:rPr lang="en-US" sz="2800" dirty="0"/>
              <a:t>	</a:t>
            </a:r>
            <a:r>
              <a:rPr lang="en-US" sz="2800" dirty="0">
                <a:solidFill>
                  <a:srgbClr val="FF0000"/>
                </a:solidFill>
                <a:effectLst>
                  <a:outerShdw blurRad="38100" dist="38100" dir="2700000" algn="tl">
                    <a:schemeClr val="tx1"/>
                  </a:outerShdw>
                </a:effectLst>
              </a:rPr>
              <a:t>where THEY wanted </a:t>
            </a:r>
          </a:p>
        </p:txBody>
      </p:sp>
      <p:sp>
        <p:nvSpPr>
          <p:cNvPr id="6" name="TextBox 5"/>
          <p:cNvSpPr txBox="1"/>
          <p:nvPr/>
        </p:nvSpPr>
        <p:spPr>
          <a:xfrm>
            <a:off x="0" y="3995678"/>
            <a:ext cx="9144000" cy="2862322"/>
          </a:xfrm>
          <a:prstGeom prst="rect">
            <a:avLst/>
          </a:prstGeom>
          <a:solidFill>
            <a:schemeClr val="bg1"/>
          </a:solidFill>
          <a:ln>
            <a:solidFill>
              <a:schemeClr val="tx1"/>
            </a:solidFill>
          </a:ln>
        </p:spPr>
        <p:txBody>
          <a:bodyPr wrap="square" rtlCol="0">
            <a:spAutoFit/>
          </a:bodyPr>
          <a:lstStyle/>
          <a:p>
            <a:pPr algn="ctr"/>
            <a:r>
              <a:rPr lang="en-US" sz="6000" dirty="0"/>
              <a:t>Let’s look at where these early settlements  are located…</a:t>
            </a:r>
          </a:p>
        </p:txBody>
      </p:sp>
      <p:sp>
        <p:nvSpPr>
          <p:cNvPr id="7" name="TextBox 6"/>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from="(-#ppt_w/2)" to="(#ppt_x)" calcmode="lin" valueType="num">
                                      <p:cBhvr>
                                        <p:cTn id="21" dur="600" fill="hold">
                                          <p:stCondLst>
                                            <p:cond delay="0"/>
                                          </p:stCondLst>
                                        </p:cTn>
                                        <p:tgtEl>
                                          <p:spTgt spid="6"/>
                                        </p:tgtEl>
                                        <p:attrNameLst>
                                          <p:attrName>ppt_x</p:attrName>
                                        </p:attrNameLst>
                                      </p:cBhvr>
                                    </p:anim>
                                    <p:anim from="0" to="-1.0" calcmode="lin" valueType="num">
                                      <p:cBhvr>
                                        <p:cTn id="22" dur="200" decel="50000" autoRev="1" fill="hold">
                                          <p:stCondLst>
                                            <p:cond delay="600"/>
                                          </p:stCondLst>
                                        </p:cTn>
                                        <p:tgtEl>
                                          <p:spTgt spid="6"/>
                                        </p:tgtEl>
                                        <p:attrNameLst>
                                          <p:attrName>xshear</p:attrName>
                                        </p:attrNameLst>
                                      </p:cBhvr>
                                    </p:anim>
                                    <p:animScale>
                                      <p:cBhvr>
                                        <p:cTn id="23" dur="200" decel="100000" autoRev="1" fill="hold">
                                          <p:stCondLst>
                                            <p:cond delay="600"/>
                                          </p:stCondLst>
                                        </p:cTn>
                                        <p:tgtEl>
                                          <p:spTgt spid="6"/>
                                        </p:tgtEl>
                                      </p:cBhvr>
                                      <p:from x="100000" y="100000"/>
                                      <p:to x="80000" y="100000"/>
                                    </p:animScale>
                                    <p:anim by="(#ppt_h/3+#ppt_w*0.1)" calcmode="lin" valueType="num">
                                      <p:cBhvr additive="sum">
                                        <p:cTn id="24"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2" name="Picture 12"/>
          <p:cNvPicPr>
            <a:picLocks noChangeAspect="1" noChangeArrowheads="1"/>
          </p:cNvPicPr>
          <p:nvPr/>
        </p:nvPicPr>
        <p:blipFill>
          <a:blip r:embed="rId3" cstate="print"/>
          <a:srcRect/>
          <a:stretch>
            <a:fillRect/>
          </a:stretch>
        </p:blipFill>
        <p:spPr bwMode="auto">
          <a:xfrm>
            <a:off x="514518" y="621792"/>
            <a:ext cx="8114965" cy="6236208"/>
          </a:xfrm>
          <a:prstGeom prst="rect">
            <a:avLst/>
          </a:prstGeom>
          <a:noFill/>
          <a:ln w="9525">
            <a:noFill/>
            <a:miter lim="800000"/>
            <a:headEnd/>
            <a:tailEnd/>
          </a:ln>
        </p:spPr>
      </p:pic>
      <p:sp>
        <p:nvSpPr>
          <p:cNvPr id="32" name="Freeform 31"/>
          <p:cNvSpPr/>
          <p:nvPr/>
        </p:nvSpPr>
        <p:spPr>
          <a:xfrm>
            <a:off x="1556426" y="865762"/>
            <a:ext cx="5583676" cy="4863829"/>
          </a:xfrm>
          <a:custGeom>
            <a:avLst/>
            <a:gdLst>
              <a:gd name="connsiteX0" fmla="*/ 282102 w 5583676"/>
              <a:gd name="connsiteY0" fmla="*/ 4863829 h 4863829"/>
              <a:gd name="connsiteX1" fmla="*/ 155642 w 5583676"/>
              <a:gd name="connsiteY1" fmla="*/ 4669276 h 4863829"/>
              <a:gd name="connsiteX2" fmla="*/ 282102 w 5583676"/>
              <a:gd name="connsiteY2" fmla="*/ 4552544 h 4863829"/>
              <a:gd name="connsiteX3" fmla="*/ 340468 w 5583676"/>
              <a:gd name="connsiteY3" fmla="*/ 4426085 h 4863829"/>
              <a:gd name="connsiteX4" fmla="*/ 389106 w 5583676"/>
              <a:gd name="connsiteY4" fmla="*/ 4280170 h 4863829"/>
              <a:gd name="connsiteX5" fmla="*/ 437744 w 5583676"/>
              <a:gd name="connsiteY5" fmla="*/ 4114800 h 4863829"/>
              <a:gd name="connsiteX6" fmla="*/ 369651 w 5583676"/>
              <a:gd name="connsiteY6" fmla="*/ 3900791 h 4863829"/>
              <a:gd name="connsiteX7" fmla="*/ 418289 w 5583676"/>
              <a:gd name="connsiteY7" fmla="*/ 3774332 h 4863829"/>
              <a:gd name="connsiteX8" fmla="*/ 418289 w 5583676"/>
              <a:gd name="connsiteY8" fmla="*/ 3608961 h 4863829"/>
              <a:gd name="connsiteX9" fmla="*/ 496110 w 5583676"/>
              <a:gd name="connsiteY9" fmla="*/ 3433864 h 4863829"/>
              <a:gd name="connsiteX10" fmla="*/ 573931 w 5583676"/>
              <a:gd name="connsiteY10" fmla="*/ 3258766 h 4863829"/>
              <a:gd name="connsiteX11" fmla="*/ 612842 w 5583676"/>
              <a:gd name="connsiteY11" fmla="*/ 3035029 h 4863829"/>
              <a:gd name="connsiteX12" fmla="*/ 632297 w 5583676"/>
              <a:gd name="connsiteY12" fmla="*/ 2928025 h 4863829"/>
              <a:gd name="connsiteX13" fmla="*/ 603114 w 5583676"/>
              <a:gd name="connsiteY13" fmla="*/ 2772383 h 4863829"/>
              <a:gd name="connsiteX14" fmla="*/ 535021 w 5583676"/>
              <a:gd name="connsiteY14" fmla="*/ 2626468 h 4863829"/>
              <a:gd name="connsiteX15" fmla="*/ 447472 w 5583676"/>
              <a:gd name="connsiteY15" fmla="*/ 2393004 h 4863829"/>
              <a:gd name="connsiteX16" fmla="*/ 340468 w 5583676"/>
              <a:gd name="connsiteY16" fmla="*/ 2178995 h 4863829"/>
              <a:gd name="connsiteX17" fmla="*/ 291829 w 5583676"/>
              <a:gd name="connsiteY17" fmla="*/ 2042808 h 4863829"/>
              <a:gd name="connsiteX18" fmla="*/ 291829 w 5583676"/>
              <a:gd name="connsiteY18" fmla="*/ 1906621 h 4863829"/>
              <a:gd name="connsiteX19" fmla="*/ 136187 w 5583676"/>
              <a:gd name="connsiteY19" fmla="*/ 1673157 h 4863829"/>
              <a:gd name="connsiteX20" fmla="*/ 19455 w 5583676"/>
              <a:gd name="connsiteY20" fmla="*/ 1536970 h 4863829"/>
              <a:gd name="connsiteX21" fmla="*/ 0 w 5583676"/>
              <a:gd name="connsiteY21" fmla="*/ 0 h 4863829"/>
              <a:gd name="connsiteX22" fmla="*/ 3579778 w 5583676"/>
              <a:gd name="connsiteY22" fmla="*/ 29183 h 4863829"/>
              <a:gd name="connsiteX23" fmla="*/ 3638144 w 5583676"/>
              <a:gd name="connsiteY23" fmla="*/ 145915 h 4863829"/>
              <a:gd name="connsiteX24" fmla="*/ 3628417 w 5583676"/>
              <a:gd name="connsiteY24" fmla="*/ 340468 h 4863829"/>
              <a:gd name="connsiteX25" fmla="*/ 3696510 w 5583676"/>
              <a:gd name="connsiteY25" fmla="*/ 428017 h 4863829"/>
              <a:gd name="connsiteX26" fmla="*/ 3735421 w 5583676"/>
              <a:gd name="connsiteY26" fmla="*/ 603115 h 4863829"/>
              <a:gd name="connsiteX27" fmla="*/ 3686783 w 5583676"/>
              <a:gd name="connsiteY27" fmla="*/ 719847 h 4863829"/>
              <a:gd name="connsiteX28" fmla="*/ 3657600 w 5583676"/>
              <a:gd name="connsiteY28" fmla="*/ 787940 h 4863829"/>
              <a:gd name="connsiteX29" fmla="*/ 3725693 w 5583676"/>
              <a:gd name="connsiteY29" fmla="*/ 865761 h 4863829"/>
              <a:gd name="connsiteX30" fmla="*/ 3891063 w 5583676"/>
              <a:gd name="connsiteY30" fmla="*/ 1021404 h 4863829"/>
              <a:gd name="connsiteX31" fmla="*/ 3822970 w 5583676"/>
              <a:gd name="connsiteY31" fmla="*/ 1157591 h 4863829"/>
              <a:gd name="connsiteX32" fmla="*/ 3764604 w 5583676"/>
              <a:gd name="connsiteY32" fmla="*/ 1332689 h 4863829"/>
              <a:gd name="connsiteX33" fmla="*/ 3696510 w 5583676"/>
              <a:gd name="connsiteY33" fmla="*/ 1420238 h 4863829"/>
              <a:gd name="connsiteX34" fmla="*/ 3579778 w 5583676"/>
              <a:gd name="connsiteY34" fmla="*/ 1566153 h 4863829"/>
              <a:gd name="connsiteX35" fmla="*/ 3501957 w 5583676"/>
              <a:gd name="connsiteY35" fmla="*/ 1702340 h 4863829"/>
              <a:gd name="connsiteX36" fmla="*/ 3385225 w 5583676"/>
              <a:gd name="connsiteY36" fmla="*/ 1760706 h 4863829"/>
              <a:gd name="connsiteX37" fmla="*/ 3278221 w 5583676"/>
              <a:gd name="connsiteY37" fmla="*/ 1926076 h 4863829"/>
              <a:gd name="connsiteX38" fmla="*/ 3249038 w 5583676"/>
              <a:gd name="connsiteY38" fmla="*/ 2149812 h 4863829"/>
              <a:gd name="connsiteX39" fmla="*/ 3219855 w 5583676"/>
              <a:gd name="connsiteY39" fmla="*/ 2227634 h 4863829"/>
              <a:gd name="connsiteX40" fmla="*/ 3151761 w 5583676"/>
              <a:gd name="connsiteY40" fmla="*/ 2344366 h 4863829"/>
              <a:gd name="connsiteX41" fmla="*/ 3180944 w 5583676"/>
              <a:gd name="connsiteY41" fmla="*/ 2480553 h 4863829"/>
              <a:gd name="connsiteX42" fmla="*/ 3112851 w 5583676"/>
              <a:gd name="connsiteY42" fmla="*/ 2626468 h 4863829"/>
              <a:gd name="connsiteX43" fmla="*/ 3005846 w 5583676"/>
              <a:gd name="connsiteY43" fmla="*/ 2626468 h 4863829"/>
              <a:gd name="connsiteX44" fmla="*/ 3025302 w 5583676"/>
              <a:gd name="connsiteY44" fmla="*/ 2733472 h 4863829"/>
              <a:gd name="connsiteX45" fmla="*/ 3005846 w 5583676"/>
              <a:gd name="connsiteY45" fmla="*/ 2840476 h 4863829"/>
              <a:gd name="connsiteX46" fmla="*/ 3044757 w 5583676"/>
              <a:gd name="connsiteY46" fmla="*/ 2889115 h 4863829"/>
              <a:gd name="connsiteX47" fmla="*/ 3044757 w 5583676"/>
              <a:gd name="connsiteY47" fmla="*/ 2889115 h 4863829"/>
              <a:gd name="connsiteX48" fmla="*/ 3015574 w 5583676"/>
              <a:gd name="connsiteY48" fmla="*/ 2986391 h 4863829"/>
              <a:gd name="connsiteX49" fmla="*/ 5369668 w 5583676"/>
              <a:gd name="connsiteY49" fmla="*/ 2966936 h 4863829"/>
              <a:gd name="connsiteX50" fmla="*/ 5321029 w 5583676"/>
              <a:gd name="connsiteY50" fmla="*/ 3142034 h 4863829"/>
              <a:gd name="connsiteX51" fmla="*/ 5272391 w 5583676"/>
              <a:gd name="connsiteY51" fmla="*/ 3317132 h 4863829"/>
              <a:gd name="connsiteX52" fmla="*/ 5223753 w 5583676"/>
              <a:gd name="connsiteY52" fmla="*/ 3472774 h 4863829"/>
              <a:gd name="connsiteX53" fmla="*/ 5223753 w 5583676"/>
              <a:gd name="connsiteY53" fmla="*/ 3589506 h 4863829"/>
              <a:gd name="connsiteX54" fmla="*/ 5311302 w 5583676"/>
              <a:gd name="connsiteY54" fmla="*/ 3686783 h 4863829"/>
              <a:gd name="connsiteX55" fmla="*/ 5428034 w 5583676"/>
              <a:gd name="connsiteY55" fmla="*/ 3784059 h 4863829"/>
              <a:gd name="connsiteX56" fmla="*/ 5486400 w 5583676"/>
              <a:gd name="connsiteY56" fmla="*/ 3920247 h 4863829"/>
              <a:gd name="connsiteX57" fmla="*/ 5535038 w 5583676"/>
              <a:gd name="connsiteY57" fmla="*/ 4134255 h 4863829"/>
              <a:gd name="connsiteX58" fmla="*/ 5583676 w 5583676"/>
              <a:gd name="connsiteY58" fmla="*/ 4182893 h 48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83676" h="4863829">
                <a:moveTo>
                  <a:pt x="282102" y="4863829"/>
                </a:moveTo>
                <a:lnTo>
                  <a:pt x="155642" y="4669276"/>
                </a:lnTo>
                <a:lnTo>
                  <a:pt x="282102" y="4552544"/>
                </a:lnTo>
                <a:lnTo>
                  <a:pt x="340468" y="4426085"/>
                </a:lnTo>
                <a:lnTo>
                  <a:pt x="389106" y="4280170"/>
                </a:lnTo>
                <a:lnTo>
                  <a:pt x="437744" y="4114800"/>
                </a:lnTo>
                <a:lnTo>
                  <a:pt x="369651" y="3900791"/>
                </a:lnTo>
                <a:lnTo>
                  <a:pt x="418289" y="3774332"/>
                </a:lnTo>
                <a:lnTo>
                  <a:pt x="418289" y="3608961"/>
                </a:lnTo>
                <a:lnTo>
                  <a:pt x="496110" y="3433864"/>
                </a:lnTo>
                <a:lnTo>
                  <a:pt x="573931" y="3258766"/>
                </a:lnTo>
                <a:lnTo>
                  <a:pt x="612842" y="3035029"/>
                </a:lnTo>
                <a:lnTo>
                  <a:pt x="632297" y="2928025"/>
                </a:lnTo>
                <a:lnTo>
                  <a:pt x="603114" y="2772383"/>
                </a:lnTo>
                <a:lnTo>
                  <a:pt x="535021" y="2626468"/>
                </a:lnTo>
                <a:lnTo>
                  <a:pt x="447472" y="2393004"/>
                </a:lnTo>
                <a:lnTo>
                  <a:pt x="340468" y="2178995"/>
                </a:lnTo>
                <a:lnTo>
                  <a:pt x="291829" y="2042808"/>
                </a:lnTo>
                <a:lnTo>
                  <a:pt x="291829" y="1906621"/>
                </a:lnTo>
                <a:lnTo>
                  <a:pt x="136187" y="1673157"/>
                </a:lnTo>
                <a:lnTo>
                  <a:pt x="19455" y="1536970"/>
                </a:lnTo>
                <a:lnTo>
                  <a:pt x="0" y="0"/>
                </a:lnTo>
                <a:lnTo>
                  <a:pt x="3579778" y="29183"/>
                </a:lnTo>
                <a:lnTo>
                  <a:pt x="3638144" y="145915"/>
                </a:lnTo>
                <a:lnTo>
                  <a:pt x="3628417" y="340468"/>
                </a:lnTo>
                <a:lnTo>
                  <a:pt x="3696510" y="428017"/>
                </a:lnTo>
                <a:lnTo>
                  <a:pt x="3735421" y="603115"/>
                </a:lnTo>
                <a:lnTo>
                  <a:pt x="3686783" y="719847"/>
                </a:lnTo>
                <a:lnTo>
                  <a:pt x="3657600" y="787940"/>
                </a:lnTo>
                <a:lnTo>
                  <a:pt x="3725693" y="865761"/>
                </a:lnTo>
                <a:lnTo>
                  <a:pt x="3891063" y="1021404"/>
                </a:lnTo>
                <a:lnTo>
                  <a:pt x="3822970" y="1157591"/>
                </a:lnTo>
                <a:lnTo>
                  <a:pt x="3764604" y="1332689"/>
                </a:lnTo>
                <a:lnTo>
                  <a:pt x="3696510" y="1420238"/>
                </a:lnTo>
                <a:lnTo>
                  <a:pt x="3579778" y="1566153"/>
                </a:lnTo>
                <a:lnTo>
                  <a:pt x="3501957" y="1702340"/>
                </a:lnTo>
                <a:lnTo>
                  <a:pt x="3385225" y="1760706"/>
                </a:lnTo>
                <a:lnTo>
                  <a:pt x="3278221" y="1926076"/>
                </a:lnTo>
                <a:lnTo>
                  <a:pt x="3249038" y="2149812"/>
                </a:lnTo>
                <a:lnTo>
                  <a:pt x="3219855" y="2227634"/>
                </a:lnTo>
                <a:lnTo>
                  <a:pt x="3151761" y="2344366"/>
                </a:lnTo>
                <a:lnTo>
                  <a:pt x="3180944" y="2480553"/>
                </a:lnTo>
                <a:lnTo>
                  <a:pt x="3112851" y="2626468"/>
                </a:lnTo>
                <a:lnTo>
                  <a:pt x="3005846" y="2626468"/>
                </a:lnTo>
                <a:lnTo>
                  <a:pt x="3025302" y="2733472"/>
                </a:lnTo>
                <a:lnTo>
                  <a:pt x="3005846" y="2840476"/>
                </a:lnTo>
                <a:lnTo>
                  <a:pt x="3044757" y="2889115"/>
                </a:lnTo>
                <a:lnTo>
                  <a:pt x="3044757" y="2889115"/>
                </a:lnTo>
                <a:lnTo>
                  <a:pt x="3015574" y="2986391"/>
                </a:lnTo>
                <a:lnTo>
                  <a:pt x="5369668" y="2966936"/>
                </a:lnTo>
                <a:lnTo>
                  <a:pt x="5321029" y="3142034"/>
                </a:lnTo>
                <a:lnTo>
                  <a:pt x="5272391" y="3317132"/>
                </a:lnTo>
                <a:lnTo>
                  <a:pt x="5223753" y="3472774"/>
                </a:lnTo>
                <a:lnTo>
                  <a:pt x="5223753" y="3589506"/>
                </a:lnTo>
                <a:lnTo>
                  <a:pt x="5311302" y="3686783"/>
                </a:lnTo>
                <a:lnTo>
                  <a:pt x="5428034" y="3784059"/>
                </a:lnTo>
                <a:lnTo>
                  <a:pt x="5486400" y="3920247"/>
                </a:lnTo>
                <a:lnTo>
                  <a:pt x="5535038" y="4134255"/>
                </a:lnTo>
                <a:lnTo>
                  <a:pt x="5583676" y="418289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362200" y="2590800"/>
            <a:ext cx="2133600" cy="523220"/>
          </a:xfrm>
          <a:prstGeom prst="rect">
            <a:avLst/>
          </a:prstGeom>
          <a:noFill/>
        </p:spPr>
        <p:txBody>
          <a:bodyPr wrap="square" rtlCol="0">
            <a:spAutoFit/>
          </a:bodyPr>
          <a:lstStyle/>
          <a:p>
            <a:pPr algn="ctr"/>
            <a:r>
              <a:rPr lang="en-US" sz="2800" b="1" dirty="0"/>
              <a:t>LOUISIANA</a:t>
            </a:r>
          </a:p>
        </p:txBody>
      </p:sp>
      <p:sp>
        <p:nvSpPr>
          <p:cNvPr id="34" name="TextBox 33"/>
          <p:cNvSpPr txBox="1"/>
          <p:nvPr/>
        </p:nvSpPr>
        <p:spPr>
          <a:xfrm>
            <a:off x="533400" y="3429000"/>
            <a:ext cx="1524000" cy="523220"/>
          </a:xfrm>
          <a:prstGeom prst="rect">
            <a:avLst/>
          </a:prstGeom>
          <a:noFill/>
        </p:spPr>
        <p:txBody>
          <a:bodyPr wrap="square" rtlCol="0">
            <a:spAutoFit/>
          </a:bodyPr>
          <a:lstStyle/>
          <a:p>
            <a:pPr algn="ctr"/>
            <a:r>
              <a:rPr lang="en-US" sz="2800" b="1" dirty="0"/>
              <a:t>TEXAS</a:t>
            </a:r>
          </a:p>
        </p:txBody>
      </p:sp>
      <p:sp>
        <p:nvSpPr>
          <p:cNvPr id="35" name="TextBox 34"/>
          <p:cNvSpPr txBox="1"/>
          <p:nvPr/>
        </p:nvSpPr>
        <p:spPr>
          <a:xfrm>
            <a:off x="5029200" y="3200400"/>
            <a:ext cx="2057400" cy="523220"/>
          </a:xfrm>
          <a:prstGeom prst="rect">
            <a:avLst/>
          </a:prstGeom>
          <a:noFill/>
        </p:spPr>
        <p:txBody>
          <a:bodyPr wrap="square" rtlCol="0">
            <a:spAutoFit/>
          </a:bodyPr>
          <a:lstStyle/>
          <a:p>
            <a:pPr algn="ctr"/>
            <a:r>
              <a:rPr lang="en-US" sz="2800" b="1" dirty="0"/>
              <a:t>MISSISSIPPI</a:t>
            </a:r>
          </a:p>
        </p:txBody>
      </p:sp>
      <p:sp>
        <p:nvSpPr>
          <p:cNvPr id="36" name="TextBox 35"/>
          <p:cNvSpPr txBox="1"/>
          <p:nvPr/>
        </p:nvSpPr>
        <p:spPr>
          <a:xfrm>
            <a:off x="1752600" y="6172200"/>
            <a:ext cx="2819400" cy="523220"/>
          </a:xfrm>
          <a:prstGeom prst="rect">
            <a:avLst/>
          </a:prstGeom>
          <a:noFill/>
        </p:spPr>
        <p:txBody>
          <a:bodyPr wrap="square" rtlCol="0">
            <a:spAutoFit/>
          </a:bodyPr>
          <a:lstStyle/>
          <a:p>
            <a:pPr algn="ctr"/>
            <a:r>
              <a:rPr lang="en-US" sz="2800" b="1" dirty="0"/>
              <a:t>GULF OF MEXICO</a:t>
            </a:r>
          </a:p>
        </p:txBody>
      </p:sp>
      <p:sp>
        <p:nvSpPr>
          <p:cNvPr id="37" name="Rectangle 36"/>
          <p:cNvSpPr/>
          <p:nvPr/>
        </p:nvSpPr>
        <p:spPr>
          <a:xfrm>
            <a:off x="3429000" y="3276600"/>
            <a:ext cx="3962400" cy="3276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27</a:t>
            </a:fld>
            <a:endParaRPr lang="en-US" dirty="0"/>
          </a:p>
        </p:txBody>
      </p:sp>
      <p:sp>
        <p:nvSpPr>
          <p:cNvPr id="6" name="Title 5"/>
          <p:cNvSpPr>
            <a:spLocks noGrp="1"/>
          </p:cNvSpPr>
          <p:nvPr>
            <p:ph type="title"/>
          </p:nvPr>
        </p:nvSpPr>
        <p:spPr/>
        <p:txBody>
          <a:bodyPr>
            <a:normAutofit fontScale="90000"/>
          </a:bodyPr>
          <a:lstStyle/>
          <a:p>
            <a:r>
              <a:rPr lang="en-US" dirty="0"/>
              <a:t>ACADIAN SETTLEMENTS IN LOUISIANA</a:t>
            </a:r>
          </a:p>
        </p:txBody>
      </p:sp>
      <p:grpSp>
        <p:nvGrpSpPr>
          <p:cNvPr id="11" name="Group 10"/>
          <p:cNvGrpSpPr/>
          <p:nvPr/>
        </p:nvGrpSpPr>
        <p:grpSpPr>
          <a:xfrm>
            <a:off x="2667000" y="2171581"/>
            <a:ext cx="2377440" cy="800219"/>
            <a:chOff x="5806440" y="3695581"/>
            <a:chExt cx="2377440" cy="800219"/>
          </a:xfrm>
        </p:grpSpPr>
        <p:sp>
          <p:nvSpPr>
            <p:cNvPr id="12" name="Oval 11"/>
            <p:cNvSpPr>
              <a:spLocks noChangeAspect="1"/>
            </p:cNvSpPr>
            <p:nvPr/>
          </p:nvSpPr>
          <p:spPr>
            <a:xfrm flipH="1">
              <a:off x="5806440" y="4114800"/>
              <a:ext cx="228600" cy="2241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35040" y="3695581"/>
              <a:ext cx="2148840" cy="800219"/>
            </a:xfrm>
            <a:prstGeom prst="rect">
              <a:avLst/>
            </a:prstGeom>
            <a:solidFill>
              <a:schemeClr val="bg1"/>
            </a:solidFill>
          </p:spPr>
          <p:txBody>
            <a:bodyPr wrap="square" rtlCol="0">
              <a:spAutoFit/>
            </a:bodyPr>
            <a:lstStyle/>
            <a:p>
              <a:pPr algn="ctr"/>
              <a:r>
                <a:rPr lang="en-US" sz="2800" dirty="0"/>
                <a:t>Natchitoches</a:t>
              </a:r>
            </a:p>
            <a:p>
              <a:pPr algn="ctr"/>
              <a:r>
                <a:rPr lang="en-US" dirty="0"/>
                <a:t>Founded 1714</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1932"/>
                                        </p:tgtEl>
                                        <p:attrNameLst>
                                          <p:attrName>style.visibility</p:attrName>
                                        </p:attrNameLst>
                                      </p:cBhvr>
                                      <p:to>
                                        <p:strVal val="visible"/>
                                      </p:to>
                                    </p:set>
                                    <p:anim calcmode="lin" valueType="num">
                                      <p:cBhvr>
                                        <p:cTn id="7" dur="500" fill="hold"/>
                                        <p:tgtEl>
                                          <p:spTgt spid="81932"/>
                                        </p:tgtEl>
                                        <p:attrNameLst>
                                          <p:attrName>ppt_w</p:attrName>
                                        </p:attrNameLst>
                                      </p:cBhvr>
                                      <p:tavLst>
                                        <p:tav tm="0">
                                          <p:val>
                                            <p:fltVal val="0"/>
                                          </p:val>
                                        </p:tav>
                                        <p:tav tm="100000">
                                          <p:val>
                                            <p:strVal val="#ppt_w"/>
                                          </p:val>
                                        </p:tav>
                                      </p:tavLst>
                                    </p:anim>
                                    <p:anim calcmode="lin" valueType="num">
                                      <p:cBhvr>
                                        <p:cTn id="8" dur="500" fill="hold"/>
                                        <p:tgtEl>
                                          <p:spTgt spid="81932"/>
                                        </p:tgtEl>
                                        <p:attrNameLst>
                                          <p:attrName>ppt_h</p:attrName>
                                        </p:attrNameLst>
                                      </p:cBhvr>
                                      <p:tavLst>
                                        <p:tav tm="0">
                                          <p:val>
                                            <p:fltVal val="0"/>
                                          </p:val>
                                        </p:tav>
                                        <p:tav tm="100000">
                                          <p:val>
                                            <p:strVal val="#ppt_h"/>
                                          </p:val>
                                        </p:tav>
                                      </p:tavLst>
                                    </p:anim>
                                    <p:animEffect transition="in" filter="fade">
                                      <p:cBhvr>
                                        <p:cTn id="9" dur="500"/>
                                        <p:tgtEl>
                                          <p:spTgt spid="81932"/>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heel(1)">
                                      <p:cBhvr>
                                        <p:cTn id="13" dur="3000"/>
                                        <p:tgtEl>
                                          <p:spTgt spid="32"/>
                                        </p:tgtEl>
                                      </p:cBhvr>
                                    </p:animEffect>
                                  </p:childTnLst>
                                </p:cTn>
                              </p:par>
                            </p:childTnLst>
                          </p:cTn>
                        </p:par>
                        <p:par>
                          <p:cTn id="14" fill="hold">
                            <p:stCondLst>
                              <p:cond delay="3500"/>
                            </p:stCondLst>
                            <p:childTnLst>
                              <p:par>
                                <p:cTn id="15" presetID="2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1000"/>
                                        <p:tgtEl>
                                          <p:spTgt spid="3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10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1000"/>
                                        <p:tgtEl>
                                          <p:spTgt spid="3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10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heel(1)">
                                      <p:cBhvr>
                                        <p:cTn id="31" dur="2000"/>
                                        <p:tgtEl>
                                          <p:spTgt spid="37"/>
                                        </p:tgtEl>
                                      </p:cBhvr>
                                    </p:animEffect>
                                  </p:childTnLst>
                                </p:cTn>
                              </p:par>
                            </p:childTnLst>
                          </p:cTn>
                        </p:par>
                        <p:par>
                          <p:cTn id="32" fill="hold">
                            <p:stCondLst>
                              <p:cond delay="2000"/>
                            </p:stCondLst>
                            <p:childTnLst>
                              <p:par>
                                <p:cTn id="33" presetID="26"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290">
                                          <p:stCondLst>
                                            <p:cond delay="0"/>
                                          </p:stCondLst>
                                        </p:cTn>
                                        <p:tgtEl>
                                          <p:spTgt spid="11"/>
                                        </p:tgtEl>
                                      </p:cBhvr>
                                    </p:animEffect>
                                    <p:anim calcmode="lin" valueType="num">
                                      <p:cBhvr>
                                        <p:cTn id="36"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1" dur="13">
                                          <p:stCondLst>
                                            <p:cond delay="325"/>
                                          </p:stCondLst>
                                        </p:cTn>
                                        <p:tgtEl>
                                          <p:spTgt spid="11"/>
                                        </p:tgtEl>
                                      </p:cBhvr>
                                      <p:to x="100000" y="60000"/>
                                    </p:animScale>
                                    <p:animScale>
                                      <p:cBhvr>
                                        <p:cTn id="42" dur="83" decel="50000">
                                          <p:stCondLst>
                                            <p:cond delay="338"/>
                                          </p:stCondLst>
                                        </p:cTn>
                                        <p:tgtEl>
                                          <p:spTgt spid="11"/>
                                        </p:tgtEl>
                                      </p:cBhvr>
                                      <p:to x="100000" y="100000"/>
                                    </p:animScale>
                                    <p:animScale>
                                      <p:cBhvr>
                                        <p:cTn id="43" dur="13">
                                          <p:stCondLst>
                                            <p:cond delay="656"/>
                                          </p:stCondLst>
                                        </p:cTn>
                                        <p:tgtEl>
                                          <p:spTgt spid="11"/>
                                        </p:tgtEl>
                                      </p:cBhvr>
                                      <p:to x="100000" y="80000"/>
                                    </p:animScale>
                                    <p:animScale>
                                      <p:cBhvr>
                                        <p:cTn id="44" dur="83" decel="50000">
                                          <p:stCondLst>
                                            <p:cond delay="669"/>
                                          </p:stCondLst>
                                        </p:cTn>
                                        <p:tgtEl>
                                          <p:spTgt spid="11"/>
                                        </p:tgtEl>
                                      </p:cBhvr>
                                      <p:to x="100000" y="100000"/>
                                    </p:animScale>
                                    <p:animScale>
                                      <p:cBhvr>
                                        <p:cTn id="45" dur="13">
                                          <p:stCondLst>
                                            <p:cond delay="821"/>
                                          </p:stCondLst>
                                        </p:cTn>
                                        <p:tgtEl>
                                          <p:spTgt spid="11"/>
                                        </p:tgtEl>
                                      </p:cBhvr>
                                      <p:to x="100000" y="90000"/>
                                    </p:animScale>
                                    <p:animScale>
                                      <p:cBhvr>
                                        <p:cTn id="46" dur="83" decel="50000">
                                          <p:stCondLst>
                                            <p:cond delay="834"/>
                                          </p:stCondLst>
                                        </p:cTn>
                                        <p:tgtEl>
                                          <p:spTgt spid="11"/>
                                        </p:tgtEl>
                                      </p:cBhvr>
                                      <p:to x="100000" y="100000"/>
                                    </p:animScale>
                                    <p:animScale>
                                      <p:cBhvr>
                                        <p:cTn id="47" dur="13">
                                          <p:stCondLst>
                                            <p:cond delay="904"/>
                                          </p:stCondLst>
                                        </p:cTn>
                                        <p:tgtEl>
                                          <p:spTgt spid="11"/>
                                        </p:tgtEl>
                                      </p:cBhvr>
                                      <p:to x="100000" y="95000"/>
                                    </p:animScale>
                                    <p:animScale>
                                      <p:cBhvr>
                                        <p:cTn id="48" dur="83" decel="50000">
                                          <p:stCondLst>
                                            <p:cond delay="917"/>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6" grpId="0"/>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srcRect l="12500" r="12500"/>
          <a:stretch>
            <a:fillRect/>
          </a:stretch>
        </p:blipFill>
        <p:spPr bwMode="auto">
          <a:xfrm>
            <a:off x="0" y="0"/>
            <a:ext cx="9144000" cy="6858000"/>
          </a:xfrm>
          <a:prstGeom prst="rect">
            <a:avLst/>
          </a:prstGeom>
          <a:noFill/>
          <a:ln w="9525">
            <a:noFill/>
            <a:miter lim="800000"/>
            <a:headEnd/>
            <a:tailEnd/>
          </a:ln>
        </p:spPr>
      </p:pic>
      <p:pic>
        <p:nvPicPr>
          <p:cNvPr id="81931" name="Picture 11"/>
          <p:cNvPicPr>
            <a:picLocks noChangeAspect="1" noChangeArrowheads="1"/>
          </p:cNvPicPr>
          <p:nvPr/>
        </p:nvPicPr>
        <p:blipFill>
          <a:blip r:embed="rId4" cstate="print">
            <a:lum/>
          </a:blip>
          <a:srcRect b="3682"/>
          <a:stretch>
            <a:fillRect/>
          </a:stretch>
        </p:blipFill>
        <p:spPr bwMode="auto">
          <a:xfrm>
            <a:off x="456797" y="877717"/>
            <a:ext cx="8382403" cy="5980283"/>
          </a:xfrm>
          <a:prstGeom prst="rect">
            <a:avLst/>
          </a:prstGeom>
          <a:noFill/>
          <a:ln w="9525">
            <a:solidFill>
              <a:schemeClr val="tx1"/>
            </a:solidFill>
            <a:miter lim="800000"/>
            <a:headEnd/>
            <a:tailEnd/>
          </a:ln>
        </p:spPr>
      </p:pic>
      <p:sp>
        <p:nvSpPr>
          <p:cNvPr id="5" name="Slide Number Placeholder 4"/>
          <p:cNvSpPr>
            <a:spLocks noGrp="1"/>
          </p:cNvSpPr>
          <p:nvPr>
            <p:ph type="sldNum" sz="quarter" idx="12"/>
          </p:nvPr>
        </p:nvSpPr>
        <p:spPr>
          <a:xfrm>
            <a:off x="8077200" y="7086600"/>
            <a:ext cx="2133600" cy="365125"/>
          </a:xfrm>
        </p:spPr>
        <p:txBody>
          <a:bodyPr/>
          <a:lstStyle/>
          <a:p>
            <a:pPr>
              <a:defRPr/>
            </a:pPr>
            <a:fld id="{6D98560A-1953-4F77-869E-5D1EE0598C44}" type="slidenum">
              <a:rPr lang="en-US" smtClean="0"/>
              <a:pPr>
                <a:defRPr/>
              </a:pPr>
              <a:t>28</a:t>
            </a:fld>
            <a:endParaRPr lang="en-US" dirty="0"/>
          </a:p>
        </p:txBody>
      </p:sp>
      <p:sp>
        <p:nvSpPr>
          <p:cNvPr id="6" name="Title 5"/>
          <p:cNvSpPr>
            <a:spLocks noGrp="1"/>
          </p:cNvSpPr>
          <p:nvPr>
            <p:ph type="title"/>
          </p:nvPr>
        </p:nvSpPr>
        <p:spPr/>
        <p:txBody>
          <a:bodyPr>
            <a:normAutofit fontScale="90000"/>
          </a:bodyPr>
          <a:lstStyle/>
          <a:p>
            <a:r>
              <a:rPr lang="en-US" dirty="0"/>
              <a:t>ACADIAN SETTLEMENTS IN LOUISIANA</a:t>
            </a:r>
          </a:p>
        </p:txBody>
      </p:sp>
      <p:sp>
        <p:nvSpPr>
          <p:cNvPr id="38" name="Freeform 37"/>
          <p:cNvSpPr/>
          <p:nvPr/>
        </p:nvSpPr>
        <p:spPr>
          <a:xfrm>
            <a:off x="2666798" y="8382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3695498" y="1981200"/>
            <a:ext cx="2133600" cy="523220"/>
          </a:xfrm>
          <a:prstGeom prst="rect">
            <a:avLst/>
          </a:prstGeom>
          <a:noFill/>
        </p:spPr>
        <p:txBody>
          <a:bodyPr wrap="square" rtlCol="0">
            <a:spAutoFit/>
          </a:bodyPr>
          <a:lstStyle/>
          <a:p>
            <a:pPr algn="ctr"/>
            <a:r>
              <a:rPr lang="en-US" sz="2800" b="1" dirty="0"/>
              <a:t>LOUISIANA</a:t>
            </a:r>
          </a:p>
        </p:txBody>
      </p:sp>
      <p:sp>
        <p:nvSpPr>
          <p:cNvPr id="40" name="TextBox 39"/>
          <p:cNvSpPr txBox="1"/>
          <p:nvPr/>
        </p:nvSpPr>
        <p:spPr>
          <a:xfrm>
            <a:off x="3733598" y="1295400"/>
            <a:ext cx="2057400" cy="523220"/>
          </a:xfrm>
          <a:prstGeom prst="rect">
            <a:avLst/>
          </a:prstGeom>
          <a:noFill/>
        </p:spPr>
        <p:txBody>
          <a:bodyPr wrap="square" rtlCol="0">
            <a:spAutoFit/>
          </a:bodyPr>
          <a:lstStyle/>
          <a:p>
            <a:pPr algn="ctr"/>
            <a:r>
              <a:rPr lang="en-US" sz="2800" b="1" dirty="0"/>
              <a:t>MISSISSIPPI</a:t>
            </a:r>
          </a:p>
        </p:txBody>
      </p:sp>
      <p:sp>
        <p:nvSpPr>
          <p:cNvPr id="45" name="Oval 44"/>
          <p:cNvSpPr>
            <a:spLocks noChangeAspect="1"/>
          </p:cNvSpPr>
          <p:nvPr/>
        </p:nvSpPr>
        <p:spPr>
          <a:xfrm flipH="1">
            <a:off x="-533400" y="2743200"/>
            <a:ext cx="91440" cy="896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5958840" y="3962400"/>
            <a:ext cx="2346960" cy="667871"/>
            <a:chOff x="5806440" y="3657600"/>
            <a:chExt cx="2346960" cy="667871"/>
          </a:xfrm>
        </p:grpSpPr>
        <p:sp>
          <p:nvSpPr>
            <p:cNvPr id="44" name="Oval 43"/>
            <p:cNvSpPr>
              <a:spLocks noChangeAspect="1"/>
            </p:cNvSpPr>
            <p:nvPr/>
          </p:nvSpPr>
          <p:spPr>
            <a:xfrm flipH="1">
              <a:off x="5806440" y="419100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a:t>New Orleans</a:t>
              </a:r>
            </a:p>
          </p:txBody>
        </p:sp>
      </p:grpSp>
      <p:grpSp>
        <p:nvGrpSpPr>
          <p:cNvPr id="52" name="Group 51"/>
          <p:cNvGrpSpPr/>
          <p:nvPr/>
        </p:nvGrpSpPr>
        <p:grpSpPr>
          <a:xfrm>
            <a:off x="3581198" y="2677180"/>
            <a:ext cx="2133802" cy="677148"/>
            <a:chOff x="3505200" y="2448580"/>
            <a:chExt cx="2133802" cy="677148"/>
          </a:xfrm>
        </p:grpSpPr>
        <p:sp>
          <p:nvSpPr>
            <p:cNvPr id="41" name="Oval 40"/>
            <p:cNvSpPr>
              <a:spLocks noChangeAspect="1"/>
            </p:cNvSpPr>
            <p:nvPr/>
          </p:nvSpPr>
          <p:spPr>
            <a:xfrm>
              <a:off x="3505200" y="2991257"/>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a:t>Baton Rouge</a:t>
              </a:r>
            </a:p>
          </p:txBody>
        </p:sp>
      </p:grpSp>
      <p:grpSp>
        <p:nvGrpSpPr>
          <p:cNvPr id="54" name="Group 53"/>
          <p:cNvGrpSpPr/>
          <p:nvPr/>
        </p:nvGrpSpPr>
        <p:grpSpPr>
          <a:xfrm>
            <a:off x="456998" y="2362200"/>
            <a:ext cx="1752600" cy="820271"/>
            <a:chOff x="381000" y="2133600"/>
            <a:chExt cx="1752600" cy="820271"/>
          </a:xfrm>
        </p:grpSpPr>
        <p:sp>
          <p:nvSpPr>
            <p:cNvPr id="43" name="Oval 42"/>
            <p:cNvSpPr>
              <a:spLocks noChangeAspect="1"/>
            </p:cNvSpPr>
            <p:nvPr/>
          </p:nvSpPr>
          <p:spPr>
            <a:xfrm>
              <a:off x="1600200" y="2819400"/>
              <a:ext cx="137160" cy="134471"/>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81000" y="2133600"/>
              <a:ext cx="1752600" cy="523220"/>
            </a:xfrm>
            <a:prstGeom prst="rect">
              <a:avLst/>
            </a:prstGeom>
            <a:solidFill>
              <a:schemeClr val="bg1"/>
            </a:solidFill>
          </p:spPr>
          <p:txBody>
            <a:bodyPr wrap="square" rtlCol="0">
              <a:spAutoFit/>
            </a:bodyPr>
            <a:lstStyle/>
            <a:p>
              <a:pPr algn="ctr"/>
              <a:r>
                <a:rPr lang="en-US" sz="2800" dirty="0"/>
                <a:t>Opelousas</a:t>
              </a:r>
            </a:p>
          </p:txBody>
        </p:sp>
      </p:grpSp>
      <p:grpSp>
        <p:nvGrpSpPr>
          <p:cNvPr id="56" name="Group 138"/>
          <p:cNvGrpSpPr/>
          <p:nvPr/>
        </p:nvGrpSpPr>
        <p:grpSpPr>
          <a:xfrm>
            <a:off x="209350" y="3859092"/>
            <a:ext cx="1756408" cy="578403"/>
            <a:chOff x="133352" y="3544112"/>
            <a:chExt cx="1756408" cy="578403"/>
          </a:xfrm>
        </p:grpSpPr>
        <p:sp>
          <p:nvSpPr>
            <p:cNvPr id="57" name="Oval 56"/>
            <p:cNvSpPr>
              <a:spLocks noChangeAspect="1"/>
            </p:cNvSpPr>
            <p:nvPr/>
          </p:nvSpPr>
          <p:spPr>
            <a:xfrm>
              <a:off x="1752600" y="3544112"/>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33352" y="3599295"/>
              <a:ext cx="1524000" cy="523220"/>
            </a:xfrm>
            <a:prstGeom prst="rect">
              <a:avLst/>
            </a:prstGeom>
            <a:solidFill>
              <a:schemeClr val="bg1"/>
            </a:solidFill>
          </p:spPr>
          <p:txBody>
            <a:bodyPr wrap="square" rtlCol="0">
              <a:spAutoFit/>
            </a:bodyPr>
            <a:lstStyle/>
            <a:p>
              <a:pPr algn="ctr"/>
              <a:r>
                <a:rPr lang="en-US" sz="2800" dirty="0"/>
                <a:t>Lafayette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1931"/>
                                        </p:tgtEl>
                                        <p:attrNameLst>
                                          <p:attrName>style.visibility</p:attrName>
                                        </p:attrNameLst>
                                      </p:cBhvr>
                                      <p:to>
                                        <p:strVal val="visible"/>
                                      </p:to>
                                    </p:set>
                                    <p:anim calcmode="lin" valueType="num">
                                      <p:cBhvr>
                                        <p:cTn id="7" dur="1000" fill="hold"/>
                                        <p:tgtEl>
                                          <p:spTgt spid="81931"/>
                                        </p:tgtEl>
                                        <p:attrNameLst>
                                          <p:attrName>ppt_w</p:attrName>
                                        </p:attrNameLst>
                                      </p:cBhvr>
                                      <p:tavLst>
                                        <p:tav tm="0">
                                          <p:val>
                                            <p:fltVal val="0"/>
                                          </p:val>
                                        </p:tav>
                                        <p:tav tm="100000">
                                          <p:val>
                                            <p:strVal val="#ppt_w"/>
                                          </p:val>
                                        </p:tav>
                                      </p:tavLst>
                                    </p:anim>
                                    <p:anim calcmode="lin" valueType="num">
                                      <p:cBhvr>
                                        <p:cTn id="8" dur="1000" fill="hold"/>
                                        <p:tgtEl>
                                          <p:spTgt spid="81931"/>
                                        </p:tgtEl>
                                        <p:attrNameLst>
                                          <p:attrName>ppt_h</p:attrName>
                                        </p:attrNameLst>
                                      </p:cBhvr>
                                      <p:tavLst>
                                        <p:tav tm="0">
                                          <p:val>
                                            <p:fltVal val="0"/>
                                          </p:val>
                                        </p:tav>
                                        <p:tav tm="100000">
                                          <p:val>
                                            <p:strVal val="#ppt_h"/>
                                          </p:val>
                                        </p:tav>
                                      </p:tavLst>
                                    </p:anim>
                                    <p:animEffect transition="in" filter="fade">
                                      <p:cBhvr>
                                        <p:cTn id="9" dur="1000"/>
                                        <p:tgtEl>
                                          <p:spTgt spid="8193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fltVal val="0"/>
                                          </p:val>
                                        </p:tav>
                                        <p:tav tm="100000">
                                          <p:val>
                                            <p:strVal val="#ppt_w"/>
                                          </p:val>
                                        </p:tav>
                                      </p:tavLst>
                                    </p:anim>
                                    <p:anim calcmode="lin" valueType="num">
                                      <p:cBhvr>
                                        <p:cTn id="13" dur="1000" fill="hold"/>
                                        <p:tgtEl>
                                          <p:spTgt spid="38"/>
                                        </p:tgtEl>
                                        <p:attrNameLst>
                                          <p:attrName>ppt_h</p:attrName>
                                        </p:attrNameLst>
                                      </p:cBhvr>
                                      <p:tavLst>
                                        <p:tav tm="0">
                                          <p:val>
                                            <p:fltVal val="0"/>
                                          </p:val>
                                        </p:tav>
                                        <p:tav tm="100000">
                                          <p:val>
                                            <p:strVal val="#ppt_h"/>
                                          </p:val>
                                        </p:tav>
                                      </p:tavLst>
                                    </p:anim>
                                    <p:animEffect transition="in" filter="fade">
                                      <p:cBhvr>
                                        <p:cTn id="14" dur="1000"/>
                                        <p:tgtEl>
                                          <p:spTgt spid="38"/>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116738"/>
                                        </p:tgtEl>
                                      </p:cBhvr>
                                    </p:animEffect>
                                    <p:set>
                                      <p:cBhvr>
                                        <p:cTn id="18" dur="1" fill="hold">
                                          <p:stCondLst>
                                            <p:cond delay="499"/>
                                          </p:stCondLst>
                                        </p:cTn>
                                        <p:tgtEl>
                                          <p:spTgt spid="116738"/>
                                        </p:tgtEl>
                                        <p:attrNameLst>
                                          <p:attrName>style.visibility</p:attrName>
                                        </p:attrNameLst>
                                      </p:cBhvr>
                                      <p:to>
                                        <p:strVal val="hidden"/>
                                      </p:to>
                                    </p:se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1000"/>
                                        <p:tgtEl>
                                          <p:spTgt spid="3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1000"/>
                                        <p:tgtEl>
                                          <p:spTgt spid="40"/>
                                        </p:tgtEl>
                                      </p:cBhvr>
                                    </p:animEffect>
                                  </p:childTnLst>
                                </p:cTn>
                              </p:par>
                            </p:childTnLst>
                          </p:cTn>
                        </p:par>
                        <p:par>
                          <p:cTn id="26" fill="hold">
                            <p:stCondLst>
                              <p:cond delay="2500"/>
                            </p:stCondLst>
                            <p:childTnLst>
                              <p:par>
                                <p:cTn id="27" presetID="26" presetClass="entr" presetSubtype="0"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290">
                                          <p:stCondLst>
                                            <p:cond delay="0"/>
                                          </p:stCondLst>
                                        </p:cTn>
                                        <p:tgtEl>
                                          <p:spTgt spid="55"/>
                                        </p:tgtEl>
                                      </p:cBhvr>
                                    </p:animEffect>
                                    <p:anim calcmode="lin" valueType="num">
                                      <p:cBhvr>
                                        <p:cTn id="30" dur="911"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55"/>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55"/>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55"/>
                                        </p:tgtEl>
                                        <p:attrNameLst>
                                          <p:attrName>ppt_y</p:attrName>
                                        </p:attrNameLst>
                                      </p:cBhvr>
                                      <p:tavLst>
                                        <p:tav tm="0" fmla="#ppt_y-sin(pi*$)/81">
                                          <p:val>
                                            <p:fltVal val="0"/>
                                          </p:val>
                                        </p:tav>
                                        <p:tav tm="100000">
                                          <p:val>
                                            <p:fltVal val="1"/>
                                          </p:val>
                                        </p:tav>
                                      </p:tavLst>
                                    </p:anim>
                                    <p:animScale>
                                      <p:cBhvr>
                                        <p:cTn id="35" dur="13">
                                          <p:stCondLst>
                                            <p:cond delay="325"/>
                                          </p:stCondLst>
                                        </p:cTn>
                                        <p:tgtEl>
                                          <p:spTgt spid="55"/>
                                        </p:tgtEl>
                                      </p:cBhvr>
                                      <p:to x="100000" y="60000"/>
                                    </p:animScale>
                                    <p:animScale>
                                      <p:cBhvr>
                                        <p:cTn id="36" dur="83" decel="50000">
                                          <p:stCondLst>
                                            <p:cond delay="338"/>
                                          </p:stCondLst>
                                        </p:cTn>
                                        <p:tgtEl>
                                          <p:spTgt spid="55"/>
                                        </p:tgtEl>
                                      </p:cBhvr>
                                      <p:to x="100000" y="100000"/>
                                    </p:animScale>
                                    <p:animScale>
                                      <p:cBhvr>
                                        <p:cTn id="37" dur="13">
                                          <p:stCondLst>
                                            <p:cond delay="656"/>
                                          </p:stCondLst>
                                        </p:cTn>
                                        <p:tgtEl>
                                          <p:spTgt spid="55"/>
                                        </p:tgtEl>
                                      </p:cBhvr>
                                      <p:to x="100000" y="80000"/>
                                    </p:animScale>
                                    <p:animScale>
                                      <p:cBhvr>
                                        <p:cTn id="38" dur="83" decel="50000">
                                          <p:stCondLst>
                                            <p:cond delay="669"/>
                                          </p:stCondLst>
                                        </p:cTn>
                                        <p:tgtEl>
                                          <p:spTgt spid="55"/>
                                        </p:tgtEl>
                                      </p:cBhvr>
                                      <p:to x="100000" y="100000"/>
                                    </p:animScale>
                                    <p:animScale>
                                      <p:cBhvr>
                                        <p:cTn id="39" dur="13">
                                          <p:stCondLst>
                                            <p:cond delay="821"/>
                                          </p:stCondLst>
                                        </p:cTn>
                                        <p:tgtEl>
                                          <p:spTgt spid="55"/>
                                        </p:tgtEl>
                                      </p:cBhvr>
                                      <p:to x="100000" y="90000"/>
                                    </p:animScale>
                                    <p:animScale>
                                      <p:cBhvr>
                                        <p:cTn id="40" dur="83" decel="50000">
                                          <p:stCondLst>
                                            <p:cond delay="834"/>
                                          </p:stCondLst>
                                        </p:cTn>
                                        <p:tgtEl>
                                          <p:spTgt spid="55"/>
                                        </p:tgtEl>
                                      </p:cBhvr>
                                      <p:to x="100000" y="100000"/>
                                    </p:animScale>
                                    <p:animScale>
                                      <p:cBhvr>
                                        <p:cTn id="41" dur="13">
                                          <p:stCondLst>
                                            <p:cond delay="904"/>
                                          </p:stCondLst>
                                        </p:cTn>
                                        <p:tgtEl>
                                          <p:spTgt spid="55"/>
                                        </p:tgtEl>
                                      </p:cBhvr>
                                      <p:to x="100000" y="95000"/>
                                    </p:animScale>
                                    <p:animScale>
                                      <p:cBhvr>
                                        <p:cTn id="42" dur="83" decel="50000">
                                          <p:stCondLst>
                                            <p:cond delay="917"/>
                                          </p:stCondLst>
                                        </p:cTn>
                                        <p:tgtEl>
                                          <p:spTgt spid="55"/>
                                        </p:tgtEl>
                                      </p:cBhvr>
                                      <p:to x="100000" y="100000"/>
                                    </p:animScale>
                                  </p:childTnLst>
                                </p:cTn>
                              </p:par>
                            </p:childTnLst>
                          </p:cTn>
                        </p:par>
                        <p:par>
                          <p:cTn id="43" fill="hold">
                            <p:stCondLst>
                              <p:cond delay="3500"/>
                            </p:stCondLst>
                            <p:childTnLst>
                              <p:par>
                                <p:cTn id="44" presetID="26"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290">
                                          <p:stCondLst>
                                            <p:cond delay="0"/>
                                          </p:stCondLst>
                                        </p:cTn>
                                        <p:tgtEl>
                                          <p:spTgt spid="52"/>
                                        </p:tgtEl>
                                      </p:cBhvr>
                                    </p:animEffect>
                                    <p:anim calcmode="lin" valueType="num">
                                      <p:cBhvr>
                                        <p:cTn id="47" dur="911"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52"/>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52"/>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52"/>
                                        </p:tgtEl>
                                        <p:attrNameLst>
                                          <p:attrName>ppt_y</p:attrName>
                                        </p:attrNameLst>
                                      </p:cBhvr>
                                      <p:tavLst>
                                        <p:tav tm="0" fmla="#ppt_y-sin(pi*$)/81">
                                          <p:val>
                                            <p:fltVal val="0"/>
                                          </p:val>
                                        </p:tav>
                                        <p:tav tm="100000">
                                          <p:val>
                                            <p:fltVal val="1"/>
                                          </p:val>
                                        </p:tav>
                                      </p:tavLst>
                                    </p:anim>
                                    <p:animScale>
                                      <p:cBhvr>
                                        <p:cTn id="52" dur="13">
                                          <p:stCondLst>
                                            <p:cond delay="325"/>
                                          </p:stCondLst>
                                        </p:cTn>
                                        <p:tgtEl>
                                          <p:spTgt spid="52"/>
                                        </p:tgtEl>
                                      </p:cBhvr>
                                      <p:to x="100000" y="60000"/>
                                    </p:animScale>
                                    <p:animScale>
                                      <p:cBhvr>
                                        <p:cTn id="53" dur="83" decel="50000">
                                          <p:stCondLst>
                                            <p:cond delay="338"/>
                                          </p:stCondLst>
                                        </p:cTn>
                                        <p:tgtEl>
                                          <p:spTgt spid="52"/>
                                        </p:tgtEl>
                                      </p:cBhvr>
                                      <p:to x="100000" y="100000"/>
                                    </p:animScale>
                                    <p:animScale>
                                      <p:cBhvr>
                                        <p:cTn id="54" dur="13">
                                          <p:stCondLst>
                                            <p:cond delay="656"/>
                                          </p:stCondLst>
                                        </p:cTn>
                                        <p:tgtEl>
                                          <p:spTgt spid="52"/>
                                        </p:tgtEl>
                                      </p:cBhvr>
                                      <p:to x="100000" y="80000"/>
                                    </p:animScale>
                                    <p:animScale>
                                      <p:cBhvr>
                                        <p:cTn id="55" dur="83" decel="50000">
                                          <p:stCondLst>
                                            <p:cond delay="669"/>
                                          </p:stCondLst>
                                        </p:cTn>
                                        <p:tgtEl>
                                          <p:spTgt spid="52"/>
                                        </p:tgtEl>
                                      </p:cBhvr>
                                      <p:to x="100000" y="100000"/>
                                    </p:animScale>
                                    <p:animScale>
                                      <p:cBhvr>
                                        <p:cTn id="56" dur="13">
                                          <p:stCondLst>
                                            <p:cond delay="821"/>
                                          </p:stCondLst>
                                        </p:cTn>
                                        <p:tgtEl>
                                          <p:spTgt spid="52"/>
                                        </p:tgtEl>
                                      </p:cBhvr>
                                      <p:to x="100000" y="90000"/>
                                    </p:animScale>
                                    <p:animScale>
                                      <p:cBhvr>
                                        <p:cTn id="57" dur="83" decel="50000">
                                          <p:stCondLst>
                                            <p:cond delay="834"/>
                                          </p:stCondLst>
                                        </p:cTn>
                                        <p:tgtEl>
                                          <p:spTgt spid="52"/>
                                        </p:tgtEl>
                                      </p:cBhvr>
                                      <p:to x="100000" y="100000"/>
                                    </p:animScale>
                                    <p:animScale>
                                      <p:cBhvr>
                                        <p:cTn id="58" dur="13">
                                          <p:stCondLst>
                                            <p:cond delay="904"/>
                                          </p:stCondLst>
                                        </p:cTn>
                                        <p:tgtEl>
                                          <p:spTgt spid="52"/>
                                        </p:tgtEl>
                                      </p:cBhvr>
                                      <p:to x="100000" y="95000"/>
                                    </p:animScale>
                                    <p:animScale>
                                      <p:cBhvr>
                                        <p:cTn id="59" dur="83" decel="50000">
                                          <p:stCondLst>
                                            <p:cond delay="917"/>
                                          </p:stCondLst>
                                        </p:cTn>
                                        <p:tgtEl>
                                          <p:spTgt spid="52"/>
                                        </p:tgtEl>
                                      </p:cBhvr>
                                      <p:to x="100000" y="100000"/>
                                    </p:animScale>
                                  </p:childTnLst>
                                </p:cTn>
                              </p:par>
                            </p:childTnLst>
                          </p:cTn>
                        </p:par>
                        <p:par>
                          <p:cTn id="60" fill="hold">
                            <p:stCondLst>
                              <p:cond delay="4500"/>
                            </p:stCondLst>
                            <p:childTnLst>
                              <p:par>
                                <p:cTn id="61" presetID="26"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wipe(down)">
                                      <p:cBhvr>
                                        <p:cTn id="63" dur="290">
                                          <p:stCondLst>
                                            <p:cond delay="0"/>
                                          </p:stCondLst>
                                        </p:cTn>
                                        <p:tgtEl>
                                          <p:spTgt spid="56"/>
                                        </p:tgtEl>
                                      </p:cBhvr>
                                    </p:animEffect>
                                    <p:anim calcmode="lin" valueType="num">
                                      <p:cBhvr>
                                        <p:cTn id="64" dur="911"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56"/>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56"/>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56"/>
                                        </p:tgtEl>
                                        <p:attrNameLst>
                                          <p:attrName>ppt_y</p:attrName>
                                        </p:attrNameLst>
                                      </p:cBhvr>
                                      <p:tavLst>
                                        <p:tav tm="0" fmla="#ppt_y-sin(pi*$)/81">
                                          <p:val>
                                            <p:fltVal val="0"/>
                                          </p:val>
                                        </p:tav>
                                        <p:tav tm="100000">
                                          <p:val>
                                            <p:fltVal val="1"/>
                                          </p:val>
                                        </p:tav>
                                      </p:tavLst>
                                    </p:anim>
                                    <p:animScale>
                                      <p:cBhvr>
                                        <p:cTn id="69" dur="13">
                                          <p:stCondLst>
                                            <p:cond delay="325"/>
                                          </p:stCondLst>
                                        </p:cTn>
                                        <p:tgtEl>
                                          <p:spTgt spid="56"/>
                                        </p:tgtEl>
                                      </p:cBhvr>
                                      <p:to x="100000" y="60000"/>
                                    </p:animScale>
                                    <p:animScale>
                                      <p:cBhvr>
                                        <p:cTn id="70" dur="83" decel="50000">
                                          <p:stCondLst>
                                            <p:cond delay="338"/>
                                          </p:stCondLst>
                                        </p:cTn>
                                        <p:tgtEl>
                                          <p:spTgt spid="56"/>
                                        </p:tgtEl>
                                      </p:cBhvr>
                                      <p:to x="100000" y="100000"/>
                                    </p:animScale>
                                    <p:animScale>
                                      <p:cBhvr>
                                        <p:cTn id="71" dur="13">
                                          <p:stCondLst>
                                            <p:cond delay="656"/>
                                          </p:stCondLst>
                                        </p:cTn>
                                        <p:tgtEl>
                                          <p:spTgt spid="56"/>
                                        </p:tgtEl>
                                      </p:cBhvr>
                                      <p:to x="100000" y="80000"/>
                                    </p:animScale>
                                    <p:animScale>
                                      <p:cBhvr>
                                        <p:cTn id="72" dur="83" decel="50000">
                                          <p:stCondLst>
                                            <p:cond delay="669"/>
                                          </p:stCondLst>
                                        </p:cTn>
                                        <p:tgtEl>
                                          <p:spTgt spid="56"/>
                                        </p:tgtEl>
                                      </p:cBhvr>
                                      <p:to x="100000" y="100000"/>
                                    </p:animScale>
                                    <p:animScale>
                                      <p:cBhvr>
                                        <p:cTn id="73" dur="13">
                                          <p:stCondLst>
                                            <p:cond delay="821"/>
                                          </p:stCondLst>
                                        </p:cTn>
                                        <p:tgtEl>
                                          <p:spTgt spid="56"/>
                                        </p:tgtEl>
                                      </p:cBhvr>
                                      <p:to x="100000" y="90000"/>
                                    </p:animScale>
                                    <p:animScale>
                                      <p:cBhvr>
                                        <p:cTn id="74" dur="83" decel="50000">
                                          <p:stCondLst>
                                            <p:cond delay="834"/>
                                          </p:stCondLst>
                                        </p:cTn>
                                        <p:tgtEl>
                                          <p:spTgt spid="56"/>
                                        </p:tgtEl>
                                      </p:cBhvr>
                                      <p:to x="100000" y="100000"/>
                                    </p:animScale>
                                    <p:animScale>
                                      <p:cBhvr>
                                        <p:cTn id="75" dur="13">
                                          <p:stCondLst>
                                            <p:cond delay="904"/>
                                          </p:stCondLst>
                                        </p:cTn>
                                        <p:tgtEl>
                                          <p:spTgt spid="56"/>
                                        </p:tgtEl>
                                      </p:cBhvr>
                                      <p:to x="100000" y="95000"/>
                                    </p:animScale>
                                    <p:animScale>
                                      <p:cBhvr>
                                        <p:cTn id="76" dur="83" decel="50000">
                                          <p:stCondLst>
                                            <p:cond delay="917"/>
                                          </p:stCondLst>
                                        </p:cTn>
                                        <p:tgtEl>
                                          <p:spTgt spid="56"/>
                                        </p:tgtEl>
                                      </p:cBhvr>
                                      <p:to x="100000" y="100000"/>
                                    </p:animScale>
                                  </p:childTnLst>
                                </p:cTn>
                              </p:par>
                            </p:childTnLst>
                          </p:cTn>
                        </p:par>
                        <p:par>
                          <p:cTn id="77" fill="hold">
                            <p:stCondLst>
                              <p:cond delay="5500"/>
                            </p:stCondLst>
                            <p:childTnLst>
                              <p:par>
                                <p:cTn id="78" presetID="26" presetClass="entr" presetSubtype="0" fill="hold" nodeType="after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wipe(down)">
                                      <p:cBhvr>
                                        <p:cTn id="80" dur="290">
                                          <p:stCondLst>
                                            <p:cond delay="0"/>
                                          </p:stCondLst>
                                        </p:cTn>
                                        <p:tgtEl>
                                          <p:spTgt spid="54"/>
                                        </p:tgtEl>
                                      </p:cBhvr>
                                    </p:animEffect>
                                    <p:anim calcmode="lin" valueType="num">
                                      <p:cBhvr>
                                        <p:cTn id="81" dur="911"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54"/>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54"/>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54"/>
                                        </p:tgtEl>
                                        <p:attrNameLst>
                                          <p:attrName>ppt_y</p:attrName>
                                        </p:attrNameLst>
                                      </p:cBhvr>
                                      <p:tavLst>
                                        <p:tav tm="0" fmla="#ppt_y-sin(pi*$)/81">
                                          <p:val>
                                            <p:fltVal val="0"/>
                                          </p:val>
                                        </p:tav>
                                        <p:tav tm="100000">
                                          <p:val>
                                            <p:fltVal val="1"/>
                                          </p:val>
                                        </p:tav>
                                      </p:tavLst>
                                    </p:anim>
                                    <p:animScale>
                                      <p:cBhvr>
                                        <p:cTn id="86" dur="13">
                                          <p:stCondLst>
                                            <p:cond delay="325"/>
                                          </p:stCondLst>
                                        </p:cTn>
                                        <p:tgtEl>
                                          <p:spTgt spid="54"/>
                                        </p:tgtEl>
                                      </p:cBhvr>
                                      <p:to x="100000" y="60000"/>
                                    </p:animScale>
                                    <p:animScale>
                                      <p:cBhvr>
                                        <p:cTn id="87" dur="83" decel="50000">
                                          <p:stCondLst>
                                            <p:cond delay="338"/>
                                          </p:stCondLst>
                                        </p:cTn>
                                        <p:tgtEl>
                                          <p:spTgt spid="54"/>
                                        </p:tgtEl>
                                      </p:cBhvr>
                                      <p:to x="100000" y="100000"/>
                                    </p:animScale>
                                    <p:animScale>
                                      <p:cBhvr>
                                        <p:cTn id="88" dur="13">
                                          <p:stCondLst>
                                            <p:cond delay="656"/>
                                          </p:stCondLst>
                                        </p:cTn>
                                        <p:tgtEl>
                                          <p:spTgt spid="54"/>
                                        </p:tgtEl>
                                      </p:cBhvr>
                                      <p:to x="100000" y="80000"/>
                                    </p:animScale>
                                    <p:animScale>
                                      <p:cBhvr>
                                        <p:cTn id="89" dur="83" decel="50000">
                                          <p:stCondLst>
                                            <p:cond delay="669"/>
                                          </p:stCondLst>
                                        </p:cTn>
                                        <p:tgtEl>
                                          <p:spTgt spid="54"/>
                                        </p:tgtEl>
                                      </p:cBhvr>
                                      <p:to x="100000" y="100000"/>
                                    </p:animScale>
                                    <p:animScale>
                                      <p:cBhvr>
                                        <p:cTn id="90" dur="13">
                                          <p:stCondLst>
                                            <p:cond delay="821"/>
                                          </p:stCondLst>
                                        </p:cTn>
                                        <p:tgtEl>
                                          <p:spTgt spid="54"/>
                                        </p:tgtEl>
                                      </p:cBhvr>
                                      <p:to x="100000" y="90000"/>
                                    </p:animScale>
                                    <p:animScale>
                                      <p:cBhvr>
                                        <p:cTn id="91" dur="83" decel="50000">
                                          <p:stCondLst>
                                            <p:cond delay="834"/>
                                          </p:stCondLst>
                                        </p:cTn>
                                        <p:tgtEl>
                                          <p:spTgt spid="54"/>
                                        </p:tgtEl>
                                      </p:cBhvr>
                                      <p:to x="100000" y="100000"/>
                                    </p:animScale>
                                    <p:animScale>
                                      <p:cBhvr>
                                        <p:cTn id="92" dur="13">
                                          <p:stCondLst>
                                            <p:cond delay="904"/>
                                          </p:stCondLst>
                                        </p:cTn>
                                        <p:tgtEl>
                                          <p:spTgt spid="54"/>
                                        </p:tgtEl>
                                      </p:cBhvr>
                                      <p:to x="100000" y="95000"/>
                                    </p:animScale>
                                    <p:animScale>
                                      <p:cBhvr>
                                        <p:cTn id="93" dur="83" decel="50000">
                                          <p:stCondLst>
                                            <p:cond delay="917"/>
                                          </p:stCondLst>
                                        </p:cTn>
                                        <p:tgtEl>
                                          <p:spTgt spid="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10287000" y="1905000"/>
            <a:ext cx="5068755" cy="6845525"/>
          </a:xfrm>
          <a:prstGeom prst="rect">
            <a:avLst/>
          </a:prstGeom>
          <a:noFill/>
          <a:ln w="9525">
            <a:solidFill>
              <a:schemeClr val="tx1"/>
            </a:solidFill>
            <a:miter lim="800000"/>
            <a:headEnd/>
            <a:tailEnd/>
          </a:ln>
        </p:spPr>
      </p:pic>
      <p:sp>
        <p:nvSpPr>
          <p:cNvPr id="6" name="Title 5"/>
          <p:cNvSpPr>
            <a:spLocks noGrp="1"/>
          </p:cNvSpPr>
          <p:nvPr>
            <p:ph type="title"/>
          </p:nvPr>
        </p:nvSpPr>
        <p:spPr/>
        <p:txBody>
          <a:bodyPr>
            <a:normAutofit fontScale="90000"/>
          </a:bodyPr>
          <a:lstStyle/>
          <a:p>
            <a:r>
              <a:rPr lang="en-US" dirty="0"/>
              <a:t>ACADIAN SETTLEMENTS IN LOUISIANA</a:t>
            </a:r>
          </a:p>
        </p:txBody>
      </p:sp>
      <p:pic>
        <p:nvPicPr>
          <p:cNvPr id="81922" name="Picture 2"/>
          <p:cNvPicPr>
            <a:picLocks noChangeAspect="1" noChangeArrowheads="1"/>
          </p:cNvPicPr>
          <p:nvPr/>
        </p:nvPicPr>
        <p:blipFill>
          <a:blip r:embed="rId4" cstate="print"/>
          <a:srcRect/>
          <a:stretch>
            <a:fillRect/>
          </a:stretch>
        </p:blipFill>
        <p:spPr bwMode="auto">
          <a:xfrm>
            <a:off x="9372600" y="152400"/>
            <a:ext cx="4572000" cy="6381440"/>
          </a:xfrm>
          <a:prstGeom prst="rect">
            <a:avLst/>
          </a:prstGeom>
          <a:noFill/>
          <a:ln w="9525">
            <a:solidFill>
              <a:schemeClr val="tx1"/>
            </a:solidFill>
            <a:miter lim="800000"/>
            <a:headEnd/>
            <a:tailEnd/>
          </a:ln>
        </p:spPr>
      </p:pic>
      <p:grpSp>
        <p:nvGrpSpPr>
          <p:cNvPr id="2" name="Group 27"/>
          <p:cNvGrpSpPr/>
          <p:nvPr/>
        </p:nvGrpSpPr>
        <p:grpSpPr>
          <a:xfrm>
            <a:off x="838200" y="685800"/>
            <a:ext cx="7467600" cy="6172200"/>
            <a:chOff x="762000" y="685800"/>
            <a:chExt cx="7467600" cy="6172200"/>
          </a:xfrm>
        </p:grpSpPr>
        <p:grpSp>
          <p:nvGrpSpPr>
            <p:cNvPr id="3" name="Group 26"/>
            <p:cNvGrpSpPr/>
            <p:nvPr/>
          </p:nvGrpSpPr>
          <p:grpSpPr>
            <a:xfrm>
              <a:off x="762000" y="685800"/>
              <a:ext cx="7467600" cy="6172200"/>
              <a:chOff x="762000" y="685800"/>
              <a:chExt cx="7467600" cy="6172200"/>
            </a:xfrm>
          </p:grpSpPr>
          <p:grpSp>
            <p:nvGrpSpPr>
              <p:cNvPr id="4" name="Group 17"/>
              <p:cNvGrpSpPr/>
              <p:nvPr/>
            </p:nvGrpSpPr>
            <p:grpSpPr>
              <a:xfrm>
                <a:off x="762000" y="685800"/>
                <a:ext cx="7467600" cy="6172200"/>
                <a:chOff x="-2667000" y="1371600"/>
                <a:chExt cx="7467600" cy="6172200"/>
              </a:xfrm>
            </p:grpSpPr>
            <p:grpSp>
              <p:nvGrpSpPr>
                <p:cNvPr id="5" name="Group 16"/>
                <p:cNvGrpSpPr/>
                <p:nvPr/>
              </p:nvGrpSpPr>
              <p:grpSpPr>
                <a:xfrm>
                  <a:off x="-2667000" y="1371600"/>
                  <a:ext cx="7467600" cy="6172200"/>
                  <a:chOff x="0" y="685800"/>
                  <a:chExt cx="7467600" cy="6172200"/>
                </a:xfrm>
              </p:grpSpPr>
              <p:grpSp>
                <p:nvGrpSpPr>
                  <p:cNvPr id="7" name="Group 14"/>
                  <p:cNvGrpSpPr/>
                  <p:nvPr/>
                </p:nvGrpSpPr>
                <p:grpSpPr>
                  <a:xfrm>
                    <a:off x="0" y="685800"/>
                    <a:ext cx="7467600" cy="6172200"/>
                    <a:chOff x="0" y="685800"/>
                    <a:chExt cx="7467600" cy="6172200"/>
                  </a:xfrm>
                </p:grpSpPr>
                <p:pic>
                  <p:nvPicPr>
                    <p:cNvPr id="81927" name="Picture 7"/>
                    <p:cNvPicPr>
                      <a:picLocks noChangeAspect="1" noChangeArrowheads="1"/>
                    </p:cNvPicPr>
                    <p:nvPr/>
                  </p:nvPicPr>
                  <p:blipFill>
                    <a:blip r:embed="rId5" cstate="print"/>
                    <a:srcRect t="810" r="951" b="7324"/>
                    <a:stretch>
                      <a:fillRect/>
                    </a:stretch>
                  </p:blipFill>
                  <p:spPr bwMode="auto">
                    <a:xfrm>
                      <a:off x="620486" y="685800"/>
                      <a:ext cx="6847114" cy="6172200"/>
                    </a:xfrm>
                    <a:prstGeom prst="rect">
                      <a:avLst/>
                    </a:prstGeom>
                    <a:noFill/>
                    <a:ln w="9525">
                      <a:noFill/>
                      <a:miter lim="800000"/>
                      <a:headEnd/>
                      <a:tailEnd/>
                    </a:ln>
                  </p:spPr>
                </p:pic>
                <p:grpSp>
                  <p:nvGrpSpPr>
                    <p:cNvPr id="9" name="Group 8"/>
                    <p:cNvGrpSpPr/>
                    <p:nvPr/>
                  </p:nvGrpSpPr>
                  <p:grpSpPr>
                    <a:xfrm>
                      <a:off x="0" y="2224418"/>
                      <a:ext cx="7381129" cy="4633582"/>
                      <a:chOff x="-476656" y="3276600"/>
                      <a:chExt cx="5462274" cy="3429000"/>
                    </a:xfrm>
                  </p:grpSpPr>
                  <p:pic>
                    <p:nvPicPr>
                      <p:cNvPr id="81923" name="Picture 3"/>
                      <p:cNvPicPr>
                        <a:picLocks noChangeAspect="1" noChangeArrowheads="1"/>
                      </p:cNvPicPr>
                      <p:nvPr/>
                    </p:nvPicPr>
                    <p:blipFill>
                      <a:blip r:embed="rId6" cstate="print"/>
                      <a:srcRect t="44645" b="6355"/>
                      <a:stretch>
                        <a:fillRect/>
                      </a:stretch>
                    </p:blipFill>
                    <p:spPr bwMode="auto">
                      <a:xfrm>
                        <a:off x="-43581" y="3322173"/>
                        <a:ext cx="5029199" cy="3270646"/>
                      </a:xfrm>
                      <a:prstGeom prst="rect">
                        <a:avLst/>
                      </a:prstGeom>
                      <a:noFill/>
                      <a:ln w="9525">
                        <a:noFill/>
                        <a:miter lim="800000"/>
                        <a:headEnd/>
                        <a:tailEnd/>
                      </a:ln>
                    </p:spPr>
                  </p:pic>
                  <p:pic>
                    <p:nvPicPr>
                      <p:cNvPr id="81924" name="Picture 4"/>
                      <p:cNvPicPr>
                        <a:picLocks noChangeAspect="1" noChangeArrowheads="1"/>
                      </p:cNvPicPr>
                      <p:nvPr/>
                    </p:nvPicPr>
                    <p:blipFill>
                      <a:blip r:embed="rId7" cstate="print"/>
                      <a:srcRect l="7936" t="34774" r="40680" b="8034"/>
                      <a:stretch>
                        <a:fillRect/>
                      </a:stretch>
                    </p:blipFill>
                    <p:spPr bwMode="auto">
                      <a:xfrm>
                        <a:off x="-476656" y="3276600"/>
                        <a:ext cx="2381656" cy="3429000"/>
                      </a:xfrm>
                      <a:prstGeom prst="rect">
                        <a:avLst/>
                      </a:prstGeom>
                      <a:noFill/>
                      <a:ln w="9525">
                        <a:noFill/>
                        <a:miter lim="800000"/>
                        <a:headEnd/>
                        <a:tailEnd/>
                      </a:ln>
                    </p:spPr>
                  </p:pic>
                </p:grpSp>
                <p:pic>
                  <p:nvPicPr>
                    <p:cNvPr id="81928" name="Picture 8"/>
                    <p:cNvPicPr>
                      <a:picLocks noChangeAspect="1" noChangeArrowheads="1"/>
                    </p:cNvPicPr>
                    <p:nvPr/>
                  </p:nvPicPr>
                  <p:blipFill>
                    <a:blip r:embed="rId8" cstate="print"/>
                    <a:srcRect/>
                    <a:stretch>
                      <a:fillRect/>
                    </a:stretch>
                  </p:blipFill>
                  <p:spPr bwMode="auto">
                    <a:xfrm>
                      <a:off x="0" y="685800"/>
                      <a:ext cx="819150" cy="1976645"/>
                    </a:xfrm>
                    <a:prstGeom prst="rect">
                      <a:avLst/>
                    </a:prstGeom>
                    <a:noFill/>
                    <a:ln w="9525">
                      <a:noFill/>
                      <a:miter lim="800000"/>
                      <a:headEnd/>
                      <a:tailEnd/>
                    </a:ln>
                  </p:spPr>
                </p:pic>
              </p:grpSp>
              <p:sp>
                <p:nvSpPr>
                  <p:cNvPr id="16" name="Rectangle 15"/>
                  <p:cNvSpPr/>
                  <p:nvPr/>
                </p:nvSpPr>
                <p:spPr>
                  <a:xfrm>
                    <a:off x="0" y="685800"/>
                    <a:ext cx="7467600" cy="617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25" name="Picture 5"/>
                <p:cNvPicPr>
                  <a:picLocks noChangeAspect="1" noChangeArrowheads="1"/>
                </p:cNvPicPr>
                <p:nvPr/>
              </p:nvPicPr>
              <p:blipFill>
                <a:blip r:embed="rId9" cstate="print"/>
                <a:srcRect l="29609" r="7199" b="28934"/>
                <a:stretch>
                  <a:fillRect/>
                </a:stretch>
              </p:blipFill>
              <p:spPr bwMode="auto">
                <a:xfrm>
                  <a:off x="2885872" y="1381328"/>
                  <a:ext cx="1905000" cy="1676400"/>
                </a:xfrm>
                <a:prstGeom prst="rect">
                  <a:avLst/>
                </a:prstGeom>
                <a:noFill/>
                <a:ln w="9525">
                  <a:solidFill>
                    <a:schemeClr val="tx1"/>
                  </a:solidFill>
                  <a:miter lim="800000"/>
                  <a:headEnd/>
                  <a:tailEnd/>
                </a:ln>
              </p:spPr>
            </p:pic>
          </p:grpSp>
          <p:pic>
            <p:nvPicPr>
              <p:cNvPr id="81930" name="Picture 10"/>
              <p:cNvPicPr>
                <a:picLocks noChangeAspect="1" noChangeArrowheads="1"/>
              </p:cNvPicPr>
              <p:nvPr/>
            </p:nvPicPr>
            <p:blipFill>
              <a:blip r:embed="rId10" cstate="print"/>
              <a:srcRect t="11111"/>
              <a:stretch>
                <a:fillRect/>
              </a:stretch>
            </p:blipFill>
            <p:spPr bwMode="auto">
              <a:xfrm>
                <a:off x="7094907" y="6408904"/>
                <a:ext cx="906093" cy="449096"/>
              </a:xfrm>
              <a:prstGeom prst="rect">
                <a:avLst/>
              </a:prstGeom>
              <a:noFill/>
              <a:ln w="9525">
                <a:noFill/>
                <a:miter lim="800000"/>
                <a:headEnd/>
                <a:tailEnd/>
              </a:ln>
            </p:spPr>
          </p:pic>
        </p:grpSp>
        <p:sp>
          <p:nvSpPr>
            <p:cNvPr id="20" name="TextBox 19"/>
            <p:cNvSpPr txBox="1"/>
            <p:nvPr/>
          </p:nvSpPr>
          <p:spPr>
            <a:xfrm>
              <a:off x="3124200" y="1981200"/>
              <a:ext cx="1752600" cy="369332"/>
            </a:xfrm>
            <a:prstGeom prst="rect">
              <a:avLst/>
            </a:prstGeom>
            <a:noFill/>
          </p:spPr>
          <p:txBody>
            <a:bodyPr wrap="square" rtlCol="0">
              <a:spAutoFit/>
            </a:bodyPr>
            <a:lstStyle/>
            <a:p>
              <a:r>
                <a:rPr lang="en-US" b="1" dirty="0"/>
                <a:t>Mississippi River</a:t>
              </a:r>
            </a:p>
          </p:txBody>
        </p:sp>
        <p:cxnSp>
          <p:nvCxnSpPr>
            <p:cNvPr id="22" name="Straight Arrow Connector 21"/>
            <p:cNvCxnSpPr>
              <a:stCxn id="20" idx="1"/>
            </p:cNvCxnSpPr>
            <p:nvPr/>
          </p:nvCxnSpPr>
          <p:spPr>
            <a:xfrm flipH="1">
              <a:off x="2895600" y="2165866"/>
              <a:ext cx="228600" cy="12013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5"/>
            <p:cNvPicPr>
              <a:picLocks noChangeAspect="1" noChangeArrowheads="1"/>
            </p:cNvPicPr>
            <p:nvPr/>
          </p:nvPicPr>
          <p:blipFill>
            <a:blip r:embed="rId9" cstate="print"/>
            <a:srcRect l="7030" t="74296" r="4502"/>
            <a:stretch>
              <a:fillRect/>
            </a:stretch>
          </p:blipFill>
          <p:spPr bwMode="auto">
            <a:xfrm>
              <a:off x="774701" y="705256"/>
              <a:ext cx="4692243" cy="1066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grpSp>
      <p:sp>
        <p:nvSpPr>
          <p:cNvPr id="46" name="Freeform 45"/>
          <p:cNvSpPr/>
          <p:nvPr/>
        </p:nvSpPr>
        <p:spPr>
          <a:xfrm>
            <a:off x="3533775" y="3114674"/>
            <a:ext cx="4238625" cy="3209925"/>
          </a:xfrm>
          <a:custGeom>
            <a:avLst/>
            <a:gdLst>
              <a:gd name="connsiteX0" fmla="*/ 4221805 w 4221805"/>
              <a:gd name="connsiteY0" fmla="*/ 3258766 h 3258766"/>
              <a:gd name="connsiteX1" fmla="*/ 3988341 w 4221805"/>
              <a:gd name="connsiteY1" fmla="*/ 2986392 h 3258766"/>
              <a:gd name="connsiteX2" fmla="*/ 3891064 w 4221805"/>
              <a:gd name="connsiteY2" fmla="*/ 2869660 h 3258766"/>
              <a:gd name="connsiteX3" fmla="*/ 3822971 w 4221805"/>
              <a:gd name="connsiteY3" fmla="*/ 2869660 h 3258766"/>
              <a:gd name="connsiteX4" fmla="*/ 3793788 w 4221805"/>
              <a:gd name="connsiteY4" fmla="*/ 2908571 h 3258766"/>
              <a:gd name="connsiteX5" fmla="*/ 3696511 w 4221805"/>
              <a:gd name="connsiteY5" fmla="*/ 2869660 h 3258766"/>
              <a:gd name="connsiteX6" fmla="*/ 3521413 w 4221805"/>
              <a:gd name="connsiteY6" fmla="*/ 2791839 h 3258766"/>
              <a:gd name="connsiteX7" fmla="*/ 3463047 w 4221805"/>
              <a:gd name="connsiteY7" fmla="*/ 2616741 h 3258766"/>
              <a:gd name="connsiteX8" fmla="*/ 3346315 w 4221805"/>
              <a:gd name="connsiteY8" fmla="*/ 2577830 h 3258766"/>
              <a:gd name="connsiteX9" fmla="*/ 3190673 w 4221805"/>
              <a:gd name="connsiteY9" fmla="*/ 2461098 h 3258766"/>
              <a:gd name="connsiteX10" fmla="*/ 3093396 w 4221805"/>
              <a:gd name="connsiteY10" fmla="*/ 2402732 h 3258766"/>
              <a:gd name="connsiteX11" fmla="*/ 3025303 w 4221805"/>
              <a:gd name="connsiteY11" fmla="*/ 2276273 h 3258766"/>
              <a:gd name="connsiteX12" fmla="*/ 2733473 w 4221805"/>
              <a:gd name="connsiteY12" fmla="*/ 2198451 h 3258766"/>
              <a:gd name="connsiteX13" fmla="*/ 2616741 w 4221805"/>
              <a:gd name="connsiteY13" fmla="*/ 1887166 h 3258766"/>
              <a:gd name="connsiteX14" fmla="*/ 2694562 w 4221805"/>
              <a:gd name="connsiteY14" fmla="*/ 1585609 h 3258766"/>
              <a:gd name="connsiteX15" fmla="*/ 2791839 w 4221805"/>
              <a:gd name="connsiteY15" fmla="*/ 1585609 h 3258766"/>
              <a:gd name="connsiteX16" fmla="*/ 2830749 w 4221805"/>
              <a:gd name="connsiteY16" fmla="*/ 1575881 h 3258766"/>
              <a:gd name="connsiteX17" fmla="*/ 2811294 w 4221805"/>
              <a:gd name="connsiteY17" fmla="*/ 1478605 h 3258766"/>
              <a:gd name="connsiteX18" fmla="*/ 2675107 w 4221805"/>
              <a:gd name="connsiteY18" fmla="*/ 1420239 h 3258766"/>
              <a:gd name="connsiteX19" fmla="*/ 2558375 w 4221805"/>
              <a:gd name="connsiteY19" fmla="*/ 1400783 h 3258766"/>
              <a:gd name="connsiteX20" fmla="*/ 2558375 w 4221805"/>
              <a:gd name="connsiteY20" fmla="*/ 1400783 h 3258766"/>
              <a:gd name="connsiteX21" fmla="*/ 2461098 w 4221805"/>
              <a:gd name="connsiteY21" fmla="*/ 1478605 h 3258766"/>
              <a:gd name="connsiteX22" fmla="*/ 2383277 w 4221805"/>
              <a:gd name="connsiteY22" fmla="*/ 1488332 h 3258766"/>
              <a:gd name="connsiteX23" fmla="*/ 2324911 w 4221805"/>
              <a:gd name="connsiteY23" fmla="*/ 1429966 h 3258766"/>
              <a:gd name="connsiteX24" fmla="*/ 2247090 w 4221805"/>
              <a:gd name="connsiteY24" fmla="*/ 1439694 h 3258766"/>
              <a:gd name="connsiteX25" fmla="*/ 2149813 w 4221805"/>
              <a:gd name="connsiteY25" fmla="*/ 1410511 h 3258766"/>
              <a:gd name="connsiteX26" fmla="*/ 2062264 w 4221805"/>
              <a:gd name="connsiteY26" fmla="*/ 1361873 h 3258766"/>
              <a:gd name="connsiteX27" fmla="*/ 1955260 w 4221805"/>
              <a:gd name="connsiteY27" fmla="*/ 1459149 h 3258766"/>
              <a:gd name="connsiteX28" fmla="*/ 1848256 w 4221805"/>
              <a:gd name="connsiteY28" fmla="*/ 1420239 h 3258766"/>
              <a:gd name="connsiteX29" fmla="*/ 1770435 w 4221805"/>
              <a:gd name="connsiteY29" fmla="*/ 1342417 h 3258766"/>
              <a:gd name="connsiteX30" fmla="*/ 1663430 w 4221805"/>
              <a:gd name="connsiteY30" fmla="*/ 1274324 h 3258766"/>
              <a:gd name="connsiteX31" fmla="*/ 1614792 w 4221805"/>
              <a:gd name="connsiteY31" fmla="*/ 1177047 h 3258766"/>
              <a:gd name="connsiteX32" fmla="*/ 1614792 w 4221805"/>
              <a:gd name="connsiteY32" fmla="*/ 1177047 h 3258766"/>
              <a:gd name="connsiteX33" fmla="*/ 1439694 w 4221805"/>
              <a:gd name="connsiteY33" fmla="*/ 1177047 h 3258766"/>
              <a:gd name="connsiteX34" fmla="*/ 1293779 w 4221805"/>
              <a:gd name="connsiteY34" fmla="*/ 1235413 h 3258766"/>
              <a:gd name="connsiteX35" fmla="*/ 1235413 w 4221805"/>
              <a:gd name="connsiteY35" fmla="*/ 1186775 h 3258766"/>
              <a:gd name="connsiteX36" fmla="*/ 1147864 w 4221805"/>
              <a:gd name="connsiteY36" fmla="*/ 1225685 h 3258766"/>
              <a:gd name="connsiteX37" fmla="*/ 1001949 w 4221805"/>
              <a:gd name="connsiteY37" fmla="*/ 1254868 h 3258766"/>
              <a:gd name="connsiteX38" fmla="*/ 885218 w 4221805"/>
              <a:gd name="connsiteY38" fmla="*/ 1313234 h 3258766"/>
              <a:gd name="connsiteX39" fmla="*/ 807396 w 4221805"/>
              <a:gd name="connsiteY39" fmla="*/ 1177047 h 3258766"/>
              <a:gd name="connsiteX40" fmla="*/ 710120 w 4221805"/>
              <a:gd name="connsiteY40" fmla="*/ 1128409 h 3258766"/>
              <a:gd name="connsiteX41" fmla="*/ 661481 w 4221805"/>
              <a:gd name="connsiteY41" fmla="*/ 982494 h 3258766"/>
              <a:gd name="connsiteX42" fmla="*/ 564205 w 4221805"/>
              <a:gd name="connsiteY42" fmla="*/ 1021405 h 3258766"/>
              <a:gd name="connsiteX43" fmla="*/ 476656 w 4221805"/>
              <a:gd name="connsiteY43" fmla="*/ 1011677 h 3258766"/>
              <a:gd name="connsiteX44" fmla="*/ 476656 w 4221805"/>
              <a:gd name="connsiteY44" fmla="*/ 1011677 h 3258766"/>
              <a:gd name="connsiteX45" fmla="*/ 496111 w 4221805"/>
              <a:gd name="connsiteY45" fmla="*/ 885217 h 3258766"/>
              <a:gd name="connsiteX46" fmla="*/ 437745 w 4221805"/>
              <a:gd name="connsiteY46" fmla="*/ 807396 h 3258766"/>
              <a:gd name="connsiteX47" fmla="*/ 369652 w 4221805"/>
              <a:gd name="connsiteY47" fmla="*/ 768485 h 3258766"/>
              <a:gd name="connsiteX48" fmla="*/ 301558 w 4221805"/>
              <a:gd name="connsiteY48" fmla="*/ 778213 h 3258766"/>
              <a:gd name="connsiteX49" fmla="*/ 204281 w 4221805"/>
              <a:gd name="connsiteY49" fmla="*/ 856034 h 3258766"/>
              <a:gd name="connsiteX50" fmla="*/ 165371 w 4221805"/>
              <a:gd name="connsiteY50" fmla="*/ 836579 h 3258766"/>
              <a:gd name="connsiteX51" fmla="*/ 165371 w 4221805"/>
              <a:gd name="connsiteY51" fmla="*/ 836579 h 3258766"/>
              <a:gd name="connsiteX52" fmla="*/ 243192 w 4221805"/>
              <a:gd name="connsiteY52" fmla="*/ 690664 h 3258766"/>
              <a:gd name="connsiteX53" fmla="*/ 204281 w 4221805"/>
              <a:gd name="connsiteY53" fmla="*/ 603115 h 3258766"/>
              <a:gd name="connsiteX54" fmla="*/ 68094 w 4221805"/>
              <a:gd name="connsiteY54" fmla="*/ 573932 h 3258766"/>
              <a:gd name="connsiteX55" fmla="*/ 9728 w 4221805"/>
              <a:gd name="connsiteY55" fmla="*/ 525294 h 3258766"/>
              <a:gd name="connsiteX56" fmla="*/ 145915 w 4221805"/>
              <a:gd name="connsiteY56" fmla="*/ 505839 h 3258766"/>
              <a:gd name="connsiteX57" fmla="*/ 175098 w 4221805"/>
              <a:gd name="connsiteY57" fmla="*/ 447473 h 3258766"/>
              <a:gd name="connsiteX58" fmla="*/ 107005 w 4221805"/>
              <a:gd name="connsiteY58" fmla="*/ 418290 h 3258766"/>
              <a:gd name="connsiteX59" fmla="*/ 19456 w 4221805"/>
              <a:gd name="connsiteY59" fmla="*/ 447473 h 3258766"/>
              <a:gd name="connsiteX60" fmla="*/ 0 w 4221805"/>
              <a:gd name="connsiteY60" fmla="*/ 418290 h 3258766"/>
              <a:gd name="connsiteX61" fmla="*/ 29183 w 4221805"/>
              <a:gd name="connsiteY61" fmla="*/ 340468 h 3258766"/>
              <a:gd name="connsiteX62" fmla="*/ 38911 w 4221805"/>
              <a:gd name="connsiteY62" fmla="*/ 282102 h 3258766"/>
              <a:gd name="connsiteX63" fmla="*/ 38911 w 4221805"/>
              <a:gd name="connsiteY63" fmla="*/ 262647 h 3258766"/>
              <a:gd name="connsiteX64" fmla="*/ 77822 w 4221805"/>
              <a:gd name="connsiteY64" fmla="*/ 126460 h 3258766"/>
              <a:gd name="connsiteX65" fmla="*/ 68094 w 4221805"/>
              <a:gd name="connsiteY65" fmla="*/ 0 h 3258766"/>
              <a:gd name="connsiteX0" fmla="*/ 4221805 w 4221805"/>
              <a:gd name="connsiteY0" fmla="*/ 3209925 h 3209925"/>
              <a:gd name="connsiteX1" fmla="*/ 3988341 w 4221805"/>
              <a:gd name="connsiteY1" fmla="*/ 2986392 h 3209925"/>
              <a:gd name="connsiteX2" fmla="*/ 3891064 w 4221805"/>
              <a:gd name="connsiteY2" fmla="*/ 2869660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891064 w 4221805"/>
              <a:gd name="connsiteY2" fmla="*/ 2869660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03853 w 4221805"/>
              <a:gd name="connsiteY12" fmla="*/ 2143126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03853 w 4221805"/>
              <a:gd name="connsiteY12" fmla="*/ 2143126 h 3209925"/>
              <a:gd name="connsiteX13" fmla="*/ 2552057 w 4221805"/>
              <a:gd name="connsiteY13" fmla="*/ 183832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1805" h="3209925">
                <a:moveTo>
                  <a:pt x="4221805" y="3209925"/>
                </a:moveTo>
                <a:lnTo>
                  <a:pt x="4070010" y="2981326"/>
                </a:lnTo>
                <a:lnTo>
                  <a:pt x="3918215" y="2828926"/>
                </a:lnTo>
                <a:lnTo>
                  <a:pt x="3822971" y="2869660"/>
                </a:lnTo>
                <a:lnTo>
                  <a:pt x="3766419" y="2828926"/>
                </a:lnTo>
                <a:lnTo>
                  <a:pt x="3690522" y="2752726"/>
                </a:lnTo>
                <a:lnTo>
                  <a:pt x="3538726" y="2752726"/>
                </a:lnTo>
                <a:lnTo>
                  <a:pt x="3463047" y="2616741"/>
                </a:lnTo>
                <a:lnTo>
                  <a:pt x="3386931" y="2524126"/>
                </a:lnTo>
                <a:lnTo>
                  <a:pt x="3235136" y="2447926"/>
                </a:lnTo>
                <a:cubicBezTo>
                  <a:pt x="3151166" y="2395445"/>
                  <a:pt x="3130158" y="2318934"/>
                  <a:pt x="3083341" y="2295526"/>
                </a:cubicBezTo>
                <a:lnTo>
                  <a:pt x="3025303" y="2276273"/>
                </a:lnTo>
                <a:lnTo>
                  <a:pt x="2703853" y="2143126"/>
                </a:lnTo>
                <a:lnTo>
                  <a:pt x="2552057" y="1838326"/>
                </a:lnTo>
                <a:lnTo>
                  <a:pt x="2694562" y="1585609"/>
                </a:lnTo>
                <a:lnTo>
                  <a:pt x="2791839" y="1585609"/>
                </a:lnTo>
                <a:lnTo>
                  <a:pt x="2830749" y="1575881"/>
                </a:lnTo>
                <a:lnTo>
                  <a:pt x="2811294" y="1478605"/>
                </a:lnTo>
                <a:lnTo>
                  <a:pt x="2675107" y="1420239"/>
                </a:lnTo>
                <a:lnTo>
                  <a:pt x="2558375" y="1400783"/>
                </a:lnTo>
                <a:lnTo>
                  <a:pt x="2558375" y="1400783"/>
                </a:lnTo>
                <a:lnTo>
                  <a:pt x="2461098" y="1478605"/>
                </a:lnTo>
                <a:lnTo>
                  <a:pt x="2383277" y="1488332"/>
                </a:lnTo>
                <a:lnTo>
                  <a:pt x="2324911" y="1429966"/>
                </a:lnTo>
                <a:lnTo>
                  <a:pt x="2247090" y="1439694"/>
                </a:lnTo>
                <a:lnTo>
                  <a:pt x="2149813" y="1410511"/>
                </a:lnTo>
                <a:lnTo>
                  <a:pt x="2062264" y="1361873"/>
                </a:lnTo>
                <a:lnTo>
                  <a:pt x="1955260" y="1459149"/>
                </a:lnTo>
                <a:lnTo>
                  <a:pt x="1848256" y="1420239"/>
                </a:lnTo>
                <a:lnTo>
                  <a:pt x="1770435" y="1342417"/>
                </a:lnTo>
                <a:lnTo>
                  <a:pt x="1663430" y="1274324"/>
                </a:lnTo>
                <a:lnTo>
                  <a:pt x="1614792" y="1177047"/>
                </a:lnTo>
                <a:lnTo>
                  <a:pt x="1614792" y="1177047"/>
                </a:lnTo>
                <a:lnTo>
                  <a:pt x="1439694" y="1177047"/>
                </a:lnTo>
                <a:lnTo>
                  <a:pt x="1293779" y="1235413"/>
                </a:lnTo>
                <a:lnTo>
                  <a:pt x="1235413" y="1186775"/>
                </a:lnTo>
                <a:lnTo>
                  <a:pt x="1147864" y="1225685"/>
                </a:lnTo>
                <a:lnTo>
                  <a:pt x="1001949" y="1254868"/>
                </a:lnTo>
                <a:lnTo>
                  <a:pt x="885218" y="1313234"/>
                </a:lnTo>
                <a:lnTo>
                  <a:pt x="807396" y="1177047"/>
                </a:lnTo>
                <a:lnTo>
                  <a:pt x="710120" y="1128409"/>
                </a:lnTo>
                <a:lnTo>
                  <a:pt x="661481" y="982494"/>
                </a:lnTo>
                <a:lnTo>
                  <a:pt x="564205" y="1021405"/>
                </a:lnTo>
                <a:lnTo>
                  <a:pt x="476656" y="1011677"/>
                </a:lnTo>
                <a:lnTo>
                  <a:pt x="476656" y="1011677"/>
                </a:lnTo>
                <a:lnTo>
                  <a:pt x="496111" y="885217"/>
                </a:lnTo>
                <a:lnTo>
                  <a:pt x="437745" y="807396"/>
                </a:lnTo>
                <a:lnTo>
                  <a:pt x="369652" y="768485"/>
                </a:lnTo>
                <a:lnTo>
                  <a:pt x="301558" y="778213"/>
                </a:lnTo>
                <a:lnTo>
                  <a:pt x="204281" y="856034"/>
                </a:lnTo>
                <a:lnTo>
                  <a:pt x="165371" y="836579"/>
                </a:lnTo>
                <a:lnTo>
                  <a:pt x="165371" y="836579"/>
                </a:lnTo>
                <a:lnTo>
                  <a:pt x="243192" y="690664"/>
                </a:lnTo>
                <a:lnTo>
                  <a:pt x="204281" y="603115"/>
                </a:lnTo>
                <a:lnTo>
                  <a:pt x="68094" y="573932"/>
                </a:lnTo>
                <a:lnTo>
                  <a:pt x="9728" y="525294"/>
                </a:lnTo>
                <a:lnTo>
                  <a:pt x="145915" y="505839"/>
                </a:lnTo>
                <a:lnTo>
                  <a:pt x="175098" y="447473"/>
                </a:lnTo>
                <a:lnTo>
                  <a:pt x="107005" y="418290"/>
                </a:lnTo>
                <a:lnTo>
                  <a:pt x="19456" y="447473"/>
                </a:lnTo>
                <a:lnTo>
                  <a:pt x="0" y="418290"/>
                </a:lnTo>
                <a:lnTo>
                  <a:pt x="29183" y="340468"/>
                </a:lnTo>
                <a:lnTo>
                  <a:pt x="38911" y="282102"/>
                </a:lnTo>
                <a:lnTo>
                  <a:pt x="38911" y="262647"/>
                </a:lnTo>
                <a:lnTo>
                  <a:pt x="77822" y="126460"/>
                </a:lnTo>
                <a:lnTo>
                  <a:pt x="68094"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962400" y="4076700"/>
            <a:ext cx="1809750" cy="2495550"/>
          </a:xfrm>
          <a:custGeom>
            <a:avLst/>
            <a:gdLst>
              <a:gd name="connsiteX0" fmla="*/ 1781175 w 1809750"/>
              <a:gd name="connsiteY0" fmla="*/ 2495550 h 2495550"/>
              <a:gd name="connsiteX1" fmla="*/ 1733550 w 1809750"/>
              <a:gd name="connsiteY1" fmla="*/ 2200275 h 2495550"/>
              <a:gd name="connsiteX2" fmla="*/ 1809750 w 1809750"/>
              <a:gd name="connsiteY2" fmla="*/ 1981200 h 2495550"/>
              <a:gd name="connsiteX3" fmla="*/ 1714500 w 1809750"/>
              <a:gd name="connsiteY3" fmla="*/ 1733550 h 2495550"/>
              <a:gd name="connsiteX4" fmla="*/ 1590675 w 1809750"/>
              <a:gd name="connsiteY4" fmla="*/ 1476375 h 2495550"/>
              <a:gd name="connsiteX5" fmla="*/ 1514475 w 1809750"/>
              <a:gd name="connsiteY5" fmla="*/ 1381125 h 2495550"/>
              <a:gd name="connsiteX6" fmla="*/ 1409700 w 1809750"/>
              <a:gd name="connsiteY6" fmla="*/ 1323975 h 2495550"/>
              <a:gd name="connsiteX7" fmla="*/ 1276350 w 1809750"/>
              <a:gd name="connsiteY7" fmla="*/ 1285875 h 2495550"/>
              <a:gd name="connsiteX8" fmla="*/ 1123950 w 1809750"/>
              <a:gd name="connsiteY8" fmla="*/ 1181100 h 2495550"/>
              <a:gd name="connsiteX9" fmla="*/ 1123950 w 1809750"/>
              <a:gd name="connsiteY9" fmla="*/ 1076325 h 2495550"/>
              <a:gd name="connsiteX10" fmla="*/ 1009650 w 1809750"/>
              <a:gd name="connsiteY10" fmla="*/ 981075 h 2495550"/>
              <a:gd name="connsiteX11" fmla="*/ 628650 w 1809750"/>
              <a:gd name="connsiteY11" fmla="*/ 847725 h 2495550"/>
              <a:gd name="connsiteX12" fmla="*/ 457200 w 1809750"/>
              <a:gd name="connsiteY12" fmla="*/ 752475 h 2495550"/>
              <a:gd name="connsiteX13" fmla="*/ 228600 w 1809750"/>
              <a:gd name="connsiteY13" fmla="*/ 647700 h 2495550"/>
              <a:gd name="connsiteX14" fmla="*/ 104775 w 1809750"/>
              <a:gd name="connsiteY14" fmla="*/ 504825 h 2495550"/>
              <a:gd name="connsiteX15" fmla="*/ 66675 w 1809750"/>
              <a:gd name="connsiteY15" fmla="*/ 361950 h 2495550"/>
              <a:gd name="connsiteX16" fmla="*/ 9525 w 1809750"/>
              <a:gd name="connsiteY16" fmla="*/ 266700 h 2495550"/>
              <a:gd name="connsiteX17" fmla="*/ 0 w 1809750"/>
              <a:gd name="connsiteY17" fmla="*/ 142875 h 2495550"/>
              <a:gd name="connsiteX18" fmla="*/ 76200 w 1809750"/>
              <a:gd name="connsiteY18" fmla="*/ 0 h 249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9750" h="2495550">
                <a:moveTo>
                  <a:pt x="1781175" y="2495550"/>
                </a:moveTo>
                <a:lnTo>
                  <a:pt x="1733550" y="2200275"/>
                </a:lnTo>
                <a:lnTo>
                  <a:pt x="1809750" y="1981200"/>
                </a:lnTo>
                <a:lnTo>
                  <a:pt x="1714500" y="1733550"/>
                </a:lnTo>
                <a:lnTo>
                  <a:pt x="1590675" y="1476375"/>
                </a:lnTo>
                <a:lnTo>
                  <a:pt x="1514475" y="1381125"/>
                </a:lnTo>
                <a:lnTo>
                  <a:pt x="1409700" y="1323975"/>
                </a:lnTo>
                <a:lnTo>
                  <a:pt x="1276350" y="1285875"/>
                </a:lnTo>
                <a:lnTo>
                  <a:pt x="1123950" y="1181100"/>
                </a:lnTo>
                <a:lnTo>
                  <a:pt x="1123950" y="1076325"/>
                </a:lnTo>
                <a:lnTo>
                  <a:pt x="1009650" y="981075"/>
                </a:lnTo>
                <a:lnTo>
                  <a:pt x="628650" y="847725"/>
                </a:lnTo>
                <a:lnTo>
                  <a:pt x="457200" y="752475"/>
                </a:lnTo>
                <a:lnTo>
                  <a:pt x="228600" y="647700"/>
                </a:lnTo>
                <a:lnTo>
                  <a:pt x="104775" y="504825"/>
                </a:lnTo>
                <a:lnTo>
                  <a:pt x="66675" y="361950"/>
                </a:lnTo>
                <a:lnTo>
                  <a:pt x="9525" y="266700"/>
                </a:lnTo>
                <a:lnTo>
                  <a:pt x="0" y="142875"/>
                </a:lnTo>
                <a:lnTo>
                  <a:pt x="762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850571" y="2982686"/>
            <a:ext cx="1730829" cy="2345871"/>
          </a:xfrm>
          <a:custGeom>
            <a:avLst/>
            <a:gdLst>
              <a:gd name="connsiteX0" fmla="*/ 1730829 w 1730829"/>
              <a:gd name="connsiteY0" fmla="*/ 2258785 h 2345871"/>
              <a:gd name="connsiteX1" fmla="*/ 1660072 w 1730829"/>
              <a:gd name="connsiteY1" fmla="*/ 2275114 h 2345871"/>
              <a:gd name="connsiteX2" fmla="*/ 1632858 w 1730829"/>
              <a:gd name="connsiteY2" fmla="*/ 2345871 h 2345871"/>
              <a:gd name="connsiteX3" fmla="*/ 1600200 w 1730829"/>
              <a:gd name="connsiteY3" fmla="*/ 2345871 h 2345871"/>
              <a:gd name="connsiteX4" fmla="*/ 1583872 w 1730829"/>
              <a:gd name="connsiteY4" fmla="*/ 2269671 h 2345871"/>
              <a:gd name="connsiteX5" fmla="*/ 1556658 w 1730829"/>
              <a:gd name="connsiteY5" fmla="*/ 2242457 h 2345871"/>
              <a:gd name="connsiteX6" fmla="*/ 1475015 w 1730829"/>
              <a:gd name="connsiteY6" fmla="*/ 2275114 h 2345871"/>
              <a:gd name="connsiteX7" fmla="*/ 1436915 w 1730829"/>
              <a:gd name="connsiteY7" fmla="*/ 2318657 h 2345871"/>
              <a:gd name="connsiteX8" fmla="*/ 1404258 w 1730829"/>
              <a:gd name="connsiteY8" fmla="*/ 2269671 h 2345871"/>
              <a:gd name="connsiteX9" fmla="*/ 1387929 w 1730829"/>
              <a:gd name="connsiteY9" fmla="*/ 2204357 h 2345871"/>
              <a:gd name="connsiteX10" fmla="*/ 1344386 w 1730829"/>
              <a:gd name="connsiteY10" fmla="*/ 2160814 h 2345871"/>
              <a:gd name="connsiteX11" fmla="*/ 1246415 w 1730829"/>
              <a:gd name="connsiteY11" fmla="*/ 2144485 h 2345871"/>
              <a:gd name="connsiteX12" fmla="*/ 1164772 w 1730829"/>
              <a:gd name="connsiteY12" fmla="*/ 2100943 h 2345871"/>
              <a:gd name="connsiteX13" fmla="*/ 1164772 w 1730829"/>
              <a:gd name="connsiteY13" fmla="*/ 2057400 h 2345871"/>
              <a:gd name="connsiteX14" fmla="*/ 1262743 w 1730829"/>
              <a:gd name="connsiteY14" fmla="*/ 2035628 h 2345871"/>
              <a:gd name="connsiteX15" fmla="*/ 1251858 w 1730829"/>
              <a:gd name="connsiteY15" fmla="*/ 1986643 h 2345871"/>
              <a:gd name="connsiteX16" fmla="*/ 1213758 w 1730829"/>
              <a:gd name="connsiteY16" fmla="*/ 1921328 h 2345871"/>
              <a:gd name="connsiteX17" fmla="*/ 1148443 w 1730829"/>
              <a:gd name="connsiteY17" fmla="*/ 1975757 h 2345871"/>
              <a:gd name="connsiteX18" fmla="*/ 1088572 w 1730829"/>
              <a:gd name="connsiteY18" fmla="*/ 1992085 h 2345871"/>
              <a:gd name="connsiteX19" fmla="*/ 1061358 w 1730829"/>
              <a:gd name="connsiteY19" fmla="*/ 1964871 h 2345871"/>
              <a:gd name="connsiteX20" fmla="*/ 1088572 w 1730829"/>
              <a:gd name="connsiteY20" fmla="*/ 1921328 h 2345871"/>
              <a:gd name="connsiteX21" fmla="*/ 1083129 w 1730829"/>
              <a:gd name="connsiteY21" fmla="*/ 1839685 h 2345871"/>
              <a:gd name="connsiteX22" fmla="*/ 1023258 w 1730829"/>
              <a:gd name="connsiteY22" fmla="*/ 1877785 h 2345871"/>
              <a:gd name="connsiteX23" fmla="*/ 794658 w 1730829"/>
              <a:gd name="connsiteY23" fmla="*/ 1774371 h 2345871"/>
              <a:gd name="connsiteX24" fmla="*/ 691243 w 1730829"/>
              <a:gd name="connsiteY24" fmla="*/ 1670957 h 2345871"/>
              <a:gd name="connsiteX25" fmla="*/ 566058 w 1730829"/>
              <a:gd name="connsiteY25" fmla="*/ 1589314 h 2345871"/>
              <a:gd name="connsiteX26" fmla="*/ 468086 w 1730829"/>
              <a:gd name="connsiteY26" fmla="*/ 1545771 h 2345871"/>
              <a:gd name="connsiteX27" fmla="*/ 462643 w 1730829"/>
              <a:gd name="connsiteY27" fmla="*/ 1524000 h 2345871"/>
              <a:gd name="connsiteX28" fmla="*/ 555172 w 1730829"/>
              <a:gd name="connsiteY28" fmla="*/ 1524000 h 2345871"/>
              <a:gd name="connsiteX29" fmla="*/ 653143 w 1730829"/>
              <a:gd name="connsiteY29" fmla="*/ 1518557 h 2345871"/>
              <a:gd name="connsiteX30" fmla="*/ 631372 w 1730829"/>
              <a:gd name="connsiteY30" fmla="*/ 1431471 h 2345871"/>
              <a:gd name="connsiteX31" fmla="*/ 636815 w 1730829"/>
              <a:gd name="connsiteY31" fmla="*/ 1404257 h 2345871"/>
              <a:gd name="connsiteX32" fmla="*/ 620486 w 1730829"/>
              <a:gd name="connsiteY32" fmla="*/ 1377043 h 2345871"/>
              <a:gd name="connsiteX33" fmla="*/ 576943 w 1730829"/>
              <a:gd name="connsiteY33" fmla="*/ 1387928 h 2345871"/>
              <a:gd name="connsiteX34" fmla="*/ 560615 w 1730829"/>
              <a:gd name="connsiteY34" fmla="*/ 1426028 h 2345871"/>
              <a:gd name="connsiteX35" fmla="*/ 527958 w 1730829"/>
              <a:gd name="connsiteY35" fmla="*/ 1469571 h 2345871"/>
              <a:gd name="connsiteX36" fmla="*/ 484415 w 1730829"/>
              <a:gd name="connsiteY36" fmla="*/ 1447800 h 2345871"/>
              <a:gd name="connsiteX37" fmla="*/ 429986 w 1730829"/>
              <a:gd name="connsiteY37" fmla="*/ 1355271 h 2345871"/>
              <a:gd name="connsiteX38" fmla="*/ 440872 w 1730829"/>
              <a:gd name="connsiteY38" fmla="*/ 1257300 h 2345871"/>
              <a:gd name="connsiteX39" fmla="*/ 462643 w 1730829"/>
              <a:gd name="connsiteY39" fmla="*/ 1164771 h 2345871"/>
              <a:gd name="connsiteX40" fmla="*/ 446315 w 1730829"/>
              <a:gd name="connsiteY40" fmla="*/ 1066800 h 2345871"/>
              <a:gd name="connsiteX41" fmla="*/ 440872 w 1730829"/>
              <a:gd name="connsiteY41" fmla="*/ 985157 h 2345871"/>
              <a:gd name="connsiteX42" fmla="*/ 353786 w 1730829"/>
              <a:gd name="connsiteY42" fmla="*/ 1006928 h 2345871"/>
              <a:gd name="connsiteX43" fmla="*/ 321129 w 1730829"/>
              <a:gd name="connsiteY43" fmla="*/ 968828 h 2345871"/>
              <a:gd name="connsiteX44" fmla="*/ 321129 w 1730829"/>
              <a:gd name="connsiteY44" fmla="*/ 919843 h 2345871"/>
              <a:gd name="connsiteX45" fmla="*/ 299358 w 1730829"/>
              <a:gd name="connsiteY45" fmla="*/ 881743 h 2345871"/>
              <a:gd name="connsiteX46" fmla="*/ 212272 w 1730829"/>
              <a:gd name="connsiteY46" fmla="*/ 838200 h 2345871"/>
              <a:gd name="connsiteX47" fmla="*/ 217715 w 1730829"/>
              <a:gd name="connsiteY47" fmla="*/ 794657 h 2345871"/>
              <a:gd name="connsiteX48" fmla="*/ 288472 w 1730829"/>
              <a:gd name="connsiteY48" fmla="*/ 772885 h 2345871"/>
              <a:gd name="connsiteX49" fmla="*/ 370115 w 1730829"/>
              <a:gd name="connsiteY49" fmla="*/ 772885 h 2345871"/>
              <a:gd name="connsiteX50" fmla="*/ 381000 w 1730829"/>
              <a:gd name="connsiteY50" fmla="*/ 718457 h 2345871"/>
              <a:gd name="connsiteX51" fmla="*/ 348343 w 1730829"/>
              <a:gd name="connsiteY51" fmla="*/ 696685 h 2345871"/>
              <a:gd name="connsiteX52" fmla="*/ 239486 w 1730829"/>
              <a:gd name="connsiteY52" fmla="*/ 653143 h 2345871"/>
              <a:gd name="connsiteX53" fmla="*/ 217715 w 1730829"/>
              <a:gd name="connsiteY53" fmla="*/ 566057 h 2345871"/>
              <a:gd name="connsiteX54" fmla="*/ 217715 w 1730829"/>
              <a:gd name="connsiteY54" fmla="*/ 440871 h 2345871"/>
              <a:gd name="connsiteX55" fmla="*/ 119743 w 1730829"/>
              <a:gd name="connsiteY55" fmla="*/ 370114 h 2345871"/>
              <a:gd name="connsiteX56" fmla="*/ 54429 w 1730829"/>
              <a:gd name="connsiteY56" fmla="*/ 397328 h 2345871"/>
              <a:gd name="connsiteX57" fmla="*/ 0 w 1730829"/>
              <a:gd name="connsiteY57" fmla="*/ 315685 h 2345871"/>
              <a:gd name="connsiteX58" fmla="*/ 81643 w 1730829"/>
              <a:gd name="connsiteY58" fmla="*/ 266700 h 2345871"/>
              <a:gd name="connsiteX59" fmla="*/ 114300 w 1730829"/>
              <a:gd name="connsiteY59" fmla="*/ 244928 h 2345871"/>
              <a:gd name="connsiteX60" fmla="*/ 141515 w 1730829"/>
              <a:gd name="connsiteY60" fmla="*/ 163285 h 2345871"/>
              <a:gd name="connsiteX61" fmla="*/ 152400 w 1730829"/>
              <a:gd name="connsiteY61" fmla="*/ 152400 h 2345871"/>
              <a:gd name="connsiteX62" fmla="*/ 130629 w 1730829"/>
              <a:gd name="connsiteY62" fmla="*/ 92528 h 2345871"/>
              <a:gd name="connsiteX63" fmla="*/ 59872 w 1730829"/>
              <a:gd name="connsiteY63" fmla="*/ 27214 h 2345871"/>
              <a:gd name="connsiteX64" fmla="*/ 27215 w 1730829"/>
              <a:gd name="connsiteY64" fmla="*/ 0 h 234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30829" h="2345871">
                <a:moveTo>
                  <a:pt x="1730829" y="2258785"/>
                </a:moveTo>
                <a:lnTo>
                  <a:pt x="1660072" y="2275114"/>
                </a:lnTo>
                <a:lnTo>
                  <a:pt x="1632858" y="2345871"/>
                </a:lnTo>
                <a:lnTo>
                  <a:pt x="1600200" y="2345871"/>
                </a:lnTo>
                <a:lnTo>
                  <a:pt x="1583872" y="2269671"/>
                </a:lnTo>
                <a:lnTo>
                  <a:pt x="1556658" y="2242457"/>
                </a:lnTo>
                <a:lnTo>
                  <a:pt x="1475015" y="2275114"/>
                </a:lnTo>
                <a:lnTo>
                  <a:pt x="1436915" y="2318657"/>
                </a:lnTo>
                <a:lnTo>
                  <a:pt x="1404258" y="2269671"/>
                </a:lnTo>
                <a:lnTo>
                  <a:pt x="1387929" y="2204357"/>
                </a:lnTo>
                <a:lnTo>
                  <a:pt x="1344386" y="2160814"/>
                </a:lnTo>
                <a:lnTo>
                  <a:pt x="1246415" y="2144485"/>
                </a:lnTo>
                <a:lnTo>
                  <a:pt x="1164772" y="2100943"/>
                </a:lnTo>
                <a:lnTo>
                  <a:pt x="1164772" y="2057400"/>
                </a:lnTo>
                <a:lnTo>
                  <a:pt x="1262743" y="2035628"/>
                </a:lnTo>
                <a:lnTo>
                  <a:pt x="1251858" y="1986643"/>
                </a:lnTo>
                <a:lnTo>
                  <a:pt x="1213758" y="1921328"/>
                </a:lnTo>
                <a:lnTo>
                  <a:pt x="1148443" y="1975757"/>
                </a:lnTo>
                <a:lnTo>
                  <a:pt x="1088572" y="1992085"/>
                </a:lnTo>
                <a:lnTo>
                  <a:pt x="1061358" y="1964871"/>
                </a:lnTo>
                <a:lnTo>
                  <a:pt x="1088572" y="1921328"/>
                </a:lnTo>
                <a:lnTo>
                  <a:pt x="1083129" y="1839685"/>
                </a:lnTo>
                <a:lnTo>
                  <a:pt x="1023258" y="1877785"/>
                </a:lnTo>
                <a:lnTo>
                  <a:pt x="794658" y="1774371"/>
                </a:lnTo>
                <a:lnTo>
                  <a:pt x="691243" y="1670957"/>
                </a:lnTo>
                <a:lnTo>
                  <a:pt x="566058" y="1589314"/>
                </a:lnTo>
                <a:lnTo>
                  <a:pt x="468086" y="1545771"/>
                </a:lnTo>
                <a:lnTo>
                  <a:pt x="462643" y="1524000"/>
                </a:lnTo>
                <a:lnTo>
                  <a:pt x="555172" y="1524000"/>
                </a:lnTo>
                <a:lnTo>
                  <a:pt x="653143" y="1518557"/>
                </a:lnTo>
                <a:lnTo>
                  <a:pt x="631372" y="1431471"/>
                </a:lnTo>
                <a:lnTo>
                  <a:pt x="636815" y="1404257"/>
                </a:lnTo>
                <a:lnTo>
                  <a:pt x="620486" y="1377043"/>
                </a:lnTo>
                <a:lnTo>
                  <a:pt x="576943" y="1387928"/>
                </a:lnTo>
                <a:lnTo>
                  <a:pt x="560615" y="1426028"/>
                </a:lnTo>
                <a:lnTo>
                  <a:pt x="527958" y="1469571"/>
                </a:lnTo>
                <a:lnTo>
                  <a:pt x="484415" y="1447800"/>
                </a:lnTo>
                <a:lnTo>
                  <a:pt x="429986" y="1355271"/>
                </a:lnTo>
                <a:lnTo>
                  <a:pt x="440872" y="1257300"/>
                </a:lnTo>
                <a:lnTo>
                  <a:pt x="462643" y="1164771"/>
                </a:lnTo>
                <a:lnTo>
                  <a:pt x="446315" y="1066800"/>
                </a:lnTo>
                <a:lnTo>
                  <a:pt x="440872" y="985157"/>
                </a:lnTo>
                <a:lnTo>
                  <a:pt x="353786" y="1006928"/>
                </a:lnTo>
                <a:lnTo>
                  <a:pt x="321129" y="968828"/>
                </a:lnTo>
                <a:lnTo>
                  <a:pt x="321129" y="919843"/>
                </a:lnTo>
                <a:lnTo>
                  <a:pt x="299358" y="881743"/>
                </a:lnTo>
                <a:lnTo>
                  <a:pt x="212272" y="838200"/>
                </a:lnTo>
                <a:lnTo>
                  <a:pt x="217715" y="794657"/>
                </a:lnTo>
                <a:lnTo>
                  <a:pt x="288472" y="772885"/>
                </a:lnTo>
                <a:lnTo>
                  <a:pt x="370115" y="772885"/>
                </a:lnTo>
                <a:lnTo>
                  <a:pt x="381000" y="718457"/>
                </a:lnTo>
                <a:lnTo>
                  <a:pt x="348343" y="696685"/>
                </a:lnTo>
                <a:lnTo>
                  <a:pt x="239486" y="653143"/>
                </a:lnTo>
                <a:lnTo>
                  <a:pt x="217715" y="566057"/>
                </a:lnTo>
                <a:lnTo>
                  <a:pt x="217715" y="440871"/>
                </a:lnTo>
                <a:lnTo>
                  <a:pt x="119743" y="370114"/>
                </a:lnTo>
                <a:lnTo>
                  <a:pt x="54429" y="397328"/>
                </a:lnTo>
                <a:lnTo>
                  <a:pt x="0" y="315685"/>
                </a:lnTo>
                <a:lnTo>
                  <a:pt x="81643" y="266700"/>
                </a:lnTo>
                <a:lnTo>
                  <a:pt x="114300" y="244928"/>
                </a:lnTo>
                <a:lnTo>
                  <a:pt x="141515" y="163285"/>
                </a:lnTo>
                <a:lnTo>
                  <a:pt x="152400" y="152400"/>
                </a:lnTo>
                <a:lnTo>
                  <a:pt x="130629" y="92528"/>
                </a:lnTo>
                <a:lnTo>
                  <a:pt x="59872" y="27214"/>
                </a:lnTo>
                <a:lnTo>
                  <a:pt x="27215" y="0"/>
                </a:ln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2667000" y="1752600"/>
            <a:ext cx="961292" cy="1465385"/>
          </a:xfrm>
          <a:custGeom>
            <a:avLst/>
            <a:gdLst>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205154 w 961292"/>
              <a:gd name="connsiteY37" fmla="*/ 398585 h 2303585"/>
              <a:gd name="connsiteX38" fmla="*/ 363416 w 961292"/>
              <a:gd name="connsiteY38" fmla="*/ 123092 h 2303585"/>
              <a:gd name="connsiteX39" fmla="*/ 310662 w 961292"/>
              <a:gd name="connsiteY39"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205154 w 961292"/>
              <a:gd name="connsiteY37" fmla="*/ 398585 h 2303585"/>
              <a:gd name="connsiteX38" fmla="*/ 310662 w 961292"/>
              <a:gd name="connsiteY38"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310662 w 961292"/>
              <a:gd name="connsiteY37"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310662 w 961292"/>
              <a:gd name="connsiteY36"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310662 w 961292"/>
              <a:gd name="connsiteY35"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310662 w 961292"/>
              <a:gd name="connsiteY34"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310662 w 961292"/>
              <a:gd name="connsiteY33"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310662 w 961292"/>
              <a:gd name="connsiteY32" fmla="*/ 0 h 2303585"/>
              <a:gd name="connsiteX0" fmla="*/ 961292 w 961292"/>
              <a:gd name="connsiteY0" fmla="*/ 1395046 h 1465385"/>
              <a:gd name="connsiteX1" fmla="*/ 908539 w 961292"/>
              <a:gd name="connsiteY1" fmla="*/ 1418492 h 1465385"/>
              <a:gd name="connsiteX2" fmla="*/ 808892 w 961292"/>
              <a:gd name="connsiteY2" fmla="*/ 1465385 h 1465385"/>
              <a:gd name="connsiteX3" fmla="*/ 785446 w 961292"/>
              <a:gd name="connsiteY3" fmla="*/ 1418492 h 1465385"/>
              <a:gd name="connsiteX4" fmla="*/ 861646 w 961292"/>
              <a:gd name="connsiteY4" fmla="*/ 1365738 h 1465385"/>
              <a:gd name="connsiteX5" fmla="*/ 867508 w 961292"/>
              <a:gd name="connsiteY5" fmla="*/ 1318846 h 1465385"/>
              <a:gd name="connsiteX6" fmla="*/ 820616 w 961292"/>
              <a:gd name="connsiteY6" fmla="*/ 1277815 h 1465385"/>
              <a:gd name="connsiteX7" fmla="*/ 773723 w 961292"/>
              <a:gd name="connsiteY7" fmla="*/ 1277815 h 1465385"/>
              <a:gd name="connsiteX8" fmla="*/ 744416 w 961292"/>
              <a:gd name="connsiteY8" fmla="*/ 1207477 h 1465385"/>
              <a:gd name="connsiteX9" fmla="*/ 773723 w 961292"/>
              <a:gd name="connsiteY9" fmla="*/ 1178169 h 1465385"/>
              <a:gd name="connsiteX10" fmla="*/ 762000 w 961292"/>
              <a:gd name="connsiteY10" fmla="*/ 1096108 h 1465385"/>
              <a:gd name="connsiteX11" fmla="*/ 703385 w 961292"/>
              <a:gd name="connsiteY11" fmla="*/ 1025769 h 1465385"/>
              <a:gd name="connsiteX12" fmla="*/ 668216 w 961292"/>
              <a:gd name="connsiteY12" fmla="*/ 961292 h 1465385"/>
              <a:gd name="connsiteX13" fmla="*/ 603739 w 961292"/>
              <a:gd name="connsiteY13" fmla="*/ 803031 h 1465385"/>
              <a:gd name="connsiteX14" fmla="*/ 515816 w 961292"/>
              <a:gd name="connsiteY14" fmla="*/ 820615 h 1465385"/>
              <a:gd name="connsiteX15" fmla="*/ 451339 w 961292"/>
              <a:gd name="connsiteY15" fmla="*/ 855785 h 1465385"/>
              <a:gd name="connsiteX16" fmla="*/ 363416 w 961292"/>
              <a:gd name="connsiteY16" fmla="*/ 861646 h 1465385"/>
              <a:gd name="connsiteX17" fmla="*/ 246185 w 961292"/>
              <a:gd name="connsiteY17" fmla="*/ 879231 h 1465385"/>
              <a:gd name="connsiteX18" fmla="*/ 181708 w 961292"/>
              <a:gd name="connsiteY18" fmla="*/ 873369 h 1465385"/>
              <a:gd name="connsiteX19" fmla="*/ 146539 w 961292"/>
              <a:gd name="connsiteY19" fmla="*/ 849923 h 1465385"/>
              <a:gd name="connsiteX20" fmla="*/ 140677 w 961292"/>
              <a:gd name="connsiteY20" fmla="*/ 797169 h 1465385"/>
              <a:gd name="connsiteX21" fmla="*/ 211016 w 961292"/>
              <a:gd name="connsiteY21" fmla="*/ 738554 h 1465385"/>
              <a:gd name="connsiteX22" fmla="*/ 269631 w 961292"/>
              <a:gd name="connsiteY22" fmla="*/ 697523 h 1465385"/>
              <a:gd name="connsiteX23" fmla="*/ 298939 w 961292"/>
              <a:gd name="connsiteY23" fmla="*/ 621323 h 1465385"/>
              <a:gd name="connsiteX24" fmla="*/ 304800 w 961292"/>
              <a:gd name="connsiteY24" fmla="*/ 545123 h 1465385"/>
              <a:gd name="connsiteX25" fmla="*/ 281354 w 961292"/>
              <a:gd name="connsiteY25" fmla="*/ 486508 h 1465385"/>
              <a:gd name="connsiteX26" fmla="*/ 252046 w 961292"/>
              <a:gd name="connsiteY26" fmla="*/ 439615 h 1465385"/>
              <a:gd name="connsiteX27" fmla="*/ 193431 w 961292"/>
              <a:gd name="connsiteY27" fmla="*/ 416169 h 1465385"/>
              <a:gd name="connsiteX28" fmla="*/ 99646 w 961292"/>
              <a:gd name="connsiteY28" fmla="*/ 422031 h 1465385"/>
              <a:gd name="connsiteX29" fmla="*/ 29308 w 961292"/>
              <a:gd name="connsiteY29" fmla="*/ 381000 h 1465385"/>
              <a:gd name="connsiteX30" fmla="*/ 0 w 961292"/>
              <a:gd name="connsiteY30" fmla="*/ 287215 h 1465385"/>
              <a:gd name="connsiteX31" fmla="*/ 0 w 961292"/>
              <a:gd name="connsiteY31" fmla="*/ 228600 h 1465385"/>
              <a:gd name="connsiteX32" fmla="*/ 152400 w 961292"/>
              <a:gd name="connsiteY32" fmla="*/ 0 h 1465385"/>
              <a:gd name="connsiteX0" fmla="*/ 961292 w 961292"/>
              <a:gd name="connsiteY0" fmla="*/ 1395046 h 1465385"/>
              <a:gd name="connsiteX1" fmla="*/ 908539 w 961292"/>
              <a:gd name="connsiteY1" fmla="*/ 1418492 h 1465385"/>
              <a:gd name="connsiteX2" fmla="*/ 808892 w 961292"/>
              <a:gd name="connsiteY2" fmla="*/ 1465385 h 1465385"/>
              <a:gd name="connsiteX3" fmla="*/ 785446 w 961292"/>
              <a:gd name="connsiteY3" fmla="*/ 1418492 h 1465385"/>
              <a:gd name="connsiteX4" fmla="*/ 861646 w 961292"/>
              <a:gd name="connsiteY4" fmla="*/ 1365738 h 1465385"/>
              <a:gd name="connsiteX5" fmla="*/ 867508 w 961292"/>
              <a:gd name="connsiteY5" fmla="*/ 1318846 h 1465385"/>
              <a:gd name="connsiteX6" fmla="*/ 820616 w 961292"/>
              <a:gd name="connsiteY6" fmla="*/ 1277815 h 1465385"/>
              <a:gd name="connsiteX7" fmla="*/ 773723 w 961292"/>
              <a:gd name="connsiteY7" fmla="*/ 1277815 h 1465385"/>
              <a:gd name="connsiteX8" fmla="*/ 744416 w 961292"/>
              <a:gd name="connsiteY8" fmla="*/ 1207477 h 1465385"/>
              <a:gd name="connsiteX9" fmla="*/ 773723 w 961292"/>
              <a:gd name="connsiteY9" fmla="*/ 1178169 h 1465385"/>
              <a:gd name="connsiteX10" fmla="*/ 762000 w 961292"/>
              <a:gd name="connsiteY10" fmla="*/ 1096108 h 1465385"/>
              <a:gd name="connsiteX11" fmla="*/ 703385 w 961292"/>
              <a:gd name="connsiteY11" fmla="*/ 1025769 h 1465385"/>
              <a:gd name="connsiteX12" fmla="*/ 668216 w 961292"/>
              <a:gd name="connsiteY12" fmla="*/ 961292 h 1465385"/>
              <a:gd name="connsiteX13" fmla="*/ 609600 w 961292"/>
              <a:gd name="connsiteY13" fmla="*/ 838200 h 1465385"/>
              <a:gd name="connsiteX14" fmla="*/ 515816 w 961292"/>
              <a:gd name="connsiteY14" fmla="*/ 820615 h 1465385"/>
              <a:gd name="connsiteX15" fmla="*/ 451339 w 961292"/>
              <a:gd name="connsiteY15" fmla="*/ 855785 h 1465385"/>
              <a:gd name="connsiteX16" fmla="*/ 363416 w 961292"/>
              <a:gd name="connsiteY16" fmla="*/ 861646 h 1465385"/>
              <a:gd name="connsiteX17" fmla="*/ 246185 w 961292"/>
              <a:gd name="connsiteY17" fmla="*/ 879231 h 1465385"/>
              <a:gd name="connsiteX18" fmla="*/ 181708 w 961292"/>
              <a:gd name="connsiteY18" fmla="*/ 873369 h 1465385"/>
              <a:gd name="connsiteX19" fmla="*/ 146539 w 961292"/>
              <a:gd name="connsiteY19" fmla="*/ 849923 h 1465385"/>
              <a:gd name="connsiteX20" fmla="*/ 140677 w 961292"/>
              <a:gd name="connsiteY20" fmla="*/ 797169 h 1465385"/>
              <a:gd name="connsiteX21" fmla="*/ 211016 w 961292"/>
              <a:gd name="connsiteY21" fmla="*/ 738554 h 1465385"/>
              <a:gd name="connsiteX22" fmla="*/ 269631 w 961292"/>
              <a:gd name="connsiteY22" fmla="*/ 697523 h 1465385"/>
              <a:gd name="connsiteX23" fmla="*/ 298939 w 961292"/>
              <a:gd name="connsiteY23" fmla="*/ 621323 h 1465385"/>
              <a:gd name="connsiteX24" fmla="*/ 304800 w 961292"/>
              <a:gd name="connsiteY24" fmla="*/ 545123 h 1465385"/>
              <a:gd name="connsiteX25" fmla="*/ 281354 w 961292"/>
              <a:gd name="connsiteY25" fmla="*/ 486508 h 1465385"/>
              <a:gd name="connsiteX26" fmla="*/ 252046 w 961292"/>
              <a:gd name="connsiteY26" fmla="*/ 439615 h 1465385"/>
              <a:gd name="connsiteX27" fmla="*/ 193431 w 961292"/>
              <a:gd name="connsiteY27" fmla="*/ 416169 h 1465385"/>
              <a:gd name="connsiteX28" fmla="*/ 99646 w 961292"/>
              <a:gd name="connsiteY28" fmla="*/ 422031 h 1465385"/>
              <a:gd name="connsiteX29" fmla="*/ 29308 w 961292"/>
              <a:gd name="connsiteY29" fmla="*/ 381000 h 1465385"/>
              <a:gd name="connsiteX30" fmla="*/ 0 w 961292"/>
              <a:gd name="connsiteY30" fmla="*/ 287215 h 1465385"/>
              <a:gd name="connsiteX31" fmla="*/ 0 w 961292"/>
              <a:gd name="connsiteY31" fmla="*/ 228600 h 1465385"/>
              <a:gd name="connsiteX32" fmla="*/ 152400 w 961292"/>
              <a:gd name="connsiteY32" fmla="*/ 0 h 146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1292" h="1465385">
                <a:moveTo>
                  <a:pt x="961292" y="1395046"/>
                </a:moveTo>
                <a:lnTo>
                  <a:pt x="908539" y="1418492"/>
                </a:lnTo>
                <a:lnTo>
                  <a:pt x="808892" y="1465385"/>
                </a:lnTo>
                <a:lnTo>
                  <a:pt x="785446" y="1418492"/>
                </a:lnTo>
                <a:lnTo>
                  <a:pt x="861646" y="1365738"/>
                </a:lnTo>
                <a:lnTo>
                  <a:pt x="867508" y="1318846"/>
                </a:lnTo>
                <a:lnTo>
                  <a:pt x="820616" y="1277815"/>
                </a:lnTo>
                <a:lnTo>
                  <a:pt x="773723" y="1277815"/>
                </a:lnTo>
                <a:lnTo>
                  <a:pt x="744416" y="1207477"/>
                </a:lnTo>
                <a:lnTo>
                  <a:pt x="773723" y="1178169"/>
                </a:lnTo>
                <a:lnTo>
                  <a:pt x="762000" y="1096108"/>
                </a:lnTo>
                <a:lnTo>
                  <a:pt x="703385" y="1025769"/>
                </a:lnTo>
                <a:lnTo>
                  <a:pt x="668216" y="961292"/>
                </a:lnTo>
                <a:lnTo>
                  <a:pt x="609600" y="838200"/>
                </a:lnTo>
                <a:lnTo>
                  <a:pt x="515816" y="820615"/>
                </a:lnTo>
                <a:lnTo>
                  <a:pt x="451339" y="855785"/>
                </a:lnTo>
                <a:lnTo>
                  <a:pt x="363416" y="861646"/>
                </a:lnTo>
                <a:lnTo>
                  <a:pt x="246185" y="879231"/>
                </a:lnTo>
                <a:lnTo>
                  <a:pt x="181708" y="873369"/>
                </a:lnTo>
                <a:lnTo>
                  <a:pt x="146539" y="849923"/>
                </a:lnTo>
                <a:lnTo>
                  <a:pt x="140677" y="797169"/>
                </a:lnTo>
                <a:lnTo>
                  <a:pt x="211016" y="738554"/>
                </a:lnTo>
                <a:lnTo>
                  <a:pt x="269631" y="697523"/>
                </a:lnTo>
                <a:lnTo>
                  <a:pt x="298939" y="621323"/>
                </a:lnTo>
                <a:lnTo>
                  <a:pt x="304800" y="545123"/>
                </a:lnTo>
                <a:lnTo>
                  <a:pt x="281354" y="486508"/>
                </a:lnTo>
                <a:lnTo>
                  <a:pt x="252046" y="439615"/>
                </a:lnTo>
                <a:lnTo>
                  <a:pt x="193431" y="416169"/>
                </a:lnTo>
                <a:lnTo>
                  <a:pt x="99646" y="422031"/>
                </a:lnTo>
                <a:lnTo>
                  <a:pt x="29308" y="381000"/>
                </a:lnTo>
                <a:lnTo>
                  <a:pt x="0" y="287215"/>
                </a:lnTo>
                <a:lnTo>
                  <a:pt x="0" y="228600"/>
                </a:lnTo>
                <a:lnTo>
                  <a:pt x="152400" y="0"/>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2295525" y="1914525"/>
            <a:ext cx="1352550" cy="3781425"/>
          </a:xfrm>
          <a:custGeom>
            <a:avLst/>
            <a:gdLst>
              <a:gd name="connsiteX0" fmla="*/ 114300 w 1352550"/>
              <a:gd name="connsiteY0" fmla="*/ 0 h 3781425"/>
              <a:gd name="connsiteX1" fmla="*/ 76200 w 1352550"/>
              <a:gd name="connsiteY1" fmla="*/ 85725 h 3781425"/>
              <a:gd name="connsiteX2" fmla="*/ 47625 w 1352550"/>
              <a:gd name="connsiteY2" fmla="*/ 161925 h 3781425"/>
              <a:gd name="connsiteX3" fmla="*/ 0 w 1352550"/>
              <a:gd name="connsiteY3" fmla="*/ 381000 h 3781425"/>
              <a:gd name="connsiteX4" fmla="*/ 38100 w 1352550"/>
              <a:gd name="connsiteY4" fmla="*/ 495300 h 3781425"/>
              <a:gd name="connsiteX5" fmla="*/ 66675 w 1352550"/>
              <a:gd name="connsiteY5" fmla="*/ 571500 h 3781425"/>
              <a:gd name="connsiteX6" fmla="*/ 152400 w 1352550"/>
              <a:gd name="connsiteY6" fmla="*/ 733425 h 3781425"/>
              <a:gd name="connsiteX7" fmla="*/ 219075 w 1352550"/>
              <a:gd name="connsiteY7" fmla="*/ 895350 h 3781425"/>
              <a:gd name="connsiteX8" fmla="*/ 180975 w 1352550"/>
              <a:gd name="connsiteY8" fmla="*/ 1009650 h 3781425"/>
              <a:gd name="connsiteX9" fmla="*/ 152400 w 1352550"/>
              <a:gd name="connsiteY9" fmla="*/ 1133475 h 3781425"/>
              <a:gd name="connsiteX10" fmla="*/ 152400 w 1352550"/>
              <a:gd name="connsiteY10" fmla="*/ 1276350 h 3781425"/>
              <a:gd name="connsiteX11" fmla="*/ 133350 w 1352550"/>
              <a:gd name="connsiteY11" fmla="*/ 1343025 h 3781425"/>
              <a:gd name="connsiteX12" fmla="*/ 228600 w 1352550"/>
              <a:gd name="connsiteY12" fmla="*/ 1504950 h 3781425"/>
              <a:gd name="connsiteX13" fmla="*/ 361950 w 1352550"/>
              <a:gd name="connsiteY13" fmla="*/ 1619250 h 3781425"/>
              <a:gd name="connsiteX14" fmla="*/ 457200 w 1352550"/>
              <a:gd name="connsiteY14" fmla="*/ 1771650 h 3781425"/>
              <a:gd name="connsiteX15" fmla="*/ 542925 w 1352550"/>
              <a:gd name="connsiteY15" fmla="*/ 1943100 h 3781425"/>
              <a:gd name="connsiteX16" fmla="*/ 666750 w 1352550"/>
              <a:gd name="connsiteY16" fmla="*/ 2076450 h 3781425"/>
              <a:gd name="connsiteX17" fmla="*/ 752475 w 1352550"/>
              <a:gd name="connsiteY17" fmla="*/ 2266950 h 3781425"/>
              <a:gd name="connsiteX18" fmla="*/ 781050 w 1352550"/>
              <a:gd name="connsiteY18" fmla="*/ 2438400 h 3781425"/>
              <a:gd name="connsiteX19" fmla="*/ 828675 w 1352550"/>
              <a:gd name="connsiteY19" fmla="*/ 2695575 h 3781425"/>
              <a:gd name="connsiteX20" fmla="*/ 933450 w 1352550"/>
              <a:gd name="connsiteY20" fmla="*/ 2886075 h 3781425"/>
              <a:gd name="connsiteX21" fmla="*/ 1123950 w 1352550"/>
              <a:gd name="connsiteY21" fmla="*/ 3105150 h 3781425"/>
              <a:gd name="connsiteX22" fmla="*/ 1352550 w 1352550"/>
              <a:gd name="connsiteY22" fmla="*/ 3124200 h 3781425"/>
              <a:gd name="connsiteX23" fmla="*/ 1314450 w 1352550"/>
              <a:gd name="connsiteY23" fmla="*/ 3200400 h 3781425"/>
              <a:gd name="connsiteX24" fmla="*/ 1314450 w 1352550"/>
              <a:gd name="connsiteY24" fmla="*/ 3343275 h 3781425"/>
              <a:gd name="connsiteX25" fmla="*/ 1295400 w 1352550"/>
              <a:gd name="connsiteY25" fmla="*/ 3409950 h 3781425"/>
              <a:gd name="connsiteX26" fmla="*/ 1266825 w 1352550"/>
              <a:gd name="connsiteY26" fmla="*/ 3552825 h 3781425"/>
              <a:gd name="connsiteX27" fmla="*/ 1219200 w 1352550"/>
              <a:gd name="connsiteY27" fmla="*/ 3629025 h 3781425"/>
              <a:gd name="connsiteX28" fmla="*/ 1209675 w 1352550"/>
              <a:gd name="connsiteY28" fmla="*/ 3705225 h 3781425"/>
              <a:gd name="connsiteX29" fmla="*/ 1181100 w 1352550"/>
              <a:gd name="connsiteY29" fmla="*/ 378142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52550" h="3781425">
                <a:moveTo>
                  <a:pt x="114300" y="0"/>
                </a:moveTo>
                <a:lnTo>
                  <a:pt x="76200" y="85725"/>
                </a:lnTo>
                <a:lnTo>
                  <a:pt x="47625" y="161925"/>
                </a:lnTo>
                <a:lnTo>
                  <a:pt x="0" y="381000"/>
                </a:lnTo>
                <a:lnTo>
                  <a:pt x="38100" y="495300"/>
                </a:lnTo>
                <a:lnTo>
                  <a:pt x="66675" y="571500"/>
                </a:lnTo>
                <a:lnTo>
                  <a:pt x="152400" y="733425"/>
                </a:lnTo>
                <a:lnTo>
                  <a:pt x="219075" y="895350"/>
                </a:lnTo>
                <a:lnTo>
                  <a:pt x="180975" y="1009650"/>
                </a:lnTo>
                <a:lnTo>
                  <a:pt x="152400" y="1133475"/>
                </a:lnTo>
                <a:lnTo>
                  <a:pt x="152400" y="1276350"/>
                </a:lnTo>
                <a:lnTo>
                  <a:pt x="133350" y="1343025"/>
                </a:lnTo>
                <a:lnTo>
                  <a:pt x="228600" y="1504950"/>
                </a:lnTo>
                <a:lnTo>
                  <a:pt x="361950" y="1619250"/>
                </a:lnTo>
                <a:lnTo>
                  <a:pt x="457200" y="1771650"/>
                </a:lnTo>
                <a:lnTo>
                  <a:pt x="542925" y="1943100"/>
                </a:lnTo>
                <a:lnTo>
                  <a:pt x="666750" y="2076450"/>
                </a:lnTo>
                <a:lnTo>
                  <a:pt x="752475" y="2266950"/>
                </a:lnTo>
                <a:lnTo>
                  <a:pt x="781050" y="2438400"/>
                </a:lnTo>
                <a:lnTo>
                  <a:pt x="828675" y="2695575"/>
                </a:lnTo>
                <a:lnTo>
                  <a:pt x="933450" y="2886075"/>
                </a:lnTo>
                <a:lnTo>
                  <a:pt x="1123950" y="3105150"/>
                </a:lnTo>
                <a:lnTo>
                  <a:pt x="1352550" y="3124200"/>
                </a:lnTo>
                <a:lnTo>
                  <a:pt x="1314450" y="3200400"/>
                </a:lnTo>
                <a:lnTo>
                  <a:pt x="1314450" y="3343275"/>
                </a:lnTo>
                <a:lnTo>
                  <a:pt x="1295400" y="3409950"/>
                </a:lnTo>
                <a:lnTo>
                  <a:pt x="1266825" y="3552825"/>
                </a:lnTo>
                <a:lnTo>
                  <a:pt x="1219200" y="3629025"/>
                </a:lnTo>
                <a:lnTo>
                  <a:pt x="1209675" y="3705225"/>
                </a:lnTo>
                <a:lnTo>
                  <a:pt x="1181100" y="3781425"/>
                </a:lnTo>
              </a:path>
            </a:pathLst>
          </a:cu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7086600" y="5257800"/>
            <a:ext cx="1752600" cy="523220"/>
          </a:xfrm>
          <a:prstGeom prst="rect">
            <a:avLst/>
          </a:prstGeom>
          <a:solidFill>
            <a:srgbClr val="FF0000"/>
          </a:solidFill>
        </p:spPr>
        <p:txBody>
          <a:bodyPr wrap="square" rtlCol="0">
            <a:spAutoFit/>
          </a:bodyPr>
          <a:lstStyle/>
          <a:p>
            <a:pPr algn="ctr"/>
            <a:r>
              <a:rPr lang="en-US" sz="2800" dirty="0"/>
              <a:t>Mississippi</a:t>
            </a:r>
          </a:p>
        </p:txBody>
      </p:sp>
      <p:grpSp>
        <p:nvGrpSpPr>
          <p:cNvPr id="10" name="Group 59"/>
          <p:cNvGrpSpPr/>
          <p:nvPr/>
        </p:nvGrpSpPr>
        <p:grpSpPr>
          <a:xfrm>
            <a:off x="952500" y="4914900"/>
            <a:ext cx="7353300" cy="1952625"/>
            <a:chOff x="952500" y="4914900"/>
            <a:chExt cx="7353300" cy="1952625"/>
          </a:xfrm>
        </p:grpSpPr>
        <p:sp>
          <p:nvSpPr>
            <p:cNvPr id="58" name="Freeform 57"/>
            <p:cNvSpPr/>
            <p:nvPr/>
          </p:nvSpPr>
          <p:spPr>
            <a:xfrm>
              <a:off x="952500" y="4914900"/>
              <a:ext cx="7353300" cy="1952625"/>
            </a:xfrm>
            <a:custGeom>
              <a:avLst/>
              <a:gdLst>
                <a:gd name="connsiteX0" fmla="*/ 7324725 w 7353300"/>
                <a:gd name="connsiteY0" fmla="*/ 1400175 h 1952625"/>
                <a:gd name="connsiteX1" fmla="*/ 7324725 w 7353300"/>
                <a:gd name="connsiteY1" fmla="*/ 1400175 h 1952625"/>
                <a:gd name="connsiteX2" fmla="*/ 7210425 w 7353300"/>
                <a:gd name="connsiteY2" fmla="*/ 1562100 h 1952625"/>
                <a:gd name="connsiteX3" fmla="*/ 7077075 w 7353300"/>
                <a:gd name="connsiteY3" fmla="*/ 1695450 h 1952625"/>
                <a:gd name="connsiteX4" fmla="*/ 7058025 w 7353300"/>
                <a:gd name="connsiteY4" fmla="*/ 1800225 h 1952625"/>
                <a:gd name="connsiteX5" fmla="*/ 7058025 w 7353300"/>
                <a:gd name="connsiteY5" fmla="*/ 1800225 h 1952625"/>
                <a:gd name="connsiteX6" fmla="*/ 6915150 w 7353300"/>
                <a:gd name="connsiteY6" fmla="*/ 1724025 h 1952625"/>
                <a:gd name="connsiteX7" fmla="*/ 6838950 w 7353300"/>
                <a:gd name="connsiteY7" fmla="*/ 1581150 h 1952625"/>
                <a:gd name="connsiteX8" fmla="*/ 6753225 w 7353300"/>
                <a:gd name="connsiteY8" fmla="*/ 1676400 h 1952625"/>
                <a:gd name="connsiteX9" fmla="*/ 6657975 w 7353300"/>
                <a:gd name="connsiteY9" fmla="*/ 1838325 h 1952625"/>
                <a:gd name="connsiteX10" fmla="*/ 6610350 w 7353300"/>
                <a:gd name="connsiteY10" fmla="*/ 1924050 h 1952625"/>
                <a:gd name="connsiteX11" fmla="*/ 6610350 w 7353300"/>
                <a:gd name="connsiteY11" fmla="*/ 1924050 h 1952625"/>
                <a:gd name="connsiteX12" fmla="*/ 6600825 w 7353300"/>
                <a:gd name="connsiteY12" fmla="*/ 1647825 h 1952625"/>
                <a:gd name="connsiteX13" fmla="*/ 6486525 w 7353300"/>
                <a:gd name="connsiteY13" fmla="*/ 1600200 h 1952625"/>
                <a:gd name="connsiteX14" fmla="*/ 6391275 w 7353300"/>
                <a:gd name="connsiteY14" fmla="*/ 1466850 h 1952625"/>
                <a:gd name="connsiteX15" fmla="*/ 6305550 w 7353300"/>
                <a:gd name="connsiteY15" fmla="*/ 1362075 h 1952625"/>
                <a:gd name="connsiteX16" fmla="*/ 6219825 w 7353300"/>
                <a:gd name="connsiteY16" fmla="*/ 1304925 h 1952625"/>
                <a:gd name="connsiteX17" fmla="*/ 6038850 w 7353300"/>
                <a:gd name="connsiteY17" fmla="*/ 1219200 h 1952625"/>
                <a:gd name="connsiteX18" fmla="*/ 5924550 w 7353300"/>
                <a:gd name="connsiteY18" fmla="*/ 1123950 h 1952625"/>
                <a:gd name="connsiteX19" fmla="*/ 5876925 w 7353300"/>
                <a:gd name="connsiteY19" fmla="*/ 1095375 h 1952625"/>
                <a:gd name="connsiteX20" fmla="*/ 5657850 w 7353300"/>
                <a:gd name="connsiteY20" fmla="*/ 1104900 h 1952625"/>
                <a:gd name="connsiteX21" fmla="*/ 5457825 w 7353300"/>
                <a:gd name="connsiteY21" fmla="*/ 1143000 h 1952625"/>
                <a:gd name="connsiteX22" fmla="*/ 5276850 w 7353300"/>
                <a:gd name="connsiteY22" fmla="*/ 1219200 h 1952625"/>
                <a:gd name="connsiteX23" fmla="*/ 5133975 w 7353300"/>
                <a:gd name="connsiteY23" fmla="*/ 1352550 h 1952625"/>
                <a:gd name="connsiteX24" fmla="*/ 5019675 w 7353300"/>
                <a:gd name="connsiteY24" fmla="*/ 1485900 h 1952625"/>
                <a:gd name="connsiteX25" fmla="*/ 4829175 w 7353300"/>
                <a:gd name="connsiteY25" fmla="*/ 1619250 h 1952625"/>
                <a:gd name="connsiteX26" fmla="*/ 4695825 w 7353300"/>
                <a:gd name="connsiteY26" fmla="*/ 1657350 h 1952625"/>
                <a:gd name="connsiteX27" fmla="*/ 4610100 w 7353300"/>
                <a:gd name="connsiteY27" fmla="*/ 1438275 h 1952625"/>
                <a:gd name="connsiteX28" fmla="*/ 4657725 w 7353300"/>
                <a:gd name="connsiteY28" fmla="*/ 1285875 h 1952625"/>
                <a:gd name="connsiteX29" fmla="*/ 4514850 w 7353300"/>
                <a:gd name="connsiteY29" fmla="*/ 1257300 h 1952625"/>
                <a:gd name="connsiteX30" fmla="*/ 4457700 w 7353300"/>
                <a:gd name="connsiteY30" fmla="*/ 1171575 h 1952625"/>
                <a:gd name="connsiteX31" fmla="*/ 4352925 w 7353300"/>
                <a:gd name="connsiteY31" fmla="*/ 1333500 h 1952625"/>
                <a:gd name="connsiteX32" fmla="*/ 4248150 w 7353300"/>
                <a:gd name="connsiteY32" fmla="*/ 1333500 h 1952625"/>
                <a:gd name="connsiteX33" fmla="*/ 4286250 w 7353300"/>
                <a:gd name="connsiteY33" fmla="*/ 1190625 h 1952625"/>
                <a:gd name="connsiteX34" fmla="*/ 4286250 w 7353300"/>
                <a:gd name="connsiteY34" fmla="*/ 1190625 h 1952625"/>
                <a:gd name="connsiteX35" fmla="*/ 4267200 w 7353300"/>
                <a:gd name="connsiteY35" fmla="*/ 1076325 h 1952625"/>
                <a:gd name="connsiteX36" fmla="*/ 4191000 w 7353300"/>
                <a:gd name="connsiteY36" fmla="*/ 1209675 h 1952625"/>
                <a:gd name="connsiteX37" fmla="*/ 3990975 w 7353300"/>
                <a:gd name="connsiteY37" fmla="*/ 1162050 h 1952625"/>
                <a:gd name="connsiteX38" fmla="*/ 3990975 w 7353300"/>
                <a:gd name="connsiteY38" fmla="*/ 1228725 h 1952625"/>
                <a:gd name="connsiteX39" fmla="*/ 4038600 w 7353300"/>
                <a:gd name="connsiteY39" fmla="*/ 1314450 h 1952625"/>
                <a:gd name="connsiteX40" fmla="*/ 3914775 w 7353300"/>
                <a:gd name="connsiteY40" fmla="*/ 1419225 h 1952625"/>
                <a:gd name="connsiteX41" fmla="*/ 3752850 w 7353300"/>
                <a:gd name="connsiteY41" fmla="*/ 1533525 h 1952625"/>
                <a:gd name="connsiteX42" fmla="*/ 3429000 w 7353300"/>
                <a:gd name="connsiteY42" fmla="*/ 1628775 h 1952625"/>
                <a:gd name="connsiteX43" fmla="*/ 3371850 w 7353300"/>
                <a:gd name="connsiteY43" fmla="*/ 1666875 h 1952625"/>
                <a:gd name="connsiteX44" fmla="*/ 3162300 w 7353300"/>
                <a:gd name="connsiteY44" fmla="*/ 1438275 h 1952625"/>
                <a:gd name="connsiteX45" fmla="*/ 2914650 w 7353300"/>
                <a:gd name="connsiteY45" fmla="*/ 1438275 h 1952625"/>
                <a:gd name="connsiteX46" fmla="*/ 2447925 w 7353300"/>
                <a:gd name="connsiteY46" fmla="*/ 1285875 h 1952625"/>
                <a:gd name="connsiteX47" fmla="*/ 2381250 w 7353300"/>
                <a:gd name="connsiteY47" fmla="*/ 1171575 h 1952625"/>
                <a:gd name="connsiteX48" fmla="*/ 2476500 w 7353300"/>
                <a:gd name="connsiteY48" fmla="*/ 1114425 h 1952625"/>
                <a:gd name="connsiteX49" fmla="*/ 2619375 w 7353300"/>
                <a:gd name="connsiteY49" fmla="*/ 933450 h 1952625"/>
                <a:gd name="connsiteX50" fmla="*/ 2581275 w 7353300"/>
                <a:gd name="connsiteY50" fmla="*/ 828675 h 1952625"/>
                <a:gd name="connsiteX51" fmla="*/ 2495550 w 7353300"/>
                <a:gd name="connsiteY51" fmla="*/ 771525 h 1952625"/>
                <a:gd name="connsiteX52" fmla="*/ 2314575 w 7353300"/>
                <a:gd name="connsiteY52" fmla="*/ 723900 h 1952625"/>
                <a:gd name="connsiteX53" fmla="*/ 2200275 w 7353300"/>
                <a:gd name="connsiteY53" fmla="*/ 676275 h 1952625"/>
                <a:gd name="connsiteX54" fmla="*/ 1924050 w 7353300"/>
                <a:gd name="connsiteY54" fmla="*/ 723900 h 1952625"/>
                <a:gd name="connsiteX55" fmla="*/ 1924050 w 7353300"/>
                <a:gd name="connsiteY55" fmla="*/ 609600 h 1952625"/>
                <a:gd name="connsiteX56" fmla="*/ 1905000 w 7353300"/>
                <a:gd name="connsiteY56" fmla="*/ 447675 h 1952625"/>
                <a:gd name="connsiteX57" fmla="*/ 1771650 w 7353300"/>
                <a:gd name="connsiteY57" fmla="*/ 466725 h 1952625"/>
                <a:gd name="connsiteX58" fmla="*/ 1743075 w 7353300"/>
                <a:gd name="connsiteY58" fmla="*/ 295275 h 1952625"/>
                <a:gd name="connsiteX59" fmla="*/ 1752600 w 7353300"/>
                <a:gd name="connsiteY59" fmla="*/ 161925 h 1952625"/>
                <a:gd name="connsiteX60" fmla="*/ 1466850 w 7353300"/>
                <a:gd name="connsiteY60" fmla="*/ 247650 h 1952625"/>
                <a:gd name="connsiteX61" fmla="*/ 1257300 w 7353300"/>
                <a:gd name="connsiteY61" fmla="*/ 314325 h 1952625"/>
                <a:gd name="connsiteX62" fmla="*/ 1257300 w 7353300"/>
                <a:gd name="connsiteY62" fmla="*/ 314325 h 1952625"/>
                <a:gd name="connsiteX63" fmla="*/ 1238250 w 7353300"/>
                <a:gd name="connsiteY63" fmla="*/ 171450 h 1952625"/>
                <a:gd name="connsiteX64" fmla="*/ 1238250 w 7353300"/>
                <a:gd name="connsiteY64" fmla="*/ 66675 h 1952625"/>
                <a:gd name="connsiteX65" fmla="*/ 1323975 w 7353300"/>
                <a:gd name="connsiteY65" fmla="*/ 95250 h 1952625"/>
                <a:gd name="connsiteX66" fmla="*/ 1333500 w 7353300"/>
                <a:gd name="connsiteY66" fmla="*/ 0 h 1952625"/>
                <a:gd name="connsiteX67" fmla="*/ 1181100 w 7353300"/>
                <a:gd name="connsiteY67" fmla="*/ 28575 h 1952625"/>
                <a:gd name="connsiteX68" fmla="*/ 1047750 w 7353300"/>
                <a:gd name="connsiteY68" fmla="*/ 38100 h 1952625"/>
                <a:gd name="connsiteX69" fmla="*/ 981075 w 7353300"/>
                <a:gd name="connsiteY69" fmla="*/ 85725 h 1952625"/>
                <a:gd name="connsiteX70" fmla="*/ 847725 w 7353300"/>
                <a:gd name="connsiteY70" fmla="*/ 180975 h 1952625"/>
                <a:gd name="connsiteX71" fmla="*/ 733425 w 7353300"/>
                <a:gd name="connsiteY71" fmla="*/ 219075 h 1952625"/>
                <a:gd name="connsiteX72" fmla="*/ 657225 w 7353300"/>
                <a:gd name="connsiteY72" fmla="*/ 228600 h 1952625"/>
                <a:gd name="connsiteX73" fmla="*/ 600075 w 7353300"/>
                <a:gd name="connsiteY73" fmla="*/ 247650 h 1952625"/>
                <a:gd name="connsiteX74" fmla="*/ 533400 w 7353300"/>
                <a:gd name="connsiteY74" fmla="*/ 295275 h 1952625"/>
                <a:gd name="connsiteX75" fmla="*/ 647700 w 7353300"/>
                <a:gd name="connsiteY75" fmla="*/ 352425 h 1952625"/>
                <a:gd name="connsiteX76" fmla="*/ 666750 w 7353300"/>
                <a:gd name="connsiteY76" fmla="*/ 428625 h 1952625"/>
                <a:gd name="connsiteX77" fmla="*/ 647700 w 7353300"/>
                <a:gd name="connsiteY77" fmla="*/ 542925 h 1952625"/>
                <a:gd name="connsiteX78" fmla="*/ 809625 w 7353300"/>
                <a:gd name="connsiteY78" fmla="*/ 533400 h 1952625"/>
                <a:gd name="connsiteX79" fmla="*/ 857250 w 7353300"/>
                <a:gd name="connsiteY79" fmla="*/ 533400 h 1952625"/>
                <a:gd name="connsiteX80" fmla="*/ 809625 w 7353300"/>
                <a:gd name="connsiteY80" fmla="*/ 609600 h 1952625"/>
                <a:gd name="connsiteX81" fmla="*/ 876300 w 7353300"/>
                <a:gd name="connsiteY81" fmla="*/ 657225 h 1952625"/>
                <a:gd name="connsiteX82" fmla="*/ 933450 w 7353300"/>
                <a:gd name="connsiteY82" fmla="*/ 590550 h 1952625"/>
                <a:gd name="connsiteX83" fmla="*/ 1047750 w 7353300"/>
                <a:gd name="connsiteY83" fmla="*/ 552450 h 1952625"/>
                <a:gd name="connsiteX84" fmla="*/ 1133475 w 7353300"/>
                <a:gd name="connsiteY84" fmla="*/ 504825 h 1952625"/>
                <a:gd name="connsiteX85" fmla="*/ 1238250 w 7353300"/>
                <a:gd name="connsiteY85" fmla="*/ 476250 h 1952625"/>
                <a:gd name="connsiteX86" fmla="*/ 1323975 w 7353300"/>
                <a:gd name="connsiteY86" fmla="*/ 552450 h 1952625"/>
                <a:gd name="connsiteX87" fmla="*/ 1466850 w 7353300"/>
                <a:gd name="connsiteY87" fmla="*/ 600075 h 1952625"/>
                <a:gd name="connsiteX88" fmla="*/ 1638300 w 7353300"/>
                <a:gd name="connsiteY88" fmla="*/ 638175 h 1952625"/>
                <a:gd name="connsiteX89" fmla="*/ 1495425 w 7353300"/>
                <a:gd name="connsiteY89" fmla="*/ 723900 h 1952625"/>
                <a:gd name="connsiteX90" fmla="*/ 1457325 w 7353300"/>
                <a:gd name="connsiteY90" fmla="*/ 800100 h 1952625"/>
                <a:gd name="connsiteX91" fmla="*/ 1400175 w 7353300"/>
                <a:gd name="connsiteY91" fmla="*/ 885825 h 1952625"/>
                <a:gd name="connsiteX92" fmla="*/ 1266825 w 7353300"/>
                <a:gd name="connsiteY92" fmla="*/ 885825 h 1952625"/>
                <a:gd name="connsiteX93" fmla="*/ 1266825 w 7353300"/>
                <a:gd name="connsiteY93" fmla="*/ 885825 h 1952625"/>
                <a:gd name="connsiteX94" fmla="*/ 1123950 w 7353300"/>
                <a:gd name="connsiteY94" fmla="*/ 800100 h 1952625"/>
                <a:gd name="connsiteX95" fmla="*/ 1047750 w 7353300"/>
                <a:gd name="connsiteY95" fmla="*/ 762000 h 1952625"/>
                <a:gd name="connsiteX96" fmla="*/ 942975 w 7353300"/>
                <a:gd name="connsiteY96" fmla="*/ 733425 h 1952625"/>
                <a:gd name="connsiteX97" fmla="*/ 876300 w 7353300"/>
                <a:gd name="connsiteY97" fmla="*/ 676275 h 1952625"/>
                <a:gd name="connsiteX98" fmla="*/ 800100 w 7353300"/>
                <a:gd name="connsiteY98" fmla="*/ 638175 h 1952625"/>
                <a:gd name="connsiteX99" fmla="*/ 619125 w 7353300"/>
                <a:gd name="connsiteY99" fmla="*/ 638175 h 1952625"/>
                <a:gd name="connsiteX100" fmla="*/ 381000 w 7353300"/>
                <a:gd name="connsiteY100" fmla="*/ 742950 h 1952625"/>
                <a:gd name="connsiteX101" fmla="*/ 238125 w 7353300"/>
                <a:gd name="connsiteY101" fmla="*/ 742950 h 1952625"/>
                <a:gd name="connsiteX102" fmla="*/ 0 w 7353300"/>
                <a:gd name="connsiteY102" fmla="*/ 647700 h 1952625"/>
                <a:gd name="connsiteX103" fmla="*/ 9525 w 7353300"/>
                <a:gd name="connsiteY103" fmla="*/ 1952625 h 1952625"/>
                <a:gd name="connsiteX104" fmla="*/ 7353300 w 7353300"/>
                <a:gd name="connsiteY104" fmla="*/ 1943100 h 1952625"/>
                <a:gd name="connsiteX105" fmla="*/ 7324725 w 7353300"/>
                <a:gd name="connsiteY105" fmla="*/ 1400175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7353300" h="1952625">
                  <a:moveTo>
                    <a:pt x="7324725" y="1400175"/>
                  </a:moveTo>
                  <a:lnTo>
                    <a:pt x="7324725" y="1400175"/>
                  </a:lnTo>
                  <a:lnTo>
                    <a:pt x="7210425" y="1562100"/>
                  </a:lnTo>
                  <a:lnTo>
                    <a:pt x="7077075" y="1695450"/>
                  </a:lnTo>
                  <a:lnTo>
                    <a:pt x="7058025" y="1800225"/>
                  </a:lnTo>
                  <a:lnTo>
                    <a:pt x="7058025" y="1800225"/>
                  </a:lnTo>
                  <a:lnTo>
                    <a:pt x="6915150" y="1724025"/>
                  </a:lnTo>
                  <a:lnTo>
                    <a:pt x="6838950" y="1581150"/>
                  </a:lnTo>
                  <a:lnTo>
                    <a:pt x="6753225" y="1676400"/>
                  </a:lnTo>
                  <a:lnTo>
                    <a:pt x="6657975" y="1838325"/>
                  </a:lnTo>
                  <a:lnTo>
                    <a:pt x="6610350" y="1924050"/>
                  </a:lnTo>
                  <a:lnTo>
                    <a:pt x="6610350" y="1924050"/>
                  </a:lnTo>
                  <a:lnTo>
                    <a:pt x="6600825" y="1647825"/>
                  </a:lnTo>
                  <a:lnTo>
                    <a:pt x="6486525" y="1600200"/>
                  </a:lnTo>
                  <a:lnTo>
                    <a:pt x="6391275" y="1466850"/>
                  </a:lnTo>
                  <a:lnTo>
                    <a:pt x="6305550" y="1362075"/>
                  </a:lnTo>
                  <a:lnTo>
                    <a:pt x="6219825" y="1304925"/>
                  </a:lnTo>
                  <a:lnTo>
                    <a:pt x="6038850" y="1219200"/>
                  </a:lnTo>
                  <a:lnTo>
                    <a:pt x="5924550" y="1123950"/>
                  </a:lnTo>
                  <a:lnTo>
                    <a:pt x="5876925" y="1095375"/>
                  </a:lnTo>
                  <a:lnTo>
                    <a:pt x="5657850" y="1104900"/>
                  </a:lnTo>
                  <a:lnTo>
                    <a:pt x="5457825" y="1143000"/>
                  </a:lnTo>
                  <a:lnTo>
                    <a:pt x="5276850" y="1219200"/>
                  </a:lnTo>
                  <a:lnTo>
                    <a:pt x="5133975" y="1352550"/>
                  </a:lnTo>
                  <a:lnTo>
                    <a:pt x="5019675" y="1485900"/>
                  </a:lnTo>
                  <a:lnTo>
                    <a:pt x="4829175" y="1619250"/>
                  </a:lnTo>
                  <a:lnTo>
                    <a:pt x="4695825" y="1657350"/>
                  </a:lnTo>
                  <a:lnTo>
                    <a:pt x="4610100" y="1438275"/>
                  </a:lnTo>
                  <a:lnTo>
                    <a:pt x="4657725" y="1285875"/>
                  </a:lnTo>
                  <a:lnTo>
                    <a:pt x="4514850" y="1257300"/>
                  </a:lnTo>
                  <a:lnTo>
                    <a:pt x="4457700" y="1171575"/>
                  </a:lnTo>
                  <a:lnTo>
                    <a:pt x="4352925" y="1333500"/>
                  </a:lnTo>
                  <a:lnTo>
                    <a:pt x="4248150" y="1333500"/>
                  </a:lnTo>
                  <a:lnTo>
                    <a:pt x="4286250" y="1190625"/>
                  </a:lnTo>
                  <a:lnTo>
                    <a:pt x="4286250" y="1190625"/>
                  </a:lnTo>
                  <a:lnTo>
                    <a:pt x="4267200" y="1076325"/>
                  </a:lnTo>
                  <a:lnTo>
                    <a:pt x="4191000" y="1209675"/>
                  </a:lnTo>
                  <a:lnTo>
                    <a:pt x="3990975" y="1162050"/>
                  </a:lnTo>
                  <a:lnTo>
                    <a:pt x="3990975" y="1228725"/>
                  </a:lnTo>
                  <a:lnTo>
                    <a:pt x="4038600" y="1314450"/>
                  </a:lnTo>
                  <a:lnTo>
                    <a:pt x="3914775" y="1419225"/>
                  </a:lnTo>
                  <a:lnTo>
                    <a:pt x="3752850" y="1533525"/>
                  </a:lnTo>
                  <a:lnTo>
                    <a:pt x="3429000" y="1628775"/>
                  </a:lnTo>
                  <a:lnTo>
                    <a:pt x="3371850" y="1666875"/>
                  </a:lnTo>
                  <a:lnTo>
                    <a:pt x="3162300" y="1438275"/>
                  </a:lnTo>
                  <a:lnTo>
                    <a:pt x="2914650" y="1438275"/>
                  </a:lnTo>
                  <a:lnTo>
                    <a:pt x="2447925" y="1285875"/>
                  </a:lnTo>
                  <a:lnTo>
                    <a:pt x="2381250" y="1171575"/>
                  </a:lnTo>
                  <a:lnTo>
                    <a:pt x="2476500" y="1114425"/>
                  </a:lnTo>
                  <a:lnTo>
                    <a:pt x="2619375" y="933450"/>
                  </a:lnTo>
                  <a:lnTo>
                    <a:pt x="2581275" y="828675"/>
                  </a:lnTo>
                  <a:lnTo>
                    <a:pt x="2495550" y="771525"/>
                  </a:lnTo>
                  <a:lnTo>
                    <a:pt x="2314575" y="723900"/>
                  </a:lnTo>
                  <a:lnTo>
                    <a:pt x="2200275" y="676275"/>
                  </a:lnTo>
                  <a:lnTo>
                    <a:pt x="1924050" y="723900"/>
                  </a:lnTo>
                  <a:lnTo>
                    <a:pt x="1924050" y="609600"/>
                  </a:lnTo>
                  <a:lnTo>
                    <a:pt x="1905000" y="447675"/>
                  </a:lnTo>
                  <a:lnTo>
                    <a:pt x="1771650" y="466725"/>
                  </a:lnTo>
                  <a:lnTo>
                    <a:pt x="1743075" y="295275"/>
                  </a:lnTo>
                  <a:lnTo>
                    <a:pt x="1752600" y="161925"/>
                  </a:lnTo>
                  <a:lnTo>
                    <a:pt x="1466850" y="247650"/>
                  </a:lnTo>
                  <a:lnTo>
                    <a:pt x="1257300" y="314325"/>
                  </a:lnTo>
                  <a:lnTo>
                    <a:pt x="1257300" y="314325"/>
                  </a:lnTo>
                  <a:lnTo>
                    <a:pt x="1238250" y="171450"/>
                  </a:lnTo>
                  <a:lnTo>
                    <a:pt x="1238250" y="66675"/>
                  </a:lnTo>
                  <a:lnTo>
                    <a:pt x="1323975" y="95250"/>
                  </a:lnTo>
                  <a:lnTo>
                    <a:pt x="1333500" y="0"/>
                  </a:lnTo>
                  <a:lnTo>
                    <a:pt x="1181100" y="28575"/>
                  </a:lnTo>
                  <a:lnTo>
                    <a:pt x="1047750" y="38100"/>
                  </a:lnTo>
                  <a:lnTo>
                    <a:pt x="981075" y="85725"/>
                  </a:lnTo>
                  <a:lnTo>
                    <a:pt x="847725" y="180975"/>
                  </a:lnTo>
                  <a:cubicBezTo>
                    <a:pt x="812662" y="194123"/>
                    <a:pt x="772075" y="212633"/>
                    <a:pt x="733425" y="219075"/>
                  </a:cubicBezTo>
                  <a:cubicBezTo>
                    <a:pt x="708176" y="223283"/>
                    <a:pt x="657225" y="228600"/>
                    <a:pt x="657225" y="228600"/>
                  </a:cubicBezTo>
                  <a:lnTo>
                    <a:pt x="600075" y="247650"/>
                  </a:lnTo>
                  <a:lnTo>
                    <a:pt x="533400" y="295275"/>
                  </a:lnTo>
                  <a:lnTo>
                    <a:pt x="647700" y="352425"/>
                  </a:lnTo>
                  <a:lnTo>
                    <a:pt x="666750" y="428625"/>
                  </a:lnTo>
                  <a:lnTo>
                    <a:pt x="647700" y="542925"/>
                  </a:lnTo>
                  <a:lnTo>
                    <a:pt x="809625" y="533400"/>
                  </a:lnTo>
                  <a:lnTo>
                    <a:pt x="857250" y="533400"/>
                  </a:lnTo>
                  <a:lnTo>
                    <a:pt x="809625" y="609600"/>
                  </a:lnTo>
                  <a:lnTo>
                    <a:pt x="876300" y="657225"/>
                  </a:lnTo>
                  <a:lnTo>
                    <a:pt x="933450" y="590550"/>
                  </a:lnTo>
                  <a:lnTo>
                    <a:pt x="1047750" y="552450"/>
                  </a:lnTo>
                  <a:lnTo>
                    <a:pt x="1133475" y="504825"/>
                  </a:lnTo>
                  <a:lnTo>
                    <a:pt x="1238250" y="476250"/>
                  </a:lnTo>
                  <a:lnTo>
                    <a:pt x="1323975" y="552450"/>
                  </a:lnTo>
                  <a:lnTo>
                    <a:pt x="1466850" y="600075"/>
                  </a:lnTo>
                  <a:lnTo>
                    <a:pt x="1638300" y="638175"/>
                  </a:lnTo>
                  <a:lnTo>
                    <a:pt x="1495425" y="723900"/>
                  </a:lnTo>
                  <a:lnTo>
                    <a:pt x="1457325" y="800100"/>
                  </a:lnTo>
                  <a:lnTo>
                    <a:pt x="1400175" y="885825"/>
                  </a:lnTo>
                  <a:lnTo>
                    <a:pt x="1266825" y="885825"/>
                  </a:lnTo>
                  <a:lnTo>
                    <a:pt x="1266825" y="885825"/>
                  </a:lnTo>
                  <a:lnTo>
                    <a:pt x="1123950" y="800100"/>
                  </a:lnTo>
                  <a:lnTo>
                    <a:pt x="1047750" y="762000"/>
                  </a:lnTo>
                  <a:lnTo>
                    <a:pt x="942975" y="733425"/>
                  </a:lnTo>
                  <a:lnTo>
                    <a:pt x="876300" y="676275"/>
                  </a:lnTo>
                  <a:lnTo>
                    <a:pt x="800100" y="638175"/>
                  </a:lnTo>
                  <a:lnTo>
                    <a:pt x="619125" y="638175"/>
                  </a:lnTo>
                  <a:lnTo>
                    <a:pt x="381000" y="742950"/>
                  </a:lnTo>
                  <a:lnTo>
                    <a:pt x="238125" y="742950"/>
                  </a:lnTo>
                  <a:lnTo>
                    <a:pt x="0" y="647700"/>
                  </a:lnTo>
                  <a:lnTo>
                    <a:pt x="9525" y="1952625"/>
                  </a:lnTo>
                  <a:lnTo>
                    <a:pt x="7353300" y="1943100"/>
                  </a:lnTo>
                  <a:lnTo>
                    <a:pt x="7324725" y="1400175"/>
                  </a:lnTo>
                  <a:close/>
                </a:path>
              </a:pathLst>
            </a:custGeom>
            <a:solidFill>
              <a:srgbClr val="00B0F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TextBox 58"/>
            <p:cNvSpPr txBox="1"/>
            <p:nvPr/>
          </p:nvSpPr>
          <p:spPr>
            <a:xfrm>
              <a:off x="1219200" y="6324600"/>
              <a:ext cx="2971800" cy="523220"/>
            </a:xfrm>
            <a:prstGeom prst="rect">
              <a:avLst/>
            </a:prstGeom>
            <a:noFill/>
          </p:spPr>
          <p:txBody>
            <a:bodyPr wrap="square" rtlCol="0">
              <a:spAutoFit/>
            </a:bodyPr>
            <a:lstStyle/>
            <a:p>
              <a:r>
                <a:rPr lang="en-US" sz="2800" dirty="0"/>
                <a:t>GULF OF MEXICO</a:t>
              </a:r>
            </a:p>
          </p:txBody>
        </p:sp>
      </p:grpSp>
      <p:sp>
        <p:nvSpPr>
          <p:cNvPr id="57" name="TextBox 56"/>
          <p:cNvSpPr txBox="1"/>
          <p:nvPr/>
        </p:nvSpPr>
        <p:spPr>
          <a:xfrm>
            <a:off x="4800600" y="6334780"/>
            <a:ext cx="2590800" cy="523220"/>
          </a:xfrm>
          <a:prstGeom prst="rect">
            <a:avLst/>
          </a:prstGeom>
          <a:solidFill>
            <a:schemeClr val="tx1"/>
          </a:solidFill>
        </p:spPr>
        <p:txBody>
          <a:bodyPr wrap="square" rtlCol="0">
            <a:spAutoFit/>
          </a:bodyPr>
          <a:lstStyle/>
          <a:p>
            <a:pPr algn="ctr"/>
            <a:r>
              <a:rPr lang="en-US" sz="2800" dirty="0">
                <a:solidFill>
                  <a:schemeClr val="bg1"/>
                </a:solidFill>
              </a:rPr>
              <a:t>Bayou Lafourche</a:t>
            </a:r>
          </a:p>
        </p:txBody>
      </p:sp>
      <p:sp>
        <p:nvSpPr>
          <p:cNvPr id="61" name="TextBox 60"/>
          <p:cNvSpPr txBox="1"/>
          <p:nvPr/>
        </p:nvSpPr>
        <p:spPr>
          <a:xfrm>
            <a:off x="3124200" y="5791200"/>
            <a:ext cx="1905000" cy="523220"/>
          </a:xfrm>
          <a:prstGeom prst="rect">
            <a:avLst/>
          </a:prstGeom>
          <a:solidFill>
            <a:schemeClr val="accent6">
              <a:lumMod val="75000"/>
            </a:schemeClr>
          </a:solidFill>
        </p:spPr>
        <p:txBody>
          <a:bodyPr wrap="square" rtlCol="0">
            <a:spAutoFit/>
          </a:bodyPr>
          <a:lstStyle/>
          <a:p>
            <a:pPr algn="ctr"/>
            <a:r>
              <a:rPr lang="en-US" sz="2800" dirty="0"/>
              <a:t>Atchafalaya</a:t>
            </a:r>
          </a:p>
        </p:txBody>
      </p:sp>
      <p:sp>
        <p:nvSpPr>
          <p:cNvPr id="62" name="TextBox 61"/>
          <p:cNvSpPr txBox="1"/>
          <p:nvPr/>
        </p:nvSpPr>
        <p:spPr>
          <a:xfrm>
            <a:off x="1066800" y="5257800"/>
            <a:ext cx="2057400" cy="523220"/>
          </a:xfrm>
          <a:prstGeom prst="rect">
            <a:avLst/>
          </a:prstGeom>
          <a:solidFill>
            <a:srgbClr val="00B050"/>
          </a:solidFill>
        </p:spPr>
        <p:txBody>
          <a:bodyPr wrap="square" rtlCol="0">
            <a:spAutoFit/>
          </a:bodyPr>
          <a:lstStyle/>
          <a:p>
            <a:pPr algn="ctr"/>
            <a:r>
              <a:rPr lang="en-US" sz="2800" dirty="0"/>
              <a:t>Bayou Teche</a:t>
            </a:r>
          </a:p>
        </p:txBody>
      </p:sp>
      <p:sp>
        <p:nvSpPr>
          <p:cNvPr id="65" name="Oval 64"/>
          <p:cNvSpPr/>
          <p:nvPr/>
        </p:nvSpPr>
        <p:spPr>
          <a:xfrm>
            <a:off x="-990600" y="4953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Oval 65"/>
          <p:cNvSpPr/>
          <p:nvPr/>
        </p:nvSpPr>
        <p:spPr>
          <a:xfrm>
            <a:off x="-1143000" y="4572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 66"/>
          <p:cNvSpPr/>
          <p:nvPr/>
        </p:nvSpPr>
        <p:spPr>
          <a:xfrm>
            <a:off x="-1219200" y="42672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Oval 67"/>
          <p:cNvSpPr/>
          <p:nvPr/>
        </p:nvSpPr>
        <p:spPr>
          <a:xfrm>
            <a:off x="-1371600" y="4191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Oval 68"/>
          <p:cNvSpPr/>
          <p:nvPr/>
        </p:nvSpPr>
        <p:spPr>
          <a:xfrm>
            <a:off x="-1905000" y="38100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Oval 69"/>
          <p:cNvSpPr/>
          <p:nvPr/>
        </p:nvSpPr>
        <p:spPr>
          <a:xfrm>
            <a:off x="-1828800" y="40386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Oval 70"/>
          <p:cNvSpPr/>
          <p:nvPr/>
        </p:nvSpPr>
        <p:spPr>
          <a:xfrm>
            <a:off x="-1600200" y="43434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Oval 71"/>
          <p:cNvSpPr/>
          <p:nvPr/>
        </p:nvSpPr>
        <p:spPr>
          <a:xfrm>
            <a:off x="-2133600" y="3733800"/>
            <a:ext cx="304800" cy="152400"/>
          </a:xfrm>
          <a:prstGeom prst="ellipse">
            <a:avLst/>
          </a:prstGeom>
          <a:solidFill>
            <a:schemeClr val="bg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2" name="Rectangle 141"/>
          <p:cNvSpPr/>
          <p:nvPr/>
        </p:nvSpPr>
        <p:spPr>
          <a:xfrm>
            <a:off x="0" y="609600"/>
            <a:ext cx="9144000" cy="246888"/>
          </a:xfrm>
          <a:prstGeom prst="rect">
            <a:avLst/>
          </a:prstGeom>
          <a:solidFill>
            <a:schemeClr val="tx2">
              <a:lumMod val="20000"/>
              <a:lumOff val="80000"/>
            </a:schemeClr>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3" name="Picture 11"/>
          <p:cNvPicPr>
            <a:picLocks noChangeAspect="1" noChangeArrowheads="1"/>
          </p:cNvPicPr>
          <p:nvPr/>
        </p:nvPicPr>
        <p:blipFill>
          <a:blip r:embed="rId11" cstate="print">
            <a:lum/>
          </a:blip>
          <a:srcRect b="3682"/>
          <a:stretch>
            <a:fillRect/>
          </a:stretch>
        </p:blipFill>
        <p:spPr bwMode="auto">
          <a:xfrm>
            <a:off x="457200" y="866959"/>
            <a:ext cx="8382403" cy="5980283"/>
          </a:xfrm>
          <a:prstGeom prst="rect">
            <a:avLst/>
          </a:prstGeom>
          <a:noFill/>
          <a:ln w="9525">
            <a:solidFill>
              <a:schemeClr val="tx1"/>
            </a:solidFill>
            <a:miter lim="800000"/>
            <a:headEnd/>
            <a:tailEnd/>
          </a:ln>
        </p:spPr>
      </p:pic>
      <p:sp>
        <p:nvSpPr>
          <p:cNvPr id="60" name="Freeform 59"/>
          <p:cNvSpPr/>
          <p:nvPr/>
        </p:nvSpPr>
        <p:spPr>
          <a:xfrm>
            <a:off x="2666798" y="8382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3" name="Group 62"/>
          <p:cNvGrpSpPr/>
          <p:nvPr/>
        </p:nvGrpSpPr>
        <p:grpSpPr>
          <a:xfrm>
            <a:off x="5958840" y="3962400"/>
            <a:ext cx="2346960" cy="667871"/>
            <a:chOff x="5806440" y="3657600"/>
            <a:chExt cx="2346960" cy="667871"/>
          </a:xfrm>
        </p:grpSpPr>
        <p:sp>
          <p:nvSpPr>
            <p:cNvPr id="64" name="Oval 63"/>
            <p:cNvSpPr>
              <a:spLocks noChangeAspect="1"/>
            </p:cNvSpPr>
            <p:nvPr/>
          </p:nvSpPr>
          <p:spPr>
            <a:xfrm flipH="1">
              <a:off x="5806440" y="419100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a:t>New Orleans</a:t>
              </a:r>
            </a:p>
          </p:txBody>
        </p:sp>
      </p:grpSp>
      <p:grpSp>
        <p:nvGrpSpPr>
          <p:cNvPr id="74" name="Group 73"/>
          <p:cNvGrpSpPr/>
          <p:nvPr/>
        </p:nvGrpSpPr>
        <p:grpSpPr>
          <a:xfrm>
            <a:off x="3581198" y="2677180"/>
            <a:ext cx="2133802" cy="677148"/>
            <a:chOff x="3505200" y="2448580"/>
            <a:chExt cx="2133802" cy="677148"/>
          </a:xfrm>
        </p:grpSpPr>
        <p:sp>
          <p:nvSpPr>
            <p:cNvPr id="75" name="Oval 74"/>
            <p:cNvSpPr>
              <a:spLocks noChangeAspect="1"/>
            </p:cNvSpPr>
            <p:nvPr/>
          </p:nvSpPr>
          <p:spPr>
            <a:xfrm>
              <a:off x="3505200" y="2991257"/>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a:t>Baton Rouge</a:t>
              </a:r>
            </a:p>
          </p:txBody>
        </p:sp>
      </p:grpSp>
      <p:grpSp>
        <p:nvGrpSpPr>
          <p:cNvPr id="77" name="Group 76"/>
          <p:cNvGrpSpPr/>
          <p:nvPr/>
        </p:nvGrpSpPr>
        <p:grpSpPr>
          <a:xfrm>
            <a:off x="456998" y="3859092"/>
            <a:ext cx="1524000" cy="712908"/>
            <a:chOff x="381000" y="3544112"/>
            <a:chExt cx="1524000" cy="712908"/>
          </a:xfrm>
        </p:grpSpPr>
        <p:sp>
          <p:nvSpPr>
            <p:cNvPr id="78" name="Oval 77"/>
            <p:cNvSpPr>
              <a:spLocks noChangeAspect="1"/>
            </p:cNvSpPr>
            <p:nvPr/>
          </p:nvSpPr>
          <p:spPr>
            <a:xfrm>
              <a:off x="1752600" y="3544112"/>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a:t>Lafayette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0"/>
                                        </p:tgtEl>
                                      </p:cBhvr>
                                    </p:animEffect>
                                    <p:set>
                                      <p:cBhvr>
                                        <p:cTn id="10" dur="1" fill="hold">
                                          <p:stCondLst>
                                            <p:cond delay="499"/>
                                          </p:stCondLst>
                                        </p:cTn>
                                        <p:tgtEl>
                                          <p:spTgt spid="6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42"/>
                                        </p:tgtEl>
                                      </p:cBhvr>
                                    </p:animEffect>
                                    <p:set>
                                      <p:cBhvr>
                                        <p:cTn id="13" dur="1" fill="hold">
                                          <p:stCondLst>
                                            <p:cond delay="999"/>
                                          </p:stCondLst>
                                        </p:cTn>
                                        <p:tgtEl>
                                          <p:spTgt spid="14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up)">
                                      <p:cBhvr>
                                        <p:cTn id="18" dur="2000"/>
                                        <p:tgtEl>
                                          <p:spTgt spid="47"/>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up)">
                                      <p:cBhvr>
                                        <p:cTn id="22" dur="2000"/>
                                        <p:tgtEl>
                                          <p:spTgt spid="46"/>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10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2000"/>
                                        <p:tgtEl>
                                          <p:spTgt spid="5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10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up)">
                                      <p:cBhvr>
                                        <p:cTn id="40" dur="2000"/>
                                        <p:tgtEl>
                                          <p:spTgt spid="55"/>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wipe(left)">
                                      <p:cBhvr>
                                        <p:cTn id="44" dur="10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up)">
                                      <p:cBhvr>
                                        <p:cTn id="49" dur="2000"/>
                                        <p:tgtEl>
                                          <p:spTgt spid="54"/>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ipe(left)">
                                      <p:cBhvr>
                                        <p:cTn id="53"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2" grpId="0" animBg="1"/>
      <p:bldP spid="54" grpId="0" animBg="1"/>
      <p:bldP spid="47" grpId="0" animBg="1"/>
      <p:bldP spid="55" grpId="0" animBg="1"/>
      <p:bldP spid="56" grpId="0" animBg="1"/>
      <p:bldP spid="57" grpId="0" animBg="1"/>
      <p:bldP spid="61" grpId="0" animBg="1"/>
      <p:bldP spid="62" grpId="0" animBg="1"/>
      <p:bldP spid="142" grpId="0" animBg="1"/>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TextBox 12"/>
          <p:cNvSpPr txBox="1"/>
          <p:nvPr/>
        </p:nvSpPr>
        <p:spPr>
          <a:xfrm>
            <a:off x="0" y="0"/>
            <a:ext cx="9144000" cy="769441"/>
          </a:xfrm>
          <a:prstGeom prst="rect">
            <a:avLst/>
          </a:prstGeom>
        </p:spPr>
        <p:txBody>
          <a:bodyPr wrap="square" rtlCol="0">
            <a:spAutoFit/>
          </a:bodyPr>
          <a:lstStyle/>
          <a:p>
            <a:pPr algn="ctr"/>
            <a:r>
              <a:rPr lang="en-US" sz="4400" b="1" dirty="0">
                <a:solidFill>
                  <a:srgbClr val="002060"/>
                </a:solidFill>
                <a:effectLst>
                  <a:outerShdw dist="50800" dir="5400000" algn="ctr" rotWithShape="0">
                    <a:schemeClr val="tx1"/>
                  </a:outerShdw>
                </a:effectLst>
              </a:rPr>
              <a:t>Acadians: 1800-1950</a:t>
            </a:r>
          </a:p>
        </p:txBody>
      </p:sp>
      <p:grpSp>
        <p:nvGrpSpPr>
          <p:cNvPr id="3" name="Group 14"/>
          <p:cNvGrpSpPr/>
          <p:nvPr/>
        </p:nvGrpSpPr>
        <p:grpSpPr>
          <a:xfrm>
            <a:off x="0" y="-152400"/>
            <a:ext cx="9220200" cy="7410451"/>
            <a:chOff x="0" y="-152400"/>
            <a:chExt cx="9220200" cy="7410451"/>
          </a:xfrm>
        </p:grpSpPr>
        <p:pic>
          <p:nvPicPr>
            <p:cNvPr id="16" name="Picture 4" descr="Image"/>
            <p:cNvPicPr>
              <a:picLocks noChangeAspect="1" noChangeArrowheads="1"/>
            </p:cNvPicPr>
            <p:nvPr/>
          </p:nvPicPr>
          <p:blipFill>
            <a:blip r:embed="rId3" cstate="print"/>
            <a:srcRect/>
            <a:stretch>
              <a:fillRect/>
            </a:stretch>
          </p:blipFill>
          <p:spPr bwMode="auto">
            <a:xfrm>
              <a:off x="0" y="0"/>
              <a:ext cx="9144000" cy="7258051"/>
            </a:xfrm>
            <a:prstGeom prst="rect">
              <a:avLst/>
            </a:prstGeom>
            <a:noFill/>
          </p:spPr>
        </p:pic>
        <p:sp>
          <p:nvSpPr>
            <p:cNvPr id="17" name="TextBox 16"/>
            <p:cNvSpPr txBox="1"/>
            <p:nvPr/>
          </p:nvSpPr>
          <p:spPr>
            <a:xfrm>
              <a:off x="0" y="-152400"/>
              <a:ext cx="9220200" cy="83099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4800" b="1" dirty="0">
                  <a:solidFill>
                    <a:srgbClr val="0070C0"/>
                  </a:solidFill>
                  <a:effectLst>
                    <a:outerShdw dist="50800" dir="7200000" algn="ctr" rotWithShape="0">
                      <a:schemeClr val="tx1"/>
                    </a:outerShdw>
                  </a:effectLst>
                </a:rPr>
                <a:t>				     Migration Encore</a:t>
              </a:r>
            </a:p>
          </p:txBody>
        </p:sp>
      </p:grpSp>
      <p:sp>
        <p:nvSpPr>
          <p:cNvPr id="18" name="Rectangle 17"/>
          <p:cNvSpPr/>
          <p:nvPr/>
        </p:nvSpPr>
        <p:spPr>
          <a:xfrm>
            <a:off x="0" y="6010870"/>
            <a:ext cx="5029200" cy="923330"/>
          </a:xfrm>
          <a:prstGeom prst="rect">
            <a:avLst/>
          </a:prstGeom>
        </p:spPr>
        <p:txBody>
          <a:bodyPr wrap="square">
            <a:spAutoFit/>
          </a:bodyPr>
          <a:lstStyle/>
          <a:p>
            <a:r>
              <a:rPr lang="en-US" sz="5400" b="1" spc="200" dirty="0">
                <a:solidFill>
                  <a:srgbClr val="FFC000"/>
                </a:solidFill>
                <a:effectLst>
                  <a:outerShdw dist="50800" dir="7200000" algn="ctr" rotWithShape="0">
                    <a:schemeClr val="tx1"/>
                  </a:outerShdw>
                </a:effectLst>
                <a:latin typeface="Tempus Sans ITC" pitchFamily="82" charset="0"/>
              </a:rPr>
              <a:t>The Acadians</a:t>
            </a:r>
            <a:endParaRPr lang="en-US" sz="5400" dirty="0">
              <a:solidFill>
                <a:srgbClr val="FFC000"/>
              </a:solidFill>
              <a:effectLst>
                <a:outerShdw dist="50800" dir="7200000" algn="ctr" rotWithShape="0">
                  <a:schemeClr val="tx1"/>
                </a:outerShdw>
              </a:effectLst>
            </a:endParaRPr>
          </a:p>
        </p:txBody>
      </p:sp>
      <p:grpSp>
        <p:nvGrpSpPr>
          <p:cNvPr id="7" name="Group 10"/>
          <p:cNvGrpSpPr/>
          <p:nvPr/>
        </p:nvGrpSpPr>
        <p:grpSpPr>
          <a:xfrm>
            <a:off x="0" y="803274"/>
            <a:ext cx="9144000" cy="6109884"/>
            <a:chOff x="0" y="803274"/>
            <a:chExt cx="9144000" cy="6109884"/>
          </a:xfrm>
        </p:grpSpPr>
        <p:pic>
          <p:nvPicPr>
            <p:cNvPr id="4" name="Picture 1"/>
            <p:cNvPicPr>
              <a:picLocks noChangeAspect="1" noChangeArrowheads="1"/>
            </p:cNvPicPr>
            <p:nvPr/>
          </p:nvPicPr>
          <p:blipFill>
            <a:blip r:embed="rId4" cstate="print"/>
            <a:srcRect/>
            <a:stretch>
              <a:fillRect/>
            </a:stretch>
          </p:blipFill>
          <p:spPr bwMode="auto">
            <a:xfrm>
              <a:off x="0" y="803274"/>
              <a:ext cx="9144000" cy="6109884"/>
            </a:xfrm>
            <a:prstGeom prst="rect">
              <a:avLst/>
            </a:prstGeom>
            <a:noFill/>
            <a:ln w="9525">
              <a:noFill/>
              <a:miter lim="800000"/>
              <a:headEnd/>
              <a:tailEnd/>
            </a:ln>
            <a:effectLst/>
          </p:spPr>
        </p:pic>
        <p:grpSp>
          <p:nvGrpSpPr>
            <p:cNvPr id="9" name="Group 8"/>
            <p:cNvGrpSpPr/>
            <p:nvPr/>
          </p:nvGrpSpPr>
          <p:grpSpPr>
            <a:xfrm>
              <a:off x="2779776" y="2885902"/>
              <a:ext cx="4723845" cy="3670346"/>
              <a:chOff x="2779776" y="2885902"/>
              <a:chExt cx="4723845" cy="3670346"/>
            </a:xfrm>
          </p:grpSpPr>
          <p:sp>
            <p:nvSpPr>
              <p:cNvPr id="5" name="Freeform 4"/>
              <p:cNvSpPr/>
              <p:nvPr/>
            </p:nvSpPr>
            <p:spPr>
              <a:xfrm>
                <a:off x="6248400" y="2885902"/>
                <a:ext cx="1255221" cy="847898"/>
              </a:xfrm>
              <a:custGeom>
                <a:avLst/>
                <a:gdLst>
                  <a:gd name="connsiteX0" fmla="*/ 13854 w 1255221"/>
                  <a:gd name="connsiteY0" fmla="*/ 99753 h 847898"/>
                  <a:gd name="connsiteX1" fmla="*/ 163483 w 1255221"/>
                  <a:gd name="connsiteY1" fmla="*/ 149629 h 847898"/>
                  <a:gd name="connsiteX2" fmla="*/ 146857 w 1255221"/>
                  <a:gd name="connsiteY2" fmla="*/ 315884 h 847898"/>
                  <a:gd name="connsiteX3" fmla="*/ 213359 w 1255221"/>
                  <a:gd name="connsiteY3" fmla="*/ 432262 h 847898"/>
                  <a:gd name="connsiteX4" fmla="*/ 313112 w 1255221"/>
                  <a:gd name="connsiteY4" fmla="*/ 515389 h 847898"/>
                  <a:gd name="connsiteX5" fmla="*/ 362988 w 1255221"/>
                  <a:gd name="connsiteY5" fmla="*/ 498764 h 847898"/>
                  <a:gd name="connsiteX6" fmla="*/ 529243 w 1255221"/>
                  <a:gd name="connsiteY6" fmla="*/ 515389 h 847898"/>
                  <a:gd name="connsiteX7" fmla="*/ 595745 w 1255221"/>
                  <a:gd name="connsiteY7" fmla="*/ 432262 h 847898"/>
                  <a:gd name="connsiteX8" fmla="*/ 778625 w 1255221"/>
                  <a:gd name="connsiteY8" fmla="*/ 498764 h 847898"/>
                  <a:gd name="connsiteX9" fmla="*/ 612370 w 1255221"/>
                  <a:gd name="connsiteY9" fmla="*/ 548640 h 847898"/>
                  <a:gd name="connsiteX10" fmla="*/ 495992 w 1255221"/>
                  <a:gd name="connsiteY10" fmla="*/ 615142 h 847898"/>
                  <a:gd name="connsiteX11" fmla="*/ 479367 w 1255221"/>
                  <a:gd name="connsiteY11" fmla="*/ 731520 h 847898"/>
                  <a:gd name="connsiteX12" fmla="*/ 562494 w 1255221"/>
                  <a:gd name="connsiteY12" fmla="*/ 847898 h 847898"/>
                  <a:gd name="connsiteX13" fmla="*/ 695497 w 1255221"/>
                  <a:gd name="connsiteY13" fmla="*/ 731520 h 847898"/>
                  <a:gd name="connsiteX14" fmla="*/ 845127 w 1255221"/>
                  <a:gd name="connsiteY14" fmla="*/ 631767 h 847898"/>
                  <a:gd name="connsiteX15" fmla="*/ 961505 w 1255221"/>
                  <a:gd name="connsiteY15" fmla="*/ 598517 h 847898"/>
                  <a:gd name="connsiteX16" fmla="*/ 1094508 w 1255221"/>
                  <a:gd name="connsiteY16" fmla="*/ 498764 h 847898"/>
                  <a:gd name="connsiteX17" fmla="*/ 1210887 w 1255221"/>
                  <a:gd name="connsiteY17" fmla="*/ 432262 h 847898"/>
                  <a:gd name="connsiteX18" fmla="*/ 1244137 w 1255221"/>
                  <a:gd name="connsiteY18" fmla="*/ 332509 h 847898"/>
                  <a:gd name="connsiteX19" fmla="*/ 1144385 w 1255221"/>
                  <a:gd name="connsiteY19" fmla="*/ 315884 h 847898"/>
                  <a:gd name="connsiteX20" fmla="*/ 1177636 w 1255221"/>
                  <a:gd name="connsiteY20" fmla="*/ 199506 h 847898"/>
                  <a:gd name="connsiteX21" fmla="*/ 1127759 w 1255221"/>
                  <a:gd name="connsiteY21" fmla="*/ 199506 h 847898"/>
                  <a:gd name="connsiteX22" fmla="*/ 1094508 w 1255221"/>
                  <a:gd name="connsiteY22" fmla="*/ 332509 h 847898"/>
                  <a:gd name="connsiteX23" fmla="*/ 978130 w 1255221"/>
                  <a:gd name="connsiteY23" fmla="*/ 415637 h 847898"/>
                  <a:gd name="connsiteX24" fmla="*/ 878377 w 1255221"/>
                  <a:gd name="connsiteY24" fmla="*/ 399011 h 847898"/>
                  <a:gd name="connsiteX25" fmla="*/ 778625 w 1255221"/>
                  <a:gd name="connsiteY25" fmla="*/ 382386 h 847898"/>
                  <a:gd name="connsiteX26" fmla="*/ 612370 w 1255221"/>
                  <a:gd name="connsiteY26" fmla="*/ 315884 h 847898"/>
                  <a:gd name="connsiteX27" fmla="*/ 529243 w 1255221"/>
                  <a:gd name="connsiteY27" fmla="*/ 232757 h 847898"/>
                  <a:gd name="connsiteX28" fmla="*/ 495992 w 1255221"/>
                  <a:gd name="connsiteY28" fmla="*/ 182880 h 847898"/>
                  <a:gd name="connsiteX29" fmla="*/ 545868 w 1255221"/>
                  <a:gd name="connsiteY29" fmla="*/ 49877 h 847898"/>
                  <a:gd name="connsiteX30" fmla="*/ 495992 w 1255221"/>
                  <a:gd name="connsiteY30" fmla="*/ 49877 h 847898"/>
                  <a:gd name="connsiteX31" fmla="*/ 379614 w 1255221"/>
                  <a:gd name="connsiteY31" fmla="*/ 16626 h 847898"/>
                  <a:gd name="connsiteX32" fmla="*/ 329737 w 1255221"/>
                  <a:gd name="connsiteY32" fmla="*/ 0 h 847898"/>
                  <a:gd name="connsiteX33" fmla="*/ 246610 w 1255221"/>
                  <a:gd name="connsiteY33" fmla="*/ 16626 h 847898"/>
                  <a:gd name="connsiteX34" fmla="*/ 96981 w 1255221"/>
                  <a:gd name="connsiteY34" fmla="*/ 33251 h 847898"/>
                  <a:gd name="connsiteX35" fmla="*/ 80356 w 1255221"/>
                  <a:gd name="connsiteY35" fmla="*/ 16626 h 847898"/>
                  <a:gd name="connsiteX36" fmla="*/ 13854 w 1255221"/>
                  <a:gd name="connsiteY36" fmla="*/ 99753 h 84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55221" h="847898">
                    <a:moveTo>
                      <a:pt x="13854" y="99753"/>
                    </a:moveTo>
                    <a:cubicBezTo>
                      <a:pt x="27708" y="121920"/>
                      <a:pt x="141316" y="113607"/>
                      <a:pt x="163483" y="149629"/>
                    </a:cubicBezTo>
                    <a:cubicBezTo>
                      <a:pt x="185650" y="185651"/>
                      <a:pt x="138544" y="268779"/>
                      <a:pt x="146857" y="315884"/>
                    </a:cubicBezTo>
                    <a:cubicBezTo>
                      <a:pt x="155170" y="362989"/>
                      <a:pt x="185650" y="399011"/>
                      <a:pt x="213359" y="432262"/>
                    </a:cubicBezTo>
                    <a:cubicBezTo>
                      <a:pt x="241068" y="465513"/>
                      <a:pt x="288174" y="504305"/>
                      <a:pt x="313112" y="515389"/>
                    </a:cubicBezTo>
                    <a:cubicBezTo>
                      <a:pt x="338050" y="526473"/>
                      <a:pt x="326966" y="498764"/>
                      <a:pt x="362988" y="498764"/>
                    </a:cubicBezTo>
                    <a:cubicBezTo>
                      <a:pt x="399010" y="498764"/>
                      <a:pt x="490450" y="526473"/>
                      <a:pt x="529243" y="515389"/>
                    </a:cubicBezTo>
                    <a:cubicBezTo>
                      <a:pt x="568036" y="504305"/>
                      <a:pt x="554181" y="435033"/>
                      <a:pt x="595745" y="432262"/>
                    </a:cubicBezTo>
                    <a:cubicBezTo>
                      <a:pt x="637309" y="429491"/>
                      <a:pt x="775854" y="479368"/>
                      <a:pt x="778625" y="498764"/>
                    </a:cubicBezTo>
                    <a:cubicBezTo>
                      <a:pt x="781396" y="518160"/>
                      <a:pt x="659475" y="529244"/>
                      <a:pt x="612370" y="548640"/>
                    </a:cubicBezTo>
                    <a:cubicBezTo>
                      <a:pt x="565265" y="568036"/>
                      <a:pt x="518159" y="584662"/>
                      <a:pt x="495992" y="615142"/>
                    </a:cubicBezTo>
                    <a:cubicBezTo>
                      <a:pt x="473825" y="645622"/>
                      <a:pt x="468283" y="692727"/>
                      <a:pt x="479367" y="731520"/>
                    </a:cubicBezTo>
                    <a:cubicBezTo>
                      <a:pt x="490451" y="770313"/>
                      <a:pt x="526472" y="847898"/>
                      <a:pt x="562494" y="847898"/>
                    </a:cubicBezTo>
                    <a:cubicBezTo>
                      <a:pt x="598516" y="847898"/>
                      <a:pt x="648392" y="767542"/>
                      <a:pt x="695497" y="731520"/>
                    </a:cubicBezTo>
                    <a:cubicBezTo>
                      <a:pt x="742602" y="695498"/>
                      <a:pt x="800792" y="653934"/>
                      <a:pt x="845127" y="631767"/>
                    </a:cubicBezTo>
                    <a:cubicBezTo>
                      <a:pt x="889462" y="609600"/>
                      <a:pt x="919942" y="620684"/>
                      <a:pt x="961505" y="598517"/>
                    </a:cubicBezTo>
                    <a:cubicBezTo>
                      <a:pt x="1003068" y="576350"/>
                      <a:pt x="1052944" y="526473"/>
                      <a:pt x="1094508" y="498764"/>
                    </a:cubicBezTo>
                    <a:cubicBezTo>
                      <a:pt x="1136072" y="471055"/>
                      <a:pt x="1185949" y="459971"/>
                      <a:pt x="1210887" y="432262"/>
                    </a:cubicBezTo>
                    <a:cubicBezTo>
                      <a:pt x="1235825" y="404553"/>
                      <a:pt x="1255221" y="351905"/>
                      <a:pt x="1244137" y="332509"/>
                    </a:cubicBezTo>
                    <a:cubicBezTo>
                      <a:pt x="1233053" y="313113"/>
                      <a:pt x="1155468" y="338051"/>
                      <a:pt x="1144385" y="315884"/>
                    </a:cubicBezTo>
                    <a:cubicBezTo>
                      <a:pt x="1133302" y="293717"/>
                      <a:pt x="1180407" y="218902"/>
                      <a:pt x="1177636" y="199506"/>
                    </a:cubicBezTo>
                    <a:cubicBezTo>
                      <a:pt x="1174865" y="180110"/>
                      <a:pt x="1141614" y="177339"/>
                      <a:pt x="1127759" y="199506"/>
                    </a:cubicBezTo>
                    <a:cubicBezTo>
                      <a:pt x="1113904" y="221673"/>
                      <a:pt x="1119446" y="296487"/>
                      <a:pt x="1094508" y="332509"/>
                    </a:cubicBezTo>
                    <a:cubicBezTo>
                      <a:pt x="1069570" y="368531"/>
                      <a:pt x="1014152" y="404553"/>
                      <a:pt x="978130" y="415637"/>
                    </a:cubicBezTo>
                    <a:cubicBezTo>
                      <a:pt x="942108" y="426721"/>
                      <a:pt x="878377" y="399011"/>
                      <a:pt x="878377" y="399011"/>
                    </a:cubicBezTo>
                    <a:cubicBezTo>
                      <a:pt x="845126" y="393469"/>
                      <a:pt x="822960" y="396241"/>
                      <a:pt x="778625" y="382386"/>
                    </a:cubicBezTo>
                    <a:cubicBezTo>
                      <a:pt x="734291" y="368532"/>
                      <a:pt x="653934" y="340822"/>
                      <a:pt x="612370" y="315884"/>
                    </a:cubicBezTo>
                    <a:cubicBezTo>
                      <a:pt x="570806" y="290946"/>
                      <a:pt x="548639" y="254924"/>
                      <a:pt x="529243" y="232757"/>
                    </a:cubicBezTo>
                    <a:cubicBezTo>
                      <a:pt x="509847" y="210590"/>
                      <a:pt x="493221" y="213360"/>
                      <a:pt x="495992" y="182880"/>
                    </a:cubicBezTo>
                    <a:cubicBezTo>
                      <a:pt x="498763" y="152400"/>
                      <a:pt x="545868" y="72044"/>
                      <a:pt x="545868" y="49877"/>
                    </a:cubicBezTo>
                    <a:cubicBezTo>
                      <a:pt x="545868" y="27710"/>
                      <a:pt x="523701" y="55419"/>
                      <a:pt x="495992" y="49877"/>
                    </a:cubicBezTo>
                    <a:cubicBezTo>
                      <a:pt x="468283" y="44335"/>
                      <a:pt x="407323" y="24939"/>
                      <a:pt x="379614" y="16626"/>
                    </a:cubicBezTo>
                    <a:cubicBezTo>
                      <a:pt x="351905" y="8313"/>
                      <a:pt x="351904" y="0"/>
                      <a:pt x="329737" y="0"/>
                    </a:cubicBezTo>
                    <a:cubicBezTo>
                      <a:pt x="307570" y="0"/>
                      <a:pt x="285403" y="11084"/>
                      <a:pt x="246610" y="16626"/>
                    </a:cubicBezTo>
                    <a:cubicBezTo>
                      <a:pt x="207817" y="22168"/>
                      <a:pt x="124690" y="33251"/>
                      <a:pt x="96981" y="33251"/>
                    </a:cubicBezTo>
                    <a:cubicBezTo>
                      <a:pt x="69272" y="33251"/>
                      <a:pt x="88669" y="8313"/>
                      <a:pt x="80356" y="16626"/>
                    </a:cubicBezTo>
                    <a:cubicBezTo>
                      <a:pt x="72043" y="24939"/>
                      <a:pt x="0" y="77586"/>
                      <a:pt x="13854" y="99753"/>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Freeform 5"/>
              <p:cNvSpPr/>
              <p:nvPr/>
            </p:nvSpPr>
            <p:spPr>
              <a:xfrm>
                <a:off x="2779776" y="6030468"/>
                <a:ext cx="774192" cy="525780"/>
              </a:xfrm>
              <a:custGeom>
                <a:avLst/>
                <a:gdLst>
                  <a:gd name="connsiteX0" fmla="*/ 9144 w 774192"/>
                  <a:gd name="connsiteY0" fmla="*/ 324612 h 525780"/>
                  <a:gd name="connsiteX1" fmla="*/ 36576 w 774192"/>
                  <a:gd name="connsiteY1" fmla="*/ 187452 h 525780"/>
                  <a:gd name="connsiteX2" fmla="*/ 18288 w 774192"/>
                  <a:gd name="connsiteY2" fmla="*/ 68580 h 525780"/>
                  <a:gd name="connsiteX3" fmla="*/ 137160 w 774192"/>
                  <a:gd name="connsiteY3" fmla="*/ 4572 h 525780"/>
                  <a:gd name="connsiteX4" fmla="*/ 301752 w 774192"/>
                  <a:gd name="connsiteY4" fmla="*/ 96012 h 525780"/>
                  <a:gd name="connsiteX5" fmla="*/ 448056 w 774192"/>
                  <a:gd name="connsiteY5" fmla="*/ 141732 h 525780"/>
                  <a:gd name="connsiteX6" fmla="*/ 530352 w 774192"/>
                  <a:gd name="connsiteY6" fmla="*/ 242316 h 525780"/>
                  <a:gd name="connsiteX7" fmla="*/ 612648 w 774192"/>
                  <a:gd name="connsiteY7" fmla="*/ 306324 h 525780"/>
                  <a:gd name="connsiteX8" fmla="*/ 676656 w 774192"/>
                  <a:gd name="connsiteY8" fmla="*/ 315468 h 525780"/>
                  <a:gd name="connsiteX9" fmla="*/ 649224 w 774192"/>
                  <a:gd name="connsiteY9" fmla="*/ 370332 h 525780"/>
                  <a:gd name="connsiteX10" fmla="*/ 758952 w 774192"/>
                  <a:gd name="connsiteY10" fmla="*/ 443484 h 525780"/>
                  <a:gd name="connsiteX11" fmla="*/ 740664 w 774192"/>
                  <a:gd name="connsiteY11" fmla="*/ 525780 h 525780"/>
                  <a:gd name="connsiteX12" fmla="*/ 640080 w 774192"/>
                  <a:gd name="connsiteY12" fmla="*/ 443484 h 525780"/>
                  <a:gd name="connsiteX13" fmla="*/ 576072 w 774192"/>
                  <a:gd name="connsiteY13" fmla="*/ 489204 h 525780"/>
                  <a:gd name="connsiteX14" fmla="*/ 402336 w 774192"/>
                  <a:gd name="connsiteY14" fmla="*/ 489204 h 525780"/>
                  <a:gd name="connsiteX15" fmla="*/ 320040 w 774192"/>
                  <a:gd name="connsiteY15" fmla="*/ 361188 h 525780"/>
                  <a:gd name="connsiteX16" fmla="*/ 192024 w 774192"/>
                  <a:gd name="connsiteY16" fmla="*/ 379476 h 525780"/>
                  <a:gd name="connsiteX17" fmla="*/ 91440 w 774192"/>
                  <a:gd name="connsiteY17" fmla="*/ 379476 h 525780"/>
                  <a:gd name="connsiteX18" fmla="*/ 9144 w 774192"/>
                  <a:gd name="connsiteY18" fmla="*/ 324612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4192" h="525780">
                    <a:moveTo>
                      <a:pt x="9144" y="324612"/>
                    </a:moveTo>
                    <a:cubicBezTo>
                      <a:pt x="0" y="292608"/>
                      <a:pt x="35052" y="230124"/>
                      <a:pt x="36576" y="187452"/>
                    </a:cubicBezTo>
                    <a:cubicBezTo>
                      <a:pt x="38100" y="144780"/>
                      <a:pt x="1524" y="99060"/>
                      <a:pt x="18288" y="68580"/>
                    </a:cubicBezTo>
                    <a:cubicBezTo>
                      <a:pt x="35052" y="38100"/>
                      <a:pt x="89916" y="0"/>
                      <a:pt x="137160" y="4572"/>
                    </a:cubicBezTo>
                    <a:cubicBezTo>
                      <a:pt x="184404" y="9144"/>
                      <a:pt x="249936" y="73152"/>
                      <a:pt x="301752" y="96012"/>
                    </a:cubicBezTo>
                    <a:cubicBezTo>
                      <a:pt x="353568" y="118872"/>
                      <a:pt x="409956" y="117348"/>
                      <a:pt x="448056" y="141732"/>
                    </a:cubicBezTo>
                    <a:cubicBezTo>
                      <a:pt x="486156" y="166116"/>
                      <a:pt x="502920" y="214884"/>
                      <a:pt x="530352" y="242316"/>
                    </a:cubicBezTo>
                    <a:cubicBezTo>
                      <a:pt x="557784" y="269748"/>
                      <a:pt x="588264" y="294132"/>
                      <a:pt x="612648" y="306324"/>
                    </a:cubicBezTo>
                    <a:cubicBezTo>
                      <a:pt x="637032" y="318516"/>
                      <a:pt x="670560" y="304800"/>
                      <a:pt x="676656" y="315468"/>
                    </a:cubicBezTo>
                    <a:cubicBezTo>
                      <a:pt x="682752" y="326136"/>
                      <a:pt x="635508" y="348996"/>
                      <a:pt x="649224" y="370332"/>
                    </a:cubicBezTo>
                    <a:cubicBezTo>
                      <a:pt x="662940" y="391668"/>
                      <a:pt x="743712" y="417576"/>
                      <a:pt x="758952" y="443484"/>
                    </a:cubicBezTo>
                    <a:cubicBezTo>
                      <a:pt x="774192" y="469392"/>
                      <a:pt x="760476" y="525780"/>
                      <a:pt x="740664" y="525780"/>
                    </a:cubicBezTo>
                    <a:cubicBezTo>
                      <a:pt x="720852" y="525780"/>
                      <a:pt x="667512" y="449580"/>
                      <a:pt x="640080" y="443484"/>
                    </a:cubicBezTo>
                    <a:cubicBezTo>
                      <a:pt x="612648" y="437388"/>
                      <a:pt x="615696" y="481584"/>
                      <a:pt x="576072" y="489204"/>
                    </a:cubicBezTo>
                    <a:cubicBezTo>
                      <a:pt x="536448" y="496824"/>
                      <a:pt x="445008" y="510540"/>
                      <a:pt x="402336" y="489204"/>
                    </a:cubicBezTo>
                    <a:cubicBezTo>
                      <a:pt x="359664" y="467868"/>
                      <a:pt x="355092" y="379476"/>
                      <a:pt x="320040" y="361188"/>
                    </a:cubicBezTo>
                    <a:cubicBezTo>
                      <a:pt x="284988" y="342900"/>
                      <a:pt x="230124" y="376428"/>
                      <a:pt x="192024" y="379476"/>
                    </a:cubicBezTo>
                    <a:cubicBezTo>
                      <a:pt x="153924" y="382524"/>
                      <a:pt x="120396" y="384048"/>
                      <a:pt x="91440" y="379476"/>
                    </a:cubicBezTo>
                    <a:cubicBezTo>
                      <a:pt x="62484" y="374904"/>
                      <a:pt x="18288" y="356616"/>
                      <a:pt x="9144" y="324612"/>
                    </a:cubicBezTo>
                    <a:close/>
                  </a:path>
                </a:pathLst>
              </a:custGeom>
              <a:solidFill>
                <a:srgbClr val="FFC000"/>
              </a:solidFill>
              <a:ln w="38100">
                <a:solidFill>
                  <a:srgbClr val="F17C1B"/>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 name="Rectangle 9"/>
          <p:cNvSpPr/>
          <p:nvPr/>
        </p:nvSpPr>
        <p:spPr>
          <a:xfrm>
            <a:off x="0" y="838200"/>
            <a:ext cx="9144000" cy="6019800"/>
          </a:xfrm>
          <a:prstGeom prst="rect">
            <a:avLst/>
          </a:prstGeom>
          <a:solidFill>
            <a:schemeClr val="tx2">
              <a:lumMod val="20000"/>
              <a:lumOff val="80000"/>
              <a:alpha val="50000"/>
            </a:schemeClr>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161592" y="1447800"/>
            <a:ext cx="9134808" cy="4524315"/>
          </a:xfrm>
          <a:prstGeom prst="rect">
            <a:avLst/>
          </a:prstGeom>
          <a:noFill/>
        </p:spPr>
        <p:txBody>
          <a:bodyPr wrap="none" rtlCol="0">
            <a:spAutoFit/>
          </a:bodyPr>
          <a:lstStyle/>
          <a:p>
            <a:pPr>
              <a:lnSpc>
                <a:spcPct val="150000"/>
              </a:lnSpc>
            </a:pPr>
            <a:r>
              <a:rPr lang="en-US" sz="3200" b="1" dirty="0">
                <a:solidFill>
                  <a:srgbClr val="0070C0"/>
                </a:solidFill>
                <a:effectLst>
                  <a:outerShdw dist="50800" dir="5400000" algn="ctr" rotWithShape="0">
                    <a:schemeClr val="tx1"/>
                  </a:outerShdw>
                </a:effectLst>
              </a:rPr>
              <a:t>Week 1  Setting the Stage: Before 1600</a:t>
            </a:r>
          </a:p>
          <a:p>
            <a:pPr>
              <a:lnSpc>
                <a:spcPct val="150000"/>
              </a:lnSpc>
            </a:pPr>
            <a:r>
              <a:rPr lang="en-US" sz="3200" b="1" dirty="0">
                <a:solidFill>
                  <a:srgbClr val="0070C0"/>
                </a:solidFill>
                <a:effectLst>
                  <a:outerShdw dist="50800" dir="5400000" algn="ctr" rotWithShape="0">
                    <a:schemeClr val="tx1"/>
                  </a:outerShdw>
                </a:effectLst>
              </a:rPr>
              <a:t>Week 2  French Migration to </a:t>
            </a:r>
            <a:r>
              <a:rPr lang="en-US" sz="3200" b="1" dirty="0" err="1">
                <a:solidFill>
                  <a:srgbClr val="0070C0"/>
                </a:solidFill>
                <a:effectLst>
                  <a:outerShdw dist="50800" dir="5400000" algn="ctr" rotWithShape="0">
                    <a:schemeClr val="tx1"/>
                  </a:outerShdw>
                </a:effectLst>
              </a:rPr>
              <a:t>Acadie</a:t>
            </a:r>
            <a:r>
              <a:rPr lang="en-US" sz="3200" b="1" dirty="0">
                <a:solidFill>
                  <a:srgbClr val="0070C0"/>
                </a:solidFill>
                <a:effectLst>
                  <a:outerShdw dist="50800" dir="5400000" algn="ctr" rotWithShape="0">
                    <a:schemeClr val="tx1"/>
                  </a:outerShdw>
                </a:effectLst>
              </a:rPr>
              <a:t>:  1600-1755</a:t>
            </a:r>
          </a:p>
          <a:p>
            <a:pPr>
              <a:lnSpc>
                <a:spcPct val="150000"/>
              </a:lnSpc>
            </a:pPr>
            <a:r>
              <a:rPr lang="en-US" sz="3200" b="1" dirty="0">
                <a:solidFill>
                  <a:srgbClr val="0070C0"/>
                </a:solidFill>
                <a:effectLst>
                  <a:outerShdw dist="50800" dir="5400000" algn="ctr" rotWithShape="0">
                    <a:schemeClr val="tx1"/>
                  </a:outerShdw>
                </a:effectLst>
              </a:rPr>
              <a:t>Week 3  Le Grand </a:t>
            </a:r>
            <a:r>
              <a:rPr lang="en-US" sz="3200" b="1" dirty="0" err="1">
                <a:solidFill>
                  <a:srgbClr val="0070C0"/>
                </a:solidFill>
                <a:effectLst>
                  <a:outerShdw dist="50800" dir="5400000" algn="ctr" rotWithShape="0">
                    <a:schemeClr val="tx1"/>
                  </a:outerShdw>
                </a:effectLst>
              </a:rPr>
              <a:t>Dérangement</a:t>
            </a:r>
            <a:r>
              <a:rPr lang="en-US" sz="3200" b="1" dirty="0">
                <a:solidFill>
                  <a:srgbClr val="0070C0"/>
                </a:solidFill>
                <a:effectLst>
                  <a:outerShdw dist="50800" dir="5400000" algn="ctr" rotWithShape="0">
                    <a:schemeClr val="tx1"/>
                  </a:outerShdw>
                </a:effectLst>
              </a:rPr>
              <a:t>: 1755-1756</a:t>
            </a:r>
          </a:p>
          <a:p>
            <a:pPr>
              <a:lnSpc>
                <a:spcPct val="150000"/>
              </a:lnSpc>
            </a:pPr>
            <a:r>
              <a:rPr lang="en-US" sz="3200" b="1" dirty="0">
                <a:solidFill>
                  <a:srgbClr val="0070C0"/>
                </a:solidFill>
                <a:effectLst>
                  <a:outerShdw dist="50800" dir="5400000" algn="ctr" rotWithShape="0">
                    <a:schemeClr val="tx1"/>
                  </a:outerShdw>
                </a:effectLst>
              </a:rPr>
              <a:t>Week 4  The </a:t>
            </a:r>
            <a:r>
              <a:rPr lang="en-US" sz="3200" b="1" dirty="0" err="1">
                <a:solidFill>
                  <a:srgbClr val="0070C0"/>
                </a:solidFill>
                <a:effectLst>
                  <a:outerShdw dist="50800" dir="5400000" algn="ctr" rotWithShape="0">
                    <a:schemeClr val="tx1"/>
                  </a:outerShdw>
                </a:effectLst>
              </a:rPr>
              <a:t>Acadien</a:t>
            </a:r>
            <a:r>
              <a:rPr lang="en-US" sz="3200" b="1" dirty="0">
                <a:solidFill>
                  <a:srgbClr val="0070C0"/>
                </a:solidFill>
                <a:effectLst>
                  <a:outerShdw dist="50800" dir="5400000" algn="ctr" rotWithShape="0">
                    <a:schemeClr val="tx1"/>
                  </a:outerShdw>
                </a:effectLst>
              </a:rPr>
              <a:t> Diaspora: 1755-1800</a:t>
            </a:r>
          </a:p>
          <a:p>
            <a:pPr>
              <a:lnSpc>
                <a:spcPct val="150000"/>
              </a:lnSpc>
            </a:pPr>
            <a:r>
              <a:rPr lang="en-US" sz="3200" b="1" dirty="0">
                <a:solidFill>
                  <a:srgbClr val="0070C0"/>
                </a:solidFill>
                <a:effectLst>
                  <a:outerShdw dist="50800" dir="5400000" algn="ctr" rotWithShape="0">
                    <a:schemeClr val="tx1"/>
                  </a:outerShdw>
                </a:effectLst>
              </a:rPr>
              <a:t>Week 5  Acadians of Canada &amp; Louisiana: 1800-1950</a:t>
            </a:r>
          </a:p>
          <a:p>
            <a:pPr>
              <a:lnSpc>
                <a:spcPct val="150000"/>
              </a:lnSpc>
            </a:pPr>
            <a:r>
              <a:rPr lang="en-US" sz="3200" b="1" dirty="0">
                <a:solidFill>
                  <a:srgbClr val="0070C0"/>
                </a:solidFill>
                <a:effectLst>
                  <a:outerShdw dist="50800" dir="5400000" algn="ctr" rotWithShape="0">
                    <a:schemeClr val="tx1"/>
                  </a:outerShdw>
                </a:effectLst>
              </a:rPr>
              <a:t>Week 6  Acadians Today:  1950-today</a:t>
            </a:r>
          </a:p>
        </p:txBody>
      </p:sp>
      <p:sp>
        <p:nvSpPr>
          <p:cNvPr id="8" name="TextBox 5"/>
          <p:cNvSpPr txBox="1"/>
          <p:nvPr/>
        </p:nvSpPr>
        <p:spPr>
          <a:xfrm>
            <a:off x="0" y="-152400"/>
            <a:ext cx="9220200"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6000" b="1" dirty="0">
                <a:solidFill>
                  <a:srgbClr val="002060"/>
                </a:solidFill>
              </a:rPr>
              <a:t>The Acadians</a:t>
            </a:r>
          </a:p>
        </p:txBody>
      </p:sp>
      <p:sp>
        <p:nvSpPr>
          <p:cNvPr id="12" name="TextBox 11"/>
          <p:cNvSpPr txBox="1"/>
          <p:nvPr/>
        </p:nvSpPr>
        <p:spPr>
          <a:xfrm>
            <a:off x="1600200" y="4572000"/>
            <a:ext cx="3708836" cy="584775"/>
          </a:xfrm>
          <a:prstGeom prst="rect">
            <a:avLst/>
          </a:prstGeom>
          <a:noFill/>
        </p:spPr>
        <p:txBody>
          <a:bodyPr wrap="none" rtlCol="0">
            <a:spAutoFit/>
          </a:bodyPr>
          <a:lstStyle/>
          <a:p>
            <a:r>
              <a:rPr lang="en-US" sz="3200" b="1" dirty="0">
                <a:solidFill>
                  <a:srgbClr val="0070C0"/>
                </a:solidFill>
                <a:effectLst>
                  <a:outerShdw dist="50800" dir="5400000" algn="ctr" rotWithShape="0">
                    <a:schemeClr val="tx1"/>
                  </a:outerShdw>
                </a:effectLst>
              </a:rPr>
              <a:t>Acadians: 1800-1950</a:t>
            </a:r>
          </a:p>
        </p:txBody>
      </p:sp>
      <p:sp>
        <p:nvSpPr>
          <p:cNvPr id="14" name="Rectangle 13"/>
          <p:cNvSpPr/>
          <p:nvPr/>
        </p:nvSpPr>
        <p:spPr>
          <a:xfrm>
            <a:off x="228600" y="4495800"/>
            <a:ext cx="1371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1.04046E-6 L 0.24167 -0.88717 " pathEditMode="relative" rAng="0" ptsTypes="AA">
                                      <p:cBhvr>
                                        <p:cTn id="6" dur="1000" fill="hold"/>
                                        <p:tgtEl>
                                          <p:spTgt spid="18"/>
                                        </p:tgtEl>
                                        <p:attrNameLst>
                                          <p:attrName>ppt_x</p:attrName>
                                          <p:attrName>ppt_y</p:attrName>
                                        </p:attrNameLst>
                                      </p:cBhvr>
                                      <p:rCtr x="12100" y="-44400"/>
                                    </p:animMotion>
                                  </p:childTnLst>
                                </p:cTn>
                              </p:par>
                              <p:par>
                                <p:cTn id="7" presetID="3" presetClass="emph" presetSubtype="2" fill="hold" grpId="1" nodeType="withEffect">
                                  <p:stCondLst>
                                    <p:cond delay="0"/>
                                  </p:stCondLst>
                                  <p:childTnLst>
                                    <p:animClr clrSpc="rgb" dir="cw">
                                      <p:cBhvr override="childStyle">
                                        <p:cTn id="8" dur="1000" fill="hold"/>
                                        <p:tgtEl>
                                          <p:spTgt spid="18"/>
                                        </p:tgtEl>
                                        <p:attrNameLst>
                                          <p:attrName>style.color</p:attrName>
                                        </p:attrNameLst>
                                      </p:cBhvr>
                                      <p:to>
                                        <a:schemeClr val="tx2"/>
                                      </p:to>
                                    </p:animClr>
                                  </p:childTnLst>
                                </p:cTn>
                              </p:par>
                              <p:par>
                                <p:cTn id="9" presetID="10" presetClass="exit" presetSubtype="0" fill="hold" grpId="2" nodeType="withEffect">
                                  <p:stCondLst>
                                    <p:cond delay="500"/>
                                  </p:stCondLst>
                                  <p:childTnLst>
                                    <p:animEffect transition="out" filter="fade">
                                      <p:cBhvr>
                                        <p:cTn id="10" dur="1000"/>
                                        <p:tgtEl>
                                          <p:spTgt spid="18"/>
                                        </p:tgtEl>
                                      </p:cBhvr>
                                    </p:animEffect>
                                    <p:set>
                                      <p:cBhvr>
                                        <p:cTn id="11" dur="1" fill="hold">
                                          <p:stCondLst>
                                            <p:cond delay="999"/>
                                          </p:stCondLst>
                                        </p:cTn>
                                        <p:tgtEl>
                                          <p:spTgt spid="18"/>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grpId="1"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nodeType="with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1000"/>
                                        <p:tgtEl>
                                          <p:spTgt spid="2">
                                            <p:txEl>
                                              <p:pRg st="3" end="3"/>
                                            </p:txEl>
                                          </p:spTgt>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1000"/>
                                        <p:tgtEl>
                                          <p:spTgt spid="2">
                                            <p:txEl>
                                              <p:pRg st="4" end="4"/>
                                            </p:txEl>
                                          </p:spTgt>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3"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fade">
                                      <p:cBhvr>
                                        <p:cTn id="53" dur="500"/>
                                        <p:tgtEl>
                                          <p:spTgt spid="12">
                                            <p:txEl>
                                              <p:pRg st="0" end="0"/>
                                            </p:txEl>
                                          </p:spTgt>
                                        </p:tgtEl>
                                      </p:cBhvr>
                                    </p:animEffect>
                                  </p:childTnLst>
                                </p:cTn>
                              </p:par>
                              <p:par>
                                <p:cTn id="54" presetID="6" presetClass="emph" presetSubtype="0" fill="hold" grpId="0" nodeType="withEffect">
                                  <p:stCondLst>
                                    <p:cond delay="0"/>
                                  </p:stCondLst>
                                  <p:childTnLst>
                                    <p:animScale>
                                      <p:cBhvr>
                                        <p:cTn id="55" dur="1000" fill="hold"/>
                                        <p:tgtEl>
                                          <p:spTgt spid="12">
                                            <p:txEl>
                                              <p:pRg st="0" end="0"/>
                                            </p:txEl>
                                          </p:spTgt>
                                        </p:tgtEl>
                                      </p:cBhvr>
                                      <p:by x="130000" y="130000"/>
                                    </p:animScale>
                                  </p:childTnLst>
                                </p:cTn>
                              </p:par>
                              <p:par>
                                <p:cTn id="56" presetID="64" presetClass="path" presetSubtype="0" accel="50000" decel="50000" fill="hold" grpId="1" nodeType="withEffect">
                                  <p:stCondLst>
                                    <p:cond delay="0"/>
                                  </p:stCondLst>
                                  <p:childTnLst>
                                    <p:animMotion origin="layout" path="M -2.77778E-6 3.7037E-6 L 0.11077 -0.65324 " pathEditMode="relative" rAng="0" ptsTypes="AA">
                                      <p:cBhvr>
                                        <p:cTn id="57" dur="1000" fill="hold"/>
                                        <p:tgtEl>
                                          <p:spTgt spid="12">
                                            <p:txEl>
                                              <p:pRg st="0" end="0"/>
                                            </p:txEl>
                                          </p:spTgt>
                                        </p:tgtEl>
                                        <p:attrNameLst>
                                          <p:attrName>ppt_x</p:attrName>
                                          <p:attrName>ppt_y</p:attrName>
                                        </p:attrNameLst>
                                      </p:cBhvr>
                                      <p:rCtr x="5500" y="-32700"/>
                                    </p:animMotion>
                                  </p:childTnLst>
                                </p:cTn>
                              </p:par>
                              <p:par>
                                <p:cTn id="58" presetID="10" presetClass="exit" presetSubtype="0" fill="hold" grpId="1"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2">
                                            <p:txEl>
                                              <p:pRg st="0" end="0"/>
                                            </p:txEl>
                                          </p:spTgt>
                                        </p:tgtEl>
                                      </p:cBhvr>
                                    </p:animEffect>
                                    <p:set>
                                      <p:cBhvr>
                                        <p:cTn id="63" dur="1" fill="hold">
                                          <p:stCondLst>
                                            <p:cond delay="999"/>
                                          </p:stCondLst>
                                        </p:cTn>
                                        <p:tgtEl>
                                          <p:spTgt spid="2">
                                            <p:txEl>
                                              <p:pRg st="0" end="0"/>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2">
                                            <p:txEl>
                                              <p:pRg st="1" end="1"/>
                                            </p:txEl>
                                          </p:spTgt>
                                        </p:tgtEl>
                                      </p:cBhvr>
                                    </p:animEffect>
                                    <p:set>
                                      <p:cBhvr>
                                        <p:cTn id="66" dur="1" fill="hold">
                                          <p:stCondLst>
                                            <p:cond delay="999"/>
                                          </p:stCondLst>
                                        </p:cTn>
                                        <p:tgtEl>
                                          <p:spTgt spid="2">
                                            <p:txEl>
                                              <p:pRg st="1" end="1"/>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
                                            <p:txEl>
                                              <p:pRg st="2" end="2"/>
                                            </p:txEl>
                                          </p:spTgt>
                                        </p:tgtEl>
                                      </p:cBhvr>
                                    </p:animEffect>
                                    <p:set>
                                      <p:cBhvr>
                                        <p:cTn id="69" dur="1" fill="hold">
                                          <p:stCondLst>
                                            <p:cond delay="999"/>
                                          </p:stCondLst>
                                        </p:cTn>
                                        <p:tgtEl>
                                          <p:spTgt spid="2">
                                            <p:txEl>
                                              <p:pRg st="2" end="2"/>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
                                            <p:txEl>
                                              <p:pRg st="3" end="3"/>
                                            </p:txEl>
                                          </p:spTgt>
                                        </p:tgtEl>
                                      </p:cBhvr>
                                    </p:animEffect>
                                    <p:set>
                                      <p:cBhvr>
                                        <p:cTn id="72" dur="1" fill="hold">
                                          <p:stCondLst>
                                            <p:cond delay="999"/>
                                          </p:stCondLst>
                                        </p:cTn>
                                        <p:tgtEl>
                                          <p:spTgt spid="2">
                                            <p:txEl>
                                              <p:pRg st="3" end="3"/>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
                                            <p:txEl>
                                              <p:pRg st="4" end="4"/>
                                            </p:txEl>
                                          </p:spTgt>
                                        </p:tgtEl>
                                      </p:cBhvr>
                                    </p:animEffect>
                                    <p:set>
                                      <p:cBhvr>
                                        <p:cTn id="75" dur="1" fill="hold">
                                          <p:stCondLst>
                                            <p:cond delay="999"/>
                                          </p:stCondLst>
                                        </p:cTn>
                                        <p:tgtEl>
                                          <p:spTgt spid="2">
                                            <p:txEl>
                                              <p:pRg st="4" end="4"/>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
                                            <p:txEl>
                                              <p:pRg st="5" end="5"/>
                                            </p:txEl>
                                          </p:spTgt>
                                        </p:tgtEl>
                                      </p:cBhvr>
                                    </p:animEffect>
                                    <p:set>
                                      <p:cBhvr>
                                        <p:cTn id="78" dur="1" fill="hold">
                                          <p:stCondLst>
                                            <p:cond delay="999"/>
                                          </p:stCondLst>
                                        </p:cTn>
                                        <p:tgtEl>
                                          <p:spTgt spid="2">
                                            <p:txEl>
                                              <p:pRg st="5" end="5"/>
                                            </p:txEl>
                                          </p:spTgt>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1000"/>
                                        <p:tgtEl>
                                          <p:spTgt spid="8"/>
                                        </p:tgtEl>
                                      </p:cBhvr>
                                    </p:animEffect>
                                    <p:set>
                                      <p:cBhvr>
                                        <p:cTn id="81" dur="1" fill="hold">
                                          <p:stCondLst>
                                            <p:cond delay="999"/>
                                          </p:stCondLst>
                                        </p:cTn>
                                        <p:tgtEl>
                                          <p:spTgt spid="8"/>
                                        </p:tgtEl>
                                        <p:attrNameLst>
                                          <p:attrName>style.visibility</p:attrName>
                                        </p:attrNameLst>
                                      </p:cBhvr>
                                      <p:to>
                                        <p:strVal val="hidden"/>
                                      </p:to>
                                    </p:set>
                                  </p:childTnLst>
                                </p:cTn>
                              </p:par>
                              <p:par>
                                <p:cTn id="82" presetID="10" presetClass="entr" presetSubtype="0" fill="hold" grpId="0" nodeType="withEffect">
                                  <p:stCondLst>
                                    <p:cond delay="50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1000"/>
                                        <p:tgtEl>
                                          <p:spTgt spid="13"/>
                                        </p:tgtEl>
                                      </p:cBhvr>
                                    </p:animEffect>
                                  </p:childTnLst>
                                </p:cTn>
                              </p:par>
                              <p:par>
                                <p:cTn id="85" presetID="10" presetClass="exit" presetSubtype="0" fill="hold" grpId="2" nodeType="withEffect">
                                  <p:stCondLst>
                                    <p:cond delay="500"/>
                                  </p:stCondLst>
                                  <p:childTnLst>
                                    <p:animEffect transition="out" filter="fade">
                                      <p:cBhvr>
                                        <p:cTn id="86" dur="1000"/>
                                        <p:tgtEl>
                                          <p:spTgt spid="12">
                                            <p:txEl>
                                              <p:pRg st="0" end="0"/>
                                            </p:txEl>
                                          </p:spTgt>
                                        </p:tgtEl>
                                      </p:cBhvr>
                                    </p:animEffect>
                                    <p:set>
                                      <p:cBhvr>
                                        <p:cTn id="87" dur="1" fill="hold">
                                          <p:stCondLst>
                                            <p:cond delay="999"/>
                                          </p:stCondLst>
                                        </p:cTn>
                                        <p:tgtEl>
                                          <p:spTgt spid="12">
                                            <p:txEl>
                                              <p:pRg st="0" end="0"/>
                                            </p:txEl>
                                          </p:spTgt>
                                        </p:tgtEl>
                                        <p:attrNameLst>
                                          <p:attrName>style.visibility</p:attrName>
                                        </p:attrNameLst>
                                      </p:cBhvr>
                                      <p:to>
                                        <p:strVal val="hidden"/>
                                      </p:to>
                                    </p:set>
                                  </p:childTnLst>
                                </p:cTn>
                              </p:par>
                              <p:par>
                                <p:cTn id="88" presetID="10" presetClass="exit" presetSubtype="0" fill="hold" grpId="0" nodeType="withEffect">
                                  <p:stCondLst>
                                    <p:cond delay="500"/>
                                  </p:stCondLst>
                                  <p:childTnLst>
                                    <p:animEffect transition="out" filter="fade">
                                      <p:cBhvr>
                                        <p:cTn id="89" dur="1000"/>
                                        <p:tgtEl>
                                          <p:spTgt spid="10"/>
                                        </p:tgtEl>
                                      </p:cBhvr>
                                    </p:animEffect>
                                    <p:set>
                                      <p:cBhvr>
                                        <p:cTn id="9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8" grpId="1"/>
      <p:bldP spid="18" grpId="2"/>
      <p:bldP spid="10" grpId="0" animBg="1"/>
      <p:bldP spid="10" grpId="1" animBg="1"/>
      <p:bldP spid="2" grpId="0" build="allAtOnce"/>
      <p:bldP spid="2" grpId="1" build="allAtOnce"/>
      <p:bldP spid="8" grpId="0"/>
      <p:bldP spid="8" grpId="1"/>
      <p:bldP spid="12" grpId="0" build="allAtOnce"/>
      <p:bldP spid="12" grpId="1" build="allAtOnce"/>
      <p:bldP spid="12" grpId="2" build="allAtOnce"/>
      <p:bldP spid="12" grpId="3" build="allAtOnce"/>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1" name="Picture 5"/>
          <p:cNvPicPr>
            <a:picLocks noChangeAspect="1" noChangeArrowheads="1"/>
          </p:cNvPicPr>
          <p:nvPr/>
        </p:nvPicPr>
        <p:blipFill>
          <a:blip r:embed="rId2" cstate="print"/>
          <a:srcRect/>
          <a:stretch>
            <a:fillRect/>
          </a:stretch>
        </p:blipFill>
        <p:spPr bwMode="auto">
          <a:xfrm>
            <a:off x="0" y="9525"/>
            <a:ext cx="9150350" cy="68389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ACADIAN SETTLEMENTS IN LOUISIANA</a:t>
            </a:r>
          </a:p>
        </p:txBody>
      </p:sp>
      <p:pic>
        <p:nvPicPr>
          <p:cNvPr id="137222" name="Picture 6"/>
          <p:cNvPicPr>
            <a:picLocks noChangeAspect="1" noChangeArrowheads="1"/>
          </p:cNvPicPr>
          <p:nvPr/>
        </p:nvPicPr>
        <p:blipFill>
          <a:blip r:embed="rId3" cstate="print"/>
          <a:srcRect/>
          <a:stretch>
            <a:fillRect/>
          </a:stretch>
        </p:blipFill>
        <p:spPr bwMode="auto">
          <a:xfrm>
            <a:off x="425301" y="2836285"/>
            <a:ext cx="3264408" cy="2933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556E-17 2.96296E-6 L 0.275 -0.09121 " pathEditMode="relative" rAng="0" ptsTypes="AA">
                                      <p:cBhvr>
                                        <p:cTn id="6" dur="2000" fill="hold"/>
                                        <p:tgtEl>
                                          <p:spTgt spid="137222"/>
                                        </p:tgtEl>
                                        <p:attrNameLst>
                                          <p:attrName>ppt_x</p:attrName>
                                          <p:attrName>ppt_y</p:attrName>
                                        </p:attrNameLst>
                                      </p:cBhvr>
                                      <p:rCtr x="13800" y="-4600"/>
                                    </p:animMotion>
                                  </p:childTnLst>
                                </p:cTn>
                              </p:par>
                              <p:par>
                                <p:cTn id="7" presetID="6" presetClass="emph" presetSubtype="0" fill="hold" nodeType="withEffect">
                                  <p:stCondLst>
                                    <p:cond delay="0"/>
                                  </p:stCondLst>
                                  <p:childTnLst>
                                    <p:animScale>
                                      <p:cBhvr>
                                        <p:cTn id="8" dur="2000" fill="hold"/>
                                        <p:tgtEl>
                                          <p:spTgt spid="137222"/>
                                        </p:tgtEl>
                                      </p:cBhvr>
                                      <p:by x="200000" y="200000"/>
                                    </p:animScale>
                                  </p:childTnLst>
                                </p:cTn>
                              </p:par>
                              <p:par>
                                <p:cTn id="9" presetID="10" presetClass="exit" presetSubtype="0" fill="hold" nodeType="withEffect">
                                  <p:stCondLst>
                                    <p:cond delay="0"/>
                                  </p:stCondLst>
                                  <p:childTnLst>
                                    <p:animEffect transition="out" filter="fade">
                                      <p:cBhvr>
                                        <p:cTn id="10" dur="2000"/>
                                        <p:tgtEl>
                                          <p:spTgt spid="137221"/>
                                        </p:tgtEl>
                                      </p:cBhvr>
                                    </p:animEffect>
                                    <p:set>
                                      <p:cBhvr>
                                        <p:cTn id="11" dur="1" fill="hold">
                                          <p:stCondLst>
                                            <p:cond delay="1999"/>
                                          </p:stCondLst>
                                        </p:cTn>
                                        <p:tgtEl>
                                          <p:spTgt spid="1372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ACADIAN SETTLEMENTS IN LOUISIANA</a:t>
            </a:r>
          </a:p>
        </p:txBody>
      </p:sp>
      <p:pic>
        <p:nvPicPr>
          <p:cNvPr id="138242" name="Picture 2"/>
          <p:cNvPicPr>
            <a:picLocks noChangeAspect="1" noChangeArrowheads="1"/>
          </p:cNvPicPr>
          <p:nvPr/>
        </p:nvPicPr>
        <p:blipFill>
          <a:blip r:embed="rId2" cstate="print"/>
          <a:srcRect/>
          <a:stretch>
            <a:fillRect/>
          </a:stretch>
        </p:blipFill>
        <p:spPr bwMode="auto">
          <a:xfrm>
            <a:off x="3175" y="3175"/>
            <a:ext cx="9137650" cy="6851650"/>
          </a:xfrm>
          <a:prstGeom prst="rect">
            <a:avLst/>
          </a:prstGeom>
          <a:noFill/>
          <a:ln w="9525">
            <a:noFill/>
            <a:miter lim="800000"/>
            <a:headEnd/>
            <a:tailEnd/>
          </a:ln>
        </p:spPr>
      </p:pic>
      <p:grpSp>
        <p:nvGrpSpPr>
          <p:cNvPr id="25" name="Group 24"/>
          <p:cNvGrpSpPr/>
          <p:nvPr/>
        </p:nvGrpSpPr>
        <p:grpSpPr>
          <a:xfrm>
            <a:off x="3429000" y="533400"/>
            <a:ext cx="2590800" cy="2019300"/>
            <a:chOff x="3429000" y="533400"/>
            <a:chExt cx="2590800" cy="2019300"/>
          </a:xfrm>
        </p:grpSpPr>
        <p:sp>
          <p:nvSpPr>
            <p:cNvPr id="21" name="TextBox 20"/>
            <p:cNvSpPr txBox="1"/>
            <p:nvPr/>
          </p:nvSpPr>
          <p:spPr>
            <a:xfrm>
              <a:off x="3429000" y="533400"/>
              <a:ext cx="2590800" cy="954107"/>
            </a:xfrm>
            <a:prstGeom prst="rect">
              <a:avLst/>
            </a:prstGeom>
            <a:solidFill>
              <a:schemeClr val="bg1">
                <a:alpha val="94000"/>
              </a:schemeClr>
            </a:solidFill>
          </p:spPr>
          <p:txBody>
            <a:bodyPr wrap="square" rtlCol="0">
              <a:spAutoFit/>
            </a:bodyPr>
            <a:lstStyle/>
            <a:p>
              <a:pPr algn="ctr"/>
              <a:r>
                <a:rPr lang="en-US" sz="2800" b="1" dirty="0"/>
                <a:t>Late 1760s-Bayou Carencro</a:t>
              </a:r>
            </a:p>
          </p:txBody>
        </p:sp>
        <p:grpSp>
          <p:nvGrpSpPr>
            <p:cNvPr id="24" name="Group 23"/>
            <p:cNvGrpSpPr/>
            <p:nvPr/>
          </p:nvGrpSpPr>
          <p:grpSpPr>
            <a:xfrm>
              <a:off x="4038600" y="1487507"/>
              <a:ext cx="685800" cy="1065193"/>
              <a:chOff x="4038600" y="1487507"/>
              <a:chExt cx="685800" cy="1065193"/>
            </a:xfrm>
          </p:grpSpPr>
          <p:sp>
            <p:nvSpPr>
              <p:cNvPr id="20" name="Oval 19"/>
              <p:cNvSpPr/>
              <p:nvPr/>
            </p:nvSpPr>
            <p:spPr>
              <a:xfrm>
                <a:off x="4038600" y="22860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3" name="Straight Arrow Connector 22"/>
              <p:cNvCxnSpPr>
                <a:stCxn id="21" idx="2"/>
                <a:endCxn id="20" idx="0"/>
              </p:cNvCxnSpPr>
              <p:nvPr/>
            </p:nvCxnSpPr>
            <p:spPr>
              <a:xfrm flipH="1">
                <a:off x="4305300" y="1487507"/>
                <a:ext cx="419100" cy="7984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304800" y="609600"/>
            <a:ext cx="3962400" cy="1409700"/>
            <a:chOff x="304800" y="609600"/>
            <a:chExt cx="3962400" cy="1409700"/>
          </a:xfrm>
        </p:grpSpPr>
        <p:sp>
          <p:nvSpPr>
            <p:cNvPr id="11" name="TextBox 10"/>
            <p:cNvSpPr txBox="1"/>
            <p:nvPr/>
          </p:nvSpPr>
          <p:spPr>
            <a:xfrm>
              <a:off x="304800" y="609600"/>
              <a:ext cx="2743200" cy="954107"/>
            </a:xfrm>
            <a:prstGeom prst="rect">
              <a:avLst/>
            </a:prstGeom>
            <a:solidFill>
              <a:schemeClr val="bg1">
                <a:alpha val="94000"/>
              </a:schemeClr>
            </a:solidFill>
          </p:spPr>
          <p:txBody>
            <a:bodyPr wrap="square" rtlCol="0">
              <a:spAutoFit/>
            </a:bodyPr>
            <a:lstStyle/>
            <a:p>
              <a:pPr algn="ctr"/>
              <a:r>
                <a:rPr lang="en-US" sz="2800" b="1" dirty="0"/>
                <a:t>~1766-Opelousas Post (Port </a:t>
              </a:r>
              <a:r>
                <a:rPr lang="en-US" sz="2800" b="1" dirty="0" err="1"/>
                <a:t>Barre</a:t>
              </a:r>
              <a:r>
                <a:rPr lang="en-US" sz="2800" b="1" dirty="0"/>
                <a:t>)</a:t>
              </a:r>
            </a:p>
          </p:txBody>
        </p:sp>
        <p:sp>
          <p:nvSpPr>
            <p:cNvPr id="18" name="Oval 17"/>
            <p:cNvSpPr/>
            <p:nvPr/>
          </p:nvSpPr>
          <p:spPr>
            <a:xfrm>
              <a:off x="3733800" y="17526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6" name="Straight Arrow Connector 25"/>
            <p:cNvCxnSpPr>
              <a:stCxn id="11" idx="3"/>
            </p:cNvCxnSpPr>
            <p:nvPr/>
          </p:nvCxnSpPr>
          <p:spPr>
            <a:xfrm>
              <a:off x="3048000" y="1086654"/>
              <a:ext cx="838200" cy="6659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0" y="1632099"/>
            <a:ext cx="3733800" cy="1384995"/>
            <a:chOff x="0" y="1632099"/>
            <a:chExt cx="3733800" cy="1384995"/>
          </a:xfrm>
        </p:grpSpPr>
        <p:sp>
          <p:nvSpPr>
            <p:cNvPr id="12" name="TextBox 11"/>
            <p:cNvSpPr txBox="1"/>
            <p:nvPr/>
          </p:nvSpPr>
          <p:spPr>
            <a:xfrm>
              <a:off x="0" y="1632099"/>
              <a:ext cx="2590800" cy="1384995"/>
            </a:xfrm>
            <a:prstGeom prst="rect">
              <a:avLst/>
            </a:prstGeom>
            <a:solidFill>
              <a:schemeClr val="bg1">
                <a:alpha val="94000"/>
              </a:schemeClr>
            </a:solidFill>
          </p:spPr>
          <p:txBody>
            <a:bodyPr wrap="square" rtlCol="0">
              <a:spAutoFit/>
            </a:bodyPr>
            <a:lstStyle/>
            <a:p>
              <a:pPr algn="ctr"/>
              <a:r>
                <a:rPr lang="en-US" sz="2800" b="1" dirty="0"/>
                <a:t>1775-Prairie des </a:t>
              </a:r>
              <a:r>
                <a:rPr lang="en-US" sz="2800" b="1" dirty="0" err="1"/>
                <a:t>Coteaux</a:t>
              </a:r>
              <a:r>
                <a:rPr lang="en-US" sz="2800" b="1" dirty="0"/>
                <a:t> (Opelousas)</a:t>
              </a:r>
            </a:p>
          </p:txBody>
        </p:sp>
        <p:sp>
          <p:nvSpPr>
            <p:cNvPr id="17" name="Oval 16"/>
            <p:cNvSpPr/>
            <p:nvPr/>
          </p:nvSpPr>
          <p:spPr>
            <a:xfrm>
              <a:off x="3200400" y="17526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8" name="Straight Arrow Connector 27"/>
            <p:cNvCxnSpPr>
              <a:stCxn id="12" idx="3"/>
              <a:endCxn id="17" idx="2"/>
            </p:cNvCxnSpPr>
            <p:nvPr/>
          </p:nvCxnSpPr>
          <p:spPr>
            <a:xfrm flipV="1">
              <a:off x="2590800" y="1885950"/>
              <a:ext cx="609600" cy="4386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4724400" y="685800"/>
            <a:ext cx="4419600" cy="2247900"/>
            <a:chOff x="4724400" y="685800"/>
            <a:chExt cx="4419600" cy="2247900"/>
          </a:xfrm>
        </p:grpSpPr>
        <p:sp>
          <p:nvSpPr>
            <p:cNvPr id="8" name="TextBox 7"/>
            <p:cNvSpPr txBox="1"/>
            <p:nvPr/>
          </p:nvSpPr>
          <p:spPr>
            <a:xfrm>
              <a:off x="6096000" y="685800"/>
              <a:ext cx="3048000" cy="954107"/>
            </a:xfrm>
            <a:prstGeom prst="rect">
              <a:avLst/>
            </a:prstGeom>
            <a:solidFill>
              <a:schemeClr val="bg1">
                <a:alpha val="94000"/>
              </a:schemeClr>
            </a:solidFill>
          </p:spPr>
          <p:txBody>
            <a:bodyPr wrap="square" rtlCol="0">
              <a:spAutoFit/>
            </a:bodyPr>
            <a:lstStyle/>
            <a:p>
              <a:pPr algn="ctr"/>
              <a:r>
                <a:rPr lang="en-US" sz="2800" b="1" dirty="0"/>
                <a:t>~1766-La </a:t>
              </a:r>
              <a:r>
                <a:rPr lang="en-US" sz="2800" b="1" dirty="0" err="1"/>
                <a:t>Manque</a:t>
              </a:r>
              <a:r>
                <a:rPr lang="en-US" sz="2800" b="1" dirty="0"/>
                <a:t> (Breaux Bridge)</a:t>
              </a:r>
            </a:p>
          </p:txBody>
        </p:sp>
        <p:sp>
          <p:nvSpPr>
            <p:cNvPr id="16" name="Oval 15"/>
            <p:cNvSpPr/>
            <p:nvPr/>
          </p:nvSpPr>
          <p:spPr>
            <a:xfrm>
              <a:off x="4724400" y="26670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5" name="Straight Arrow Connector 34"/>
            <p:cNvCxnSpPr>
              <a:stCxn id="8" idx="1"/>
              <a:endCxn id="16" idx="7"/>
            </p:cNvCxnSpPr>
            <p:nvPr/>
          </p:nvCxnSpPr>
          <p:spPr>
            <a:xfrm flipH="1">
              <a:off x="5179685" y="1162854"/>
              <a:ext cx="916315" cy="15432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953000" y="1828800"/>
            <a:ext cx="4191000" cy="1384995"/>
            <a:chOff x="4953000" y="1828800"/>
            <a:chExt cx="4191000" cy="1384995"/>
          </a:xfrm>
        </p:grpSpPr>
        <p:sp>
          <p:nvSpPr>
            <p:cNvPr id="9" name="TextBox 8"/>
            <p:cNvSpPr txBox="1"/>
            <p:nvPr/>
          </p:nvSpPr>
          <p:spPr>
            <a:xfrm>
              <a:off x="6934200" y="1828800"/>
              <a:ext cx="2209800" cy="1384995"/>
            </a:xfrm>
            <a:prstGeom prst="rect">
              <a:avLst/>
            </a:prstGeom>
            <a:solidFill>
              <a:schemeClr val="bg1">
                <a:alpha val="94000"/>
              </a:schemeClr>
            </a:solidFill>
          </p:spPr>
          <p:txBody>
            <a:bodyPr wrap="square" rtlCol="0">
              <a:spAutoFit/>
            </a:bodyPr>
            <a:lstStyle/>
            <a:p>
              <a:pPr algn="ctr"/>
              <a:r>
                <a:rPr lang="en-US" sz="2800" b="1" dirty="0"/>
                <a:t>1765-La Pointe de Repos (Parks)</a:t>
              </a:r>
            </a:p>
          </p:txBody>
        </p:sp>
        <p:sp>
          <p:nvSpPr>
            <p:cNvPr id="15" name="Oval 14"/>
            <p:cNvSpPr/>
            <p:nvPr/>
          </p:nvSpPr>
          <p:spPr>
            <a:xfrm>
              <a:off x="4953000" y="28194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Arrow Connector 38"/>
            <p:cNvCxnSpPr>
              <a:stCxn id="9" idx="1"/>
              <a:endCxn id="15" idx="6"/>
            </p:cNvCxnSpPr>
            <p:nvPr/>
          </p:nvCxnSpPr>
          <p:spPr>
            <a:xfrm flipH="1">
              <a:off x="5486400" y="2521298"/>
              <a:ext cx="1447800" cy="4314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181600" y="3352800"/>
            <a:ext cx="4038600" cy="1384995"/>
            <a:chOff x="5181600" y="3352800"/>
            <a:chExt cx="4038600" cy="1384995"/>
          </a:xfrm>
        </p:grpSpPr>
        <p:sp>
          <p:nvSpPr>
            <p:cNvPr id="7" name="TextBox 6"/>
            <p:cNvSpPr txBox="1"/>
            <p:nvPr/>
          </p:nvSpPr>
          <p:spPr>
            <a:xfrm>
              <a:off x="6934200" y="3352800"/>
              <a:ext cx="2286000" cy="1384995"/>
            </a:xfrm>
            <a:prstGeom prst="rect">
              <a:avLst/>
            </a:prstGeom>
            <a:solidFill>
              <a:schemeClr val="bg1">
                <a:alpha val="94000"/>
              </a:schemeClr>
            </a:solidFill>
          </p:spPr>
          <p:txBody>
            <a:bodyPr wrap="square" rtlCol="0">
              <a:spAutoFit/>
            </a:bodyPr>
            <a:lstStyle/>
            <a:p>
              <a:pPr algn="ctr"/>
              <a:r>
                <a:rPr lang="en-US" sz="2800" b="1" dirty="0"/>
                <a:t>1765-Fausse Pointe (</a:t>
              </a:r>
              <a:r>
                <a:rPr lang="en-US" sz="2800" b="1" dirty="0" err="1"/>
                <a:t>Loureauville</a:t>
              </a:r>
              <a:r>
                <a:rPr lang="en-US" sz="2800" b="1" dirty="0"/>
                <a:t>)</a:t>
              </a:r>
            </a:p>
          </p:txBody>
        </p:sp>
        <p:sp>
          <p:nvSpPr>
            <p:cNvPr id="14" name="Oval 13"/>
            <p:cNvSpPr/>
            <p:nvPr/>
          </p:nvSpPr>
          <p:spPr>
            <a:xfrm>
              <a:off x="5181600" y="35052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7" idx="1"/>
              <a:endCxn id="14" idx="6"/>
            </p:cNvCxnSpPr>
            <p:nvPr/>
          </p:nvCxnSpPr>
          <p:spPr>
            <a:xfrm flipH="1" flipV="1">
              <a:off x="5715000" y="3638550"/>
              <a:ext cx="1219200" cy="4067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5638800" y="4191000"/>
            <a:ext cx="3505200" cy="2070795"/>
            <a:chOff x="5638800" y="4191000"/>
            <a:chExt cx="3505200" cy="2070795"/>
          </a:xfrm>
        </p:grpSpPr>
        <p:sp>
          <p:nvSpPr>
            <p:cNvPr id="6" name="TextBox 5"/>
            <p:cNvSpPr txBox="1"/>
            <p:nvPr/>
          </p:nvSpPr>
          <p:spPr>
            <a:xfrm>
              <a:off x="7086600" y="4876800"/>
              <a:ext cx="2057400" cy="1384995"/>
            </a:xfrm>
            <a:prstGeom prst="rect">
              <a:avLst/>
            </a:prstGeom>
            <a:solidFill>
              <a:schemeClr val="bg1">
                <a:alpha val="94000"/>
              </a:schemeClr>
            </a:solidFill>
          </p:spPr>
          <p:txBody>
            <a:bodyPr wrap="square" rtlCol="0">
              <a:spAutoFit/>
            </a:bodyPr>
            <a:lstStyle/>
            <a:p>
              <a:pPr algn="ctr"/>
              <a:r>
                <a:rPr lang="en-US" sz="2800" b="1" dirty="0"/>
                <a:t>1778-Chicot Noir (Jeanerette)</a:t>
              </a:r>
            </a:p>
          </p:txBody>
        </p:sp>
        <p:sp>
          <p:nvSpPr>
            <p:cNvPr id="13" name="Oval 12"/>
            <p:cNvSpPr/>
            <p:nvPr/>
          </p:nvSpPr>
          <p:spPr>
            <a:xfrm>
              <a:off x="5638800" y="41910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Arrow Connector 44"/>
            <p:cNvCxnSpPr>
              <a:stCxn id="6" idx="1"/>
              <a:endCxn id="13" idx="5"/>
            </p:cNvCxnSpPr>
            <p:nvPr/>
          </p:nvCxnSpPr>
          <p:spPr>
            <a:xfrm flipH="1" flipV="1">
              <a:off x="6094085" y="4418643"/>
              <a:ext cx="992515" cy="11506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0" y="6858000"/>
            <a:ext cx="5105400" cy="523220"/>
          </a:xfrm>
          <a:prstGeom prst="rect">
            <a:avLst/>
          </a:prstGeom>
          <a:solidFill>
            <a:srgbClr val="FFFF00"/>
          </a:solidFill>
        </p:spPr>
        <p:txBody>
          <a:bodyPr wrap="square" rtlCol="0">
            <a:spAutoFit/>
          </a:bodyPr>
          <a:lstStyle/>
          <a:p>
            <a:endParaRPr lang="en-US" sz="2800" dirty="0"/>
          </a:p>
        </p:txBody>
      </p:sp>
      <p:pic>
        <p:nvPicPr>
          <p:cNvPr id="138243" name="Picture 3"/>
          <p:cNvPicPr>
            <a:picLocks noChangeAspect="1" noChangeArrowheads="1"/>
          </p:cNvPicPr>
          <p:nvPr/>
        </p:nvPicPr>
        <p:blipFill>
          <a:blip r:embed="rId3" cstate="print"/>
          <a:srcRect/>
          <a:stretch>
            <a:fillRect/>
          </a:stretch>
        </p:blipFill>
        <p:spPr bwMode="auto">
          <a:xfrm>
            <a:off x="4419600" y="3276600"/>
            <a:ext cx="494675" cy="914400"/>
          </a:xfrm>
          <a:prstGeom prst="rect">
            <a:avLst/>
          </a:prstGeom>
          <a:noFill/>
          <a:ln w="9525">
            <a:noFill/>
            <a:miter lim="800000"/>
            <a:headEnd/>
            <a:tailEnd/>
          </a:ln>
        </p:spPr>
      </p:pic>
      <p:grpSp>
        <p:nvGrpSpPr>
          <p:cNvPr id="58" name="Group 57"/>
          <p:cNvGrpSpPr/>
          <p:nvPr/>
        </p:nvGrpSpPr>
        <p:grpSpPr>
          <a:xfrm>
            <a:off x="0" y="2971800"/>
            <a:ext cx="4876800" cy="2249507"/>
            <a:chOff x="0" y="2971800"/>
            <a:chExt cx="4876800" cy="2249507"/>
          </a:xfrm>
        </p:grpSpPr>
        <p:sp>
          <p:nvSpPr>
            <p:cNvPr id="19" name="Oval 18"/>
            <p:cNvSpPr/>
            <p:nvPr/>
          </p:nvSpPr>
          <p:spPr>
            <a:xfrm>
              <a:off x="4343400" y="2971800"/>
              <a:ext cx="533400" cy="266700"/>
            </a:xfrm>
            <a:prstGeom prst="ellipse">
              <a:avLst/>
            </a:prstGeom>
            <a:solidFill>
              <a:schemeClr val="tx1"/>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2" name="Group 51"/>
            <p:cNvGrpSpPr/>
            <p:nvPr/>
          </p:nvGrpSpPr>
          <p:grpSpPr>
            <a:xfrm>
              <a:off x="0" y="3276600"/>
              <a:ext cx="4648200" cy="1944707"/>
              <a:chOff x="0" y="3276600"/>
              <a:chExt cx="4648200" cy="1944707"/>
            </a:xfrm>
          </p:grpSpPr>
          <p:sp>
            <p:nvSpPr>
              <p:cNvPr id="10" name="TextBox 9"/>
              <p:cNvSpPr txBox="1"/>
              <p:nvPr/>
            </p:nvSpPr>
            <p:spPr>
              <a:xfrm>
                <a:off x="0" y="4267200"/>
                <a:ext cx="2819400" cy="954107"/>
              </a:xfrm>
              <a:prstGeom prst="rect">
                <a:avLst/>
              </a:prstGeom>
              <a:solidFill>
                <a:schemeClr val="bg1">
                  <a:alpha val="94000"/>
                </a:schemeClr>
              </a:solidFill>
            </p:spPr>
            <p:txBody>
              <a:bodyPr wrap="square" rtlCol="0">
                <a:spAutoFit/>
              </a:bodyPr>
              <a:lstStyle/>
              <a:p>
                <a:pPr algn="ctr"/>
                <a:r>
                  <a:rPr lang="en-US" sz="2800" b="1" dirty="0"/>
                  <a:t>1766-Côte </a:t>
                </a:r>
                <a:r>
                  <a:rPr lang="en-US" sz="2800" b="1" dirty="0" err="1"/>
                  <a:t>Gelée</a:t>
                </a:r>
                <a:r>
                  <a:rPr lang="en-US" sz="2800" b="1" dirty="0"/>
                  <a:t> (Broussard)</a:t>
                </a:r>
              </a:p>
            </p:txBody>
          </p:sp>
          <p:sp>
            <p:nvSpPr>
              <p:cNvPr id="34" name="Freeform 33"/>
              <p:cNvSpPr/>
              <p:nvPr/>
            </p:nvSpPr>
            <p:spPr>
              <a:xfrm>
                <a:off x="2819400" y="3276600"/>
                <a:ext cx="1828800" cy="1447800"/>
              </a:xfrm>
              <a:custGeom>
                <a:avLst/>
                <a:gdLst>
                  <a:gd name="connsiteX0" fmla="*/ 0 w 1818167"/>
                  <a:gd name="connsiteY0" fmla="*/ 1573618 h 1573618"/>
                  <a:gd name="connsiteX1" fmla="*/ 1573618 w 1818167"/>
                  <a:gd name="connsiteY1" fmla="*/ 903767 h 1573618"/>
                  <a:gd name="connsiteX2" fmla="*/ 1818167 w 1818167"/>
                  <a:gd name="connsiteY2" fmla="*/ 0 h 1573618"/>
                </a:gdLst>
                <a:ahLst/>
                <a:cxnLst>
                  <a:cxn ang="0">
                    <a:pos x="connsiteX0" y="connsiteY0"/>
                  </a:cxn>
                  <a:cxn ang="0">
                    <a:pos x="connsiteX1" y="connsiteY1"/>
                  </a:cxn>
                  <a:cxn ang="0">
                    <a:pos x="connsiteX2" y="connsiteY2"/>
                  </a:cxn>
                </a:cxnLst>
                <a:rect l="l" t="t" r="r" b="b"/>
                <a:pathLst>
                  <a:path w="1818167" h="1573618">
                    <a:moveTo>
                      <a:pt x="0" y="1573618"/>
                    </a:moveTo>
                    <a:lnTo>
                      <a:pt x="1573618" y="903767"/>
                    </a:lnTo>
                    <a:lnTo>
                      <a:pt x="1818167" y="0"/>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right)">
                                      <p:cBhvr>
                                        <p:cTn id="11" dur="1000"/>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right)">
                                      <p:cBhvr>
                                        <p:cTn id="16" dur="1000"/>
                                        <p:tgtEl>
                                          <p:spTgt spid="5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left)">
                                      <p:cBhvr>
                                        <p:cTn id="20" dur="1000"/>
                                        <p:tgtEl>
                                          <p:spTgt spid="54"/>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down)">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1000"/>
                                        <p:tgtEl>
                                          <p:spTgt spid="25"/>
                                        </p:tgtEl>
                                      </p:cBhvr>
                                    </p:animEffect>
                                  </p:childTnLst>
                                </p:cTn>
                              </p:par>
                              <p:par>
                                <p:cTn id="30" presetID="22" presetClass="entr" presetSubtype="8"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left)">
                                      <p:cBhvr>
                                        <p:cTn id="32" dur="1000"/>
                                        <p:tgtEl>
                                          <p:spTgt spid="53"/>
                                        </p:tgtEl>
                                      </p:cBhvr>
                                    </p:animEffect>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right)">
                                      <p:cBhvr>
                                        <p:cTn id="3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ACADIAN SETTLEMENTS IN LOUISIANA</a:t>
            </a:r>
          </a:p>
        </p:txBody>
      </p:sp>
      <p:sp>
        <p:nvSpPr>
          <p:cNvPr id="3" name="TextBox 2"/>
          <p:cNvSpPr txBox="1"/>
          <p:nvPr/>
        </p:nvSpPr>
        <p:spPr>
          <a:xfrm>
            <a:off x="0" y="598865"/>
            <a:ext cx="4648200" cy="3211135"/>
          </a:xfrm>
          <a:prstGeom prst="rect">
            <a:avLst/>
          </a:prstGeom>
          <a:noFill/>
        </p:spPr>
        <p:txBody>
          <a:bodyPr wrap="square" rtlCol="0">
            <a:spAutoFit/>
          </a:bodyPr>
          <a:lstStyle/>
          <a:p>
            <a:pPr marL="169863" indent="-169863">
              <a:spcAft>
                <a:spcPts val="800"/>
              </a:spcAft>
              <a:buFont typeface="Arial" pitchFamily="34" charset="0"/>
              <a:buChar char="•"/>
            </a:pPr>
            <a:r>
              <a:rPr lang="en-US" sz="2800" dirty="0"/>
              <a:t>Remember: “</a:t>
            </a:r>
            <a:r>
              <a:rPr lang="en-US" sz="2800" dirty="0">
                <a:solidFill>
                  <a:srgbClr val="FF0000"/>
                </a:solidFill>
                <a:effectLst>
                  <a:outerShdw blurRad="38100" dist="38100" dir="2700000" algn="tl">
                    <a:schemeClr val="tx1"/>
                  </a:outerShdw>
                </a:effectLst>
              </a:rPr>
              <a:t>Prior to March 1768</a:t>
            </a:r>
            <a:r>
              <a:rPr lang="en-US" sz="2800" dirty="0"/>
              <a:t>, the French Governor of Louisiana </a:t>
            </a:r>
            <a:r>
              <a:rPr lang="en-US" sz="2800" dirty="0">
                <a:solidFill>
                  <a:srgbClr val="FF0000"/>
                </a:solidFill>
                <a:effectLst>
                  <a:outerShdw blurRad="38100" dist="38100" dir="2700000" algn="tl">
                    <a:schemeClr val="tx1"/>
                  </a:outerShdw>
                </a:effectLst>
              </a:rPr>
              <a:t>did what was best for the Acadians </a:t>
            </a:r>
            <a:r>
              <a:rPr lang="en-US" sz="2800" dirty="0"/>
              <a:t>– let them resettle where THEY wanted”</a:t>
            </a:r>
          </a:p>
          <a:p>
            <a:pPr marL="169863" indent="-169863">
              <a:spcAft>
                <a:spcPts val="800"/>
              </a:spcAft>
              <a:buFont typeface="Arial" pitchFamily="34" charset="0"/>
              <a:buChar char="•"/>
            </a:pPr>
            <a:r>
              <a:rPr lang="en-US" sz="2800" dirty="0">
                <a:solidFill>
                  <a:srgbClr val="FF0000"/>
                </a:solidFill>
                <a:effectLst>
                  <a:outerShdw blurRad="38100" dist="38100" dir="2700000" algn="tl">
                    <a:schemeClr val="tx1"/>
                  </a:outerShdw>
                </a:effectLst>
              </a:rPr>
              <a:t>Earliest 5 settlements</a:t>
            </a:r>
            <a:r>
              <a:rPr lang="en-US" sz="2800" dirty="0"/>
              <a:t> are called</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657600"/>
            <a:ext cx="9144000" cy="3211135"/>
          </a:xfrm>
          <a:prstGeom prst="rect">
            <a:avLst/>
          </a:prstGeom>
          <a:noFill/>
        </p:spPr>
        <p:txBody>
          <a:bodyPr wrap="square" rtlCol="0">
            <a:spAutoFit/>
          </a:bodyPr>
          <a:lstStyle/>
          <a:p>
            <a:pPr marL="169863" indent="-169863">
              <a:spcAft>
                <a:spcPts val="800"/>
              </a:spcAft>
            </a:pPr>
            <a:r>
              <a:rPr lang="en-US" sz="2800" dirty="0"/>
              <a:t>		“</a:t>
            </a:r>
            <a:r>
              <a:rPr lang="en-US" sz="2800" dirty="0">
                <a:solidFill>
                  <a:srgbClr val="FF0000"/>
                </a:solidFill>
                <a:effectLst>
                  <a:outerShdw blurRad="38100" dist="38100" dir="2700000" algn="tl">
                    <a:schemeClr val="tx1"/>
                  </a:outerShdw>
                </a:effectLst>
              </a:rPr>
              <a:t>le dernier camp </a:t>
            </a:r>
            <a:r>
              <a:rPr lang="en-US" sz="2800" dirty="0" err="1">
                <a:solidFill>
                  <a:srgbClr val="FF0000"/>
                </a:solidFill>
                <a:effectLst>
                  <a:outerShdw blurRad="38100" dist="38100" dir="2700000" algn="tl">
                    <a:schemeClr val="tx1"/>
                  </a:outerShdw>
                </a:effectLst>
              </a:rPr>
              <a:t>d’en</a:t>
            </a:r>
            <a:r>
              <a:rPr lang="en-US" sz="2800" dirty="0">
                <a:solidFill>
                  <a:srgbClr val="FF0000"/>
                </a:solidFill>
                <a:effectLst>
                  <a:outerShdw blurRad="38100" dist="38100" dir="2700000" algn="tl">
                    <a:schemeClr val="tx1"/>
                  </a:outerShdw>
                </a:effectLst>
              </a:rPr>
              <a:t> bas</a:t>
            </a:r>
            <a:r>
              <a:rPr lang="en-US" sz="2800" dirty="0"/>
              <a:t>” </a:t>
            </a:r>
          </a:p>
          <a:p>
            <a:pPr marL="169863" indent="-169863">
              <a:buFont typeface="Arial" pitchFamily="34" charset="0"/>
              <a:buChar char="•"/>
            </a:pPr>
            <a:r>
              <a:rPr lang="en-US" sz="2800" dirty="0"/>
              <a:t>Settlement pattern generally was </a:t>
            </a:r>
          </a:p>
          <a:p>
            <a:pPr marL="339725" indent="-169863">
              <a:buFontTx/>
              <a:buChar char="-"/>
            </a:pPr>
            <a:r>
              <a:rPr lang="en-US" sz="2800" dirty="0"/>
              <a:t>Acadians </a:t>
            </a:r>
            <a:r>
              <a:rPr lang="en-US" sz="2800" dirty="0">
                <a:solidFill>
                  <a:srgbClr val="FF0000"/>
                </a:solidFill>
                <a:effectLst>
                  <a:outerShdw blurRad="38100" dist="38100" dir="2700000" algn="tl">
                    <a:schemeClr val="tx1"/>
                  </a:outerShdw>
                </a:effectLst>
              </a:rPr>
              <a:t>select their own location</a:t>
            </a:r>
          </a:p>
          <a:p>
            <a:pPr marL="339725" indent="-169863">
              <a:buFontTx/>
              <a:buChar char="-"/>
            </a:pPr>
            <a:r>
              <a:rPr lang="en-US" sz="2800" dirty="0"/>
              <a:t>Bring </a:t>
            </a:r>
            <a:r>
              <a:rPr lang="en-US" sz="2800" dirty="0">
                <a:solidFill>
                  <a:srgbClr val="FF0000"/>
                </a:solidFill>
                <a:effectLst>
                  <a:outerShdw blurRad="38100" dist="38100" dir="2700000" algn="tl">
                    <a:schemeClr val="tx1"/>
                  </a:outerShdw>
                </a:effectLst>
              </a:rPr>
              <a:t>30-50</a:t>
            </a:r>
            <a:r>
              <a:rPr lang="en-US" sz="2800" dirty="0"/>
              <a:t> family members</a:t>
            </a:r>
          </a:p>
          <a:p>
            <a:pPr marL="339725" indent="-169863">
              <a:buFontTx/>
              <a:buChar char="-"/>
            </a:pPr>
            <a:r>
              <a:rPr lang="en-US" sz="2800" dirty="0">
                <a:solidFill>
                  <a:srgbClr val="FF0000"/>
                </a:solidFill>
                <a:effectLst>
                  <a:outerShdw blurRad="38100" dist="38100" dir="2700000" algn="tl">
                    <a:schemeClr val="tx1"/>
                  </a:outerShdw>
                </a:effectLst>
              </a:rPr>
              <a:t>Spread out family clusters </a:t>
            </a:r>
            <a:r>
              <a:rPr lang="en-US" sz="2800" dirty="0"/>
              <a:t>along a </a:t>
            </a:r>
            <a:r>
              <a:rPr lang="en-US" sz="2800" dirty="0">
                <a:solidFill>
                  <a:srgbClr val="FF0000"/>
                </a:solidFill>
                <a:effectLst>
                  <a:outerShdw blurRad="38100" dist="38100" dir="2700000" algn="tl">
                    <a:schemeClr val="tx1"/>
                  </a:outerShdw>
                </a:effectLst>
              </a:rPr>
              <a:t>waterway (bayou or coulee)</a:t>
            </a:r>
          </a:p>
          <a:p>
            <a:pPr marL="339725" indent="-169863">
              <a:buFontTx/>
              <a:buChar char="-"/>
            </a:pPr>
            <a:r>
              <a:rPr lang="en-US" sz="2800" dirty="0"/>
              <a:t>Top priority was </a:t>
            </a:r>
            <a:r>
              <a:rPr lang="en-US" sz="2800" dirty="0">
                <a:solidFill>
                  <a:srgbClr val="FF0000"/>
                </a:solidFill>
                <a:effectLst>
                  <a:outerShdw blurRad="38100" dist="38100" dir="2700000" algn="tl">
                    <a:schemeClr val="tx1"/>
                  </a:outerShdw>
                </a:effectLst>
              </a:rPr>
              <a:t>family unity</a:t>
            </a:r>
          </a:p>
        </p:txBody>
      </p:sp>
      <p:sp>
        <p:nvSpPr>
          <p:cNvPr id="6" name="TextBox 5"/>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1000"/>
                                        <p:tgtEl>
                                          <p:spTgt spid="5">
                                            <p:txEl>
                                              <p:pRg st="1" end="1"/>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10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up)">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up)">
                                      <p:cBhvr>
                                        <p:cTn id="35" dur="10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wipe(up)">
                                      <p:cBhvr>
                                        <p:cTn id="40"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ONGOING ACADIAN ARRIVALS &amp; NEW SETTLEMENTS</a:t>
            </a:r>
          </a:p>
        </p:txBody>
      </p:sp>
      <p:sp>
        <p:nvSpPr>
          <p:cNvPr id="3" name="TextBox 2"/>
          <p:cNvSpPr txBox="1"/>
          <p:nvPr/>
        </p:nvSpPr>
        <p:spPr>
          <a:xfrm>
            <a:off x="0" y="646093"/>
            <a:ext cx="4648200" cy="3211135"/>
          </a:xfrm>
          <a:prstGeom prst="rect">
            <a:avLst/>
          </a:prstGeom>
          <a:noFill/>
        </p:spPr>
        <p:txBody>
          <a:bodyPr wrap="square" rtlCol="0">
            <a:spAutoFit/>
          </a:bodyPr>
          <a:lstStyle/>
          <a:p>
            <a:pPr marL="169863" indent="-169863">
              <a:spcAft>
                <a:spcPts val="800"/>
              </a:spcAft>
              <a:buFont typeface="Arial" pitchFamily="34" charset="0"/>
              <a:buChar char="•"/>
            </a:pPr>
            <a:r>
              <a:rPr lang="en-US" sz="2800" dirty="0"/>
              <a:t>In </a:t>
            </a:r>
            <a:r>
              <a:rPr lang="en-US" sz="2800" dirty="0">
                <a:solidFill>
                  <a:srgbClr val="FF0000"/>
                </a:solidFill>
                <a:effectLst>
                  <a:outerShdw blurRad="38100" dist="38100" dir="2700000" algn="tl">
                    <a:schemeClr val="tx1"/>
                  </a:outerShdw>
                </a:effectLst>
              </a:rPr>
              <a:t>March 1768</a:t>
            </a:r>
            <a:r>
              <a:rPr lang="en-US" sz="2800" dirty="0"/>
              <a:t>, a </a:t>
            </a:r>
            <a:r>
              <a:rPr lang="en-US" sz="2800" dirty="0">
                <a:solidFill>
                  <a:srgbClr val="FF0000"/>
                </a:solidFill>
                <a:effectLst>
                  <a:outerShdw blurRad="38100" dist="38100" dir="2700000" algn="tl">
                    <a:schemeClr val="tx1"/>
                  </a:outerShdw>
                </a:effectLst>
              </a:rPr>
              <a:t>new Spanish Governor</a:t>
            </a:r>
            <a:r>
              <a:rPr lang="en-US" sz="2800" dirty="0"/>
              <a:t>, Antonio de </a:t>
            </a:r>
            <a:r>
              <a:rPr lang="en-US" sz="2800" dirty="0" err="1"/>
              <a:t>Ulloa</a:t>
            </a:r>
            <a:r>
              <a:rPr lang="en-US" sz="2800" dirty="0"/>
              <a:t> arrives</a:t>
            </a:r>
          </a:p>
          <a:p>
            <a:pPr marL="169863" indent="-169863">
              <a:spcAft>
                <a:spcPts val="800"/>
              </a:spcAft>
              <a:buFont typeface="Arial" pitchFamily="34" charset="0"/>
              <a:buChar char="•"/>
            </a:pPr>
            <a:r>
              <a:rPr lang="en-US" sz="2800" dirty="0">
                <a:solidFill>
                  <a:srgbClr val="FF0000"/>
                </a:solidFill>
                <a:effectLst>
                  <a:outerShdw blurRad="38100" dist="38100" dir="2700000" algn="tl">
                    <a:schemeClr val="tx1"/>
                  </a:outerShdw>
                </a:effectLst>
              </a:rPr>
              <a:t>Although sympathetic </a:t>
            </a:r>
            <a:r>
              <a:rPr lang="en-US" sz="2800" dirty="0"/>
              <a:t>to the plight of arriving Acadians, </a:t>
            </a:r>
            <a:r>
              <a:rPr lang="en-US" sz="2800" dirty="0">
                <a:solidFill>
                  <a:srgbClr val="FF0000"/>
                </a:solidFill>
                <a:effectLst>
                  <a:outerShdw blurRad="38100" dist="38100" dir="2700000" algn="tl">
                    <a:schemeClr val="tx1"/>
                  </a:outerShdw>
                </a:effectLst>
              </a:rPr>
              <a:t>he did what was best to protect Louisiana from any future</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733800"/>
            <a:ext cx="9144000" cy="2349361"/>
          </a:xfrm>
          <a:prstGeom prst="rect">
            <a:avLst/>
          </a:prstGeom>
          <a:noFill/>
        </p:spPr>
        <p:txBody>
          <a:bodyPr wrap="square" rtlCol="0">
            <a:spAutoFit/>
          </a:bodyPr>
          <a:lstStyle/>
          <a:p>
            <a:pPr marL="169863" indent="-169863">
              <a:spcAft>
                <a:spcPts val="800"/>
              </a:spcAft>
            </a:pPr>
            <a:r>
              <a:rPr lang="en-US" sz="2800" dirty="0"/>
              <a:t>	</a:t>
            </a:r>
            <a:r>
              <a:rPr lang="en-US" sz="2800" dirty="0">
                <a:solidFill>
                  <a:srgbClr val="FF0000"/>
                </a:solidFill>
                <a:effectLst>
                  <a:outerShdw blurRad="38100" dist="38100" dir="2700000" algn="tl">
                    <a:schemeClr val="tx1"/>
                  </a:outerShdw>
                </a:effectLst>
              </a:rPr>
              <a:t>British attack </a:t>
            </a:r>
            <a:r>
              <a:rPr lang="en-US" sz="2800" dirty="0"/>
              <a:t>– </a:t>
            </a:r>
            <a:r>
              <a:rPr lang="en-US" sz="2800" dirty="0">
                <a:solidFill>
                  <a:srgbClr val="FF0000"/>
                </a:solidFill>
                <a:effectLst>
                  <a:outerShdw blurRad="38100" dist="38100" dir="2700000" algn="tl">
                    <a:schemeClr val="tx1"/>
                  </a:outerShdw>
                </a:effectLst>
              </a:rPr>
              <a:t>he told the Acadians where HE wanted them to settle</a:t>
            </a:r>
            <a:r>
              <a:rPr lang="en-US" sz="2800" dirty="0"/>
              <a:t> – where settlements </a:t>
            </a:r>
            <a:r>
              <a:rPr lang="en-US" sz="2800" dirty="0">
                <a:solidFill>
                  <a:srgbClr val="FF0000"/>
                </a:solidFill>
                <a:effectLst>
                  <a:outerShdw blurRad="38100" dist="38100" dir="2700000" algn="tl">
                    <a:schemeClr val="tx1"/>
                  </a:outerShdw>
                </a:effectLst>
              </a:rPr>
              <a:t>bolster colonial defenses</a:t>
            </a:r>
          </a:p>
          <a:p>
            <a:pPr marL="169863" indent="-169863">
              <a:spcAft>
                <a:spcPts val="800"/>
              </a:spcAft>
              <a:buFont typeface="Arial" pitchFamily="34" charset="0"/>
              <a:buChar char="•"/>
            </a:pPr>
            <a:r>
              <a:rPr lang="en-US" sz="2800" dirty="0"/>
              <a:t>Given that </a:t>
            </a:r>
            <a:r>
              <a:rPr lang="en-US" sz="2800" dirty="0">
                <a:solidFill>
                  <a:srgbClr val="FF0000"/>
                </a:solidFill>
                <a:effectLst>
                  <a:outerShdw blurRad="38100" dist="38100" dir="2700000" algn="tl">
                    <a:schemeClr val="tx1"/>
                  </a:outerShdw>
                </a:effectLst>
              </a:rPr>
              <a:t>to the east of the Mississippi was British Territory</a:t>
            </a:r>
            <a:r>
              <a:rPr lang="en-US" sz="2800" dirty="0"/>
              <a:t>, Gov. </a:t>
            </a:r>
            <a:r>
              <a:rPr lang="en-US" sz="2800" dirty="0" err="1"/>
              <a:t>Ulloa</a:t>
            </a:r>
            <a:r>
              <a:rPr lang="en-US" sz="2800" dirty="0"/>
              <a:t> would </a:t>
            </a:r>
            <a:r>
              <a:rPr lang="en-US" sz="2800" dirty="0">
                <a:solidFill>
                  <a:srgbClr val="FF0000"/>
                </a:solidFill>
                <a:effectLst>
                  <a:outerShdw blurRad="38100" dist="38100" dir="2700000" algn="tl">
                    <a:schemeClr val="tx1"/>
                  </a:outerShdw>
                </a:effectLst>
              </a:rPr>
              <a:t>encourage settlements on or near the Mississippi River</a:t>
            </a:r>
            <a:r>
              <a:rPr lang="en-US" sz="2800" dirty="0"/>
              <a:t> and </a:t>
            </a:r>
            <a:r>
              <a:rPr lang="en-US" sz="2800" dirty="0">
                <a:solidFill>
                  <a:srgbClr val="FF0000"/>
                </a:solidFill>
                <a:effectLst>
                  <a:outerShdw blurRad="38100" dist="38100" dir="2700000" algn="tl">
                    <a:schemeClr val="tx1"/>
                  </a:outerShdw>
                </a:effectLst>
              </a:rPr>
              <a:t>particularly near forts </a:t>
            </a:r>
            <a:r>
              <a:rPr lang="en-US" sz="2800" dirty="0"/>
              <a:t>he was building </a:t>
            </a:r>
          </a:p>
        </p:txBody>
      </p:sp>
      <p:sp>
        <p:nvSpPr>
          <p:cNvPr id="6" name="TextBox 5"/>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ONGOING ACADIAN ARRIVALS &amp; NEW SETTLEMENTS</a:t>
            </a:r>
          </a:p>
        </p:txBody>
      </p:sp>
      <p:sp>
        <p:nvSpPr>
          <p:cNvPr id="3" name="TextBox 2"/>
          <p:cNvSpPr txBox="1"/>
          <p:nvPr/>
        </p:nvSpPr>
        <p:spPr>
          <a:xfrm>
            <a:off x="0" y="6858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This means that </a:t>
            </a:r>
            <a:r>
              <a:rPr lang="en-US" sz="2800" dirty="0">
                <a:solidFill>
                  <a:srgbClr val="FF0000"/>
                </a:solidFill>
                <a:effectLst>
                  <a:outerShdw blurRad="38100" dist="38100" dir="2700000" algn="tl">
                    <a:schemeClr val="tx1"/>
                  </a:outerShdw>
                </a:effectLst>
              </a:rPr>
              <a:t>subsequent arrivals will likely be settled </a:t>
            </a:r>
            <a:r>
              <a:rPr lang="en-US" sz="2800" dirty="0"/>
              <a:t>to Louisiana’s eastern boundary – </a:t>
            </a:r>
            <a:r>
              <a:rPr lang="en-US" sz="2800" dirty="0">
                <a:solidFill>
                  <a:srgbClr val="FF0000"/>
                </a:solidFill>
                <a:effectLst>
                  <a:outerShdw blurRad="38100" dist="38100" dir="2700000" algn="tl">
                    <a:schemeClr val="tx1"/>
                  </a:outerShdw>
                </a:effectLst>
              </a:rPr>
              <a:t>as a buffer zone</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1766</a:t>
            </a:r>
            <a:r>
              <a:rPr lang="en-US" sz="2800" dirty="0"/>
              <a:t> – </a:t>
            </a:r>
            <a:r>
              <a:rPr lang="en-US" sz="2800" dirty="0">
                <a:solidFill>
                  <a:srgbClr val="FF0000"/>
                </a:solidFill>
                <a:effectLst>
                  <a:outerShdw blurRad="38100" dist="38100" dir="2700000" algn="tl">
                    <a:schemeClr val="tx1"/>
                  </a:outerShdw>
                </a:effectLst>
              </a:rPr>
              <a:t>224 exiles from Maryland </a:t>
            </a:r>
            <a:r>
              <a:rPr lang="en-US" sz="2800" dirty="0"/>
              <a:t>are settled in </a:t>
            </a:r>
            <a:r>
              <a:rPr lang="en-US" sz="2800" dirty="0">
                <a:solidFill>
                  <a:srgbClr val="FF0000"/>
                </a:solidFill>
                <a:effectLst>
                  <a:outerShdw blurRad="38100" dist="38100" dir="2700000" algn="tl">
                    <a:schemeClr val="tx1"/>
                  </a:outerShdw>
                </a:effectLst>
              </a:rPr>
              <a:t>St. James &amp; Ascension</a:t>
            </a:r>
            <a:r>
              <a:rPr lang="en-US" sz="2800" dirty="0"/>
              <a:t> parishes</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822760"/>
            <a:ext cx="9144000" cy="2882840"/>
          </a:xfrm>
          <a:prstGeom prst="rect">
            <a:avLst/>
          </a:prstGeom>
          <a:noFill/>
        </p:spPr>
        <p:txBody>
          <a:bodyPr wrap="square" rtlCol="0">
            <a:spAutoFit/>
          </a:bodyPr>
          <a:lstStyle/>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1767</a:t>
            </a:r>
            <a:r>
              <a:rPr lang="en-US" sz="2800" dirty="0"/>
              <a:t> – </a:t>
            </a:r>
            <a:r>
              <a:rPr lang="en-US" sz="2800" dirty="0">
                <a:solidFill>
                  <a:srgbClr val="FF0000"/>
                </a:solidFill>
                <a:effectLst>
                  <a:outerShdw blurRad="38100" dist="38100" dir="2700000" algn="tl">
                    <a:schemeClr val="tx1"/>
                  </a:outerShdw>
                </a:effectLst>
              </a:rPr>
              <a:t>210</a:t>
            </a:r>
            <a:r>
              <a:rPr lang="en-US" sz="2800" dirty="0"/>
              <a:t> more exiles from </a:t>
            </a:r>
            <a:r>
              <a:rPr lang="en-US" sz="2800" dirty="0">
                <a:solidFill>
                  <a:srgbClr val="FF0000"/>
                </a:solidFill>
                <a:effectLst>
                  <a:outerShdw blurRad="38100" dist="38100" dir="2700000" algn="tl">
                    <a:schemeClr val="tx1"/>
                  </a:outerShdw>
                </a:effectLst>
              </a:rPr>
              <a:t>Maryland</a:t>
            </a:r>
            <a:r>
              <a:rPr lang="en-US" sz="2800" dirty="0"/>
              <a:t> are sent to </a:t>
            </a:r>
            <a:r>
              <a:rPr lang="en-US" sz="2800" dirty="0">
                <a:solidFill>
                  <a:srgbClr val="FF0000"/>
                </a:solidFill>
                <a:effectLst>
                  <a:outerShdw blurRad="38100" dist="38100" dir="2700000" algn="tl">
                    <a:schemeClr val="tx1"/>
                  </a:outerShdw>
                </a:effectLst>
              </a:rPr>
              <a:t>Ft. St. Gabriel</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1768</a:t>
            </a:r>
            <a:r>
              <a:rPr lang="en-US" sz="2800" dirty="0"/>
              <a:t> – 149 more exiles, origination unknown, are settled at </a:t>
            </a:r>
            <a:r>
              <a:rPr lang="en-US" sz="2800" dirty="0">
                <a:solidFill>
                  <a:srgbClr val="FF0000"/>
                </a:solidFill>
                <a:effectLst>
                  <a:outerShdw blurRad="38100" dist="38100" dir="2700000" algn="tl">
                    <a:schemeClr val="tx1"/>
                  </a:outerShdw>
                </a:effectLst>
              </a:rPr>
              <a:t>Ft. San Luis near Natchez</a:t>
            </a:r>
          </a:p>
          <a:p>
            <a:pPr marL="114300" indent="-114300">
              <a:spcAft>
                <a:spcPts val="800"/>
              </a:spcAft>
              <a:buFont typeface="Arial" pitchFamily="34" charset="0"/>
              <a:buChar char="•"/>
            </a:pPr>
            <a:r>
              <a:rPr lang="en-US" sz="2800" dirty="0"/>
              <a:t>The </a:t>
            </a:r>
            <a:r>
              <a:rPr lang="en-US" sz="2800" dirty="0">
                <a:solidFill>
                  <a:srgbClr val="FF0000"/>
                </a:solidFill>
                <a:effectLst>
                  <a:outerShdw blurRad="38100" dist="38100" dir="2700000" algn="tl">
                    <a:schemeClr val="tx1"/>
                  </a:outerShdw>
                </a:effectLst>
              </a:rPr>
              <a:t>Spanish treated the Acadians well </a:t>
            </a:r>
            <a:r>
              <a:rPr lang="en-US" sz="2800" dirty="0"/>
              <a:t>&amp; tended to their needs; the </a:t>
            </a:r>
            <a:r>
              <a:rPr lang="en-US" sz="2800" dirty="0">
                <a:solidFill>
                  <a:srgbClr val="FF0000"/>
                </a:solidFill>
                <a:effectLst>
                  <a:outerShdw blurRad="38100" dist="38100" dir="2700000" algn="tl">
                    <a:schemeClr val="tx1"/>
                  </a:outerShdw>
                </a:effectLst>
              </a:rPr>
              <a:t>Acadians worked hard for the Spanish</a:t>
            </a:r>
          </a:p>
        </p:txBody>
      </p:sp>
      <p:sp>
        <p:nvSpPr>
          <p:cNvPr id="6" name="TextBox 5"/>
          <p:cNvSpPr txBox="1"/>
          <p:nvPr/>
        </p:nvSpPr>
        <p:spPr>
          <a:xfrm>
            <a:off x="1143000" y="1351508"/>
            <a:ext cx="6858000" cy="4154984"/>
          </a:xfrm>
          <a:prstGeom prst="rect">
            <a:avLst/>
          </a:prstGeom>
          <a:solidFill>
            <a:schemeClr val="bg1"/>
          </a:solidFill>
          <a:ln>
            <a:solidFill>
              <a:schemeClr val="tx1"/>
            </a:solidFill>
          </a:ln>
        </p:spPr>
        <p:txBody>
          <a:bodyPr wrap="square" rtlCol="0">
            <a:spAutoFit/>
          </a:bodyPr>
          <a:lstStyle/>
          <a:p>
            <a:pPr algn="ctr"/>
            <a:r>
              <a:rPr lang="en-US" sz="6600" dirty="0"/>
              <a:t>Let’s look at where these eastern settlements are located…</a:t>
            </a:r>
          </a:p>
        </p:txBody>
      </p:sp>
      <p:sp>
        <p:nvSpPr>
          <p:cNvPr id="7" name="TextBox 6"/>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1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1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from="(-#ppt_w/2)" to="(#ppt_x)" calcmode="lin" valueType="num">
                                      <p:cBhvr>
                                        <p:cTn id="32" dur="600" fill="hold">
                                          <p:stCondLst>
                                            <p:cond delay="0"/>
                                          </p:stCondLst>
                                        </p:cTn>
                                        <p:tgtEl>
                                          <p:spTgt spid="6"/>
                                        </p:tgtEl>
                                        <p:attrNameLst>
                                          <p:attrName>ppt_x</p:attrName>
                                        </p:attrNameLst>
                                      </p:cBhvr>
                                    </p:anim>
                                    <p:anim from="0" to="-1.0" calcmode="lin" valueType="num">
                                      <p:cBhvr>
                                        <p:cTn id="33" dur="200" decel="50000" autoRev="1" fill="hold">
                                          <p:stCondLst>
                                            <p:cond delay="600"/>
                                          </p:stCondLst>
                                        </p:cTn>
                                        <p:tgtEl>
                                          <p:spTgt spid="6"/>
                                        </p:tgtEl>
                                        <p:attrNameLst>
                                          <p:attrName>xshear</p:attrName>
                                        </p:attrNameLst>
                                      </p:cBhvr>
                                    </p:anim>
                                    <p:animScale>
                                      <p:cBhvr>
                                        <p:cTn id="34" dur="200" decel="100000" autoRev="1" fill="hold">
                                          <p:stCondLst>
                                            <p:cond delay="600"/>
                                          </p:stCondLst>
                                        </p:cTn>
                                        <p:tgtEl>
                                          <p:spTgt spid="6"/>
                                        </p:tgtEl>
                                      </p:cBhvr>
                                      <p:from x="100000" y="100000"/>
                                      <p:to x="80000" y="100000"/>
                                    </p:animScale>
                                    <p:anim by="(#ppt_h/3+#ppt_w*0.1)" calcmode="lin" valueType="num">
                                      <p:cBhvr additive="sum">
                                        <p:cTn id="35"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2" cstate="print"/>
          <a:srcRect/>
          <a:stretch>
            <a:fillRect/>
          </a:stretch>
        </p:blipFill>
        <p:spPr bwMode="auto">
          <a:xfrm>
            <a:off x="3175" y="3175"/>
            <a:ext cx="9137650" cy="685165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ACADIAN SETTLEMENTS IN LOUISIANA</a:t>
            </a:r>
          </a:p>
        </p:txBody>
      </p:sp>
      <p:pic>
        <p:nvPicPr>
          <p:cNvPr id="139266" name="Picture 2"/>
          <p:cNvPicPr>
            <a:picLocks noChangeAspect="1" noChangeArrowheads="1"/>
          </p:cNvPicPr>
          <p:nvPr/>
        </p:nvPicPr>
        <p:blipFill>
          <a:blip r:embed="rId3" cstate="print"/>
          <a:srcRect/>
          <a:stretch>
            <a:fillRect/>
          </a:stretch>
        </p:blipFill>
        <p:spPr bwMode="auto">
          <a:xfrm>
            <a:off x="2562603" y="1862468"/>
            <a:ext cx="3658179"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9267"/>
                                        </p:tgtEl>
                                      </p:cBhvr>
                                    </p:animEffect>
                                    <p:set>
                                      <p:cBhvr>
                                        <p:cTn id="7" dur="1" fill="hold">
                                          <p:stCondLst>
                                            <p:cond delay="499"/>
                                          </p:stCondLst>
                                        </p:cTn>
                                        <p:tgtEl>
                                          <p:spTgt spid="13926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3926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140290" name="Picture 2"/>
          <p:cNvPicPr>
            <a:picLocks noChangeAspect="1" noChangeArrowheads="1"/>
          </p:cNvPicPr>
          <p:nvPr/>
        </p:nvPicPr>
        <p:blipFill>
          <a:blip r:embed="rId2" cstate="print"/>
          <a:srcRect/>
          <a:stretch>
            <a:fillRect/>
          </a:stretch>
        </p:blipFill>
        <p:spPr bwMode="auto">
          <a:xfrm>
            <a:off x="0" y="3175"/>
            <a:ext cx="9163050" cy="6851650"/>
          </a:xfrm>
          <a:prstGeom prst="rect">
            <a:avLst/>
          </a:prstGeom>
          <a:solidFill>
            <a:schemeClr val="bg1"/>
          </a:solidFill>
          <a:ln w="3175">
            <a:solidFill>
              <a:schemeClr val="tx1"/>
            </a:solidFill>
          </a:ln>
        </p:spPr>
      </p:pic>
      <p:sp>
        <p:nvSpPr>
          <p:cNvPr id="9" name="TextBox 8"/>
          <p:cNvSpPr txBox="1"/>
          <p:nvPr/>
        </p:nvSpPr>
        <p:spPr>
          <a:xfrm>
            <a:off x="6629400" y="685800"/>
            <a:ext cx="2514600" cy="3539430"/>
          </a:xfrm>
          <a:prstGeom prst="rect">
            <a:avLst/>
          </a:prstGeom>
          <a:solidFill>
            <a:schemeClr val="bg1">
              <a:alpha val="94000"/>
            </a:schemeClr>
          </a:solidFill>
          <a:ln>
            <a:solidFill>
              <a:schemeClr val="tx1"/>
            </a:solidFill>
          </a:ln>
        </p:spPr>
        <p:txBody>
          <a:bodyPr wrap="square" rtlCol="0">
            <a:spAutoFit/>
          </a:bodyPr>
          <a:lstStyle/>
          <a:p>
            <a:pPr algn="ctr"/>
            <a:r>
              <a:rPr lang="en-US" sz="2800" dirty="0"/>
              <a:t>Mississippi Settlements </a:t>
            </a:r>
            <a:r>
              <a:rPr lang="en-US" sz="2800" b="1" dirty="0">
                <a:ln>
                  <a:solidFill>
                    <a:schemeClr val="tx1"/>
                  </a:solidFill>
                </a:ln>
                <a:solidFill>
                  <a:srgbClr val="00B0F0"/>
                </a:solidFill>
              </a:rPr>
              <a:t>PRIOR to 1785</a:t>
            </a:r>
            <a:r>
              <a:rPr lang="en-US" sz="2800" dirty="0"/>
              <a:t>: </a:t>
            </a:r>
          </a:p>
          <a:p>
            <a:pPr>
              <a:buFont typeface="Arial" pitchFamily="34" charset="0"/>
              <a:buChar char="•"/>
            </a:pPr>
            <a:r>
              <a:rPr lang="en-US" sz="2800" dirty="0"/>
              <a:t>Baton Rouge</a:t>
            </a:r>
          </a:p>
          <a:p>
            <a:pPr>
              <a:buFont typeface="Arial" pitchFamily="34" charset="0"/>
              <a:buChar char="•"/>
            </a:pPr>
            <a:r>
              <a:rPr lang="en-US" sz="2800" dirty="0"/>
              <a:t>St. Gabriel </a:t>
            </a:r>
          </a:p>
          <a:p>
            <a:pPr>
              <a:buFont typeface="Arial" pitchFamily="34" charset="0"/>
              <a:buChar char="•"/>
            </a:pPr>
            <a:r>
              <a:rPr lang="en-US" sz="2800" dirty="0"/>
              <a:t>Ascension </a:t>
            </a:r>
          </a:p>
          <a:p>
            <a:pPr>
              <a:buFont typeface="Arial" pitchFamily="34" charset="0"/>
              <a:buChar char="•"/>
            </a:pPr>
            <a:r>
              <a:rPr lang="en-US" sz="2800" dirty="0" err="1"/>
              <a:t>Cabannocé</a:t>
            </a:r>
            <a:endParaRPr lang="en-US" sz="2800" dirty="0"/>
          </a:p>
          <a:p>
            <a:pPr>
              <a:buFont typeface="Arial" pitchFamily="34" charset="0"/>
              <a:buChar char="•"/>
            </a:pPr>
            <a:r>
              <a:rPr lang="en-US" sz="2800" dirty="0"/>
              <a:t>Assumption</a:t>
            </a:r>
          </a:p>
        </p:txBody>
      </p:sp>
      <p:sp>
        <p:nvSpPr>
          <p:cNvPr id="12" name="Freeform 11"/>
          <p:cNvSpPr/>
          <p:nvPr/>
        </p:nvSpPr>
        <p:spPr>
          <a:xfrm>
            <a:off x="2711302" y="2530549"/>
            <a:ext cx="680484" cy="1446028"/>
          </a:xfrm>
          <a:custGeom>
            <a:avLst/>
            <a:gdLst>
              <a:gd name="connsiteX0" fmla="*/ 0 w 680484"/>
              <a:gd name="connsiteY0" fmla="*/ 63795 h 1446028"/>
              <a:gd name="connsiteX1" fmla="*/ 170121 w 680484"/>
              <a:gd name="connsiteY1" fmla="*/ 0 h 1446028"/>
              <a:gd name="connsiteX2" fmla="*/ 148856 w 680484"/>
              <a:gd name="connsiteY2" fmla="*/ 127591 h 1446028"/>
              <a:gd name="connsiteX3" fmla="*/ 191386 w 680484"/>
              <a:gd name="connsiteY3" fmla="*/ 244549 h 1446028"/>
              <a:gd name="connsiteX4" fmla="*/ 297712 w 680484"/>
              <a:gd name="connsiteY4" fmla="*/ 297711 h 1446028"/>
              <a:gd name="connsiteX5" fmla="*/ 212651 w 680484"/>
              <a:gd name="connsiteY5" fmla="*/ 404037 h 1446028"/>
              <a:gd name="connsiteX6" fmla="*/ 287079 w 680484"/>
              <a:gd name="connsiteY6" fmla="*/ 542260 h 1446028"/>
              <a:gd name="connsiteX7" fmla="*/ 435935 w 680484"/>
              <a:gd name="connsiteY7" fmla="*/ 489098 h 1446028"/>
              <a:gd name="connsiteX8" fmla="*/ 372140 w 680484"/>
              <a:gd name="connsiteY8" fmla="*/ 818707 h 1446028"/>
              <a:gd name="connsiteX9" fmla="*/ 350875 w 680484"/>
              <a:gd name="connsiteY9" fmla="*/ 988828 h 1446028"/>
              <a:gd name="connsiteX10" fmla="*/ 425303 w 680484"/>
              <a:gd name="connsiteY10" fmla="*/ 1084521 h 1446028"/>
              <a:gd name="connsiteX11" fmla="*/ 350875 w 680484"/>
              <a:gd name="connsiteY11" fmla="*/ 1116418 h 1446028"/>
              <a:gd name="connsiteX12" fmla="*/ 446568 w 680484"/>
              <a:gd name="connsiteY12" fmla="*/ 1212111 h 1446028"/>
              <a:gd name="connsiteX13" fmla="*/ 648586 w 680484"/>
              <a:gd name="connsiteY13" fmla="*/ 1297172 h 1446028"/>
              <a:gd name="connsiteX14" fmla="*/ 680484 w 680484"/>
              <a:gd name="connsiteY14" fmla="*/ 1392865 h 1446028"/>
              <a:gd name="connsiteX15" fmla="*/ 659219 w 680484"/>
              <a:gd name="connsiteY15" fmla="*/ 1446028 h 1446028"/>
              <a:gd name="connsiteX16" fmla="*/ 574158 w 680484"/>
              <a:gd name="connsiteY16" fmla="*/ 1371600 h 1446028"/>
              <a:gd name="connsiteX17" fmla="*/ 435935 w 680484"/>
              <a:gd name="connsiteY17" fmla="*/ 1318437 h 1446028"/>
              <a:gd name="connsiteX18" fmla="*/ 329610 w 680484"/>
              <a:gd name="connsiteY18" fmla="*/ 1222744 h 1446028"/>
              <a:gd name="connsiteX19" fmla="*/ 276447 w 680484"/>
              <a:gd name="connsiteY19" fmla="*/ 1084521 h 1446028"/>
              <a:gd name="connsiteX20" fmla="*/ 287079 w 680484"/>
              <a:gd name="connsiteY20" fmla="*/ 818707 h 1446028"/>
              <a:gd name="connsiteX21" fmla="*/ 265814 w 680484"/>
              <a:gd name="connsiteY21" fmla="*/ 691116 h 1446028"/>
              <a:gd name="connsiteX22" fmla="*/ 191386 w 680484"/>
              <a:gd name="connsiteY22" fmla="*/ 584791 h 1446028"/>
              <a:gd name="connsiteX23" fmla="*/ 138224 w 680484"/>
              <a:gd name="connsiteY23" fmla="*/ 446567 h 1446028"/>
              <a:gd name="connsiteX24" fmla="*/ 85061 w 680484"/>
              <a:gd name="connsiteY24" fmla="*/ 318977 h 1446028"/>
              <a:gd name="connsiteX25" fmla="*/ 42531 w 680484"/>
              <a:gd name="connsiteY25" fmla="*/ 170121 h 1446028"/>
              <a:gd name="connsiteX26" fmla="*/ 0 w 680484"/>
              <a:gd name="connsiteY26" fmla="*/ 63795 h 144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84" h="1446028">
                <a:moveTo>
                  <a:pt x="0" y="63795"/>
                </a:moveTo>
                <a:lnTo>
                  <a:pt x="170121" y="0"/>
                </a:lnTo>
                <a:lnTo>
                  <a:pt x="148856" y="127591"/>
                </a:lnTo>
                <a:lnTo>
                  <a:pt x="191386" y="244549"/>
                </a:lnTo>
                <a:lnTo>
                  <a:pt x="297712" y="297711"/>
                </a:lnTo>
                <a:lnTo>
                  <a:pt x="212651" y="404037"/>
                </a:lnTo>
                <a:lnTo>
                  <a:pt x="287079" y="542260"/>
                </a:lnTo>
                <a:lnTo>
                  <a:pt x="435935" y="489098"/>
                </a:lnTo>
                <a:lnTo>
                  <a:pt x="372140" y="818707"/>
                </a:lnTo>
                <a:lnTo>
                  <a:pt x="350875" y="988828"/>
                </a:lnTo>
                <a:lnTo>
                  <a:pt x="425303" y="1084521"/>
                </a:lnTo>
                <a:lnTo>
                  <a:pt x="350875" y="1116418"/>
                </a:lnTo>
                <a:lnTo>
                  <a:pt x="446568" y="1212111"/>
                </a:lnTo>
                <a:lnTo>
                  <a:pt x="648586" y="1297172"/>
                </a:lnTo>
                <a:lnTo>
                  <a:pt x="680484" y="1392865"/>
                </a:lnTo>
                <a:lnTo>
                  <a:pt x="659219" y="1446028"/>
                </a:lnTo>
                <a:lnTo>
                  <a:pt x="574158" y="1371600"/>
                </a:lnTo>
                <a:lnTo>
                  <a:pt x="435935" y="1318437"/>
                </a:lnTo>
                <a:lnTo>
                  <a:pt x="329610" y="1222744"/>
                </a:lnTo>
                <a:lnTo>
                  <a:pt x="276447" y="1084521"/>
                </a:lnTo>
                <a:lnTo>
                  <a:pt x="287079" y="818707"/>
                </a:lnTo>
                <a:lnTo>
                  <a:pt x="265814" y="691116"/>
                </a:lnTo>
                <a:lnTo>
                  <a:pt x="191386" y="584791"/>
                </a:lnTo>
                <a:lnTo>
                  <a:pt x="138224" y="446567"/>
                </a:lnTo>
                <a:lnTo>
                  <a:pt x="85061" y="318977"/>
                </a:lnTo>
                <a:lnTo>
                  <a:pt x="42531" y="170121"/>
                </a:lnTo>
                <a:lnTo>
                  <a:pt x="0" y="63795"/>
                </a:lnTo>
                <a:close/>
              </a:path>
            </a:pathLst>
          </a:custGeom>
          <a:solidFill>
            <a:srgbClr val="00B0F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3338623" y="3636335"/>
            <a:ext cx="1562986" cy="1148316"/>
          </a:xfrm>
          <a:custGeom>
            <a:avLst/>
            <a:gdLst>
              <a:gd name="connsiteX0" fmla="*/ 31898 w 1562986"/>
              <a:gd name="connsiteY0" fmla="*/ 31898 h 1148316"/>
              <a:gd name="connsiteX1" fmla="*/ 255182 w 1562986"/>
              <a:gd name="connsiteY1" fmla="*/ 0 h 1148316"/>
              <a:gd name="connsiteX2" fmla="*/ 318977 w 1562986"/>
              <a:gd name="connsiteY2" fmla="*/ 202018 h 1148316"/>
              <a:gd name="connsiteX3" fmla="*/ 499730 w 1562986"/>
              <a:gd name="connsiteY3" fmla="*/ 382772 h 1148316"/>
              <a:gd name="connsiteX4" fmla="*/ 584791 w 1562986"/>
              <a:gd name="connsiteY4" fmla="*/ 499730 h 1148316"/>
              <a:gd name="connsiteX5" fmla="*/ 786810 w 1562986"/>
              <a:gd name="connsiteY5" fmla="*/ 659218 h 1148316"/>
              <a:gd name="connsiteX6" fmla="*/ 967563 w 1562986"/>
              <a:gd name="connsiteY6" fmla="*/ 818707 h 1148316"/>
              <a:gd name="connsiteX7" fmla="*/ 1105786 w 1562986"/>
              <a:gd name="connsiteY7" fmla="*/ 914400 h 1148316"/>
              <a:gd name="connsiteX8" fmla="*/ 1360968 w 1562986"/>
              <a:gd name="connsiteY8" fmla="*/ 999460 h 1148316"/>
              <a:gd name="connsiteX9" fmla="*/ 1562986 w 1562986"/>
              <a:gd name="connsiteY9" fmla="*/ 978195 h 1148316"/>
              <a:gd name="connsiteX10" fmla="*/ 1520456 w 1562986"/>
              <a:gd name="connsiteY10" fmla="*/ 1031358 h 1148316"/>
              <a:gd name="connsiteX11" fmla="*/ 1116419 w 1562986"/>
              <a:gd name="connsiteY11" fmla="*/ 1148316 h 1148316"/>
              <a:gd name="connsiteX12" fmla="*/ 988828 w 1562986"/>
              <a:gd name="connsiteY12" fmla="*/ 1031358 h 1148316"/>
              <a:gd name="connsiteX13" fmla="*/ 829340 w 1562986"/>
              <a:gd name="connsiteY13" fmla="*/ 903767 h 1148316"/>
              <a:gd name="connsiteX14" fmla="*/ 786810 w 1562986"/>
              <a:gd name="connsiteY14" fmla="*/ 680484 h 1148316"/>
              <a:gd name="connsiteX15" fmla="*/ 542261 w 1562986"/>
              <a:gd name="connsiteY15" fmla="*/ 733646 h 1148316"/>
              <a:gd name="connsiteX16" fmla="*/ 520996 w 1562986"/>
              <a:gd name="connsiteY16" fmla="*/ 648586 h 1148316"/>
              <a:gd name="connsiteX17" fmla="*/ 520996 w 1562986"/>
              <a:gd name="connsiteY17" fmla="*/ 542260 h 1148316"/>
              <a:gd name="connsiteX18" fmla="*/ 435935 w 1562986"/>
              <a:gd name="connsiteY18" fmla="*/ 446567 h 1148316"/>
              <a:gd name="connsiteX19" fmla="*/ 340242 w 1562986"/>
              <a:gd name="connsiteY19" fmla="*/ 372139 h 1148316"/>
              <a:gd name="connsiteX20" fmla="*/ 202019 w 1562986"/>
              <a:gd name="connsiteY20" fmla="*/ 329609 h 1148316"/>
              <a:gd name="connsiteX21" fmla="*/ 138224 w 1562986"/>
              <a:gd name="connsiteY21" fmla="*/ 244549 h 1148316"/>
              <a:gd name="connsiteX22" fmla="*/ 127591 w 1562986"/>
              <a:gd name="connsiteY22" fmla="*/ 159488 h 1148316"/>
              <a:gd name="connsiteX23" fmla="*/ 127591 w 1562986"/>
              <a:gd name="connsiteY23" fmla="*/ 159488 h 1148316"/>
              <a:gd name="connsiteX24" fmla="*/ 0 w 1562986"/>
              <a:gd name="connsiteY24" fmla="*/ 85060 h 1148316"/>
              <a:gd name="connsiteX25" fmla="*/ 31898 w 1562986"/>
              <a:gd name="connsiteY25" fmla="*/ 31898 h 114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2986" h="1148316">
                <a:moveTo>
                  <a:pt x="31898" y="31898"/>
                </a:moveTo>
                <a:lnTo>
                  <a:pt x="255182" y="0"/>
                </a:lnTo>
                <a:lnTo>
                  <a:pt x="318977" y="202018"/>
                </a:lnTo>
                <a:lnTo>
                  <a:pt x="499730" y="382772"/>
                </a:lnTo>
                <a:lnTo>
                  <a:pt x="584791" y="499730"/>
                </a:lnTo>
                <a:lnTo>
                  <a:pt x="786810" y="659218"/>
                </a:lnTo>
                <a:lnTo>
                  <a:pt x="967563" y="818707"/>
                </a:lnTo>
                <a:lnTo>
                  <a:pt x="1105786" y="914400"/>
                </a:lnTo>
                <a:lnTo>
                  <a:pt x="1360968" y="999460"/>
                </a:lnTo>
                <a:lnTo>
                  <a:pt x="1562986" y="978195"/>
                </a:lnTo>
                <a:lnTo>
                  <a:pt x="1520456" y="1031358"/>
                </a:lnTo>
                <a:lnTo>
                  <a:pt x="1116419" y="1148316"/>
                </a:lnTo>
                <a:lnTo>
                  <a:pt x="988828" y="1031358"/>
                </a:lnTo>
                <a:lnTo>
                  <a:pt x="829340" y="903767"/>
                </a:lnTo>
                <a:lnTo>
                  <a:pt x="786810" y="680484"/>
                </a:lnTo>
                <a:lnTo>
                  <a:pt x="542261" y="733646"/>
                </a:lnTo>
                <a:lnTo>
                  <a:pt x="520996" y="648586"/>
                </a:lnTo>
                <a:lnTo>
                  <a:pt x="520996" y="542260"/>
                </a:lnTo>
                <a:lnTo>
                  <a:pt x="435935" y="446567"/>
                </a:lnTo>
                <a:lnTo>
                  <a:pt x="340242" y="372139"/>
                </a:lnTo>
                <a:lnTo>
                  <a:pt x="202019" y="329609"/>
                </a:lnTo>
                <a:lnTo>
                  <a:pt x="138224" y="244549"/>
                </a:lnTo>
                <a:lnTo>
                  <a:pt x="127591" y="159488"/>
                </a:lnTo>
                <a:lnTo>
                  <a:pt x="127591" y="159488"/>
                </a:lnTo>
                <a:lnTo>
                  <a:pt x="0" y="85060"/>
                </a:lnTo>
                <a:lnTo>
                  <a:pt x="31898" y="31898"/>
                </a:lnTo>
                <a:close/>
              </a:path>
            </a:pathLst>
          </a:custGeom>
          <a:solidFill>
            <a:srgbClr val="00B0F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3785191" y="4423144"/>
            <a:ext cx="1254642" cy="659219"/>
          </a:xfrm>
          <a:custGeom>
            <a:avLst/>
            <a:gdLst>
              <a:gd name="connsiteX0" fmla="*/ 1254642 w 1254642"/>
              <a:gd name="connsiteY0" fmla="*/ 457200 h 659219"/>
              <a:gd name="connsiteX1" fmla="*/ 1190846 w 1254642"/>
              <a:gd name="connsiteY1" fmla="*/ 329609 h 659219"/>
              <a:gd name="connsiteX2" fmla="*/ 999460 w 1254642"/>
              <a:gd name="connsiteY2" fmla="*/ 372140 h 659219"/>
              <a:gd name="connsiteX3" fmla="*/ 818707 w 1254642"/>
              <a:gd name="connsiteY3" fmla="*/ 393405 h 659219"/>
              <a:gd name="connsiteX4" fmla="*/ 606056 w 1254642"/>
              <a:gd name="connsiteY4" fmla="*/ 499730 h 659219"/>
              <a:gd name="connsiteX5" fmla="*/ 542260 w 1254642"/>
              <a:gd name="connsiteY5" fmla="*/ 361507 h 659219"/>
              <a:gd name="connsiteX6" fmla="*/ 467832 w 1254642"/>
              <a:gd name="connsiteY6" fmla="*/ 287079 h 659219"/>
              <a:gd name="connsiteX7" fmla="*/ 340242 w 1254642"/>
              <a:gd name="connsiteY7" fmla="*/ 202019 h 659219"/>
              <a:gd name="connsiteX8" fmla="*/ 276446 w 1254642"/>
              <a:gd name="connsiteY8" fmla="*/ 0 h 659219"/>
              <a:gd name="connsiteX9" fmla="*/ 138223 w 1254642"/>
              <a:gd name="connsiteY9" fmla="*/ 63796 h 659219"/>
              <a:gd name="connsiteX10" fmla="*/ 53162 w 1254642"/>
              <a:gd name="connsiteY10" fmla="*/ 42530 h 659219"/>
              <a:gd name="connsiteX11" fmla="*/ 0 w 1254642"/>
              <a:gd name="connsiteY11" fmla="*/ 138223 h 659219"/>
              <a:gd name="connsiteX12" fmla="*/ 31897 w 1254642"/>
              <a:gd name="connsiteY12" fmla="*/ 308344 h 659219"/>
              <a:gd name="connsiteX13" fmla="*/ 95693 w 1254642"/>
              <a:gd name="connsiteY13" fmla="*/ 372140 h 659219"/>
              <a:gd name="connsiteX14" fmla="*/ 170121 w 1254642"/>
              <a:gd name="connsiteY14" fmla="*/ 202019 h 659219"/>
              <a:gd name="connsiteX15" fmla="*/ 361507 w 1254642"/>
              <a:gd name="connsiteY15" fmla="*/ 329609 h 659219"/>
              <a:gd name="connsiteX16" fmla="*/ 478465 w 1254642"/>
              <a:gd name="connsiteY16" fmla="*/ 552893 h 659219"/>
              <a:gd name="connsiteX17" fmla="*/ 574158 w 1254642"/>
              <a:gd name="connsiteY17" fmla="*/ 659219 h 659219"/>
              <a:gd name="connsiteX18" fmla="*/ 776176 w 1254642"/>
              <a:gd name="connsiteY18" fmla="*/ 627321 h 659219"/>
              <a:gd name="connsiteX19" fmla="*/ 1254642 w 1254642"/>
              <a:gd name="connsiteY19" fmla="*/ 457200 h 6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642" h="659219">
                <a:moveTo>
                  <a:pt x="1254642" y="457200"/>
                </a:moveTo>
                <a:lnTo>
                  <a:pt x="1190846" y="329609"/>
                </a:lnTo>
                <a:lnTo>
                  <a:pt x="999460" y="372140"/>
                </a:lnTo>
                <a:lnTo>
                  <a:pt x="818707" y="393405"/>
                </a:lnTo>
                <a:lnTo>
                  <a:pt x="606056" y="499730"/>
                </a:lnTo>
                <a:lnTo>
                  <a:pt x="542260" y="361507"/>
                </a:lnTo>
                <a:lnTo>
                  <a:pt x="467832" y="287079"/>
                </a:lnTo>
                <a:lnTo>
                  <a:pt x="340242" y="202019"/>
                </a:lnTo>
                <a:lnTo>
                  <a:pt x="276446" y="0"/>
                </a:lnTo>
                <a:lnTo>
                  <a:pt x="138223" y="63796"/>
                </a:lnTo>
                <a:lnTo>
                  <a:pt x="53162" y="42530"/>
                </a:lnTo>
                <a:lnTo>
                  <a:pt x="0" y="138223"/>
                </a:lnTo>
                <a:lnTo>
                  <a:pt x="31897" y="308344"/>
                </a:lnTo>
                <a:lnTo>
                  <a:pt x="95693" y="372140"/>
                </a:lnTo>
                <a:lnTo>
                  <a:pt x="170121" y="202019"/>
                </a:lnTo>
                <a:lnTo>
                  <a:pt x="361507" y="329609"/>
                </a:lnTo>
                <a:lnTo>
                  <a:pt x="478465" y="552893"/>
                </a:lnTo>
                <a:lnTo>
                  <a:pt x="574158" y="659219"/>
                </a:lnTo>
                <a:lnTo>
                  <a:pt x="776176" y="627321"/>
                </a:lnTo>
                <a:lnTo>
                  <a:pt x="1254642" y="457200"/>
                </a:lnTo>
                <a:close/>
              </a:path>
            </a:pathLst>
          </a:custGeom>
          <a:solidFill>
            <a:srgbClr val="00B0F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498112" y="4114800"/>
            <a:ext cx="287079" cy="808074"/>
          </a:xfrm>
          <a:custGeom>
            <a:avLst/>
            <a:gdLst>
              <a:gd name="connsiteX0" fmla="*/ 0 w 287079"/>
              <a:gd name="connsiteY0" fmla="*/ 31898 h 808074"/>
              <a:gd name="connsiteX1" fmla="*/ 10632 w 287079"/>
              <a:gd name="connsiteY1" fmla="*/ 223284 h 808074"/>
              <a:gd name="connsiteX2" fmla="*/ 159488 w 287079"/>
              <a:gd name="connsiteY2" fmla="*/ 191386 h 808074"/>
              <a:gd name="connsiteX3" fmla="*/ 191386 w 287079"/>
              <a:gd name="connsiteY3" fmla="*/ 265814 h 808074"/>
              <a:gd name="connsiteX4" fmla="*/ 116958 w 287079"/>
              <a:gd name="connsiteY4" fmla="*/ 467833 h 808074"/>
              <a:gd name="connsiteX5" fmla="*/ 85060 w 287079"/>
              <a:gd name="connsiteY5" fmla="*/ 648586 h 808074"/>
              <a:gd name="connsiteX6" fmla="*/ 95693 w 287079"/>
              <a:gd name="connsiteY6" fmla="*/ 808074 h 808074"/>
              <a:gd name="connsiteX7" fmla="*/ 244548 w 287079"/>
              <a:gd name="connsiteY7" fmla="*/ 754912 h 808074"/>
              <a:gd name="connsiteX8" fmla="*/ 223283 w 287079"/>
              <a:gd name="connsiteY8" fmla="*/ 552893 h 808074"/>
              <a:gd name="connsiteX9" fmla="*/ 212651 w 287079"/>
              <a:gd name="connsiteY9" fmla="*/ 425302 h 808074"/>
              <a:gd name="connsiteX10" fmla="*/ 287079 w 287079"/>
              <a:gd name="connsiteY10" fmla="*/ 265814 h 808074"/>
              <a:gd name="connsiteX11" fmla="*/ 287079 w 287079"/>
              <a:gd name="connsiteY11" fmla="*/ 106326 h 808074"/>
              <a:gd name="connsiteX12" fmla="*/ 170121 w 287079"/>
              <a:gd name="connsiteY12" fmla="*/ 10633 h 808074"/>
              <a:gd name="connsiteX13" fmla="*/ 138223 w 287079"/>
              <a:gd name="connsiteY13" fmla="*/ 0 h 808074"/>
              <a:gd name="connsiteX14" fmla="*/ 0 w 287079"/>
              <a:gd name="connsiteY14" fmla="*/ 31898 h 80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079" h="808074">
                <a:moveTo>
                  <a:pt x="0" y="31898"/>
                </a:moveTo>
                <a:lnTo>
                  <a:pt x="10632" y="223284"/>
                </a:lnTo>
                <a:lnTo>
                  <a:pt x="159488" y="191386"/>
                </a:lnTo>
                <a:lnTo>
                  <a:pt x="191386" y="265814"/>
                </a:lnTo>
                <a:lnTo>
                  <a:pt x="116958" y="467833"/>
                </a:lnTo>
                <a:lnTo>
                  <a:pt x="85060" y="648586"/>
                </a:lnTo>
                <a:lnTo>
                  <a:pt x="95693" y="808074"/>
                </a:lnTo>
                <a:lnTo>
                  <a:pt x="244548" y="754912"/>
                </a:lnTo>
                <a:lnTo>
                  <a:pt x="223283" y="552893"/>
                </a:lnTo>
                <a:lnTo>
                  <a:pt x="212651" y="425302"/>
                </a:lnTo>
                <a:lnTo>
                  <a:pt x="287079" y="265814"/>
                </a:lnTo>
                <a:lnTo>
                  <a:pt x="287079" y="106326"/>
                </a:lnTo>
                <a:lnTo>
                  <a:pt x="170121" y="10633"/>
                </a:lnTo>
                <a:lnTo>
                  <a:pt x="138223" y="0"/>
                </a:lnTo>
                <a:lnTo>
                  <a:pt x="0" y="31898"/>
                </a:lnTo>
                <a:close/>
              </a:path>
            </a:pathLst>
          </a:custGeom>
          <a:solidFill>
            <a:srgbClr val="00B0F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796363" y="1998921"/>
            <a:ext cx="318977" cy="520995"/>
          </a:xfrm>
          <a:custGeom>
            <a:avLst/>
            <a:gdLst>
              <a:gd name="connsiteX0" fmla="*/ 0 w 318977"/>
              <a:gd name="connsiteY0" fmla="*/ 191386 h 520995"/>
              <a:gd name="connsiteX1" fmla="*/ 127590 w 318977"/>
              <a:gd name="connsiteY1" fmla="*/ 0 h 520995"/>
              <a:gd name="connsiteX2" fmla="*/ 318977 w 318977"/>
              <a:gd name="connsiteY2" fmla="*/ 106326 h 520995"/>
              <a:gd name="connsiteX3" fmla="*/ 202018 w 318977"/>
              <a:gd name="connsiteY3" fmla="*/ 520995 h 520995"/>
              <a:gd name="connsiteX4" fmla="*/ 127590 w 318977"/>
              <a:gd name="connsiteY4" fmla="*/ 446567 h 520995"/>
              <a:gd name="connsiteX5" fmla="*/ 0 w 318977"/>
              <a:gd name="connsiteY5" fmla="*/ 191386 h 52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977" h="520995">
                <a:moveTo>
                  <a:pt x="0" y="191386"/>
                </a:moveTo>
                <a:lnTo>
                  <a:pt x="127590" y="0"/>
                </a:lnTo>
                <a:lnTo>
                  <a:pt x="318977" y="106326"/>
                </a:lnTo>
                <a:lnTo>
                  <a:pt x="202018" y="520995"/>
                </a:lnTo>
                <a:lnTo>
                  <a:pt x="127590" y="446567"/>
                </a:lnTo>
                <a:lnTo>
                  <a:pt x="0" y="191386"/>
                </a:lnTo>
                <a:close/>
              </a:path>
            </a:pathLst>
          </a:custGeom>
          <a:solidFill>
            <a:srgbClr val="7030A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3338623" y="3455581"/>
            <a:ext cx="223284" cy="212652"/>
          </a:xfrm>
          <a:custGeom>
            <a:avLst/>
            <a:gdLst>
              <a:gd name="connsiteX0" fmla="*/ 0 w 223284"/>
              <a:gd name="connsiteY0" fmla="*/ 0 h 212652"/>
              <a:gd name="connsiteX1" fmla="*/ 138224 w 223284"/>
              <a:gd name="connsiteY1" fmla="*/ 10633 h 212652"/>
              <a:gd name="connsiteX2" fmla="*/ 223284 w 223284"/>
              <a:gd name="connsiteY2" fmla="*/ 180754 h 212652"/>
              <a:gd name="connsiteX3" fmla="*/ 53163 w 223284"/>
              <a:gd name="connsiteY3" fmla="*/ 212652 h 212652"/>
              <a:gd name="connsiteX4" fmla="*/ 63796 w 223284"/>
              <a:gd name="connsiteY4" fmla="*/ 106326 h 212652"/>
              <a:gd name="connsiteX5" fmla="*/ 0 w 223284"/>
              <a:gd name="connsiteY5" fmla="*/ 0 h 21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284" h="212652">
                <a:moveTo>
                  <a:pt x="0" y="0"/>
                </a:moveTo>
                <a:lnTo>
                  <a:pt x="138224" y="10633"/>
                </a:lnTo>
                <a:lnTo>
                  <a:pt x="223284" y="180754"/>
                </a:lnTo>
                <a:lnTo>
                  <a:pt x="53163" y="212652"/>
                </a:lnTo>
                <a:lnTo>
                  <a:pt x="63796" y="106326"/>
                </a:lnTo>
                <a:lnTo>
                  <a:pt x="0" y="0"/>
                </a:lnTo>
                <a:close/>
              </a:path>
            </a:pathLst>
          </a:custGeom>
          <a:solidFill>
            <a:srgbClr val="7030A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3253563" y="4019107"/>
            <a:ext cx="191386" cy="318977"/>
          </a:xfrm>
          <a:custGeom>
            <a:avLst/>
            <a:gdLst>
              <a:gd name="connsiteX0" fmla="*/ 85060 w 191386"/>
              <a:gd name="connsiteY0" fmla="*/ 31898 h 318977"/>
              <a:gd name="connsiteX1" fmla="*/ 31897 w 191386"/>
              <a:gd name="connsiteY1" fmla="*/ 0 h 318977"/>
              <a:gd name="connsiteX2" fmla="*/ 0 w 191386"/>
              <a:gd name="connsiteY2" fmla="*/ 148856 h 318977"/>
              <a:gd name="connsiteX3" fmla="*/ 21265 w 191386"/>
              <a:gd name="connsiteY3" fmla="*/ 255181 h 318977"/>
              <a:gd name="connsiteX4" fmla="*/ 95693 w 191386"/>
              <a:gd name="connsiteY4" fmla="*/ 308344 h 318977"/>
              <a:gd name="connsiteX5" fmla="*/ 180753 w 191386"/>
              <a:gd name="connsiteY5" fmla="*/ 318977 h 318977"/>
              <a:gd name="connsiteX6" fmla="*/ 191386 w 191386"/>
              <a:gd name="connsiteY6" fmla="*/ 191386 h 318977"/>
              <a:gd name="connsiteX7" fmla="*/ 116958 w 191386"/>
              <a:gd name="connsiteY7" fmla="*/ 191386 h 318977"/>
              <a:gd name="connsiteX8" fmla="*/ 53163 w 191386"/>
              <a:gd name="connsiteY8" fmla="*/ 159488 h 318977"/>
              <a:gd name="connsiteX9" fmla="*/ 53163 w 191386"/>
              <a:gd name="connsiteY9" fmla="*/ 95693 h 318977"/>
              <a:gd name="connsiteX10" fmla="*/ 85060 w 191386"/>
              <a:gd name="connsiteY10" fmla="*/ 31898 h 31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386" h="318977">
                <a:moveTo>
                  <a:pt x="85060" y="31898"/>
                </a:moveTo>
                <a:lnTo>
                  <a:pt x="31897" y="0"/>
                </a:lnTo>
                <a:lnTo>
                  <a:pt x="0" y="148856"/>
                </a:lnTo>
                <a:lnTo>
                  <a:pt x="21265" y="255181"/>
                </a:lnTo>
                <a:lnTo>
                  <a:pt x="95693" y="308344"/>
                </a:lnTo>
                <a:lnTo>
                  <a:pt x="180753" y="318977"/>
                </a:lnTo>
                <a:lnTo>
                  <a:pt x="191386" y="191386"/>
                </a:lnTo>
                <a:lnTo>
                  <a:pt x="116958" y="191386"/>
                </a:lnTo>
                <a:lnTo>
                  <a:pt x="53163" y="159488"/>
                </a:lnTo>
                <a:lnTo>
                  <a:pt x="53163" y="95693"/>
                </a:lnTo>
                <a:lnTo>
                  <a:pt x="85060" y="31898"/>
                </a:lnTo>
                <a:close/>
              </a:path>
            </a:pathLst>
          </a:custGeom>
          <a:solidFill>
            <a:srgbClr val="7030A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0" y="609600"/>
            <a:ext cx="2438400" cy="3108543"/>
          </a:xfrm>
          <a:prstGeom prst="rect">
            <a:avLst/>
          </a:prstGeom>
          <a:solidFill>
            <a:schemeClr val="bg1">
              <a:alpha val="94000"/>
            </a:schemeClr>
          </a:solidFill>
          <a:ln>
            <a:solidFill>
              <a:schemeClr val="tx1"/>
            </a:solidFill>
          </a:ln>
        </p:spPr>
        <p:txBody>
          <a:bodyPr wrap="square" rtlCol="0">
            <a:spAutoFit/>
          </a:bodyPr>
          <a:lstStyle/>
          <a:p>
            <a:pPr algn="ctr"/>
            <a:r>
              <a:rPr lang="en-US" sz="2800" dirty="0"/>
              <a:t>Mississippi Settlements </a:t>
            </a:r>
            <a:r>
              <a:rPr lang="en-US" sz="2800" b="1" dirty="0">
                <a:ln>
                  <a:solidFill>
                    <a:schemeClr val="tx1"/>
                  </a:solidFill>
                </a:ln>
                <a:solidFill>
                  <a:srgbClr val="7030A0"/>
                </a:solidFill>
              </a:rPr>
              <a:t>AFTER to 1785</a:t>
            </a:r>
            <a:r>
              <a:rPr lang="en-US" sz="2800" dirty="0"/>
              <a:t>: </a:t>
            </a:r>
          </a:p>
          <a:p>
            <a:pPr marL="169863" indent="-169863">
              <a:buFont typeface="Arial" pitchFamily="34" charset="0"/>
              <a:buChar char="•"/>
            </a:pPr>
            <a:r>
              <a:rPr lang="en-US" sz="2800" dirty="0"/>
              <a:t>Bayou des </a:t>
            </a:r>
            <a:r>
              <a:rPr lang="en-US" sz="2800" dirty="0" err="1"/>
              <a:t>Ecores</a:t>
            </a:r>
            <a:endParaRPr lang="en-US" sz="2800" dirty="0"/>
          </a:p>
          <a:p>
            <a:pPr marL="169863" indent="-169863">
              <a:buFont typeface="Arial" pitchFamily="34" charset="0"/>
              <a:buChar char="•"/>
            </a:pPr>
            <a:r>
              <a:rPr lang="en-US" sz="2800" dirty="0"/>
              <a:t>Baton Rouge</a:t>
            </a:r>
          </a:p>
          <a:p>
            <a:pPr marL="169863" indent="-169863">
              <a:buFont typeface="Arial" pitchFamily="34" charset="0"/>
              <a:buChar char="•"/>
            </a:pPr>
            <a:r>
              <a:rPr lang="en-US" sz="2800" dirty="0"/>
              <a:t>Bayou </a:t>
            </a:r>
            <a:r>
              <a:rPr lang="en-US" sz="2800" dirty="0" err="1"/>
              <a:t>Goula</a:t>
            </a:r>
            <a:endParaRPr lang="en-US" sz="2800" dirty="0"/>
          </a:p>
        </p:txBody>
      </p:sp>
      <p:sp>
        <p:nvSpPr>
          <p:cNvPr id="21" name="TextBox 20"/>
          <p:cNvSpPr txBox="1"/>
          <p:nvPr/>
        </p:nvSpPr>
        <p:spPr>
          <a:xfrm>
            <a:off x="1143000" y="5257800"/>
            <a:ext cx="2590800" cy="1384995"/>
          </a:xfrm>
          <a:prstGeom prst="rect">
            <a:avLst/>
          </a:prstGeom>
          <a:solidFill>
            <a:schemeClr val="bg1">
              <a:alpha val="94000"/>
            </a:schemeClr>
          </a:solidFill>
          <a:ln>
            <a:solidFill>
              <a:schemeClr val="tx1"/>
            </a:solidFill>
          </a:ln>
        </p:spPr>
        <p:txBody>
          <a:bodyPr wrap="square" rtlCol="0">
            <a:spAutoFit/>
          </a:bodyPr>
          <a:lstStyle/>
          <a:p>
            <a:pPr algn="ctr"/>
            <a:r>
              <a:rPr lang="en-US" sz="2800" dirty="0"/>
              <a:t>Bayou Lafourche Settlements </a:t>
            </a:r>
            <a:r>
              <a:rPr lang="en-US" sz="2800" b="1" dirty="0">
                <a:ln>
                  <a:solidFill>
                    <a:schemeClr val="tx1"/>
                  </a:solidFill>
                </a:ln>
                <a:solidFill>
                  <a:srgbClr val="92D050"/>
                </a:solidFill>
              </a:rPr>
              <a:t>AFTER to 1785</a:t>
            </a:r>
          </a:p>
        </p:txBody>
      </p:sp>
      <p:sp>
        <p:nvSpPr>
          <p:cNvPr id="22" name="Freeform 21"/>
          <p:cNvSpPr/>
          <p:nvPr/>
        </p:nvSpPr>
        <p:spPr>
          <a:xfrm>
            <a:off x="3581400" y="4876800"/>
            <a:ext cx="1628553" cy="1063256"/>
          </a:xfrm>
          <a:custGeom>
            <a:avLst/>
            <a:gdLst>
              <a:gd name="connsiteX0" fmla="*/ 148856 w 1552353"/>
              <a:gd name="connsiteY0" fmla="*/ 0 h 1063256"/>
              <a:gd name="connsiteX1" fmla="*/ 0 w 1552353"/>
              <a:gd name="connsiteY1" fmla="*/ 21265 h 1063256"/>
              <a:gd name="connsiteX2" fmla="*/ 116958 w 1552353"/>
              <a:gd name="connsiteY2" fmla="*/ 318976 h 1063256"/>
              <a:gd name="connsiteX3" fmla="*/ 223284 w 1552353"/>
              <a:gd name="connsiteY3" fmla="*/ 446567 h 1063256"/>
              <a:gd name="connsiteX4" fmla="*/ 233916 w 1552353"/>
              <a:gd name="connsiteY4" fmla="*/ 63795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148856 w 1552353"/>
              <a:gd name="connsiteY0" fmla="*/ 0 h 1063256"/>
              <a:gd name="connsiteX1" fmla="*/ 0 w 1552353"/>
              <a:gd name="connsiteY1" fmla="*/ 62023 h 1063256"/>
              <a:gd name="connsiteX2" fmla="*/ 116958 w 1552353"/>
              <a:gd name="connsiteY2" fmla="*/ 318976 h 1063256"/>
              <a:gd name="connsiteX3" fmla="*/ 223284 w 1552353"/>
              <a:gd name="connsiteY3" fmla="*/ 446567 h 1063256"/>
              <a:gd name="connsiteX4" fmla="*/ 233916 w 1552353"/>
              <a:gd name="connsiteY4" fmla="*/ 63795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148856 w 1552353"/>
              <a:gd name="connsiteY0" fmla="*/ 0 h 1063256"/>
              <a:gd name="connsiteX1" fmla="*/ 0 w 1552353"/>
              <a:gd name="connsiteY1" fmla="*/ 62023 h 1063256"/>
              <a:gd name="connsiteX2" fmla="*/ 116958 w 1552353"/>
              <a:gd name="connsiteY2" fmla="*/ 318976 h 1063256"/>
              <a:gd name="connsiteX3" fmla="*/ 223284 w 1552353"/>
              <a:gd name="connsiteY3" fmla="*/ 446567 h 1063256"/>
              <a:gd name="connsiteX4" fmla="*/ 228600 w 1552353"/>
              <a:gd name="connsiteY4" fmla="*/ 59542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148856 w 1552353"/>
              <a:gd name="connsiteY0" fmla="*/ 0 h 1063256"/>
              <a:gd name="connsiteX1" fmla="*/ 0 w 1552353"/>
              <a:gd name="connsiteY1" fmla="*/ 62023 h 1063256"/>
              <a:gd name="connsiteX2" fmla="*/ 116958 w 1552353"/>
              <a:gd name="connsiteY2" fmla="*/ 318976 h 1063256"/>
              <a:gd name="connsiteX3" fmla="*/ 223284 w 1552353"/>
              <a:gd name="connsiteY3" fmla="*/ 446567 h 1063256"/>
              <a:gd name="connsiteX4" fmla="*/ 228600 w 1552353"/>
              <a:gd name="connsiteY4" fmla="*/ 595423 h 1063256"/>
              <a:gd name="connsiteX5" fmla="*/ 404037 w 1552353"/>
              <a:gd name="connsiteY5" fmla="*/ 744279 h 1063256"/>
              <a:gd name="connsiteX6" fmla="*/ 669851 w 1552353"/>
              <a:gd name="connsiteY6" fmla="*/ 829339 h 1063256"/>
              <a:gd name="connsiteX7" fmla="*/ 861237 w 1552353"/>
              <a:gd name="connsiteY7" fmla="*/ 893135 h 1063256"/>
              <a:gd name="connsiteX8" fmla="*/ 1020726 w 1552353"/>
              <a:gd name="connsiteY8" fmla="*/ 988828 h 1063256"/>
              <a:gd name="connsiteX9" fmla="*/ 1392865 w 1552353"/>
              <a:gd name="connsiteY9" fmla="*/ 1063256 h 1063256"/>
              <a:gd name="connsiteX10" fmla="*/ 1552353 w 1552353"/>
              <a:gd name="connsiteY10" fmla="*/ 946297 h 1063256"/>
              <a:gd name="connsiteX11" fmla="*/ 1084521 w 1552353"/>
              <a:gd name="connsiteY11" fmla="*/ 797442 h 1063256"/>
              <a:gd name="connsiteX12" fmla="*/ 893135 w 1552353"/>
              <a:gd name="connsiteY12" fmla="*/ 723014 h 1063256"/>
              <a:gd name="connsiteX13" fmla="*/ 648586 w 1552353"/>
              <a:gd name="connsiteY13" fmla="*/ 627321 h 1063256"/>
              <a:gd name="connsiteX14" fmla="*/ 308344 w 1552353"/>
              <a:gd name="connsiteY14" fmla="*/ 425302 h 1063256"/>
              <a:gd name="connsiteX15" fmla="*/ 170121 w 1552353"/>
              <a:gd name="connsiteY15" fmla="*/ 127590 h 1063256"/>
              <a:gd name="connsiteX16" fmla="*/ 148856 w 1552353"/>
              <a:gd name="connsiteY16" fmla="*/ 0 h 1063256"/>
              <a:gd name="connsiteX0" fmla="*/ 31898 w 1435395"/>
              <a:gd name="connsiteY0" fmla="*/ 0 h 1063256"/>
              <a:gd name="connsiteX1" fmla="*/ 0 w 1435395"/>
              <a:gd name="connsiteY1" fmla="*/ 318976 h 1063256"/>
              <a:gd name="connsiteX2" fmla="*/ 106326 w 1435395"/>
              <a:gd name="connsiteY2" fmla="*/ 446567 h 1063256"/>
              <a:gd name="connsiteX3" fmla="*/ 111642 w 1435395"/>
              <a:gd name="connsiteY3" fmla="*/ 595423 h 1063256"/>
              <a:gd name="connsiteX4" fmla="*/ 287079 w 1435395"/>
              <a:gd name="connsiteY4" fmla="*/ 744279 h 1063256"/>
              <a:gd name="connsiteX5" fmla="*/ 552893 w 1435395"/>
              <a:gd name="connsiteY5" fmla="*/ 829339 h 1063256"/>
              <a:gd name="connsiteX6" fmla="*/ 744279 w 1435395"/>
              <a:gd name="connsiteY6" fmla="*/ 893135 h 1063256"/>
              <a:gd name="connsiteX7" fmla="*/ 903768 w 1435395"/>
              <a:gd name="connsiteY7" fmla="*/ 988828 h 1063256"/>
              <a:gd name="connsiteX8" fmla="*/ 1275907 w 1435395"/>
              <a:gd name="connsiteY8" fmla="*/ 1063256 h 1063256"/>
              <a:gd name="connsiteX9" fmla="*/ 1435395 w 1435395"/>
              <a:gd name="connsiteY9" fmla="*/ 946297 h 1063256"/>
              <a:gd name="connsiteX10" fmla="*/ 967563 w 1435395"/>
              <a:gd name="connsiteY10" fmla="*/ 797442 h 1063256"/>
              <a:gd name="connsiteX11" fmla="*/ 776177 w 1435395"/>
              <a:gd name="connsiteY11" fmla="*/ 723014 h 1063256"/>
              <a:gd name="connsiteX12" fmla="*/ 531628 w 1435395"/>
              <a:gd name="connsiteY12" fmla="*/ 627321 h 1063256"/>
              <a:gd name="connsiteX13" fmla="*/ 191386 w 1435395"/>
              <a:gd name="connsiteY13" fmla="*/ 425302 h 1063256"/>
              <a:gd name="connsiteX14" fmla="*/ 53163 w 1435395"/>
              <a:gd name="connsiteY14" fmla="*/ 127590 h 1063256"/>
              <a:gd name="connsiteX15" fmla="*/ 31898 w 1435395"/>
              <a:gd name="connsiteY15" fmla="*/ 0 h 1063256"/>
              <a:gd name="connsiteX0" fmla="*/ 31898 w 1435395"/>
              <a:gd name="connsiteY0" fmla="*/ 0 h 1063256"/>
              <a:gd name="connsiteX1" fmla="*/ 18661 w 1435395"/>
              <a:gd name="connsiteY1" fmla="*/ 159799 h 1063256"/>
              <a:gd name="connsiteX2" fmla="*/ 0 w 1435395"/>
              <a:gd name="connsiteY2" fmla="*/ 318976 h 1063256"/>
              <a:gd name="connsiteX3" fmla="*/ 106326 w 1435395"/>
              <a:gd name="connsiteY3" fmla="*/ 446567 h 1063256"/>
              <a:gd name="connsiteX4" fmla="*/ 111642 w 1435395"/>
              <a:gd name="connsiteY4" fmla="*/ 595423 h 1063256"/>
              <a:gd name="connsiteX5" fmla="*/ 287079 w 1435395"/>
              <a:gd name="connsiteY5" fmla="*/ 744279 h 1063256"/>
              <a:gd name="connsiteX6" fmla="*/ 552893 w 1435395"/>
              <a:gd name="connsiteY6" fmla="*/ 829339 h 1063256"/>
              <a:gd name="connsiteX7" fmla="*/ 744279 w 1435395"/>
              <a:gd name="connsiteY7" fmla="*/ 893135 h 1063256"/>
              <a:gd name="connsiteX8" fmla="*/ 903768 w 1435395"/>
              <a:gd name="connsiteY8" fmla="*/ 988828 h 1063256"/>
              <a:gd name="connsiteX9" fmla="*/ 1275907 w 1435395"/>
              <a:gd name="connsiteY9" fmla="*/ 1063256 h 1063256"/>
              <a:gd name="connsiteX10" fmla="*/ 1435395 w 1435395"/>
              <a:gd name="connsiteY10" fmla="*/ 946297 h 1063256"/>
              <a:gd name="connsiteX11" fmla="*/ 967563 w 1435395"/>
              <a:gd name="connsiteY11" fmla="*/ 797442 h 1063256"/>
              <a:gd name="connsiteX12" fmla="*/ 776177 w 1435395"/>
              <a:gd name="connsiteY12" fmla="*/ 723014 h 1063256"/>
              <a:gd name="connsiteX13" fmla="*/ 531628 w 1435395"/>
              <a:gd name="connsiteY13" fmla="*/ 627321 h 1063256"/>
              <a:gd name="connsiteX14" fmla="*/ 191386 w 1435395"/>
              <a:gd name="connsiteY14" fmla="*/ 425302 h 1063256"/>
              <a:gd name="connsiteX15" fmla="*/ 53163 w 1435395"/>
              <a:gd name="connsiteY15" fmla="*/ 127590 h 1063256"/>
              <a:gd name="connsiteX16" fmla="*/ 31898 w 1435395"/>
              <a:gd name="connsiteY16" fmla="*/ 0 h 1063256"/>
              <a:gd name="connsiteX0" fmla="*/ 225056 w 1628553"/>
              <a:gd name="connsiteY0" fmla="*/ 0 h 1063256"/>
              <a:gd name="connsiteX1" fmla="*/ 0 w 1628553"/>
              <a:gd name="connsiteY1" fmla="*/ 62023 h 1063256"/>
              <a:gd name="connsiteX2" fmla="*/ 193158 w 1628553"/>
              <a:gd name="connsiteY2" fmla="*/ 318976 h 1063256"/>
              <a:gd name="connsiteX3" fmla="*/ 299484 w 1628553"/>
              <a:gd name="connsiteY3" fmla="*/ 446567 h 1063256"/>
              <a:gd name="connsiteX4" fmla="*/ 304800 w 1628553"/>
              <a:gd name="connsiteY4" fmla="*/ 595423 h 1063256"/>
              <a:gd name="connsiteX5" fmla="*/ 480237 w 1628553"/>
              <a:gd name="connsiteY5" fmla="*/ 744279 h 1063256"/>
              <a:gd name="connsiteX6" fmla="*/ 746051 w 1628553"/>
              <a:gd name="connsiteY6" fmla="*/ 829339 h 1063256"/>
              <a:gd name="connsiteX7" fmla="*/ 937437 w 1628553"/>
              <a:gd name="connsiteY7" fmla="*/ 893135 h 1063256"/>
              <a:gd name="connsiteX8" fmla="*/ 1096926 w 1628553"/>
              <a:gd name="connsiteY8" fmla="*/ 988828 h 1063256"/>
              <a:gd name="connsiteX9" fmla="*/ 1469065 w 1628553"/>
              <a:gd name="connsiteY9" fmla="*/ 1063256 h 1063256"/>
              <a:gd name="connsiteX10" fmla="*/ 1628553 w 1628553"/>
              <a:gd name="connsiteY10" fmla="*/ 946297 h 1063256"/>
              <a:gd name="connsiteX11" fmla="*/ 1160721 w 1628553"/>
              <a:gd name="connsiteY11" fmla="*/ 797442 h 1063256"/>
              <a:gd name="connsiteX12" fmla="*/ 969335 w 1628553"/>
              <a:gd name="connsiteY12" fmla="*/ 723014 h 1063256"/>
              <a:gd name="connsiteX13" fmla="*/ 724786 w 1628553"/>
              <a:gd name="connsiteY13" fmla="*/ 627321 h 1063256"/>
              <a:gd name="connsiteX14" fmla="*/ 384544 w 1628553"/>
              <a:gd name="connsiteY14" fmla="*/ 425302 h 1063256"/>
              <a:gd name="connsiteX15" fmla="*/ 246321 w 1628553"/>
              <a:gd name="connsiteY15" fmla="*/ 127590 h 1063256"/>
              <a:gd name="connsiteX16" fmla="*/ 225056 w 1628553"/>
              <a:gd name="connsiteY16" fmla="*/ 0 h 1063256"/>
              <a:gd name="connsiteX0" fmla="*/ 225056 w 1628553"/>
              <a:gd name="connsiteY0" fmla="*/ 0 h 1063256"/>
              <a:gd name="connsiteX1" fmla="*/ 0 w 1628553"/>
              <a:gd name="connsiteY1" fmla="*/ 62023 h 1063256"/>
              <a:gd name="connsiteX2" fmla="*/ 193158 w 1628553"/>
              <a:gd name="connsiteY2" fmla="*/ 318976 h 1063256"/>
              <a:gd name="connsiteX3" fmla="*/ 304800 w 1628553"/>
              <a:gd name="connsiteY3" fmla="*/ 443023 h 1063256"/>
              <a:gd name="connsiteX4" fmla="*/ 304800 w 1628553"/>
              <a:gd name="connsiteY4" fmla="*/ 595423 h 1063256"/>
              <a:gd name="connsiteX5" fmla="*/ 480237 w 1628553"/>
              <a:gd name="connsiteY5" fmla="*/ 744279 h 1063256"/>
              <a:gd name="connsiteX6" fmla="*/ 746051 w 1628553"/>
              <a:gd name="connsiteY6" fmla="*/ 829339 h 1063256"/>
              <a:gd name="connsiteX7" fmla="*/ 937437 w 1628553"/>
              <a:gd name="connsiteY7" fmla="*/ 893135 h 1063256"/>
              <a:gd name="connsiteX8" fmla="*/ 1096926 w 1628553"/>
              <a:gd name="connsiteY8" fmla="*/ 988828 h 1063256"/>
              <a:gd name="connsiteX9" fmla="*/ 1469065 w 1628553"/>
              <a:gd name="connsiteY9" fmla="*/ 1063256 h 1063256"/>
              <a:gd name="connsiteX10" fmla="*/ 1628553 w 1628553"/>
              <a:gd name="connsiteY10" fmla="*/ 946297 h 1063256"/>
              <a:gd name="connsiteX11" fmla="*/ 1160721 w 1628553"/>
              <a:gd name="connsiteY11" fmla="*/ 797442 h 1063256"/>
              <a:gd name="connsiteX12" fmla="*/ 969335 w 1628553"/>
              <a:gd name="connsiteY12" fmla="*/ 723014 h 1063256"/>
              <a:gd name="connsiteX13" fmla="*/ 724786 w 1628553"/>
              <a:gd name="connsiteY13" fmla="*/ 627321 h 1063256"/>
              <a:gd name="connsiteX14" fmla="*/ 384544 w 1628553"/>
              <a:gd name="connsiteY14" fmla="*/ 425302 h 1063256"/>
              <a:gd name="connsiteX15" fmla="*/ 246321 w 1628553"/>
              <a:gd name="connsiteY15" fmla="*/ 127590 h 1063256"/>
              <a:gd name="connsiteX16" fmla="*/ 225056 w 1628553"/>
              <a:gd name="connsiteY16" fmla="*/ 0 h 1063256"/>
              <a:gd name="connsiteX0" fmla="*/ 225056 w 1628553"/>
              <a:gd name="connsiteY0" fmla="*/ 0 h 1063256"/>
              <a:gd name="connsiteX1" fmla="*/ 0 w 1628553"/>
              <a:gd name="connsiteY1" fmla="*/ 62023 h 1063256"/>
              <a:gd name="connsiteX2" fmla="*/ 193158 w 1628553"/>
              <a:gd name="connsiteY2" fmla="*/ 318976 h 1063256"/>
              <a:gd name="connsiteX3" fmla="*/ 228600 w 1628553"/>
              <a:gd name="connsiteY3" fmla="*/ 443023 h 1063256"/>
              <a:gd name="connsiteX4" fmla="*/ 304800 w 1628553"/>
              <a:gd name="connsiteY4" fmla="*/ 595423 h 1063256"/>
              <a:gd name="connsiteX5" fmla="*/ 480237 w 1628553"/>
              <a:gd name="connsiteY5" fmla="*/ 744279 h 1063256"/>
              <a:gd name="connsiteX6" fmla="*/ 746051 w 1628553"/>
              <a:gd name="connsiteY6" fmla="*/ 829339 h 1063256"/>
              <a:gd name="connsiteX7" fmla="*/ 937437 w 1628553"/>
              <a:gd name="connsiteY7" fmla="*/ 893135 h 1063256"/>
              <a:gd name="connsiteX8" fmla="*/ 1096926 w 1628553"/>
              <a:gd name="connsiteY8" fmla="*/ 988828 h 1063256"/>
              <a:gd name="connsiteX9" fmla="*/ 1469065 w 1628553"/>
              <a:gd name="connsiteY9" fmla="*/ 1063256 h 1063256"/>
              <a:gd name="connsiteX10" fmla="*/ 1628553 w 1628553"/>
              <a:gd name="connsiteY10" fmla="*/ 946297 h 1063256"/>
              <a:gd name="connsiteX11" fmla="*/ 1160721 w 1628553"/>
              <a:gd name="connsiteY11" fmla="*/ 797442 h 1063256"/>
              <a:gd name="connsiteX12" fmla="*/ 969335 w 1628553"/>
              <a:gd name="connsiteY12" fmla="*/ 723014 h 1063256"/>
              <a:gd name="connsiteX13" fmla="*/ 724786 w 1628553"/>
              <a:gd name="connsiteY13" fmla="*/ 627321 h 1063256"/>
              <a:gd name="connsiteX14" fmla="*/ 384544 w 1628553"/>
              <a:gd name="connsiteY14" fmla="*/ 425302 h 1063256"/>
              <a:gd name="connsiteX15" fmla="*/ 246321 w 1628553"/>
              <a:gd name="connsiteY15" fmla="*/ 127590 h 1063256"/>
              <a:gd name="connsiteX16" fmla="*/ 225056 w 1628553"/>
              <a:gd name="connsiteY16" fmla="*/ 0 h 106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8553" h="1063256">
                <a:moveTo>
                  <a:pt x="225056" y="0"/>
                </a:moveTo>
                <a:lnTo>
                  <a:pt x="0" y="62023"/>
                </a:lnTo>
                <a:lnTo>
                  <a:pt x="193158" y="318976"/>
                </a:lnTo>
                <a:lnTo>
                  <a:pt x="228600" y="443023"/>
                </a:lnTo>
                <a:lnTo>
                  <a:pt x="304800" y="595423"/>
                </a:lnTo>
                <a:lnTo>
                  <a:pt x="480237" y="744279"/>
                </a:lnTo>
                <a:lnTo>
                  <a:pt x="746051" y="829339"/>
                </a:lnTo>
                <a:lnTo>
                  <a:pt x="937437" y="893135"/>
                </a:lnTo>
                <a:lnTo>
                  <a:pt x="1096926" y="988828"/>
                </a:lnTo>
                <a:lnTo>
                  <a:pt x="1469065" y="1063256"/>
                </a:lnTo>
                <a:lnTo>
                  <a:pt x="1628553" y="946297"/>
                </a:lnTo>
                <a:lnTo>
                  <a:pt x="1160721" y="797442"/>
                </a:lnTo>
                <a:lnTo>
                  <a:pt x="969335" y="723014"/>
                </a:lnTo>
                <a:lnTo>
                  <a:pt x="724786" y="627321"/>
                </a:lnTo>
                <a:lnTo>
                  <a:pt x="384544" y="425302"/>
                </a:lnTo>
                <a:lnTo>
                  <a:pt x="246321" y="127590"/>
                </a:lnTo>
                <a:lnTo>
                  <a:pt x="225056" y="0"/>
                </a:lnTo>
                <a:close/>
              </a:path>
            </a:pathLst>
          </a:custGeom>
          <a:solidFill>
            <a:srgbClr val="92D05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ounded Rectangle 22"/>
          <p:cNvSpPr/>
          <p:nvPr/>
        </p:nvSpPr>
        <p:spPr>
          <a:xfrm>
            <a:off x="3276600" y="2362200"/>
            <a:ext cx="30480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ounded Rectangle 23"/>
          <p:cNvSpPr/>
          <p:nvPr/>
        </p:nvSpPr>
        <p:spPr>
          <a:xfrm>
            <a:off x="3810000" y="3058633"/>
            <a:ext cx="28956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ounded Rectangle 24"/>
          <p:cNvSpPr/>
          <p:nvPr/>
        </p:nvSpPr>
        <p:spPr>
          <a:xfrm>
            <a:off x="4038600" y="3505200"/>
            <a:ext cx="15240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ounded Rectangle 25"/>
          <p:cNvSpPr/>
          <p:nvPr/>
        </p:nvSpPr>
        <p:spPr>
          <a:xfrm>
            <a:off x="4343400" y="4038600"/>
            <a:ext cx="2057400" cy="6096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ounded Rectangle 26"/>
          <p:cNvSpPr/>
          <p:nvPr/>
        </p:nvSpPr>
        <p:spPr>
          <a:xfrm>
            <a:off x="4191000" y="4953000"/>
            <a:ext cx="16002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ounded Rectangle 27"/>
          <p:cNvSpPr/>
          <p:nvPr/>
        </p:nvSpPr>
        <p:spPr>
          <a:xfrm>
            <a:off x="3124200" y="1905000"/>
            <a:ext cx="2895600" cy="3810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ounded Rectangle 28"/>
          <p:cNvSpPr/>
          <p:nvPr/>
        </p:nvSpPr>
        <p:spPr>
          <a:xfrm>
            <a:off x="3280138" y="2362200"/>
            <a:ext cx="30480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2362200" y="3962400"/>
            <a:ext cx="11430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ounded Rectangle 30"/>
          <p:cNvSpPr/>
          <p:nvPr/>
        </p:nvSpPr>
        <p:spPr>
          <a:xfrm>
            <a:off x="5029200" y="5486400"/>
            <a:ext cx="19812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1295400" y="3810000"/>
            <a:ext cx="6553200" cy="2800767"/>
          </a:xfrm>
          <a:prstGeom prst="rect">
            <a:avLst/>
          </a:prstGeom>
          <a:solidFill>
            <a:srgbClr val="FFFF00"/>
          </a:solidFill>
          <a:ln>
            <a:solidFill>
              <a:schemeClr val="tx1"/>
            </a:solidFill>
          </a:ln>
        </p:spPr>
        <p:txBody>
          <a:bodyPr wrap="square" rtlCol="0">
            <a:spAutoFit/>
          </a:bodyPr>
          <a:lstStyle/>
          <a:p>
            <a:pPr algn="ctr"/>
            <a:r>
              <a:rPr lang="en-US" sz="4400" b="1" dirty="0"/>
              <a:t>In 1785</a:t>
            </a:r>
          </a:p>
          <a:p>
            <a:pPr algn="ctr"/>
            <a:r>
              <a:rPr lang="en-US" sz="4400" b="1" dirty="0"/>
              <a:t>another 1,598 Acadian immigrants arrived from France</a:t>
            </a:r>
          </a:p>
        </p:txBody>
      </p:sp>
      <p:sp>
        <p:nvSpPr>
          <p:cNvPr id="32" name="TextBox 31"/>
          <p:cNvSpPr txBox="1"/>
          <p:nvPr/>
        </p:nvSpPr>
        <p:spPr>
          <a:xfrm>
            <a:off x="1143000" y="1351508"/>
            <a:ext cx="6858000" cy="4154984"/>
          </a:xfrm>
          <a:prstGeom prst="rect">
            <a:avLst/>
          </a:prstGeom>
          <a:solidFill>
            <a:srgbClr val="FFC000"/>
          </a:solidFill>
          <a:ln>
            <a:solidFill>
              <a:schemeClr val="tx1"/>
            </a:solidFill>
          </a:ln>
        </p:spPr>
        <p:txBody>
          <a:bodyPr wrap="square" rtlCol="0">
            <a:spAutoFit/>
          </a:bodyPr>
          <a:lstStyle/>
          <a:p>
            <a:pPr algn="ctr"/>
            <a:r>
              <a:rPr lang="en-US" sz="6600" dirty="0"/>
              <a:t>But this doesn’t show where Fort St. Luis de Natchez is located…</a:t>
            </a:r>
          </a:p>
        </p:txBody>
      </p:sp>
      <p:sp>
        <p:nvSpPr>
          <p:cNvPr id="34" name="TextBox 33"/>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2000"/>
                                        <p:tgtEl>
                                          <p:spTgt spid="1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000"/>
                                        <p:tgtEl>
                                          <p:spTgt spid="16"/>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500"/>
                            </p:stCondLst>
                            <p:childTnLst>
                              <p:par>
                                <p:cTn id="35" presetID="10" presetClass="exit" presetSubtype="0" fill="hold" grpId="1" nodeType="after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par>
                                <p:cTn id="38" presetID="53"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par>
                          <p:cTn id="43" fill="hold">
                            <p:stCondLst>
                              <p:cond delay="3000"/>
                            </p:stCondLst>
                            <p:childTnLst>
                              <p:par>
                                <p:cTn id="44" presetID="10" presetClass="exit" presetSubtype="0" fill="hold" grpId="1" nodeType="after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53"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22" presetClass="entr" presetSubtype="1"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up)">
                                      <p:cBhvr>
                                        <p:cTn id="59" dur="2000"/>
                                        <p:tgtEl>
                                          <p:spTgt spid="15"/>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34"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 from="(-#ppt_w/2)" to="(#ppt_x)" calcmode="lin" valueType="num">
                                      <p:cBhvr>
                                        <p:cTn id="72" dur="600" fill="hold">
                                          <p:stCondLst>
                                            <p:cond delay="0"/>
                                          </p:stCondLst>
                                        </p:cTn>
                                        <p:tgtEl>
                                          <p:spTgt spid="33"/>
                                        </p:tgtEl>
                                        <p:attrNameLst>
                                          <p:attrName>ppt_x</p:attrName>
                                        </p:attrNameLst>
                                      </p:cBhvr>
                                    </p:anim>
                                    <p:anim from="0" to="-1.0" calcmode="lin" valueType="num">
                                      <p:cBhvr>
                                        <p:cTn id="73" dur="200" decel="50000" autoRev="1" fill="hold">
                                          <p:stCondLst>
                                            <p:cond delay="600"/>
                                          </p:stCondLst>
                                        </p:cTn>
                                        <p:tgtEl>
                                          <p:spTgt spid="33"/>
                                        </p:tgtEl>
                                        <p:attrNameLst>
                                          <p:attrName>xshear</p:attrName>
                                        </p:attrNameLst>
                                      </p:cBhvr>
                                    </p:anim>
                                    <p:animScale>
                                      <p:cBhvr>
                                        <p:cTn id="74" dur="200" decel="100000" autoRev="1" fill="hold">
                                          <p:stCondLst>
                                            <p:cond delay="600"/>
                                          </p:stCondLst>
                                        </p:cTn>
                                        <p:tgtEl>
                                          <p:spTgt spid="33"/>
                                        </p:tgtEl>
                                      </p:cBhvr>
                                      <p:from x="100000" y="100000"/>
                                      <p:to x="80000" y="100000"/>
                                    </p:animScale>
                                    <p:anim by="(#ppt_h/3+#ppt_w*0.1)" calcmode="lin" valueType="num">
                                      <p:cBhvr additive="sum">
                                        <p:cTn id="75" dur="200" decel="100000" autoRev="1" fill="hold">
                                          <p:stCondLst>
                                            <p:cond delay="600"/>
                                          </p:stCondLst>
                                        </p:cTn>
                                        <p:tgtEl>
                                          <p:spTgt spid="33"/>
                                        </p:tgtEl>
                                        <p:attrNameLst>
                                          <p:attrName>ppt_x</p:attrName>
                                        </p:attrNameLst>
                                      </p:cBhvr>
                                    </p:anim>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par>
                                <p:cTn id="81" presetID="22" presetClass="entr" presetSubtype="1"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up)">
                                      <p:cBhvr>
                                        <p:cTn id="83" dur="2000"/>
                                        <p:tgtEl>
                                          <p:spTgt spid="20"/>
                                        </p:tgtEl>
                                      </p:cBhvr>
                                    </p:animEffect>
                                  </p:childTnLst>
                                </p:cTn>
                              </p:par>
                            </p:childTnLst>
                          </p:cTn>
                        </p:par>
                        <p:par>
                          <p:cTn id="84" fill="hold">
                            <p:stCondLst>
                              <p:cond delay="2000"/>
                            </p:stCondLst>
                            <p:childTnLst>
                              <p:par>
                                <p:cTn id="85" presetID="22" presetClass="entr" presetSubtype="1"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2000"/>
                                        <p:tgtEl>
                                          <p:spTgt spid="17"/>
                                        </p:tgtEl>
                                      </p:cBhvr>
                                    </p:animEffect>
                                  </p:childTnLst>
                                </p:cTn>
                              </p:par>
                            </p:childTnLst>
                          </p:cTn>
                        </p:par>
                        <p:par>
                          <p:cTn id="88" fill="hold">
                            <p:stCondLst>
                              <p:cond delay="4000"/>
                            </p:stCondLst>
                            <p:childTnLst>
                              <p:par>
                                <p:cTn id="89" presetID="53"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fill="hold"/>
                                        <p:tgtEl>
                                          <p:spTgt spid="28"/>
                                        </p:tgtEl>
                                        <p:attrNameLst>
                                          <p:attrName>ppt_w</p:attrName>
                                        </p:attrNameLst>
                                      </p:cBhvr>
                                      <p:tavLst>
                                        <p:tav tm="0">
                                          <p:val>
                                            <p:fltVal val="0"/>
                                          </p:val>
                                        </p:tav>
                                        <p:tav tm="100000">
                                          <p:val>
                                            <p:strVal val="#ppt_w"/>
                                          </p:val>
                                        </p:tav>
                                      </p:tavLst>
                                    </p:anim>
                                    <p:anim calcmode="lin" valueType="num">
                                      <p:cBhvr>
                                        <p:cTn id="92" dur="500" fill="hold"/>
                                        <p:tgtEl>
                                          <p:spTgt spid="28"/>
                                        </p:tgtEl>
                                        <p:attrNameLst>
                                          <p:attrName>ppt_h</p:attrName>
                                        </p:attrNameLst>
                                      </p:cBhvr>
                                      <p:tavLst>
                                        <p:tav tm="0">
                                          <p:val>
                                            <p:fltVal val="0"/>
                                          </p:val>
                                        </p:tav>
                                        <p:tav tm="100000">
                                          <p:val>
                                            <p:strVal val="#ppt_h"/>
                                          </p:val>
                                        </p:tav>
                                      </p:tavLst>
                                    </p:anim>
                                    <p:animEffect transition="in" filter="fade">
                                      <p:cBhvr>
                                        <p:cTn id="93" dur="500"/>
                                        <p:tgtEl>
                                          <p:spTgt spid="2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8"/>
                                        </p:tgtEl>
                                      </p:cBhvr>
                                    </p:animEffect>
                                    <p:set>
                                      <p:cBhvr>
                                        <p:cTn id="98" dur="1" fill="hold">
                                          <p:stCondLst>
                                            <p:cond delay="499"/>
                                          </p:stCondLst>
                                        </p:cTn>
                                        <p:tgtEl>
                                          <p:spTgt spid="28"/>
                                        </p:tgtEl>
                                        <p:attrNameLst>
                                          <p:attrName>style.visibility</p:attrName>
                                        </p:attrNameLst>
                                      </p:cBhvr>
                                      <p:to>
                                        <p:strVal val="hidden"/>
                                      </p:to>
                                    </p:set>
                                  </p:childTnLst>
                                </p:cTn>
                              </p:par>
                              <p:par>
                                <p:cTn id="99" presetID="22" presetClass="entr" presetSubtype="1"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wipe(up)">
                                      <p:cBhvr>
                                        <p:cTn id="101" dur="2000"/>
                                        <p:tgtEl>
                                          <p:spTgt spid="18"/>
                                        </p:tgtEl>
                                      </p:cBhvr>
                                    </p:animEffect>
                                  </p:childTnLst>
                                </p:cTn>
                              </p:par>
                              <p:par>
                                <p:cTn id="102" presetID="53" presetClass="entr" presetSubtype="0" fill="hold" grpId="0"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29"/>
                                        </p:tgtEl>
                                      </p:cBhvr>
                                    </p:animEffect>
                                    <p:set>
                                      <p:cBhvr>
                                        <p:cTn id="111" dur="1" fill="hold">
                                          <p:stCondLst>
                                            <p:cond delay="499"/>
                                          </p:stCondLst>
                                        </p:cTn>
                                        <p:tgtEl>
                                          <p:spTgt spid="29"/>
                                        </p:tgtEl>
                                        <p:attrNameLst>
                                          <p:attrName>style.visibility</p:attrName>
                                        </p:attrNameLst>
                                      </p:cBhvr>
                                      <p:to>
                                        <p:strVal val="hidden"/>
                                      </p:to>
                                    </p:set>
                                  </p:childTnLst>
                                </p:cTn>
                              </p:par>
                              <p:par>
                                <p:cTn id="112" presetID="22" presetClass="entr" presetSubtype="1" fill="hold" grpId="0" nodeType="with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up)">
                                      <p:cBhvr>
                                        <p:cTn id="114" dur="2000"/>
                                        <p:tgtEl>
                                          <p:spTgt spid="19"/>
                                        </p:tgtEl>
                                      </p:cBhvr>
                                    </p:animEffect>
                                  </p:childTnLst>
                                </p:cTn>
                              </p:par>
                              <p:par>
                                <p:cTn id="115" presetID="53"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p:cTn id="117" dur="500" fill="hold"/>
                                        <p:tgtEl>
                                          <p:spTgt spid="30"/>
                                        </p:tgtEl>
                                        <p:attrNameLst>
                                          <p:attrName>ppt_w</p:attrName>
                                        </p:attrNameLst>
                                      </p:cBhvr>
                                      <p:tavLst>
                                        <p:tav tm="0">
                                          <p:val>
                                            <p:fltVal val="0"/>
                                          </p:val>
                                        </p:tav>
                                        <p:tav tm="100000">
                                          <p:val>
                                            <p:strVal val="#ppt_w"/>
                                          </p:val>
                                        </p:tav>
                                      </p:tavLst>
                                    </p:anim>
                                    <p:anim calcmode="lin" valueType="num">
                                      <p:cBhvr>
                                        <p:cTn id="118" dur="500" fill="hold"/>
                                        <p:tgtEl>
                                          <p:spTgt spid="30"/>
                                        </p:tgtEl>
                                        <p:attrNameLst>
                                          <p:attrName>ppt_h</p:attrName>
                                        </p:attrNameLst>
                                      </p:cBhvr>
                                      <p:tavLst>
                                        <p:tav tm="0">
                                          <p:val>
                                            <p:fltVal val="0"/>
                                          </p:val>
                                        </p:tav>
                                        <p:tav tm="100000">
                                          <p:val>
                                            <p:strVal val="#ppt_h"/>
                                          </p:val>
                                        </p:tav>
                                      </p:tavLst>
                                    </p:anim>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22" presetClass="entr" presetSubtype="8" fill="hold" grpId="0" nodeType="with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wipe(left)">
                                      <p:cBhvr>
                                        <p:cTn id="127" dur="1000"/>
                                        <p:tgtEl>
                                          <p:spTgt spid="21"/>
                                        </p:tgtEl>
                                      </p:cBhvr>
                                    </p:animEffect>
                                  </p:childTnLst>
                                </p:cTn>
                              </p:par>
                            </p:childTnLst>
                          </p:cTn>
                        </p:par>
                        <p:par>
                          <p:cTn id="128" fill="hold">
                            <p:stCondLst>
                              <p:cond delay="1000"/>
                            </p:stCondLst>
                            <p:childTnLst>
                              <p:par>
                                <p:cTn id="129" presetID="22" presetClass="entr" presetSubtype="1" fill="hold" grpId="0" nodeType="afterEffect">
                                  <p:stCondLst>
                                    <p:cond delay="0"/>
                                  </p:stCondLst>
                                  <p:childTnLst>
                                    <p:set>
                                      <p:cBhvr>
                                        <p:cTn id="130" dur="1" fill="hold">
                                          <p:stCondLst>
                                            <p:cond delay="0"/>
                                          </p:stCondLst>
                                        </p:cTn>
                                        <p:tgtEl>
                                          <p:spTgt spid="22"/>
                                        </p:tgtEl>
                                        <p:attrNameLst>
                                          <p:attrName>style.visibility</p:attrName>
                                        </p:attrNameLst>
                                      </p:cBhvr>
                                      <p:to>
                                        <p:strVal val="visible"/>
                                      </p:to>
                                    </p:set>
                                    <p:animEffect transition="in" filter="wipe(up)">
                                      <p:cBhvr>
                                        <p:cTn id="131" dur="2000"/>
                                        <p:tgtEl>
                                          <p:spTgt spid="22"/>
                                        </p:tgtEl>
                                      </p:cBhvr>
                                    </p:animEffect>
                                  </p:childTnLst>
                                </p:cTn>
                              </p:par>
                              <p:par>
                                <p:cTn id="132" presetID="53" presetClass="entr" presetSubtype="0" fill="hold" grpId="0" nodeType="withEffect">
                                  <p:stCondLst>
                                    <p:cond delay="0"/>
                                  </p:stCondLst>
                                  <p:childTnLst>
                                    <p:set>
                                      <p:cBhvr>
                                        <p:cTn id="133" dur="1" fill="hold">
                                          <p:stCondLst>
                                            <p:cond delay="0"/>
                                          </p:stCondLst>
                                        </p:cTn>
                                        <p:tgtEl>
                                          <p:spTgt spid="31"/>
                                        </p:tgtEl>
                                        <p:attrNameLst>
                                          <p:attrName>style.visibility</p:attrName>
                                        </p:attrNameLst>
                                      </p:cBhvr>
                                      <p:to>
                                        <p:strVal val="visible"/>
                                      </p:to>
                                    </p:set>
                                    <p:anim calcmode="lin" valueType="num">
                                      <p:cBhvr>
                                        <p:cTn id="134" dur="500" fill="hold"/>
                                        <p:tgtEl>
                                          <p:spTgt spid="31"/>
                                        </p:tgtEl>
                                        <p:attrNameLst>
                                          <p:attrName>ppt_w</p:attrName>
                                        </p:attrNameLst>
                                      </p:cBhvr>
                                      <p:tavLst>
                                        <p:tav tm="0">
                                          <p:val>
                                            <p:fltVal val="0"/>
                                          </p:val>
                                        </p:tav>
                                        <p:tav tm="100000">
                                          <p:val>
                                            <p:strVal val="#ppt_w"/>
                                          </p:val>
                                        </p:tav>
                                      </p:tavLst>
                                    </p:anim>
                                    <p:anim calcmode="lin" valueType="num">
                                      <p:cBhvr>
                                        <p:cTn id="135" dur="500" fill="hold"/>
                                        <p:tgtEl>
                                          <p:spTgt spid="31"/>
                                        </p:tgtEl>
                                        <p:attrNameLst>
                                          <p:attrName>ppt_h</p:attrName>
                                        </p:attrNameLst>
                                      </p:cBhvr>
                                      <p:tavLst>
                                        <p:tav tm="0">
                                          <p:val>
                                            <p:fltVal val="0"/>
                                          </p:val>
                                        </p:tav>
                                        <p:tav tm="100000">
                                          <p:val>
                                            <p:strVal val="#ppt_h"/>
                                          </p:val>
                                        </p:tav>
                                      </p:tavLst>
                                    </p:anim>
                                    <p:animEffect transition="in" filter="fade">
                                      <p:cBhvr>
                                        <p:cTn id="136" dur="500"/>
                                        <p:tgtEl>
                                          <p:spTgt spid="31"/>
                                        </p:tgtEl>
                                      </p:cBhvr>
                                    </p:animEffect>
                                  </p:childTnLst>
                                </p:cTn>
                              </p:par>
                            </p:childTnLst>
                          </p:cTn>
                        </p:par>
                      </p:childTnLst>
                    </p:cTn>
                  </p:par>
                  <p:par>
                    <p:cTn id="137" fill="hold">
                      <p:stCondLst>
                        <p:cond delay="indefinite"/>
                      </p:stCondLst>
                      <p:childTnLst>
                        <p:par>
                          <p:cTn id="138" fill="hold">
                            <p:stCondLst>
                              <p:cond delay="0"/>
                            </p:stCondLst>
                            <p:childTnLst>
                              <p:par>
                                <p:cTn id="139" presetID="34" presetClass="entr" presetSubtype="0" fill="hold" grpId="0" nodeType="clickEffect">
                                  <p:stCondLst>
                                    <p:cond delay="0"/>
                                  </p:stCondLst>
                                  <p:childTnLst>
                                    <p:set>
                                      <p:cBhvr>
                                        <p:cTn id="140" dur="1" fill="hold">
                                          <p:stCondLst>
                                            <p:cond delay="0"/>
                                          </p:stCondLst>
                                        </p:cTn>
                                        <p:tgtEl>
                                          <p:spTgt spid="32"/>
                                        </p:tgtEl>
                                        <p:attrNameLst>
                                          <p:attrName>style.visibility</p:attrName>
                                        </p:attrNameLst>
                                      </p:cBhvr>
                                      <p:to>
                                        <p:strVal val="visible"/>
                                      </p:to>
                                    </p:set>
                                    <p:anim from="(-#ppt_w/2)" to="(#ppt_x)" calcmode="lin" valueType="num">
                                      <p:cBhvr>
                                        <p:cTn id="141" dur="600" fill="hold">
                                          <p:stCondLst>
                                            <p:cond delay="0"/>
                                          </p:stCondLst>
                                        </p:cTn>
                                        <p:tgtEl>
                                          <p:spTgt spid="32"/>
                                        </p:tgtEl>
                                        <p:attrNameLst>
                                          <p:attrName>ppt_x</p:attrName>
                                        </p:attrNameLst>
                                      </p:cBhvr>
                                    </p:anim>
                                    <p:anim from="0" to="-1.0" calcmode="lin" valueType="num">
                                      <p:cBhvr>
                                        <p:cTn id="142" dur="200" decel="50000" autoRev="1" fill="hold">
                                          <p:stCondLst>
                                            <p:cond delay="600"/>
                                          </p:stCondLst>
                                        </p:cTn>
                                        <p:tgtEl>
                                          <p:spTgt spid="32"/>
                                        </p:tgtEl>
                                        <p:attrNameLst>
                                          <p:attrName>xshear</p:attrName>
                                        </p:attrNameLst>
                                      </p:cBhvr>
                                    </p:anim>
                                    <p:animScale>
                                      <p:cBhvr>
                                        <p:cTn id="143" dur="200" decel="100000" autoRev="1" fill="hold">
                                          <p:stCondLst>
                                            <p:cond delay="600"/>
                                          </p:stCondLst>
                                        </p:cTn>
                                        <p:tgtEl>
                                          <p:spTgt spid="32"/>
                                        </p:tgtEl>
                                      </p:cBhvr>
                                      <p:from x="100000" y="100000"/>
                                      <p:to x="80000" y="100000"/>
                                    </p:animScale>
                                    <p:anim by="(#ppt_h/3+#ppt_w*0.1)" calcmode="lin" valueType="num">
                                      <p:cBhvr additive="sum">
                                        <p:cTn id="144" dur="200" decel="100000" autoRev="1" fill="hold">
                                          <p:stCondLst>
                                            <p:cond delay="600"/>
                                          </p:stCondLst>
                                        </p:cTn>
                                        <p:tgtEl>
                                          <p:spTgt spid="3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3" grpId="0" animBg="1"/>
      <p:bldP spid="33" grpId="1" animBg="1"/>
      <p:bldP spid="3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2" name="Picture 12"/>
          <p:cNvPicPr>
            <a:picLocks noChangeAspect="1" noChangeArrowheads="1"/>
          </p:cNvPicPr>
          <p:nvPr/>
        </p:nvPicPr>
        <p:blipFill>
          <a:blip r:embed="rId3" cstate="print"/>
          <a:srcRect/>
          <a:stretch>
            <a:fillRect/>
          </a:stretch>
        </p:blipFill>
        <p:spPr bwMode="auto">
          <a:xfrm>
            <a:off x="514518" y="621792"/>
            <a:ext cx="8114965" cy="6236208"/>
          </a:xfrm>
          <a:prstGeom prst="rect">
            <a:avLst/>
          </a:prstGeom>
          <a:noFill/>
          <a:ln w="9525">
            <a:noFill/>
            <a:miter lim="800000"/>
            <a:headEnd/>
            <a:tailEnd/>
          </a:ln>
        </p:spPr>
      </p:pic>
      <p:sp>
        <p:nvSpPr>
          <p:cNvPr id="32" name="Freeform 31"/>
          <p:cNvSpPr/>
          <p:nvPr/>
        </p:nvSpPr>
        <p:spPr>
          <a:xfrm>
            <a:off x="1556426" y="865762"/>
            <a:ext cx="5583676" cy="4863829"/>
          </a:xfrm>
          <a:custGeom>
            <a:avLst/>
            <a:gdLst>
              <a:gd name="connsiteX0" fmla="*/ 282102 w 5583676"/>
              <a:gd name="connsiteY0" fmla="*/ 4863829 h 4863829"/>
              <a:gd name="connsiteX1" fmla="*/ 155642 w 5583676"/>
              <a:gd name="connsiteY1" fmla="*/ 4669276 h 4863829"/>
              <a:gd name="connsiteX2" fmla="*/ 282102 w 5583676"/>
              <a:gd name="connsiteY2" fmla="*/ 4552544 h 4863829"/>
              <a:gd name="connsiteX3" fmla="*/ 340468 w 5583676"/>
              <a:gd name="connsiteY3" fmla="*/ 4426085 h 4863829"/>
              <a:gd name="connsiteX4" fmla="*/ 389106 w 5583676"/>
              <a:gd name="connsiteY4" fmla="*/ 4280170 h 4863829"/>
              <a:gd name="connsiteX5" fmla="*/ 437744 w 5583676"/>
              <a:gd name="connsiteY5" fmla="*/ 4114800 h 4863829"/>
              <a:gd name="connsiteX6" fmla="*/ 369651 w 5583676"/>
              <a:gd name="connsiteY6" fmla="*/ 3900791 h 4863829"/>
              <a:gd name="connsiteX7" fmla="*/ 418289 w 5583676"/>
              <a:gd name="connsiteY7" fmla="*/ 3774332 h 4863829"/>
              <a:gd name="connsiteX8" fmla="*/ 418289 w 5583676"/>
              <a:gd name="connsiteY8" fmla="*/ 3608961 h 4863829"/>
              <a:gd name="connsiteX9" fmla="*/ 496110 w 5583676"/>
              <a:gd name="connsiteY9" fmla="*/ 3433864 h 4863829"/>
              <a:gd name="connsiteX10" fmla="*/ 573931 w 5583676"/>
              <a:gd name="connsiteY10" fmla="*/ 3258766 h 4863829"/>
              <a:gd name="connsiteX11" fmla="*/ 612842 w 5583676"/>
              <a:gd name="connsiteY11" fmla="*/ 3035029 h 4863829"/>
              <a:gd name="connsiteX12" fmla="*/ 632297 w 5583676"/>
              <a:gd name="connsiteY12" fmla="*/ 2928025 h 4863829"/>
              <a:gd name="connsiteX13" fmla="*/ 603114 w 5583676"/>
              <a:gd name="connsiteY13" fmla="*/ 2772383 h 4863829"/>
              <a:gd name="connsiteX14" fmla="*/ 535021 w 5583676"/>
              <a:gd name="connsiteY14" fmla="*/ 2626468 h 4863829"/>
              <a:gd name="connsiteX15" fmla="*/ 447472 w 5583676"/>
              <a:gd name="connsiteY15" fmla="*/ 2393004 h 4863829"/>
              <a:gd name="connsiteX16" fmla="*/ 340468 w 5583676"/>
              <a:gd name="connsiteY16" fmla="*/ 2178995 h 4863829"/>
              <a:gd name="connsiteX17" fmla="*/ 291829 w 5583676"/>
              <a:gd name="connsiteY17" fmla="*/ 2042808 h 4863829"/>
              <a:gd name="connsiteX18" fmla="*/ 291829 w 5583676"/>
              <a:gd name="connsiteY18" fmla="*/ 1906621 h 4863829"/>
              <a:gd name="connsiteX19" fmla="*/ 136187 w 5583676"/>
              <a:gd name="connsiteY19" fmla="*/ 1673157 h 4863829"/>
              <a:gd name="connsiteX20" fmla="*/ 19455 w 5583676"/>
              <a:gd name="connsiteY20" fmla="*/ 1536970 h 4863829"/>
              <a:gd name="connsiteX21" fmla="*/ 0 w 5583676"/>
              <a:gd name="connsiteY21" fmla="*/ 0 h 4863829"/>
              <a:gd name="connsiteX22" fmla="*/ 3579778 w 5583676"/>
              <a:gd name="connsiteY22" fmla="*/ 29183 h 4863829"/>
              <a:gd name="connsiteX23" fmla="*/ 3638144 w 5583676"/>
              <a:gd name="connsiteY23" fmla="*/ 145915 h 4863829"/>
              <a:gd name="connsiteX24" fmla="*/ 3628417 w 5583676"/>
              <a:gd name="connsiteY24" fmla="*/ 340468 h 4863829"/>
              <a:gd name="connsiteX25" fmla="*/ 3696510 w 5583676"/>
              <a:gd name="connsiteY25" fmla="*/ 428017 h 4863829"/>
              <a:gd name="connsiteX26" fmla="*/ 3735421 w 5583676"/>
              <a:gd name="connsiteY26" fmla="*/ 603115 h 4863829"/>
              <a:gd name="connsiteX27" fmla="*/ 3686783 w 5583676"/>
              <a:gd name="connsiteY27" fmla="*/ 719847 h 4863829"/>
              <a:gd name="connsiteX28" fmla="*/ 3657600 w 5583676"/>
              <a:gd name="connsiteY28" fmla="*/ 787940 h 4863829"/>
              <a:gd name="connsiteX29" fmla="*/ 3725693 w 5583676"/>
              <a:gd name="connsiteY29" fmla="*/ 865761 h 4863829"/>
              <a:gd name="connsiteX30" fmla="*/ 3891063 w 5583676"/>
              <a:gd name="connsiteY30" fmla="*/ 1021404 h 4863829"/>
              <a:gd name="connsiteX31" fmla="*/ 3822970 w 5583676"/>
              <a:gd name="connsiteY31" fmla="*/ 1157591 h 4863829"/>
              <a:gd name="connsiteX32" fmla="*/ 3764604 w 5583676"/>
              <a:gd name="connsiteY32" fmla="*/ 1332689 h 4863829"/>
              <a:gd name="connsiteX33" fmla="*/ 3696510 w 5583676"/>
              <a:gd name="connsiteY33" fmla="*/ 1420238 h 4863829"/>
              <a:gd name="connsiteX34" fmla="*/ 3579778 w 5583676"/>
              <a:gd name="connsiteY34" fmla="*/ 1566153 h 4863829"/>
              <a:gd name="connsiteX35" fmla="*/ 3501957 w 5583676"/>
              <a:gd name="connsiteY35" fmla="*/ 1702340 h 4863829"/>
              <a:gd name="connsiteX36" fmla="*/ 3385225 w 5583676"/>
              <a:gd name="connsiteY36" fmla="*/ 1760706 h 4863829"/>
              <a:gd name="connsiteX37" fmla="*/ 3278221 w 5583676"/>
              <a:gd name="connsiteY37" fmla="*/ 1926076 h 4863829"/>
              <a:gd name="connsiteX38" fmla="*/ 3249038 w 5583676"/>
              <a:gd name="connsiteY38" fmla="*/ 2149812 h 4863829"/>
              <a:gd name="connsiteX39" fmla="*/ 3219855 w 5583676"/>
              <a:gd name="connsiteY39" fmla="*/ 2227634 h 4863829"/>
              <a:gd name="connsiteX40" fmla="*/ 3151761 w 5583676"/>
              <a:gd name="connsiteY40" fmla="*/ 2344366 h 4863829"/>
              <a:gd name="connsiteX41" fmla="*/ 3180944 w 5583676"/>
              <a:gd name="connsiteY41" fmla="*/ 2480553 h 4863829"/>
              <a:gd name="connsiteX42" fmla="*/ 3112851 w 5583676"/>
              <a:gd name="connsiteY42" fmla="*/ 2626468 h 4863829"/>
              <a:gd name="connsiteX43" fmla="*/ 3005846 w 5583676"/>
              <a:gd name="connsiteY43" fmla="*/ 2626468 h 4863829"/>
              <a:gd name="connsiteX44" fmla="*/ 3025302 w 5583676"/>
              <a:gd name="connsiteY44" fmla="*/ 2733472 h 4863829"/>
              <a:gd name="connsiteX45" fmla="*/ 3005846 w 5583676"/>
              <a:gd name="connsiteY45" fmla="*/ 2840476 h 4863829"/>
              <a:gd name="connsiteX46" fmla="*/ 3044757 w 5583676"/>
              <a:gd name="connsiteY46" fmla="*/ 2889115 h 4863829"/>
              <a:gd name="connsiteX47" fmla="*/ 3044757 w 5583676"/>
              <a:gd name="connsiteY47" fmla="*/ 2889115 h 4863829"/>
              <a:gd name="connsiteX48" fmla="*/ 3015574 w 5583676"/>
              <a:gd name="connsiteY48" fmla="*/ 2986391 h 4863829"/>
              <a:gd name="connsiteX49" fmla="*/ 5369668 w 5583676"/>
              <a:gd name="connsiteY49" fmla="*/ 2966936 h 4863829"/>
              <a:gd name="connsiteX50" fmla="*/ 5321029 w 5583676"/>
              <a:gd name="connsiteY50" fmla="*/ 3142034 h 4863829"/>
              <a:gd name="connsiteX51" fmla="*/ 5272391 w 5583676"/>
              <a:gd name="connsiteY51" fmla="*/ 3317132 h 4863829"/>
              <a:gd name="connsiteX52" fmla="*/ 5223753 w 5583676"/>
              <a:gd name="connsiteY52" fmla="*/ 3472774 h 4863829"/>
              <a:gd name="connsiteX53" fmla="*/ 5223753 w 5583676"/>
              <a:gd name="connsiteY53" fmla="*/ 3589506 h 4863829"/>
              <a:gd name="connsiteX54" fmla="*/ 5311302 w 5583676"/>
              <a:gd name="connsiteY54" fmla="*/ 3686783 h 4863829"/>
              <a:gd name="connsiteX55" fmla="*/ 5428034 w 5583676"/>
              <a:gd name="connsiteY55" fmla="*/ 3784059 h 4863829"/>
              <a:gd name="connsiteX56" fmla="*/ 5486400 w 5583676"/>
              <a:gd name="connsiteY56" fmla="*/ 3920247 h 4863829"/>
              <a:gd name="connsiteX57" fmla="*/ 5535038 w 5583676"/>
              <a:gd name="connsiteY57" fmla="*/ 4134255 h 4863829"/>
              <a:gd name="connsiteX58" fmla="*/ 5583676 w 5583676"/>
              <a:gd name="connsiteY58" fmla="*/ 4182893 h 48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83676" h="4863829">
                <a:moveTo>
                  <a:pt x="282102" y="4863829"/>
                </a:moveTo>
                <a:lnTo>
                  <a:pt x="155642" y="4669276"/>
                </a:lnTo>
                <a:lnTo>
                  <a:pt x="282102" y="4552544"/>
                </a:lnTo>
                <a:lnTo>
                  <a:pt x="340468" y="4426085"/>
                </a:lnTo>
                <a:lnTo>
                  <a:pt x="389106" y="4280170"/>
                </a:lnTo>
                <a:lnTo>
                  <a:pt x="437744" y="4114800"/>
                </a:lnTo>
                <a:lnTo>
                  <a:pt x="369651" y="3900791"/>
                </a:lnTo>
                <a:lnTo>
                  <a:pt x="418289" y="3774332"/>
                </a:lnTo>
                <a:lnTo>
                  <a:pt x="418289" y="3608961"/>
                </a:lnTo>
                <a:lnTo>
                  <a:pt x="496110" y="3433864"/>
                </a:lnTo>
                <a:lnTo>
                  <a:pt x="573931" y="3258766"/>
                </a:lnTo>
                <a:lnTo>
                  <a:pt x="612842" y="3035029"/>
                </a:lnTo>
                <a:lnTo>
                  <a:pt x="632297" y="2928025"/>
                </a:lnTo>
                <a:lnTo>
                  <a:pt x="603114" y="2772383"/>
                </a:lnTo>
                <a:lnTo>
                  <a:pt x="535021" y="2626468"/>
                </a:lnTo>
                <a:lnTo>
                  <a:pt x="447472" y="2393004"/>
                </a:lnTo>
                <a:lnTo>
                  <a:pt x="340468" y="2178995"/>
                </a:lnTo>
                <a:lnTo>
                  <a:pt x="291829" y="2042808"/>
                </a:lnTo>
                <a:lnTo>
                  <a:pt x="291829" y="1906621"/>
                </a:lnTo>
                <a:lnTo>
                  <a:pt x="136187" y="1673157"/>
                </a:lnTo>
                <a:lnTo>
                  <a:pt x="19455" y="1536970"/>
                </a:lnTo>
                <a:lnTo>
                  <a:pt x="0" y="0"/>
                </a:lnTo>
                <a:lnTo>
                  <a:pt x="3579778" y="29183"/>
                </a:lnTo>
                <a:lnTo>
                  <a:pt x="3638144" y="145915"/>
                </a:lnTo>
                <a:lnTo>
                  <a:pt x="3628417" y="340468"/>
                </a:lnTo>
                <a:lnTo>
                  <a:pt x="3696510" y="428017"/>
                </a:lnTo>
                <a:lnTo>
                  <a:pt x="3735421" y="603115"/>
                </a:lnTo>
                <a:lnTo>
                  <a:pt x="3686783" y="719847"/>
                </a:lnTo>
                <a:lnTo>
                  <a:pt x="3657600" y="787940"/>
                </a:lnTo>
                <a:lnTo>
                  <a:pt x="3725693" y="865761"/>
                </a:lnTo>
                <a:lnTo>
                  <a:pt x="3891063" y="1021404"/>
                </a:lnTo>
                <a:lnTo>
                  <a:pt x="3822970" y="1157591"/>
                </a:lnTo>
                <a:lnTo>
                  <a:pt x="3764604" y="1332689"/>
                </a:lnTo>
                <a:lnTo>
                  <a:pt x="3696510" y="1420238"/>
                </a:lnTo>
                <a:lnTo>
                  <a:pt x="3579778" y="1566153"/>
                </a:lnTo>
                <a:lnTo>
                  <a:pt x="3501957" y="1702340"/>
                </a:lnTo>
                <a:lnTo>
                  <a:pt x="3385225" y="1760706"/>
                </a:lnTo>
                <a:lnTo>
                  <a:pt x="3278221" y="1926076"/>
                </a:lnTo>
                <a:lnTo>
                  <a:pt x="3249038" y="2149812"/>
                </a:lnTo>
                <a:lnTo>
                  <a:pt x="3219855" y="2227634"/>
                </a:lnTo>
                <a:lnTo>
                  <a:pt x="3151761" y="2344366"/>
                </a:lnTo>
                <a:lnTo>
                  <a:pt x="3180944" y="2480553"/>
                </a:lnTo>
                <a:lnTo>
                  <a:pt x="3112851" y="2626468"/>
                </a:lnTo>
                <a:lnTo>
                  <a:pt x="3005846" y="2626468"/>
                </a:lnTo>
                <a:lnTo>
                  <a:pt x="3025302" y="2733472"/>
                </a:lnTo>
                <a:lnTo>
                  <a:pt x="3005846" y="2840476"/>
                </a:lnTo>
                <a:lnTo>
                  <a:pt x="3044757" y="2889115"/>
                </a:lnTo>
                <a:lnTo>
                  <a:pt x="3044757" y="2889115"/>
                </a:lnTo>
                <a:lnTo>
                  <a:pt x="3015574" y="2986391"/>
                </a:lnTo>
                <a:lnTo>
                  <a:pt x="5369668" y="2966936"/>
                </a:lnTo>
                <a:lnTo>
                  <a:pt x="5321029" y="3142034"/>
                </a:lnTo>
                <a:lnTo>
                  <a:pt x="5272391" y="3317132"/>
                </a:lnTo>
                <a:lnTo>
                  <a:pt x="5223753" y="3472774"/>
                </a:lnTo>
                <a:lnTo>
                  <a:pt x="5223753" y="3589506"/>
                </a:lnTo>
                <a:lnTo>
                  <a:pt x="5311302" y="3686783"/>
                </a:lnTo>
                <a:lnTo>
                  <a:pt x="5428034" y="3784059"/>
                </a:lnTo>
                <a:lnTo>
                  <a:pt x="5486400" y="3920247"/>
                </a:lnTo>
                <a:lnTo>
                  <a:pt x="5535038" y="4134255"/>
                </a:lnTo>
                <a:lnTo>
                  <a:pt x="5583676" y="418289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362200" y="2590800"/>
            <a:ext cx="2133600" cy="523220"/>
          </a:xfrm>
          <a:prstGeom prst="rect">
            <a:avLst/>
          </a:prstGeom>
          <a:noFill/>
        </p:spPr>
        <p:txBody>
          <a:bodyPr wrap="square" rtlCol="0">
            <a:spAutoFit/>
          </a:bodyPr>
          <a:lstStyle/>
          <a:p>
            <a:pPr algn="ctr"/>
            <a:r>
              <a:rPr lang="en-US" sz="2800" b="1" dirty="0"/>
              <a:t>LOUISIANA</a:t>
            </a:r>
          </a:p>
        </p:txBody>
      </p:sp>
      <p:sp>
        <p:nvSpPr>
          <p:cNvPr id="34" name="TextBox 33"/>
          <p:cNvSpPr txBox="1"/>
          <p:nvPr/>
        </p:nvSpPr>
        <p:spPr>
          <a:xfrm>
            <a:off x="533400" y="3429000"/>
            <a:ext cx="1524000" cy="523220"/>
          </a:xfrm>
          <a:prstGeom prst="rect">
            <a:avLst/>
          </a:prstGeom>
          <a:noFill/>
        </p:spPr>
        <p:txBody>
          <a:bodyPr wrap="square" rtlCol="0">
            <a:spAutoFit/>
          </a:bodyPr>
          <a:lstStyle/>
          <a:p>
            <a:pPr algn="ctr"/>
            <a:r>
              <a:rPr lang="en-US" sz="2800" b="1" dirty="0"/>
              <a:t>TEXAS</a:t>
            </a:r>
          </a:p>
        </p:txBody>
      </p:sp>
      <p:sp>
        <p:nvSpPr>
          <p:cNvPr id="35" name="TextBox 34"/>
          <p:cNvSpPr txBox="1"/>
          <p:nvPr/>
        </p:nvSpPr>
        <p:spPr>
          <a:xfrm>
            <a:off x="5029200" y="3200400"/>
            <a:ext cx="2057400" cy="523220"/>
          </a:xfrm>
          <a:prstGeom prst="rect">
            <a:avLst/>
          </a:prstGeom>
          <a:noFill/>
        </p:spPr>
        <p:txBody>
          <a:bodyPr wrap="square" rtlCol="0">
            <a:spAutoFit/>
          </a:bodyPr>
          <a:lstStyle/>
          <a:p>
            <a:pPr algn="ctr"/>
            <a:r>
              <a:rPr lang="en-US" sz="2800" b="1" dirty="0"/>
              <a:t>MISSISSIPPI</a:t>
            </a:r>
          </a:p>
        </p:txBody>
      </p:sp>
      <p:sp>
        <p:nvSpPr>
          <p:cNvPr id="36" name="TextBox 35"/>
          <p:cNvSpPr txBox="1"/>
          <p:nvPr/>
        </p:nvSpPr>
        <p:spPr>
          <a:xfrm>
            <a:off x="1752600" y="6172200"/>
            <a:ext cx="2819400" cy="523220"/>
          </a:xfrm>
          <a:prstGeom prst="rect">
            <a:avLst/>
          </a:prstGeom>
          <a:noFill/>
        </p:spPr>
        <p:txBody>
          <a:bodyPr wrap="square" rtlCol="0">
            <a:spAutoFit/>
          </a:bodyPr>
          <a:lstStyle/>
          <a:p>
            <a:pPr algn="ctr"/>
            <a:r>
              <a:rPr lang="en-US" sz="2800" b="1" dirty="0"/>
              <a:t>GULF OF MEXICO</a:t>
            </a: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37</a:t>
            </a:fld>
            <a:endParaRPr lang="en-US" dirty="0"/>
          </a:p>
        </p:txBody>
      </p:sp>
      <p:sp>
        <p:nvSpPr>
          <p:cNvPr id="6" name="Title 5"/>
          <p:cNvSpPr>
            <a:spLocks noGrp="1"/>
          </p:cNvSpPr>
          <p:nvPr>
            <p:ph type="title"/>
          </p:nvPr>
        </p:nvSpPr>
        <p:spPr/>
        <p:txBody>
          <a:bodyPr>
            <a:normAutofit fontScale="90000"/>
          </a:bodyPr>
          <a:lstStyle/>
          <a:p>
            <a:r>
              <a:rPr lang="en-US" dirty="0"/>
              <a:t>ACADIAN SETTLEMENTS IN LOUISIANA</a:t>
            </a:r>
          </a:p>
        </p:txBody>
      </p:sp>
      <p:grpSp>
        <p:nvGrpSpPr>
          <p:cNvPr id="11" name="Group 10"/>
          <p:cNvGrpSpPr/>
          <p:nvPr/>
        </p:nvGrpSpPr>
        <p:grpSpPr>
          <a:xfrm>
            <a:off x="6400800" y="4724400"/>
            <a:ext cx="2346960" cy="667871"/>
            <a:chOff x="5806440" y="3657600"/>
            <a:chExt cx="2346960" cy="667871"/>
          </a:xfrm>
        </p:grpSpPr>
        <p:sp>
          <p:nvSpPr>
            <p:cNvPr id="12" name="Oval 11"/>
            <p:cNvSpPr>
              <a:spLocks noChangeAspect="1"/>
            </p:cNvSpPr>
            <p:nvPr/>
          </p:nvSpPr>
          <p:spPr>
            <a:xfrm flipH="1">
              <a:off x="5806440" y="419100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a:t>New Orleans</a:t>
              </a:r>
            </a:p>
          </p:txBody>
        </p:sp>
      </p:grpSp>
      <p:grpSp>
        <p:nvGrpSpPr>
          <p:cNvPr id="14" name="Group 13"/>
          <p:cNvGrpSpPr/>
          <p:nvPr/>
        </p:nvGrpSpPr>
        <p:grpSpPr>
          <a:xfrm>
            <a:off x="5029200" y="4038600"/>
            <a:ext cx="2133802" cy="677148"/>
            <a:chOff x="3505200" y="2448580"/>
            <a:chExt cx="2133802" cy="677148"/>
          </a:xfrm>
        </p:grpSpPr>
        <p:sp>
          <p:nvSpPr>
            <p:cNvPr id="15" name="Oval 14"/>
            <p:cNvSpPr>
              <a:spLocks noChangeAspect="1"/>
            </p:cNvSpPr>
            <p:nvPr/>
          </p:nvSpPr>
          <p:spPr>
            <a:xfrm>
              <a:off x="3505200" y="2991257"/>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a:t>Baton Rouge</a:t>
              </a:r>
            </a:p>
          </p:txBody>
        </p:sp>
      </p:grpSp>
      <p:grpSp>
        <p:nvGrpSpPr>
          <p:cNvPr id="17" name="Group 16"/>
          <p:cNvGrpSpPr/>
          <p:nvPr/>
        </p:nvGrpSpPr>
        <p:grpSpPr>
          <a:xfrm>
            <a:off x="2590800" y="4876800"/>
            <a:ext cx="1524000" cy="712908"/>
            <a:chOff x="381000" y="3544112"/>
            <a:chExt cx="1524000" cy="712908"/>
          </a:xfrm>
        </p:grpSpPr>
        <p:sp>
          <p:nvSpPr>
            <p:cNvPr id="18" name="Oval 17"/>
            <p:cNvSpPr>
              <a:spLocks noChangeAspect="1"/>
            </p:cNvSpPr>
            <p:nvPr/>
          </p:nvSpPr>
          <p:spPr>
            <a:xfrm>
              <a:off x="1752600" y="3544112"/>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a:t>Lafayette</a:t>
              </a:r>
            </a:p>
          </p:txBody>
        </p:sp>
      </p:grpSp>
      <p:grpSp>
        <p:nvGrpSpPr>
          <p:cNvPr id="20" name="Group 19"/>
          <p:cNvGrpSpPr/>
          <p:nvPr/>
        </p:nvGrpSpPr>
        <p:grpSpPr>
          <a:xfrm>
            <a:off x="1600200" y="1295400"/>
            <a:ext cx="3810000" cy="954107"/>
            <a:chOff x="2362200" y="2524780"/>
            <a:chExt cx="3810000" cy="954107"/>
          </a:xfrm>
        </p:grpSpPr>
        <p:sp>
          <p:nvSpPr>
            <p:cNvPr id="21" name="Oval 20"/>
            <p:cNvSpPr>
              <a:spLocks noChangeAspect="1"/>
            </p:cNvSpPr>
            <p:nvPr/>
          </p:nvSpPr>
          <p:spPr>
            <a:xfrm>
              <a:off x="6035040" y="3058180"/>
              <a:ext cx="137160" cy="1344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362200" y="2524780"/>
              <a:ext cx="3505200" cy="954107"/>
            </a:xfrm>
            <a:prstGeom prst="rect">
              <a:avLst/>
            </a:prstGeom>
            <a:solidFill>
              <a:schemeClr val="bg1"/>
            </a:solidFill>
          </p:spPr>
          <p:txBody>
            <a:bodyPr wrap="square" rtlCol="0">
              <a:spAutoFit/>
            </a:bodyPr>
            <a:lstStyle/>
            <a:p>
              <a:pPr algn="ctr"/>
              <a:r>
                <a:rPr lang="en-US" sz="2800" dirty="0"/>
                <a:t>Ft. San Luis de Natchez</a:t>
              </a:r>
            </a:p>
            <a:p>
              <a:pPr algn="ctr"/>
              <a:r>
                <a:rPr lang="en-US" sz="2800" dirty="0"/>
                <a:t>(Vidalia, La)</a:t>
              </a:r>
            </a:p>
          </p:txBody>
        </p:sp>
      </p:grpSp>
      <p:grpSp>
        <p:nvGrpSpPr>
          <p:cNvPr id="23" name="Group 22"/>
          <p:cNvGrpSpPr/>
          <p:nvPr/>
        </p:nvGrpSpPr>
        <p:grpSpPr>
          <a:xfrm>
            <a:off x="5410200" y="1305580"/>
            <a:ext cx="2438400" cy="666968"/>
            <a:chOff x="3505200" y="2458760"/>
            <a:chExt cx="2438400" cy="666968"/>
          </a:xfrm>
        </p:grpSpPr>
        <p:sp>
          <p:nvSpPr>
            <p:cNvPr id="24" name="Oval 23"/>
            <p:cNvSpPr>
              <a:spLocks noChangeAspect="1"/>
            </p:cNvSpPr>
            <p:nvPr/>
          </p:nvSpPr>
          <p:spPr>
            <a:xfrm>
              <a:off x="3505200" y="2991257"/>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657600" y="2458760"/>
              <a:ext cx="2286000" cy="523220"/>
            </a:xfrm>
            <a:prstGeom prst="rect">
              <a:avLst/>
            </a:prstGeom>
            <a:solidFill>
              <a:schemeClr val="bg1"/>
            </a:solidFill>
          </p:spPr>
          <p:txBody>
            <a:bodyPr wrap="square" rtlCol="0">
              <a:spAutoFit/>
            </a:bodyPr>
            <a:lstStyle/>
            <a:p>
              <a:pPr algn="ctr"/>
              <a:r>
                <a:rPr lang="en-US" sz="2800" dirty="0"/>
                <a:t>Vicksburg, MS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9144000" cy="2308324"/>
          </a:xfrm>
          <a:prstGeom prst="rect">
            <a:avLst/>
          </a:prstGeom>
          <a:solidFill>
            <a:schemeClr val="bg1"/>
          </a:solidFill>
        </p:spPr>
        <p:txBody>
          <a:bodyPr wrap="square">
            <a:spAutoFit/>
          </a:bodyPr>
          <a:lstStyle/>
          <a:p>
            <a:pPr algn="ctr"/>
            <a:r>
              <a:rPr lang="en-US" sz="7200" b="1" cap="all" dirty="0"/>
              <a:t>1920-50 </a:t>
            </a:r>
          </a:p>
          <a:p>
            <a:pPr algn="ctr"/>
            <a:r>
              <a:rPr lang="en-US" sz="7200" b="1" cap="all" dirty="0"/>
              <a:t>Bayou </a:t>
            </a:r>
            <a:r>
              <a:rPr lang="en-US" sz="7200" b="1" cap="all" dirty="0" err="1"/>
              <a:t>settlementS</a:t>
            </a:r>
            <a:endParaRPr lang="en-US" sz="7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AT-CHA-FA-LA-YA BASIN</a:t>
            </a:r>
          </a:p>
        </p:txBody>
      </p:sp>
      <p:pic>
        <p:nvPicPr>
          <p:cNvPr id="172036" name="Picture 4"/>
          <p:cNvPicPr>
            <a:picLocks noChangeAspect="1" noChangeArrowheads="1"/>
          </p:cNvPicPr>
          <p:nvPr/>
        </p:nvPicPr>
        <p:blipFill>
          <a:blip r:embed="rId2" cstate="print"/>
          <a:srcRect/>
          <a:stretch>
            <a:fillRect/>
          </a:stretch>
        </p:blipFill>
        <p:spPr bwMode="auto">
          <a:xfrm>
            <a:off x="1361440" y="1752600"/>
            <a:ext cx="6421120" cy="3352800"/>
          </a:xfrm>
          <a:prstGeom prst="rect">
            <a:avLst/>
          </a:prstGeom>
          <a:noFill/>
          <a:ln w="9525">
            <a:noFill/>
            <a:miter lim="800000"/>
            <a:headEnd/>
            <a:tailEnd/>
          </a:ln>
        </p:spPr>
      </p:pic>
      <p:pic>
        <p:nvPicPr>
          <p:cNvPr id="172040" name="Picture 8" descr="https://c1.staticflickr.com/5/4295/35522995893_94f62a7fb2_b.jpg"/>
          <p:cNvPicPr>
            <a:picLocks noChangeAspect="1" noChangeArrowheads="1"/>
          </p:cNvPicPr>
          <p:nvPr/>
        </p:nvPicPr>
        <p:blipFill>
          <a:blip r:embed="rId3" cstate="print"/>
          <a:srcRect/>
          <a:stretch>
            <a:fillRect/>
          </a:stretch>
        </p:blipFill>
        <p:spPr bwMode="auto">
          <a:xfrm>
            <a:off x="0" y="609600"/>
            <a:ext cx="9144000" cy="6248400"/>
          </a:xfrm>
          <a:prstGeom prst="rect">
            <a:avLst/>
          </a:prstGeom>
          <a:noFill/>
          <a:ln>
            <a:solidFill>
              <a:schemeClr val="bg1"/>
            </a:solidFill>
          </a:ln>
        </p:spPr>
      </p:pic>
      <p:pic>
        <p:nvPicPr>
          <p:cNvPr id="172042" name="Picture 10" descr="http://www.lasierraclub.org/sites/default/files/images/atchafalaya-basin_map.preview.jpg"/>
          <p:cNvPicPr>
            <a:picLocks noChangeAspect="1" noChangeArrowheads="1"/>
          </p:cNvPicPr>
          <p:nvPr/>
        </p:nvPicPr>
        <p:blipFill>
          <a:blip r:embed="rId4" cstate="print"/>
          <a:srcRect/>
          <a:stretch>
            <a:fillRect/>
          </a:stretch>
        </p:blipFill>
        <p:spPr bwMode="auto">
          <a:xfrm>
            <a:off x="1371600" y="606552"/>
            <a:ext cx="6400800" cy="6251448"/>
          </a:xfrm>
          <a:prstGeom prst="rect">
            <a:avLst/>
          </a:prstGeom>
          <a:noFill/>
        </p:spPr>
      </p:pic>
      <p:grpSp>
        <p:nvGrpSpPr>
          <p:cNvPr id="3" name="Group 19"/>
          <p:cNvGrpSpPr/>
          <p:nvPr/>
        </p:nvGrpSpPr>
        <p:grpSpPr>
          <a:xfrm>
            <a:off x="0" y="609600"/>
            <a:ext cx="9144000" cy="6248400"/>
            <a:chOff x="-12353925" y="609600"/>
            <a:chExt cx="9144000" cy="6248400"/>
          </a:xfrm>
        </p:grpSpPr>
        <p:pic>
          <p:nvPicPr>
            <p:cNvPr id="172038" name="Picture 6" descr="http://theind.com/images/atchafalaya-basin.38134.widea.0.jpg"/>
            <p:cNvPicPr>
              <a:picLocks noChangeAspect="1" noChangeArrowheads="1"/>
            </p:cNvPicPr>
            <p:nvPr/>
          </p:nvPicPr>
          <p:blipFill>
            <a:blip r:embed="rId5" cstate="print"/>
            <a:srcRect/>
            <a:stretch>
              <a:fillRect/>
            </a:stretch>
          </p:blipFill>
          <p:spPr bwMode="auto">
            <a:xfrm>
              <a:off x="-12353925" y="3657600"/>
              <a:ext cx="9144000" cy="3200400"/>
            </a:xfrm>
            <a:prstGeom prst="rect">
              <a:avLst/>
            </a:prstGeom>
            <a:noFill/>
            <a:ln>
              <a:solidFill>
                <a:schemeClr val="bg1"/>
              </a:solidFill>
            </a:ln>
          </p:spPr>
        </p:pic>
        <p:pic>
          <p:nvPicPr>
            <p:cNvPr id="172044" name="Picture 12" descr="http://www.bsaswampbase.org/sites/default/files/atchafalaya-header.jpg"/>
            <p:cNvPicPr>
              <a:picLocks noChangeAspect="1" noChangeArrowheads="1"/>
            </p:cNvPicPr>
            <p:nvPr/>
          </p:nvPicPr>
          <p:blipFill>
            <a:blip r:embed="rId6" cstate="print"/>
            <a:srcRect/>
            <a:stretch>
              <a:fillRect/>
            </a:stretch>
          </p:blipFill>
          <p:spPr bwMode="auto">
            <a:xfrm>
              <a:off x="-12353925" y="609600"/>
              <a:ext cx="9134475" cy="3048001"/>
            </a:xfrm>
            <a:prstGeom prst="rect">
              <a:avLst/>
            </a:prstGeom>
            <a:noFill/>
            <a:ln>
              <a:solidFill>
                <a:schemeClr val="bg1"/>
              </a:solidFill>
            </a:ln>
          </p:spPr>
        </p:pic>
      </p:grpSp>
      <p:sp>
        <p:nvSpPr>
          <p:cNvPr id="11" name="Freeform 10"/>
          <p:cNvSpPr/>
          <p:nvPr/>
        </p:nvSpPr>
        <p:spPr>
          <a:xfrm>
            <a:off x="3962400" y="3671047"/>
            <a:ext cx="905435" cy="1828800"/>
          </a:xfrm>
          <a:custGeom>
            <a:avLst/>
            <a:gdLst>
              <a:gd name="connsiteX0" fmla="*/ 277906 w 905435"/>
              <a:gd name="connsiteY0" fmla="*/ 0 h 1828800"/>
              <a:gd name="connsiteX1" fmla="*/ 116541 w 905435"/>
              <a:gd name="connsiteY1" fmla="*/ 31377 h 1828800"/>
              <a:gd name="connsiteX2" fmla="*/ 71717 w 905435"/>
              <a:gd name="connsiteY2" fmla="*/ 80682 h 1828800"/>
              <a:gd name="connsiteX3" fmla="*/ 44823 w 905435"/>
              <a:gd name="connsiteY3" fmla="*/ 165847 h 1828800"/>
              <a:gd name="connsiteX4" fmla="*/ 76200 w 905435"/>
              <a:gd name="connsiteY4" fmla="*/ 336177 h 1828800"/>
              <a:gd name="connsiteX5" fmla="*/ 98611 w 905435"/>
              <a:gd name="connsiteY5" fmla="*/ 452718 h 1828800"/>
              <a:gd name="connsiteX6" fmla="*/ 67235 w 905435"/>
              <a:gd name="connsiteY6" fmla="*/ 542365 h 1828800"/>
              <a:gd name="connsiteX7" fmla="*/ 0 w 905435"/>
              <a:gd name="connsiteY7" fmla="*/ 712694 h 1828800"/>
              <a:gd name="connsiteX8" fmla="*/ 4482 w 905435"/>
              <a:gd name="connsiteY8" fmla="*/ 806824 h 1828800"/>
              <a:gd name="connsiteX9" fmla="*/ 85164 w 905435"/>
              <a:gd name="connsiteY9" fmla="*/ 905435 h 1828800"/>
              <a:gd name="connsiteX10" fmla="*/ 152400 w 905435"/>
              <a:gd name="connsiteY10" fmla="*/ 986118 h 1828800"/>
              <a:gd name="connsiteX11" fmla="*/ 206188 w 905435"/>
              <a:gd name="connsiteY11" fmla="*/ 1098177 h 1828800"/>
              <a:gd name="connsiteX12" fmla="*/ 255494 w 905435"/>
              <a:gd name="connsiteY12" fmla="*/ 1246094 h 1828800"/>
              <a:gd name="connsiteX13" fmla="*/ 381000 w 905435"/>
              <a:gd name="connsiteY13" fmla="*/ 1488141 h 1828800"/>
              <a:gd name="connsiteX14" fmla="*/ 381000 w 905435"/>
              <a:gd name="connsiteY14" fmla="*/ 1591235 h 1828800"/>
              <a:gd name="connsiteX15" fmla="*/ 439270 w 905435"/>
              <a:gd name="connsiteY15" fmla="*/ 1622612 h 1828800"/>
              <a:gd name="connsiteX16" fmla="*/ 484094 w 905435"/>
              <a:gd name="connsiteY16" fmla="*/ 1662953 h 1828800"/>
              <a:gd name="connsiteX17" fmla="*/ 546847 w 905435"/>
              <a:gd name="connsiteY17" fmla="*/ 1748118 h 1828800"/>
              <a:gd name="connsiteX18" fmla="*/ 614082 w 905435"/>
              <a:gd name="connsiteY18" fmla="*/ 1797424 h 1828800"/>
              <a:gd name="connsiteX19" fmla="*/ 784411 w 905435"/>
              <a:gd name="connsiteY19" fmla="*/ 1828800 h 1828800"/>
              <a:gd name="connsiteX20" fmla="*/ 896470 w 905435"/>
              <a:gd name="connsiteY20" fmla="*/ 1815353 h 1828800"/>
              <a:gd name="connsiteX21" fmla="*/ 905435 w 905435"/>
              <a:gd name="connsiteY21" fmla="*/ 1757082 h 1828800"/>
              <a:gd name="connsiteX22" fmla="*/ 820270 w 905435"/>
              <a:gd name="connsiteY22" fmla="*/ 1613647 h 1828800"/>
              <a:gd name="connsiteX23" fmla="*/ 802341 w 905435"/>
              <a:gd name="connsiteY23" fmla="*/ 1573306 h 1828800"/>
              <a:gd name="connsiteX24" fmla="*/ 748553 w 905435"/>
              <a:gd name="connsiteY24" fmla="*/ 1429871 h 1828800"/>
              <a:gd name="connsiteX25" fmla="*/ 649941 w 905435"/>
              <a:gd name="connsiteY25" fmla="*/ 1241612 h 1828800"/>
              <a:gd name="connsiteX26" fmla="*/ 632011 w 905435"/>
              <a:gd name="connsiteY26" fmla="*/ 1196788 h 1828800"/>
              <a:gd name="connsiteX27" fmla="*/ 623047 w 905435"/>
              <a:gd name="connsiteY27" fmla="*/ 1165412 h 1828800"/>
              <a:gd name="connsiteX28" fmla="*/ 542364 w 905435"/>
              <a:gd name="connsiteY28" fmla="*/ 1053353 h 1828800"/>
              <a:gd name="connsiteX29" fmla="*/ 466164 w 905435"/>
              <a:gd name="connsiteY29" fmla="*/ 1004047 h 1828800"/>
              <a:gd name="connsiteX30" fmla="*/ 331694 w 905435"/>
              <a:gd name="connsiteY30" fmla="*/ 748553 h 1828800"/>
              <a:gd name="connsiteX31" fmla="*/ 228600 w 905435"/>
              <a:gd name="connsiteY31" fmla="*/ 573741 h 1828800"/>
              <a:gd name="connsiteX32" fmla="*/ 273423 w 905435"/>
              <a:gd name="connsiteY32" fmla="*/ 389965 h 1828800"/>
              <a:gd name="connsiteX33" fmla="*/ 259976 w 905435"/>
              <a:gd name="connsiteY33" fmla="*/ 246529 h 1828800"/>
              <a:gd name="connsiteX34" fmla="*/ 237564 w 905435"/>
              <a:gd name="connsiteY34" fmla="*/ 156882 h 1828800"/>
              <a:gd name="connsiteX35" fmla="*/ 273423 w 905435"/>
              <a:gd name="connsiteY35" fmla="*/ 67235 h 1828800"/>
              <a:gd name="connsiteX36" fmla="*/ 277906 w 905435"/>
              <a:gd name="connsiteY3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5435" h="1828800">
                <a:moveTo>
                  <a:pt x="277906" y="0"/>
                </a:moveTo>
                <a:lnTo>
                  <a:pt x="116541" y="31377"/>
                </a:lnTo>
                <a:lnTo>
                  <a:pt x="71717" y="80682"/>
                </a:lnTo>
                <a:lnTo>
                  <a:pt x="44823" y="165847"/>
                </a:lnTo>
                <a:lnTo>
                  <a:pt x="76200" y="336177"/>
                </a:lnTo>
                <a:lnTo>
                  <a:pt x="98611" y="452718"/>
                </a:lnTo>
                <a:lnTo>
                  <a:pt x="67235" y="542365"/>
                </a:lnTo>
                <a:lnTo>
                  <a:pt x="0" y="712694"/>
                </a:lnTo>
                <a:lnTo>
                  <a:pt x="4482" y="806824"/>
                </a:lnTo>
                <a:lnTo>
                  <a:pt x="85164" y="905435"/>
                </a:lnTo>
                <a:lnTo>
                  <a:pt x="152400" y="986118"/>
                </a:lnTo>
                <a:lnTo>
                  <a:pt x="206188" y="1098177"/>
                </a:lnTo>
                <a:lnTo>
                  <a:pt x="255494" y="1246094"/>
                </a:lnTo>
                <a:lnTo>
                  <a:pt x="381000" y="1488141"/>
                </a:lnTo>
                <a:lnTo>
                  <a:pt x="381000" y="1591235"/>
                </a:lnTo>
                <a:lnTo>
                  <a:pt x="439270" y="1622612"/>
                </a:lnTo>
                <a:lnTo>
                  <a:pt x="484094" y="1662953"/>
                </a:lnTo>
                <a:lnTo>
                  <a:pt x="546847" y="1748118"/>
                </a:lnTo>
                <a:lnTo>
                  <a:pt x="614082" y="1797424"/>
                </a:lnTo>
                <a:lnTo>
                  <a:pt x="784411" y="1828800"/>
                </a:lnTo>
                <a:lnTo>
                  <a:pt x="896470" y="1815353"/>
                </a:lnTo>
                <a:lnTo>
                  <a:pt x="905435" y="1757082"/>
                </a:lnTo>
                <a:lnTo>
                  <a:pt x="820270" y="1613647"/>
                </a:lnTo>
                <a:lnTo>
                  <a:pt x="802341" y="1573306"/>
                </a:lnTo>
                <a:lnTo>
                  <a:pt x="748553" y="1429871"/>
                </a:lnTo>
                <a:lnTo>
                  <a:pt x="649941" y="1241612"/>
                </a:lnTo>
                <a:cubicBezTo>
                  <a:pt x="643964" y="1226671"/>
                  <a:pt x="636811" y="1212148"/>
                  <a:pt x="632011" y="1196788"/>
                </a:cubicBezTo>
                <a:cubicBezTo>
                  <a:pt x="621034" y="1161662"/>
                  <a:pt x="635385" y="1177750"/>
                  <a:pt x="623047" y="1165412"/>
                </a:cubicBezTo>
                <a:lnTo>
                  <a:pt x="542364" y="1053353"/>
                </a:lnTo>
                <a:lnTo>
                  <a:pt x="466164" y="1004047"/>
                </a:lnTo>
                <a:lnTo>
                  <a:pt x="331694" y="748553"/>
                </a:lnTo>
                <a:lnTo>
                  <a:pt x="228600" y="573741"/>
                </a:lnTo>
                <a:lnTo>
                  <a:pt x="273423" y="389965"/>
                </a:lnTo>
                <a:lnTo>
                  <a:pt x="259976" y="246529"/>
                </a:lnTo>
                <a:lnTo>
                  <a:pt x="237564" y="156882"/>
                </a:lnTo>
                <a:lnTo>
                  <a:pt x="273423" y="67235"/>
                </a:lnTo>
                <a:lnTo>
                  <a:pt x="277906" y="0"/>
                </a:lnTo>
                <a:close/>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2035" name="Picture 3"/>
          <p:cNvPicPr>
            <a:picLocks noChangeAspect="1" noChangeArrowheads="1"/>
          </p:cNvPicPr>
          <p:nvPr/>
        </p:nvPicPr>
        <p:blipFill>
          <a:blip r:embed="rId7" cstate="print"/>
          <a:srcRect/>
          <a:stretch>
            <a:fillRect/>
          </a:stretch>
        </p:blipFill>
        <p:spPr bwMode="auto">
          <a:xfrm>
            <a:off x="2362878" y="621792"/>
            <a:ext cx="4418245" cy="6236208"/>
          </a:xfrm>
          <a:prstGeom prst="rect">
            <a:avLst/>
          </a:prstGeom>
          <a:noFill/>
          <a:ln w="9525">
            <a:noFill/>
            <a:miter lim="800000"/>
            <a:headEnd/>
            <a:tailEnd/>
          </a:ln>
        </p:spPr>
      </p:pic>
      <p:sp>
        <p:nvSpPr>
          <p:cNvPr id="13" name="Freeform 12"/>
          <p:cNvSpPr/>
          <p:nvPr/>
        </p:nvSpPr>
        <p:spPr>
          <a:xfrm>
            <a:off x="3100039"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138"/>
          <p:cNvGrpSpPr/>
          <p:nvPr/>
        </p:nvGrpSpPr>
        <p:grpSpPr>
          <a:xfrm>
            <a:off x="2286000" y="4648200"/>
            <a:ext cx="1524000" cy="751820"/>
            <a:chOff x="1200152" y="3544112"/>
            <a:chExt cx="1524000" cy="751820"/>
          </a:xfrm>
        </p:grpSpPr>
        <p:sp>
          <p:nvSpPr>
            <p:cNvPr id="18" name="Oval 17"/>
            <p:cNvSpPr>
              <a:spLocks noChangeAspect="1"/>
            </p:cNvSpPr>
            <p:nvPr/>
          </p:nvSpPr>
          <p:spPr>
            <a:xfrm>
              <a:off x="1752600" y="3544112"/>
              <a:ext cx="137160" cy="1344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200152" y="3772712"/>
              <a:ext cx="1524000" cy="523220"/>
            </a:xfrm>
            <a:prstGeom prst="rect">
              <a:avLst/>
            </a:prstGeom>
            <a:solidFill>
              <a:schemeClr val="bg1"/>
            </a:solidFill>
          </p:spPr>
          <p:txBody>
            <a:bodyPr wrap="square" rtlCol="0">
              <a:spAutoFit/>
            </a:bodyPr>
            <a:lstStyle/>
            <a:p>
              <a:pPr algn="ctr"/>
              <a:r>
                <a:rPr lang="en-US" sz="2800" dirty="0"/>
                <a:t>Lafayette</a:t>
              </a:r>
            </a:p>
          </p:txBody>
        </p:sp>
      </p:grpSp>
      <p:sp>
        <p:nvSpPr>
          <p:cNvPr id="21" name="Freeform 20"/>
          <p:cNvSpPr/>
          <p:nvPr/>
        </p:nvSpPr>
        <p:spPr>
          <a:xfrm>
            <a:off x="4161034"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13"/>
          <p:cNvGrpSpPr/>
          <p:nvPr/>
        </p:nvGrpSpPr>
        <p:grpSpPr>
          <a:xfrm>
            <a:off x="4724400" y="3124200"/>
            <a:ext cx="2057400" cy="829548"/>
            <a:chOff x="2362200" y="2296180"/>
            <a:chExt cx="2057400" cy="829548"/>
          </a:xfrm>
        </p:grpSpPr>
        <p:sp>
          <p:nvSpPr>
            <p:cNvPr id="15" name="Oval 14"/>
            <p:cNvSpPr>
              <a:spLocks noChangeAspect="1"/>
            </p:cNvSpPr>
            <p:nvPr/>
          </p:nvSpPr>
          <p:spPr>
            <a:xfrm>
              <a:off x="3505200" y="2991257"/>
              <a:ext cx="137160" cy="13447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62200" y="2296180"/>
              <a:ext cx="2057400" cy="523220"/>
            </a:xfrm>
            <a:prstGeom prst="rect">
              <a:avLst/>
            </a:prstGeom>
            <a:solidFill>
              <a:schemeClr val="bg1"/>
            </a:solidFill>
          </p:spPr>
          <p:txBody>
            <a:bodyPr wrap="square" rtlCol="0">
              <a:spAutoFit/>
            </a:bodyPr>
            <a:lstStyle/>
            <a:p>
              <a:pPr algn="ctr"/>
              <a:r>
                <a:rPr lang="en-US" sz="2800" dirty="0"/>
                <a:t>Baton Rouge</a:t>
              </a:r>
            </a:p>
          </p:txBody>
        </p:sp>
      </p:grpSp>
      <p:sp>
        <p:nvSpPr>
          <p:cNvPr id="22" name="TextBox 21"/>
          <p:cNvSpPr txBox="1"/>
          <p:nvPr/>
        </p:nvSpPr>
        <p:spPr>
          <a:xfrm>
            <a:off x="4876800" y="685800"/>
            <a:ext cx="1905000" cy="954107"/>
          </a:xfrm>
          <a:prstGeom prst="rect">
            <a:avLst/>
          </a:prstGeom>
          <a:solidFill>
            <a:srgbClr val="FF0000"/>
          </a:solidFill>
        </p:spPr>
        <p:txBody>
          <a:bodyPr wrap="square" rtlCol="0">
            <a:spAutoFit/>
          </a:bodyPr>
          <a:lstStyle/>
          <a:p>
            <a:pPr algn="ctr"/>
            <a:r>
              <a:rPr lang="en-US" sz="2800" dirty="0"/>
              <a:t>MISSISSIPPI</a:t>
            </a:r>
          </a:p>
          <a:p>
            <a:pPr algn="ctr"/>
            <a:r>
              <a:rPr lang="en-US" sz="2800" dirty="0"/>
              <a:t>RIVER</a:t>
            </a:r>
          </a:p>
        </p:txBody>
      </p:sp>
      <p:sp>
        <p:nvSpPr>
          <p:cNvPr id="23" name="Freeform 22"/>
          <p:cNvSpPr/>
          <p:nvPr/>
        </p:nvSpPr>
        <p:spPr>
          <a:xfrm>
            <a:off x="359664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590800" y="5638800"/>
            <a:ext cx="2209800" cy="954107"/>
          </a:xfrm>
          <a:prstGeom prst="rect">
            <a:avLst/>
          </a:prstGeom>
          <a:solidFill>
            <a:schemeClr val="accent6">
              <a:lumMod val="75000"/>
            </a:schemeClr>
          </a:solidFill>
          <a:ln>
            <a:solidFill>
              <a:schemeClr val="accent6">
                <a:lumMod val="75000"/>
              </a:schemeClr>
            </a:solidFill>
          </a:ln>
        </p:spPr>
        <p:txBody>
          <a:bodyPr wrap="square" rtlCol="0">
            <a:spAutoFit/>
          </a:bodyPr>
          <a:lstStyle/>
          <a:p>
            <a:pPr algn="ctr"/>
            <a:r>
              <a:rPr lang="en-US" sz="2800" dirty="0"/>
              <a:t>ATCHAFALAYA</a:t>
            </a:r>
          </a:p>
          <a:p>
            <a:pPr algn="ctr"/>
            <a:r>
              <a:rPr lang="en-US" sz="2800" dirty="0"/>
              <a:t>RIVER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72036"/>
                                        </p:tgtEl>
                                        <p:attrNameLst>
                                          <p:attrName>style.visibility</p:attrName>
                                        </p:attrNameLst>
                                      </p:cBhvr>
                                      <p:to>
                                        <p:strVal val="visible"/>
                                      </p:to>
                                    </p:set>
                                    <p:anim calcmode="lin" valueType="num">
                                      <p:cBhvr>
                                        <p:cTn id="7" dur="1000" fill="hold"/>
                                        <p:tgtEl>
                                          <p:spTgt spid="172036"/>
                                        </p:tgtEl>
                                        <p:attrNameLst>
                                          <p:attrName>ppt_w</p:attrName>
                                        </p:attrNameLst>
                                      </p:cBhvr>
                                      <p:tavLst>
                                        <p:tav tm="0">
                                          <p:val>
                                            <p:fltVal val="0"/>
                                          </p:val>
                                        </p:tav>
                                        <p:tav tm="100000">
                                          <p:val>
                                            <p:strVal val="#ppt_w"/>
                                          </p:val>
                                        </p:tav>
                                      </p:tavLst>
                                    </p:anim>
                                    <p:anim calcmode="lin" valueType="num">
                                      <p:cBhvr>
                                        <p:cTn id="8" dur="1000" fill="hold"/>
                                        <p:tgtEl>
                                          <p:spTgt spid="172036"/>
                                        </p:tgtEl>
                                        <p:attrNameLst>
                                          <p:attrName>ppt_h</p:attrName>
                                        </p:attrNameLst>
                                      </p:cBhvr>
                                      <p:tavLst>
                                        <p:tav tm="0">
                                          <p:val>
                                            <p:fltVal val="0"/>
                                          </p:val>
                                        </p:tav>
                                        <p:tav tm="100000">
                                          <p:val>
                                            <p:strVal val="#ppt_h"/>
                                          </p:val>
                                        </p:tav>
                                      </p:tavLst>
                                    </p:anim>
                                    <p:animEffect transition="in" filter="fade">
                                      <p:cBhvr>
                                        <p:cTn id="9" dur="1000"/>
                                        <p:tgtEl>
                                          <p:spTgt spid="17203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72036"/>
                                        </p:tgtEl>
                                      </p:cBhvr>
                                    </p:animEffect>
                                    <p:set>
                                      <p:cBhvr>
                                        <p:cTn id="14" dur="1" fill="hold">
                                          <p:stCondLst>
                                            <p:cond delay="499"/>
                                          </p:stCondLst>
                                        </p:cTn>
                                        <p:tgtEl>
                                          <p:spTgt spid="172036"/>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172040"/>
                                        </p:tgtEl>
                                        <p:attrNameLst>
                                          <p:attrName>style.visibility</p:attrName>
                                        </p:attrNameLst>
                                      </p:cBhvr>
                                      <p:to>
                                        <p:strVal val="visible"/>
                                      </p:to>
                                    </p:set>
                                    <p:anim calcmode="lin" valueType="num">
                                      <p:cBhvr>
                                        <p:cTn id="17" dur="500" fill="hold"/>
                                        <p:tgtEl>
                                          <p:spTgt spid="172040"/>
                                        </p:tgtEl>
                                        <p:attrNameLst>
                                          <p:attrName>ppt_w</p:attrName>
                                        </p:attrNameLst>
                                      </p:cBhvr>
                                      <p:tavLst>
                                        <p:tav tm="0">
                                          <p:val>
                                            <p:fltVal val="0"/>
                                          </p:val>
                                        </p:tav>
                                        <p:tav tm="100000">
                                          <p:val>
                                            <p:strVal val="#ppt_w"/>
                                          </p:val>
                                        </p:tav>
                                      </p:tavLst>
                                    </p:anim>
                                    <p:anim calcmode="lin" valueType="num">
                                      <p:cBhvr>
                                        <p:cTn id="18" dur="500" fill="hold"/>
                                        <p:tgtEl>
                                          <p:spTgt spid="172040"/>
                                        </p:tgtEl>
                                        <p:attrNameLst>
                                          <p:attrName>ppt_h</p:attrName>
                                        </p:attrNameLst>
                                      </p:cBhvr>
                                      <p:tavLst>
                                        <p:tav tm="0">
                                          <p:val>
                                            <p:fltVal val="0"/>
                                          </p:val>
                                        </p:tav>
                                        <p:tav tm="100000">
                                          <p:val>
                                            <p:strVal val="#ppt_h"/>
                                          </p:val>
                                        </p:tav>
                                      </p:tavLst>
                                    </p:anim>
                                    <p:animEffect transition="in" filter="fade">
                                      <p:cBhvr>
                                        <p:cTn id="19" dur="500"/>
                                        <p:tgtEl>
                                          <p:spTgt spid="1720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72040"/>
                                        </p:tgtEl>
                                      </p:cBhvr>
                                    </p:animEffect>
                                    <p:set>
                                      <p:cBhvr>
                                        <p:cTn id="24" dur="1" fill="hold">
                                          <p:stCondLst>
                                            <p:cond delay="499"/>
                                          </p:stCondLst>
                                        </p:cTn>
                                        <p:tgtEl>
                                          <p:spTgt spid="172040"/>
                                        </p:tgtEl>
                                        <p:attrNameLst>
                                          <p:attrName>style.visibility</p:attrName>
                                        </p:attrNameLst>
                                      </p:cBhvr>
                                      <p:to>
                                        <p:strVal val="hidden"/>
                                      </p:to>
                                    </p:set>
                                  </p:childTnLst>
                                </p:cTn>
                              </p:par>
                              <p:par>
                                <p:cTn id="25" presetID="53"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53" presetClass="entr" presetSubtype="0" fill="hold" nodeType="withEffect">
                                  <p:stCondLst>
                                    <p:cond delay="0"/>
                                  </p:stCondLst>
                                  <p:childTnLst>
                                    <p:set>
                                      <p:cBhvr>
                                        <p:cTn id="36" dur="1" fill="hold">
                                          <p:stCondLst>
                                            <p:cond delay="0"/>
                                          </p:stCondLst>
                                        </p:cTn>
                                        <p:tgtEl>
                                          <p:spTgt spid="172042"/>
                                        </p:tgtEl>
                                        <p:attrNameLst>
                                          <p:attrName>style.visibility</p:attrName>
                                        </p:attrNameLst>
                                      </p:cBhvr>
                                      <p:to>
                                        <p:strVal val="visible"/>
                                      </p:to>
                                    </p:set>
                                    <p:anim calcmode="lin" valueType="num">
                                      <p:cBhvr>
                                        <p:cTn id="37" dur="1000" fill="hold"/>
                                        <p:tgtEl>
                                          <p:spTgt spid="172042"/>
                                        </p:tgtEl>
                                        <p:attrNameLst>
                                          <p:attrName>ppt_w</p:attrName>
                                        </p:attrNameLst>
                                      </p:cBhvr>
                                      <p:tavLst>
                                        <p:tav tm="0">
                                          <p:val>
                                            <p:fltVal val="0"/>
                                          </p:val>
                                        </p:tav>
                                        <p:tav tm="100000">
                                          <p:val>
                                            <p:strVal val="#ppt_w"/>
                                          </p:val>
                                        </p:tav>
                                      </p:tavLst>
                                    </p:anim>
                                    <p:anim calcmode="lin" valueType="num">
                                      <p:cBhvr>
                                        <p:cTn id="38" dur="1000" fill="hold"/>
                                        <p:tgtEl>
                                          <p:spTgt spid="172042"/>
                                        </p:tgtEl>
                                        <p:attrNameLst>
                                          <p:attrName>ppt_h</p:attrName>
                                        </p:attrNameLst>
                                      </p:cBhvr>
                                      <p:tavLst>
                                        <p:tav tm="0">
                                          <p:val>
                                            <p:fltVal val="0"/>
                                          </p:val>
                                        </p:tav>
                                        <p:tav tm="100000">
                                          <p:val>
                                            <p:strVal val="#ppt_h"/>
                                          </p:val>
                                        </p:tav>
                                      </p:tavLst>
                                    </p:anim>
                                    <p:animEffect transition="in" filter="fade">
                                      <p:cBhvr>
                                        <p:cTn id="39" dur="1000"/>
                                        <p:tgtEl>
                                          <p:spTgt spid="1720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grpId="1" nodeType="clickEffect">
                                  <p:stCondLst>
                                    <p:cond delay="0"/>
                                  </p:stCondLst>
                                  <p:childTnLst>
                                    <p:animScale>
                                      <p:cBhvr>
                                        <p:cTn id="48" dur="2000" fill="hold"/>
                                        <p:tgtEl>
                                          <p:spTgt spid="11"/>
                                        </p:tgtEl>
                                      </p:cBhvr>
                                      <p:by x="175000" y="175000"/>
                                    </p:animScale>
                                  </p:childTnLst>
                                </p:cTn>
                              </p:par>
                              <p:par>
                                <p:cTn id="49" presetID="10" presetClass="entr" presetSubtype="0" fill="hold" nodeType="withEffect">
                                  <p:stCondLst>
                                    <p:cond delay="0"/>
                                  </p:stCondLst>
                                  <p:childTnLst>
                                    <p:set>
                                      <p:cBhvr>
                                        <p:cTn id="50" dur="1" fill="hold">
                                          <p:stCondLst>
                                            <p:cond delay="0"/>
                                          </p:stCondLst>
                                        </p:cTn>
                                        <p:tgtEl>
                                          <p:spTgt spid="172035"/>
                                        </p:tgtEl>
                                        <p:attrNameLst>
                                          <p:attrName>style.visibility</p:attrName>
                                        </p:attrNameLst>
                                      </p:cBhvr>
                                      <p:to>
                                        <p:strVal val="visible"/>
                                      </p:to>
                                    </p:set>
                                    <p:animEffect transition="in" filter="fade">
                                      <p:cBhvr>
                                        <p:cTn id="51" dur="2000"/>
                                        <p:tgtEl>
                                          <p:spTgt spid="172035"/>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2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up)">
                                      <p:cBhvr>
                                        <p:cTn id="60" dur="2000"/>
                                        <p:tgtEl>
                                          <p:spTgt spid="21"/>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up)">
                                      <p:cBhvr>
                                        <p:cTn id="68" dur="1000"/>
                                        <p:tgtEl>
                                          <p:spTgt spid="23"/>
                                        </p:tgtEl>
                                      </p:cBhvr>
                                    </p:animEffect>
                                  </p:childTnLst>
                                </p:cTn>
                              </p:par>
                            </p:childTnLst>
                          </p:cTn>
                        </p:par>
                        <p:par>
                          <p:cTn id="69" fill="hold">
                            <p:stCondLst>
                              <p:cond delay="1000"/>
                            </p:stCondLst>
                            <p:childTnLst>
                              <p:par>
                                <p:cTn id="70" presetID="22" presetClass="entr" presetSubtype="4"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par>
                          <p:cTn id="73" fill="hold">
                            <p:stCondLst>
                              <p:cond delay="1500"/>
                            </p:stCondLst>
                            <p:childTnLst>
                              <p:par>
                                <p:cTn id="74" presetID="26" presetClass="entr" presetSubtype="0"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wipe(down)">
                                      <p:cBhvr>
                                        <p:cTn id="76" dur="290">
                                          <p:stCondLst>
                                            <p:cond delay="0"/>
                                          </p:stCondLst>
                                        </p:cTn>
                                        <p:tgtEl>
                                          <p:spTgt spid="5"/>
                                        </p:tgtEl>
                                      </p:cBhvr>
                                    </p:animEffect>
                                    <p:anim calcmode="lin" valueType="num">
                                      <p:cBhvr>
                                        <p:cTn id="7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8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8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82" dur="13">
                                          <p:stCondLst>
                                            <p:cond delay="325"/>
                                          </p:stCondLst>
                                        </p:cTn>
                                        <p:tgtEl>
                                          <p:spTgt spid="5"/>
                                        </p:tgtEl>
                                      </p:cBhvr>
                                      <p:to x="100000" y="60000"/>
                                    </p:animScale>
                                    <p:animScale>
                                      <p:cBhvr>
                                        <p:cTn id="83" dur="83" decel="50000">
                                          <p:stCondLst>
                                            <p:cond delay="338"/>
                                          </p:stCondLst>
                                        </p:cTn>
                                        <p:tgtEl>
                                          <p:spTgt spid="5"/>
                                        </p:tgtEl>
                                      </p:cBhvr>
                                      <p:to x="100000" y="100000"/>
                                    </p:animScale>
                                    <p:animScale>
                                      <p:cBhvr>
                                        <p:cTn id="84" dur="13">
                                          <p:stCondLst>
                                            <p:cond delay="656"/>
                                          </p:stCondLst>
                                        </p:cTn>
                                        <p:tgtEl>
                                          <p:spTgt spid="5"/>
                                        </p:tgtEl>
                                      </p:cBhvr>
                                      <p:to x="100000" y="80000"/>
                                    </p:animScale>
                                    <p:animScale>
                                      <p:cBhvr>
                                        <p:cTn id="85" dur="83" decel="50000">
                                          <p:stCondLst>
                                            <p:cond delay="669"/>
                                          </p:stCondLst>
                                        </p:cTn>
                                        <p:tgtEl>
                                          <p:spTgt spid="5"/>
                                        </p:tgtEl>
                                      </p:cBhvr>
                                      <p:to x="100000" y="100000"/>
                                    </p:animScale>
                                    <p:animScale>
                                      <p:cBhvr>
                                        <p:cTn id="86" dur="13">
                                          <p:stCondLst>
                                            <p:cond delay="821"/>
                                          </p:stCondLst>
                                        </p:cTn>
                                        <p:tgtEl>
                                          <p:spTgt spid="5"/>
                                        </p:tgtEl>
                                      </p:cBhvr>
                                      <p:to x="100000" y="90000"/>
                                    </p:animScale>
                                    <p:animScale>
                                      <p:cBhvr>
                                        <p:cTn id="87" dur="83" decel="50000">
                                          <p:stCondLst>
                                            <p:cond delay="834"/>
                                          </p:stCondLst>
                                        </p:cTn>
                                        <p:tgtEl>
                                          <p:spTgt spid="5"/>
                                        </p:tgtEl>
                                      </p:cBhvr>
                                      <p:to x="100000" y="100000"/>
                                    </p:animScale>
                                    <p:animScale>
                                      <p:cBhvr>
                                        <p:cTn id="88" dur="13">
                                          <p:stCondLst>
                                            <p:cond delay="904"/>
                                          </p:stCondLst>
                                        </p:cTn>
                                        <p:tgtEl>
                                          <p:spTgt spid="5"/>
                                        </p:tgtEl>
                                      </p:cBhvr>
                                      <p:to x="100000" y="95000"/>
                                    </p:animScale>
                                    <p:animScale>
                                      <p:cBhvr>
                                        <p:cTn id="89" dur="83" decel="50000">
                                          <p:stCondLst>
                                            <p:cond delay="917"/>
                                          </p:stCondLst>
                                        </p:cTn>
                                        <p:tgtEl>
                                          <p:spTgt spid="5"/>
                                        </p:tgtEl>
                                      </p:cBhvr>
                                      <p:to x="100000" y="100000"/>
                                    </p:animScale>
                                  </p:childTnLst>
                                </p:cTn>
                              </p:par>
                            </p:childTnLst>
                          </p:cTn>
                        </p:par>
                        <p:par>
                          <p:cTn id="90" fill="hold">
                            <p:stCondLst>
                              <p:cond delay="2500"/>
                            </p:stCondLst>
                            <p:childTnLst>
                              <p:par>
                                <p:cTn id="91" presetID="26" presetClass="entr" presetSubtype="0" fill="hold" nodeType="after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wipe(down)">
                                      <p:cBhvr>
                                        <p:cTn id="93" dur="290">
                                          <p:stCondLst>
                                            <p:cond delay="0"/>
                                          </p:stCondLst>
                                        </p:cTn>
                                        <p:tgtEl>
                                          <p:spTgt spid="4"/>
                                        </p:tgtEl>
                                      </p:cBhvr>
                                    </p:animEffect>
                                    <p:anim calcmode="lin" valueType="num">
                                      <p:cBhvr>
                                        <p:cTn id="9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9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9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9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99" dur="13">
                                          <p:stCondLst>
                                            <p:cond delay="325"/>
                                          </p:stCondLst>
                                        </p:cTn>
                                        <p:tgtEl>
                                          <p:spTgt spid="4"/>
                                        </p:tgtEl>
                                      </p:cBhvr>
                                      <p:to x="100000" y="60000"/>
                                    </p:animScale>
                                    <p:animScale>
                                      <p:cBhvr>
                                        <p:cTn id="100" dur="83" decel="50000">
                                          <p:stCondLst>
                                            <p:cond delay="338"/>
                                          </p:stCondLst>
                                        </p:cTn>
                                        <p:tgtEl>
                                          <p:spTgt spid="4"/>
                                        </p:tgtEl>
                                      </p:cBhvr>
                                      <p:to x="100000" y="100000"/>
                                    </p:animScale>
                                    <p:animScale>
                                      <p:cBhvr>
                                        <p:cTn id="101" dur="13">
                                          <p:stCondLst>
                                            <p:cond delay="656"/>
                                          </p:stCondLst>
                                        </p:cTn>
                                        <p:tgtEl>
                                          <p:spTgt spid="4"/>
                                        </p:tgtEl>
                                      </p:cBhvr>
                                      <p:to x="100000" y="80000"/>
                                    </p:animScale>
                                    <p:animScale>
                                      <p:cBhvr>
                                        <p:cTn id="102" dur="83" decel="50000">
                                          <p:stCondLst>
                                            <p:cond delay="669"/>
                                          </p:stCondLst>
                                        </p:cTn>
                                        <p:tgtEl>
                                          <p:spTgt spid="4"/>
                                        </p:tgtEl>
                                      </p:cBhvr>
                                      <p:to x="100000" y="100000"/>
                                    </p:animScale>
                                    <p:animScale>
                                      <p:cBhvr>
                                        <p:cTn id="103" dur="13">
                                          <p:stCondLst>
                                            <p:cond delay="821"/>
                                          </p:stCondLst>
                                        </p:cTn>
                                        <p:tgtEl>
                                          <p:spTgt spid="4"/>
                                        </p:tgtEl>
                                      </p:cBhvr>
                                      <p:to x="100000" y="90000"/>
                                    </p:animScale>
                                    <p:animScale>
                                      <p:cBhvr>
                                        <p:cTn id="104" dur="83" decel="50000">
                                          <p:stCondLst>
                                            <p:cond delay="834"/>
                                          </p:stCondLst>
                                        </p:cTn>
                                        <p:tgtEl>
                                          <p:spTgt spid="4"/>
                                        </p:tgtEl>
                                      </p:cBhvr>
                                      <p:to x="100000" y="100000"/>
                                    </p:animScale>
                                    <p:animScale>
                                      <p:cBhvr>
                                        <p:cTn id="105" dur="13">
                                          <p:stCondLst>
                                            <p:cond delay="904"/>
                                          </p:stCondLst>
                                        </p:cTn>
                                        <p:tgtEl>
                                          <p:spTgt spid="4"/>
                                        </p:tgtEl>
                                      </p:cBhvr>
                                      <p:to x="100000" y="95000"/>
                                    </p:animScale>
                                    <p:animScale>
                                      <p:cBhvr>
                                        <p:cTn id="106" dur="83" decel="50000">
                                          <p:stCondLst>
                                            <p:cond delay="917"/>
                                          </p:stCondLst>
                                        </p:cTn>
                                        <p:tgtEl>
                                          <p:spTgt spid="4"/>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72042"/>
                                        </p:tgtEl>
                                      </p:cBhvr>
                                    </p:animEffect>
                                    <p:set>
                                      <p:cBhvr>
                                        <p:cTn id="111" dur="1" fill="hold">
                                          <p:stCondLst>
                                            <p:cond delay="499"/>
                                          </p:stCondLst>
                                        </p:cTn>
                                        <p:tgtEl>
                                          <p:spTgt spid="172042"/>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1"/>
                                        </p:tgtEl>
                                      </p:cBhvr>
                                    </p:animEffect>
                                    <p:set>
                                      <p:cBhvr>
                                        <p:cTn id="117" dur="1" fill="hold">
                                          <p:stCondLst>
                                            <p:cond delay="499"/>
                                          </p:stCondLst>
                                        </p:cTn>
                                        <p:tgtEl>
                                          <p:spTgt spid="21"/>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2"/>
                                        </p:tgtEl>
                                      </p:cBhvr>
                                    </p:animEffect>
                                    <p:set>
                                      <p:cBhvr>
                                        <p:cTn id="120" dur="1" fill="hold">
                                          <p:stCondLst>
                                            <p:cond delay="499"/>
                                          </p:stCondLst>
                                        </p:cTn>
                                        <p:tgtEl>
                                          <p:spTgt spid="22"/>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23"/>
                                        </p:tgtEl>
                                      </p:cBhvr>
                                    </p:animEffect>
                                    <p:set>
                                      <p:cBhvr>
                                        <p:cTn id="123" dur="1" fill="hold">
                                          <p:stCondLst>
                                            <p:cond delay="999"/>
                                          </p:stCondLst>
                                        </p:cTn>
                                        <p:tgtEl>
                                          <p:spTgt spid="23"/>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4"/>
                                        </p:tgtEl>
                                      </p:cBhvr>
                                    </p:animEffect>
                                    <p:set>
                                      <p:cBhvr>
                                        <p:cTn id="126" dur="1" fill="hold">
                                          <p:stCondLst>
                                            <p:cond delay="499"/>
                                          </p:stCondLst>
                                        </p:cTn>
                                        <p:tgtEl>
                                          <p:spTgt spid="2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3"/>
                                        </p:tgtEl>
                                      </p:cBhvr>
                                    </p:animEffect>
                                    <p:set>
                                      <p:cBhvr>
                                        <p:cTn id="129" dur="1" fill="hold">
                                          <p:stCondLst>
                                            <p:cond delay="499"/>
                                          </p:stCondLst>
                                        </p:cTn>
                                        <p:tgtEl>
                                          <p:spTgt spid="13"/>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5"/>
                                        </p:tgtEl>
                                      </p:cBhvr>
                                    </p:animEffect>
                                    <p:set>
                                      <p:cBhvr>
                                        <p:cTn id="132" dur="1" fill="hold">
                                          <p:stCondLst>
                                            <p:cond delay="499"/>
                                          </p:stCondLst>
                                        </p:cTn>
                                        <p:tgtEl>
                                          <p:spTgt spid="5"/>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4"/>
                                        </p:tgtEl>
                                      </p:cBhvr>
                                    </p:animEffect>
                                    <p:set>
                                      <p:cBhvr>
                                        <p:cTn id="135" dur="1" fill="hold">
                                          <p:stCondLst>
                                            <p:cond delay="499"/>
                                          </p:stCondLst>
                                        </p:cTn>
                                        <p:tgtEl>
                                          <p:spTgt spid="4"/>
                                        </p:tgtEl>
                                        <p:attrNameLst>
                                          <p:attrName>style.visibility</p:attrName>
                                        </p:attrNameLst>
                                      </p:cBhvr>
                                      <p:to>
                                        <p:strVal val="hidden"/>
                                      </p:to>
                                    </p:set>
                                  </p:childTnLst>
                                </p:cTn>
                              </p:par>
                            </p:childTnLst>
                          </p:cTn>
                        </p:par>
                        <p:par>
                          <p:cTn id="136" fill="hold">
                            <p:stCondLst>
                              <p:cond delay="1000"/>
                            </p:stCondLst>
                            <p:childTnLst>
                              <p:par>
                                <p:cTn id="137" presetID="63" presetClass="path" presetSubtype="0" accel="50000" decel="50000" fill="hold" nodeType="afterEffect">
                                  <p:stCondLst>
                                    <p:cond delay="0"/>
                                  </p:stCondLst>
                                  <p:childTnLst>
                                    <p:animMotion origin="layout" path="M 0 -3.7037E-7 L 0.25833 -3.7037E-7 " pathEditMode="relative" rAng="0" ptsTypes="AA">
                                      <p:cBhvr>
                                        <p:cTn id="138" dur="2000" fill="hold"/>
                                        <p:tgtEl>
                                          <p:spTgt spid="172035"/>
                                        </p:tgtEl>
                                        <p:attrNameLst>
                                          <p:attrName>ppt_x</p:attrName>
                                          <p:attrName>ppt_y</p:attrName>
                                        </p:attrNameLst>
                                      </p:cBhvr>
                                      <p:rCtr x="12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3" grpId="0" animBg="1"/>
      <p:bldP spid="13" grpId="1" animBg="1"/>
      <p:bldP spid="21" grpId="0" animBg="1"/>
      <p:bldP spid="21" grpId="1" animBg="1"/>
      <p:bldP spid="22" grpId="0" animBg="1"/>
      <p:bldP spid="22" grpId="1" animBg="1"/>
      <p:bldP spid="23" grpId="0" animBg="1"/>
      <p:bldP spid="23" grpId="1" animBg="1"/>
      <p:bldP spid="24" grpId="0" animBg="1"/>
      <p:bldP spid="2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0"/>
            <a:ext cx="9144000" cy="4247317"/>
          </a:xfrm>
          <a:prstGeom prst="rect">
            <a:avLst/>
          </a:prstGeom>
          <a:noFill/>
        </p:spPr>
        <p:txBody>
          <a:bodyPr wrap="square" rtlCol="0">
            <a:spAutoFit/>
          </a:bodyPr>
          <a:lstStyle/>
          <a:p>
            <a:pPr algn="ctr"/>
            <a:r>
              <a:rPr lang="en-US" sz="5400" dirty="0">
                <a:solidFill>
                  <a:srgbClr val="FF0000"/>
                </a:solidFill>
                <a:effectLst>
                  <a:outerShdw blurRad="50800" dist="50800" dir="5400000" algn="ctr" rotWithShape="0">
                    <a:schemeClr val="tx1"/>
                  </a:outerShdw>
                </a:effectLst>
              </a:rPr>
              <a:t>-REMINDER-</a:t>
            </a:r>
          </a:p>
          <a:p>
            <a:pPr algn="ctr"/>
            <a:endParaRPr lang="en-US" dirty="0"/>
          </a:p>
          <a:p>
            <a:pPr algn="ctr"/>
            <a:r>
              <a:rPr lang="en-US" sz="5400" dirty="0"/>
              <a:t>PLEASE RETURN LIBRARY</a:t>
            </a:r>
          </a:p>
          <a:p>
            <a:pPr algn="ctr"/>
            <a:endParaRPr lang="en-US" dirty="0"/>
          </a:p>
          <a:p>
            <a:pPr algn="ctr"/>
            <a:r>
              <a:rPr lang="en-US" sz="5400" dirty="0"/>
              <a:t> BOOKS &amp; DVD’S </a:t>
            </a:r>
          </a:p>
          <a:p>
            <a:pPr algn="ctr"/>
            <a:endParaRPr lang="en-US" dirty="0"/>
          </a:p>
          <a:p>
            <a:pPr algn="ctr"/>
            <a:r>
              <a:rPr lang="en-US" sz="5400" u="sng" dirty="0"/>
              <a:t>NEXT WEEK</a:t>
            </a:r>
          </a:p>
        </p:txBody>
      </p:sp>
      <p:pic>
        <p:nvPicPr>
          <p:cNvPr id="4" name="Picture 2"/>
          <p:cNvPicPr>
            <a:picLocks noChangeAspect="1" noChangeArrowheads="1"/>
          </p:cNvPicPr>
          <p:nvPr/>
        </p:nvPicPr>
        <p:blipFill>
          <a:blip r:embed="rId2" cstate="print"/>
          <a:srcRect/>
          <a:stretch>
            <a:fillRect/>
          </a:stretch>
        </p:blipFill>
        <p:spPr bwMode="auto">
          <a:xfrm>
            <a:off x="6705600" y="4379259"/>
            <a:ext cx="2438400" cy="2478742"/>
          </a:xfrm>
          <a:prstGeom prst="rect">
            <a:avLst/>
          </a:prstGeom>
          <a:noFill/>
          <a:ln w="9525">
            <a:noFill/>
            <a:miter lim="800000"/>
            <a:headEnd/>
            <a:tailEnd/>
          </a:ln>
        </p:spPr>
      </p:pic>
      <p:grpSp>
        <p:nvGrpSpPr>
          <p:cNvPr id="5" name="Group 4"/>
          <p:cNvGrpSpPr/>
          <p:nvPr/>
        </p:nvGrpSpPr>
        <p:grpSpPr>
          <a:xfrm>
            <a:off x="0" y="3805450"/>
            <a:ext cx="2514600" cy="3052550"/>
            <a:chOff x="0" y="3445584"/>
            <a:chExt cx="2895600" cy="3515057"/>
          </a:xfrm>
        </p:grpSpPr>
        <p:pic>
          <p:nvPicPr>
            <p:cNvPr id="6" name="Picture 10"/>
            <p:cNvPicPr>
              <a:picLocks noChangeAspect="1" noChangeArrowheads="1"/>
            </p:cNvPicPr>
            <p:nvPr/>
          </p:nvPicPr>
          <p:blipFill>
            <a:blip r:embed="rId3" cstate="print"/>
            <a:srcRect/>
            <a:stretch>
              <a:fillRect/>
            </a:stretch>
          </p:blipFill>
          <p:spPr bwMode="auto">
            <a:xfrm>
              <a:off x="990600" y="4038600"/>
              <a:ext cx="838200" cy="920151"/>
            </a:xfrm>
            <a:prstGeom prst="rect">
              <a:avLst/>
            </a:prstGeom>
            <a:noFill/>
            <a:ln w="9525">
              <a:noFill/>
              <a:miter lim="800000"/>
              <a:headEnd/>
              <a:tailEnd/>
            </a:ln>
          </p:spPr>
        </p:pic>
        <p:pic>
          <p:nvPicPr>
            <p:cNvPr id="7" name="Picture 9"/>
            <p:cNvPicPr>
              <a:picLocks noChangeAspect="1" noChangeArrowheads="1"/>
            </p:cNvPicPr>
            <p:nvPr/>
          </p:nvPicPr>
          <p:blipFill>
            <a:blip r:embed="rId4" cstate="print"/>
            <a:srcRect/>
            <a:stretch>
              <a:fillRect/>
            </a:stretch>
          </p:blipFill>
          <p:spPr bwMode="auto">
            <a:xfrm>
              <a:off x="0" y="3445584"/>
              <a:ext cx="2895600" cy="3515057"/>
            </a:xfrm>
            <a:prstGeom prst="rect">
              <a:avLst/>
            </a:prstGeom>
            <a:noFill/>
            <a:ln w="9525">
              <a:noFill/>
              <a:miter lim="800000"/>
              <a:headEnd/>
              <a:tailEnd/>
            </a:ln>
            <a:effectLst/>
          </p:spPr>
        </p:pic>
      </p:grpSp>
      <p:sp>
        <p:nvSpPr>
          <p:cNvPr id="8" name="TextBox 3"/>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a:spAutoFit/>
          </a:bodyPr>
          <a:lstStyle/>
          <a:p>
            <a:pPr algn="ctr">
              <a:defRPr/>
            </a:pPr>
            <a:r>
              <a:rPr lang="en-US" sz="3200" b="1" dirty="0"/>
              <a:t>SOME ADMINISTRATIVE BUSINESS TO ATTEND TO…</a:t>
            </a:r>
            <a:endParaRPr lang="en-US" sz="3200" b="1"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0" fill="hold"/>
                                        <p:tgtEl>
                                          <p:spTgt spid="4"/>
                                        </p:tgtEl>
                                        <p:attrNameLst>
                                          <p:attrName>style.color</p:attrName>
                                        </p:attrNameLst>
                                      </p:cBhvr>
                                      <p:to>
                                        <a:schemeClr val="accent2"/>
                                      </p:to>
                                    </p:animClr>
                                    <p:animClr clrSpc="rgb" dir="cw">
                                      <p:cBhvr>
                                        <p:cTn id="7" dur="100" fill="hold"/>
                                        <p:tgtEl>
                                          <p:spTgt spid="4"/>
                                        </p:tgtEl>
                                        <p:attrNameLst>
                                          <p:attrName>fillcolor</p:attrName>
                                        </p:attrNameLst>
                                      </p:cBhvr>
                                      <p:to>
                                        <a:schemeClr val="accent2"/>
                                      </p:to>
                                    </p:animClr>
                                    <p:set>
                                      <p:cBhvr>
                                        <p:cTn id="8" dur="100" fill="hold"/>
                                        <p:tgtEl>
                                          <p:spTgt spid="4"/>
                                        </p:tgtEl>
                                        <p:attrNameLst>
                                          <p:attrName>fill.type</p:attrName>
                                        </p:attrNameLst>
                                      </p:cBhvr>
                                      <p:to>
                                        <p:strVal val="solid"/>
                                      </p:to>
                                    </p:set>
                                    <p:set>
                                      <p:cBhvr>
                                        <p:cTn id="9" dur="100" fill="hold"/>
                                        <p:tgtEl>
                                          <p:spTgt spid="4"/>
                                        </p:tgtEl>
                                        <p:attrNameLst>
                                          <p:attrName>fill.on</p:attrName>
                                        </p:attrNameLst>
                                      </p:cBhvr>
                                      <p:to>
                                        <p:strVal val="true"/>
                                      </p:to>
                                    </p:se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repeatCount="indefinite" fill="hold" nodeType="withEffect">
                                  <p:stCondLst>
                                    <p:cond delay="0"/>
                                  </p:stCondLst>
                                  <p:childTnLst>
                                    <p:animClr clrSpc="rgb" dir="cw">
                                      <p:cBhvr override="childStyle">
                                        <p:cTn id="16" dur="100" fill="hold"/>
                                        <p:tgtEl>
                                          <p:spTgt spid="5"/>
                                        </p:tgtEl>
                                        <p:attrNameLst>
                                          <p:attrName>style.color</p:attrName>
                                        </p:attrNameLst>
                                      </p:cBhvr>
                                      <p:to>
                                        <a:schemeClr val="accent2"/>
                                      </p:to>
                                    </p:animClr>
                                    <p:animClr clrSpc="rgb" dir="cw">
                                      <p:cBhvr>
                                        <p:cTn id="17" dur="100" fill="hold"/>
                                        <p:tgtEl>
                                          <p:spTgt spid="5"/>
                                        </p:tgtEl>
                                        <p:attrNameLst>
                                          <p:attrName>fillcolor</p:attrName>
                                        </p:attrNameLst>
                                      </p:cBhvr>
                                      <p:to>
                                        <a:schemeClr val="accent2"/>
                                      </p:to>
                                    </p:animClr>
                                    <p:set>
                                      <p:cBhvr>
                                        <p:cTn id="18" dur="100" fill="hold"/>
                                        <p:tgtEl>
                                          <p:spTgt spid="5"/>
                                        </p:tgtEl>
                                        <p:attrNameLst>
                                          <p:attrName>fill.type</p:attrName>
                                        </p:attrNameLst>
                                      </p:cBhvr>
                                      <p:to>
                                        <p:strVal val="solid"/>
                                      </p:to>
                                    </p:set>
                                    <p:set>
                                      <p:cBhvr>
                                        <p:cTn id="19" dur="100" fill="hold"/>
                                        <p:tgtEl>
                                          <p:spTgt spid="5"/>
                                        </p:tgtEl>
                                        <p:attrNameLst>
                                          <p:attrName>fill.on</p:attrName>
                                        </p:attrNameLst>
                                      </p:cBhvr>
                                      <p:to>
                                        <p:strVal val="true"/>
                                      </p:to>
                                    </p:se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BROADER ATCHAFALAYA NAT’L HERITAGE AREA</a:t>
            </a:r>
          </a:p>
        </p:txBody>
      </p:sp>
      <p:pic>
        <p:nvPicPr>
          <p:cNvPr id="3" name="Picture 2"/>
          <p:cNvPicPr>
            <a:picLocks noChangeAspect="1" noChangeArrowheads="1"/>
          </p:cNvPicPr>
          <p:nvPr/>
        </p:nvPicPr>
        <p:blipFill>
          <a:blip r:embed="rId2" cstate="print"/>
          <a:srcRect/>
          <a:stretch>
            <a:fillRect/>
          </a:stretch>
        </p:blipFill>
        <p:spPr bwMode="auto">
          <a:xfrm>
            <a:off x="1566646" y="621792"/>
            <a:ext cx="6010709" cy="6236208"/>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AT-CHA-FA-LA-YA BASIN</a:t>
            </a:r>
          </a:p>
        </p:txBody>
      </p:sp>
      <p:sp>
        <p:nvSpPr>
          <p:cNvPr id="5" name="TextBox 4"/>
          <p:cNvSpPr txBox="1"/>
          <p:nvPr/>
        </p:nvSpPr>
        <p:spPr>
          <a:xfrm>
            <a:off x="0" y="609600"/>
            <a:ext cx="4876800" cy="6637715"/>
          </a:xfrm>
          <a:prstGeom prst="rect">
            <a:avLst/>
          </a:prstGeom>
          <a:noFill/>
        </p:spPr>
        <p:txBody>
          <a:bodyPr wrap="square" rtlCol="0">
            <a:spAutoFit/>
          </a:bodyPr>
          <a:lstStyle/>
          <a:p>
            <a:pPr marL="166688" indent="-166688">
              <a:spcAft>
                <a:spcPts val="800"/>
              </a:spcAft>
              <a:buFont typeface="Arial" pitchFamily="34" charset="0"/>
              <a:buChar char="•"/>
            </a:pPr>
            <a:r>
              <a:rPr lang="en-US" sz="2800" dirty="0"/>
              <a:t>Atchafalaya means “</a:t>
            </a:r>
            <a:r>
              <a:rPr lang="en-US" sz="2800" dirty="0">
                <a:solidFill>
                  <a:srgbClr val="FF0000"/>
                </a:solidFill>
                <a:effectLst>
                  <a:outerShdw blurRad="38100" dist="38100" dir="2700000" algn="tl">
                    <a:schemeClr val="tx1"/>
                  </a:outerShdw>
                </a:effectLst>
              </a:rPr>
              <a:t>Long River</a:t>
            </a:r>
            <a:r>
              <a:rPr lang="en-US" sz="2800" dirty="0"/>
              <a:t>” in the </a:t>
            </a:r>
            <a:r>
              <a:rPr lang="en-US" sz="2800" dirty="0">
                <a:solidFill>
                  <a:srgbClr val="FF0000"/>
                </a:solidFill>
                <a:effectLst>
                  <a:outerShdw blurRad="38100" dist="38100" dir="2700000" algn="tl">
                    <a:schemeClr val="tx1"/>
                  </a:outerShdw>
                </a:effectLst>
              </a:rPr>
              <a:t>Choctaw</a:t>
            </a:r>
            <a:r>
              <a:rPr lang="en-US" sz="2800" dirty="0"/>
              <a:t> language</a:t>
            </a:r>
          </a:p>
          <a:p>
            <a:pPr marL="166688" indent="-166688">
              <a:spcAft>
                <a:spcPts val="800"/>
              </a:spcAft>
              <a:buFont typeface="Arial" pitchFamily="34" charset="0"/>
              <a:buChar char="•"/>
            </a:pPr>
            <a:r>
              <a:rPr lang="en-US" sz="2800" dirty="0"/>
              <a:t>The Basin is approximately </a:t>
            </a:r>
            <a:r>
              <a:rPr lang="en-US" sz="2800" dirty="0">
                <a:solidFill>
                  <a:srgbClr val="FF0000"/>
                </a:solidFill>
                <a:effectLst>
                  <a:outerShdw blurRad="38100" dist="38100" dir="2700000" algn="tl">
                    <a:schemeClr val="tx1"/>
                  </a:outerShdw>
                </a:effectLst>
              </a:rPr>
              <a:t>150</a:t>
            </a:r>
            <a:r>
              <a:rPr lang="en-US" sz="2800" dirty="0"/>
              <a:t> </a:t>
            </a:r>
            <a:r>
              <a:rPr lang="en-US" sz="2800" dirty="0">
                <a:solidFill>
                  <a:srgbClr val="FF0000"/>
                </a:solidFill>
                <a:effectLst>
                  <a:outerShdw blurRad="38100" dist="38100" dir="2700000" algn="tl">
                    <a:schemeClr val="tx1"/>
                  </a:outerShdw>
                </a:effectLst>
              </a:rPr>
              <a:t>miles</a:t>
            </a:r>
            <a:r>
              <a:rPr lang="en-US" sz="2800" dirty="0"/>
              <a:t> </a:t>
            </a:r>
            <a:r>
              <a:rPr lang="en-US" sz="2800" dirty="0">
                <a:solidFill>
                  <a:srgbClr val="FF0000"/>
                </a:solidFill>
                <a:effectLst>
                  <a:outerShdw blurRad="38100" dist="38100" dir="2700000" algn="tl">
                    <a:schemeClr val="tx1"/>
                  </a:outerShdw>
                </a:effectLst>
              </a:rPr>
              <a:t>long</a:t>
            </a:r>
            <a:r>
              <a:rPr lang="en-US" sz="2800" dirty="0"/>
              <a:t> and </a:t>
            </a:r>
            <a:r>
              <a:rPr lang="en-US" sz="2800" dirty="0">
                <a:solidFill>
                  <a:srgbClr val="FF0000"/>
                </a:solidFill>
                <a:effectLst>
                  <a:outerShdw blurRad="38100" dist="38100" dir="2700000" algn="tl">
                    <a:schemeClr val="tx1"/>
                  </a:outerShdw>
                </a:effectLst>
              </a:rPr>
              <a:t>20</a:t>
            </a:r>
            <a:r>
              <a:rPr lang="en-US" sz="2800" dirty="0"/>
              <a:t> </a:t>
            </a:r>
            <a:r>
              <a:rPr lang="en-US" sz="2800" dirty="0">
                <a:solidFill>
                  <a:srgbClr val="FF0000"/>
                </a:solidFill>
                <a:effectLst>
                  <a:outerShdw blurRad="38100" dist="38100" dir="2700000" algn="tl">
                    <a:schemeClr val="tx1"/>
                  </a:outerShdw>
                </a:effectLst>
              </a:rPr>
              <a:t>mi</a:t>
            </a:r>
            <a:r>
              <a:rPr lang="en-US" sz="2800" dirty="0"/>
              <a:t> </a:t>
            </a:r>
            <a:r>
              <a:rPr lang="en-US" sz="2800" dirty="0">
                <a:solidFill>
                  <a:srgbClr val="FF0000"/>
                </a:solidFill>
                <a:effectLst>
                  <a:outerShdw blurRad="38100" dist="38100" dir="2700000" algn="tl">
                    <a:schemeClr val="tx1"/>
                  </a:outerShdw>
                </a:effectLst>
              </a:rPr>
              <a:t>wide</a:t>
            </a:r>
          </a:p>
          <a:p>
            <a:pPr marL="166688" indent="-166688">
              <a:spcAft>
                <a:spcPts val="800"/>
              </a:spcAft>
              <a:buFont typeface="Arial" pitchFamily="34" charset="0"/>
              <a:buChar char="•"/>
            </a:pPr>
            <a:r>
              <a:rPr lang="en-US" sz="2800" dirty="0"/>
              <a:t>It is as </a:t>
            </a:r>
            <a:r>
              <a:rPr lang="en-US" sz="2800" dirty="0">
                <a:solidFill>
                  <a:srgbClr val="FF0000"/>
                </a:solidFill>
                <a:effectLst>
                  <a:outerShdw blurRad="38100" dist="38100" dir="2700000" algn="tl">
                    <a:schemeClr val="tx1"/>
                  </a:outerShdw>
                </a:effectLst>
              </a:rPr>
              <a:t>large as the Everglades </a:t>
            </a:r>
            <a:r>
              <a:rPr lang="en-US" sz="2800" dirty="0"/>
              <a:t>&amp; is America’s </a:t>
            </a:r>
            <a:r>
              <a:rPr lang="en-US" sz="2800" dirty="0">
                <a:solidFill>
                  <a:srgbClr val="FF0000"/>
                </a:solidFill>
                <a:effectLst>
                  <a:outerShdw blurRad="38100" dist="38100" dir="2700000" algn="tl">
                    <a:schemeClr val="tx1"/>
                  </a:outerShdw>
                </a:effectLst>
              </a:rPr>
              <a:t>greatest river basin swamp</a:t>
            </a:r>
          </a:p>
          <a:p>
            <a:pPr marL="166688" indent="-166688">
              <a:spcAft>
                <a:spcPts val="800"/>
              </a:spcAft>
              <a:buFont typeface="Arial" pitchFamily="34" charset="0"/>
              <a:buChar char="•"/>
            </a:pPr>
            <a:r>
              <a:rPr lang="en-US" sz="2800" dirty="0"/>
              <a:t>It is a </a:t>
            </a:r>
            <a:r>
              <a:rPr lang="en-US" sz="2800" dirty="0">
                <a:solidFill>
                  <a:srgbClr val="FF0000"/>
                </a:solidFill>
                <a:effectLst>
                  <a:outerShdw blurRad="38100" dist="38100" dir="2700000" algn="tl">
                    <a:schemeClr val="tx1"/>
                  </a:outerShdw>
                </a:effectLst>
              </a:rPr>
              <a:t>flood</a:t>
            </a:r>
            <a:r>
              <a:rPr lang="en-US" sz="2800" dirty="0"/>
              <a:t> </a:t>
            </a:r>
            <a:r>
              <a:rPr lang="en-US" sz="2800" dirty="0">
                <a:solidFill>
                  <a:srgbClr val="FF0000"/>
                </a:solidFill>
                <a:effectLst>
                  <a:outerShdw blurRad="38100" dist="38100" dir="2700000" algn="tl">
                    <a:schemeClr val="tx1"/>
                  </a:outerShdw>
                </a:effectLst>
              </a:rPr>
              <a:t>control</a:t>
            </a:r>
            <a:r>
              <a:rPr lang="en-US" sz="2800" dirty="0"/>
              <a:t> </a:t>
            </a:r>
            <a:r>
              <a:rPr lang="en-US" sz="2800" dirty="0">
                <a:solidFill>
                  <a:srgbClr val="FF0000"/>
                </a:solidFill>
                <a:effectLst>
                  <a:outerShdw blurRad="38100" dist="38100" dir="2700000" algn="tl">
                    <a:schemeClr val="tx1"/>
                  </a:outerShdw>
                </a:effectLst>
              </a:rPr>
              <a:t>area</a:t>
            </a:r>
            <a:r>
              <a:rPr lang="en-US" sz="2800" dirty="0"/>
              <a:t> for the Mississippi River &amp; regularly </a:t>
            </a:r>
            <a:r>
              <a:rPr lang="en-US" sz="2800" dirty="0">
                <a:solidFill>
                  <a:srgbClr val="FF0000"/>
                </a:solidFill>
                <a:effectLst>
                  <a:outerShdw blurRad="38100" dist="38100" dir="2700000" algn="tl">
                    <a:schemeClr val="tx1"/>
                  </a:outerShdw>
                </a:effectLst>
              </a:rPr>
              <a:t>drains</a:t>
            </a:r>
            <a:r>
              <a:rPr lang="en-US" sz="2800" dirty="0"/>
              <a:t> </a:t>
            </a:r>
            <a:r>
              <a:rPr lang="en-US" sz="2800" dirty="0">
                <a:solidFill>
                  <a:srgbClr val="FF0000"/>
                </a:solidFill>
                <a:effectLst>
                  <a:outerShdw blurRad="38100" dist="38100" dir="2700000" algn="tl">
                    <a:schemeClr val="tx1"/>
                  </a:outerShdw>
                </a:effectLst>
              </a:rPr>
              <a:t>30%</a:t>
            </a:r>
            <a:r>
              <a:rPr lang="en-US" sz="2800" dirty="0"/>
              <a:t> of the </a:t>
            </a:r>
            <a:r>
              <a:rPr lang="en-US" sz="2800" dirty="0">
                <a:solidFill>
                  <a:srgbClr val="FF0000"/>
                </a:solidFill>
                <a:effectLst>
                  <a:outerShdw blurRad="38100" dist="38100" dir="2700000" algn="tl">
                    <a:schemeClr val="tx1"/>
                  </a:outerShdw>
                </a:effectLst>
              </a:rPr>
              <a:t>Mississippi</a:t>
            </a:r>
            <a:r>
              <a:rPr lang="en-US" sz="2800" dirty="0"/>
              <a:t> R</a:t>
            </a:r>
          </a:p>
          <a:p>
            <a:pPr marL="166688" indent="-166688">
              <a:spcAft>
                <a:spcPts val="800"/>
              </a:spcAft>
              <a:buFont typeface="Arial" pitchFamily="34" charset="0"/>
              <a:buChar char="•"/>
            </a:pPr>
            <a:r>
              <a:rPr lang="en-US" sz="2800" dirty="0"/>
              <a:t>To keep the Mississippi from overflowing it’s banks, in </a:t>
            </a:r>
            <a:r>
              <a:rPr lang="en-US" sz="2800" dirty="0">
                <a:solidFill>
                  <a:srgbClr val="FF0000"/>
                </a:solidFill>
                <a:effectLst>
                  <a:outerShdw blurRad="38100" dist="38100" dir="2700000" algn="tl">
                    <a:schemeClr val="tx1"/>
                  </a:outerShdw>
                </a:effectLst>
              </a:rPr>
              <a:t>some</a:t>
            </a:r>
            <a:r>
              <a:rPr lang="en-US" sz="2800" dirty="0"/>
              <a:t> </a:t>
            </a:r>
            <a:r>
              <a:rPr lang="en-US" sz="2800" dirty="0">
                <a:solidFill>
                  <a:srgbClr val="FF0000"/>
                </a:solidFill>
                <a:effectLst>
                  <a:outerShdw blurRad="38100" dist="38100" dir="2700000" algn="tl">
                    <a:schemeClr val="tx1"/>
                  </a:outerShdw>
                </a:effectLst>
              </a:rPr>
              <a:t>years</a:t>
            </a:r>
            <a:r>
              <a:rPr lang="en-US" sz="2800" dirty="0"/>
              <a:t> </a:t>
            </a:r>
            <a:r>
              <a:rPr lang="en-US" sz="2800" dirty="0">
                <a:solidFill>
                  <a:srgbClr val="FF0000"/>
                </a:solidFill>
                <a:effectLst>
                  <a:outerShdw blurRad="38100" dist="38100" dir="2700000" algn="tl">
                    <a:schemeClr val="tx1"/>
                  </a:outerShdw>
                </a:effectLst>
              </a:rPr>
              <a:t>more</a:t>
            </a:r>
            <a:r>
              <a:rPr lang="en-US" sz="2800" dirty="0"/>
              <a:t> </a:t>
            </a:r>
            <a:r>
              <a:rPr lang="en-US" sz="2800" dirty="0">
                <a:solidFill>
                  <a:srgbClr val="FF0000"/>
                </a:solidFill>
                <a:effectLst>
                  <a:outerShdw blurRad="38100" dist="38100" dir="2700000" algn="tl">
                    <a:schemeClr val="tx1"/>
                  </a:outerShdw>
                </a:effectLst>
              </a:rPr>
              <a:t>water</a:t>
            </a:r>
            <a:r>
              <a:rPr lang="en-US" sz="2800" dirty="0"/>
              <a:t> is </a:t>
            </a:r>
            <a:r>
              <a:rPr lang="en-US" sz="2800" dirty="0">
                <a:solidFill>
                  <a:srgbClr val="FF0000"/>
                </a:solidFill>
                <a:effectLst>
                  <a:outerShdw blurRad="38100" dist="38100" dir="2700000" algn="tl">
                    <a:schemeClr val="tx1"/>
                  </a:outerShdw>
                </a:effectLst>
              </a:rPr>
              <a:t>diverted</a:t>
            </a:r>
          </a:p>
          <a:p>
            <a:pPr marL="166688" indent="-166688">
              <a:spcAft>
                <a:spcPts val="800"/>
              </a:spcAft>
              <a:buFont typeface="Arial" pitchFamily="34" charset="0"/>
              <a:buChar char="•"/>
            </a:pPr>
            <a:endParaRPr lang="en-US" sz="2800" dirty="0"/>
          </a:p>
        </p:txBody>
      </p:sp>
      <p:pic>
        <p:nvPicPr>
          <p:cNvPr id="172035" name="Picture 3"/>
          <p:cNvPicPr>
            <a:picLocks noChangeAspect="1" noChangeArrowheads="1"/>
          </p:cNvPicPr>
          <p:nvPr/>
        </p:nvPicPr>
        <p:blipFill>
          <a:blip r:embed="rId3" cstate="print"/>
          <a:srcRect/>
          <a:stretch>
            <a:fillRect/>
          </a:stretch>
        </p:blipFill>
        <p:spPr bwMode="auto">
          <a:xfrm>
            <a:off x="4725755" y="621792"/>
            <a:ext cx="4418245" cy="6236208"/>
          </a:xfrm>
          <a:prstGeom prst="rect">
            <a:avLst/>
          </a:prstGeom>
          <a:noFill/>
          <a:ln w="9525">
            <a:noFill/>
            <a:miter lim="800000"/>
            <a:headEnd/>
            <a:tailEnd/>
          </a:ln>
        </p:spPr>
      </p:pic>
      <p:sp>
        <p:nvSpPr>
          <p:cNvPr id="10" name="Freeform 9"/>
          <p:cNvSpPr/>
          <p:nvPr/>
        </p:nvSpPr>
        <p:spPr>
          <a:xfrm>
            <a:off x="5486400"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a:off x="4947136" y="2188024"/>
            <a:ext cx="1981200" cy="4572000"/>
          </a:xfrm>
          <a:prstGeom prst="straightConnector1">
            <a:avLst/>
          </a:prstGeom>
          <a:ln w="76200">
            <a:solidFill>
              <a:srgbClr val="FF0000"/>
            </a:solidFill>
            <a:headEnd type="arrow"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598932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Bent Arrow 17"/>
          <p:cNvSpPr/>
          <p:nvPr/>
        </p:nvSpPr>
        <p:spPr>
          <a:xfrm rot="4642424" flipV="1">
            <a:off x="5815458" y="2038069"/>
            <a:ext cx="710071" cy="774499"/>
          </a:xfrm>
          <a:prstGeom prst="bentArrow">
            <a:avLst>
              <a:gd name="adj1" fmla="val 26472"/>
              <a:gd name="adj2" fmla="val 35989"/>
              <a:gd name="adj3" fmla="val 25000"/>
              <a:gd name="adj4" fmla="val 27044"/>
            </a:avLst>
          </a:prstGeom>
          <a:solidFill>
            <a:srgbClr val="FF000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4" name="Freeform 13"/>
          <p:cNvSpPr/>
          <p:nvPr/>
        </p:nvSpPr>
        <p:spPr>
          <a:xfrm>
            <a:off x="6547395"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flipH="1">
            <a:off x="5943600" y="3886200"/>
            <a:ext cx="1143000" cy="533400"/>
          </a:xfrm>
          <a:prstGeom prst="straightConnector1">
            <a:avLst/>
          </a:prstGeom>
          <a:ln w="76200">
            <a:solidFill>
              <a:srgbClr val="FF0000"/>
            </a:solidFill>
            <a:headEnd type="arrow"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76200" y="685800"/>
            <a:ext cx="4572000" cy="3261955"/>
            <a:chOff x="76200" y="533400"/>
            <a:chExt cx="4572000" cy="3261955"/>
          </a:xfrm>
        </p:grpSpPr>
        <p:pic>
          <p:nvPicPr>
            <p:cNvPr id="6148" name="Picture 4" descr="https://upload.wikimedia.org/wikipedia/commons/thumb/2/27/Old_River_Control_discharge.jpg/1024px-Old_River_Control_discharge.jpg"/>
            <p:cNvPicPr preferRelativeResize="0">
              <a:picLocks noChangeArrowheads="1"/>
            </p:cNvPicPr>
            <p:nvPr/>
          </p:nvPicPr>
          <p:blipFill>
            <a:blip r:embed="rId4" cstate="print"/>
            <a:srcRect b="17778"/>
            <a:stretch>
              <a:fillRect/>
            </a:stretch>
          </p:blipFill>
          <p:spPr bwMode="auto">
            <a:xfrm flipH="1">
              <a:off x="76200" y="533400"/>
              <a:ext cx="4572000" cy="2819400"/>
            </a:xfrm>
            <a:prstGeom prst="rect">
              <a:avLst/>
            </a:prstGeom>
            <a:noFill/>
          </p:spPr>
        </p:pic>
        <p:sp>
          <p:nvSpPr>
            <p:cNvPr id="13" name="TextBox 12"/>
            <p:cNvSpPr txBox="1"/>
            <p:nvPr/>
          </p:nvSpPr>
          <p:spPr>
            <a:xfrm>
              <a:off x="76200" y="3087469"/>
              <a:ext cx="4572000" cy="707886"/>
            </a:xfrm>
            <a:prstGeom prst="rect">
              <a:avLst/>
            </a:prstGeom>
            <a:solidFill>
              <a:schemeClr val="bg1"/>
            </a:solidFill>
          </p:spPr>
          <p:txBody>
            <a:bodyPr wrap="square" rtlCol="0">
              <a:spAutoFit/>
            </a:bodyPr>
            <a:lstStyle/>
            <a:p>
              <a:pPr algn="ctr"/>
              <a:r>
                <a:rPr lang="en-US" sz="2000" dirty="0"/>
                <a:t>Control Structure discharging Mississippi River water </a:t>
              </a:r>
              <a:r>
                <a:rPr lang="en-US" sz="2000" b="1" dirty="0"/>
                <a:t>into the Atchafalaya River</a:t>
              </a:r>
              <a:endParaRPr lang="en-US" sz="2000" dirty="0"/>
            </a:p>
          </p:txBody>
        </p:sp>
      </p:grpSp>
      <p:grpSp>
        <p:nvGrpSpPr>
          <p:cNvPr id="27" name="Group 26"/>
          <p:cNvGrpSpPr/>
          <p:nvPr/>
        </p:nvGrpSpPr>
        <p:grpSpPr>
          <a:xfrm>
            <a:off x="421133" y="621792"/>
            <a:ext cx="8418067" cy="6236208"/>
            <a:chOff x="362967" y="609600"/>
            <a:chExt cx="8418067" cy="6236208"/>
          </a:xfrm>
        </p:grpSpPr>
        <p:pic>
          <p:nvPicPr>
            <p:cNvPr id="6151" name="Picture 7"/>
            <p:cNvPicPr>
              <a:picLocks noChangeAspect="1" noChangeArrowheads="1"/>
            </p:cNvPicPr>
            <p:nvPr/>
          </p:nvPicPr>
          <p:blipFill>
            <a:blip r:embed="rId5" cstate="print"/>
            <a:srcRect/>
            <a:stretch>
              <a:fillRect/>
            </a:stretch>
          </p:blipFill>
          <p:spPr bwMode="auto">
            <a:xfrm>
              <a:off x="362967" y="609600"/>
              <a:ext cx="8418067" cy="6236208"/>
            </a:xfrm>
            <a:prstGeom prst="rect">
              <a:avLst/>
            </a:prstGeom>
            <a:noFill/>
            <a:ln w="9525">
              <a:noFill/>
              <a:miter lim="800000"/>
              <a:headEnd/>
              <a:tailEnd/>
            </a:ln>
          </p:spPr>
        </p:pic>
        <p:sp>
          <p:nvSpPr>
            <p:cNvPr id="25" name="TextBox 24"/>
            <p:cNvSpPr txBox="1"/>
            <p:nvPr/>
          </p:nvSpPr>
          <p:spPr>
            <a:xfrm>
              <a:off x="2971000" y="5743075"/>
              <a:ext cx="1447800" cy="400110"/>
            </a:xfrm>
            <a:prstGeom prst="rect">
              <a:avLst/>
            </a:prstGeom>
            <a:solidFill>
              <a:schemeClr val="bg1"/>
            </a:solidFill>
            <a:ln>
              <a:solidFill>
                <a:schemeClr val="tx1"/>
              </a:solidFill>
            </a:ln>
            <a:effectLst>
              <a:outerShdw blurRad="50800" dist="76200" dir="2700000" algn="tl" rotWithShape="0">
                <a:prstClr val="black"/>
              </a:outerShdw>
            </a:effectLst>
          </p:spPr>
          <p:txBody>
            <a:bodyPr wrap="square" rtlCol="0">
              <a:spAutoFit/>
            </a:bodyPr>
            <a:lstStyle/>
            <a:p>
              <a:pPr algn="ctr"/>
              <a:r>
                <a:rPr lang="en-US" sz="2000" dirty="0"/>
                <a:t>Hand drawn</a:t>
              </a:r>
            </a:p>
          </p:txBody>
        </p:sp>
        <p:sp>
          <p:nvSpPr>
            <p:cNvPr id="26" name="TextBox 25"/>
            <p:cNvSpPr txBox="1"/>
            <p:nvPr/>
          </p:nvSpPr>
          <p:spPr>
            <a:xfrm>
              <a:off x="7239000" y="5410200"/>
              <a:ext cx="1447800" cy="707886"/>
            </a:xfrm>
            <a:prstGeom prst="rect">
              <a:avLst/>
            </a:prstGeom>
            <a:solidFill>
              <a:schemeClr val="bg1"/>
            </a:solidFill>
            <a:ln>
              <a:solidFill>
                <a:schemeClr val="tx1"/>
              </a:solidFill>
            </a:ln>
            <a:effectLst>
              <a:outerShdw blurRad="50800" dist="76200" dir="2700000" algn="tl" rotWithShape="0">
                <a:prstClr val="black"/>
              </a:outerShdw>
            </a:effectLst>
          </p:spPr>
          <p:txBody>
            <a:bodyPr wrap="square" rtlCol="0">
              <a:spAutoFit/>
            </a:bodyPr>
            <a:lstStyle/>
            <a:p>
              <a:pPr algn="ctr"/>
              <a:r>
                <a:rPr lang="en-US" sz="2000" dirty="0"/>
                <a:t>Automatic </a:t>
              </a:r>
              <a:r>
                <a:rPr lang="en-US" sz="2000" dirty="0" err="1"/>
                <a:t>Lidar</a:t>
              </a:r>
              <a:endParaRPr lang="en-US" sz="2000" dirty="0"/>
            </a:p>
          </p:txBody>
        </p:sp>
      </p:grpSp>
      <p:grpSp>
        <p:nvGrpSpPr>
          <p:cNvPr id="24" name="Group 23"/>
          <p:cNvGrpSpPr/>
          <p:nvPr/>
        </p:nvGrpSpPr>
        <p:grpSpPr>
          <a:xfrm>
            <a:off x="446773" y="647700"/>
            <a:ext cx="2448827" cy="5563402"/>
            <a:chOff x="381000" y="644893"/>
            <a:chExt cx="2448827" cy="5563402"/>
          </a:xfrm>
        </p:grpSpPr>
        <p:sp>
          <p:nvSpPr>
            <p:cNvPr id="22" name="Freeform 21"/>
            <p:cNvSpPr/>
            <p:nvPr/>
          </p:nvSpPr>
          <p:spPr>
            <a:xfrm>
              <a:off x="1337912" y="644893"/>
              <a:ext cx="1491915" cy="5563402"/>
            </a:xfrm>
            <a:custGeom>
              <a:avLst/>
              <a:gdLst>
                <a:gd name="connsiteX0" fmla="*/ 750770 w 1491915"/>
                <a:gd name="connsiteY0" fmla="*/ 0 h 5563402"/>
                <a:gd name="connsiteX1" fmla="*/ 750770 w 1491915"/>
                <a:gd name="connsiteY1" fmla="*/ 0 h 5563402"/>
                <a:gd name="connsiteX2" fmla="*/ 558265 w 1491915"/>
                <a:gd name="connsiteY2" fmla="*/ 57751 h 5563402"/>
                <a:gd name="connsiteX3" fmla="*/ 519764 w 1491915"/>
                <a:gd name="connsiteY3" fmla="*/ 134753 h 5563402"/>
                <a:gd name="connsiteX4" fmla="*/ 519764 w 1491915"/>
                <a:gd name="connsiteY4" fmla="*/ 240631 h 5563402"/>
                <a:gd name="connsiteX5" fmla="*/ 625642 w 1491915"/>
                <a:gd name="connsiteY5" fmla="*/ 346509 h 5563402"/>
                <a:gd name="connsiteX6" fmla="*/ 770021 w 1491915"/>
                <a:gd name="connsiteY6" fmla="*/ 433136 h 5563402"/>
                <a:gd name="connsiteX7" fmla="*/ 924025 w 1491915"/>
                <a:gd name="connsiteY7" fmla="*/ 519764 h 5563402"/>
                <a:gd name="connsiteX8" fmla="*/ 1029903 w 1491915"/>
                <a:gd name="connsiteY8" fmla="*/ 644892 h 5563402"/>
                <a:gd name="connsiteX9" fmla="*/ 1135781 w 1491915"/>
                <a:gd name="connsiteY9" fmla="*/ 827772 h 5563402"/>
                <a:gd name="connsiteX10" fmla="*/ 1097280 w 1491915"/>
                <a:gd name="connsiteY10" fmla="*/ 943275 h 5563402"/>
                <a:gd name="connsiteX11" fmla="*/ 1049153 w 1491915"/>
                <a:gd name="connsiteY11" fmla="*/ 972151 h 5563402"/>
                <a:gd name="connsiteX12" fmla="*/ 972151 w 1491915"/>
                <a:gd name="connsiteY12" fmla="*/ 1020278 h 5563402"/>
                <a:gd name="connsiteX13" fmla="*/ 693019 w 1491915"/>
                <a:gd name="connsiteY13" fmla="*/ 1058779 h 5563402"/>
                <a:gd name="connsiteX14" fmla="*/ 606391 w 1491915"/>
                <a:gd name="connsiteY14" fmla="*/ 1135781 h 5563402"/>
                <a:gd name="connsiteX15" fmla="*/ 558265 w 1491915"/>
                <a:gd name="connsiteY15" fmla="*/ 1193532 h 5563402"/>
                <a:gd name="connsiteX16" fmla="*/ 567890 w 1491915"/>
                <a:gd name="connsiteY16" fmla="*/ 1337911 h 5563402"/>
                <a:gd name="connsiteX17" fmla="*/ 644892 w 1491915"/>
                <a:gd name="connsiteY17" fmla="*/ 1549667 h 5563402"/>
                <a:gd name="connsiteX18" fmla="*/ 683393 w 1491915"/>
                <a:gd name="connsiteY18" fmla="*/ 1742172 h 5563402"/>
                <a:gd name="connsiteX19" fmla="*/ 760395 w 1491915"/>
                <a:gd name="connsiteY19" fmla="*/ 1867301 h 5563402"/>
                <a:gd name="connsiteX20" fmla="*/ 779646 w 1491915"/>
                <a:gd name="connsiteY20" fmla="*/ 2011680 h 5563402"/>
                <a:gd name="connsiteX21" fmla="*/ 673768 w 1491915"/>
                <a:gd name="connsiteY21" fmla="*/ 2156059 h 5563402"/>
                <a:gd name="connsiteX22" fmla="*/ 317633 w 1491915"/>
                <a:gd name="connsiteY22" fmla="*/ 2107932 h 5563402"/>
                <a:gd name="connsiteX23" fmla="*/ 144379 w 1491915"/>
                <a:gd name="connsiteY23" fmla="*/ 2088682 h 5563402"/>
                <a:gd name="connsiteX24" fmla="*/ 0 w 1491915"/>
                <a:gd name="connsiteY24" fmla="*/ 2156059 h 5563402"/>
                <a:gd name="connsiteX25" fmla="*/ 19250 w 1491915"/>
                <a:gd name="connsiteY25" fmla="*/ 2261936 h 5563402"/>
                <a:gd name="connsiteX26" fmla="*/ 144379 w 1491915"/>
                <a:gd name="connsiteY26" fmla="*/ 2415941 h 5563402"/>
                <a:gd name="connsiteX27" fmla="*/ 404261 w 1491915"/>
                <a:gd name="connsiteY27" fmla="*/ 2512193 h 5563402"/>
                <a:gd name="connsiteX28" fmla="*/ 635267 w 1491915"/>
                <a:gd name="connsiteY28" fmla="*/ 2483318 h 5563402"/>
                <a:gd name="connsiteX29" fmla="*/ 779646 w 1491915"/>
                <a:gd name="connsiteY29" fmla="*/ 2435191 h 5563402"/>
                <a:gd name="connsiteX30" fmla="*/ 991402 w 1491915"/>
                <a:gd name="connsiteY30" fmla="*/ 2252311 h 5563402"/>
                <a:gd name="connsiteX31" fmla="*/ 1097280 w 1491915"/>
                <a:gd name="connsiteY31" fmla="*/ 2156059 h 5563402"/>
                <a:gd name="connsiteX32" fmla="*/ 1299410 w 1491915"/>
                <a:gd name="connsiteY32" fmla="*/ 2175309 h 5563402"/>
                <a:gd name="connsiteX33" fmla="*/ 1386037 w 1491915"/>
                <a:gd name="connsiteY33" fmla="*/ 2261936 h 5563402"/>
                <a:gd name="connsiteX34" fmla="*/ 1395663 w 1491915"/>
                <a:gd name="connsiteY34" fmla="*/ 2387065 h 5563402"/>
                <a:gd name="connsiteX35" fmla="*/ 1376412 w 1491915"/>
                <a:gd name="connsiteY35" fmla="*/ 2541069 h 5563402"/>
                <a:gd name="connsiteX36" fmla="*/ 1337911 w 1491915"/>
                <a:gd name="connsiteY36" fmla="*/ 2627696 h 5563402"/>
                <a:gd name="connsiteX37" fmla="*/ 1337911 w 1491915"/>
                <a:gd name="connsiteY37" fmla="*/ 2627696 h 5563402"/>
                <a:gd name="connsiteX38" fmla="*/ 1222408 w 1491915"/>
                <a:gd name="connsiteY38" fmla="*/ 2714324 h 5563402"/>
                <a:gd name="connsiteX39" fmla="*/ 673768 w 1491915"/>
                <a:gd name="connsiteY39" fmla="*/ 2762450 h 5563402"/>
                <a:gd name="connsiteX40" fmla="*/ 490888 w 1491915"/>
                <a:gd name="connsiteY40" fmla="*/ 2829827 h 5563402"/>
                <a:gd name="connsiteX41" fmla="*/ 394635 w 1491915"/>
                <a:gd name="connsiteY41" fmla="*/ 2877953 h 5563402"/>
                <a:gd name="connsiteX42" fmla="*/ 385010 w 1491915"/>
                <a:gd name="connsiteY42" fmla="*/ 3031958 h 5563402"/>
                <a:gd name="connsiteX43" fmla="*/ 433136 w 1491915"/>
                <a:gd name="connsiteY43" fmla="*/ 3185962 h 5563402"/>
                <a:gd name="connsiteX44" fmla="*/ 500513 w 1491915"/>
                <a:gd name="connsiteY44" fmla="*/ 3330341 h 5563402"/>
                <a:gd name="connsiteX45" fmla="*/ 596766 w 1491915"/>
                <a:gd name="connsiteY45" fmla="*/ 3407343 h 5563402"/>
                <a:gd name="connsiteX46" fmla="*/ 924025 w 1491915"/>
                <a:gd name="connsiteY46" fmla="*/ 3445844 h 5563402"/>
                <a:gd name="connsiteX47" fmla="*/ 1222408 w 1491915"/>
                <a:gd name="connsiteY47" fmla="*/ 3301465 h 5563402"/>
                <a:gd name="connsiteX48" fmla="*/ 1299410 w 1491915"/>
                <a:gd name="connsiteY48" fmla="*/ 3320715 h 5563402"/>
                <a:gd name="connsiteX49" fmla="*/ 1347536 w 1491915"/>
                <a:gd name="connsiteY49" fmla="*/ 3445844 h 5563402"/>
                <a:gd name="connsiteX50" fmla="*/ 1491915 w 1491915"/>
                <a:gd name="connsiteY50" fmla="*/ 3782728 h 5563402"/>
                <a:gd name="connsiteX51" fmla="*/ 1491915 w 1491915"/>
                <a:gd name="connsiteY51" fmla="*/ 3917482 h 5563402"/>
                <a:gd name="connsiteX52" fmla="*/ 1443789 w 1491915"/>
                <a:gd name="connsiteY52" fmla="*/ 4052235 h 5563402"/>
                <a:gd name="connsiteX53" fmla="*/ 1318661 w 1491915"/>
                <a:gd name="connsiteY53" fmla="*/ 4158113 h 5563402"/>
                <a:gd name="connsiteX54" fmla="*/ 1183907 w 1491915"/>
                <a:gd name="connsiteY54" fmla="*/ 4177364 h 5563402"/>
                <a:gd name="connsiteX55" fmla="*/ 1126155 w 1491915"/>
                <a:gd name="connsiteY55" fmla="*/ 4263991 h 5563402"/>
                <a:gd name="connsiteX56" fmla="*/ 1029903 w 1491915"/>
                <a:gd name="connsiteY56" fmla="*/ 4398745 h 5563402"/>
                <a:gd name="connsiteX57" fmla="*/ 962526 w 1491915"/>
                <a:gd name="connsiteY57" fmla="*/ 4485372 h 5563402"/>
                <a:gd name="connsiteX58" fmla="*/ 904774 w 1491915"/>
                <a:gd name="connsiteY58" fmla="*/ 4552749 h 5563402"/>
                <a:gd name="connsiteX59" fmla="*/ 885524 w 1491915"/>
                <a:gd name="connsiteY59" fmla="*/ 4687503 h 5563402"/>
                <a:gd name="connsiteX60" fmla="*/ 866273 w 1491915"/>
                <a:gd name="connsiteY60" fmla="*/ 4822256 h 5563402"/>
                <a:gd name="connsiteX61" fmla="*/ 866273 w 1491915"/>
                <a:gd name="connsiteY61" fmla="*/ 4899259 h 5563402"/>
                <a:gd name="connsiteX62" fmla="*/ 798896 w 1491915"/>
                <a:gd name="connsiteY62" fmla="*/ 4966635 h 5563402"/>
                <a:gd name="connsiteX63" fmla="*/ 721894 w 1491915"/>
                <a:gd name="connsiteY63" fmla="*/ 5024387 h 5563402"/>
                <a:gd name="connsiteX64" fmla="*/ 721894 w 1491915"/>
                <a:gd name="connsiteY64" fmla="*/ 5024387 h 5563402"/>
                <a:gd name="connsiteX65" fmla="*/ 462012 w 1491915"/>
                <a:gd name="connsiteY65" fmla="*/ 5043638 h 5563402"/>
                <a:gd name="connsiteX66" fmla="*/ 346509 w 1491915"/>
                <a:gd name="connsiteY66" fmla="*/ 5034012 h 5563402"/>
                <a:gd name="connsiteX67" fmla="*/ 288757 w 1491915"/>
                <a:gd name="connsiteY67" fmla="*/ 5101389 h 5563402"/>
                <a:gd name="connsiteX68" fmla="*/ 279132 w 1491915"/>
                <a:gd name="connsiteY68" fmla="*/ 5188016 h 5563402"/>
                <a:gd name="connsiteX69" fmla="*/ 346509 w 1491915"/>
                <a:gd name="connsiteY69" fmla="*/ 5303520 h 5563402"/>
                <a:gd name="connsiteX70" fmla="*/ 548640 w 1491915"/>
                <a:gd name="connsiteY70" fmla="*/ 5370896 h 5563402"/>
                <a:gd name="connsiteX71" fmla="*/ 750770 w 1491915"/>
                <a:gd name="connsiteY71" fmla="*/ 5342021 h 5563402"/>
                <a:gd name="connsiteX72" fmla="*/ 1010652 w 1491915"/>
                <a:gd name="connsiteY72" fmla="*/ 5370896 h 5563402"/>
                <a:gd name="connsiteX73" fmla="*/ 1126155 w 1491915"/>
                <a:gd name="connsiteY73" fmla="*/ 5428648 h 5563402"/>
                <a:gd name="connsiteX74" fmla="*/ 1232033 w 1491915"/>
                <a:gd name="connsiteY74" fmla="*/ 5563402 h 556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91915" h="5563402">
                  <a:moveTo>
                    <a:pt x="750770" y="0"/>
                  </a:moveTo>
                  <a:lnTo>
                    <a:pt x="750770" y="0"/>
                  </a:lnTo>
                  <a:lnTo>
                    <a:pt x="558265" y="57751"/>
                  </a:lnTo>
                  <a:lnTo>
                    <a:pt x="519764" y="134753"/>
                  </a:lnTo>
                  <a:lnTo>
                    <a:pt x="519764" y="240631"/>
                  </a:lnTo>
                  <a:lnTo>
                    <a:pt x="625642" y="346509"/>
                  </a:lnTo>
                  <a:lnTo>
                    <a:pt x="770021" y="433136"/>
                  </a:lnTo>
                  <a:lnTo>
                    <a:pt x="924025" y="519764"/>
                  </a:lnTo>
                  <a:lnTo>
                    <a:pt x="1029903" y="644892"/>
                  </a:lnTo>
                  <a:lnTo>
                    <a:pt x="1135781" y="827772"/>
                  </a:lnTo>
                  <a:lnTo>
                    <a:pt x="1097280" y="943275"/>
                  </a:lnTo>
                  <a:lnTo>
                    <a:pt x="1049153" y="972151"/>
                  </a:lnTo>
                  <a:lnTo>
                    <a:pt x="972151" y="1020278"/>
                  </a:lnTo>
                  <a:lnTo>
                    <a:pt x="693019" y="1058779"/>
                  </a:lnTo>
                  <a:lnTo>
                    <a:pt x="606391" y="1135781"/>
                  </a:lnTo>
                  <a:lnTo>
                    <a:pt x="558265" y="1193532"/>
                  </a:lnTo>
                  <a:lnTo>
                    <a:pt x="567890" y="1337911"/>
                  </a:lnTo>
                  <a:lnTo>
                    <a:pt x="644892" y="1549667"/>
                  </a:lnTo>
                  <a:lnTo>
                    <a:pt x="683393" y="1742172"/>
                  </a:lnTo>
                  <a:lnTo>
                    <a:pt x="760395" y="1867301"/>
                  </a:lnTo>
                  <a:lnTo>
                    <a:pt x="779646" y="2011680"/>
                  </a:lnTo>
                  <a:lnTo>
                    <a:pt x="673768" y="2156059"/>
                  </a:lnTo>
                  <a:lnTo>
                    <a:pt x="317633" y="2107932"/>
                  </a:lnTo>
                  <a:lnTo>
                    <a:pt x="144379" y="2088682"/>
                  </a:lnTo>
                  <a:lnTo>
                    <a:pt x="0" y="2156059"/>
                  </a:lnTo>
                  <a:lnTo>
                    <a:pt x="19250" y="2261936"/>
                  </a:lnTo>
                  <a:lnTo>
                    <a:pt x="144379" y="2415941"/>
                  </a:lnTo>
                  <a:lnTo>
                    <a:pt x="404261" y="2512193"/>
                  </a:lnTo>
                  <a:lnTo>
                    <a:pt x="635267" y="2483318"/>
                  </a:lnTo>
                  <a:lnTo>
                    <a:pt x="779646" y="2435191"/>
                  </a:lnTo>
                  <a:lnTo>
                    <a:pt x="991402" y="2252311"/>
                  </a:lnTo>
                  <a:lnTo>
                    <a:pt x="1097280" y="2156059"/>
                  </a:lnTo>
                  <a:lnTo>
                    <a:pt x="1299410" y="2175309"/>
                  </a:lnTo>
                  <a:lnTo>
                    <a:pt x="1386037" y="2261936"/>
                  </a:lnTo>
                  <a:lnTo>
                    <a:pt x="1395663" y="2387065"/>
                  </a:lnTo>
                  <a:lnTo>
                    <a:pt x="1376412" y="2541069"/>
                  </a:lnTo>
                  <a:lnTo>
                    <a:pt x="1337911" y="2627696"/>
                  </a:lnTo>
                  <a:lnTo>
                    <a:pt x="1337911" y="2627696"/>
                  </a:lnTo>
                  <a:lnTo>
                    <a:pt x="1222408" y="2714324"/>
                  </a:lnTo>
                  <a:lnTo>
                    <a:pt x="673768" y="2762450"/>
                  </a:lnTo>
                  <a:lnTo>
                    <a:pt x="490888" y="2829827"/>
                  </a:lnTo>
                  <a:lnTo>
                    <a:pt x="394635" y="2877953"/>
                  </a:lnTo>
                  <a:lnTo>
                    <a:pt x="385010" y="3031958"/>
                  </a:lnTo>
                  <a:lnTo>
                    <a:pt x="433136" y="3185962"/>
                  </a:lnTo>
                  <a:lnTo>
                    <a:pt x="500513" y="3330341"/>
                  </a:lnTo>
                  <a:lnTo>
                    <a:pt x="596766" y="3407343"/>
                  </a:lnTo>
                  <a:lnTo>
                    <a:pt x="924025" y="3445844"/>
                  </a:lnTo>
                  <a:lnTo>
                    <a:pt x="1222408" y="3301465"/>
                  </a:lnTo>
                  <a:lnTo>
                    <a:pt x="1299410" y="3320715"/>
                  </a:lnTo>
                  <a:lnTo>
                    <a:pt x="1347536" y="3445844"/>
                  </a:lnTo>
                  <a:lnTo>
                    <a:pt x="1491915" y="3782728"/>
                  </a:lnTo>
                  <a:lnTo>
                    <a:pt x="1491915" y="3917482"/>
                  </a:lnTo>
                  <a:lnTo>
                    <a:pt x="1443789" y="4052235"/>
                  </a:lnTo>
                  <a:lnTo>
                    <a:pt x="1318661" y="4158113"/>
                  </a:lnTo>
                  <a:lnTo>
                    <a:pt x="1183907" y="4177364"/>
                  </a:lnTo>
                  <a:lnTo>
                    <a:pt x="1126155" y="4263991"/>
                  </a:lnTo>
                  <a:lnTo>
                    <a:pt x="1029903" y="4398745"/>
                  </a:lnTo>
                  <a:lnTo>
                    <a:pt x="962526" y="4485372"/>
                  </a:lnTo>
                  <a:lnTo>
                    <a:pt x="904774" y="4552749"/>
                  </a:lnTo>
                  <a:lnTo>
                    <a:pt x="885524" y="4687503"/>
                  </a:lnTo>
                  <a:lnTo>
                    <a:pt x="866273" y="4822256"/>
                  </a:lnTo>
                  <a:lnTo>
                    <a:pt x="866273" y="4899259"/>
                  </a:lnTo>
                  <a:lnTo>
                    <a:pt x="798896" y="4966635"/>
                  </a:lnTo>
                  <a:lnTo>
                    <a:pt x="721894" y="5024387"/>
                  </a:lnTo>
                  <a:lnTo>
                    <a:pt x="721894" y="5024387"/>
                  </a:lnTo>
                  <a:lnTo>
                    <a:pt x="462012" y="5043638"/>
                  </a:lnTo>
                  <a:lnTo>
                    <a:pt x="346509" y="5034012"/>
                  </a:lnTo>
                  <a:lnTo>
                    <a:pt x="288757" y="5101389"/>
                  </a:lnTo>
                  <a:lnTo>
                    <a:pt x="279132" y="5188016"/>
                  </a:lnTo>
                  <a:lnTo>
                    <a:pt x="346509" y="5303520"/>
                  </a:lnTo>
                  <a:lnTo>
                    <a:pt x="548640" y="5370896"/>
                  </a:lnTo>
                  <a:lnTo>
                    <a:pt x="750770" y="5342021"/>
                  </a:lnTo>
                  <a:lnTo>
                    <a:pt x="1010652" y="5370896"/>
                  </a:lnTo>
                  <a:lnTo>
                    <a:pt x="1126155" y="5428648"/>
                  </a:lnTo>
                  <a:lnTo>
                    <a:pt x="1232033" y="5563402"/>
                  </a:lnTo>
                </a:path>
              </a:pathLst>
            </a:custGeom>
            <a:ln w="762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81000" y="1371600"/>
              <a:ext cx="1371600" cy="1015663"/>
            </a:xfrm>
            <a:prstGeom prst="rect">
              <a:avLst/>
            </a:prstGeom>
            <a:solidFill>
              <a:schemeClr val="bg1"/>
            </a:solidFill>
            <a:ln>
              <a:solidFill>
                <a:schemeClr val="tx1"/>
              </a:solidFill>
            </a:ln>
            <a:effectLst>
              <a:outerShdw blurRad="50800" dist="76200" dir="2700000" algn="tl" rotWithShape="0">
                <a:prstClr val="black"/>
              </a:outerShdw>
            </a:effectLst>
          </p:spPr>
          <p:txBody>
            <a:bodyPr wrap="square" rtlCol="0">
              <a:spAutoFit/>
            </a:bodyPr>
            <a:lstStyle/>
            <a:p>
              <a:pPr algn="ctr"/>
              <a:r>
                <a:rPr lang="en-US" sz="2000" dirty="0"/>
                <a:t>Today’s Mississippi River Path</a:t>
              </a:r>
            </a:p>
          </p:txBody>
        </p:sp>
      </p:grpSp>
      <p:sp>
        <p:nvSpPr>
          <p:cNvPr id="19" name="Rectangle 18"/>
          <p:cNvSpPr/>
          <p:nvPr/>
        </p:nvSpPr>
        <p:spPr>
          <a:xfrm>
            <a:off x="4704186" y="609600"/>
            <a:ext cx="4114800" cy="5638800"/>
          </a:xfrm>
          <a:prstGeom prst="rect">
            <a:avLst/>
          </a:prstGeom>
          <a:solidFill>
            <a:schemeClr val="bg1"/>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dirty="0"/>
              <a:t>This is a famous drawing by geologist Harold Fisk made in 1944 where he used all available data to plot the different paths the Mississippi River had taken over time.  </a:t>
            </a:r>
          </a:p>
          <a:p>
            <a:pPr algn="ctr"/>
            <a:endParaRPr lang="en-US" sz="2800" dirty="0"/>
          </a:p>
          <a:p>
            <a:pPr algn="ctr"/>
            <a:r>
              <a:rPr lang="en-US" sz="2800" dirty="0"/>
              <a:t>The River changes paths a lot…and changes about every 1,000 yrs</a:t>
            </a:r>
          </a:p>
        </p:txBody>
      </p:sp>
      <p:sp>
        <p:nvSpPr>
          <p:cNvPr id="16" name="TextBox 15"/>
          <p:cNvSpPr txBox="1"/>
          <p:nvPr/>
        </p:nvSpPr>
        <p:spPr>
          <a:xfrm>
            <a:off x="1143000" y="1413064"/>
            <a:ext cx="6858000" cy="4031873"/>
          </a:xfrm>
          <a:prstGeom prst="rect">
            <a:avLst/>
          </a:prstGeom>
          <a:solidFill>
            <a:schemeClr val="accent6">
              <a:lumMod val="60000"/>
              <a:lumOff val="40000"/>
            </a:schemeClr>
          </a:solidFill>
          <a:ln>
            <a:solidFill>
              <a:schemeClr val="tx1"/>
            </a:solidFill>
          </a:ln>
        </p:spPr>
        <p:txBody>
          <a:bodyPr wrap="square" rtlCol="0">
            <a:spAutoFit/>
          </a:bodyPr>
          <a:lstStyle/>
          <a:p>
            <a:pPr algn="ctr"/>
            <a:r>
              <a:rPr lang="en-US" sz="3200" dirty="0"/>
              <a:t>In 1953, the U.S. Army Corps of Engineers concluded that the </a:t>
            </a:r>
            <a:r>
              <a:rPr lang="en-US" sz="3200" b="1" u="sng" dirty="0"/>
              <a:t>Mississippi River could change its course to the Atchafalaya River </a:t>
            </a:r>
            <a:r>
              <a:rPr lang="en-US" sz="3200" dirty="0"/>
              <a:t>by 1990 if it were not controlled, since this alternative path to the Gulf of Mexico through the Atchafalaya River is much shorter.</a:t>
            </a:r>
          </a:p>
        </p:txBody>
      </p:sp>
      <p:pic>
        <p:nvPicPr>
          <p:cNvPr id="28" name="Picture 27" descr="http://www.mvn.usace.army.mil/portals/56/docs/engineering/ChanStab/revet.gif"/>
          <p:cNvPicPr/>
          <p:nvPr/>
        </p:nvPicPr>
        <p:blipFill>
          <a:blip r:embed="rId6" cstate="print"/>
          <a:srcRect/>
          <a:stretch>
            <a:fillRect/>
          </a:stretch>
        </p:blipFill>
        <p:spPr bwMode="auto">
          <a:xfrm>
            <a:off x="1990223" y="1303986"/>
            <a:ext cx="5163555" cy="4250028"/>
          </a:xfrm>
          <a:prstGeom prst="rect">
            <a:avLst/>
          </a:prstGeom>
          <a:noFill/>
          <a:ln w="9525">
            <a:noFill/>
            <a:miter lim="800000"/>
            <a:headEnd/>
            <a:tailEnd/>
          </a:ln>
          <a:effectLst>
            <a:glow rad="228600">
              <a:schemeClr val="tx1">
                <a:alpha val="40000"/>
              </a:schemeClr>
            </a:glow>
          </a:effectLst>
        </p:spPr>
      </p:pic>
      <p:grpSp>
        <p:nvGrpSpPr>
          <p:cNvPr id="36" name="Group 35"/>
          <p:cNvGrpSpPr/>
          <p:nvPr/>
        </p:nvGrpSpPr>
        <p:grpSpPr>
          <a:xfrm>
            <a:off x="2895600" y="1295400"/>
            <a:ext cx="4038600" cy="3810000"/>
            <a:chOff x="12496800" y="3048000"/>
            <a:chExt cx="4038600" cy="3810000"/>
          </a:xfrm>
        </p:grpSpPr>
        <p:cxnSp>
          <p:nvCxnSpPr>
            <p:cNvPr id="30" name="Straight Arrow Connector 29"/>
            <p:cNvCxnSpPr/>
            <p:nvPr/>
          </p:nvCxnSpPr>
          <p:spPr>
            <a:xfrm>
              <a:off x="12496800" y="3048000"/>
              <a:ext cx="4038600" cy="3810000"/>
            </a:xfrm>
            <a:prstGeom prst="straightConnector1">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3487400" y="3581400"/>
              <a:ext cx="2133600" cy="1077218"/>
            </a:xfrm>
            <a:prstGeom prst="rect">
              <a:avLst/>
            </a:prstGeom>
            <a:noFill/>
          </p:spPr>
          <p:txBody>
            <a:bodyPr wrap="square" rtlCol="0">
              <a:spAutoFit/>
            </a:bodyPr>
            <a:lstStyle/>
            <a:p>
              <a:pPr algn="r"/>
              <a:r>
                <a:rPr lang="en-US" sz="3200" b="1" dirty="0"/>
                <a:t>Mississippi </a:t>
              </a:r>
            </a:p>
            <a:p>
              <a:pPr algn="r"/>
              <a:r>
                <a:rPr lang="en-US" sz="3200" b="1" dirty="0"/>
                <a:t>Length</a:t>
              </a:r>
            </a:p>
          </p:txBody>
        </p:sp>
      </p:grpSp>
      <p:grpSp>
        <p:nvGrpSpPr>
          <p:cNvPr id="37" name="Group 36"/>
          <p:cNvGrpSpPr/>
          <p:nvPr/>
        </p:nvGrpSpPr>
        <p:grpSpPr>
          <a:xfrm>
            <a:off x="1981200" y="1295400"/>
            <a:ext cx="2209800" cy="4277618"/>
            <a:chOff x="11506200" y="3048000"/>
            <a:chExt cx="2209800" cy="4277618"/>
          </a:xfrm>
        </p:grpSpPr>
        <p:cxnSp>
          <p:nvCxnSpPr>
            <p:cNvPr id="31" name="Straight Arrow Connector 30"/>
            <p:cNvCxnSpPr/>
            <p:nvPr/>
          </p:nvCxnSpPr>
          <p:spPr>
            <a:xfrm>
              <a:off x="11506200" y="3048000"/>
              <a:ext cx="685800" cy="3352800"/>
            </a:xfrm>
            <a:prstGeom prst="straightConnector1">
              <a:avLst/>
            </a:prstGeom>
            <a:ln w="57150">
              <a:solidFill>
                <a:srgbClr val="FFC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506200" y="6248400"/>
              <a:ext cx="2209800" cy="1077218"/>
            </a:xfrm>
            <a:prstGeom prst="rect">
              <a:avLst/>
            </a:prstGeom>
            <a:noFill/>
          </p:spPr>
          <p:txBody>
            <a:bodyPr wrap="square" rtlCol="0">
              <a:spAutoFit/>
            </a:bodyPr>
            <a:lstStyle/>
            <a:p>
              <a:r>
                <a:rPr lang="en-US" sz="3200" b="1" dirty="0"/>
                <a:t>Atchafalaya </a:t>
              </a:r>
            </a:p>
            <a:p>
              <a:r>
                <a:rPr lang="en-US" sz="3200" b="1" dirty="0"/>
                <a:t>Length</a:t>
              </a:r>
            </a:p>
          </p:txBody>
        </p:sp>
      </p:grpSp>
      <p:sp>
        <p:nvSpPr>
          <p:cNvPr id="17" name="TextBox 16"/>
          <p:cNvSpPr txBox="1"/>
          <p:nvPr/>
        </p:nvSpPr>
        <p:spPr>
          <a:xfrm>
            <a:off x="1028700" y="1305342"/>
            <a:ext cx="7086600" cy="4247317"/>
          </a:xfrm>
          <a:prstGeom prst="rect">
            <a:avLst/>
          </a:prstGeom>
          <a:solidFill>
            <a:srgbClr val="FFFF00"/>
          </a:solidFill>
          <a:ln>
            <a:solidFill>
              <a:schemeClr val="tx1"/>
            </a:solidFill>
          </a:ln>
        </p:spPr>
        <p:txBody>
          <a:bodyPr wrap="square" rtlCol="0">
            <a:spAutoFit/>
          </a:bodyPr>
          <a:lstStyle/>
          <a:p>
            <a:pPr algn="ctr"/>
            <a:r>
              <a:rPr lang="en-US" sz="3200" dirty="0"/>
              <a:t>Historically, this </a:t>
            </a:r>
            <a:r>
              <a:rPr lang="en-US" sz="3200" u="sng" dirty="0"/>
              <a:t>natural process of course change</a:t>
            </a:r>
            <a:r>
              <a:rPr lang="en-US" sz="3200" dirty="0"/>
              <a:t> has occurred about </a:t>
            </a:r>
            <a:r>
              <a:rPr lang="en-US" sz="3200" u="sng" dirty="0"/>
              <a:t>every 1,000 years</a:t>
            </a:r>
            <a:r>
              <a:rPr lang="en-US" sz="3200" dirty="0"/>
              <a:t>, and </a:t>
            </a:r>
            <a:r>
              <a:rPr lang="en-US" sz="3200" u="sng" dirty="0"/>
              <a:t>is overdue</a:t>
            </a:r>
            <a:r>
              <a:rPr lang="en-US" sz="3200" dirty="0"/>
              <a:t>. The Mississippi Flood of </a:t>
            </a:r>
            <a:r>
              <a:rPr lang="en-US" sz="3200" u="sng" dirty="0"/>
              <a:t>1973 almost caused the control structure to fail</a:t>
            </a:r>
            <a:r>
              <a:rPr lang="en-US" sz="3200" dirty="0"/>
              <a:t>. </a:t>
            </a:r>
          </a:p>
          <a:p>
            <a:pPr algn="ctr"/>
            <a:endParaRPr lang="en-US" sz="1400" dirty="0"/>
          </a:p>
          <a:p>
            <a:pPr algn="ctr"/>
            <a:r>
              <a:rPr lang="en-US" sz="3200" dirty="0"/>
              <a:t>Some researchers believe the likelihood of this event increases each year, </a:t>
            </a:r>
            <a:r>
              <a:rPr lang="en-US" sz="3200" u="sng" dirty="0"/>
              <a:t>despite manmade artificial control efforts. </a:t>
            </a:r>
          </a:p>
        </p:txBody>
      </p:sp>
      <p:sp>
        <p:nvSpPr>
          <p:cNvPr id="32" name="TextBox 31"/>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53"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wipe(left)">
                                      <p:cBhvr>
                                        <p:cTn id="35" dur="10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wipe(left)">
                                      <p:cBhvr>
                                        <p:cTn id="40" dur="10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6" presetClass="emph" presetSubtype="0" repeatCount="indefinite" fill="hold" nodeType="withEffect">
                                  <p:stCondLst>
                                    <p:cond delay="0"/>
                                  </p:stCondLst>
                                  <p:childTnLst>
                                    <p:animScale>
                                      <p:cBhvr>
                                        <p:cTn id="52" dur="500" fill="hold"/>
                                        <p:tgtEl>
                                          <p:spTgt spid="18"/>
                                        </p:tgtEl>
                                      </p:cBhvr>
                                      <p:by x="120000" y="120000"/>
                                    </p:animScale>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22" presetClass="entr" presetSubtype="8" fill="hold" nodeType="with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wipe(left)">
                                      <p:cBhvr>
                                        <p:cTn id="60" dur="1000"/>
                                        <p:tgtEl>
                                          <p:spTgt spid="5">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0"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1000" fill="hold"/>
                                        <p:tgtEl>
                                          <p:spTgt spid="27"/>
                                        </p:tgtEl>
                                        <p:attrNameLst>
                                          <p:attrName>ppt_w</p:attrName>
                                        </p:attrNameLst>
                                      </p:cBhvr>
                                      <p:tavLst>
                                        <p:tav tm="0">
                                          <p:val>
                                            <p:fltVal val="0"/>
                                          </p:val>
                                        </p:tav>
                                        <p:tav tm="100000">
                                          <p:val>
                                            <p:strVal val="#ppt_w"/>
                                          </p:val>
                                        </p:tav>
                                      </p:tavLst>
                                    </p:anim>
                                    <p:anim calcmode="lin" valueType="num">
                                      <p:cBhvr>
                                        <p:cTn id="66" dur="1000" fill="hold"/>
                                        <p:tgtEl>
                                          <p:spTgt spid="27"/>
                                        </p:tgtEl>
                                        <p:attrNameLst>
                                          <p:attrName>ppt_h</p:attrName>
                                        </p:attrNameLst>
                                      </p:cBhvr>
                                      <p:tavLst>
                                        <p:tav tm="0">
                                          <p:val>
                                            <p:fltVal val="0"/>
                                          </p:val>
                                        </p:tav>
                                        <p:tav tm="100000">
                                          <p:val>
                                            <p:strVal val="#ppt_h"/>
                                          </p:val>
                                        </p:tav>
                                      </p:tavLst>
                                    </p:anim>
                                    <p:animEffect transition="in" filter="fade">
                                      <p:cBhvr>
                                        <p:cTn id="67" dur="1000"/>
                                        <p:tgtEl>
                                          <p:spTgt spid="27"/>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fltVal val="0"/>
                                          </p:val>
                                        </p:tav>
                                        <p:tav tm="100000">
                                          <p:val>
                                            <p:strVal val="#ppt_w"/>
                                          </p:val>
                                        </p:tav>
                                      </p:tavLst>
                                    </p:anim>
                                    <p:anim calcmode="lin" valueType="num">
                                      <p:cBhvr>
                                        <p:cTn id="71" dur="1000" fill="hold"/>
                                        <p:tgtEl>
                                          <p:spTgt spid="19"/>
                                        </p:tgtEl>
                                        <p:attrNameLst>
                                          <p:attrName>ppt_h</p:attrName>
                                        </p:attrNameLst>
                                      </p:cBhvr>
                                      <p:tavLst>
                                        <p:tav tm="0">
                                          <p:val>
                                            <p:fltVal val="0"/>
                                          </p:val>
                                        </p:tav>
                                        <p:tav tm="100000">
                                          <p:val>
                                            <p:strVal val="#ppt_h"/>
                                          </p:val>
                                        </p:tav>
                                      </p:tavLst>
                                    </p:anim>
                                    <p:animEffect transition="in" filter="fade">
                                      <p:cBhvr>
                                        <p:cTn id="72" dur="1000"/>
                                        <p:tgtEl>
                                          <p:spTgt spid="19"/>
                                        </p:tgtEl>
                                      </p:cBhvr>
                                    </p:animEffect>
                                  </p:childTnLst>
                                </p:cTn>
                              </p:par>
                            </p:childTnLst>
                          </p:cTn>
                        </p:par>
                        <p:par>
                          <p:cTn id="73" fill="hold">
                            <p:stCondLst>
                              <p:cond delay="1000"/>
                            </p:stCondLst>
                            <p:childTnLst>
                              <p:par>
                                <p:cTn id="74" presetID="22" presetClass="entr" presetSubtype="1" fill="hold"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up)">
                                      <p:cBhvr>
                                        <p:cTn id="76" dur="20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19"/>
                                        </p:tgtEl>
                                      </p:cBhvr>
                                    </p:animEffect>
                                    <p:set>
                                      <p:cBhvr>
                                        <p:cTn id="81" dur="1" fill="hold">
                                          <p:stCondLst>
                                            <p:cond delay="999"/>
                                          </p:stCondLst>
                                        </p:cTn>
                                        <p:tgtEl>
                                          <p:spTgt spid="1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34"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 from="(-#ppt_w/2)" to="(#ppt_x)" calcmode="lin" valueType="num">
                                      <p:cBhvr>
                                        <p:cTn id="86" dur="600" fill="hold">
                                          <p:stCondLst>
                                            <p:cond delay="0"/>
                                          </p:stCondLst>
                                        </p:cTn>
                                        <p:tgtEl>
                                          <p:spTgt spid="16"/>
                                        </p:tgtEl>
                                        <p:attrNameLst>
                                          <p:attrName>ppt_x</p:attrName>
                                        </p:attrNameLst>
                                      </p:cBhvr>
                                    </p:anim>
                                    <p:anim from="0" to="-1.0" calcmode="lin" valueType="num">
                                      <p:cBhvr>
                                        <p:cTn id="87" dur="200" decel="50000" autoRev="1" fill="hold">
                                          <p:stCondLst>
                                            <p:cond delay="600"/>
                                          </p:stCondLst>
                                        </p:cTn>
                                        <p:tgtEl>
                                          <p:spTgt spid="16"/>
                                        </p:tgtEl>
                                        <p:attrNameLst>
                                          <p:attrName>xshear</p:attrName>
                                        </p:attrNameLst>
                                      </p:cBhvr>
                                    </p:anim>
                                    <p:animScale>
                                      <p:cBhvr>
                                        <p:cTn id="88" dur="200" decel="100000" autoRev="1" fill="hold">
                                          <p:stCondLst>
                                            <p:cond delay="600"/>
                                          </p:stCondLst>
                                        </p:cTn>
                                        <p:tgtEl>
                                          <p:spTgt spid="16"/>
                                        </p:tgtEl>
                                      </p:cBhvr>
                                      <p:from x="100000" y="100000"/>
                                      <p:to x="80000" y="100000"/>
                                    </p:animScale>
                                    <p:anim by="(#ppt_h/3+#ppt_w*0.1)" calcmode="lin" valueType="num">
                                      <p:cBhvr additive="sum">
                                        <p:cTn id="89" dur="200" decel="100000" autoRev="1" fill="hold">
                                          <p:stCondLst>
                                            <p:cond delay="600"/>
                                          </p:stCondLst>
                                        </p:cTn>
                                        <p:tgtEl>
                                          <p:spTgt spid="16"/>
                                        </p:tgtEl>
                                        <p:attrNameLst>
                                          <p:attrName>ppt_x</p:attrName>
                                        </p:attrNameLst>
                                      </p:cBhvr>
                                    </p:anim>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par>
                                <p:cTn id="95" presetID="53" presetClass="entr" presetSubtype="0" fill="hold"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p:cTn id="97" dur="500" fill="hold"/>
                                        <p:tgtEl>
                                          <p:spTgt spid="28"/>
                                        </p:tgtEl>
                                        <p:attrNameLst>
                                          <p:attrName>ppt_w</p:attrName>
                                        </p:attrNameLst>
                                      </p:cBhvr>
                                      <p:tavLst>
                                        <p:tav tm="0">
                                          <p:val>
                                            <p:fltVal val="0"/>
                                          </p:val>
                                        </p:tav>
                                        <p:tav tm="100000">
                                          <p:val>
                                            <p:strVal val="#ppt_w"/>
                                          </p:val>
                                        </p:tav>
                                      </p:tavLst>
                                    </p:anim>
                                    <p:anim calcmode="lin" valueType="num">
                                      <p:cBhvr>
                                        <p:cTn id="98" dur="500" fill="hold"/>
                                        <p:tgtEl>
                                          <p:spTgt spid="28"/>
                                        </p:tgtEl>
                                        <p:attrNameLst>
                                          <p:attrName>ppt_h</p:attrName>
                                        </p:attrNameLst>
                                      </p:cBhvr>
                                      <p:tavLst>
                                        <p:tav tm="0">
                                          <p:val>
                                            <p:fltVal val="0"/>
                                          </p:val>
                                        </p:tav>
                                        <p:tav tm="100000">
                                          <p:val>
                                            <p:strVal val="#ppt_h"/>
                                          </p:val>
                                        </p:tav>
                                      </p:tavLst>
                                    </p:anim>
                                    <p:animEffect transition="in" filter="fade">
                                      <p:cBhvr>
                                        <p:cTn id="99" dur="500"/>
                                        <p:tgtEl>
                                          <p:spTgt spid="28"/>
                                        </p:tgtEl>
                                      </p:cBhvr>
                                    </p:animEffect>
                                  </p:childTnLst>
                                </p:cTn>
                              </p:par>
                            </p:childTnLst>
                          </p:cTn>
                        </p:par>
                        <p:par>
                          <p:cTn id="100" fill="hold">
                            <p:stCondLst>
                              <p:cond delay="500"/>
                            </p:stCondLst>
                            <p:childTnLst>
                              <p:par>
                                <p:cTn id="101" presetID="22" presetClass="entr" presetSubtype="1" fill="hold" nodeType="after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up)">
                                      <p:cBhvr>
                                        <p:cTn id="103" dur="1000"/>
                                        <p:tgtEl>
                                          <p:spTgt spid="36"/>
                                        </p:tgtEl>
                                      </p:cBhvr>
                                    </p:animEffect>
                                  </p:childTnLst>
                                </p:cTn>
                              </p:par>
                            </p:childTnLst>
                          </p:cTn>
                        </p:par>
                        <p:par>
                          <p:cTn id="104" fill="hold">
                            <p:stCondLst>
                              <p:cond delay="1500"/>
                            </p:stCondLst>
                            <p:childTnLst>
                              <p:par>
                                <p:cTn id="105" presetID="22" presetClass="entr" presetSubtype="1" fill="hold"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up)">
                                      <p:cBhvr>
                                        <p:cTn id="107" dur="10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34" presetClass="entr" presetSubtype="0" fill="hold" grpId="0" nodeType="clickEffect">
                                  <p:stCondLst>
                                    <p:cond delay="0"/>
                                  </p:stCondLst>
                                  <p:childTnLst>
                                    <p:set>
                                      <p:cBhvr>
                                        <p:cTn id="111" dur="1" fill="hold">
                                          <p:stCondLst>
                                            <p:cond delay="0"/>
                                          </p:stCondLst>
                                        </p:cTn>
                                        <p:tgtEl>
                                          <p:spTgt spid="17"/>
                                        </p:tgtEl>
                                        <p:attrNameLst>
                                          <p:attrName>style.visibility</p:attrName>
                                        </p:attrNameLst>
                                      </p:cBhvr>
                                      <p:to>
                                        <p:strVal val="visible"/>
                                      </p:to>
                                    </p:set>
                                    <p:anim from="(-#ppt_w/2)" to="(#ppt_x)" calcmode="lin" valueType="num">
                                      <p:cBhvr>
                                        <p:cTn id="112" dur="600" fill="hold">
                                          <p:stCondLst>
                                            <p:cond delay="0"/>
                                          </p:stCondLst>
                                        </p:cTn>
                                        <p:tgtEl>
                                          <p:spTgt spid="17"/>
                                        </p:tgtEl>
                                        <p:attrNameLst>
                                          <p:attrName>ppt_x</p:attrName>
                                        </p:attrNameLst>
                                      </p:cBhvr>
                                    </p:anim>
                                    <p:anim from="0" to="-1.0" calcmode="lin" valueType="num">
                                      <p:cBhvr>
                                        <p:cTn id="113" dur="200" decel="50000" autoRev="1" fill="hold">
                                          <p:stCondLst>
                                            <p:cond delay="600"/>
                                          </p:stCondLst>
                                        </p:cTn>
                                        <p:tgtEl>
                                          <p:spTgt spid="17"/>
                                        </p:tgtEl>
                                        <p:attrNameLst>
                                          <p:attrName>xshear</p:attrName>
                                        </p:attrNameLst>
                                      </p:cBhvr>
                                    </p:anim>
                                    <p:animScale>
                                      <p:cBhvr>
                                        <p:cTn id="114" dur="200" decel="100000" autoRev="1" fill="hold">
                                          <p:stCondLst>
                                            <p:cond delay="600"/>
                                          </p:stCondLst>
                                        </p:cTn>
                                        <p:tgtEl>
                                          <p:spTgt spid="17"/>
                                        </p:tgtEl>
                                      </p:cBhvr>
                                      <p:from x="100000" y="100000"/>
                                      <p:to x="80000" y="100000"/>
                                    </p:animScale>
                                    <p:anim by="(#ppt_h/3+#ppt_w*0.1)" calcmode="lin" valueType="num">
                                      <p:cBhvr additive="sum">
                                        <p:cTn id="115" dur="200" decel="100000" autoRev="1" fill="hold">
                                          <p:stCondLst>
                                            <p:cond delay="600"/>
                                          </p:stCondLst>
                                        </p:cTn>
                                        <p:tgtEl>
                                          <p:spTgt spid="1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6" grpId="0" animBg="1"/>
      <p:bldP spid="16" grpId="1"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COULD MISSISSIPPI RIVER CHANGE COURSE?</a:t>
            </a:r>
          </a:p>
        </p:txBody>
      </p:sp>
      <p:pic>
        <p:nvPicPr>
          <p:cNvPr id="236546" name="Picture 2"/>
          <p:cNvPicPr>
            <a:picLocks noChangeAspect="1" noChangeArrowheads="1"/>
          </p:cNvPicPr>
          <p:nvPr/>
        </p:nvPicPr>
        <p:blipFill>
          <a:blip r:embed="rId2" cstate="print"/>
          <a:srcRect/>
          <a:stretch>
            <a:fillRect/>
          </a:stretch>
        </p:blipFill>
        <p:spPr bwMode="auto">
          <a:xfrm>
            <a:off x="1295400" y="762000"/>
            <a:ext cx="6553200" cy="5695950"/>
          </a:xfrm>
          <a:prstGeom prst="rect">
            <a:avLst/>
          </a:prstGeom>
          <a:noFill/>
          <a:ln w="9525">
            <a:noFill/>
            <a:miter lim="800000"/>
            <a:headEnd/>
            <a:tailEnd/>
          </a:ln>
        </p:spPr>
      </p:pic>
      <p:graphicFrame>
        <p:nvGraphicFramePr>
          <p:cNvPr id="4" name="Table 3"/>
          <p:cNvGraphicFramePr>
            <a:graphicFrameLocks noGrp="1"/>
          </p:cNvGraphicFramePr>
          <p:nvPr/>
        </p:nvGraphicFramePr>
        <p:xfrm>
          <a:off x="0" y="6484620"/>
          <a:ext cx="9144000" cy="373380"/>
        </p:xfrm>
        <a:graphic>
          <a:graphicData uri="http://schemas.openxmlformats.org/drawingml/2006/table">
            <a:tbl>
              <a:tblPr/>
              <a:tblGrid>
                <a:gridCol w="9144000">
                  <a:extLst>
                    <a:ext uri="{9D8B030D-6E8A-4147-A177-3AD203B41FA5}">
                      <a16:colId xmlns:a16="http://schemas.microsoft.com/office/drawing/2014/main" val="20000"/>
                    </a:ext>
                  </a:extLst>
                </a:gridCol>
              </a:tblGrid>
              <a:tr h="198120">
                <a:tc>
                  <a:txBody>
                    <a:bodyPr/>
                    <a:lstStyle/>
                    <a:p>
                      <a:pPr algn="ctr" fontAlgn="b"/>
                      <a:r>
                        <a:rPr lang="en-US" sz="1200" b="0" i="0" u="sng" strike="noStrike" dirty="0">
                          <a:solidFill>
                            <a:srgbClr val="0000FF"/>
                          </a:solidFill>
                          <a:latin typeface="Calibri"/>
                          <a:hlinkClick r:id="rId3"/>
                        </a:rPr>
                        <a:t>https://www.theadvocate.com/baton_rouge/news/environment/article_d5a29f26-06a9-11e8-abde-8b9660c81021.html?utm_medium=social&amp;utm_source=twitter&amp;utm_campaign=user-share</a:t>
                      </a:r>
                      <a:endParaRPr lang="en-US" sz="1200" b="0" i="0" u="sng" strike="noStrike" dirty="0">
                        <a:solidFill>
                          <a:srgbClr val="0000FF"/>
                        </a:solidFill>
                        <a:latin typeface="Calibri"/>
                      </a:endParaRP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00706" name="Picture 2" descr="Mississippi River"/>
          <p:cNvPicPr>
            <a:picLocks noChangeAspect="1" noChangeArrowheads="1"/>
          </p:cNvPicPr>
          <p:nvPr/>
        </p:nvPicPr>
        <p:blipFill>
          <a:blip r:embed="rId2" cstate="print"/>
          <a:srcRect/>
          <a:stretch>
            <a:fillRect/>
          </a:stretch>
        </p:blipFill>
        <p:spPr bwMode="auto">
          <a:xfrm>
            <a:off x="762000" y="1123949"/>
            <a:ext cx="7953375" cy="5734051"/>
          </a:xfrm>
          <a:prstGeom prst="rect">
            <a:avLst/>
          </a:prstGeom>
          <a:noFill/>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MISSISSIPPI RIVER CAPTURES RED RIVER</a:t>
            </a:r>
          </a:p>
        </p:txBody>
      </p:sp>
      <p:pic>
        <p:nvPicPr>
          <p:cNvPr id="3" name="Picture 2" descr="https://upload.wikimedia.org/wikipedia/commons/7/7a/Geomorphology_of_Old_River.jpg"/>
          <p:cNvPicPr>
            <a:picLocks noChangeAspect="1" noChangeArrowheads="1"/>
          </p:cNvPicPr>
          <p:nvPr/>
        </p:nvPicPr>
        <p:blipFill>
          <a:blip r:embed="rId2" cstate="print"/>
          <a:srcRect/>
          <a:stretch>
            <a:fillRect/>
          </a:stretch>
        </p:blipFill>
        <p:spPr bwMode="auto">
          <a:xfrm>
            <a:off x="1041585" y="621792"/>
            <a:ext cx="7060831" cy="6236208"/>
          </a:xfrm>
          <a:prstGeom prst="rect">
            <a:avLst/>
          </a:prstGeom>
          <a:noFill/>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237570" name="Picture 2"/>
          <p:cNvPicPr>
            <a:picLocks noChangeAspect="1" noChangeArrowheads="1"/>
          </p:cNvPicPr>
          <p:nvPr/>
        </p:nvPicPr>
        <p:blipFill>
          <a:blip r:embed="rId2" cstate="print"/>
          <a:srcRect/>
          <a:stretch>
            <a:fillRect/>
          </a:stretch>
        </p:blipFill>
        <p:spPr bwMode="auto">
          <a:xfrm>
            <a:off x="892175" y="701675"/>
            <a:ext cx="7359650" cy="5454650"/>
          </a:xfrm>
          <a:prstGeom prst="rect">
            <a:avLst/>
          </a:prstGeom>
          <a:no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DISTRIBUTION OF RIVER WATERS DURING FLOOD</a:t>
            </a:r>
          </a:p>
        </p:txBody>
      </p:sp>
      <p:pic>
        <p:nvPicPr>
          <p:cNvPr id="3" name="Picture 6" descr="diagram of river flows during Project Design Flood"/>
          <p:cNvPicPr>
            <a:picLocks noChangeAspect="1" noChangeArrowheads="1"/>
          </p:cNvPicPr>
          <p:nvPr/>
        </p:nvPicPr>
        <p:blipFill>
          <a:blip r:embed="rId3" cstate="print"/>
          <a:srcRect/>
          <a:stretch>
            <a:fillRect/>
          </a:stretch>
        </p:blipFill>
        <p:spPr bwMode="auto">
          <a:xfrm>
            <a:off x="414528" y="621792"/>
            <a:ext cx="8314944" cy="6236208"/>
          </a:xfrm>
          <a:prstGeom prst="rect">
            <a:avLst/>
          </a:prstGeom>
          <a:noFill/>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AT-CHA-FA-LA-YA BASIN</a:t>
            </a:r>
          </a:p>
        </p:txBody>
      </p:sp>
      <p:sp>
        <p:nvSpPr>
          <p:cNvPr id="5" name="TextBox 4"/>
          <p:cNvSpPr txBox="1"/>
          <p:nvPr/>
        </p:nvSpPr>
        <p:spPr>
          <a:xfrm>
            <a:off x="0" y="609600"/>
            <a:ext cx="4876800" cy="6206827"/>
          </a:xfrm>
          <a:prstGeom prst="rect">
            <a:avLst/>
          </a:prstGeom>
          <a:noFill/>
        </p:spPr>
        <p:txBody>
          <a:bodyPr wrap="square" rtlCol="0">
            <a:spAutoFit/>
          </a:bodyPr>
          <a:lstStyle/>
          <a:p>
            <a:pPr marL="166688" indent="-166688">
              <a:spcAft>
                <a:spcPts val="800"/>
              </a:spcAft>
              <a:buFont typeface="Arial" pitchFamily="34" charset="0"/>
              <a:buChar char="•"/>
            </a:pPr>
            <a:r>
              <a:rPr lang="en-US" sz="2800" dirty="0"/>
              <a:t>The Basin is about </a:t>
            </a:r>
            <a:r>
              <a:rPr lang="en-US" sz="2800" dirty="0">
                <a:solidFill>
                  <a:srgbClr val="FF0000"/>
                </a:solidFill>
                <a:effectLst>
                  <a:outerShdw blurRad="38100" dist="38100" dir="2700000" algn="tl">
                    <a:schemeClr val="tx1"/>
                  </a:outerShdw>
                </a:effectLst>
              </a:rPr>
              <a:t>70% forest </a:t>
            </a:r>
            <a:r>
              <a:rPr lang="en-US" sz="2800" dirty="0"/>
              <a:t>&amp; </a:t>
            </a:r>
            <a:r>
              <a:rPr lang="en-US" sz="2800" dirty="0">
                <a:solidFill>
                  <a:srgbClr val="FF0000"/>
                </a:solidFill>
                <a:effectLst>
                  <a:outerShdw blurRad="38100" dist="38100" dir="2700000" algn="tl">
                    <a:schemeClr val="tx1"/>
                  </a:outerShdw>
                </a:effectLst>
              </a:rPr>
              <a:t>30% marsh/open water</a:t>
            </a:r>
          </a:p>
          <a:p>
            <a:pPr marL="166688" indent="-166688">
              <a:spcAft>
                <a:spcPts val="800"/>
              </a:spcAft>
              <a:buFont typeface="Arial" pitchFamily="34" charset="0"/>
              <a:buChar char="•"/>
            </a:pPr>
            <a:r>
              <a:rPr lang="en-US" sz="2800" dirty="0"/>
              <a:t>The Basin has an extensive &amp; </a:t>
            </a:r>
            <a:r>
              <a:rPr lang="en-US" sz="2800" dirty="0">
                <a:solidFill>
                  <a:srgbClr val="FF0000"/>
                </a:solidFill>
                <a:effectLst>
                  <a:outerShdw blurRad="38100" dist="38100" dir="2700000" algn="tl">
                    <a:schemeClr val="tx1"/>
                  </a:outerShdw>
                </a:effectLst>
              </a:rPr>
              <a:t>diverse</a:t>
            </a:r>
            <a:r>
              <a:rPr lang="en-US" sz="2800" dirty="0"/>
              <a:t> </a:t>
            </a:r>
            <a:r>
              <a:rPr lang="en-US" sz="2800" dirty="0">
                <a:solidFill>
                  <a:srgbClr val="FF0000"/>
                </a:solidFill>
                <a:effectLst>
                  <a:outerShdw blurRad="38100" dist="38100" dir="2700000" algn="tl">
                    <a:schemeClr val="tx1"/>
                  </a:outerShdw>
                </a:effectLst>
              </a:rPr>
              <a:t>wetland</a:t>
            </a:r>
            <a:r>
              <a:rPr lang="en-US" sz="2800" dirty="0"/>
              <a:t> </a:t>
            </a:r>
            <a:r>
              <a:rPr lang="en-US" sz="2800" dirty="0">
                <a:solidFill>
                  <a:srgbClr val="FF0000"/>
                </a:solidFill>
                <a:effectLst>
                  <a:outerShdw blurRad="38100" dist="38100" dir="2700000" algn="tl">
                    <a:schemeClr val="tx1"/>
                  </a:outerShdw>
                </a:effectLst>
              </a:rPr>
              <a:t>habitats</a:t>
            </a:r>
            <a:r>
              <a:rPr lang="en-US" sz="2800" dirty="0"/>
              <a:t>:</a:t>
            </a:r>
          </a:p>
          <a:p>
            <a:pPr marL="512763" indent="-277813">
              <a:spcAft>
                <a:spcPts val="800"/>
              </a:spcAft>
              <a:buFont typeface="Wingdings" pitchFamily="2" charset="2"/>
              <a:buChar char="Ø"/>
            </a:pPr>
            <a:r>
              <a:rPr lang="en-US" sz="2800" dirty="0"/>
              <a:t>Bottomland </a:t>
            </a:r>
            <a:r>
              <a:rPr lang="en-US" sz="2800" dirty="0">
                <a:solidFill>
                  <a:srgbClr val="FF0000"/>
                </a:solidFill>
                <a:effectLst>
                  <a:outerShdw blurRad="38100" dist="38100" dir="2700000" algn="tl">
                    <a:schemeClr val="tx1"/>
                  </a:outerShdw>
                </a:effectLst>
              </a:rPr>
              <a:t>hardwoods</a:t>
            </a:r>
            <a:r>
              <a:rPr lang="en-US" sz="2800" dirty="0"/>
              <a:t> to the north, </a:t>
            </a:r>
          </a:p>
          <a:p>
            <a:pPr marL="512763" indent="-277813">
              <a:spcAft>
                <a:spcPts val="800"/>
              </a:spcAft>
              <a:buFont typeface="Wingdings" pitchFamily="2" charset="2"/>
              <a:buChar char="Ø"/>
            </a:pPr>
            <a:r>
              <a:rPr lang="en-US" sz="2800" dirty="0">
                <a:solidFill>
                  <a:srgbClr val="FF0000"/>
                </a:solidFill>
                <a:effectLst>
                  <a:outerShdw blurRad="38100" dist="38100" dir="2700000" algn="tl">
                    <a:schemeClr val="tx1"/>
                  </a:outerShdw>
                </a:effectLst>
              </a:rPr>
              <a:t>cypress-tupelo</a:t>
            </a:r>
            <a:r>
              <a:rPr lang="en-US" sz="2800" dirty="0"/>
              <a:t> </a:t>
            </a:r>
            <a:r>
              <a:rPr lang="en-US" sz="2800" dirty="0">
                <a:solidFill>
                  <a:srgbClr val="FF0000"/>
                </a:solidFill>
                <a:effectLst>
                  <a:outerShdw blurRad="38100" dist="38100" dir="2700000" algn="tl">
                    <a:schemeClr val="tx1"/>
                  </a:outerShdw>
                </a:effectLst>
              </a:rPr>
              <a:t>swamp</a:t>
            </a:r>
            <a:r>
              <a:rPr lang="en-US" sz="2800" dirty="0"/>
              <a:t> in the center (largest contiguous coastal cypress tract in US) </a:t>
            </a:r>
          </a:p>
          <a:p>
            <a:pPr marL="512763" indent="-277813">
              <a:spcAft>
                <a:spcPts val="800"/>
              </a:spcAft>
              <a:buFont typeface="Wingdings" pitchFamily="2" charset="2"/>
              <a:buChar char="Ø"/>
            </a:pPr>
            <a:r>
              <a:rPr lang="en-US" sz="2800" dirty="0"/>
              <a:t>freshwater to brackish to saline </a:t>
            </a:r>
            <a:r>
              <a:rPr lang="en-US" sz="2800" dirty="0">
                <a:solidFill>
                  <a:srgbClr val="FF0000"/>
                </a:solidFill>
                <a:effectLst>
                  <a:outerShdw blurRad="38100" dist="38100" dir="2700000" algn="tl">
                    <a:schemeClr val="tx1"/>
                  </a:outerShdw>
                </a:effectLst>
              </a:rPr>
              <a:t>marshes</a:t>
            </a:r>
            <a:r>
              <a:rPr lang="en-US" sz="2800" dirty="0"/>
              <a:t> to the south</a:t>
            </a:r>
          </a:p>
          <a:p>
            <a:pPr marL="166688" indent="-166688">
              <a:spcAft>
                <a:spcPts val="800"/>
              </a:spcAft>
              <a:buFont typeface="Arial" pitchFamily="34" charset="0"/>
              <a:buChar char="•"/>
            </a:pPr>
            <a:r>
              <a:rPr lang="en-US" sz="2800" dirty="0"/>
              <a:t>The Basin </a:t>
            </a:r>
            <a:r>
              <a:rPr lang="en-US" sz="2800" dirty="0">
                <a:solidFill>
                  <a:srgbClr val="FF0000"/>
                </a:solidFill>
                <a:effectLst>
                  <a:outerShdw blurRad="38100" dist="38100" dir="2700000" algn="tl">
                    <a:schemeClr val="tx1"/>
                  </a:outerShdw>
                </a:effectLst>
              </a:rPr>
              <a:t>drains to the Gulf of Mexico</a:t>
            </a:r>
            <a:r>
              <a:rPr lang="en-US" sz="2800" dirty="0"/>
              <a:t> at Morgan City</a:t>
            </a:r>
          </a:p>
        </p:txBody>
      </p:sp>
      <p:pic>
        <p:nvPicPr>
          <p:cNvPr id="172035" name="Picture 3"/>
          <p:cNvPicPr>
            <a:picLocks noChangeAspect="1" noChangeArrowheads="1"/>
          </p:cNvPicPr>
          <p:nvPr/>
        </p:nvPicPr>
        <p:blipFill>
          <a:blip r:embed="rId3" cstate="print"/>
          <a:srcRect/>
          <a:stretch>
            <a:fillRect/>
          </a:stretch>
        </p:blipFill>
        <p:spPr bwMode="auto">
          <a:xfrm>
            <a:off x="4725755" y="621792"/>
            <a:ext cx="4418245" cy="6236208"/>
          </a:xfrm>
          <a:prstGeom prst="rect">
            <a:avLst/>
          </a:prstGeom>
          <a:noFill/>
          <a:ln w="9525">
            <a:noFill/>
            <a:miter lim="800000"/>
            <a:headEnd/>
            <a:tailEnd/>
          </a:ln>
        </p:spPr>
      </p:pic>
      <p:sp>
        <p:nvSpPr>
          <p:cNvPr id="17" name="Freeform 16"/>
          <p:cNvSpPr/>
          <p:nvPr/>
        </p:nvSpPr>
        <p:spPr>
          <a:xfrm>
            <a:off x="598932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5486400"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6544638"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rot="20696026">
            <a:off x="5690968" y="1664507"/>
            <a:ext cx="1295400" cy="3330503"/>
          </a:xfrm>
          <a:prstGeom prst="ellipse">
            <a:avLst/>
          </a:prstGeom>
          <a:solidFill>
            <a:srgbClr val="7030A0">
              <a:alpha val="80000"/>
            </a:srgbClr>
          </a:solidFill>
          <a:ln w="76200">
            <a:noFill/>
          </a:ln>
          <a:effectLst>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rot="19746771">
            <a:off x="6608424" y="4301405"/>
            <a:ext cx="1295400" cy="2057400"/>
          </a:xfrm>
          <a:prstGeom prst="ellipse">
            <a:avLst/>
          </a:prstGeom>
          <a:solidFill>
            <a:srgbClr val="7030A0">
              <a:alpha val="80000"/>
            </a:srgbClr>
          </a:solidFill>
          <a:ln w="76200">
            <a:noFill/>
          </a:ln>
          <a:effectLst>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rot="19746771">
            <a:off x="7262695" y="5937745"/>
            <a:ext cx="1144714" cy="1002310"/>
          </a:xfrm>
          <a:prstGeom prst="ellipse">
            <a:avLst/>
          </a:prstGeom>
          <a:solidFill>
            <a:srgbClr val="7030A0">
              <a:alpha val="80000"/>
            </a:srgbClr>
          </a:solidFill>
          <a:ln w="76200">
            <a:noFill/>
          </a:ln>
          <a:effectLst>
            <a:softEdge rad="1270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Arrow 14"/>
          <p:cNvSpPr/>
          <p:nvPr/>
        </p:nvSpPr>
        <p:spPr>
          <a:xfrm rot="17314315">
            <a:off x="7305728" y="6464169"/>
            <a:ext cx="433967" cy="381000"/>
          </a:xfrm>
          <a:prstGeom prst="leftArrow">
            <a:avLst/>
          </a:prstGeom>
          <a:solidFill>
            <a:srgbClr val="FF000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Arrow 17"/>
          <p:cNvSpPr/>
          <p:nvPr/>
        </p:nvSpPr>
        <p:spPr>
          <a:xfrm rot="17314315">
            <a:off x="7881304" y="6476559"/>
            <a:ext cx="433967" cy="381000"/>
          </a:xfrm>
          <a:prstGeom prst="leftArrow">
            <a:avLst/>
          </a:prstGeom>
          <a:solidFill>
            <a:srgbClr val="FF0000"/>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1000"/>
                                        <p:tgtEl>
                                          <p:spTgt spid="5">
                                            <p:txEl>
                                              <p:pRg st="2" end="2"/>
                                            </p:txEl>
                                          </p:spTgt>
                                        </p:tgtEl>
                                      </p:cBhvr>
                                    </p:animEffect>
                                  </p:childTnLst>
                                </p:cTn>
                              </p:par>
                            </p:childTnLst>
                          </p:cTn>
                        </p:par>
                        <p:par>
                          <p:cTn id="17" fill="hold">
                            <p:stCondLst>
                              <p:cond delay="2000"/>
                            </p:stCondLst>
                            <p:childTnLst>
                              <p:par>
                                <p:cTn id="18" presetID="53"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left)">
                                      <p:cBhvr>
                                        <p:cTn id="31" dur="1000"/>
                                        <p:tgtEl>
                                          <p:spTgt spid="5">
                                            <p:txEl>
                                              <p:pRg st="3" end="3"/>
                                            </p:txEl>
                                          </p:spTgt>
                                        </p:tgtEl>
                                      </p:cBhvr>
                                    </p:animEffect>
                                  </p:childTnLst>
                                </p:cTn>
                              </p:par>
                            </p:childTnLst>
                          </p:cTn>
                        </p:par>
                        <p:par>
                          <p:cTn id="32" fill="hold">
                            <p:stCondLst>
                              <p:cond delay="1500"/>
                            </p:stCondLst>
                            <p:childTnLst>
                              <p:par>
                                <p:cTn id="33" presetID="53"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wipe(left)">
                                      <p:cBhvr>
                                        <p:cTn id="46" dur="1000"/>
                                        <p:tgtEl>
                                          <p:spTgt spid="5">
                                            <p:txEl>
                                              <p:pRg st="4" end="4"/>
                                            </p:txEl>
                                          </p:spTgt>
                                        </p:tgtEl>
                                      </p:cBhvr>
                                    </p:animEffect>
                                  </p:childTnLst>
                                </p:cTn>
                              </p:par>
                            </p:childTnLst>
                          </p:cTn>
                        </p:par>
                        <p:par>
                          <p:cTn id="47" fill="hold">
                            <p:stCondLst>
                              <p:cond delay="1500"/>
                            </p:stCondLst>
                            <p:childTnLst>
                              <p:par>
                                <p:cTn id="48" presetID="53"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fltVal val="0"/>
                                          </p:val>
                                        </p:tav>
                                        <p:tav tm="100000">
                                          <p:val>
                                            <p:strVal val="#ppt_w"/>
                                          </p:val>
                                        </p:tav>
                                      </p:tavLst>
                                    </p:anim>
                                    <p:anim calcmode="lin" valueType="num">
                                      <p:cBhvr>
                                        <p:cTn id="51" dur="1000" fill="hold"/>
                                        <p:tgtEl>
                                          <p:spTgt spid="14"/>
                                        </p:tgtEl>
                                        <p:attrNameLst>
                                          <p:attrName>ppt_h</p:attrName>
                                        </p:attrNameLst>
                                      </p:cBhvr>
                                      <p:tavLst>
                                        <p:tav tm="0">
                                          <p:val>
                                            <p:fltVal val="0"/>
                                          </p:val>
                                        </p:tav>
                                        <p:tav tm="100000">
                                          <p:val>
                                            <p:strVal val="#ppt_h"/>
                                          </p:val>
                                        </p:tav>
                                      </p:tavLst>
                                    </p:anim>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22" presetClass="entr" presetSubtype="8" fill="hold" nodeType="withEffect">
                                  <p:stCondLst>
                                    <p:cond delay="0"/>
                                  </p:stCondLst>
                                  <p:childTnLst>
                                    <p:set>
                                      <p:cBhvr>
                                        <p:cTn id="59" dur="1" fill="hold">
                                          <p:stCondLst>
                                            <p:cond delay="0"/>
                                          </p:stCondLst>
                                        </p:cTn>
                                        <p:tgtEl>
                                          <p:spTgt spid="5">
                                            <p:txEl>
                                              <p:pRg st="5" end="5"/>
                                            </p:txEl>
                                          </p:spTgt>
                                        </p:tgtEl>
                                        <p:attrNameLst>
                                          <p:attrName>style.visibility</p:attrName>
                                        </p:attrNameLst>
                                      </p:cBhvr>
                                      <p:to>
                                        <p:strVal val="visible"/>
                                      </p:to>
                                    </p:set>
                                    <p:animEffect transition="in" filter="wipe(left)">
                                      <p:cBhvr>
                                        <p:cTn id="60" dur="1000"/>
                                        <p:tgtEl>
                                          <p:spTgt spid="5">
                                            <p:txEl>
                                              <p:pRg st="5" end="5"/>
                                            </p:txEl>
                                          </p:spTgt>
                                        </p:tgtEl>
                                      </p:cBhvr>
                                    </p:animEffect>
                                  </p:childTnLst>
                                </p:cTn>
                              </p:par>
                            </p:childTnLst>
                          </p:cTn>
                        </p:par>
                        <p:par>
                          <p:cTn id="61" fill="hold">
                            <p:stCondLst>
                              <p:cond delay="1000"/>
                            </p:stCondLst>
                            <p:childTnLst>
                              <p:par>
                                <p:cTn id="62" presetID="26" presetClass="entr" presetSubtype="0"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80">
                                          <p:stCondLst>
                                            <p:cond delay="0"/>
                                          </p:stCondLst>
                                        </p:cTn>
                                        <p:tgtEl>
                                          <p:spTgt spid="15"/>
                                        </p:tgtEl>
                                      </p:cBhvr>
                                    </p:animEffect>
                                    <p:anim calcmode="lin" valueType="num">
                                      <p:cBhvr>
                                        <p:cTn id="6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0" dur="26">
                                          <p:stCondLst>
                                            <p:cond delay="650"/>
                                          </p:stCondLst>
                                        </p:cTn>
                                        <p:tgtEl>
                                          <p:spTgt spid="15"/>
                                        </p:tgtEl>
                                      </p:cBhvr>
                                      <p:to x="100000" y="60000"/>
                                    </p:animScale>
                                    <p:animScale>
                                      <p:cBhvr>
                                        <p:cTn id="71" dur="166" decel="50000">
                                          <p:stCondLst>
                                            <p:cond delay="676"/>
                                          </p:stCondLst>
                                        </p:cTn>
                                        <p:tgtEl>
                                          <p:spTgt spid="15"/>
                                        </p:tgtEl>
                                      </p:cBhvr>
                                      <p:to x="100000" y="100000"/>
                                    </p:animScale>
                                    <p:animScale>
                                      <p:cBhvr>
                                        <p:cTn id="72" dur="26">
                                          <p:stCondLst>
                                            <p:cond delay="1312"/>
                                          </p:stCondLst>
                                        </p:cTn>
                                        <p:tgtEl>
                                          <p:spTgt spid="15"/>
                                        </p:tgtEl>
                                      </p:cBhvr>
                                      <p:to x="100000" y="80000"/>
                                    </p:animScale>
                                    <p:animScale>
                                      <p:cBhvr>
                                        <p:cTn id="73" dur="166" decel="50000">
                                          <p:stCondLst>
                                            <p:cond delay="1338"/>
                                          </p:stCondLst>
                                        </p:cTn>
                                        <p:tgtEl>
                                          <p:spTgt spid="15"/>
                                        </p:tgtEl>
                                      </p:cBhvr>
                                      <p:to x="100000" y="100000"/>
                                    </p:animScale>
                                    <p:animScale>
                                      <p:cBhvr>
                                        <p:cTn id="74" dur="26">
                                          <p:stCondLst>
                                            <p:cond delay="1642"/>
                                          </p:stCondLst>
                                        </p:cTn>
                                        <p:tgtEl>
                                          <p:spTgt spid="15"/>
                                        </p:tgtEl>
                                      </p:cBhvr>
                                      <p:to x="100000" y="90000"/>
                                    </p:animScale>
                                    <p:animScale>
                                      <p:cBhvr>
                                        <p:cTn id="75" dur="166" decel="50000">
                                          <p:stCondLst>
                                            <p:cond delay="1668"/>
                                          </p:stCondLst>
                                        </p:cTn>
                                        <p:tgtEl>
                                          <p:spTgt spid="15"/>
                                        </p:tgtEl>
                                      </p:cBhvr>
                                      <p:to x="100000" y="100000"/>
                                    </p:animScale>
                                    <p:animScale>
                                      <p:cBhvr>
                                        <p:cTn id="76" dur="26">
                                          <p:stCondLst>
                                            <p:cond delay="1808"/>
                                          </p:stCondLst>
                                        </p:cTn>
                                        <p:tgtEl>
                                          <p:spTgt spid="15"/>
                                        </p:tgtEl>
                                      </p:cBhvr>
                                      <p:to x="100000" y="95000"/>
                                    </p:animScale>
                                    <p:animScale>
                                      <p:cBhvr>
                                        <p:cTn id="77" dur="166" decel="50000">
                                          <p:stCondLst>
                                            <p:cond delay="1834"/>
                                          </p:stCondLst>
                                        </p:cTn>
                                        <p:tgtEl>
                                          <p:spTgt spid="15"/>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down)">
                                      <p:cBhvr>
                                        <p:cTn id="80" dur="580">
                                          <p:stCondLst>
                                            <p:cond delay="0"/>
                                          </p:stCondLst>
                                        </p:cTn>
                                        <p:tgtEl>
                                          <p:spTgt spid="18"/>
                                        </p:tgtEl>
                                      </p:cBhvr>
                                    </p:animEffect>
                                    <p:anim calcmode="lin" valueType="num">
                                      <p:cBhvr>
                                        <p:cTn id="8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6" dur="26">
                                          <p:stCondLst>
                                            <p:cond delay="650"/>
                                          </p:stCondLst>
                                        </p:cTn>
                                        <p:tgtEl>
                                          <p:spTgt spid="18"/>
                                        </p:tgtEl>
                                      </p:cBhvr>
                                      <p:to x="100000" y="60000"/>
                                    </p:animScale>
                                    <p:animScale>
                                      <p:cBhvr>
                                        <p:cTn id="87" dur="166" decel="50000">
                                          <p:stCondLst>
                                            <p:cond delay="676"/>
                                          </p:stCondLst>
                                        </p:cTn>
                                        <p:tgtEl>
                                          <p:spTgt spid="18"/>
                                        </p:tgtEl>
                                      </p:cBhvr>
                                      <p:to x="100000" y="100000"/>
                                    </p:animScale>
                                    <p:animScale>
                                      <p:cBhvr>
                                        <p:cTn id="88" dur="26">
                                          <p:stCondLst>
                                            <p:cond delay="1312"/>
                                          </p:stCondLst>
                                        </p:cTn>
                                        <p:tgtEl>
                                          <p:spTgt spid="18"/>
                                        </p:tgtEl>
                                      </p:cBhvr>
                                      <p:to x="100000" y="80000"/>
                                    </p:animScale>
                                    <p:animScale>
                                      <p:cBhvr>
                                        <p:cTn id="89" dur="166" decel="50000">
                                          <p:stCondLst>
                                            <p:cond delay="1338"/>
                                          </p:stCondLst>
                                        </p:cTn>
                                        <p:tgtEl>
                                          <p:spTgt spid="18"/>
                                        </p:tgtEl>
                                      </p:cBhvr>
                                      <p:to x="100000" y="100000"/>
                                    </p:animScale>
                                    <p:animScale>
                                      <p:cBhvr>
                                        <p:cTn id="90" dur="26">
                                          <p:stCondLst>
                                            <p:cond delay="1642"/>
                                          </p:stCondLst>
                                        </p:cTn>
                                        <p:tgtEl>
                                          <p:spTgt spid="18"/>
                                        </p:tgtEl>
                                      </p:cBhvr>
                                      <p:to x="100000" y="90000"/>
                                    </p:animScale>
                                    <p:animScale>
                                      <p:cBhvr>
                                        <p:cTn id="91" dur="166" decel="50000">
                                          <p:stCondLst>
                                            <p:cond delay="1668"/>
                                          </p:stCondLst>
                                        </p:cTn>
                                        <p:tgtEl>
                                          <p:spTgt spid="18"/>
                                        </p:tgtEl>
                                      </p:cBhvr>
                                      <p:to x="100000" y="100000"/>
                                    </p:animScale>
                                    <p:animScale>
                                      <p:cBhvr>
                                        <p:cTn id="92" dur="26">
                                          <p:stCondLst>
                                            <p:cond delay="1808"/>
                                          </p:stCondLst>
                                        </p:cTn>
                                        <p:tgtEl>
                                          <p:spTgt spid="18"/>
                                        </p:tgtEl>
                                      </p:cBhvr>
                                      <p:to x="100000" y="95000"/>
                                    </p:animScale>
                                    <p:animScale>
                                      <p:cBhvr>
                                        <p:cTn id="93" dur="166" decel="50000">
                                          <p:stCondLst>
                                            <p:cond delay="1834"/>
                                          </p:stCondLst>
                                        </p:cTn>
                                        <p:tgtEl>
                                          <p:spTgt spid="18"/>
                                        </p:tgtEl>
                                      </p:cBhvr>
                                      <p:to x="100000" y="100000"/>
                                    </p:animScale>
                                  </p:childTnLst>
                                </p:cTn>
                              </p:par>
                            </p:childTnLst>
                          </p:cTn>
                        </p:par>
                        <p:par>
                          <p:cTn id="94" fill="hold">
                            <p:stCondLst>
                              <p:cond delay="3000"/>
                            </p:stCondLst>
                            <p:childTnLst>
                              <p:par>
                                <p:cTn id="95" presetID="22" presetClass="entr" presetSubtype="1" repeatCount="indefinite" fill="hold" grpId="1" nodeType="afterEffect">
                                  <p:stCondLst>
                                    <p:cond delay="0"/>
                                  </p:stCondLst>
                                  <p:endCondLst>
                                    <p:cond evt="onNext" delay="0">
                                      <p:tgtEl>
                                        <p:sldTgt/>
                                      </p:tgtEl>
                                    </p:cond>
                                  </p:endCondLst>
                                  <p:childTnLst>
                                    <p:set>
                                      <p:cBhvr>
                                        <p:cTn id="96" dur="1" fill="hold">
                                          <p:stCondLst>
                                            <p:cond delay="0"/>
                                          </p:stCondLst>
                                        </p:cTn>
                                        <p:tgtEl>
                                          <p:spTgt spid="15"/>
                                        </p:tgtEl>
                                        <p:attrNameLst>
                                          <p:attrName>style.visibility</p:attrName>
                                        </p:attrNameLst>
                                      </p:cBhvr>
                                      <p:to>
                                        <p:strVal val="visible"/>
                                      </p:to>
                                    </p:set>
                                    <p:animEffect transition="in" filter="wipe(up)">
                                      <p:cBhvr>
                                        <p:cTn id="97" dur="500"/>
                                        <p:tgtEl>
                                          <p:spTgt spid="15"/>
                                        </p:tgtEl>
                                      </p:cBhvr>
                                    </p:animEffect>
                                  </p:childTnLst>
                                </p:cTn>
                              </p:par>
                              <p:par>
                                <p:cTn id="98" presetID="22" presetClass="entr" presetSubtype="1" repeatCount="indefinite" fill="hold" grpId="1" nodeType="withEffect">
                                  <p:stCondLst>
                                    <p:cond delay="0"/>
                                  </p:stCondLst>
                                  <p:endCondLst>
                                    <p:cond evt="onNext" delay="0">
                                      <p:tgtEl>
                                        <p:sldTgt/>
                                      </p:tgtEl>
                                    </p:cond>
                                  </p:endCondLst>
                                  <p:childTnLst>
                                    <p:set>
                                      <p:cBhvr>
                                        <p:cTn id="99" dur="1" fill="hold">
                                          <p:stCondLst>
                                            <p:cond delay="0"/>
                                          </p:stCondLst>
                                        </p:cTn>
                                        <p:tgtEl>
                                          <p:spTgt spid="18"/>
                                        </p:tgtEl>
                                        <p:attrNameLst>
                                          <p:attrName>style.visibility</p:attrName>
                                        </p:attrNameLst>
                                      </p:cBhvr>
                                      <p:to>
                                        <p:strVal val="visible"/>
                                      </p:to>
                                    </p:set>
                                    <p:animEffect transition="in" filter="wipe(up)">
                                      <p:cBhvr>
                                        <p:cTn id="10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8" grpId="0" animBg="1"/>
      <p:bldP spid="1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AT-CHA-FA-LA-YA BASIN</a:t>
            </a:r>
          </a:p>
        </p:txBody>
      </p:sp>
      <p:sp>
        <p:nvSpPr>
          <p:cNvPr id="5" name="TextBox 4"/>
          <p:cNvSpPr txBox="1"/>
          <p:nvPr/>
        </p:nvSpPr>
        <p:spPr>
          <a:xfrm>
            <a:off x="0" y="533400"/>
            <a:ext cx="4876800" cy="7499489"/>
          </a:xfrm>
          <a:prstGeom prst="rect">
            <a:avLst/>
          </a:prstGeom>
          <a:noFill/>
        </p:spPr>
        <p:txBody>
          <a:bodyPr wrap="square" rtlCol="0">
            <a:spAutoFit/>
          </a:bodyPr>
          <a:lstStyle/>
          <a:p>
            <a:pPr marL="166688" indent="-166688">
              <a:spcAft>
                <a:spcPts val="800"/>
              </a:spcAft>
              <a:buFont typeface="Arial" pitchFamily="34" charset="0"/>
              <a:buChar char="•"/>
            </a:pPr>
            <a:r>
              <a:rPr lang="en-US" sz="2800" dirty="0"/>
              <a:t>The Basin supports, white-tail </a:t>
            </a:r>
            <a:r>
              <a:rPr lang="en-US" sz="2800" dirty="0">
                <a:solidFill>
                  <a:srgbClr val="FF0000"/>
                </a:solidFill>
                <a:effectLst>
                  <a:outerShdw blurRad="38100" dist="38100" dir="2700000" algn="tl">
                    <a:schemeClr val="tx1"/>
                  </a:outerShdw>
                </a:effectLst>
              </a:rPr>
              <a:t>deer</a:t>
            </a:r>
            <a:r>
              <a:rPr lang="en-US" sz="2800" dirty="0"/>
              <a:t>, </a:t>
            </a:r>
            <a:r>
              <a:rPr lang="en-US" sz="2800" dirty="0">
                <a:solidFill>
                  <a:srgbClr val="FF0000"/>
                </a:solidFill>
                <a:effectLst>
                  <a:outerShdw blurRad="38100" dist="38100" dir="2700000" algn="tl">
                    <a:schemeClr val="tx1"/>
                  </a:outerShdw>
                </a:effectLst>
              </a:rPr>
              <a:t>black</a:t>
            </a:r>
            <a:r>
              <a:rPr lang="en-US" sz="2800" dirty="0"/>
              <a:t> </a:t>
            </a:r>
            <a:r>
              <a:rPr lang="en-US" sz="2800" dirty="0">
                <a:solidFill>
                  <a:srgbClr val="FF0000"/>
                </a:solidFill>
                <a:effectLst>
                  <a:outerShdw blurRad="38100" dist="38100" dir="2700000" algn="tl">
                    <a:schemeClr val="tx1"/>
                  </a:outerShdw>
                </a:effectLst>
              </a:rPr>
              <a:t>bear</a:t>
            </a:r>
            <a:r>
              <a:rPr lang="en-US" sz="2800" dirty="0"/>
              <a:t>, beaver, otter, mink, </a:t>
            </a:r>
            <a:r>
              <a:rPr lang="en-US" sz="2800" dirty="0">
                <a:solidFill>
                  <a:srgbClr val="FF0000"/>
                </a:solidFill>
                <a:effectLst>
                  <a:outerShdw blurRad="38100" dist="38100" dir="2700000" algn="tl">
                    <a:schemeClr val="tx1"/>
                  </a:outerShdw>
                </a:effectLst>
              </a:rPr>
              <a:t>alligator</a:t>
            </a:r>
          </a:p>
          <a:p>
            <a:pPr marL="166688" indent="-166688">
              <a:spcAft>
                <a:spcPts val="800"/>
              </a:spcAft>
              <a:buFont typeface="Arial" pitchFamily="34" charset="0"/>
              <a:buChar char="•"/>
            </a:pPr>
            <a:r>
              <a:rPr lang="en-US" sz="2800" dirty="0"/>
              <a:t>100 species of </a:t>
            </a:r>
            <a:r>
              <a:rPr lang="en-US" sz="2800" dirty="0">
                <a:solidFill>
                  <a:srgbClr val="FF0000"/>
                </a:solidFill>
                <a:effectLst>
                  <a:outerShdw blurRad="38100" dist="38100" dir="2700000" algn="tl">
                    <a:schemeClr val="tx1"/>
                  </a:outerShdw>
                </a:effectLst>
              </a:rPr>
              <a:t>aquatic</a:t>
            </a:r>
            <a:r>
              <a:rPr lang="en-US" sz="2800" dirty="0"/>
              <a:t> </a:t>
            </a:r>
            <a:r>
              <a:rPr lang="en-US" sz="2800" dirty="0">
                <a:solidFill>
                  <a:srgbClr val="FF0000"/>
                </a:solidFill>
                <a:effectLst>
                  <a:outerShdw blurRad="38100" dist="38100" dir="2700000" algn="tl">
                    <a:schemeClr val="tx1"/>
                  </a:outerShdw>
                </a:effectLst>
              </a:rPr>
              <a:t>life</a:t>
            </a:r>
            <a:r>
              <a:rPr lang="en-US" sz="2800" dirty="0"/>
              <a:t>, </a:t>
            </a:r>
          </a:p>
          <a:p>
            <a:pPr marL="166688" indent="-166688">
              <a:spcAft>
                <a:spcPts val="800"/>
              </a:spcAft>
              <a:buFont typeface="Arial" pitchFamily="34" charset="0"/>
              <a:buChar char="•"/>
            </a:pPr>
            <a:r>
              <a:rPr lang="en-US" sz="2800" dirty="0"/>
              <a:t>270 species of </a:t>
            </a:r>
            <a:r>
              <a:rPr lang="en-US" sz="2800" dirty="0">
                <a:solidFill>
                  <a:srgbClr val="FF0000"/>
                </a:solidFill>
                <a:effectLst>
                  <a:outerShdw blurRad="38100" dist="38100" dir="2700000" algn="tl">
                    <a:schemeClr val="tx1"/>
                  </a:outerShdw>
                </a:effectLst>
              </a:rPr>
              <a:t>birds</a:t>
            </a:r>
            <a:r>
              <a:rPr lang="en-US" sz="2800" dirty="0"/>
              <a:t> including </a:t>
            </a:r>
            <a:r>
              <a:rPr lang="en-US" sz="2800" dirty="0">
                <a:solidFill>
                  <a:srgbClr val="FF0000"/>
                </a:solidFill>
                <a:effectLst>
                  <a:outerShdw blurRad="38100" dist="38100" dir="2700000" algn="tl">
                    <a:schemeClr val="tx1"/>
                  </a:outerShdw>
                </a:effectLst>
              </a:rPr>
              <a:t>Bald</a:t>
            </a:r>
            <a:r>
              <a:rPr lang="en-US" sz="2800" dirty="0"/>
              <a:t> </a:t>
            </a:r>
            <a:r>
              <a:rPr lang="en-US" sz="2800" dirty="0">
                <a:solidFill>
                  <a:srgbClr val="FF0000"/>
                </a:solidFill>
                <a:effectLst>
                  <a:outerShdw blurRad="38100" dist="38100" dir="2700000" algn="tl">
                    <a:schemeClr val="tx1"/>
                  </a:outerShdw>
                </a:effectLst>
              </a:rPr>
              <a:t>Eagles</a:t>
            </a:r>
            <a:r>
              <a:rPr lang="en-US" sz="2800" dirty="0"/>
              <a:t>, </a:t>
            </a:r>
            <a:r>
              <a:rPr lang="en-US" sz="2800" dirty="0">
                <a:solidFill>
                  <a:srgbClr val="FF0000"/>
                </a:solidFill>
                <a:effectLst>
                  <a:outerShdw blurRad="38100" dist="38100" dir="2700000" algn="tl">
                    <a:schemeClr val="tx1"/>
                  </a:outerShdw>
                </a:effectLst>
              </a:rPr>
              <a:t>osprey</a:t>
            </a:r>
            <a:r>
              <a:rPr lang="en-US" sz="2800" dirty="0"/>
              <a:t>, </a:t>
            </a:r>
            <a:r>
              <a:rPr lang="en-US" sz="2800" dirty="0">
                <a:solidFill>
                  <a:srgbClr val="FF0000"/>
                </a:solidFill>
                <a:effectLst>
                  <a:outerShdw blurRad="38100" dist="38100" dir="2700000" algn="tl">
                    <a:schemeClr val="tx1"/>
                  </a:outerShdw>
                </a:effectLst>
              </a:rPr>
              <a:t>wild</a:t>
            </a:r>
            <a:r>
              <a:rPr lang="en-US" sz="2800" dirty="0"/>
              <a:t> </a:t>
            </a:r>
            <a:r>
              <a:rPr lang="en-US" sz="2800" dirty="0">
                <a:solidFill>
                  <a:srgbClr val="FF0000"/>
                </a:solidFill>
                <a:effectLst>
                  <a:outerShdw blurRad="38100" dist="38100" dir="2700000" algn="tl">
                    <a:schemeClr val="tx1"/>
                  </a:outerShdw>
                </a:effectLst>
              </a:rPr>
              <a:t>turkey</a:t>
            </a:r>
            <a:r>
              <a:rPr lang="en-US" sz="2800" dirty="0"/>
              <a:t>, </a:t>
            </a:r>
            <a:r>
              <a:rPr lang="en-US" sz="2800" dirty="0">
                <a:solidFill>
                  <a:srgbClr val="FF0000"/>
                </a:solidFill>
                <a:effectLst>
                  <a:outerShdw blurRad="38100" dist="38100" dir="2700000" algn="tl">
                    <a:schemeClr val="tx1"/>
                  </a:outerShdw>
                </a:effectLst>
              </a:rPr>
              <a:t>songbirds</a:t>
            </a:r>
            <a:r>
              <a:rPr lang="en-US" sz="2800" dirty="0"/>
              <a:t> and a plethora of </a:t>
            </a:r>
            <a:r>
              <a:rPr lang="en-US" sz="2800" dirty="0">
                <a:solidFill>
                  <a:srgbClr val="FF0000"/>
                </a:solidFill>
                <a:effectLst>
                  <a:outerShdw blurRad="38100" dist="38100" dir="2700000" algn="tl">
                    <a:schemeClr val="tx1"/>
                  </a:outerShdw>
                </a:effectLst>
              </a:rPr>
              <a:t>migratory</a:t>
            </a:r>
            <a:r>
              <a:rPr lang="en-US" sz="2800" dirty="0"/>
              <a:t> </a:t>
            </a:r>
            <a:r>
              <a:rPr lang="en-US" sz="2800" dirty="0">
                <a:solidFill>
                  <a:srgbClr val="FF0000"/>
                </a:solidFill>
                <a:effectLst>
                  <a:outerShdw blurRad="38100" dist="38100" dir="2700000" algn="tl">
                    <a:schemeClr val="tx1"/>
                  </a:outerShdw>
                </a:effectLst>
              </a:rPr>
              <a:t>birds/ducks/geese</a:t>
            </a:r>
          </a:p>
          <a:p>
            <a:pPr marL="166688" indent="-166688">
              <a:spcAft>
                <a:spcPts val="800"/>
              </a:spcAft>
              <a:buFont typeface="Arial" pitchFamily="34" charset="0"/>
              <a:buChar char="•"/>
            </a:pPr>
            <a:r>
              <a:rPr lang="en-US" sz="2800" dirty="0">
                <a:solidFill>
                  <a:srgbClr val="FF0000"/>
                </a:solidFill>
                <a:effectLst>
                  <a:outerShdw blurRad="38100" dist="38100" dir="2700000" algn="tl">
                    <a:schemeClr val="tx1"/>
                  </a:outerShdw>
                </a:effectLst>
              </a:rPr>
              <a:t>Ecological</a:t>
            </a:r>
            <a:r>
              <a:rPr lang="en-US" sz="2800" dirty="0"/>
              <a:t> </a:t>
            </a:r>
            <a:r>
              <a:rPr lang="en-US" sz="2800" dirty="0">
                <a:solidFill>
                  <a:srgbClr val="FF0000"/>
                </a:solidFill>
                <a:effectLst>
                  <a:outerShdw blurRad="38100" dist="38100" dir="2700000" algn="tl">
                    <a:schemeClr val="tx1"/>
                  </a:outerShdw>
                </a:effectLst>
              </a:rPr>
              <a:t>threats</a:t>
            </a:r>
            <a:r>
              <a:rPr lang="en-US" sz="2800" dirty="0"/>
              <a:t> are long-lasting changes in </a:t>
            </a:r>
            <a:r>
              <a:rPr lang="en-US" sz="2800" dirty="0">
                <a:solidFill>
                  <a:srgbClr val="FF0000"/>
                </a:solidFill>
                <a:effectLst>
                  <a:outerShdw blurRad="38100" dist="38100" dir="2700000" algn="tl">
                    <a:schemeClr val="tx1"/>
                  </a:outerShdw>
                </a:effectLst>
              </a:rPr>
              <a:t>water</a:t>
            </a:r>
            <a:r>
              <a:rPr lang="en-US" sz="2800" dirty="0"/>
              <a:t> </a:t>
            </a:r>
            <a:r>
              <a:rPr lang="en-US" sz="2800" dirty="0">
                <a:solidFill>
                  <a:srgbClr val="FF0000"/>
                </a:solidFill>
                <a:effectLst>
                  <a:outerShdw blurRad="38100" dist="38100" dir="2700000" algn="tl">
                    <a:schemeClr val="tx1"/>
                  </a:outerShdw>
                </a:effectLst>
              </a:rPr>
              <a:t>level</a:t>
            </a:r>
            <a:r>
              <a:rPr lang="en-US" sz="2800" dirty="0"/>
              <a:t>; extremes in </a:t>
            </a:r>
            <a:r>
              <a:rPr lang="en-US" sz="2800" dirty="0">
                <a:solidFill>
                  <a:srgbClr val="FF0000"/>
                </a:solidFill>
                <a:effectLst>
                  <a:outerShdw blurRad="38100" dist="38100" dir="2700000" algn="tl">
                    <a:schemeClr val="tx1"/>
                  </a:outerShdw>
                </a:effectLst>
              </a:rPr>
              <a:t>sedimentation</a:t>
            </a:r>
            <a:r>
              <a:rPr lang="en-US" sz="2800" dirty="0"/>
              <a:t>; </a:t>
            </a:r>
            <a:r>
              <a:rPr lang="en-US" sz="2800" dirty="0">
                <a:solidFill>
                  <a:srgbClr val="FF0000"/>
                </a:solidFill>
                <a:effectLst>
                  <a:outerShdw blurRad="38100" dist="38100" dir="2700000" algn="tl">
                    <a:schemeClr val="tx1"/>
                  </a:outerShdw>
                </a:effectLst>
              </a:rPr>
              <a:t>habitat</a:t>
            </a:r>
            <a:r>
              <a:rPr lang="en-US" sz="2800" dirty="0"/>
              <a:t> fragmentation; </a:t>
            </a:r>
            <a:r>
              <a:rPr lang="en-US" sz="2800" dirty="0">
                <a:solidFill>
                  <a:srgbClr val="FF0000"/>
                </a:solidFill>
                <a:effectLst>
                  <a:outerShdw blurRad="38100" dist="38100" dir="2700000" algn="tl">
                    <a:schemeClr val="tx1"/>
                  </a:outerShdw>
                </a:effectLst>
              </a:rPr>
              <a:t>invasive</a:t>
            </a:r>
            <a:r>
              <a:rPr lang="en-US" sz="2800" dirty="0"/>
              <a:t> species; agricultural </a:t>
            </a:r>
            <a:r>
              <a:rPr lang="en-US" sz="2800" dirty="0">
                <a:solidFill>
                  <a:srgbClr val="FF0000"/>
                </a:solidFill>
                <a:effectLst>
                  <a:outerShdw blurRad="38100" dist="38100" dir="2700000" algn="tl">
                    <a:schemeClr val="tx1"/>
                  </a:outerShdw>
                </a:effectLst>
              </a:rPr>
              <a:t>pollution</a:t>
            </a:r>
          </a:p>
          <a:p>
            <a:pPr marL="166688" indent="-166688">
              <a:spcAft>
                <a:spcPts val="800"/>
              </a:spcAft>
              <a:buFont typeface="Arial" pitchFamily="34" charset="0"/>
              <a:buChar char="•"/>
            </a:pPr>
            <a:endParaRPr lang="en-US" sz="2800" dirty="0"/>
          </a:p>
          <a:p>
            <a:pPr marL="166688" indent="-166688">
              <a:spcAft>
                <a:spcPts val="800"/>
              </a:spcAft>
              <a:buFont typeface="Arial" pitchFamily="34" charset="0"/>
              <a:buChar char="•"/>
            </a:pPr>
            <a:endParaRPr lang="en-US" sz="2800" dirty="0"/>
          </a:p>
        </p:txBody>
      </p:sp>
      <p:pic>
        <p:nvPicPr>
          <p:cNvPr id="172035" name="Picture 3"/>
          <p:cNvPicPr>
            <a:picLocks noChangeAspect="1" noChangeArrowheads="1"/>
          </p:cNvPicPr>
          <p:nvPr/>
        </p:nvPicPr>
        <p:blipFill>
          <a:blip r:embed="rId3" cstate="print"/>
          <a:srcRect/>
          <a:stretch>
            <a:fillRect/>
          </a:stretch>
        </p:blipFill>
        <p:spPr bwMode="auto">
          <a:xfrm>
            <a:off x="4725755" y="621792"/>
            <a:ext cx="4418245" cy="6236208"/>
          </a:xfrm>
          <a:prstGeom prst="rect">
            <a:avLst/>
          </a:prstGeom>
          <a:noFill/>
          <a:ln w="9525">
            <a:noFill/>
            <a:miter lim="800000"/>
            <a:headEnd/>
            <a:tailEnd/>
          </a:ln>
        </p:spPr>
      </p:pic>
      <p:sp>
        <p:nvSpPr>
          <p:cNvPr id="13" name="Freeform 12"/>
          <p:cNvSpPr/>
          <p:nvPr/>
        </p:nvSpPr>
        <p:spPr>
          <a:xfrm>
            <a:off x="5989320" y="1981200"/>
            <a:ext cx="2118360" cy="4419600"/>
          </a:xfrm>
          <a:custGeom>
            <a:avLst/>
            <a:gdLst>
              <a:gd name="connsiteX0" fmla="*/ 518160 w 1699260"/>
              <a:gd name="connsiteY0" fmla="*/ 38100 h 4297680"/>
              <a:gd name="connsiteX1" fmla="*/ 403860 w 1699260"/>
              <a:gd name="connsiteY1" fmla="*/ 0 h 4297680"/>
              <a:gd name="connsiteX2" fmla="*/ 274320 w 1699260"/>
              <a:gd name="connsiteY2" fmla="*/ 30480 h 4297680"/>
              <a:gd name="connsiteX3" fmla="*/ 30480 w 1699260"/>
              <a:gd name="connsiteY3" fmla="*/ 4572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74320 w 1699260"/>
              <a:gd name="connsiteY2" fmla="*/ 3048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699260"/>
              <a:gd name="connsiteY0" fmla="*/ 38100 h 4297680"/>
              <a:gd name="connsiteX1" fmla="*/ 403860 w 1699260"/>
              <a:gd name="connsiteY1" fmla="*/ 0 h 4297680"/>
              <a:gd name="connsiteX2" fmla="*/ 289560 w 1699260"/>
              <a:gd name="connsiteY2" fmla="*/ 76200 h 4297680"/>
              <a:gd name="connsiteX3" fmla="*/ 60960 w 1699260"/>
              <a:gd name="connsiteY3" fmla="*/ 76200 h 4297680"/>
              <a:gd name="connsiteX4" fmla="*/ 38100 w 1699260"/>
              <a:gd name="connsiteY4" fmla="*/ 182880 h 4297680"/>
              <a:gd name="connsiteX5" fmla="*/ 38100 w 1699260"/>
              <a:gd name="connsiteY5" fmla="*/ 297180 h 4297680"/>
              <a:gd name="connsiteX6" fmla="*/ 0 w 1699260"/>
              <a:gd name="connsiteY6" fmla="*/ 426720 h 4297680"/>
              <a:gd name="connsiteX7" fmla="*/ 0 w 1699260"/>
              <a:gd name="connsiteY7" fmla="*/ 525780 h 4297680"/>
              <a:gd name="connsiteX8" fmla="*/ 45720 w 1699260"/>
              <a:gd name="connsiteY8" fmla="*/ 655320 h 4297680"/>
              <a:gd name="connsiteX9" fmla="*/ 152400 w 1699260"/>
              <a:gd name="connsiteY9" fmla="*/ 769620 h 4297680"/>
              <a:gd name="connsiteX10" fmla="*/ 236220 w 1699260"/>
              <a:gd name="connsiteY10" fmla="*/ 960120 h 4297680"/>
              <a:gd name="connsiteX11" fmla="*/ 281940 w 1699260"/>
              <a:gd name="connsiteY11" fmla="*/ 1043940 h 4297680"/>
              <a:gd name="connsiteX12" fmla="*/ 259080 w 1699260"/>
              <a:gd name="connsiteY12" fmla="*/ 1173480 h 4297680"/>
              <a:gd name="connsiteX13" fmla="*/ 228600 w 1699260"/>
              <a:gd name="connsiteY13" fmla="*/ 1356360 h 4297680"/>
              <a:gd name="connsiteX14" fmla="*/ 198120 w 1699260"/>
              <a:gd name="connsiteY14" fmla="*/ 1493520 h 4297680"/>
              <a:gd name="connsiteX15" fmla="*/ 266700 w 1699260"/>
              <a:gd name="connsiteY15" fmla="*/ 1676400 h 4297680"/>
              <a:gd name="connsiteX16" fmla="*/ 213360 w 1699260"/>
              <a:gd name="connsiteY16" fmla="*/ 1805940 h 4297680"/>
              <a:gd name="connsiteX17" fmla="*/ 335280 w 1699260"/>
              <a:gd name="connsiteY17" fmla="*/ 1950720 h 4297680"/>
              <a:gd name="connsiteX18" fmla="*/ 441960 w 1699260"/>
              <a:gd name="connsiteY18" fmla="*/ 2080260 h 4297680"/>
              <a:gd name="connsiteX19" fmla="*/ 647700 w 1699260"/>
              <a:gd name="connsiteY19" fmla="*/ 2209800 h 4297680"/>
              <a:gd name="connsiteX20" fmla="*/ 685800 w 1699260"/>
              <a:gd name="connsiteY20" fmla="*/ 2385060 h 4297680"/>
              <a:gd name="connsiteX21" fmla="*/ 822960 w 1699260"/>
              <a:gd name="connsiteY21" fmla="*/ 2560320 h 4297680"/>
              <a:gd name="connsiteX22" fmla="*/ 876300 w 1699260"/>
              <a:gd name="connsiteY22" fmla="*/ 2651760 h 4297680"/>
              <a:gd name="connsiteX23" fmla="*/ 1043940 w 1699260"/>
              <a:gd name="connsiteY23" fmla="*/ 2819400 h 4297680"/>
              <a:gd name="connsiteX24" fmla="*/ 1059180 w 1699260"/>
              <a:gd name="connsiteY24" fmla="*/ 2941320 h 4297680"/>
              <a:gd name="connsiteX25" fmla="*/ 1181100 w 1699260"/>
              <a:gd name="connsiteY25" fmla="*/ 3070860 h 4297680"/>
              <a:gd name="connsiteX26" fmla="*/ 1219200 w 1699260"/>
              <a:gd name="connsiteY26" fmla="*/ 3162300 h 4297680"/>
              <a:gd name="connsiteX27" fmla="*/ 1242060 w 1699260"/>
              <a:gd name="connsiteY27" fmla="*/ 3230880 h 4297680"/>
              <a:gd name="connsiteX28" fmla="*/ 1165860 w 1699260"/>
              <a:gd name="connsiteY28" fmla="*/ 3322320 h 4297680"/>
              <a:gd name="connsiteX29" fmla="*/ 1150620 w 1699260"/>
              <a:gd name="connsiteY29" fmla="*/ 3398520 h 4297680"/>
              <a:gd name="connsiteX30" fmla="*/ 1188720 w 1699260"/>
              <a:gd name="connsiteY30" fmla="*/ 3467100 h 4297680"/>
              <a:gd name="connsiteX31" fmla="*/ 1264920 w 1699260"/>
              <a:gd name="connsiteY31" fmla="*/ 3543300 h 4297680"/>
              <a:gd name="connsiteX32" fmla="*/ 1280160 w 1699260"/>
              <a:gd name="connsiteY32" fmla="*/ 3573780 h 4297680"/>
              <a:gd name="connsiteX33" fmla="*/ 1257300 w 1699260"/>
              <a:gd name="connsiteY33" fmla="*/ 3688080 h 4297680"/>
              <a:gd name="connsiteX34" fmla="*/ 1272540 w 1699260"/>
              <a:gd name="connsiteY34" fmla="*/ 3779520 h 4297680"/>
              <a:gd name="connsiteX35" fmla="*/ 1325880 w 1699260"/>
              <a:gd name="connsiteY35" fmla="*/ 3863340 h 4297680"/>
              <a:gd name="connsiteX36" fmla="*/ 1424940 w 1699260"/>
              <a:gd name="connsiteY36" fmla="*/ 3924300 h 4297680"/>
              <a:gd name="connsiteX37" fmla="*/ 1478280 w 1699260"/>
              <a:gd name="connsiteY37" fmla="*/ 4015740 h 4297680"/>
              <a:gd name="connsiteX38" fmla="*/ 1539240 w 1699260"/>
              <a:gd name="connsiteY38" fmla="*/ 4099560 h 4297680"/>
              <a:gd name="connsiteX39" fmla="*/ 1630680 w 1699260"/>
              <a:gd name="connsiteY39" fmla="*/ 4229100 h 4297680"/>
              <a:gd name="connsiteX40" fmla="*/ 1699260 w 1699260"/>
              <a:gd name="connsiteY40" fmla="*/ 4297680 h 429768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630680 w 1965960"/>
              <a:gd name="connsiteY39" fmla="*/ 4229100 h 4343400"/>
              <a:gd name="connsiteX40" fmla="*/ 1965960 w 1965960"/>
              <a:gd name="connsiteY40" fmla="*/ 4343400 h 4343400"/>
              <a:gd name="connsiteX0" fmla="*/ 518160 w 1965960"/>
              <a:gd name="connsiteY0" fmla="*/ 38100 h 4343400"/>
              <a:gd name="connsiteX1" fmla="*/ 403860 w 1965960"/>
              <a:gd name="connsiteY1" fmla="*/ 0 h 4343400"/>
              <a:gd name="connsiteX2" fmla="*/ 289560 w 1965960"/>
              <a:gd name="connsiteY2" fmla="*/ 76200 h 4343400"/>
              <a:gd name="connsiteX3" fmla="*/ 60960 w 1965960"/>
              <a:gd name="connsiteY3" fmla="*/ 76200 h 4343400"/>
              <a:gd name="connsiteX4" fmla="*/ 38100 w 1965960"/>
              <a:gd name="connsiteY4" fmla="*/ 182880 h 4343400"/>
              <a:gd name="connsiteX5" fmla="*/ 38100 w 1965960"/>
              <a:gd name="connsiteY5" fmla="*/ 297180 h 4343400"/>
              <a:gd name="connsiteX6" fmla="*/ 0 w 1965960"/>
              <a:gd name="connsiteY6" fmla="*/ 426720 h 4343400"/>
              <a:gd name="connsiteX7" fmla="*/ 0 w 1965960"/>
              <a:gd name="connsiteY7" fmla="*/ 525780 h 4343400"/>
              <a:gd name="connsiteX8" fmla="*/ 45720 w 1965960"/>
              <a:gd name="connsiteY8" fmla="*/ 655320 h 4343400"/>
              <a:gd name="connsiteX9" fmla="*/ 152400 w 1965960"/>
              <a:gd name="connsiteY9" fmla="*/ 769620 h 4343400"/>
              <a:gd name="connsiteX10" fmla="*/ 236220 w 1965960"/>
              <a:gd name="connsiteY10" fmla="*/ 960120 h 4343400"/>
              <a:gd name="connsiteX11" fmla="*/ 281940 w 1965960"/>
              <a:gd name="connsiteY11" fmla="*/ 1043940 h 4343400"/>
              <a:gd name="connsiteX12" fmla="*/ 259080 w 1965960"/>
              <a:gd name="connsiteY12" fmla="*/ 1173480 h 4343400"/>
              <a:gd name="connsiteX13" fmla="*/ 228600 w 1965960"/>
              <a:gd name="connsiteY13" fmla="*/ 1356360 h 4343400"/>
              <a:gd name="connsiteX14" fmla="*/ 198120 w 1965960"/>
              <a:gd name="connsiteY14" fmla="*/ 1493520 h 4343400"/>
              <a:gd name="connsiteX15" fmla="*/ 266700 w 1965960"/>
              <a:gd name="connsiteY15" fmla="*/ 1676400 h 4343400"/>
              <a:gd name="connsiteX16" fmla="*/ 213360 w 1965960"/>
              <a:gd name="connsiteY16" fmla="*/ 1805940 h 4343400"/>
              <a:gd name="connsiteX17" fmla="*/ 335280 w 1965960"/>
              <a:gd name="connsiteY17" fmla="*/ 1950720 h 4343400"/>
              <a:gd name="connsiteX18" fmla="*/ 441960 w 1965960"/>
              <a:gd name="connsiteY18" fmla="*/ 2080260 h 4343400"/>
              <a:gd name="connsiteX19" fmla="*/ 647700 w 1965960"/>
              <a:gd name="connsiteY19" fmla="*/ 2209800 h 4343400"/>
              <a:gd name="connsiteX20" fmla="*/ 685800 w 1965960"/>
              <a:gd name="connsiteY20" fmla="*/ 2385060 h 4343400"/>
              <a:gd name="connsiteX21" fmla="*/ 822960 w 1965960"/>
              <a:gd name="connsiteY21" fmla="*/ 2560320 h 4343400"/>
              <a:gd name="connsiteX22" fmla="*/ 876300 w 1965960"/>
              <a:gd name="connsiteY22" fmla="*/ 2651760 h 4343400"/>
              <a:gd name="connsiteX23" fmla="*/ 1043940 w 1965960"/>
              <a:gd name="connsiteY23" fmla="*/ 2819400 h 4343400"/>
              <a:gd name="connsiteX24" fmla="*/ 1059180 w 1965960"/>
              <a:gd name="connsiteY24" fmla="*/ 2941320 h 4343400"/>
              <a:gd name="connsiteX25" fmla="*/ 1181100 w 1965960"/>
              <a:gd name="connsiteY25" fmla="*/ 3070860 h 4343400"/>
              <a:gd name="connsiteX26" fmla="*/ 1219200 w 1965960"/>
              <a:gd name="connsiteY26" fmla="*/ 3162300 h 4343400"/>
              <a:gd name="connsiteX27" fmla="*/ 1242060 w 1965960"/>
              <a:gd name="connsiteY27" fmla="*/ 3230880 h 4343400"/>
              <a:gd name="connsiteX28" fmla="*/ 1165860 w 1965960"/>
              <a:gd name="connsiteY28" fmla="*/ 3322320 h 4343400"/>
              <a:gd name="connsiteX29" fmla="*/ 1150620 w 1965960"/>
              <a:gd name="connsiteY29" fmla="*/ 3398520 h 4343400"/>
              <a:gd name="connsiteX30" fmla="*/ 1188720 w 1965960"/>
              <a:gd name="connsiteY30" fmla="*/ 3467100 h 4343400"/>
              <a:gd name="connsiteX31" fmla="*/ 1264920 w 1965960"/>
              <a:gd name="connsiteY31" fmla="*/ 3543300 h 4343400"/>
              <a:gd name="connsiteX32" fmla="*/ 1280160 w 1965960"/>
              <a:gd name="connsiteY32" fmla="*/ 3573780 h 4343400"/>
              <a:gd name="connsiteX33" fmla="*/ 1257300 w 1965960"/>
              <a:gd name="connsiteY33" fmla="*/ 3688080 h 4343400"/>
              <a:gd name="connsiteX34" fmla="*/ 1272540 w 1965960"/>
              <a:gd name="connsiteY34" fmla="*/ 3779520 h 4343400"/>
              <a:gd name="connsiteX35" fmla="*/ 1325880 w 1965960"/>
              <a:gd name="connsiteY35" fmla="*/ 3863340 h 4343400"/>
              <a:gd name="connsiteX36" fmla="*/ 1424940 w 1965960"/>
              <a:gd name="connsiteY36" fmla="*/ 3924300 h 4343400"/>
              <a:gd name="connsiteX37" fmla="*/ 1478280 w 1965960"/>
              <a:gd name="connsiteY37" fmla="*/ 4015740 h 4343400"/>
              <a:gd name="connsiteX38" fmla="*/ 1539240 w 1965960"/>
              <a:gd name="connsiteY38" fmla="*/ 4099560 h 4343400"/>
              <a:gd name="connsiteX39" fmla="*/ 1813560 w 1965960"/>
              <a:gd name="connsiteY39" fmla="*/ 4267200 h 4343400"/>
              <a:gd name="connsiteX40" fmla="*/ 1965960 w 1965960"/>
              <a:gd name="connsiteY40" fmla="*/ 4343400 h 4343400"/>
              <a:gd name="connsiteX0" fmla="*/ 518160 w 2118360"/>
              <a:gd name="connsiteY0" fmla="*/ 38100 h 4343400"/>
              <a:gd name="connsiteX1" fmla="*/ 403860 w 2118360"/>
              <a:gd name="connsiteY1" fmla="*/ 0 h 4343400"/>
              <a:gd name="connsiteX2" fmla="*/ 289560 w 2118360"/>
              <a:gd name="connsiteY2" fmla="*/ 76200 h 4343400"/>
              <a:gd name="connsiteX3" fmla="*/ 60960 w 2118360"/>
              <a:gd name="connsiteY3" fmla="*/ 76200 h 4343400"/>
              <a:gd name="connsiteX4" fmla="*/ 38100 w 2118360"/>
              <a:gd name="connsiteY4" fmla="*/ 182880 h 4343400"/>
              <a:gd name="connsiteX5" fmla="*/ 38100 w 2118360"/>
              <a:gd name="connsiteY5" fmla="*/ 297180 h 4343400"/>
              <a:gd name="connsiteX6" fmla="*/ 0 w 2118360"/>
              <a:gd name="connsiteY6" fmla="*/ 426720 h 4343400"/>
              <a:gd name="connsiteX7" fmla="*/ 0 w 2118360"/>
              <a:gd name="connsiteY7" fmla="*/ 525780 h 4343400"/>
              <a:gd name="connsiteX8" fmla="*/ 45720 w 2118360"/>
              <a:gd name="connsiteY8" fmla="*/ 655320 h 4343400"/>
              <a:gd name="connsiteX9" fmla="*/ 152400 w 2118360"/>
              <a:gd name="connsiteY9" fmla="*/ 769620 h 4343400"/>
              <a:gd name="connsiteX10" fmla="*/ 236220 w 2118360"/>
              <a:gd name="connsiteY10" fmla="*/ 960120 h 4343400"/>
              <a:gd name="connsiteX11" fmla="*/ 281940 w 2118360"/>
              <a:gd name="connsiteY11" fmla="*/ 1043940 h 4343400"/>
              <a:gd name="connsiteX12" fmla="*/ 259080 w 2118360"/>
              <a:gd name="connsiteY12" fmla="*/ 1173480 h 4343400"/>
              <a:gd name="connsiteX13" fmla="*/ 228600 w 2118360"/>
              <a:gd name="connsiteY13" fmla="*/ 1356360 h 4343400"/>
              <a:gd name="connsiteX14" fmla="*/ 198120 w 2118360"/>
              <a:gd name="connsiteY14" fmla="*/ 1493520 h 4343400"/>
              <a:gd name="connsiteX15" fmla="*/ 266700 w 2118360"/>
              <a:gd name="connsiteY15" fmla="*/ 1676400 h 4343400"/>
              <a:gd name="connsiteX16" fmla="*/ 213360 w 2118360"/>
              <a:gd name="connsiteY16" fmla="*/ 1805940 h 4343400"/>
              <a:gd name="connsiteX17" fmla="*/ 335280 w 2118360"/>
              <a:gd name="connsiteY17" fmla="*/ 1950720 h 4343400"/>
              <a:gd name="connsiteX18" fmla="*/ 441960 w 2118360"/>
              <a:gd name="connsiteY18" fmla="*/ 2080260 h 4343400"/>
              <a:gd name="connsiteX19" fmla="*/ 647700 w 2118360"/>
              <a:gd name="connsiteY19" fmla="*/ 2209800 h 4343400"/>
              <a:gd name="connsiteX20" fmla="*/ 685800 w 2118360"/>
              <a:gd name="connsiteY20" fmla="*/ 2385060 h 4343400"/>
              <a:gd name="connsiteX21" fmla="*/ 822960 w 2118360"/>
              <a:gd name="connsiteY21" fmla="*/ 2560320 h 4343400"/>
              <a:gd name="connsiteX22" fmla="*/ 876300 w 2118360"/>
              <a:gd name="connsiteY22" fmla="*/ 2651760 h 4343400"/>
              <a:gd name="connsiteX23" fmla="*/ 1043940 w 2118360"/>
              <a:gd name="connsiteY23" fmla="*/ 2819400 h 4343400"/>
              <a:gd name="connsiteX24" fmla="*/ 1059180 w 2118360"/>
              <a:gd name="connsiteY24" fmla="*/ 2941320 h 4343400"/>
              <a:gd name="connsiteX25" fmla="*/ 1181100 w 2118360"/>
              <a:gd name="connsiteY25" fmla="*/ 3070860 h 4343400"/>
              <a:gd name="connsiteX26" fmla="*/ 1219200 w 2118360"/>
              <a:gd name="connsiteY26" fmla="*/ 3162300 h 4343400"/>
              <a:gd name="connsiteX27" fmla="*/ 1242060 w 2118360"/>
              <a:gd name="connsiteY27" fmla="*/ 3230880 h 4343400"/>
              <a:gd name="connsiteX28" fmla="*/ 1165860 w 2118360"/>
              <a:gd name="connsiteY28" fmla="*/ 3322320 h 4343400"/>
              <a:gd name="connsiteX29" fmla="*/ 1150620 w 2118360"/>
              <a:gd name="connsiteY29" fmla="*/ 3398520 h 4343400"/>
              <a:gd name="connsiteX30" fmla="*/ 1188720 w 2118360"/>
              <a:gd name="connsiteY30" fmla="*/ 3467100 h 4343400"/>
              <a:gd name="connsiteX31" fmla="*/ 1264920 w 2118360"/>
              <a:gd name="connsiteY31" fmla="*/ 3543300 h 4343400"/>
              <a:gd name="connsiteX32" fmla="*/ 1280160 w 2118360"/>
              <a:gd name="connsiteY32" fmla="*/ 3573780 h 4343400"/>
              <a:gd name="connsiteX33" fmla="*/ 1257300 w 2118360"/>
              <a:gd name="connsiteY33" fmla="*/ 3688080 h 4343400"/>
              <a:gd name="connsiteX34" fmla="*/ 1272540 w 2118360"/>
              <a:gd name="connsiteY34" fmla="*/ 3779520 h 4343400"/>
              <a:gd name="connsiteX35" fmla="*/ 1325880 w 2118360"/>
              <a:gd name="connsiteY35" fmla="*/ 3863340 h 4343400"/>
              <a:gd name="connsiteX36" fmla="*/ 1424940 w 2118360"/>
              <a:gd name="connsiteY36" fmla="*/ 3924300 h 4343400"/>
              <a:gd name="connsiteX37" fmla="*/ 1478280 w 2118360"/>
              <a:gd name="connsiteY37" fmla="*/ 4015740 h 4343400"/>
              <a:gd name="connsiteX38" fmla="*/ 1539240 w 2118360"/>
              <a:gd name="connsiteY38" fmla="*/ 4099560 h 4343400"/>
              <a:gd name="connsiteX39" fmla="*/ 1813560 w 2118360"/>
              <a:gd name="connsiteY39" fmla="*/ 4267200 h 4343400"/>
              <a:gd name="connsiteX40" fmla="*/ 2118360 w 2118360"/>
              <a:gd name="connsiteY40" fmla="*/ 4343400 h 43434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118360 w 2118360"/>
              <a:gd name="connsiteY40"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813560 w 2118360"/>
              <a:gd name="connsiteY39" fmla="*/ 4267200 h 4419600"/>
              <a:gd name="connsiteX40" fmla="*/ 2042160 w 2118360"/>
              <a:gd name="connsiteY40" fmla="*/ 4343400 h 4419600"/>
              <a:gd name="connsiteX41" fmla="*/ 2118360 w 2118360"/>
              <a:gd name="connsiteY41"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267200 h 4419600"/>
              <a:gd name="connsiteX40" fmla="*/ 1813560 w 2118360"/>
              <a:gd name="connsiteY40" fmla="*/ 4267200 h 4419600"/>
              <a:gd name="connsiteX41" fmla="*/ 2042160 w 2118360"/>
              <a:gd name="connsiteY41" fmla="*/ 4343400 h 4419600"/>
              <a:gd name="connsiteX42" fmla="*/ 2118360 w 2118360"/>
              <a:gd name="connsiteY42" fmla="*/ 4419600 h 4419600"/>
              <a:gd name="connsiteX0" fmla="*/ 518160 w 2118360"/>
              <a:gd name="connsiteY0" fmla="*/ 38100 h 4419600"/>
              <a:gd name="connsiteX1" fmla="*/ 403860 w 2118360"/>
              <a:gd name="connsiteY1" fmla="*/ 0 h 4419600"/>
              <a:gd name="connsiteX2" fmla="*/ 289560 w 2118360"/>
              <a:gd name="connsiteY2" fmla="*/ 76200 h 4419600"/>
              <a:gd name="connsiteX3" fmla="*/ 60960 w 2118360"/>
              <a:gd name="connsiteY3" fmla="*/ 76200 h 4419600"/>
              <a:gd name="connsiteX4" fmla="*/ 38100 w 2118360"/>
              <a:gd name="connsiteY4" fmla="*/ 182880 h 4419600"/>
              <a:gd name="connsiteX5" fmla="*/ 38100 w 2118360"/>
              <a:gd name="connsiteY5" fmla="*/ 297180 h 4419600"/>
              <a:gd name="connsiteX6" fmla="*/ 0 w 2118360"/>
              <a:gd name="connsiteY6" fmla="*/ 426720 h 4419600"/>
              <a:gd name="connsiteX7" fmla="*/ 0 w 2118360"/>
              <a:gd name="connsiteY7" fmla="*/ 525780 h 4419600"/>
              <a:gd name="connsiteX8" fmla="*/ 45720 w 2118360"/>
              <a:gd name="connsiteY8" fmla="*/ 655320 h 4419600"/>
              <a:gd name="connsiteX9" fmla="*/ 152400 w 2118360"/>
              <a:gd name="connsiteY9" fmla="*/ 769620 h 4419600"/>
              <a:gd name="connsiteX10" fmla="*/ 236220 w 2118360"/>
              <a:gd name="connsiteY10" fmla="*/ 960120 h 4419600"/>
              <a:gd name="connsiteX11" fmla="*/ 281940 w 2118360"/>
              <a:gd name="connsiteY11" fmla="*/ 1043940 h 4419600"/>
              <a:gd name="connsiteX12" fmla="*/ 259080 w 2118360"/>
              <a:gd name="connsiteY12" fmla="*/ 1173480 h 4419600"/>
              <a:gd name="connsiteX13" fmla="*/ 228600 w 2118360"/>
              <a:gd name="connsiteY13" fmla="*/ 1356360 h 4419600"/>
              <a:gd name="connsiteX14" fmla="*/ 198120 w 2118360"/>
              <a:gd name="connsiteY14" fmla="*/ 1493520 h 4419600"/>
              <a:gd name="connsiteX15" fmla="*/ 266700 w 2118360"/>
              <a:gd name="connsiteY15" fmla="*/ 1676400 h 4419600"/>
              <a:gd name="connsiteX16" fmla="*/ 213360 w 2118360"/>
              <a:gd name="connsiteY16" fmla="*/ 1805940 h 4419600"/>
              <a:gd name="connsiteX17" fmla="*/ 335280 w 2118360"/>
              <a:gd name="connsiteY17" fmla="*/ 1950720 h 4419600"/>
              <a:gd name="connsiteX18" fmla="*/ 441960 w 2118360"/>
              <a:gd name="connsiteY18" fmla="*/ 2080260 h 4419600"/>
              <a:gd name="connsiteX19" fmla="*/ 647700 w 2118360"/>
              <a:gd name="connsiteY19" fmla="*/ 2209800 h 4419600"/>
              <a:gd name="connsiteX20" fmla="*/ 685800 w 2118360"/>
              <a:gd name="connsiteY20" fmla="*/ 2385060 h 4419600"/>
              <a:gd name="connsiteX21" fmla="*/ 822960 w 2118360"/>
              <a:gd name="connsiteY21" fmla="*/ 2560320 h 4419600"/>
              <a:gd name="connsiteX22" fmla="*/ 876300 w 2118360"/>
              <a:gd name="connsiteY22" fmla="*/ 2651760 h 4419600"/>
              <a:gd name="connsiteX23" fmla="*/ 1043940 w 2118360"/>
              <a:gd name="connsiteY23" fmla="*/ 2819400 h 4419600"/>
              <a:gd name="connsiteX24" fmla="*/ 1059180 w 2118360"/>
              <a:gd name="connsiteY24" fmla="*/ 2941320 h 4419600"/>
              <a:gd name="connsiteX25" fmla="*/ 1181100 w 2118360"/>
              <a:gd name="connsiteY25" fmla="*/ 3070860 h 4419600"/>
              <a:gd name="connsiteX26" fmla="*/ 1219200 w 2118360"/>
              <a:gd name="connsiteY26" fmla="*/ 3162300 h 4419600"/>
              <a:gd name="connsiteX27" fmla="*/ 1242060 w 2118360"/>
              <a:gd name="connsiteY27" fmla="*/ 3230880 h 4419600"/>
              <a:gd name="connsiteX28" fmla="*/ 1165860 w 2118360"/>
              <a:gd name="connsiteY28" fmla="*/ 3322320 h 4419600"/>
              <a:gd name="connsiteX29" fmla="*/ 1150620 w 2118360"/>
              <a:gd name="connsiteY29" fmla="*/ 3398520 h 4419600"/>
              <a:gd name="connsiteX30" fmla="*/ 1188720 w 2118360"/>
              <a:gd name="connsiteY30" fmla="*/ 3467100 h 4419600"/>
              <a:gd name="connsiteX31" fmla="*/ 1264920 w 2118360"/>
              <a:gd name="connsiteY31" fmla="*/ 3543300 h 4419600"/>
              <a:gd name="connsiteX32" fmla="*/ 1280160 w 2118360"/>
              <a:gd name="connsiteY32" fmla="*/ 3573780 h 4419600"/>
              <a:gd name="connsiteX33" fmla="*/ 1257300 w 2118360"/>
              <a:gd name="connsiteY33" fmla="*/ 3688080 h 4419600"/>
              <a:gd name="connsiteX34" fmla="*/ 1272540 w 2118360"/>
              <a:gd name="connsiteY34" fmla="*/ 3779520 h 4419600"/>
              <a:gd name="connsiteX35" fmla="*/ 1325880 w 2118360"/>
              <a:gd name="connsiteY35" fmla="*/ 3863340 h 4419600"/>
              <a:gd name="connsiteX36" fmla="*/ 1424940 w 2118360"/>
              <a:gd name="connsiteY36" fmla="*/ 3924300 h 4419600"/>
              <a:gd name="connsiteX37" fmla="*/ 1478280 w 2118360"/>
              <a:gd name="connsiteY37" fmla="*/ 4015740 h 4419600"/>
              <a:gd name="connsiteX38" fmla="*/ 1539240 w 2118360"/>
              <a:gd name="connsiteY38" fmla="*/ 4099560 h 4419600"/>
              <a:gd name="connsiteX39" fmla="*/ 1661160 w 2118360"/>
              <a:gd name="connsiteY39" fmla="*/ 4343400 h 4419600"/>
              <a:gd name="connsiteX40" fmla="*/ 1813560 w 2118360"/>
              <a:gd name="connsiteY40" fmla="*/ 4267200 h 4419600"/>
              <a:gd name="connsiteX41" fmla="*/ 2042160 w 2118360"/>
              <a:gd name="connsiteY41" fmla="*/ 4343400 h 4419600"/>
              <a:gd name="connsiteX42" fmla="*/ 2118360 w 2118360"/>
              <a:gd name="connsiteY42" fmla="*/ 4419600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8360" h="4419600">
                <a:moveTo>
                  <a:pt x="518160" y="38100"/>
                </a:moveTo>
                <a:lnTo>
                  <a:pt x="403860" y="0"/>
                </a:lnTo>
                <a:lnTo>
                  <a:pt x="289560" y="76200"/>
                </a:lnTo>
                <a:lnTo>
                  <a:pt x="60960" y="76200"/>
                </a:lnTo>
                <a:lnTo>
                  <a:pt x="38100" y="182880"/>
                </a:lnTo>
                <a:lnTo>
                  <a:pt x="38100" y="297180"/>
                </a:lnTo>
                <a:lnTo>
                  <a:pt x="0" y="426720"/>
                </a:lnTo>
                <a:lnTo>
                  <a:pt x="0" y="525780"/>
                </a:lnTo>
                <a:lnTo>
                  <a:pt x="45720" y="655320"/>
                </a:lnTo>
                <a:lnTo>
                  <a:pt x="152400" y="769620"/>
                </a:lnTo>
                <a:lnTo>
                  <a:pt x="236220" y="960120"/>
                </a:lnTo>
                <a:lnTo>
                  <a:pt x="281940" y="1043940"/>
                </a:lnTo>
                <a:lnTo>
                  <a:pt x="259080" y="1173480"/>
                </a:lnTo>
                <a:lnTo>
                  <a:pt x="228600" y="1356360"/>
                </a:lnTo>
                <a:lnTo>
                  <a:pt x="198120" y="1493520"/>
                </a:lnTo>
                <a:lnTo>
                  <a:pt x="266700" y="1676400"/>
                </a:lnTo>
                <a:lnTo>
                  <a:pt x="213360" y="1805940"/>
                </a:lnTo>
                <a:lnTo>
                  <a:pt x="335280" y="1950720"/>
                </a:lnTo>
                <a:lnTo>
                  <a:pt x="441960" y="2080260"/>
                </a:lnTo>
                <a:lnTo>
                  <a:pt x="647700" y="2209800"/>
                </a:lnTo>
                <a:lnTo>
                  <a:pt x="685800" y="2385060"/>
                </a:lnTo>
                <a:lnTo>
                  <a:pt x="822960" y="2560320"/>
                </a:lnTo>
                <a:lnTo>
                  <a:pt x="876300" y="2651760"/>
                </a:lnTo>
                <a:lnTo>
                  <a:pt x="1043940" y="2819400"/>
                </a:lnTo>
                <a:lnTo>
                  <a:pt x="1059180" y="2941320"/>
                </a:lnTo>
                <a:lnTo>
                  <a:pt x="1181100" y="3070860"/>
                </a:lnTo>
                <a:lnTo>
                  <a:pt x="1219200" y="3162300"/>
                </a:lnTo>
                <a:lnTo>
                  <a:pt x="1242060" y="3230880"/>
                </a:lnTo>
                <a:lnTo>
                  <a:pt x="1165860" y="3322320"/>
                </a:lnTo>
                <a:cubicBezTo>
                  <a:pt x="1150069" y="3393380"/>
                  <a:pt x="1150620" y="3367482"/>
                  <a:pt x="1150620" y="3398520"/>
                </a:cubicBezTo>
                <a:lnTo>
                  <a:pt x="1188720" y="3467100"/>
                </a:lnTo>
                <a:lnTo>
                  <a:pt x="1264920" y="3543300"/>
                </a:lnTo>
                <a:lnTo>
                  <a:pt x="1280160" y="3573780"/>
                </a:lnTo>
                <a:lnTo>
                  <a:pt x="1257300" y="3688080"/>
                </a:lnTo>
                <a:lnTo>
                  <a:pt x="1272540" y="3779520"/>
                </a:lnTo>
                <a:lnTo>
                  <a:pt x="1325880" y="3863340"/>
                </a:lnTo>
                <a:lnTo>
                  <a:pt x="1424940" y="3924300"/>
                </a:lnTo>
                <a:lnTo>
                  <a:pt x="1478280" y="4015740"/>
                </a:lnTo>
                <a:lnTo>
                  <a:pt x="1539240" y="4099560"/>
                </a:lnTo>
                <a:lnTo>
                  <a:pt x="1661160" y="4343400"/>
                </a:lnTo>
                <a:lnTo>
                  <a:pt x="1813560" y="4267200"/>
                </a:lnTo>
                <a:lnTo>
                  <a:pt x="2042160" y="4343400"/>
                </a:lnTo>
                <a:lnTo>
                  <a:pt x="2118360" y="4419600"/>
                </a:lnTo>
              </a:path>
            </a:pathLst>
          </a:cu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486400" y="1918011"/>
            <a:ext cx="2798956" cy="4635190"/>
          </a:xfrm>
          <a:custGeom>
            <a:avLst/>
            <a:gdLst>
              <a:gd name="connsiteX0" fmla="*/ 1025912 w 2798956"/>
              <a:gd name="connsiteY0" fmla="*/ 33453 h 4583151"/>
              <a:gd name="connsiteX1" fmla="*/ 892098 w 2798956"/>
              <a:gd name="connsiteY1" fmla="*/ 0 h 4583151"/>
              <a:gd name="connsiteX2" fmla="*/ 735981 w 2798956"/>
              <a:gd name="connsiteY2" fmla="*/ 122663 h 4583151"/>
              <a:gd name="connsiteX3" fmla="*/ 379141 w 2798956"/>
              <a:gd name="connsiteY3" fmla="*/ 89210 h 4583151"/>
              <a:gd name="connsiteX4" fmla="*/ 111512 w 2798956"/>
              <a:gd name="connsiteY4" fmla="*/ 44605 h 4583151"/>
              <a:gd name="connsiteX5" fmla="*/ 144966 w 2798956"/>
              <a:gd name="connsiteY5" fmla="*/ 267629 h 4583151"/>
              <a:gd name="connsiteX6" fmla="*/ 0 w 2798956"/>
              <a:gd name="connsiteY6" fmla="*/ 591014 h 4583151"/>
              <a:gd name="connsiteX7" fmla="*/ 78059 w 2798956"/>
              <a:gd name="connsiteY7" fmla="*/ 847492 h 4583151"/>
              <a:gd name="connsiteX8" fmla="*/ 211873 w 2798956"/>
              <a:gd name="connsiteY8" fmla="*/ 1014761 h 4583151"/>
              <a:gd name="connsiteX9" fmla="*/ 256478 w 2798956"/>
              <a:gd name="connsiteY9" fmla="*/ 1248936 h 4583151"/>
              <a:gd name="connsiteX10" fmla="*/ 345688 w 2798956"/>
              <a:gd name="connsiteY10" fmla="*/ 1694985 h 4583151"/>
              <a:gd name="connsiteX11" fmla="*/ 301083 w 2798956"/>
              <a:gd name="connsiteY11" fmla="*/ 1884556 h 4583151"/>
              <a:gd name="connsiteX12" fmla="*/ 379141 w 2798956"/>
              <a:gd name="connsiteY12" fmla="*/ 2062975 h 4583151"/>
              <a:gd name="connsiteX13" fmla="*/ 457200 w 2798956"/>
              <a:gd name="connsiteY13" fmla="*/ 2185639 h 4583151"/>
              <a:gd name="connsiteX14" fmla="*/ 591015 w 2798956"/>
              <a:gd name="connsiteY14" fmla="*/ 2241395 h 4583151"/>
              <a:gd name="connsiteX15" fmla="*/ 747132 w 2798956"/>
              <a:gd name="connsiteY15" fmla="*/ 2419814 h 4583151"/>
              <a:gd name="connsiteX16" fmla="*/ 791737 w 2798956"/>
              <a:gd name="connsiteY16" fmla="*/ 2665141 h 4583151"/>
              <a:gd name="connsiteX17" fmla="*/ 925551 w 2798956"/>
              <a:gd name="connsiteY17" fmla="*/ 2787805 h 4583151"/>
              <a:gd name="connsiteX18" fmla="*/ 1037063 w 2798956"/>
              <a:gd name="connsiteY18" fmla="*/ 3100039 h 4583151"/>
              <a:gd name="connsiteX19" fmla="*/ 1193181 w 2798956"/>
              <a:gd name="connsiteY19" fmla="*/ 3267307 h 4583151"/>
              <a:gd name="connsiteX20" fmla="*/ 1360449 w 2798956"/>
              <a:gd name="connsiteY20" fmla="*/ 3445727 h 4583151"/>
              <a:gd name="connsiteX21" fmla="*/ 1460810 w 2798956"/>
              <a:gd name="connsiteY21" fmla="*/ 3691053 h 4583151"/>
              <a:gd name="connsiteX22" fmla="*/ 1438507 w 2798956"/>
              <a:gd name="connsiteY22" fmla="*/ 3791414 h 4583151"/>
              <a:gd name="connsiteX23" fmla="*/ 1639229 w 2798956"/>
              <a:gd name="connsiteY23" fmla="*/ 3969834 h 4583151"/>
              <a:gd name="connsiteX24" fmla="*/ 1817649 w 2798956"/>
              <a:gd name="connsiteY24" fmla="*/ 3992136 h 4583151"/>
              <a:gd name="connsiteX25" fmla="*/ 1929161 w 2798956"/>
              <a:gd name="connsiteY25" fmla="*/ 4125951 h 4583151"/>
              <a:gd name="connsiteX26" fmla="*/ 1962615 w 2798956"/>
              <a:gd name="connsiteY26" fmla="*/ 4304370 h 4583151"/>
              <a:gd name="connsiteX27" fmla="*/ 2062976 w 2798956"/>
              <a:gd name="connsiteY27" fmla="*/ 4404731 h 4583151"/>
              <a:gd name="connsiteX28" fmla="*/ 2074127 w 2798956"/>
              <a:gd name="connsiteY28" fmla="*/ 4572000 h 4583151"/>
              <a:gd name="connsiteX29" fmla="*/ 2118732 w 2798956"/>
              <a:gd name="connsiteY29" fmla="*/ 4583151 h 4583151"/>
              <a:gd name="connsiteX30" fmla="*/ 2185639 w 2798956"/>
              <a:gd name="connsiteY30" fmla="*/ 4471639 h 4583151"/>
              <a:gd name="connsiteX31" fmla="*/ 2297151 w 2798956"/>
              <a:gd name="connsiteY31" fmla="*/ 4382429 h 4583151"/>
              <a:gd name="connsiteX32" fmla="*/ 2531327 w 2798956"/>
              <a:gd name="connsiteY32" fmla="*/ 4471639 h 4583151"/>
              <a:gd name="connsiteX33" fmla="*/ 2609385 w 2798956"/>
              <a:gd name="connsiteY33" fmla="*/ 4538546 h 4583151"/>
              <a:gd name="connsiteX34" fmla="*/ 2798956 w 2798956"/>
              <a:gd name="connsiteY34" fmla="*/ 4427034 h 4583151"/>
              <a:gd name="connsiteX35" fmla="*/ 2798956 w 2798956"/>
              <a:gd name="connsiteY35" fmla="*/ 4204010 h 4583151"/>
              <a:gd name="connsiteX36" fmla="*/ 2665141 w 2798956"/>
              <a:gd name="connsiteY36" fmla="*/ 3936380 h 4583151"/>
              <a:gd name="connsiteX37" fmla="*/ 2475571 w 2798956"/>
              <a:gd name="connsiteY37" fmla="*/ 3713356 h 4583151"/>
              <a:gd name="connsiteX38" fmla="*/ 2475571 w 2798956"/>
              <a:gd name="connsiteY38" fmla="*/ 3401122 h 4583151"/>
              <a:gd name="connsiteX39" fmla="*/ 2352907 w 2798956"/>
              <a:gd name="connsiteY39" fmla="*/ 3278458 h 4583151"/>
              <a:gd name="connsiteX40" fmla="*/ 2241395 w 2798956"/>
              <a:gd name="connsiteY40" fmla="*/ 3055434 h 4583151"/>
              <a:gd name="connsiteX41" fmla="*/ 1873405 w 2798956"/>
              <a:gd name="connsiteY41" fmla="*/ 2720897 h 4583151"/>
              <a:gd name="connsiteX42" fmla="*/ 1672683 w 2798956"/>
              <a:gd name="connsiteY42" fmla="*/ 2553629 h 4583151"/>
              <a:gd name="connsiteX43" fmla="*/ 1516566 w 2798956"/>
              <a:gd name="connsiteY43" fmla="*/ 2308302 h 4583151"/>
              <a:gd name="connsiteX44" fmla="*/ 1572322 w 2798956"/>
              <a:gd name="connsiteY44" fmla="*/ 2129883 h 4583151"/>
              <a:gd name="connsiteX45" fmla="*/ 1438507 w 2798956"/>
              <a:gd name="connsiteY45" fmla="*/ 1918010 h 4583151"/>
              <a:gd name="connsiteX46" fmla="*/ 1226634 w 2798956"/>
              <a:gd name="connsiteY46" fmla="*/ 1750741 h 4583151"/>
              <a:gd name="connsiteX47" fmla="*/ 1048215 w 2798956"/>
              <a:gd name="connsiteY47" fmla="*/ 1628078 h 4583151"/>
              <a:gd name="connsiteX48" fmla="*/ 1081668 w 2798956"/>
              <a:gd name="connsiteY48" fmla="*/ 1416205 h 4583151"/>
              <a:gd name="connsiteX49" fmla="*/ 1059366 w 2798956"/>
              <a:gd name="connsiteY49" fmla="*/ 1003610 h 4583151"/>
              <a:gd name="connsiteX50" fmla="*/ 1282390 w 2798956"/>
              <a:gd name="connsiteY50" fmla="*/ 925551 h 4583151"/>
              <a:gd name="connsiteX51" fmla="*/ 1338146 w 2798956"/>
              <a:gd name="connsiteY51" fmla="*/ 791736 h 4583151"/>
              <a:gd name="connsiteX52" fmla="*/ 1315844 w 2798956"/>
              <a:gd name="connsiteY52" fmla="*/ 713678 h 4583151"/>
              <a:gd name="connsiteX53" fmla="*/ 1048215 w 2798956"/>
              <a:gd name="connsiteY53" fmla="*/ 579863 h 4583151"/>
              <a:gd name="connsiteX54" fmla="*/ 1014761 w 2798956"/>
              <a:gd name="connsiteY54" fmla="*/ 479502 h 4583151"/>
              <a:gd name="connsiteX55" fmla="*/ 1048215 w 2798956"/>
              <a:gd name="connsiteY55" fmla="*/ 379141 h 4583151"/>
              <a:gd name="connsiteX56" fmla="*/ 1037063 w 2798956"/>
              <a:gd name="connsiteY56" fmla="*/ 234175 h 4583151"/>
              <a:gd name="connsiteX57" fmla="*/ 1025912 w 2798956"/>
              <a:gd name="connsiteY57" fmla="*/ 33453 h 4583151"/>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97151 w 2798956"/>
              <a:gd name="connsiteY31" fmla="*/ 438242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 name="connsiteX0" fmla="*/ 1025912 w 2798956"/>
              <a:gd name="connsiteY0" fmla="*/ 33453 h 4635190"/>
              <a:gd name="connsiteX1" fmla="*/ 892098 w 2798956"/>
              <a:gd name="connsiteY1" fmla="*/ 0 h 4635190"/>
              <a:gd name="connsiteX2" fmla="*/ 735981 w 2798956"/>
              <a:gd name="connsiteY2" fmla="*/ 122663 h 4635190"/>
              <a:gd name="connsiteX3" fmla="*/ 379141 w 2798956"/>
              <a:gd name="connsiteY3" fmla="*/ 89210 h 4635190"/>
              <a:gd name="connsiteX4" fmla="*/ 111512 w 2798956"/>
              <a:gd name="connsiteY4" fmla="*/ 44605 h 4635190"/>
              <a:gd name="connsiteX5" fmla="*/ 144966 w 2798956"/>
              <a:gd name="connsiteY5" fmla="*/ 267629 h 4635190"/>
              <a:gd name="connsiteX6" fmla="*/ 0 w 2798956"/>
              <a:gd name="connsiteY6" fmla="*/ 591014 h 4635190"/>
              <a:gd name="connsiteX7" fmla="*/ 78059 w 2798956"/>
              <a:gd name="connsiteY7" fmla="*/ 847492 h 4635190"/>
              <a:gd name="connsiteX8" fmla="*/ 211873 w 2798956"/>
              <a:gd name="connsiteY8" fmla="*/ 1014761 h 4635190"/>
              <a:gd name="connsiteX9" fmla="*/ 256478 w 2798956"/>
              <a:gd name="connsiteY9" fmla="*/ 1248936 h 4635190"/>
              <a:gd name="connsiteX10" fmla="*/ 345688 w 2798956"/>
              <a:gd name="connsiteY10" fmla="*/ 1694985 h 4635190"/>
              <a:gd name="connsiteX11" fmla="*/ 301083 w 2798956"/>
              <a:gd name="connsiteY11" fmla="*/ 1884556 h 4635190"/>
              <a:gd name="connsiteX12" fmla="*/ 379141 w 2798956"/>
              <a:gd name="connsiteY12" fmla="*/ 2062975 h 4635190"/>
              <a:gd name="connsiteX13" fmla="*/ 457200 w 2798956"/>
              <a:gd name="connsiteY13" fmla="*/ 2185639 h 4635190"/>
              <a:gd name="connsiteX14" fmla="*/ 591015 w 2798956"/>
              <a:gd name="connsiteY14" fmla="*/ 2241395 h 4635190"/>
              <a:gd name="connsiteX15" fmla="*/ 747132 w 2798956"/>
              <a:gd name="connsiteY15" fmla="*/ 2419814 h 4635190"/>
              <a:gd name="connsiteX16" fmla="*/ 791737 w 2798956"/>
              <a:gd name="connsiteY16" fmla="*/ 2665141 h 4635190"/>
              <a:gd name="connsiteX17" fmla="*/ 925551 w 2798956"/>
              <a:gd name="connsiteY17" fmla="*/ 2787805 h 4635190"/>
              <a:gd name="connsiteX18" fmla="*/ 1037063 w 2798956"/>
              <a:gd name="connsiteY18" fmla="*/ 3100039 h 4635190"/>
              <a:gd name="connsiteX19" fmla="*/ 1193181 w 2798956"/>
              <a:gd name="connsiteY19" fmla="*/ 3267307 h 4635190"/>
              <a:gd name="connsiteX20" fmla="*/ 1360449 w 2798956"/>
              <a:gd name="connsiteY20" fmla="*/ 3445727 h 4635190"/>
              <a:gd name="connsiteX21" fmla="*/ 1460810 w 2798956"/>
              <a:gd name="connsiteY21" fmla="*/ 3691053 h 4635190"/>
              <a:gd name="connsiteX22" fmla="*/ 1438507 w 2798956"/>
              <a:gd name="connsiteY22" fmla="*/ 3791414 h 4635190"/>
              <a:gd name="connsiteX23" fmla="*/ 1639229 w 2798956"/>
              <a:gd name="connsiteY23" fmla="*/ 3969834 h 4635190"/>
              <a:gd name="connsiteX24" fmla="*/ 1817649 w 2798956"/>
              <a:gd name="connsiteY24" fmla="*/ 3992136 h 4635190"/>
              <a:gd name="connsiteX25" fmla="*/ 1929161 w 2798956"/>
              <a:gd name="connsiteY25" fmla="*/ 4125951 h 4635190"/>
              <a:gd name="connsiteX26" fmla="*/ 1962615 w 2798956"/>
              <a:gd name="connsiteY26" fmla="*/ 4304370 h 4635190"/>
              <a:gd name="connsiteX27" fmla="*/ 2062976 w 2798956"/>
              <a:gd name="connsiteY27" fmla="*/ 4404731 h 4635190"/>
              <a:gd name="connsiteX28" fmla="*/ 2074127 w 2798956"/>
              <a:gd name="connsiteY28" fmla="*/ 4572000 h 4635190"/>
              <a:gd name="connsiteX29" fmla="*/ 2118732 w 2798956"/>
              <a:gd name="connsiteY29" fmla="*/ 4583151 h 4635190"/>
              <a:gd name="connsiteX30" fmla="*/ 2185639 w 2798956"/>
              <a:gd name="connsiteY30" fmla="*/ 4471639 h 4635190"/>
              <a:gd name="connsiteX31" fmla="*/ 2233961 w 2798956"/>
              <a:gd name="connsiteY31" fmla="*/ 4406589 h 4635190"/>
              <a:gd name="connsiteX32" fmla="*/ 2531327 w 2798956"/>
              <a:gd name="connsiteY32" fmla="*/ 4471639 h 4635190"/>
              <a:gd name="connsiteX33" fmla="*/ 2614961 w 2798956"/>
              <a:gd name="connsiteY33" fmla="*/ 4635190 h 4635190"/>
              <a:gd name="connsiteX34" fmla="*/ 2798956 w 2798956"/>
              <a:gd name="connsiteY34" fmla="*/ 4427034 h 4635190"/>
              <a:gd name="connsiteX35" fmla="*/ 2798956 w 2798956"/>
              <a:gd name="connsiteY35" fmla="*/ 4204010 h 4635190"/>
              <a:gd name="connsiteX36" fmla="*/ 2665141 w 2798956"/>
              <a:gd name="connsiteY36" fmla="*/ 3936380 h 4635190"/>
              <a:gd name="connsiteX37" fmla="*/ 2475571 w 2798956"/>
              <a:gd name="connsiteY37" fmla="*/ 3713356 h 4635190"/>
              <a:gd name="connsiteX38" fmla="*/ 2475571 w 2798956"/>
              <a:gd name="connsiteY38" fmla="*/ 3401122 h 4635190"/>
              <a:gd name="connsiteX39" fmla="*/ 2352907 w 2798956"/>
              <a:gd name="connsiteY39" fmla="*/ 3278458 h 4635190"/>
              <a:gd name="connsiteX40" fmla="*/ 2241395 w 2798956"/>
              <a:gd name="connsiteY40" fmla="*/ 3055434 h 4635190"/>
              <a:gd name="connsiteX41" fmla="*/ 1873405 w 2798956"/>
              <a:gd name="connsiteY41" fmla="*/ 2720897 h 4635190"/>
              <a:gd name="connsiteX42" fmla="*/ 1672683 w 2798956"/>
              <a:gd name="connsiteY42" fmla="*/ 2553629 h 4635190"/>
              <a:gd name="connsiteX43" fmla="*/ 1516566 w 2798956"/>
              <a:gd name="connsiteY43" fmla="*/ 2308302 h 4635190"/>
              <a:gd name="connsiteX44" fmla="*/ 1572322 w 2798956"/>
              <a:gd name="connsiteY44" fmla="*/ 2129883 h 4635190"/>
              <a:gd name="connsiteX45" fmla="*/ 1438507 w 2798956"/>
              <a:gd name="connsiteY45" fmla="*/ 1918010 h 4635190"/>
              <a:gd name="connsiteX46" fmla="*/ 1226634 w 2798956"/>
              <a:gd name="connsiteY46" fmla="*/ 1750741 h 4635190"/>
              <a:gd name="connsiteX47" fmla="*/ 1048215 w 2798956"/>
              <a:gd name="connsiteY47" fmla="*/ 1628078 h 4635190"/>
              <a:gd name="connsiteX48" fmla="*/ 1081668 w 2798956"/>
              <a:gd name="connsiteY48" fmla="*/ 1416205 h 4635190"/>
              <a:gd name="connsiteX49" fmla="*/ 1059366 w 2798956"/>
              <a:gd name="connsiteY49" fmla="*/ 1003610 h 4635190"/>
              <a:gd name="connsiteX50" fmla="*/ 1282390 w 2798956"/>
              <a:gd name="connsiteY50" fmla="*/ 925551 h 4635190"/>
              <a:gd name="connsiteX51" fmla="*/ 1338146 w 2798956"/>
              <a:gd name="connsiteY51" fmla="*/ 791736 h 4635190"/>
              <a:gd name="connsiteX52" fmla="*/ 1315844 w 2798956"/>
              <a:gd name="connsiteY52" fmla="*/ 713678 h 4635190"/>
              <a:gd name="connsiteX53" fmla="*/ 1048215 w 2798956"/>
              <a:gd name="connsiteY53" fmla="*/ 579863 h 4635190"/>
              <a:gd name="connsiteX54" fmla="*/ 1014761 w 2798956"/>
              <a:gd name="connsiteY54" fmla="*/ 479502 h 4635190"/>
              <a:gd name="connsiteX55" fmla="*/ 1048215 w 2798956"/>
              <a:gd name="connsiteY55" fmla="*/ 379141 h 4635190"/>
              <a:gd name="connsiteX56" fmla="*/ 1037063 w 2798956"/>
              <a:gd name="connsiteY56" fmla="*/ 234175 h 4635190"/>
              <a:gd name="connsiteX57" fmla="*/ 1025912 w 2798956"/>
              <a:gd name="connsiteY57" fmla="*/ 33453 h 46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798956" h="4635190">
                <a:moveTo>
                  <a:pt x="1025912" y="33453"/>
                </a:moveTo>
                <a:lnTo>
                  <a:pt x="892098" y="0"/>
                </a:lnTo>
                <a:lnTo>
                  <a:pt x="735981" y="122663"/>
                </a:lnTo>
                <a:lnTo>
                  <a:pt x="379141" y="89210"/>
                </a:lnTo>
                <a:lnTo>
                  <a:pt x="111512" y="44605"/>
                </a:lnTo>
                <a:lnTo>
                  <a:pt x="144966" y="267629"/>
                </a:lnTo>
                <a:lnTo>
                  <a:pt x="0" y="591014"/>
                </a:lnTo>
                <a:lnTo>
                  <a:pt x="78059" y="847492"/>
                </a:lnTo>
                <a:lnTo>
                  <a:pt x="211873" y="1014761"/>
                </a:lnTo>
                <a:lnTo>
                  <a:pt x="256478" y="1248936"/>
                </a:lnTo>
                <a:lnTo>
                  <a:pt x="345688" y="1694985"/>
                </a:lnTo>
                <a:lnTo>
                  <a:pt x="301083" y="1884556"/>
                </a:lnTo>
                <a:lnTo>
                  <a:pt x="379141" y="2062975"/>
                </a:lnTo>
                <a:lnTo>
                  <a:pt x="457200" y="2185639"/>
                </a:lnTo>
                <a:lnTo>
                  <a:pt x="591015" y="2241395"/>
                </a:lnTo>
                <a:lnTo>
                  <a:pt x="747132" y="2419814"/>
                </a:lnTo>
                <a:lnTo>
                  <a:pt x="791737" y="2665141"/>
                </a:lnTo>
                <a:lnTo>
                  <a:pt x="925551" y="2787805"/>
                </a:lnTo>
                <a:lnTo>
                  <a:pt x="1037063" y="3100039"/>
                </a:lnTo>
                <a:lnTo>
                  <a:pt x="1193181" y="3267307"/>
                </a:lnTo>
                <a:lnTo>
                  <a:pt x="1360449" y="3445727"/>
                </a:lnTo>
                <a:lnTo>
                  <a:pt x="1460810" y="3691053"/>
                </a:lnTo>
                <a:lnTo>
                  <a:pt x="1438507" y="3791414"/>
                </a:lnTo>
                <a:lnTo>
                  <a:pt x="1639229" y="3969834"/>
                </a:lnTo>
                <a:lnTo>
                  <a:pt x="1817649" y="3992136"/>
                </a:lnTo>
                <a:lnTo>
                  <a:pt x="1929161" y="4125951"/>
                </a:lnTo>
                <a:lnTo>
                  <a:pt x="1962615" y="4304370"/>
                </a:lnTo>
                <a:lnTo>
                  <a:pt x="2062976" y="4404731"/>
                </a:lnTo>
                <a:lnTo>
                  <a:pt x="2074127" y="4572000"/>
                </a:lnTo>
                <a:lnTo>
                  <a:pt x="2118732" y="4583151"/>
                </a:lnTo>
                <a:lnTo>
                  <a:pt x="2185639" y="4471639"/>
                </a:lnTo>
                <a:lnTo>
                  <a:pt x="2233961" y="4406589"/>
                </a:lnTo>
                <a:lnTo>
                  <a:pt x="2531327" y="4471639"/>
                </a:lnTo>
                <a:lnTo>
                  <a:pt x="2614961" y="4635190"/>
                </a:lnTo>
                <a:lnTo>
                  <a:pt x="2798956" y="4427034"/>
                </a:lnTo>
                <a:lnTo>
                  <a:pt x="2798956" y="4204010"/>
                </a:lnTo>
                <a:lnTo>
                  <a:pt x="2665141" y="3936380"/>
                </a:lnTo>
                <a:lnTo>
                  <a:pt x="2475571" y="3713356"/>
                </a:lnTo>
                <a:lnTo>
                  <a:pt x="2475571" y="3401122"/>
                </a:lnTo>
                <a:lnTo>
                  <a:pt x="2352907" y="3278458"/>
                </a:lnTo>
                <a:lnTo>
                  <a:pt x="2241395" y="3055434"/>
                </a:lnTo>
                <a:lnTo>
                  <a:pt x="1873405" y="2720897"/>
                </a:lnTo>
                <a:lnTo>
                  <a:pt x="1672683" y="2553629"/>
                </a:lnTo>
                <a:lnTo>
                  <a:pt x="1516566" y="2308302"/>
                </a:lnTo>
                <a:lnTo>
                  <a:pt x="1572322" y="2129883"/>
                </a:lnTo>
                <a:lnTo>
                  <a:pt x="1438507" y="1918010"/>
                </a:lnTo>
                <a:lnTo>
                  <a:pt x="1226634" y="1750741"/>
                </a:lnTo>
                <a:lnTo>
                  <a:pt x="1048215" y="1628078"/>
                </a:lnTo>
                <a:lnTo>
                  <a:pt x="1081668" y="1416205"/>
                </a:lnTo>
                <a:lnTo>
                  <a:pt x="1059366" y="1003610"/>
                </a:lnTo>
                <a:lnTo>
                  <a:pt x="1282390" y="925551"/>
                </a:lnTo>
                <a:lnTo>
                  <a:pt x="1338146" y="791736"/>
                </a:lnTo>
                <a:lnTo>
                  <a:pt x="1315844" y="713678"/>
                </a:lnTo>
                <a:lnTo>
                  <a:pt x="1048215" y="579863"/>
                </a:lnTo>
                <a:lnTo>
                  <a:pt x="1014761" y="479502"/>
                </a:lnTo>
                <a:lnTo>
                  <a:pt x="1048215" y="379141"/>
                </a:lnTo>
                <a:lnTo>
                  <a:pt x="1037063" y="234175"/>
                </a:lnTo>
                <a:lnTo>
                  <a:pt x="1025912" y="33453"/>
                </a:lnTo>
                <a:close/>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9202" name="Picture 2"/>
          <p:cNvPicPr>
            <a:picLocks noChangeAspect="1" noChangeArrowheads="1"/>
          </p:cNvPicPr>
          <p:nvPr/>
        </p:nvPicPr>
        <p:blipFill>
          <a:blip r:embed="rId4" cstate="print"/>
          <a:srcRect/>
          <a:stretch>
            <a:fillRect/>
          </a:stretch>
        </p:blipFill>
        <p:spPr bwMode="auto">
          <a:xfrm>
            <a:off x="2743200" y="6858000"/>
            <a:ext cx="6143625" cy="4619625"/>
          </a:xfrm>
          <a:prstGeom prst="rect">
            <a:avLst/>
          </a:prstGeom>
          <a:noFill/>
          <a:ln w="9525">
            <a:noFill/>
            <a:miter lim="800000"/>
            <a:headEnd/>
            <a:tailEnd/>
          </a:ln>
        </p:spPr>
      </p:pic>
      <p:sp>
        <p:nvSpPr>
          <p:cNvPr id="11" name="Freeform 10"/>
          <p:cNvSpPr/>
          <p:nvPr/>
        </p:nvSpPr>
        <p:spPr>
          <a:xfrm>
            <a:off x="6544638" y="626724"/>
            <a:ext cx="2599362" cy="4479532"/>
          </a:xfrm>
          <a:custGeom>
            <a:avLst/>
            <a:gdLst>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130157 w 2599362"/>
              <a:gd name="connsiteY33" fmla="*/ 2434975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202076 w 2599362"/>
              <a:gd name="connsiteY34" fmla="*/ 2578813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469204 w 2599362"/>
              <a:gd name="connsiteY35" fmla="*/ 278429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571946 w 2599362"/>
              <a:gd name="connsiteY36" fmla="*/ 2948683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3591 w 2599362"/>
              <a:gd name="connsiteY37" fmla="*/ 3236359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630166 w 2599362"/>
              <a:gd name="connsiteY37" fmla="*/ 3030876 h 4479532"/>
              <a:gd name="connsiteX38" fmla="*/ 1561672 w 2599362"/>
              <a:gd name="connsiteY38" fmla="*/ 3472665 h 4479532"/>
              <a:gd name="connsiteX39" fmla="*/ 1510301 w 2599362"/>
              <a:gd name="connsiteY39" fmla="*/ 3626777 h 4479532"/>
              <a:gd name="connsiteX40" fmla="*/ 1797977 w 2599362"/>
              <a:gd name="connsiteY40" fmla="*/ 3667874 h 4479532"/>
              <a:gd name="connsiteX41" fmla="*/ 1839074 w 2599362"/>
              <a:gd name="connsiteY41" fmla="*/ 3750067 h 4479532"/>
              <a:gd name="connsiteX42" fmla="*/ 1582220 w 2599362"/>
              <a:gd name="connsiteY42" fmla="*/ 3770615 h 4479532"/>
              <a:gd name="connsiteX43" fmla="*/ 1582220 w 2599362"/>
              <a:gd name="connsiteY43" fmla="*/ 3770615 h 4479532"/>
              <a:gd name="connsiteX44" fmla="*/ 1602768 w 2599362"/>
              <a:gd name="connsiteY44" fmla="*/ 3873357 h 4479532"/>
              <a:gd name="connsiteX45" fmla="*/ 1900719 w 2599362"/>
              <a:gd name="connsiteY45" fmla="*/ 3924728 h 4479532"/>
              <a:gd name="connsiteX46" fmla="*/ 1921267 w 2599362"/>
              <a:gd name="connsiteY46" fmla="*/ 3976098 h 4479532"/>
              <a:gd name="connsiteX47" fmla="*/ 1777429 w 2599362"/>
              <a:gd name="connsiteY47" fmla="*/ 4068566 h 4479532"/>
              <a:gd name="connsiteX48" fmla="*/ 1767155 w 2599362"/>
              <a:gd name="connsiteY48" fmla="*/ 4191856 h 4479532"/>
              <a:gd name="connsiteX49" fmla="*/ 1859622 w 2599362"/>
              <a:gd name="connsiteY49" fmla="*/ 4263775 h 4479532"/>
              <a:gd name="connsiteX50" fmla="*/ 1972638 w 2599362"/>
              <a:gd name="connsiteY50" fmla="*/ 4161033 h 4479532"/>
              <a:gd name="connsiteX51" fmla="*/ 2188395 w 2599362"/>
              <a:gd name="connsiteY51" fmla="*/ 4130211 h 4479532"/>
              <a:gd name="connsiteX52" fmla="*/ 2301411 w 2599362"/>
              <a:gd name="connsiteY52" fmla="*/ 4181582 h 4479532"/>
              <a:gd name="connsiteX53" fmla="*/ 2363056 w 2599362"/>
              <a:gd name="connsiteY53" fmla="*/ 4304872 h 4479532"/>
              <a:gd name="connsiteX54" fmla="*/ 2280863 w 2599362"/>
              <a:gd name="connsiteY54" fmla="*/ 4438436 h 4479532"/>
              <a:gd name="connsiteX55" fmla="*/ 2434975 w 2599362"/>
              <a:gd name="connsiteY55" fmla="*/ 4479532 h 4479532"/>
              <a:gd name="connsiteX56" fmla="*/ 2517168 w 2599362"/>
              <a:gd name="connsiteY56" fmla="*/ 4479532 h 4479532"/>
              <a:gd name="connsiteX57" fmla="*/ 2599362 w 2599362"/>
              <a:gd name="connsiteY57"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48601 w 2599362"/>
              <a:gd name="connsiteY37" fmla="*/ 2897783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61672 w 2599362"/>
              <a:gd name="connsiteY39" fmla="*/ 3472665 h 4479532"/>
              <a:gd name="connsiteX40" fmla="*/ 1510301 w 2599362"/>
              <a:gd name="connsiteY40" fmla="*/ 3626777 h 4479532"/>
              <a:gd name="connsiteX41" fmla="*/ 1797977 w 2599362"/>
              <a:gd name="connsiteY41" fmla="*/ 3667874 h 4479532"/>
              <a:gd name="connsiteX42" fmla="*/ 1839074 w 2599362"/>
              <a:gd name="connsiteY42" fmla="*/ 3750067 h 4479532"/>
              <a:gd name="connsiteX43" fmla="*/ 1582220 w 2599362"/>
              <a:gd name="connsiteY43" fmla="*/ 3770615 h 4479532"/>
              <a:gd name="connsiteX44" fmla="*/ 1582220 w 2599362"/>
              <a:gd name="connsiteY44" fmla="*/ 3770615 h 4479532"/>
              <a:gd name="connsiteX45" fmla="*/ 1602768 w 2599362"/>
              <a:gd name="connsiteY45" fmla="*/ 3873357 h 4479532"/>
              <a:gd name="connsiteX46" fmla="*/ 1900719 w 2599362"/>
              <a:gd name="connsiteY46" fmla="*/ 3924728 h 4479532"/>
              <a:gd name="connsiteX47" fmla="*/ 1921267 w 2599362"/>
              <a:gd name="connsiteY47" fmla="*/ 3976098 h 4479532"/>
              <a:gd name="connsiteX48" fmla="*/ 1777429 w 2599362"/>
              <a:gd name="connsiteY48" fmla="*/ 4068566 h 4479532"/>
              <a:gd name="connsiteX49" fmla="*/ 1767155 w 2599362"/>
              <a:gd name="connsiteY49" fmla="*/ 4191856 h 4479532"/>
              <a:gd name="connsiteX50" fmla="*/ 1859622 w 2599362"/>
              <a:gd name="connsiteY50" fmla="*/ 4263775 h 4479532"/>
              <a:gd name="connsiteX51" fmla="*/ 1972638 w 2599362"/>
              <a:gd name="connsiteY51" fmla="*/ 4161033 h 4479532"/>
              <a:gd name="connsiteX52" fmla="*/ 2188395 w 2599362"/>
              <a:gd name="connsiteY52" fmla="*/ 4130211 h 4479532"/>
              <a:gd name="connsiteX53" fmla="*/ 2301411 w 2599362"/>
              <a:gd name="connsiteY53" fmla="*/ 4181582 h 4479532"/>
              <a:gd name="connsiteX54" fmla="*/ 2363056 w 2599362"/>
              <a:gd name="connsiteY54" fmla="*/ 4304872 h 4479532"/>
              <a:gd name="connsiteX55" fmla="*/ 2280863 w 2599362"/>
              <a:gd name="connsiteY55" fmla="*/ 4438436 h 4479532"/>
              <a:gd name="connsiteX56" fmla="*/ 2434975 w 2599362"/>
              <a:gd name="connsiteY56" fmla="*/ 4479532 h 4479532"/>
              <a:gd name="connsiteX57" fmla="*/ 2517168 w 2599362"/>
              <a:gd name="connsiteY57" fmla="*/ 4479532 h 4479532"/>
              <a:gd name="connsiteX58" fmla="*/ 2599362 w 2599362"/>
              <a:gd name="connsiteY58"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539794 w 2599362"/>
              <a:gd name="connsiteY39" fmla="*/ 2942147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630166 w 2599362"/>
              <a:gd name="connsiteY38" fmla="*/ 30308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561672 w 2599362"/>
              <a:gd name="connsiteY40" fmla="*/ 3472665 h 4479532"/>
              <a:gd name="connsiteX41" fmla="*/ 1510301 w 2599362"/>
              <a:gd name="connsiteY41" fmla="*/ 3626777 h 4479532"/>
              <a:gd name="connsiteX42" fmla="*/ 1797977 w 2599362"/>
              <a:gd name="connsiteY42" fmla="*/ 3667874 h 4479532"/>
              <a:gd name="connsiteX43" fmla="*/ 1839074 w 2599362"/>
              <a:gd name="connsiteY43" fmla="*/ 3750067 h 4479532"/>
              <a:gd name="connsiteX44" fmla="*/ 1582220 w 2599362"/>
              <a:gd name="connsiteY44" fmla="*/ 3770615 h 4479532"/>
              <a:gd name="connsiteX45" fmla="*/ 1582220 w 2599362"/>
              <a:gd name="connsiteY45" fmla="*/ 3770615 h 4479532"/>
              <a:gd name="connsiteX46" fmla="*/ 1602768 w 2599362"/>
              <a:gd name="connsiteY46" fmla="*/ 3873357 h 4479532"/>
              <a:gd name="connsiteX47" fmla="*/ 1900719 w 2599362"/>
              <a:gd name="connsiteY47" fmla="*/ 3924728 h 4479532"/>
              <a:gd name="connsiteX48" fmla="*/ 1921267 w 2599362"/>
              <a:gd name="connsiteY48" fmla="*/ 3976098 h 4479532"/>
              <a:gd name="connsiteX49" fmla="*/ 1777429 w 2599362"/>
              <a:gd name="connsiteY49" fmla="*/ 4068566 h 4479532"/>
              <a:gd name="connsiteX50" fmla="*/ 1767155 w 2599362"/>
              <a:gd name="connsiteY50" fmla="*/ 4191856 h 4479532"/>
              <a:gd name="connsiteX51" fmla="*/ 1859622 w 2599362"/>
              <a:gd name="connsiteY51" fmla="*/ 4263775 h 4479532"/>
              <a:gd name="connsiteX52" fmla="*/ 1972638 w 2599362"/>
              <a:gd name="connsiteY52" fmla="*/ 4161033 h 4479532"/>
              <a:gd name="connsiteX53" fmla="*/ 2188395 w 2599362"/>
              <a:gd name="connsiteY53" fmla="*/ 4130211 h 4479532"/>
              <a:gd name="connsiteX54" fmla="*/ 2301411 w 2599362"/>
              <a:gd name="connsiteY54" fmla="*/ 4181582 h 4479532"/>
              <a:gd name="connsiteX55" fmla="*/ 2363056 w 2599362"/>
              <a:gd name="connsiteY55" fmla="*/ 4304872 h 4479532"/>
              <a:gd name="connsiteX56" fmla="*/ 2280863 w 2599362"/>
              <a:gd name="connsiteY56" fmla="*/ 4438436 h 4479532"/>
              <a:gd name="connsiteX57" fmla="*/ 2434975 w 2599362"/>
              <a:gd name="connsiteY57" fmla="*/ 4479532 h 4479532"/>
              <a:gd name="connsiteX58" fmla="*/ 2517168 w 2599362"/>
              <a:gd name="connsiteY58" fmla="*/ 4479532 h 4479532"/>
              <a:gd name="connsiteX59" fmla="*/ 2599362 w 2599362"/>
              <a:gd name="connsiteY59"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475712 w 2599362"/>
              <a:gd name="connsiteY40" fmla="*/ 3287204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61672 w 2599362"/>
              <a:gd name="connsiteY41" fmla="*/ 3472665 h 4479532"/>
              <a:gd name="connsiteX42" fmla="*/ 1510301 w 2599362"/>
              <a:gd name="connsiteY42" fmla="*/ 3626777 h 4479532"/>
              <a:gd name="connsiteX43" fmla="*/ 1797977 w 2599362"/>
              <a:gd name="connsiteY43" fmla="*/ 3667874 h 4479532"/>
              <a:gd name="connsiteX44" fmla="*/ 1839074 w 2599362"/>
              <a:gd name="connsiteY44" fmla="*/ 3750067 h 4479532"/>
              <a:gd name="connsiteX45" fmla="*/ 1582220 w 2599362"/>
              <a:gd name="connsiteY45" fmla="*/ 3770615 h 4479532"/>
              <a:gd name="connsiteX46" fmla="*/ 1582220 w 2599362"/>
              <a:gd name="connsiteY46" fmla="*/ 3770615 h 4479532"/>
              <a:gd name="connsiteX47" fmla="*/ 1602768 w 2599362"/>
              <a:gd name="connsiteY47" fmla="*/ 3873357 h 4479532"/>
              <a:gd name="connsiteX48" fmla="*/ 1900719 w 2599362"/>
              <a:gd name="connsiteY48" fmla="*/ 3924728 h 4479532"/>
              <a:gd name="connsiteX49" fmla="*/ 1921267 w 2599362"/>
              <a:gd name="connsiteY49" fmla="*/ 3976098 h 4479532"/>
              <a:gd name="connsiteX50" fmla="*/ 1777429 w 2599362"/>
              <a:gd name="connsiteY50" fmla="*/ 4068566 h 4479532"/>
              <a:gd name="connsiteX51" fmla="*/ 1767155 w 2599362"/>
              <a:gd name="connsiteY51" fmla="*/ 4191856 h 4479532"/>
              <a:gd name="connsiteX52" fmla="*/ 1859622 w 2599362"/>
              <a:gd name="connsiteY52" fmla="*/ 4263775 h 4479532"/>
              <a:gd name="connsiteX53" fmla="*/ 1972638 w 2599362"/>
              <a:gd name="connsiteY53" fmla="*/ 4161033 h 4479532"/>
              <a:gd name="connsiteX54" fmla="*/ 2188395 w 2599362"/>
              <a:gd name="connsiteY54" fmla="*/ 4130211 h 4479532"/>
              <a:gd name="connsiteX55" fmla="*/ 2301411 w 2599362"/>
              <a:gd name="connsiteY55" fmla="*/ 4181582 h 4479532"/>
              <a:gd name="connsiteX56" fmla="*/ 2363056 w 2599362"/>
              <a:gd name="connsiteY56" fmla="*/ 4304872 h 4479532"/>
              <a:gd name="connsiteX57" fmla="*/ 2280863 w 2599362"/>
              <a:gd name="connsiteY57" fmla="*/ 4438436 h 4479532"/>
              <a:gd name="connsiteX58" fmla="*/ 2434975 w 2599362"/>
              <a:gd name="connsiteY58" fmla="*/ 4479532 h 4479532"/>
              <a:gd name="connsiteX59" fmla="*/ 2517168 w 2599362"/>
              <a:gd name="connsiteY59" fmla="*/ 4479532 h 4479532"/>
              <a:gd name="connsiteX60" fmla="*/ 2599362 w 2599362"/>
              <a:gd name="connsiteY60"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586623 w 2599362"/>
              <a:gd name="connsiteY41" fmla="*/ 3287204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61672 w 2599362"/>
              <a:gd name="connsiteY42" fmla="*/ 3472665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4015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 name="connsiteX0" fmla="*/ 719191 w 2599362"/>
              <a:gd name="connsiteY0" fmla="*/ 0 h 4479532"/>
              <a:gd name="connsiteX1" fmla="*/ 657546 w 2599362"/>
              <a:gd name="connsiteY1" fmla="*/ 102741 h 4479532"/>
              <a:gd name="connsiteX2" fmla="*/ 585627 w 2599362"/>
              <a:gd name="connsiteY2" fmla="*/ 143838 h 4479532"/>
              <a:gd name="connsiteX3" fmla="*/ 554804 w 2599362"/>
              <a:gd name="connsiteY3" fmla="*/ 297950 h 4479532"/>
              <a:gd name="connsiteX4" fmla="*/ 503433 w 2599362"/>
              <a:gd name="connsiteY4" fmla="*/ 410966 h 4479532"/>
              <a:gd name="connsiteX5" fmla="*/ 287676 w 2599362"/>
              <a:gd name="connsiteY5" fmla="*/ 482885 h 4479532"/>
              <a:gd name="connsiteX6" fmla="*/ 143838 w 2599362"/>
              <a:gd name="connsiteY6" fmla="*/ 431514 h 4479532"/>
              <a:gd name="connsiteX7" fmla="*/ 30822 w 2599362"/>
              <a:gd name="connsiteY7" fmla="*/ 441788 h 4479532"/>
              <a:gd name="connsiteX8" fmla="*/ 0 w 2599362"/>
              <a:gd name="connsiteY8" fmla="*/ 503433 h 4479532"/>
              <a:gd name="connsiteX9" fmla="*/ 174660 w 2599362"/>
              <a:gd name="connsiteY9" fmla="*/ 636997 h 4479532"/>
              <a:gd name="connsiteX10" fmla="*/ 226031 w 2599362"/>
              <a:gd name="connsiteY10" fmla="*/ 708916 h 4479532"/>
              <a:gd name="connsiteX11" fmla="*/ 184935 w 2599362"/>
              <a:gd name="connsiteY11" fmla="*/ 832206 h 4479532"/>
              <a:gd name="connsiteX12" fmla="*/ 133564 w 2599362"/>
              <a:gd name="connsiteY12" fmla="*/ 883577 h 4479532"/>
              <a:gd name="connsiteX13" fmla="*/ 154112 w 2599362"/>
              <a:gd name="connsiteY13" fmla="*/ 996593 h 4479532"/>
              <a:gd name="connsiteX14" fmla="*/ 318499 w 2599362"/>
              <a:gd name="connsiteY14" fmla="*/ 1140431 h 4479532"/>
              <a:gd name="connsiteX15" fmla="*/ 308224 w 2599362"/>
              <a:gd name="connsiteY15" fmla="*/ 1212350 h 4479532"/>
              <a:gd name="connsiteX16" fmla="*/ 226031 w 2599362"/>
              <a:gd name="connsiteY16" fmla="*/ 1304818 h 4479532"/>
              <a:gd name="connsiteX17" fmla="*/ 0 w 2599362"/>
              <a:gd name="connsiteY17" fmla="*/ 1407559 h 4479532"/>
              <a:gd name="connsiteX18" fmla="*/ 10274 w 2599362"/>
              <a:gd name="connsiteY18" fmla="*/ 1592494 h 4479532"/>
              <a:gd name="connsiteX19" fmla="*/ 113015 w 2599362"/>
              <a:gd name="connsiteY19" fmla="*/ 1633591 h 4479532"/>
              <a:gd name="connsiteX20" fmla="*/ 277402 w 2599362"/>
              <a:gd name="connsiteY20" fmla="*/ 1695236 h 4479532"/>
              <a:gd name="connsiteX21" fmla="*/ 400692 w 2599362"/>
              <a:gd name="connsiteY21" fmla="*/ 1674687 h 4479532"/>
              <a:gd name="connsiteX22" fmla="*/ 482885 w 2599362"/>
              <a:gd name="connsiteY22" fmla="*/ 1726058 h 4479532"/>
              <a:gd name="connsiteX23" fmla="*/ 493159 w 2599362"/>
              <a:gd name="connsiteY23" fmla="*/ 1900719 h 4479532"/>
              <a:gd name="connsiteX24" fmla="*/ 452063 w 2599362"/>
              <a:gd name="connsiteY24" fmla="*/ 2044557 h 4479532"/>
              <a:gd name="connsiteX25" fmla="*/ 400692 w 2599362"/>
              <a:gd name="connsiteY25" fmla="*/ 2137024 h 4479532"/>
              <a:gd name="connsiteX26" fmla="*/ 236305 w 2599362"/>
              <a:gd name="connsiteY26" fmla="*/ 2188395 h 4479532"/>
              <a:gd name="connsiteX27" fmla="*/ 246579 w 2599362"/>
              <a:gd name="connsiteY27" fmla="*/ 2260314 h 4479532"/>
              <a:gd name="connsiteX28" fmla="*/ 246579 w 2599362"/>
              <a:gd name="connsiteY28" fmla="*/ 2260314 h 4479532"/>
              <a:gd name="connsiteX29" fmla="*/ 493159 w 2599362"/>
              <a:gd name="connsiteY29" fmla="*/ 2280863 h 4479532"/>
              <a:gd name="connsiteX30" fmla="*/ 801384 w 2599362"/>
              <a:gd name="connsiteY30" fmla="*/ 2280863 h 4479532"/>
              <a:gd name="connsiteX31" fmla="*/ 945222 w 2599362"/>
              <a:gd name="connsiteY31" fmla="*/ 2188395 h 4479532"/>
              <a:gd name="connsiteX32" fmla="*/ 1027415 w 2599362"/>
              <a:gd name="connsiteY32" fmla="*/ 2239766 h 4479532"/>
              <a:gd name="connsiteX33" fmla="*/ 1096766 w 2599362"/>
              <a:gd name="connsiteY33" fmla="*/ 2345076 h 4479532"/>
              <a:gd name="connsiteX34" fmla="*/ 1172966 w 2599362"/>
              <a:gd name="connsiteY34" fmla="*/ 2497476 h 4479532"/>
              <a:gd name="connsiteX35" fmla="*/ 1325366 w 2599362"/>
              <a:gd name="connsiteY35" fmla="*/ 2649876 h 4479532"/>
              <a:gd name="connsiteX36" fmla="*/ 1325366 w 2599362"/>
              <a:gd name="connsiteY36" fmla="*/ 2802276 h 4479532"/>
              <a:gd name="connsiteX37" fmla="*/ 1477766 w 2599362"/>
              <a:gd name="connsiteY37" fmla="*/ 2878476 h 4479532"/>
              <a:gd name="connsiteX38" fmla="*/ 1553966 w 2599362"/>
              <a:gd name="connsiteY38" fmla="*/ 2954676 h 4479532"/>
              <a:gd name="connsiteX39" fmla="*/ 1325366 w 2599362"/>
              <a:gd name="connsiteY39" fmla="*/ 3107076 h 4479532"/>
              <a:gd name="connsiteX40" fmla="*/ 1630166 w 2599362"/>
              <a:gd name="connsiteY40" fmla="*/ 3030876 h 4479532"/>
              <a:gd name="connsiteX41" fmla="*/ 1630166 w 2599362"/>
              <a:gd name="connsiteY41" fmla="*/ 3411876 h 4479532"/>
              <a:gd name="connsiteX42" fmla="*/ 1553966 w 2599362"/>
              <a:gd name="connsiteY42" fmla="*/ 3488076 h 4479532"/>
              <a:gd name="connsiteX43" fmla="*/ 1510301 w 2599362"/>
              <a:gd name="connsiteY43" fmla="*/ 3626777 h 4479532"/>
              <a:gd name="connsiteX44" fmla="*/ 1797977 w 2599362"/>
              <a:gd name="connsiteY44" fmla="*/ 3667874 h 4479532"/>
              <a:gd name="connsiteX45" fmla="*/ 1839074 w 2599362"/>
              <a:gd name="connsiteY45" fmla="*/ 3750067 h 4479532"/>
              <a:gd name="connsiteX46" fmla="*/ 1582220 w 2599362"/>
              <a:gd name="connsiteY46" fmla="*/ 3770615 h 4479532"/>
              <a:gd name="connsiteX47" fmla="*/ 1582220 w 2599362"/>
              <a:gd name="connsiteY47" fmla="*/ 3770615 h 4479532"/>
              <a:gd name="connsiteX48" fmla="*/ 1602768 w 2599362"/>
              <a:gd name="connsiteY48" fmla="*/ 3873357 h 4479532"/>
              <a:gd name="connsiteX49" fmla="*/ 1900719 w 2599362"/>
              <a:gd name="connsiteY49" fmla="*/ 3924728 h 4479532"/>
              <a:gd name="connsiteX50" fmla="*/ 1921267 w 2599362"/>
              <a:gd name="connsiteY50" fmla="*/ 3976098 h 4479532"/>
              <a:gd name="connsiteX51" fmla="*/ 1777429 w 2599362"/>
              <a:gd name="connsiteY51" fmla="*/ 4068566 h 4479532"/>
              <a:gd name="connsiteX52" fmla="*/ 1767155 w 2599362"/>
              <a:gd name="connsiteY52" fmla="*/ 4191856 h 4479532"/>
              <a:gd name="connsiteX53" fmla="*/ 1859622 w 2599362"/>
              <a:gd name="connsiteY53" fmla="*/ 4263775 h 4479532"/>
              <a:gd name="connsiteX54" fmla="*/ 1972638 w 2599362"/>
              <a:gd name="connsiteY54" fmla="*/ 4161033 h 4479532"/>
              <a:gd name="connsiteX55" fmla="*/ 2188395 w 2599362"/>
              <a:gd name="connsiteY55" fmla="*/ 4130211 h 4479532"/>
              <a:gd name="connsiteX56" fmla="*/ 2301411 w 2599362"/>
              <a:gd name="connsiteY56" fmla="*/ 4181582 h 4479532"/>
              <a:gd name="connsiteX57" fmla="*/ 2363056 w 2599362"/>
              <a:gd name="connsiteY57" fmla="*/ 4304872 h 4479532"/>
              <a:gd name="connsiteX58" fmla="*/ 2280863 w 2599362"/>
              <a:gd name="connsiteY58" fmla="*/ 4438436 h 4479532"/>
              <a:gd name="connsiteX59" fmla="*/ 2434975 w 2599362"/>
              <a:gd name="connsiteY59" fmla="*/ 4479532 h 4479532"/>
              <a:gd name="connsiteX60" fmla="*/ 2517168 w 2599362"/>
              <a:gd name="connsiteY60" fmla="*/ 4479532 h 4479532"/>
              <a:gd name="connsiteX61" fmla="*/ 2599362 w 2599362"/>
              <a:gd name="connsiteY61" fmla="*/ 4387065 h 44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99362" h="4479532">
                <a:moveTo>
                  <a:pt x="719191" y="0"/>
                </a:moveTo>
                <a:lnTo>
                  <a:pt x="657546" y="102741"/>
                </a:lnTo>
                <a:lnTo>
                  <a:pt x="585627" y="143838"/>
                </a:lnTo>
                <a:lnTo>
                  <a:pt x="554804" y="297950"/>
                </a:lnTo>
                <a:lnTo>
                  <a:pt x="503433" y="410966"/>
                </a:lnTo>
                <a:lnTo>
                  <a:pt x="287676" y="482885"/>
                </a:lnTo>
                <a:lnTo>
                  <a:pt x="143838" y="431514"/>
                </a:lnTo>
                <a:lnTo>
                  <a:pt x="30822" y="441788"/>
                </a:lnTo>
                <a:lnTo>
                  <a:pt x="0" y="503433"/>
                </a:lnTo>
                <a:lnTo>
                  <a:pt x="174660" y="636997"/>
                </a:lnTo>
                <a:lnTo>
                  <a:pt x="226031" y="708916"/>
                </a:lnTo>
                <a:lnTo>
                  <a:pt x="184935" y="832206"/>
                </a:lnTo>
                <a:lnTo>
                  <a:pt x="133564" y="883577"/>
                </a:lnTo>
                <a:lnTo>
                  <a:pt x="154112" y="996593"/>
                </a:lnTo>
                <a:lnTo>
                  <a:pt x="318499" y="1140431"/>
                </a:lnTo>
                <a:lnTo>
                  <a:pt x="308224" y="1212350"/>
                </a:lnTo>
                <a:lnTo>
                  <a:pt x="226031" y="1304818"/>
                </a:lnTo>
                <a:lnTo>
                  <a:pt x="0" y="1407559"/>
                </a:lnTo>
                <a:lnTo>
                  <a:pt x="10274" y="1592494"/>
                </a:lnTo>
                <a:lnTo>
                  <a:pt x="113015" y="1633591"/>
                </a:lnTo>
                <a:lnTo>
                  <a:pt x="277402" y="1695236"/>
                </a:lnTo>
                <a:lnTo>
                  <a:pt x="400692" y="1674687"/>
                </a:lnTo>
                <a:lnTo>
                  <a:pt x="482885" y="1726058"/>
                </a:lnTo>
                <a:lnTo>
                  <a:pt x="493159" y="1900719"/>
                </a:lnTo>
                <a:lnTo>
                  <a:pt x="452063" y="2044557"/>
                </a:lnTo>
                <a:lnTo>
                  <a:pt x="400692" y="2137024"/>
                </a:lnTo>
                <a:lnTo>
                  <a:pt x="236305" y="2188395"/>
                </a:lnTo>
                <a:lnTo>
                  <a:pt x="246579" y="2260314"/>
                </a:lnTo>
                <a:lnTo>
                  <a:pt x="246579" y="2260314"/>
                </a:lnTo>
                <a:lnTo>
                  <a:pt x="493159" y="2280863"/>
                </a:lnTo>
                <a:lnTo>
                  <a:pt x="801384" y="2280863"/>
                </a:lnTo>
                <a:lnTo>
                  <a:pt x="945222" y="2188395"/>
                </a:lnTo>
                <a:lnTo>
                  <a:pt x="1027415" y="2239766"/>
                </a:lnTo>
                <a:lnTo>
                  <a:pt x="1096766" y="2345076"/>
                </a:lnTo>
                <a:lnTo>
                  <a:pt x="1172966" y="2497476"/>
                </a:lnTo>
                <a:lnTo>
                  <a:pt x="1325366" y="2649876"/>
                </a:lnTo>
                <a:lnTo>
                  <a:pt x="1325366" y="2802276"/>
                </a:lnTo>
                <a:lnTo>
                  <a:pt x="1477766" y="2878476"/>
                </a:lnTo>
                <a:lnTo>
                  <a:pt x="1553966" y="2954676"/>
                </a:lnTo>
                <a:lnTo>
                  <a:pt x="1325366" y="3107076"/>
                </a:lnTo>
                <a:lnTo>
                  <a:pt x="1630166" y="3030876"/>
                </a:lnTo>
                <a:lnTo>
                  <a:pt x="1630166" y="3411876"/>
                </a:lnTo>
                <a:lnTo>
                  <a:pt x="1553966" y="3488076"/>
                </a:lnTo>
                <a:lnTo>
                  <a:pt x="1510301" y="3626777"/>
                </a:lnTo>
                <a:lnTo>
                  <a:pt x="1797977" y="3667874"/>
                </a:lnTo>
                <a:lnTo>
                  <a:pt x="1839074" y="3750067"/>
                </a:lnTo>
                <a:lnTo>
                  <a:pt x="1582220" y="3770615"/>
                </a:lnTo>
                <a:lnTo>
                  <a:pt x="1582220" y="3770615"/>
                </a:lnTo>
                <a:lnTo>
                  <a:pt x="1602768" y="3873357"/>
                </a:lnTo>
                <a:lnTo>
                  <a:pt x="1900719" y="3924728"/>
                </a:lnTo>
                <a:lnTo>
                  <a:pt x="1921267" y="3976098"/>
                </a:lnTo>
                <a:lnTo>
                  <a:pt x="1777429" y="4068566"/>
                </a:lnTo>
                <a:lnTo>
                  <a:pt x="1767155" y="4191856"/>
                </a:lnTo>
                <a:lnTo>
                  <a:pt x="1859622" y="4263775"/>
                </a:lnTo>
                <a:lnTo>
                  <a:pt x="1972638" y="4161033"/>
                </a:lnTo>
                <a:lnTo>
                  <a:pt x="2188395" y="4130211"/>
                </a:lnTo>
                <a:lnTo>
                  <a:pt x="2301411" y="4181582"/>
                </a:lnTo>
                <a:lnTo>
                  <a:pt x="2363056" y="4304872"/>
                </a:lnTo>
                <a:lnTo>
                  <a:pt x="2280863" y="4438436"/>
                </a:lnTo>
                <a:lnTo>
                  <a:pt x="2434975" y="4479532"/>
                </a:lnTo>
                <a:lnTo>
                  <a:pt x="2517168" y="4479532"/>
                </a:lnTo>
                <a:lnTo>
                  <a:pt x="2599362" y="4387065"/>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143000" y="1351508"/>
            <a:ext cx="6858000" cy="4154984"/>
          </a:xfrm>
          <a:prstGeom prst="rect">
            <a:avLst/>
          </a:prstGeom>
          <a:solidFill>
            <a:schemeClr val="bg1"/>
          </a:solidFill>
          <a:ln>
            <a:solidFill>
              <a:schemeClr val="tx1"/>
            </a:solidFill>
          </a:ln>
        </p:spPr>
        <p:txBody>
          <a:bodyPr wrap="square" rtlCol="0">
            <a:spAutoFit/>
          </a:bodyPr>
          <a:lstStyle/>
          <a:p>
            <a:pPr algn="ctr"/>
            <a:r>
              <a:rPr lang="en-US" sz="6600" dirty="0"/>
              <a:t>Let’s look at a couple of Acadian settlements in the Atchafalaya Basin…</a:t>
            </a:r>
          </a:p>
        </p:txBody>
      </p:sp>
      <p:sp>
        <p:nvSpPr>
          <p:cNvPr id="10" name="TextBox 9"/>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4"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from="(-#ppt_w/2)" to="(#ppt_x)" calcmode="lin" valueType="num">
                                      <p:cBhvr>
                                        <p:cTn id="27" dur="600" fill="hold">
                                          <p:stCondLst>
                                            <p:cond delay="0"/>
                                          </p:stCondLst>
                                        </p:cTn>
                                        <p:tgtEl>
                                          <p:spTgt spid="12"/>
                                        </p:tgtEl>
                                        <p:attrNameLst>
                                          <p:attrName>ppt_x</p:attrName>
                                        </p:attrNameLst>
                                      </p:cBhvr>
                                    </p:anim>
                                    <p:anim from="0" to="-1.0" calcmode="lin" valueType="num">
                                      <p:cBhvr>
                                        <p:cTn id="28" dur="200" decel="50000" autoRev="1" fill="hold">
                                          <p:stCondLst>
                                            <p:cond delay="600"/>
                                          </p:stCondLst>
                                        </p:cTn>
                                        <p:tgtEl>
                                          <p:spTgt spid="12"/>
                                        </p:tgtEl>
                                        <p:attrNameLst>
                                          <p:attrName>xshear</p:attrName>
                                        </p:attrNameLst>
                                      </p:cBhvr>
                                    </p:anim>
                                    <p:animScale>
                                      <p:cBhvr>
                                        <p:cTn id="29" dur="200" decel="100000" autoRev="1" fill="hold">
                                          <p:stCondLst>
                                            <p:cond delay="600"/>
                                          </p:stCondLst>
                                        </p:cTn>
                                        <p:tgtEl>
                                          <p:spTgt spid="12"/>
                                        </p:tgtEl>
                                      </p:cBhvr>
                                      <p:from x="100000" y="100000"/>
                                      <p:to x="80000" y="100000"/>
                                    </p:animScale>
                                    <p:anim by="(#ppt_h/3+#ppt_w*0.1)" calcmode="lin" valueType="num">
                                      <p:cBhvr additive="sum">
                                        <p:cTn id="30"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80799" y="609600"/>
            <a:ext cx="8382403" cy="6248400"/>
            <a:chOff x="380799" y="609600"/>
            <a:chExt cx="8382403" cy="6248400"/>
          </a:xfrm>
        </p:grpSpPr>
        <p:grpSp>
          <p:nvGrpSpPr>
            <p:cNvPr id="25" name="Group 24"/>
            <p:cNvGrpSpPr/>
            <p:nvPr/>
          </p:nvGrpSpPr>
          <p:grpSpPr>
            <a:xfrm>
              <a:off x="380799" y="649117"/>
              <a:ext cx="8382403" cy="6208883"/>
              <a:chOff x="380799" y="649117"/>
              <a:chExt cx="8382403" cy="6208883"/>
            </a:xfrm>
          </p:grpSpPr>
          <p:pic>
            <p:nvPicPr>
              <p:cNvPr id="5" name="Picture 11"/>
              <p:cNvPicPr>
                <a:picLocks noChangeAspect="1" noChangeArrowheads="1"/>
              </p:cNvPicPr>
              <p:nvPr/>
            </p:nvPicPr>
            <p:blipFill>
              <a:blip r:embed="rId2" cstate="print">
                <a:lum/>
              </a:blip>
              <a:srcRect/>
              <a:stretch>
                <a:fillRect/>
              </a:stretch>
            </p:blipFill>
            <p:spPr bwMode="auto">
              <a:xfrm>
                <a:off x="380799" y="649117"/>
                <a:ext cx="8382403" cy="6208883"/>
              </a:xfrm>
              <a:prstGeom prst="rect">
                <a:avLst/>
              </a:prstGeom>
              <a:noFill/>
              <a:ln w="9525">
                <a:noFill/>
                <a:miter lim="800000"/>
                <a:headEnd/>
                <a:tailEnd/>
              </a:ln>
            </p:spPr>
          </p:pic>
          <p:grpSp>
            <p:nvGrpSpPr>
              <p:cNvPr id="13" name="Group 12"/>
              <p:cNvGrpSpPr/>
              <p:nvPr/>
            </p:nvGrpSpPr>
            <p:grpSpPr>
              <a:xfrm>
                <a:off x="5867400" y="3733800"/>
                <a:ext cx="2346960" cy="667871"/>
                <a:chOff x="5806440" y="3657600"/>
                <a:chExt cx="2346960" cy="667871"/>
              </a:xfrm>
            </p:grpSpPr>
            <p:sp>
              <p:nvSpPr>
                <p:cNvPr id="14" name="Oval 13"/>
                <p:cNvSpPr>
                  <a:spLocks noChangeAspect="1"/>
                </p:cNvSpPr>
                <p:nvPr/>
              </p:nvSpPr>
              <p:spPr>
                <a:xfrm flipH="1">
                  <a:off x="5806440" y="4191000"/>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a:t>New Orleans</a:t>
                  </a:r>
                </a:p>
              </p:txBody>
            </p:sp>
          </p:grpSp>
          <p:grpSp>
            <p:nvGrpSpPr>
              <p:cNvPr id="16" name="Group 15"/>
              <p:cNvGrpSpPr/>
              <p:nvPr/>
            </p:nvGrpSpPr>
            <p:grpSpPr>
              <a:xfrm>
                <a:off x="3505200" y="2438400"/>
                <a:ext cx="2133802" cy="677148"/>
                <a:chOff x="3505200" y="2448580"/>
                <a:chExt cx="2133802" cy="677148"/>
              </a:xfrm>
            </p:grpSpPr>
            <p:sp>
              <p:nvSpPr>
                <p:cNvPr id="17" name="Oval 16"/>
                <p:cNvSpPr>
                  <a:spLocks noChangeAspect="1"/>
                </p:cNvSpPr>
                <p:nvPr/>
              </p:nvSpPr>
              <p:spPr>
                <a:xfrm>
                  <a:off x="3505200" y="2991257"/>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a:t>Baton Rouge</a:t>
                  </a:r>
                </a:p>
              </p:txBody>
            </p:sp>
          </p:grpSp>
          <p:grpSp>
            <p:nvGrpSpPr>
              <p:cNvPr id="19" name="Group 18"/>
              <p:cNvGrpSpPr/>
              <p:nvPr/>
            </p:nvGrpSpPr>
            <p:grpSpPr>
              <a:xfrm>
                <a:off x="381000" y="3581400"/>
                <a:ext cx="1524000" cy="712908"/>
                <a:chOff x="381000" y="3544112"/>
                <a:chExt cx="1524000" cy="712908"/>
              </a:xfrm>
            </p:grpSpPr>
            <p:sp>
              <p:nvSpPr>
                <p:cNvPr id="20" name="Oval 19"/>
                <p:cNvSpPr>
                  <a:spLocks noChangeAspect="1"/>
                </p:cNvSpPr>
                <p:nvPr/>
              </p:nvSpPr>
              <p:spPr>
                <a:xfrm>
                  <a:off x="1752600" y="3544112"/>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a:t>Lafayette</a:t>
                  </a:r>
                </a:p>
              </p:txBody>
            </p:sp>
          </p:grpSp>
        </p:grpSp>
        <p:sp>
          <p:nvSpPr>
            <p:cNvPr id="26" name="Freeform 25"/>
            <p:cNvSpPr/>
            <p:nvPr/>
          </p:nvSpPr>
          <p:spPr>
            <a:xfrm>
              <a:off x="2590800" y="6096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a:t>ATCHAFALAYA BASIN</a:t>
            </a:r>
          </a:p>
        </p:txBody>
      </p:sp>
      <p:pic>
        <p:nvPicPr>
          <p:cNvPr id="11" name="Picture 2"/>
          <p:cNvPicPr>
            <a:picLocks noChangeAspect="1" noChangeArrowheads="1"/>
          </p:cNvPicPr>
          <p:nvPr/>
        </p:nvPicPr>
        <p:blipFill>
          <a:blip r:embed="rId3" cstate="print"/>
          <a:srcRect/>
          <a:stretch>
            <a:fillRect/>
          </a:stretch>
        </p:blipFill>
        <p:spPr bwMode="auto">
          <a:xfrm>
            <a:off x="-8534400" y="1066800"/>
            <a:ext cx="8413750" cy="5213350"/>
          </a:xfrm>
          <a:prstGeom prst="rect">
            <a:avLst/>
          </a:prstGeom>
          <a:noFill/>
          <a:ln w="9525">
            <a:noFill/>
            <a:miter lim="800000"/>
            <a:headEnd/>
            <a:tailEnd/>
          </a:ln>
        </p:spPr>
      </p:pic>
      <p:sp>
        <p:nvSpPr>
          <p:cNvPr id="29" name="TextBox 28"/>
          <p:cNvSpPr txBox="1"/>
          <p:nvPr/>
        </p:nvSpPr>
        <p:spPr>
          <a:xfrm>
            <a:off x="-76200" y="1295400"/>
            <a:ext cx="2590800" cy="1200329"/>
          </a:xfrm>
          <a:prstGeom prst="rect">
            <a:avLst/>
          </a:prstGeom>
          <a:solidFill>
            <a:schemeClr val="bg1"/>
          </a:solidFill>
          <a:ln>
            <a:noFill/>
          </a:ln>
        </p:spPr>
        <p:txBody>
          <a:bodyPr wrap="square" rtlCol="0">
            <a:spAutoFit/>
          </a:bodyPr>
          <a:lstStyle/>
          <a:p>
            <a:pPr algn="ctr"/>
            <a:r>
              <a:rPr lang="en-US" sz="3600" dirty="0"/>
              <a:t>Atchafalaya Basin</a:t>
            </a:r>
          </a:p>
        </p:txBody>
      </p:sp>
      <p:sp>
        <p:nvSpPr>
          <p:cNvPr id="28" name="Freeform 27"/>
          <p:cNvSpPr/>
          <p:nvPr/>
        </p:nvSpPr>
        <p:spPr>
          <a:xfrm>
            <a:off x="2133600" y="1541124"/>
            <a:ext cx="2209800" cy="3369923"/>
          </a:xfrm>
          <a:custGeom>
            <a:avLst/>
            <a:gdLst>
              <a:gd name="connsiteX0" fmla="*/ 678094 w 3184989"/>
              <a:gd name="connsiteY0" fmla="*/ 0 h 3369923"/>
              <a:gd name="connsiteX1" fmla="*/ 482885 w 3184989"/>
              <a:gd name="connsiteY1" fmla="*/ 20548 h 3369923"/>
              <a:gd name="connsiteX2" fmla="*/ 318499 w 3184989"/>
              <a:gd name="connsiteY2" fmla="*/ 174660 h 3369923"/>
              <a:gd name="connsiteX3" fmla="*/ 195209 w 3184989"/>
              <a:gd name="connsiteY3" fmla="*/ 308224 h 3369923"/>
              <a:gd name="connsiteX4" fmla="*/ 92467 w 3184989"/>
              <a:gd name="connsiteY4" fmla="*/ 575352 h 3369923"/>
              <a:gd name="connsiteX5" fmla="*/ 41096 w 3184989"/>
              <a:gd name="connsiteY5" fmla="*/ 780836 h 3369923"/>
              <a:gd name="connsiteX6" fmla="*/ 0 w 3184989"/>
              <a:gd name="connsiteY6" fmla="*/ 1037689 h 3369923"/>
              <a:gd name="connsiteX7" fmla="*/ 41096 w 3184989"/>
              <a:gd name="connsiteY7" fmla="*/ 1500027 h 3369923"/>
              <a:gd name="connsiteX8" fmla="*/ 154112 w 3184989"/>
              <a:gd name="connsiteY8" fmla="*/ 1613042 h 3369923"/>
              <a:gd name="connsiteX9" fmla="*/ 246580 w 3184989"/>
              <a:gd name="connsiteY9" fmla="*/ 1777429 h 3369923"/>
              <a:gd name="connsiteX10" fmla="*/ 349321 w 3184989"/>
              <a:gd name="connsiteY10" fmla="*/ 1982912 h 3369923"/>
              <a:gd name="connsiteX11" fmla="*/ 462337 w 3184989"/>
              <a:gd name="connsiteY11" fmla="*/ 2167847 h 3369923"/>
              <a:gd name="connsiteX12" fmla="*/ 595901 w 3184989"/>
              <a:gd name="connsiteY12" fmla="*/ 2404152 h 3369923"/>
              <a:gd name="connsiteX13" fmla="*/ 636998 w 3184989"/>
              <a:gd name="connsiteY13" fmla="*/ 2589087 h 3369923"/>
              <a:gd name="connsiteX14" fmla="*/ 791110 w 3184989"/>
              <a:gd name="connsiteY14" fmla="*/ 2774022 h 3369923"/>
              <a:gd name="connsiteX15" fmla="*/ 955496 w 3184989"/>
              <a:gd name="connsiteY15" fmla="*/ 2907586 h 3369923"/>
              <a:gd name="connsiteX16" fmla="*/ 1202076 w 3184989"/>
              <a:gd name="connsiteY16" fmla="*/ 3010328 h 3369923"/>
              <a:gd name="connsiteX17" fmla="*/ 1284269 w 3184989"/>
              <a:gd name="connsiteY17" fmla="*/ 3133618 h 3369923"/>
              <a:gd name="connsiteX18" fmla="*/ 1335640 w 3184989"/>
              <a:gd name="connsiteY18" fmla="*/ 3267182 h 3369923"/>
              <a:gd name="connsiteX19" fmla="*/ 1510301 w 3184989"/>
              <a:gd name="connsiteY19" fmla="*/ 3318552 h 3369923"/>
              <a:gd name="connsiteX20" fmla="*/ 1613042 w 3184989"/>
              <a:gd name="connsiteY20" fmla="*/ 3359649 h 3369923"/>
              <a:gd name="connsiteX21" fmla="*/ 1654139 w 3184989"/>
              <a:gd name="connsiteY21" fmla="*/ 3369923 h 3369923"/>
              <a:gd name="connsiteX22" fmla="*/ 2280863 w 3184989"/>
              <a:gd name="connsiteY22" fmla="*/ 3328827 h 3369923"/>
              <a:gd name="connsiteX23" fmla="*/ 2732926 w 3184989"/>
              <a:gd name="connsiteY23" fmla="*/ 3318552 h 3369923"/>
              <a:gd name="connsiteX24" fmla="*/ 3000054 w 3184989"/>
              <a:gd name="connsiteY24" fmla="*/ 3195263 h 3369923"/>
              <a:gd name="connsiteX25" fmla="*/ 3184989 w 3184989"/>
              <a:gd name="connsiteY25" fmla="*/ 2979505 h 3369923"/>
              <a:gd name="connsiteX26" fmla="*/ 3154166 w 3184989"/>
              <a:gd name="connsiteY26" fmla="*/ 2763748 h 3369923"/>
              <a:gd name="connsiteX27" fmla="*/ 2856216 w 3184989"/>
              <a:gd name="connsiteY27" fmla="*/ 2681555 h 3369923"/>
              <a:gd name="connsiteX28" fmla="*/ 2373330 w 3184989"/>
              <a:gd name="connsiteY28" fmla="*/ 2743200 h 3369923"/>
              <a:gd name="connsiteX29" fmla="*/ 2188395 w 3184989"/>
              <a:gd name="connsiteY29" fmla="*/ 2599361 h 3369923"/>
              <a:gd name="connsiteX30" fmla="*/ 1952090 w 3184989"/>
              <a:gd name="connsiteY30" fmla="*/ 2496620 h 3369923"/>
              <a:gd name="connsiteX31" fmla="*/ 1674687 w 3184989"/>
              <a:gd name="connsiteY31" fmla="*/ 2250040 h 3369923"/>
              <a:gd name="connsiteX32" fmla="*/ 1520575 w 3184989"/>
              <a:gd name="connsiteY32" fmla="*/ 1941815 h 3369923"/>
              <a:gd name="connsiteX33" fmla="*/ 1561672 w 3184989"/>
              <a:gd name="connsiteY33" fmla="*/ 1561672 h 3369923"/>
              <a:gd name="connsiteX34" fmla="*/ 1469204 w 3184989"/>
              <a:gd name="connsiteY34" fmla="*/ 1366463 h 3369923"/>
              <a:gd name="connsiteX35" fmla="*/ 1356189 w 3184989"/>
              <a:gd name="connsiteY35" fmla="*/ 1099334 h 3369923"/>
              <a:gd name="connsiteX36" fmla="*/ 1263721 w 3184989"/>
              <a:gd name="connsiteY36" fmla="*/ 904125 h 3369923"/>
              <a:gd name="connsiteX37" fmla="*/ 883577 w 3184989"/>
              <a:gd name="connsiteY37" fmla="*/ 914400 h 3369923"/>
              <a:gd name="connsiteX38" fmla="*/ 780836 w 3184989"/>
              <a:gd name="connsiteY38" fmla="*/ 688368 h 3369923"/>
              <a:gd name="connsiteX39" fmla="*/ 698642 w 3184989"/>
              <a:gd name="connsiteY39" fmla="*/ 493159 h 3369923"/>
              <a:gd name="connsiteX40" fmla="*/ 657546 w 3184989"/>
              <a:gd name="connsiteY40" fmla="*/ 277402 h 3369923"/>
              <a:gd name="connsiteX41" fmla="*/ 708917 w 3184989"/>
              <a:gd name="connsiteY41" fmla="*/ 123289 h 3369923"/>
              <a:gd name="connsiteX42" fmla="*/ 678094 w 3184989"/>
              <a:gd name="connsiteY42" fmla="*/ 0 h 336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84989" h="3369923">
                <a:moveTo>
                  <a:pt x="678094" y="0"/>
                </a:moveTo>
                <a:lnTo>
                  <a:pt x="482885" y="20548"/>
                </a:lnTo>
                <a:lnTo>
                  <a:pt x="318499" y="174660"/>
                </a:lnTo>
                <a:lnTo>
                  <a:pt x="195209" y="308224"/>
                </a:lnTo>
                <a:lnTo>
                  <a:pt x="92467" y="575352"/>
                </a:lnTo>
                <a:lnTo>
                  <a:pt x="41096" y="780836"/>
                </a:lnTo>
                <a:lnTo>
                  <a:pt x="0" y="1037689"/>
                </a:lnTo>
                <a:lnTo>
                  <a:pt x="41096" y="1500027"/>
                </a:lnTo>
                <a:lnTo>
                  <a:pt x="154112" y="1613042"/>
                </a:lnTo>
                <a:lnTo>
                  <a:pt x="246580" y="1777429"/>
                </a:lnTo>
                <a:lnTo>
                  <a:pt x="349321" y="1982912"/>
                </a:lnTo>
                <a:lnTo>
                  <a:pt x="462337" y="2167847"/>
                </a:lnTo>
                <a:lnTo>
                  <a:pt x="595901" y="2404152"/>
                </a:lnTo>
                <a:lnTo>
                  <a:pt x="636998" y="2589087"/>
                </a:lnTo>
                <a:lnTo>
                  <a:pt x="791110" y="2774022"/>
                </a:lnTo>
                <a:lnTo>
                  <a:pt x="955496" y="2907586"/>
                </a:lnTo>
                <a:lnTo>
                  <a:pt x="1202076" y="3010328"/>
                </a:lnTo>
                <a:lnTo>
                  <a:pt x="1284269" y="3133618"/>
                </a:lnTo>
                <a:lnTo>
                  <a:pt x="1335640" y="3267182"/>
                </a:lnTo>
                <a:lnTo>
                  <a:pt x="1510301" y="3318552"/>
                </a:lnTo>
                <a:lnTo>
                  <a:pt x="1613042" y="3359649"/>
                </a:lnTo>
                <a:lnTo>
                  <a:pt x="1654139" y="3369923"/>
                </a:lnTo>
                <a:lnTo>
                  <a:pt x="2280863" y="3328827"/>
                </a:lnTo>
                <a:lnTo>
                  <a:pt x="2732926" y="3318552"/>
                </a:lnTo>
                <a:lnTo>
                  <a:pt x="3000054" y="3195263"/>
                </a:lnTo>
                <a:lnTo>
                  <a:pt x="3184989" y="2979505"/>
                </a:lnTo>
                <a:lnTo>
                  <a:pt x="3154166" y="2763748"/>
                </a:lnTo>
                <a:lnTo>
                  <a:pt x="2856216" y="2681555"/>
                </a:lnTo>
                <a:lnTo>
                  <a:pt x="2373330" y="2743200"/>
                </a:lnTo>
                <a:lnTo>
                  <a:pt x="2188395" y="2599361"/>
                </a:lnTo>
                <a:lnTo>
                  <a:pt x="1952090" y="2496620"/>
                </a:lnTo>
                <a:lnTo>
                  <a:pt x="1674687" y="2250040"/>
                </a:lnTo>
                <a:lnTo>
                  <a:pt x="1520575" y="1941815"/>
                </a:lnTo>
                <a:lnTo>
                  <a:pt x="1561672" y="1561672"/>
                </a:lnTo>
                <a:lnTo>
                  <a:pt x="1469204" y="1366463"/>
                </a:lnTo>
                <a:lnTo>
                  <a:pt x="1356189" y="1099334"/>
                </a:lnTo>
                <a:lnTo>
                  <a:pt x="1263721" y="904125"/>
                </a:lnTo>
                <a:lnTo>
                  <a:pt x="883577" y="914400"/>
                </a:lnTo>
                <a:lnTo>
                  <a:pt x="780836" y="688368"/>
                </a:lnTo>
                <a:lnTo>
                  <a:pt x="698642" y="493159"/>
                </a:lnTo>
                <a:lnTo>
                  <a:pt x="657546" y="277402"/>
                </a:lnTo>
                <a:lnTo>
                  <a:pt x="708917" y="123289"/>
                </a:lnTo>
                <a:lnTo>
                  <a:pt x="678094" y="0"/>
                </a:lnTo>
                <a:close/>
              </a:path>
            </a:pathLst>
          </a:custGeom>
          <a:solidFill>
            <a:srgbClr val="00B05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a:spLocks noChangeAspect="1"/>
          </p:cNvSpPr>
          <p:nvPr/>
        </p:nvSpPr>
        <p:spPr>
          <a:xfrm>
            <a:off x="2743200" y="4114800"/>
            <a:ext cx="137160" cy="137160"/>
          </a:xfrm>
          <a:prstGeom prst="ellipse">
            <a:avLst/>
          </a:prstGeom>
          <a:solidFill>
            <a:srgbClr val="FF0000"/>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a:stCxn id="22" idx="0"/>
            <a:endCxn id="12" idx="4"/>
          </p:cNvCxnSpPr>
          <p:nvPr/>
        </p:nvCxnSpPr>
        <p:spPr>
          <a:xfrm flipV="1">
            <a:off x="2743200" y="4251960"/>
            <a:ext cx="68580" cy="9296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a:t>Bayou </a:t>
            </a:r>
            <a:r>
              <a:rPr lang="en-US" sz="4400" dirty="0" err="1"/>
              <a:t>Chene</a:t>
            </a:r>
            <a:r>
              <a:rPr lang="en-US" sz="4400" dirty="0"/>
              <a:t> Settlement</a:t>
            </a:r>
          </a:p>
        </p:txBody>
      </p:sp>
      <p:sp>
        <p:nvSpPr>
          <p:cNvPr id="33"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BAYOU </a:t>
            </a:r>
            <a:r>
              <a:rPr kumimoji="0" lang="en-US" sz="3200" b="1" i="0" u="none" strike="noStrike" kern="1200" cap="none" spc="0" normalizeH="0" baseline="0" noProof="0" dirty="0" err="1">
                <a:ln>
                  <a:noFill/>
                </a:ln>
                <a:solidFill>
                  <a:schemeClr val="tx1"/>
                </a:solidFill>
                <a:effectLst/>
                <a:uLnTx/>
                <a:uFillTx/>
                <a:latin typeface="+mj-lt"/>
                <a:ea typeface="+mj-ea"/>
                <a:cs typeface="+mj-cs"/>
              </a:rPr>
              <a:t>CHENE</a:t>
            </a:r>
            <a:r>
              <a:rPr kumimoji="0" lang="en-US" sz="3200" b="1" i="0" u="none" strike="noStrike" kern="1200" cap="none" spc="0" normalizeH="0" baseline="0" noProof="0" dirty="0">
                <a:ln>
                  <a:noFill/>
                </a:ln>
                <a:solidFill>
                  <a:schemeClr val="tx1"/>
                </a:solidFill>
                <a:effectLst/>
                <a:uLnTx/>
                <a:uFillTx/>
                <a:latin typeface="+mj-lt"/>
                <a:ea typeface="+mj-ea"/>
                <a:cs typeface="+mj-cs"/>
              </a:rPr>
              <a:t> SETTLEMENT</a:t>
            </a:r>
          </a:p>
        </p:txBody>
      </p:sp>
      <p:sp>
        <p:nvSpPr>
          <p:cNvPr id="34" name="TextBox 33"/>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a:t>Bayou </a:t>
            </a:r>
            <a:r>
              <a:rPr lang="en-US" sz="4400" dirty="0" err="1"/>
              <a:t>Chene</a:t>
            </a:r>
            <a:r>
              <a:rPr lang="en-US" sz="4400" dirty="0"/>
              <a:t> Settlement</a:t>
            </a:r>
          </a:p>
        </p:txBody>
      </p:sp>
      <p:sp>
        <p:nvSpPr>
          <p:cNvPr id="30" name="TextBox 29"/>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80">
                                          <p:stCondLst>
                                            <p:cond delay="0"/>
                                          </p:stCondLst>
                                        </p:cTn>
                                        <p:tgtEl>
                                          <p:spTgt spid="12"/>
                                        </p:tgtEl>
                                      </p:cBhvr>
                                    </p:animEffect>
                                    <p:anim calcmode="lin" valueType="num">
                                      <p:cBhvr>
                                        <p:cTn id="1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gtEl>
                                      </p:cBhvr>
                                      <p:to x="100000" y="60000"/>
                                    </p:animScale>
                                    <p:animScale>
                                      <p:cBhvr>
                                        <p:cTn id="22" dur="166" decel="50000">
                                          <p:stCondLst>
                                            <p:cond delay="676"/>
                                          </p:stCondLst>
                                        </p:cTn>
                                        <p:tgtEl>
                                          <p:spTgt spid="12"/>
                                        </p:tgtEl>
                                      </p:cBhvr>
                                      <p:to x="100000" y="100000"/>
                                    </p:animScale>
                                    <p:animScale>
                                      <p:cBhvr>
                                        <p:cTn id="23" dur="26">
                                          <p:stCondLst>
                                            <p:cond delay="1312"/>
                                          </p:stCondLst>
                                        </p:cTn>
                                        <p:tgtEl>
                                          <p:spTgt spid="12"/>
                                        </p:tgtEl>
                                      </p:cBhvr>
                                      <p:to x="100000" y="80000"/>
                                    </p:animScale>
                                    <p:animScale>
                                      <p:cBhvr>
                                        <p:cTn id="24" dur="166" decel="50000">
                                          <p:stCondLst>
                                            <p:cond delay="1338"/>
                                          </p:stCondLst>
                                        </p:cTn>
                                        <p:tgtEl>
                                          <p:spTgt spid="12"/>
                                        </p:tgtEl>
                                      </p:cBhvr>
                                      <p:to x="100000" y="100000"/>
                                    </p:animScale>
                                    <p:animScale>
                                      <p:cBhvr>
                                        <p:cTn id="25" dur="26">
                                          <p:stCondLst>
                                            <p:cond delay="1642"/>
                                          </p:stCondLst>
                                        </p:cTn>
                                        <p:tgtEl>
                                          <p:spTgt spid="12"/>
                                        </p:tgtEl>
                                      </p:cBhvr>
                                      <p:to x="100000" y="90000"/>
                                    </p:animScale>
                                    <p:animScale>
                                      <p:cBhvr>
                                        <p:cTn id="26" dur="166" decel="50000">
                                          <p:stCondLst>
                                            <p:cond delay="1668"/>
                                          </p:stCondLst>
                                        </p:cTn>
                                        <p:tgtEl>
                                          <p:spTgt spid="12"/>
                                        </p:tgtEl>
                                      </p:cBhvr>
                                      <p:to x="100000" y="100000"/>
                                    </p:animScale>
                                    <p:animScale>
                                      <p:cBhvr>
                                        <p:cTn id="27" dur="26">
                                          <p:stCondLst>
                                            <p:cond delay="1808"/>
                                          </p:stCondLst>
                                        </p:cTn>
                                        <p:tgtEl>
                                          <p:spTgt spid="12"/>
                                        </p:tgtEl>
                                      </p:cBhvr>
                                      <p:to x="100000" y="95000"/>
                                    </p:animScale>
                                    <p:animScale>
                                      <p:cBhvr>
                                        <p:cTn id="28" dur="166" decel="50000">
                                          <p:stCondLst>
                                            <p:cond delay="1834"/>
                                          </p:stCondLst>
                                        </p:cTn>
                                        <p:tgtEl>
                                          <p:spTgt spid="1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1000"/>
                                        <p:tgtEl>
                                          <p:spTgt spid="34"/>
                                        </p:tgtEl>
                                      </p:cBhvr>
                                    </p:animEffect>
                                  </p:childTnLst>
                                </p:cTn>
                              </p:par>
                            </p:childTnLst>
                          </p:cTn>
                        </p:par>
                        <p:par>
                          <p:cTn id="43" fill="hold">
                            <p:stCondLst>
                              <p:cond delay="1000"/>
                            </p:stCondLst>
                            <p:childTnLst>
                              <p:par>
                                <p:cTn id="44" presetID="1" presetClass="entr" presetSubtype="0" fill="hold" grpId="2" nodeType="after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64" presetClass="path" presetSubtype="0" accel="50000" decel="50000" fill="hold" grpId="1" nodeType="withEffect">
                                  <p:stCondLst>
                                    <p:cond delay="0"/>
                                  </p:stCondLst>
                                  <p:childTnLst>
                                    <p:animMotion origin="layout" path="M 5.55112E-17 -2.21143E-6 L 0.18333 -0.82697 " pathEditMode="relative" rAng="0" ptsTypes="AA">
                                      <p:cBhvr>
                                        <p:cTn id="47" dur="1000" fill="hold"/>
                                        <p:tgtEl>
                                          <p:spTgt spid="34"/>
                                        </p:tgtEl>
                                        <p:attrNameLst>
                                          <p:attrName>ppt_x</p:attrName>
                                          <p:attrName>ppt_y</p:attrName>
                                        </p:attrNameLst>
                                      </p:cBhvr>
                                      <p:rCtr x="9200" y="-41400"/>
                                    </p:animMotion>
                                  </p:childTnLst>
                                </p:cTn>
                              </p:par>
                              <p:par>
                                <p:cTn id="48" presetID="10" presetClass="exit" presetSubtype="0" fill="hold" grpId="3" nodeType="withEffect">
                                  <p:stCondLst>
                                    <p:cond delay="500"/>
                                  </p:stCondLst>
                                  <p:childTnLst>
                                    <p:animEffect transition="out" filter="fade">
                                      <p:cBhvr>
                                        <p:cTn id="49" dur="2000"/>
                                        <p:tgtEl>
                                          <p:spTgt spid="34"/>
                                        </p:tgtEl>
                                      </p:cBhvr>
                                    </p:animEffect>
                                    <p:set>
                                      <p:cBhvr>
                                        <p:cTn id="50" dur="1" fill="hold">
                                          <p:stCondLst>
                                            <p:cond delay="1999"/>
                                          </p:stCondLst>
                                        </p:cTn>
                                        <p:tgtEl>
                                          <p:spTgt spid="34"/>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12" grpId="0" animBg="1"/>
      <p:bldP spid="22" grpId="0" animBg="1"/>
      <p:bldP spid="33" grpId="0" animBg="1"/>
      <p:bldP spid="34" grpId="0" animBg="1"/>
      <p:bldP spid="34" grpId="1" animBg="1"/>
      <p:bldP spid="34" grpId="2" animBg="1"/>
      <p:bldP spid="34"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5</a:t>
            </a:fld>
            <a:endParaRPr lang="en-US" dirty="0"/>
          </a:p>
        </p:txBody>
      </p:sp>
      <p:sp>
        <p:nvSpPr>
          <p:cNvPr id="6" name="Title 5"/>
          <p:cNvSpPr>
            <a:spLocks noGrp="1"/>
          </p:cNvSpPr>
          <p:nvPr>
            <p:ph type="title"/>
          </p:nvPr>
        </p:nvSpPr>
        <p:spPr/>
        <p:txBody>
          <a:bodyPr>
            <a:normAutofit fontScale="90000"/>
          </a:bodyPr>
          <a:lstStyle/>
          <a:p>
            <a:r>
              <a:rPr lang="en-US" dirty="0"/>
              <a:t>SOME ADMINISTRATIVE BUSINESS TO ATTEND TO…</a:t>
            </a:r>
          </a:p>
        </p:txBody>
      </p:sp>
      <p:sp>
        <p:nvSpPr>
          <p:cNvPr id="7" name="TextBox 6"/>
          <p:cNvSpPr txBox="1"/>
          <p:nvPr/>
        </p:nvSpPr>
        <p:spPr>
          <a:xfrm>
            <a:off x="1028700" y="782122"/>
            <a:ext cx="7086600" cy="5293757"/>
          </a:xfrm>
          <a:prstGeom prst="rect">
            <a:avLst/>
          </a:prstGeom>
          <a:solidFill>
            <a:schemeClr val="bg1"/>
          </a:solidFill>
        </p:spPr>
        <p:txBody>
          <a:bodyPr wrap="square" rtlCol="0">
            <a:spAutoFit/>
          </a:bodyPr>
          <a:lstStyle/>
          <a:p>
            <a:pPr algn="ctr"/>
            <a:r>
              <a:rPr lang="en-US" sz="4400" b="1" dirty="0"/>
              <a:t>Thank you for the </a:t>
            </a:r>
            <a:r>
              <a:rPr lang="en-US" sz="4400" b="1" u="sng" dirty="0"/>
              <a:t>sand samples</a:t>
            </a:r>
            <a:r>
              <a:rPr lang="en-US" sz="4400" b="1" dirty="0"/>
              <a:t> from around the world:</a:t>
            </a:r>
          </a:p>
          <a:p>
            <a:pPr algn="ctr"/>
            <a:endParaRPr lang="en-US" sz="4400" b="1" dirty="0"/>
          </a:p>
          <a:p>
            <a:pPr algn="ctr"/>
            <a:r>
              <a:rPr lang="en-US" sz="5400" b="1" dirty="0">
                <a:solidFill>
                  <a:srgbClr val="FF0000"/>
                </a:solidFill>
                <a:effectLst>
                  <a:outerShdw blurRad="38100" dist="38100" dir="2700000" algn="tl">
                    <a:srgbClr val="000000"/>
                  </a:outerShdw>
                </a:effectLst>
              </a:rPr>
              <a:t>Denny &amp; Terri </a:t>
            </a:r>
            <a:r>
              <a:rPr lang="en-US" sz="5400" b="1" dirty="0" err="1">
                <a:solidFill>
                  <a:srgbClr val="FF0000"/>
                </a:solidFill>
                <a:effectLst>
                  <a:outerShdw blurRad="38100" dist="38100" dir="2700000" algn="tl">
                    <a:srgbClr val="000000"/>
                  </a:outerShdw>
                </a:effectLst>
              </a:rPr>
              <a:t>Borczk</a:t>
            </a:r>
            <a:r>
              <a:rPr lang="en-US" sz="5400" b="1" dirty="0"/>
              <a:t>, </a:t>
            </a:r>
          </a:p>
          <a:p>
            <a:pPr algn="ctr"/>
            <a:r>
              <a:rPr lang="en-US" sz="5400" b="1" dirty="0">
                <a:solidFill>
                  <a:srgbClr val="FF0000"/>
                </a:solidFill>
                <a:effectLst>
                  <a:outerShdw blurRad="38100" dist="38100" dir="2700000" algn="tl">
                    <a:srgbClr val="000000"/>
                  </a:outerShdw>
                </a:effectLst>
              </a:rPr>
              <a:t>Ed &amp; Susan </a:t>
            </a:r>
            <a:r>
              <a:rPr lang="en-US" sz="5400" b="1" dirty="0" err="1">
                <a:solidFill>
                  <a:srgbClr val="FF0000"/>
                </a:solidFill>
                <a:effectLst>
                  <a:outerShdw blurRad="38100" dist="38100" dir="2700000" algn="tl">
                    <a:srgbClr val="000000"/>
                  </a:outerShdw>
                </a:effectLst>
              </a:rPr>
              <a:t>Luukko</a:t>
            </a:r>
            <a:r>
              <a:rPr lang="en-US" sz="5400" b="1" dirty="0"/>
              <a:t>, &amp; </a:t>
            </a:r>
          </a:p>
          <a:p>
            <a:pPr algn="ctr"/>
            <a:r>
              <a:rPr lang="en-US" sz="5400" b="1" dirty="0">
                <a:solidFill>
                  <a:srgbClr val="FF0000"/>
                </a:solidFill>
                <a:effectLst>
                  <a:outerShdw blurRad="38100" dist="38100" dir="2700000" algn="tl">
                    <a:srgbClr val="000000"/>
                  </a:outerShdw>
                </a:effectLst>
              </a:rPr>
              <a:t>Karen Morrison</a:t>
            </a:r>
          </a:p>
        </p:txBody>
      </p:sp>
      <p:sp>
        <p:nvSpPr>
          <p:cNvPr id="8" name="TextBox 7"/>
          <p:cNvSpPr txBox="1"/>
          <p:nvPr/>
        </p:nvSpPr>
        <p:spPr>
          <a:xfrm>
            <a:off x="1447800" y="838200"/>
            <a:ext cx="6248400" cy="4985980"/>
          </a:xfrm>
          <a:prstGeom prst="rect">
            <a:avLst/>
          </a:prstGeom>
          <a:solidFill>
            <a:schemeClr val="bg1"/>
          </a:solidFill>
        </p:spPr>
        <p:txBody>
          <a:bodyPr wrap="square" rtlCol="0">
            <a:spAutoFit/>
          </a:bodyPr>
          <a:lstStyle/>
          <a:p>
            <a:pPr algn="ctr"/>
            <a:r>
              <a:rPr lang="en-US" sz="4400" b="1" dirty="0"/>
              <a:t>Thanks to </a:t>
            </a:r>
          </a:p>
          <a:p>
            <a:pPr algn="ctr"/>
            <a:endParaRPr lang="en-US" sz="4400" b="1" dirty="0"/>
          </a:p>
          <a:p>
            <a:pPr algn="ctr"/>
            <a:r>
              <a:rPr lang="en-US" sz="5400" b="1" dirty="0">
                <a:solidFill>
                  <a:srgbClr val="FF0000"/>
                </a:solidFill>
                <a:effectLst>
                  <a:outerShdw blurRad="38100" dist="38100" dir="2700000" algn="tl">
                    <a:srgbClr val="000000"/>
                  </a:outerShdw>
                </a:effectLst>
              </a:rPr>
              <a:t>Gary &amp; Jo Bryant </a:t>
            </a:r>
          </a:p>
          <a:p>
            <a:pPr algn="ctr"/>
            <a:endParaRPr lang="en-US" sz="4400" b="1" dirty="0"/>
          </a:p>
          <a:p>
            <a:pPr algn="ctr"/>
            <a:r>
              <a:rPr lang="en-US" sz="4400" b="1" dirty="0"/>
              <a:t>for the </a:t>
            </a:r>
            <a:r>
              <a:rPr lang="en-US" sz="4400" b="1" u="sng" dirty="0"/>
              <a:t>scientific </a:t>
            </a:r>
            <a:r>
              <a:rPr lang="en-US" sz="4400" b="1" u="sng" dirty="0" err="1"/>
              <a:t>mags</a:t>
            </a:r>
            <a:r>
              <a:rPr lang="en-US" sz="4400" b="1" u="sng" dirty="0"/>
              <a:t> </a:t>
            </a:r>
            <a:r>
              <a:rPr lang="en-US" sz="4400" b="1" dirty="0"/>
              <a:t>they collect and hold till our return each yr!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from="(-#ppt_w/2)" to="(#ppt_x)" calcmode="lin" valueType="num">
                                      <p:cBhvr>
                                        <p:cTn id="15" dur="600" fill="hold">
                                          <p:stCondLst>
                                            <p:cond delay="0"/>
                                          </p:stCondLst>
                                        </p:cTn>
                                        <p:tgtEl>
                                          <p:spTgt spid="8"/>
                                        </p:tgtEl>
                                        <p:attrNameLst>
                                          <p:attrName>ppt_x</p:attrName>
                                        </p:attrNameLst>
                                      </p:cBhvr>
                                    </p:anim>
                                    <p:anim from="0" to="-1.0" calcmode="lin" valueType="num">
                                      <p:cBhvr>
                                        <p:cTn id="16" dur="200" decel="50000" autoRev="1" fill="hold">
                                          <p:stCondLst>
                                            <p:cond delay="600"/>
                                          </p:stCondLst>
                                        </p:cTn>
                                        <p:tgtEl>
                                          <p:spTgt spid="8"/>
                                        </p:tgtEl>
                                        <p:attrNameLst>
                                          <p:attrName>xshear</p:attrName>
                                        </p:attrNameLst>
                                      </p:cBhvr>
                                    </p:anim>
                                    <p:animScale>
                                      <p:cBhvr>
                                        <p:cTn id="17" dur="200" decel="100000" autoRev="1" fill="hold">
                                          <p:stCondLst>
                                            <p:cond delay="600"/>
                                          </p:stCondLst>
                                        </p:cTn>
                                        <p:tgtEl>
                                          <p:spTgt spid="8"/>
                                        </p:tgtEl>
                                      </p:cBhvr>
                                      <p:from x="100000" y="100000"/>
                                      <p:to x="80000" y="100000"/>
                                    </p:animScale>
                                    <p:anim by="(#ppt_h/3+#ppt_w*0.1)" calcmode="lin" valueType="num">
                                      <p:cBhvr additive="sum">
                                        <p:cTn id="18" dur="200" decel="100000" autoRev="1" fill="hold">
                                          <p:stCondLst>
                                            <p:cond delay="600"/>
                                          </p:stCondLst>
                                        </p:cTn>
                                        <p:tgtEl>
                                          <p:spTgt spid="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50</a:t>
            </a:fld>
            <a:endParaRPr lang="en-US" dirty="0"/>
          </a:p>
        </p:txBody>
      </p:sp>
      <p:sp>
        <p:nvSpPr>
          <p:cNvPr id="6" name="Title 5"/>
          <p:cNvSpPr>
            <a:spLocks noGrp="1"/>
          </p:cNvSpPr>
          <p:nvPr>
            <p:ph type="title"/>
          </p:nvPr>
        </p:nvSpPr>
        <p:spPr/>
        <p:txBody>
          <a:bodyPr>
            <a:normAutofit fontScale="90000"/>
          </a:bodyPr>
          <a:lstStyle/>
          <a:p>
            <a:pPr lvl="0">
              <a:defRPr/>
            </a:pPr>
            <a:r>
              <a:rPr lang="en-US" dirty="0"/>
              <a:t>BAYOU </a:t>
            </a:r>
            <a:r>
              <a:rPr lang="en-US" dirty="0" err="1"/>
              <a:t>CHENE</a:t>
            </a:r>
            <a:r>
              <a:rPr lang="en-US" dirty="0"/>
              <a:t> SETTLEMENT</a:t>
            </a:r>
          </a:p>
        </p:txBody>
      </p:sp>
      <p:pic>
        <p:nvPicPr>
          <p:cNvPr id="83970" name="Picture 2" descr="http://lh3.googleusercontent.com/-SOpmrV8i4JM/Vp-2XDBuN7I/AAAAAAAAAGA/rSd_2TPqurc/s1600/20160116_163719-1.jpg"/>
          <p:cNvPicPr>
            <a:picLocks noChangeAspect="1" noChangeArrowheads="1"/>
          </p:cNvPicPr>
          <p:nvPr/>
        </p:nvPicPr>
        <p:blipFill>
          <a:blip r:embed="rId2" cstate="print">
            <a:lum bright="-10000"/>
          </a:blip>
          <a:srcRect/>
          <a:stretch>
            <a:fillRect/>
          </a:stretch>
        </p:blipFill>
        <p:spPr bwMode="auto">
          <a:xfrm>
            <a:off x="0" y="1066800"/>
            <a:ext cx="9144000" cy="4055746"/>
          </a:xfrm>
          <a:prstGeom prst="rect">
            <a:avLst/>
          </a:prstGeom>
          <a:noFill/>
        </p:spPr>
      </p:pic>
      <p:sp>
        <p:nvSpPr>
          <p:cNvPr id="7" name="TextBox 6"/>
          <p:cNvSpPr txBox="1"/>
          <p:nvPr/>
        </p:nvSpPr>
        <p:spPr>
          <a:xfrm>
            <a:off x="0" y="5334000"/>
            <a:ext cx="9144000" cy="1261884"/>
          </a:xfrm>
          <a:prstGeom prst="rect">
            <a:avLst/>
          </a:prstGeom>
          <a:noFill/>
        </p:spPr>
        <p:txBody>
          <a:bodyPr wrap="square" rtlCol="0">
            <a:spAutoFit/>
          </a:bodyPr>
          <a:lstStyle/>
          <a:p>
            <a:pPr algn="ctr"/>
            <a:r>
              <a:rPr lang="en-US" sz="3800" b="1" dirty="0"/>
              <a:t>IDEALIZED VIEW OF WHAT </a:t>
            </a:r>
          </a:p>
          <a:p>
            <a:pPr algn="ctr"/>
            <a:r>
              <a:rPr lang="en-US" sz="3800" b="1" dirty="0"/>
              <a:t>BAYOU </a:t>
            </a:r>
            <a:r>
              <a:rPr lang="en-US" sz="3800" b="1" dirty="0" err="1"/>
              <a:t>CHENE</a:t>
            </a:r>
            <a:r>
              <a:rPr lang="en-US" sz="3800" b="1" dirty="0"/>
              <a:t> MIGHT HAVE LOOKED LIKE…</a:t>
            </a:r>
          </a:p>
        </p:txBody>
      </p:sp>
      <p:sp>
        <p:nvSpPr>
          <p:cNvPr id="8" name="TextBox 7"/>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500" fill="hold"/>
                                        <p:tgtEl>
                                          <p:spTgt spid="83970"/>
                                        </p:tgtEl>
                                        <p:attrNameLst>
                                          <p:attrName>ppt_w</p:attrName>
                                        </p:attrNameLst>
                                      </p:cBhvr>
                                      <p:tavLst>
                                        <p:tav tm="0">
                                          <p:val>
                                            <p:fltVal val="0"/>
                                          </p:val>
                                        </p:tav>
                                        <p:tav tm="100000">
                                          <p:val>
                                            <p:strVal val="#ppt_w"/>
                                          </p:val>
                                        </p:tav>
                                      </p:tavLst>
                                    </p:anim>
                                    <p:anim calcmode="lin" valueType="num">
                                      <p:cBhvr>
                                        <p:cTn id="8" dur="500" fill="hold"/>
                                        <p:tgtEl>
                                          <p:spTgt spid="83970"/>
                                        </p:tgtEl>
                                        <p:attrNameLst>
                                          <p:attrName>ppt_h</p:attrName>
                                        </p:attrNameLst>
                                      </p:cBhvr>
                                      <p:tavLst>
                                        <p:tav tm="0">
                                          <p:val>
                                            <p:fltVal val="0"/>
                                          </p:val>
                                        </p:tav>
                                        <p:tav tm="100000">
                                          <p:val>
                                            <p:strVal val="#ppt_h"/>
                                          </p:val>
                                        </p:tav>
                                      </p:tavLst>
                                    </p:anim>
                                    <p:animEffect transition="in" filter="fade">
                                      <p:cBhvr>
                                        <p:cTn id="9" dur="5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228600" y="609600"/>
            <a:ext cx="4333875" cy="6076950"/>
          </a:xfrm>
          <a:prstGeom prst="rect">
            <a:avLst/>
          </a:prstGeom>
          <a:noFill/>
          <a:ln w="9525">
            <a:noFill/>
            <a:miter lim="800000"/>
            <a:headEnd/>
            <a:tailEnd/>
          </a:ln>
        </p:spPr>
      </p:pic>
      <p:pic>
        <p:nvPicPr>
          <p:cNvPr id="96260" name="Picture 4"/>
          <p:cNvPicPr>
            <a:picLocks noChangeAspect="1" noChangeArrowheads="1"/>
          </p:cNvPicPr>
          <p:nvPr/>
        </p:nvPicPr>
        <p:blipFill>
          <a:blip r:embed="rId3" cstate="print"/>
          <a:srcRect r="41284"/>
          <a:stretch>
            <a:fillRect/>
          </a:stretch>
        </p:blipFill>
        <p:spPr bwMode="auto">
          <a:xfrm>
            <a:off x="0" y="591570"/>
            <a:ext cx="4876800" cy="626643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BAYOU </a:t>
            </a:r>
            <a:r>
              <a:rPr lang="en-US" dirty="0" err="1"/>
              <a:t>CHENE</a:t>
            </a:r>
            <a:r>
              <a:rPr lang="en-US" dirty="0"/>
              <a:t> SETTLEMENT</a:t>
            </a:r>
          </a:p>
        </p:txBody>
      </p:sp>
      <p:grpSp>
        <p:nvGrpSpPr>
          <p:cNvPr id="7" name="Group 6"/>
          <p:cNvGrpSpPr/>
          <p:nvPr/>
        </p:nvGrpSpPr>
        <p:grpSpPr>
          <a:xfrm>
            <a:off x="0" y="609600"/>
            <a:ext cx="4800600" cy="6248400"/>
            <a:chOff x="685800" y="0"/>
            <a:chExt cx="4876800" cy="6248400"/>
          </a:xfrm>
        </p:grpSpPr>
        <p:pic>
          <p:nvPicPr>
            <p:cNvPr id="96259" name="Picture 3"/>
            <p:cNvPicPr>
              <a:picLocks noChangeAspect="1" noChangeArrowheads="1"/>
            </p:cNvPicPr>
            <p:nvPr/>
          </p:nvPicPr>
          <p:blipFill>
            <a:blip r:embed="rId4" cstate="print">
              <a:lum bright="-30000"/>
            </a:blip>
            <a:srcRect l="12500"/>
            <a:stretch>
              <a:fillRect/>
            </a:stretch>
          </p:blipFill>
          <p:spPr bwMode="auto">
            <a:xfrm>
              <a:off x="685800" y="1438290"/>
              <a:ext cx="4800600" cy="4810110"/>
            </a:xfrm>
            <a:prstGeom prst="rect">
              <a:avLst/>
            </a:prstGeom>
            <a:noFill/>
            <a:ln w="9525">
              <a:noFill/>
              <a:miter lim="800000"/>
              <a:headEnd/>
              <a:tailEnd/>
            </a:ln>
          </p:spPr>
        </p:pic>
        <p:sp>
          <p:nvSpPr>
            <p:cNvPr id="6" name="TextBox 5"/>
            <p:cNvSpPr txBox="1"/>
            <p:nvPr/>
          </p:nvSpPr>
          <p:spPr>
            <a:xfrm>
              <a:off x="685800" y="0"/>
              <a:ext cx="4876800" cy="1631216"/>
            </a:xfrm>
            <a:prstGeom prst="rect">
              <a:avLst/>
            </a:prstGeom>
            <a:solidFill>
              <a:schemeClr val="bg1"/>
            </a:solidFill>
          </p:spPr>
          <p:txBody>
            <a:bodyPr wrap="square" rtlCol="0">
              <a:spAutoFit/>
            </a:bodyPr>
            <a:lstStyle/>
            <a:p>
              <a:pPr algn="ctr"/>
              <a:r>
                <a:rPr lang="en-US" sz="2400" dirty="0"/>
                <a:t>Post Office with Post Master in center surrounded by Washington DC post office officials that </a:t>
              </a:r>
            </a:p>
            <a:p>
              <a:pPr algn="ctr"/>
              <a:r>
                <a:rPr lang="en-US" sz="2400" dirty="0"/>
                <a:t>“</a:t>
              </a:r>
              <a:r>
                <a:rPr lang="en-US" sz="2800" dirty="0">
                  <a:solidFill>
                    <a:srgbClr val="FF0000"/>
                  </a:solidFill>
                  <a:effectLst>
                    <a:outerShdw blurRad="38100" dist="38100" dir="2700000" algn="tl">
                      <a:schemeClr val="tx1"/>
                    </a:outerShdw>
                  </a:effectLst>
                </a:rPr>
                <a:t>had to see it for themselves!</a:t>
              </a:r>
              <a:r>
                <a:rPr lang="en-US" sz="2400" dirty="0"/>
                <a:t>”</a:t>
              </a:r>
            </a:p>
          </p:txBody>
        </p:sp>
      </p:grpSp>
      <p:sp>
        <p:nvSpPr>
          <p:cNvPr id="4" name="TextBox 3"/>
          <p:cNvSpPr txBox="1"/>
          <p:nvPr/>
        </p:nvSpPr>
        <p:spPr>
          <a:xfrm>
            <a:off x="4648200" y="611624"/>
            <a:ext cx="4495800" cy="6324808"/>
          </a:xfrm>
          <a:prstGeom prst="rect">
            <a:avLst/>
          </a:prstGeom>
          <a:solidFill>
            <a:schemeClr val="tx2">
              <a:lumMod val="20000"/>
              <a:lumOff val="80000"/>
            </a:schemeClr>
          </a:solidFill>
        </p:spPr>
        <p:txBody>
          <a:bodyPr wrap="square" rtlCol="0">
            <a:spAutoFit/>
          </a:bodyPr>
          <a:lstStyle/>
          <a:p>
            <a:pPr marL="115888" indent="-115888">
              <a:spcAft>
                <a:spcPts val="600"/>
              </a:spcAft>
              <a:buFont typeface="Arial" pitchFamily="34" charset="0"/>
              <a:buChar char="•"/>
            </a:pPr>
            <a:r>
              <a:rPr lang="en-US" sz="2500" dirty="0"/>
              <a:t>Bayou </a:t>
            </a:r>
            <a:r>
              <a:rPr lang="en-US" sz="2500" dirty="0" err="1"/>
              <a:t>Chene</a:t>
            </a:r>
            <a:r>
              <a:rPr lang="en-US" sz="2500" dirty="0"/>
              <a:t> </a:t>
            </a:r>
            <a:r>
              <a:rPr lang="en-US" sz="2500" dirty="0">
                <a:solidFill>
                  <a:srgbClr val="FF0000"/>
                </a:solidFill>
                <a:effectLst>
                  <a:outerShdw blurRad="38100" dist="38100" dir="2700000" algn="tl">
                    <a:schemeClr val="tx1"/>
                  </a:outerShdw>
                </a:effectLst>
              </a:rPr>
              <a:t>translates to “Oak Bayou”</a:t>
            </a:r>
          </a:p>
          <a:p>
            <a:pPr marL="115888" indent="-115888">
              <a:spcAft>
                <a:spcPts val="600"/>
              </a:spcAft>
              <a:buFont typeface="Arial" pitchFamily="34" charset="0"/>
              <a:buChar char="•"/>
            </a:pPr>
            <a:r>
              <a:rPr lang="en-US" sz="2500" dirty="0"/>
              <a:t>Home where their ancestors </a:t>
            </a:r>
            <a:r>
              <a:rPr lang="en-US" sz="2500" dirty="0">
                <a:solidFill>
                  <a:srgbClr val="FF0000"/>
                </a:solidFill>
                <a:effectLst>
                  <a:outerShdw blurRad="38100" dist="38100" dir="2700000" algn="tl">
                    <a:schemeClr val="tx1"/>
                  </a:outerShdw>
                </a:effectLst>
              </a:rPr>
              <a:t>lived for more than THREE generations</a:t>
            </a:r>
          </a:p>
          <a:p>
            <a:pPr marL="115888" indent="-115888">
              <a:spcAft>
                <a:spcPts val="600"/>
              </a:spcAft>
              <a:buFont typeface="Arial" pitchFamily="34" charset="0"/>
              <a:buChar char="•"/>
            </a:pPr>
            <a:r>
              <a:rPr lang="en-US" sz="2500" dirty="0"/>
              <a:t>Every year Atchafalaya River </a:t>
            </a:r>
            <a:r>
              <a:rPr lang="en-US" sz="2500" dirty="0">
                <a:solidFill>
                  <a:srgbClr val="FF0000"/>
                </a:solidFill>
                <a:effectLst>
                  <a:outerShdw blurRad="38100" dist="38100" dir="2700000" algn="tl">
                    <a:schemeClr val="tx1"/>
                  </a:outerShdw>
                </a:effectLst>
              </a:rPr>
              <a:t>spring floods leave more silt and sand behind</a:t>
            </a:r>
            <a:r>
              <a:rPr lang="en-US" sz="2500" dirty="0"/>
              <a:t>, burying the basin’s past further beneath surface</a:t>
            </a:r>
          </a:p>
          <a:p>
            <a:pPr marL="115888" indent="-115888">
              <a:spcAft>
                <a:spcPts val="600"/>
              </a:spcAft>
              <a:buFont typeface="Arial" pitchFamily="34" charset="0"/>
              <a:buChar char="•"/>
            </a:pPr>
            <a:r>
              <a:rPr lang="en-US" sz="2500" dirty="0">
                <a:solidFill>
                  <a:srgbClr val="FF0000"/>
                </a:solidFill>
                <a:effectLst>
                  <a:outerShdw blurRad="38100" dist="38100" dir="2700000" algn="tl">
                    <a:schemeClr val="tx1"/>
                  </a:outerShdw>
                </a:effectLst>
              </a:rPr>
              <a:t>1841</a:t>
            </a:r>
            <a:r>
              <a:rPr lang="en-US" sz="2500" dirty="0"/>
              <a:t>, at least </a:t>
            </a:r>
            <a:r>
              <a:rPr lang="en-US" sz="2500" dirty="0">
                <a:solidFill>
                  <a:srgbClr val="FF0000"/>
                </a:solidFill>
                <a:effectLst>
                  <a:outerShdw blurRad="38100" dist="38100" dir="2700000" algn="tl">
                    <a:schemeClr val="tx1"/>
                  </a:outerShdw>
                </a:effectLst>
              </a:rPr>
              <a:t>16 planters </a:t>
            </a:r>
            <a:r>
              <a:rPr lang="en-US" sz="2500" dirty="0"/>
              <a:t>were homesteading there</a:t>
            </a:r>
          </a:p>
          <a:p>
            <a:pPr marL="115888" indent="-115888">
              <a:spcAft>
                <a:spcPts val="600"/>
              </a:spcAft>
              <a:buFont typeface="Arial" pitchFamily="34" charset="0"/>
              <a:buChar char="•"/>
            </a:pPr>
            <a:r>
              <a:rPr lang="en-US" sz="2500" dirty="0">
                <a:solidFill>
                  <a:srgbClr val="FF0000"/>
                </a:solidFill>
                <a:effectLst>
                  <a:outerShdw blurRad="38100" dist="38100" dir="2700000" algn="tl">
                    <a:schemeClr val="tx1"/>
                  </a:outerShdw>
                </a:effectLst>
              </a:rPr>
              <a:t>1848-1</a:t>
            </a:r>
            <a:r>
              <a:rPr lang="en-US" sz="2500" baseline="30000" dirty="0">
                <a:solidFill>
                  <a:srgbClr val="FF0000"/>
                </a:solidFill>
                <a:effectLst>
                  <a:outerShdw blurRad="38100" dist="38100" dir="2700000" algn="tl">
                    <a:schemeClr val="tx1"/>
                  </a:outerShdw>
                </a:effectLst>
              </a:rPr>
              <a:t>ST</a:t>
            </a:r>
            <a:r>
              <a:rPr lang="en-US" sz="2500" dirty="0"/>
              <a:t> </a:t>
            </a:r>
            <a:r>
              <a:rPr lang="en-US" sz="2500" dirty="0">
                <a:solidFill>
                  <a:srgbClr val="FF0000"/>
                </a:solidFill>
                <a:effectLst>
                  <a:outerShdw blurRad="38100" dist="38100" dir="2700000" algn="tl">
                    <a:schemeClr val="tx1"/>
                  </a:outerShdw>
                </a:effectLst>
              </a:rPr>
              <a:t>land claims </a:t>
            </a:r>
            <a:r>
              <a:rPr lang="en-US" sz="2500" dirty="0"/>
              <a:t>were registered in Bayou </a:t>
            </a:r>
            <a:r>
              <a:rPr lang="en-US" sz="2500" dirty="0" err="1"/>
              <a:t>Chene</a:t>
            </a:r>
            <a:endParaRPr lang="en-US" sz="2500" dirty="0"/>
          </a:p>
          <a:p>
            <a:pPr marL="115888" indent="-115888">
              <a:spcAft>
                <a:spcPts val="600"/>
              </a:spcAft>
              <a:buFont typeface="Arial" pitchFamily="34" charset="0"/>
              <a:buChar char="•"/>
            </a:pPr>
            <a:r>
              <a:rPr lang="en-US" sz="2500" dirty="0">
                <a:solidFill>
                  <a:srgbClr val="FF0000"/>
                </a:solidFill>
                <a:effectLst>
                  <a:outerShdw blurRad="38100" dist="38100" dir="2700000" algn="tl">
                    <a:schemeClr val="tx1"/>
                  </a:outerShdw>
                </a:effectLst>
              </a:rPr>
              <a:t>1850-Total</a:t>
            </a:r>
            <a:r>
              <a:rPr lang="en-US" sz="2500" dirty="0"/>
              <a:t> population: </a:t>
            </a:r>
            <a:r>
              <a:rPr lang="en-US" sz="2500" dirty="0">
                <a:solidFill>
                  <a:srgbClr val="FF0000"/>
                </a:solidFill>
                <a:effectLst>
                  <a:outerShdw blurRad="38100" dist="38100" dir="2700000" algn="tl">
                    <a:schemeClr val="tx1"/>
                  </a:outerShdw>
                </a:effectLst>
              </a:rPr>
              <a:t>~277</a:t>
            </a:r>
          </a:p>
          <a:p>
            <a:pPr marL="115888" indent="-115888">
              <a:spcAft>
                <a:spcPts val="600"/>
              </a:spcAft>
              <a:buFont typeface="Arial" pitchFamily="34" charset="0"/>
              <a:buChar char="•"/>
            </a:pPr>
            <a:r>
              <a:rPr lang="en-US" sz="2500" dirty="0">
                <a:solidFill>
                  <a:srgbClr val="FF0000"/>
                </a:solidFill>
                <a:effectLst>
                  <a:outerShdw blurRad="38100" dist="38100" dir="2700000" algn="tl">
                    <a:schemeClr val="tx1"/>
                  </a:outerShdw>
                </a:effectLst>
              </a:rPr>
              <a:t>1860-Total</a:t>
            </a:r>
            <a:r>
              <a:rPr lang="en-US" sz="2500" dirty="0"/>
              <a:t> population: </a:t>
            </a:r>
            <a:r>
              <a:rPr lang="en-US" sz="2500" dirty="0">
                <a:solidFill>
                  <a:srgbClr val="FF0000"/>
                </a:solidFill>
                <a:effectLst>
                  <a:outerShdw blurRad="38100" dist="38100" dir="2700000" algn="tl">
                    <a:schemeClr val="tx1"/>
                  </a:outerShdw>
                </a:effectLst>
              </a:rPr>
              <a:t>~675</a:t>
            </a:r>
          </a:p>
        </p:txBody>
      </p:sp>
      <p:sp>
        <p:nvSpPr>
          <p:cNvPr id="9" name="TextBox 8"/>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500" fill="hold"/>
                                        <p:tgtEl>
                                          <p:spTgt spid="96258"/>
                                        </p:tgtEl>
                                        <p:attrNameLst>
                                          <p:attrName>ppt_w</p:attrName>
                                        </p:attrNameLst>
                                      </p:cBhvr>
                                      <p:tavLst>
                                        <p:tav tm="0">
                                          <p:val>
                                            <p:fltVal val="0"/>
                                          </p:val>
                                        </p:tav>
                                        <p:tav tm="100000">
                                          <p:val>
                                            <p:strVal val="#ppt_w"/>
                                          </p:val>
                                        </p:tav>
                                      </p:tavLst>
                                    </p:anim>
                                    <p:anim calcmode="lin" valueType="num">
                                      <p:cBhvr>
                                        <p:cTn id="8" dur="500" fill="hold"/>
                                        <p:tgtEl>
                                          <p:spTgt spid="96258"/>
                                        </p:tgtEl>
                                        <p:attrNameLst>
                                          <p:attrName>ppt_h</p:attrName>
                                        </p:attrNameLst>
                                      </p:cBhvr>
                                      <p:tavLst>
                                        <p:tav tm="0">
                                          <p:val>
                                            <p:fltVal val="0"/>
                                          </p:val>
                                        </p:tav>
                                        <p:tav tm="100000">
                                          <p:val>
                                            <p:strVal val="#ppt_h"/>
                                          </p:val>
                                        </p:tav>
                                      </p:tavLst>
                                    </p:anim>
                                    <p:animEffect transition="in" filter="fade">
                                      <p:cBhvr>
                                        <p:cTn id="9" dur="500"/>
                                        <p:tgtEl>
                                          <p:spTgt spid="96258"/>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1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10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1000"/>
                                        <p:tgtEl>
                                          <p:spTgt spid="4">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96260"/>
                                        </p:tgtEl>
                                        <p:attrNameLst>
                                          <p:attrName>style.visibility</p:attrName>
                                        </p:attrNameLst>
                                      </p:cBhvr>
                                      <p:to>
                                        <p:strVal val="visible"/>
                                      </p:to>
                                    </p:set>
                                    <p:animEffect transition="in" filter="wipe(up)">
                                      <p:cBhvr>
                                        <p:cTn id="30" dur="1000"/>
                                        <p:tgtEl>
                                          <p:spTgt spid="9626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left)">
                                      <p:cBhvr>
                                        <p:cTn id="35" dur="1000"/>
                                        <p:tgtEl>
                                          <p:spTgt spid="4">
                                            <p:txEl>
                                              <p:pRg st="4" end="4"/>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left)">
                                      <p:cBhvr>
                                        <p:cTn id="43" dur="10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left)">
                                      <p:cBhvr>
                                        <p:cTn id="48"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BAYOU </a:t>
            </a:r>
            <a:r>
              <a:rPr lang="en-US" dirty="0" err="1"/>
              <a:t>CHENE</a:t>
            </a:r>
            <a:r>
              <a:rPr lang="en-US" dirty="0"/>
              <a:t> SETTLEMENT</a:t>
            </a:r>
          </a:p>
        </p:txBody>
      </p:sp>
      <p:sp>
        <p:nvSpPr>
          <p:cNvPr id="4" name="TextBox 3"/>
          <p:cNvSpPr txBox="1"/>
          <p:nvPr/>
        </p:nvSpPr>
        <p:spPr>
          <a:xfrm>
            <a:off x="4800600" y="609600"/>
            <a:ext cx="4343400" cy="6355586"/>
          </a:xfrm>
          <a:prstGeom prst="rect">
            <a:avLst/>
          </a:prstGeom>
          <a:noFill/>
        </p:spPr>
        <p:txBody>
          <a:bodyPr wrap="square" rtlCol="0">
            <a:spAutoFit/>
          </a:bodyPr>
          <a:lstStyle/>
          <a:p>
            <a:pPr marL="115888" indent="-115888">
              <a:spcAft>
                <a:spcPts val="600"/>
              </a:spcAft>
              <a:buFont typeface="Arial" pitchFamily="34" charset="0"/>
              <a:buChar char="•"/>
            </a:pPr>
            <a:r>
              <a:rPr lang="en-US" sz="2800" dirty="0"/>
              <a:t>Settlers </a:t>
            </a:r>
            <a:r>
              <a:rPr lang="en-US" sz="2800" dirty="0">
                <a:solidFill>
                  <a:srgbClr val="FF0000"/>
                </a:solidFill>
                <a:effectLst>
                  <a:outerShdw blurRad="38100" dist="38100" dir="2700000" algn="tl">
                    <a:schemeClr val="tx1"/>
                  </a:outerShdw>
                </a:effectLst>
              </a:rPr>
              <a:t>hunted</a:t>
            </a:r>
            <a:r>
              <a:rPr lang="en-US" sz="2800" dirty="0"/>
              <a:t>, </a:t>
            </a:r>
            <a:r>
              <a:rPr lang="en-US" sz="2800" dirty="0">
                <a:solidFill>
                  <a:srgbClr val="FF0000"/>
                </a:solidFill>
                <a:effectLst>
                  <a:outerShdw blurRad="38100" dist="38100" dir="2700000" algn="tl">
                    <a:schemeClr val="tx1"/>
                  </a:outerShdw>
                </a:effectLst>
              </a:rPr>
              <a:t>fished</a:t>
            </a:r>
            <a:r>
              <a:rPr lang="en-US" sz="2800" dirty="0"/>
              <a:t>, </a:t>
            </a:r>
            <a:r>
              <a:rPr lang="en-US" sz="2800" dirty="0">
                <a:solidFill>
                  <a:srgbClr val="FF0000"/>
                </a:solidFill>
                <a:effectLst>
                  <a:outerShdw blurRad="38100" dist="38100" dir="2700000" algn="tl">
                    <a:schemeClr val="tx1"/>
                  </a:outerShdw>
                </a:effectLst>
              </a:rPr>
              <a:t>collected Spanish moss</a:t>
            </a:r>
          </a:p>
          <a:p>
            <a:pPr marL="115888" indent="-115888">
              <a:spcAft>
                <a:spcPts val="600"/>
              </a:spcAft>
              <a:buFont typeface="Arial" pitchFamily="34" charset="0"/>
              <a:buChar char="•"/>
            </a:pPr>
            <a:r>
              <a:rPr lang="en-US" sz="2800" dirty="0"/>
              <a:t>By 1870 </a:t>
            </a:r>
            <a:r>
              <a:rPr lang="en-US" sz="2800" dirty="0">
                <a:solidFill>
                  <a:srgbClr val="FF0000"/>
                </a:solidFill>
                <a:effectLst>
                  <a:outerShdw blurRad="38100" dist="38100" dir="2700000" algn="tl">
                    <a:schemeClr val="tx1"/>
                  </a:outerShdw>
                </a:effectLst>
              </a:rPr>
              <a:t>most were involved in logging  </a:t>
            </a:r>
            <a:r>
              <a:rPr lang="en-US" sz="2800" dirty="0"/>
              <a:t>the bottomland hardwoods of the basin</a:t>
            </a:r>
          </a:p>
          <a:p>
            <a:pPr marL="115888" indent="-115888">
              <a:spcAft>
                <a:spcPts val="600"/>
              </a:spcAft>
              <a:buFont typeface="Arial" pitchFamily="34" charset="0"/>
              <a:buChar char="•"/>
            </a:pPr>
            <a:r>
              <a:rPr lang="en-US" sz="2800" dirty="0"/>
              <a:t> Early 20</a:t>
            </a:r>
            <a:r>
              <a:rPr lang="en-US" sz="2800" baseline="30000" dirty="0"/>
              <a:t>th</a:t>
            </a:r>
            <a:r>
              <a:rPr lang="en-US" sz="2800" dirty="0"/>
              <a:t> century, Bayou </a:t>
            </a:r>
            <a:r>
              <a:rPr lang="en-US" sz="2800" dirty="0" err="1"/>
              <a:t>Chene</a:t>
            </a:r>
            <a:r>
              <a:rPr lang="en-US" sz="2800" dirty="0"/>
              <a:t> was </a:t>
            </a:r>
            <a:r>
              <a:rPr lang="en-US" sz="2800" dirty="0">
                <a:solidFill>
                  <a:srgbClr val="FF0000"/>
                </a:solidFill>
                <a:effectLst>
                  <a:outerShdw blurRad="38100" dist="38100" dir="2700000" algn="tl">
                    <a:schemeClr val="tx1"/>
                  </a:outerShdw>
                </a:effectLst>
              </a:rPr>
              <a:t>center of the Atchafalaya Basin’s cypress &amp; fur </a:t>
            </a:r>
            <a:r>
              <a:rPr lang="en-US" sz="2800" dirty="0" err="1">
                <a:solidFill>
                  <a:srgbClr val="FF0000"/>
                </a:solidFill>
                <a:effectLst>
                  <a:outerShdw blurRad="38100" dist="38100" dir="2700000" algn="tl">
                    <a:schemeClr val="tx1"/>
                  </a:outerShdw>
                </a:effectLst>
              </a:rPr>
              <a:t>industy</a:t>
            </a:r>
            <a:r>
              <a:rPr lang="en-US" sz="2800" dirty="0">
                <a:solidFill>
                  <a:srgbClr val="FF0000"/>
                </a:solidFill>
                <a:effectLst>
                  <a:outerShdw blurRad="38100" dist="38100" dir="2700000" algn="tl">
                    <a:schemeClr val="tx1"/>
                  </a:outerShdw>
                </a:effectLst>
              </a:rPr>
              <a:t> </a:t>
            </a:r>
            <a:r>
              <a:rPr lang="en-US" sz="2800" dirty="0"/>
              <a:t>with as many as </a:t>
            </a:r>
            <a:r>
              <a:rPr lang="en-US" sz="2800" dirty="0">
                <a:solidFill>
                  <a:srgbClr val="FF0000"/>
                </a:solidFill>
                <a:effectLst>
                  <a:outerShdw blurRad="38100" dist="38100" dir="2700000" algn="tl">
                    <a:schemeClr val="tx1"/>
                  </a:outerShdw>
                </a:effectLst>
              </a:rPr>
              <a:t>1000 full-time fishermen</a:t>
            </a:r>
          </a:p>
          <a:p>
            <a:pPr marL="115888" indent="-115888">
              <a:spcAft>
                <a:spcPts val="600"/>
              </a:spcAft>
              <a:buFont typeface="Arial" pitchFamily="34" charset="0"/>
              <a:buChar char="•"/>
            </a:pPr>
            <a:r>
              <a:rPr lang="en-US" sz="2800" dirty="0"/>
              <a:t>Because of regular flooding of the area, </a:t>
            </a:r>
            <a:r>
              <a:rPr lang="en-US" sz="2800" dirty="0">
                <a:solidFill>
                  <a:srgbClr val="FF0000"/>
                </a:solidFill>
                <a:effectLst>
                  <a:outerShdw blurRad="38100" dist="38100" dir="2700000" algn="tl">
                    <a:schemeClr val="tx1"/>
                  </a:outerShdw>
                </a:effectLst>
              </a:rPr>
              <a:t>some chose to live on houseboats</a:t>
            </a:r>
          </a:p>
        </p:txBody>
      </p:sp>
      <p:pic>
        <p:nvPicPr>
          <p:cNvPr id="107521" name="Picture 1"/>
          <p:cNvPicPr>
            <a:picLocks noChangeAspect="1" noChangeArrowheads="1"/>
          </p:cNvPicPr>
          <p:nvPr/>
        </p:nvPicPr>
        <p:blipFill>
          <a:blip r:embed="rId2" cstate="print"/>
          <a:srcRect r="12803"/>
          <a:stretch>
            <a:fillRect/>
          </a:stretch>
        </p:blipFill>
        <p:spPr bwMode="auto">
          <a:xfrm>
            <a:off x="0" y="609600"/>
            <a:ext cx="4800600" cy="6248400"/>
          </a:xfrm>
          <a:prstGeom prst="rect">
            <a:avLst/>
          </a:prstGeom>
          <a:noFill/>
          <a:ln w="9525">
            <a:noFill/>
            <a:miter lim="800000"/>
            <a:headEnd/>
            <a:tailEnd/>
          </a:ln>
        </p:spPr>
      </p:pic>
      <p:pic>
        <p:nvPicPr>
          <p:cNvPr id="8" name="Picture 8" descr="http://albanywoodworks.com/wp-content/uploads/2016/03/cypress_logging_4.jpg"/>
          <p:cNvPicPr>
            <a:picLocks noChangeAspect="1" noChangeArrowheads="1"/>
          </p:cNvPicPr>
          <p:nvPr/>
        </p:nvPicPr>
        <p:blipFill>
          <a:blip r:embed="rId3" cstate="print">
            <a:lum bright="8000" contrast="-42000"/>
          </a:blip>
          <a:srcRect l="14905" t="11583"/>
          <a:stretch>
            <a:fillRect/>
          </a:stretch>
        </p:blipFill>
        <p:spPr bwMode="auto">
          <a:xfrm>
            <a:off x="0" y="609600"/>
            <a:ext cx="4785360" cy="6248400"/>
          </a:xfrm>
          <a:prstGeom prst="rect">
            <a:avLst/>
          </a:prstGeom>
          <a:noFill/>
        </p:spPr>
      </p:pic>
      <p:grpSp>
        <p:nvGrpSpPr>
          <p:cNvPr id="10" name="Group 9"/>
          <p:cNvGrpSpPr/>
          <p:nvPr/>
        </p:nvGrpSpPr>
        <p:grpSpPr>
          <a:xfrm>
            <a:off x="0" y="1028700"/>
            <a:ext cx="4800600" cy="4800600"/>
            <a:chOff x="0" y="1028700"/>
            <a:chExt cx="4800600" cy="4800600"/>
          </a:xfrm>
        </p:grpSpPr>
        <p:pic>
          <p:nvPicPr>
            <p:cNvPr id="107530" name="Picture 10" descr="https://render.fineartamerica.com/images/rendered/square-dynamic/small/images-medium-large-5/louisiana-guard-dog-patricia-morales.jpg"/>
            <p:cNvPicPr>
              <a:picLocks noChangeAspect="1" noChangeArrowheads="1"/>
            </p:cNvPicPr>
            <p:nvPr/>
          </p:nvPicPr>
          <p:blipFill>
            <a:blip r:embed="rId4" cstate="print"/>
            <a:srcRect/>
            <a:stretch>
              <a:fillRect/>
            </a:stretch>
          </p:blipFill>
          <p:spPr bwMode="auto">
            <a:xfrm>
              <a:off x="0" y="1028700"/>
              <a:ext cx="4800600" cy="4800600"/>
            </a:xfrm>
            <a:prstGeom prst="rect">
              <a:avLst/>
            </a:prstGeom>
            <a:noFill/>
            <a:ln>
              <a:solidFill>
                <a:schemeClr val="bg1"/>
              </a:solidFill>
            </a:ln>
          </p:spPr>
        </p:pic>
        <p:sp>
          <p:nvSpPr>
            <p:cNvPr id="9" name="TextBox 8"/>
            <p:cNvSpPr txBox="1"/>
            <p:nvPr/>
          </p:nvSpPr>
          <p:spPr>
            <a:xfrm>
              <a:off x="533400" y="1762780"/>
              <a:ext cx="3276600" cy="523220"/>
            </a:xfrm>
            <a:prstGeom prst="rect">
              <a:avLst/>
            </a:prstGeom>
            <a:solidFill>
              <a:schemeClr val="tx1"/>
            </a:solidFill>
          </p:spPr>
          <p:txBody>
            <a:bodyPr wrap="square" rtlCol="0">
              <a:spAutoFit/>
            </a:bodyPr>
            <a:lstStyle/>
            <a:p>
              <a:r>
                <a:rPr lang="en-US" sz="2800" dirty="0">
                  <a:solidFill>
                    <a:schemeClr val="bg1"/>
                  </a:solidFill>
                </a:rPr>
                <a:t>Louisiana Guard Dog</a:t>
              </a:r>
            </a:p>
          </p:txBody>
        </p:sp>
      </p:grpSp>
      <p:pic>
        <p:nvPicPr>
          <p:cNvPr id="107522" name="Picture 2"/>
          <p:cNvPicPr>
            <a:picLocks noChangeAspect="1" noChangeArrowheads="1"/>
          </p:cNvPicPr>
          <p:nvPr/>
        </p:nvPicPr>
        <p:blipFill>
          <a:blip r:embed="rId5" cstate="print"/>
          <a:srcRect l="7500" t="3343" r="13750" b="3064"/>
          <a:stretch>
            <a:fillRect/>
          </a:stretch>
        </p:blipFill>
        <p:spPr bwMode="auto">
          <a:xfrm>
            <a:off x="0" y="1219200"/>
            <a:ext cx="4800600" cy="4267200"/>
          </a:xfrm>
          <a:prstGeom prst="rect">
            <a:avLst/>
          </a:prstGeom>
          <a:noFill/>
          <a:ln w="9525">
            <a:solidFill>
              <a:schemeClr val="bg1"/>
            </a:solidFill>
            <a:miter lim="800000"/>
            <a:headEnd/>
            <a:tailEnd/>
          </a:ln>
        </p:spPr>
      </p:pic>
      <p:sp>
        <p:nvSpPr>
          <p:cNvPr id="11" name="TextBox 10"/>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7521"/>
                                        </p:tgtEl>
                                        <p:attrNameLst>
                                          <p:attrName>style.visibility</p:attrName>
                                        </p:attrNameLst>
                                      </p:cBhvr>
                                      <p:to>
                                        <p:strVal val="visible"/>
                                      </p:to>
                                    </p:set>
                                    <p:animEffect transition="in" filter="wipe(down)">
                                      <p:cBhvr>
                                        <p:cTn id="10" dur="1000"/>
                                        <p:tgtEl>
                                          <p:spTgt spid="1075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1000"/>
                                        <p:tgtEl>
                                          <p:spTgt spid="4">
                                            <p:txEl>
                                              <p:pRg st="1" end="1"/>
                                            </p:txEl>
                                          </p:spTgt>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1000"/>
                                        <p:tgtEl>
                                          <p:spTgt spid="4">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1000"/>
                                        <p:tgtEl>
                                          <p:spTgt spid="4">
                                            <p:txEl>
                                              <p:pRg st="3" end="3"/>
                                            </p:txEl>
                                          </p:spTgt>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107522"/>
                                        </p:tgtEl>
                                        <p:attrNameLst>
                                          <p:attrName>style.visibility</p:attrName>
                                        </p:attrNameLst>
                                      </p:cBhvr>
                                      <p:to>
                                        <p:strVal val="visible"/>
                                      </p:to>
                                    </p:set>
                                    <p:animEffect transition="in" filter="wipe(down)">
                                      <p:cBhvr>
                                        <p:cTn id="36" dur="1000"/>
                                        <p:tgtEl>
                                          <p:spTgt spid="107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media.klfy.com/nxs-klfytv-media-us-east-1/photo/2019/05/29/Barge_arrives_in_Morgan_City_1_89727662_ver1.0_1280_720.jpg"/>
          <p:cNvPicPr>
            <a:picLocks noChangeAspect="1" noChangeArrowheads="1"/>
          </p:cNvPicPr>
          <p:nvPr/>
        </p:nvPicPr>
        <p:blipFill>
          <a:blip r:embed="rId2" cstate="print"/>
          <a:srcRect l="23198" r="24606"/>
          <a:stretch>
            <a:fillRect/>
          </a:stretch>
        </p:blipFill>
        <p:spPr bwMode="auto">
          <a:xfrm>
            <a:off x="0" y="1056741"/>
            <a:ext cx="4800600" cy="5181600"/>
          </a:xfrm>
          <a:prstGeom prst="rect">
            <a:avLst/>
          </a:prstGeom>
          <a:noFill/>
          <a:ln>
            <a:solidFill>
              <a:schemeClr val="bg1"/>
            </a:solidFill>
          </a:ln>
        </p:spPr>
      </p:pic>
      <p:sp>
        <p:nvSpPr>
          <p:cNvPr id="2" name="Title 1"/>
          <p:cNvSpPr>
            <a:spLocks noGrp="1"/>
          </p:cNvSpPr>
          <p:nvPr>
            <p:ph type="title"/>
          </p:nvPr>
        </p:nvSpPr>
        <p:spPr/>
        <p:txBody>
          <a:bodyPr>
            <a:normAutofit fontScale="90000"/>
          </a:bodyPr>
          <a:lstStyle/>
          <a:p>
            <a:r>
              <a:rPr lang="en-US" dirty="0"/>
              <a:t>BAYOU </a:t>
            </a:r>
            <a:r>
              <a:rPr lang="en-US" dirty="0" err="1"/>
              <a:t>CHENE</a:t>
            </a:r>
            <a:r>
              <a:rPr lang="en-US" dirty="0"/>
              <a:t> SETTLEMENT</a:t>
            </a:r>
          </a:p>
        </p:txBody>
      </p:sp>
      <p:pic>
        <p:nvPicPr>
          <p:cNvPr id="6" name="Picture 6" descr="http://images.vice.com/munchies/wp_upload/harold-and-myrtle-on-boat-credit-Greg-Guirard.jpg?resize=1000:*"/>
          <p:cNvPicPr>
            <a:picLocks noChangeAspect="1" noChangeArrowheads="1"/>
          </p:cNvPicPr>
          <p:nvPr/>
        </p:nvPicPr>
        <p:blipFill>
          <a:blip r:embed="rId3" cstate="print">
            <a:duotone>
              <a:prstClr val="black"/>
              <a:srgbClr val="D9C3A5">
                <a:tint val="50000"/>
                <a:satMod val="180000"/>
              </a:srgbClr>
            </a:duotone>
            <a:lum bright="12000" contrast="-30000"/>
          </a:blip>
          <a:srcRect l="19869" r="14249"/>
          <a:stretch>
            <a:fillRect/>
          </a:stretch>
        </p:blipFill>
        <p:spPr bwMode="auto">
          <a:xfrm>
            <a:off x="0" y="762000"/>
            <a:ext cx="4800600" cy="5771083"/>
          </a:xfrm>
          <a:prstGeom prst="rect">
            <a:avLst/>
          </a:prstGeom>
          <a:noFill/>
          <a:ln>
            <a:solidFill>
              <a:schemeClr val="bg1"/>
            </a:solidFill>
          </a:ln>
        </p:spPr>
      </p:pic>
      <p:pic>
        <p:nvPicPr>
          <p:cNvPr id="106498" name="Picture 2" descr="http://img.huffingtonpost.com/asset/1910_1000/55f82aab180000270061d14d.jpeg?cache=szuxcjzwb2"/>
          <p:cNvPicPr>
            <a:picLocks noChangeAspect="1" noChangeArrowheads="1"/>
          </p:cNvPicPr>
          <p:nvPr/>
        </p:nvPicPr>
        <p:blipFill>
          <a:blip r:embed="rId4" cstate="print">
            <a:duotone>
              <a:prstClr val="black"/>
              <a:schemeClr val="tx1">
                <a:tint val="45000"/>
                <a:satMod val="400000"/>
              </a:schemeClr>
            </a:duotone>
            <a:lum bright="10000" contrast="-20000"/>
          </a:blip>
          <a:srcRect l="20690" r="6897"/>
          <a:stretch>
            <a:fillRect/>
          </a:stretch>
        </p:blipFill>
        <p:spPr bwMode="auto">
          <a:xfrm>
            <a:off x="0" y="1303492"/>
            <a:ext cx="4800600" cy="4688098"/>
          </a:xfrm>
          <a:prstGeom prst="rect">
            <a:avLst/>
          </a:prstGeom>
          <a:noFill/>
          <a:ln>
            <a:solidFill>
              <a:schemeClr val="bg1"/>
            </a:solidFill>
          </a:ln>
        </p:spPr>
      </p:pic>
      <p:sp>
        <p:nvSpPr>
          <p:cNvPr id="4" name="TextBox 3"/>
          <p:cNvSpPr txBox="1"/>
          <p:nvPr/>
        </p:nvSpPr>
        <p:spPr>
          <a:xfrm>
            <a:off x="4800600" y="548580"/>
            <a:ext cx="4343400" cy="6432530"/>
          </a:xfrm>
          <a:prstGeom prst="rect">
            <a:avLst/>
          </a:prstGeom>
          <a:solidFill>
            <a:schemeClr val="tx2">
              <a:lumMod val="20000"/>
              <a:lumOff val="80000"/>
            </a:schemeClr>
          </a:solidFill>
        </p:spPr>
        <p:txBody>
          <a:bodyPr wrap="square" rtlCol="0">
            <a:spAutoFit/>
          </a:bodyPr>
          <a:lstStyle/>
          <a:p>
            <a:pPr marL="115888" indent="-115888">
              <a:spcAft>
                <a:spcPts val="600"/>
              </a:spcAft>
              <a:buFont typeface="Arial" pitchFamily="34" charset="0"/>
              <a:buChar char="•"/>
            </a:pPr>
            <a:r>
              <a:rPr lang="en-US" sz="2800" dirty="0"/>
              <a:t>The Great Mississippi </a:t>
            </a:r>
            <a:r>
              <a:rPr lang="en-US" sz="2800" dirty="0">
                <a:solidFill>
                  <a:srgbClr val="FF0000"/>
                </a:solidFill>
                <a:effectLst>
                  <a:outerShdw blurRad="38100" dist="38100" dir="2700000" algn="tl">
                    <a:schemeClr val="tx1"/>
                  </a:outerShdw>
                </a:effectLst>
              </a:rPr>
              <a:t>Flood of 1927 ruined community</a:t>
            </a:r>
          </a:p>
          <a:p>
            <a:pPr marL="115888" indent="-115888">
              <a:spcAft>
                <a:spcPts val="600"/>
              </a:spcAft>
              <a:buFont typeface="Arial" pitchFamily="34" charset="0"/>
              <a:buChar char="•"/>
            </a:pPr>
            <a:r>
              <a:rPr lang="en-US" sz="2800" dirty="0"/>
              <a:t> Water was </a:t>
            </a:r>
            <a:r>
              <a:rPr lang="en-US" sz="2800" dirty="0">
                <a:solidFill>
                  <a:srgbClr val="FF0000"/>
                </a:solidFill>
                <a:effectLst>
                  <a:outerShdw blurRad="38100" dist="38100" dir="2700000" algn="tl">
                    <a:schemeClr val="tx1"/>
                  </a:outerShdw>
                </a:effectLst>
              </a:rPr>
              <a:t>7 ft above natural levees </a:t>
            </a:r>
            <a:r>
              <a:rPr lang="en-US" sz="2800" dirty="0"/>
              <a:t>&amp; inundated Bayou </a:t>
            </a:r>
            <a:r>
              <a:rPr lang="en-US" sz="2800" dirty="0" err="1"/>
              <a:t>Chene</a:t>
            </a:r>
            <a:r>
              <a:rPr lang="en-US" sz="2800" dirty="0"/>
              <a:t> </a:t>
            </a:r>
            <a:r>
              <a:rPr lang="en-US" sz="2800" dirty="0">
                <a:solidFill>
                  <a:srgbClr val="FF0000"/>
                </a:solidFill>
                <a:effectLst>
                  <a:outerShdw blurRad="38100" dist="38100" dir="2700000" algn="tl">
                    <a:schemeClr val="tx1"/>
                  </a:outerShdw>
                </a:effectLst>
              </a:rPr>
              <a:t>for weeks</a:t>
            </a:r>
          </a:p>
          <a:p>
            <a:pPr marL="115888" indent="-115888">
              <a:spcAft>
                <a:spcPts val="600"/>
              </a:spcAft>
              <a:buFont typeface="Arial" pitchFamily="34" charset="0"/>
              <a:buChar char="•"/>
            </a:pPr>
            <a:r>
              <a:rPr lang="en-US" sz="2800" dirty="0"/>
              <a:t>Local folklore says a </a:t>
            </a:r>
            <a:r>
              <a:rPr lang="en-US" sz="2800" dirty="0">
                <a:solidFill>
                  <a:srgbClr val="FF0000"/>
                </a:solidFill>
                <a:effectLst>
                  <a:outerShdw blurRad="38100" dist="38100" dir="2700000" algn="tl">
                    <a:schemeClr val="tx1"/>
                  </a:outerShdw>
                </a:effectLst>
              </a:rPr>
              <a:t>village goat survived</a:t>
            </a:r>
            <a:r>
              <a:rPr lang="en-US" sz="2800" dirty="0"/>
              <a:t> in Methodist Church by </a:t>
            </a:r>
            <a:r>
              <a:rPr lang="en-US" sz="2800" dirty="0">
                <a:solidFill>
                  <a:srgbClr val="FF0000"/>
                </a:solidFill>
                <a:effectLst>
                  <a:outerShdw blurRad="38100" dist="38100" dir="2700000" algn="tl">
                    <a:schemeClr val="tx1"/>
                  </a:outerShdw>
                </a:effectLst>
              </a:rPr>
              <a:t>eating hymnals &amp; wallpaper</a:t>
            </a:r>
          </a:p>
          <a:p>
            <a:pPr marL="115888" indent="-115888">
              <a:spcAft>
                <a:spcPts val="600"/>
              </a:spcAft>
              <a:buFont typeface="Arial" pitchFamily="34" charset="0"/>
              <a:buChar char="•"/>
            </a:pPr>
            <a:r>
              <a:rPr lang="en-US" sz="2800" dirty="0"/>
              <a:t>Regular flooding, </a:t>
            </a:r>
            <a:r>
              <a:rPr lang="en-US" sz="2800" dirty="0">
                <a:solidFill>
                  <a:srgbClr val="FF0000"/>
                </a:solidFill>
                <a:effectLst>
                  <a:outerShdw blurRad="38100" dist="38100" dir="2700000" algn="tl">
                    <a:schemeClr val="tx1"/>
                  </a:outerShdw>
                </a:effectLst>
              </a:rPr>
              <a:t>residents started moving out</a:t>
            </a:r>
          </a:p>
          <a:p>
            <a:pPr marL="115888" indent="-115888">
              <a:spcAft>
                <a:spcPts val="600"/>
              </a:spcAft>
              <a:buFont typeface="Arial" pitchFamily="34" charset="0"/>
              <a:buChar char="•"/>
            </a:pPr>
            <a:r>
              <a:rPr lang="en-US" sz="2800" dirty="0">
                <a:solidFill>
                  <a:srgbClr val="FF0000"/>
                </a:solidFill>
                <a:effectLst>
                  <a:outerShdw blurRad="38100" dist="38100" dir="2700000" algn="tl">
                    <a:schemeClr val="tx1"/>
                  </a:outerShdw>
                </a:effectLst>
              </a:rPr>
              <a:t>Post Office was closed in 1952 </a:t>
            </a:r>
            <a:r>
              <a:rPr lang="en-US" sz="2800" dirty="0"/>
              <a:t>&amp; today, Bayou </a:t>
            </a:r>
            <a:r>
              <a:rPr lang="en-US" sz="2800" dirty="0" err="1"/>
              <a:t>Chene</a:t>
            </a:r>
            <a:r>
              <a:rPr lang="en-US" sz="2800" dirty="0"/>
              <a:t> </a:t>
            </a:r>
            <a:r>
              <a:rPr lang="en-US" sz="2800" dirty="0">
                <a:solidFill>
                  <a:srgbClr val="FF0000"/>
                </a:solidFill>
                <a:effectLst>
                  <a:outerShdw blurRad="38100" dist="38100" dir="2700000" algn="tl">
                    <a:schemeClr val="tx1"/>
                  </a:outerShdw>
                </a:effectLst>
              </a:rPr>
              <a:t>lies under 12 ft sand &amp; mud</a:t>
            </a:r>
          </a:p>
        </p:txBody>
      </p:sp>
      <p:pic>
        <p:nvPicPr>
          <p:cNvPr id="7" name="Picture 8" descr="https://i.pinimg.com/236x/b9/3f/86/b93f863742de42994b686936c3f5b40a.jpg"/>
          <p:cNvPicPr>
            <a:picLocks noChangeAspect="1" noChangeArrowheads="1"/>
          </p:cNvPicPr>
          <p:nvPr/>
        </p:nvPicPr>
        <p:blipFill>
          <a:blip r:embed="rId5" cstate="print"/>
          <a:srcRect l="12065" t="3555" r="3479" b="2244"/>
          <a:stretch>
            <a:fillRect/>
          </a:stretch>
        </p:blipFill>
        <p:spPr bwMode="auto">
          <a:xfrm>
            <a:off x="-20781" y="1513941"/>
            <a:ext cx="4800600" cy="4267200"/>
          </a:xfrm>
          <a:prstGeom prst="rect">
            <a:avLst/>
          </a:prstGeom>
          <a:noFill/>
          <a:ln>
            <a:solidFill>
              <a:schemeClr val="bg1"/>
            </a:solidFill>
          </a:ln>
        </p:spPr>
      </p:pic>
      <p:pic>
        <p:nvPicPr>
          <p:cNvPr id="106500" name="Picture 4" descr="No photo description available."/>
          <p:cNvPicPr>
            <a:picLocks noChangeAspect="1" noChangeArrowheads="1"/>
          </p:cNvPicPr>
          <p:nvPr/>
        </p:nvPicPr>
        <p:blipFill>
          <a:blip r:embed="rId6" cstate="print"/>
          <a:srcRect/>
          <a:stretch>
            <a:fillRect/>
          </a:stretch>
        </p:blipFill>
        <p:spPr bwMode="auto">
          <a:xfrm>
            <a:off x="-20781" y="1771650"/>
            <a:ext cx="4821381" cy="3314701"/>
          </a:xfrm>
          <a:prstGeom prst="rect">
            <a:avLst/>
          </a:prstGeom>
          <a:noFill/>
          <a:ln>
            <a:solidFill>
              <a:schemeClr val="bg1"/>
            </a:solidFill>
          </a:ln>
        </p:spPr>
      </p:pic>
      <p:sp>
        <p:nvSpPr>
          <p:cNvPr id="9" name="TextBox 8"/>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
        <p:nvSpPr>
          <p:cNvPr id="10" name="Oval 9"/>
          <p:cNvSpPr/>
          <p:nvPr/>
        </p:nvSpPr>
        <p:spPr>
          <a:xfrm>
            <a:off x="1143000" y="5181600"/>
            <a:ext cx="1143000" cy="838200"/>
          </a:xfrm>
          <a:prstGeom prst="ellipse">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22" presetClass="entr" presetSubtype="8" fill="hold"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wipe(left)">
                                      <p:cBhvr>
                                        <p:cTn id="36" dur="1000"/>
                                        <p:tgtEl>
                                          <p:spTgt spid="4">
                                            <p:txEl>
                                              <p:pRg st="1" end="1"/>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wipe(left)">
                                      <p:cBhvr>
                                        <p:cTn id="44" dur="1000"/>
                                        <p:tgtEl>
                                          <p:spTgt spid="4">
                                            <p:txEl>
                                              <p:pRg st="2" end="2"/>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106498"/>
                                        </p:tgtEl>
                                        <p:attrNameLst>
                                          <p:attrName>style.visibility</p:attrName>
                                        </p:attrNameLst>
                                      </p:cBhvr>
                                      <p:to>
                                        <p:strVal val="visible"/>
                                      </p:to>
                                    </p:set>
                                    <p:animEffect transition="in" filter="wipe(down)">
                                      <p:cBhvr>
                                        <p:cTn id="47" dur="1000"/>
                                        <p:tgtEl>
                                          <p:spTgt spid="10649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wipe(left)">
                                      <p:cBhvr>
                                        <p:cTn id="52" dur="1000"/>
                                        <p:tgtEl>
                                          <p:spTgt spid="4">
                                            <p:txEl>
                                              <p:pRg st="3" end="3"/>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10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
                                            <p:txEl>
                                              <p:pRg st="4" end="4"/>
                                            </p:txEl>
                                          </p:spTgt>
                                        </p:tgtEl>
                                        <p:attrNameLst>
                                          <p:attrName>style.visibility</p:attrName>
                                        </p:attrNameLst>
                                      </p:cBhvr>
                                      <p:to>
                                        <p:strVal val="visible"/>
                                      </p:to>
                                    </p:set>
                                    <p:animEffect transition="in" filter="wipe(left)">
                                      <p:cBhvr>
                                        <p:cTn id="60" dur="1000"/>
                                        <p:tgtEl>
                                          <p:spTgt spid="4">
                                            <p:txEl>
                                              <p:pRg st="4" end="4"/>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106500"/>
                                        </p:tgtEl>
                                        <p:attrNameLst>
                                          <p:attrName>style.visibility</p:attrName>
                                        </p:attrNameLst>
                                      </p:cBhvr>
                                      <p:to>
                                        <p:strVal val="visible"/>
                                      </p:to>
                                    </p:set>
                                    <p:animEffect transition="in" filter="wipe(down)">
                                      <p:cBhvr>
                                        <p:cTn id="63" dur="1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71575" y="1849653"/>
            <a:ext cx="6858000" cy="4154984"/>
          </a:xfrm>
          <a:prstGeom prst="rect">
            <a:avLst/>
          </a:prstGeom>
          <a:solidFill>
            <a:schemeClr val="bg1"/>
          </a:solidFill>
          <a:ln>
            <a:solidFill>
              <a:schemeClr val="tx1"/>
            </a:solidFill>
          </a:ln>
        </p:spPr>
        <p:txBody>
          <a:bodyPr wrap="square" rtlCol="0">
            <a:spAutoFit/>
          </a:bodyPr>
          <a:lstStyle/>
          <a:p>
            <a:pPr algn="ctr"/>
            <a:r>
              <a:rPr lang="en-US" sz="6600" dirty="0"/>
              <a:t>Bayou </a:t>
            </a:r>
            <a:r>
              <a:rPr lang="en-US" sz="6600" dirty="0" err="1"/>
              <a:t>Chene’s</a:t>
            </a:r>
            <a:endParaRPr lang="en-US" sz="6600" dirty="0"/>
          </a:p>
          <a:p>
            <a:pPr algn="ctr"/>
            <a:r>
              <a:rPr lang="en-US" sz="6600" dirty="0"/>
              <a:t>School “Boat” picked up and delivered kids</a:t>
            </a:r>
          </a:p>
        </p:txBody>
      </p:sp>
      <p:sp>
        <p:nvSpPr>
          <p:cNvPr id="2" name="Title 1"/>
          <p:cNvSpPr>
            <a:spLocks noGrp="1"/>
          </p:cNvSpPr>
          <p:nvPr>
            <p:ph type="title"/>
          </p:nvPr>
        </p:nvSpPr>
        <p:spPr/>
        <p:txBody>
          <a:bodyPr>
            <a:normAutofit fontScale="90000"/>
          </a:bodyPr>
          <a:lstStyle/>
          <a:p>
            <a:r>
              <a:rPr lang="en-US" dirty="0"/>
              <a:t>BAYOU </a:t>
            </a:r>
            <a:r>
              <a:rPr lang="en-US" dirty="0" err="1"/>
              <a:t>CHENE</a:t>
            </a:r>
            <a:r>
              <a:rPr lang="en-US" dirty="0"/>
              <a:t> SETTLEMENT</a:t>
            </a:r>
          </a:p>
        </p:txBody>
      </p:sp>
      <p:pic>
        <p:nvPicPr>
          <p:cNvPr id="189447" name="Picture 7" descr="D:\Academic\Senior U\Geology\2020\AFter 1800\Bayou Chene\Bayou Chene school bus-loading.jpg"/>
          <p:cNvPicPr>
            <a:picLocks noChangeAspect="1" noChangeArrowheads="1"/>
          </p:cNvPicPr>
          <p:nvPr/>
        </p:nvPicPr>
        <p:blipFill>
          <a:blip r:embed="rId3" cstate="print"/>
          <a:srcRect/>
          <a:stretch>
            <a:fillRect/>
          </a:stretch>
        </p:blipFill>
        <p:spPr bwMode="auto">
          <a:xfrm>
            <a:off x="1400175" y="1617322"/>
            <a:ext cx="6400800" cy="4619646"/>
          </a:xfrm>
          <a:prstGeom prst="rect">
            <a:avLst/>
          </a:prstGeom>
          <a:noFill/>
        </p:spPr>
      </p:pic>
      <p:pic>
        <p:nvPicPr>
          <p:cNvPr id="189445" name="Picture 5" descr="D:\Academic\Senior U\Geology\2020\AFter 1800\Bayou Chene\Bayou Chene school bus-getting off.jpg"/>
          <p:cNvPicPr>
            <a:picLocks noChangeAspect="1" noChangeArrowheads="1"/>
          </p:cNvPicPr>
          <p:nvPr/>
        </p:nvPicPr>
        <p:blipFill>
          <a:blip r:embed="rId4" cstate="print"/>
          <a:srcRect/>
          <a:stretch>
            <a:fillRect/>
          </a:stretch>
        </p:blipFill>
        <p:spPr bwMode="auto">
          <a:xfrm>
            <a:off x="1400175" y="1481034"/>
            <a:ext cx="6400800" cy="4892223"/>
          </a:xfrm>
          <a:prstGeom prst="rect">
            <a:avLst/>
          </a:prstGeom>
          <a:noFill/>
        </p:spPr>
      </p:pic>
      <p:pic>
        <p:nvPicPr>
          <p:cNvPr id="189444" name="Picture 4" descr="D:\Academic\Senior U\Geology\2020\AFter 1800\Bayou Chene\Bayou Chene school bus.jpg"/>
          <p:cNvPicPr>
            <a:picLocks noChangeAspect="1" noChangeArrowheads="1"/>
          </p:cNvPicPr>
          <p:nvPr/>
        </p:nvPicPr>
        <p:blipFill>
          <a:blip r:embed="rId5" cstate="print"/>
          <a:srcRect/>
          <a:stretch>
            <a:fillRect/>
          </a:stretch>
        </p:blipFill>
        <p:spPr bwMode="auto">
          <a:xfrm>
            <a:off x="1400175" y="1478732"/>
            <a:ext cx="6400800" cy="4896826"/>
          </a:xfrm>
          <a:prstGeom prst="rect">
            <a:avLst/>
          </a:prstGeom>
          <a:noFill/>
        </p:spPr>
      </p:pic>
      <p:sp>
        <p:nvSpPr>
          <p:cNvPr id="10" name="TextBox 9"/>
          <p:cNvSpPr txBox="1"/>
          <p:nvPr/>
        </p:nvSpPr>
        <p:spPr>
          <a:xfrm>
            <a:off x="1171575" y="1341822"/>
            <a:ext cx="6858000" cy="5170646"/>
          </a:xfrm>
          <a:prstGeom prst="rect">
            <a:avLst/>
          </a:prstGeom>
          <a:solidFill>
            <a:schemeClr val="bg1"/>
          </a:solidFill>
          <a:ln>
            <a:solidFill>
              <a:schemeClr val="tx1"/>
            </a:solidFill>
          </a:ln>
        </p:spPr>
        <p:txBody>
          <a:bodyPr wrap="square" rtlCol="0">
            <a:spAutoFit/>
          </a:bodyPr>
          <a:lstStyle/>
          <a:p>
            <a:pPr algn="ctr"/>
            <a:r>
              <a:rPr lang="en-US" sz="6600" dirty="0"/>
              <a:t>Bayou </a:t>
            </a:r>
            <a:r>
              <a:rPr lang="en-US" sz="6600" dirty="0" err="1"/>
              <a:t>Chene’s</a:t>
            </a:r>
            <a:endParaRPr lang="en-US" sz="6600" dirty="0"/>
          </a:p>
          <a:p>
            <a:pPr algn="ctr"/>
            <a:r>
              <a:rPr lang="en-US" sz="6600" dirty="0"/>
              <a:t>“Little Brown Church” could be towed to different locations</a:t>
            </a:r>
          </a:p>
        </p:txBody>
      </p:sp>
      <p:pic>
        <p:nvPicPr>
          <p:cNvPr id="189443" name="Picture 3" descr="D:\Academic\Senior U\Geology\2020\AFter 1800\Bayou Chene\24151_1256456376556_1880977_n.jpg"/>
          <p:cNvPicPr>
            <a:picLocks noChangeAspect="1" noChangeArrowheads="1"/>
          </p:cNvPicPr>
          <p:nvPr/>
        </p:nvPicPr>
        <p:blipFill>
          <a:blip r:embed="rId6" cstate="print"/>
          <a:srcRect/>
          <a:stretch>
            <a:fillRect/>
          </a:stretch>
        </p:blipFill>
        <p:spPr bwMode="auto">
          <a:xfrm>
            <a:off x="1400175" y="1176801"/>
            <a:ext cx="6400800" cy="5500688"/>
          </a:xfrm>
          <a:prstGeom prst="rect">
            <a:avLst/>
          </a:prstGeom>
          <a:noFill/>
        </p:spPr>
      </p:pic>
      <p:pic>
        <p:nvPicPr>
          <p:cNvPr id="189446" name="Picture 6" descr="D:\Academic\Senior U\Geology\2020\AFter 1800\Bayou Chene\Little Brown Church being towed-photo.jpg"/>
          <p:cNvPicPr>
            <a:picLocks noChangeAspect="1" noChangeArrowheads="1"/>
          </p:cNvPicPr>
          <p:nvPr/>
        </p:nvPicPr>
        <p:blipFill>
          <a:blip r:embed="rId7" cstate="print"/>
          <a:srcRect/>
          <a:stretch>
            <a:fillRect/>
          </a:stretch>
        </p:blipFill>
        <p:spPr bwMode="auto">
          <a:xfrm>
            <a:off x="1400175" y="1531636"/>
            <a:ext cx="6400800" cy="4791018"/>
          </a:xfrm>
          <a:prstGeom prst="rect">
            <a:avLst/>
          </a:prstGeom>
          <a:noFill/>
        </p:spPr>
      </p:pic>
      <p:pic>
        <p:nvPicPr>
          <p:cNvPr id="189442" name="Picture 2" descr="D:\Academic\Senior U\Geology\2020\AFter 1800\Bayou Chene\St. Joseph's Catholic Church.jpg"/>
          <p:cNvPicPr>
            <a:picLocks noChangeAspect="1" noChangeArrowheads="1"/>
          </p:cNvPicPr>
          <p:nvPr/>
        </p:nvPicPr>
        <p:blipFill>
          <a:blip r:embed="rId8" cstate="print"/>
          <a:srcRect/>
          <a:stretch>
            <a:fillRect/>
          </a:stretch>
        </p:blipFill>
        <p:spPr bwMode="auto">
          <a:xfrm>
            <a:off x="1400175" y="1717132"/>
            <a:ext cx="6400800" cy="4420026"/>
          </a:xfrm>
          <a:prstGeom prst="rect">
            <a:avLst/>
          </a:prstGeom>
          <a:noFill/>
        </p:spPr>
      </p:pic>
      <p:sp>
        <p:nvSpPr>
          <p:cNvPr id="12" name="TextBox 11"/>
          <p:cNvSpPr txBox="1"/>
          <p:nvPr/>
        </p:nvSpPr>
        <p:spPr>
          <a:xfrm>
            <a:off x="1171575" y="1849653"/>
            <a:ext cx="6858000" cy="4154984"/>
          </a:xfrm>
          <a:prstGeom prst="rect">
            <a:avLst/>
          </a:prstGeom>
          <a:solidFill>
            <a:schemeClr val="bg1"/>
          </a:solidFill>
          <a:ln>
            <a:solidFill>
              <a:schemeClr val="tx1"/>
            </a:solidFill>
          </a:ln>
        </p:spPr>
        <p:txBody>
          <a:bodyPr wrap="square" rtlCol="0">
            <a:spAutoFit/>
          </a:bodyPr>
          <a:lstStyle/>
          <a:p>
            <a:pPr algn="ctr"/>
            <a:r>
              <a:rPr lang="en-US" sz="6600" dirty="0"/>
              <a:t>One last look at the independent spirit of the Acadians…</a:t>
            </a:r>
          </a:p>
          <a:p>
            <a:pPr algn="ctr"/>
            <a:r>
              <a:rPr lang="en-US" sz="6600" dirty="0"/>
              <a:t>The </a:t>
            </a:r>
            <a:r>
              <a:rPr lang="en-US" sz="6600" dirty="0" err="1"/>
              <a:t>Biglers</a:t>
            </a:r>
            <a:endParaRPr lang="en-US" sz="6600" dirty="0"/>
          </a:p>
        </p:txBody>
      </p:sp>
      <p:sp>
        <p:nvSpPr>
          <p:cNvPr id="13" name="TextBox 12"/>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9447"/>
                                        </p:tgtEl>
                                        <p:attrNameLst>
                                          <p:attrName>style.visibility</p:attrName>
                                        </p:attrNameLst>
                                      </p:cBhvr>
                                      <p:to>
                                        <p:strVal val="visible"/>
                                      </p:to>
                                    </p:set>
                                    <p:animEffect transition="in" filter="wipe(left)">
                                      <p:cBhvr>
                                        <p:cTn id="15" dur="1000"/>
                                        <p:tgtEl>
                                          <p:spTgt spid="18944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9445"/>
                                        </p:tgtEl>
                                        <p:attrNameLst>
                                          <p:attrName>style.visibility</p:attrName>
                                        </p:attrNameLst>
                                      </p:cBhvr>
                                      <p:to>
                                        <p:strVal val="visible"/>
                                      </p:to>
                                    </p:set>
                                    <p:animEffect transition="in" filter="wipe(left)">
                                      <p:cBhvr>
                                        <p:cTn id="20" dur="1000"/>
                                        <p:tgtEl>
                                          <p:spTgt spid="1894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9444"/>
                                        </p:tgtEl>
                                        <p:attrNameLst>
                                          <p:attrName>style.visibility</p:attrName>
                                        </p:attrNameLst>
                                      </p:cBhvr>
                                      <p:to>
                                        <p:strVal val="visible"/>
                                      </p:to>
                                    </p:set>
                                    <p:animEffect transition="in" filter="wipe(left)">
                                      <p:cBhvr>
                                        <p:cTn id="25" dur="1000"/>
                                        <p:tgtEl>
                                          <p:spTgt spid="189444"/>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from="(-#ppt_w/2)" to="(#ppt_x)" calcmode="lin" valueType="num">
                                      <p:cBhvr>
                                        <p:cTn id="30" dur="600" fill="hold">
                                          <p:stCondLst>
                                            <p:cond delay="0"/>
                                          </p:stCondLst>
                                        </p:cTn>
                                        <p:tgtEl>
                                          <p:spTgt spid="10"/>
                                        </p:tgtEl>
                                        <p:attrNameLst>
                                          <p:attrName>ppt_x</p:attrName>
                                        </p:attrNameLst>
                                      </p:cBhvr>
                                    </p:anim>
                                    <p:anim from="0" to="-1.0" calcmode="lin" valueType="num">
                                      <p:cBhvr>
                                        <p:cTn id="31" dur="200" decel="50000" autoRev="1" fill="hold">
                                          <p:stCondLst>
                                            <p:cond delay="600"/>
                                          </p:stCondLst>
                                        </p:cTn>
                                        <p:tgtEl>
                                          <p:spTgt spid="10"/>
                                        </p:tgtEl>
                                        <p:attrNameLst>
                                          <p:attrName>xshear</p:attrName>
                                        </p:attrNameLst>
                                      </p:cBhvr>
                                    </p:anim>
                                    <p:animScale>
                                      <p:cBhvr>
                                        <p:cTn id="32" dur="200" decel="100000" autoRev="1" fill="hold">
                                          <p:stCondLst>
                                            <p:cond delay="600"/>
                                          </p:stCondLst>
                                        </p:cTn>
                                        <p:tgtEl>
                                          <p:spTgt spid="10"/>
                                        </p:tgtEl>
                                      </p:cBhvr>
                                      <p:from x="100000" y="100000"/>
                                      <p:to x="80000" y="100000"/>
                                    </p:animScale>
                                    <p:anim by="(#ppt_h/3+#ppt_w*0.1)" calcmode="lin" valueType="num">
                                      <p:cBhvr additive="sum">
                                        <p:cTn id="33" dur="200" decel="100000" autoRev="1" fill="hold">
                                          <p:stCondLst>
                                            <p:cond delay="600"/>
                                          </p:stCondLst>
                                        </p:cTn>
                                        <p:tgtEl>
                                          <p:spTgt spid="10"/>
                                        </p:tgtEl>
                                        <p:attrNameLst>
                                          <p:attrName>ppt_x</p:attrName>
                                        </p:attrNameLst>
                                      </p:cBhvr>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89443"/>
                                        </p:tgtEl>
                                        <p:attrNameLst>
                                          <p:attrName>style.visibility</p:attrName>
                                        </p:attrNameLst>
                                      </p:cBhvr>
                                      <p:to>
                                        <p:strVal val="visible"/>
                                      </p:to>
                                    </p:set>
                                    <p:animEffect transition="in" filter="wipe(up)">
                                      <p:cBhvr>
                                        <p:cTn id="38" dur="1000"/>
                                        <p:tgtEl>
                                          <p:spTgt spid="1894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9446"/>
                                        </p:tgtEl>
                                        <p:attrNameLst>
                                          <p:attrName>style.visibility</p:attrName>
                                        </p:attrNameLst>
                                      </p:cBhvr>
                                      <p:to>
                                        <p:strVal val="visible"/>
                                      </p:to>
                                    </p:set>
                                    <p:animEffect transition="in" filter="wipe(up)">
                                      <p:cBhvr>
                                        <p:cTn id="43" dur="1000"/>
                                        <p:tgtEl>
                                          <p:spTgt spid="1894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89442"/>
                                        </p:tgtEl>
                                        <p:attrNameLst>
                                          <p:attrName>style.visibility</p:attrName>
                                        </p:attrNameLst>
                                      </p:cBhvr>
                                      <p:to>
                                        <p:strVal val="visible"/>
                                      </p:to>
                                    </p:set>
                                    <p:animEffect transition="in" filter="wipe(up)">
                                      <p:cBhvr>
                                        <p:cTn id="48" dur="1000"/>
                                        <p:tgtEl>
                                          <p:spTgt spid="189442"/>
                                        </p:tgtEl>
                                      </p:cBhvr>
                                    </p:animEffect>
                                  </p:childTnLst>
                                </p:cTn>
                              </p:par>
                            </p:childTnLst>
                          </p:cTn>
                        </p:par>
                      </p:childTnLst>
                    </p:cTn>
                  </p:par>
                  <p:par>
                    <p:cTn id="49" fill="hold">
                      <p:stCondLst>
                        <p:cond delay="indefinite"/>
                      </p:stCondLst>
                      <p:childTnLst>
                        <p:par>
                          <p:cTn id="50" fill="hold">
                            <p:stCondLst>
                              <p:cond delay="0"/>
                            </p:stCondLst>
                            <p:childTnLst>
                              <p:par>
                                <p:cTn id="51" presetID="34"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from="(-#ppt_w/2)" to="(#ppt_x)" calcmode="lin" valueType="num">
                                      <p:cBhvr>
                                        <p:cTn id="53" dur="600" fill="hold">
                                          <p:stCondLst>
                                            <p:cond delay="0"/>
                                          </p:stCondLst>
                                        </p:cTn>
                                        <p:tgtEl>
                                          <p:spTgt spid="12"/>
                                        </p:tgtEl>
                                        <p:attrNameLst>
                                          <p:attrName>ppt_x</p:attrName>
                                        </p:attrNameLst>
                                      </p:cBhvr>
                                    </p:anim>
                                    <p:anim from="0" to="-1.0" calcmode="lin" valueType="num">
                                      <p:cBhvr>
                                        <p:cTn id="54" dur="200" decel="50000" autoRev="1" fill="hold">
                                          <p:stCondLst>
                                            <p:cond delay="600"/>
                                          </p:stCondLst>
                                        </p:cTn>
                                        <p:tgtEl>
                                          <p:spTgt spid="12"/>
                                        </p:tgtEl>
                                        <p:attrNameLst>
                                          <p:attrName>xshear</p:attrName>
                                        </p:attrNameLst>
                                      </p:cBhvr>
                                    </p:anim>
                                    <p:animScale>
                                      <p:cBhvr>
                                        <p:cTn id="55" dur="200" decel="100000" autoRev="1" fill="hold">
                                          <p:stCondLst>
                                            <p:cond delay="600"/>
                                          </p:stCondLst>
                                        </p:cTn>
                                        <p:tgtEl>
                                          <p:spTgt spid="12"/>
                                        </p:tgtEl>
                                      </p:cBhvr>
                                      <p:from x="100000" y="100000"/>
                                      <p:to x="80000" y="100000"/>
                                    </p:animScale>
                                    <p:anim by="(#ppt_h/3+#ppt_w*0.1)" calcmode="lin" valueType="num">
                                      <p:cBhvr additive="sum">
                                        <p:cTn id="56" dur="200" decel="100000" autoRev="1" fill="hold">
                                          <p:stCondLst>
                                            <p:cond delay="600"/>
                                          </p:stCondLst>
                                        </p:cTn>
                                        <p:tgtEl>
                                          <p:spTgt spid="1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6"/>
          <p:cNvGrpSpPr/>
          <p:nvPr/>
        </p:nvGrpSpPr>
        <p:grpSpPr>
          <a:xfrm>
            <a:off x="380799" y="609600"/>
            <a:ext cx="8382403" cy="6248400"/>
            <a:chOff x="380799" y="609600"/>
            <a:chExt cx="8382403" cy="6248400"/>
          </a:xfrm>
        </p:grpSpPr>
        <p:grpSp>
          <p:nvGrpSpPr>
            <p:cNvPr id="4" name="Group 24"/>
            <p:cNvGrpSpPr/>
            <p:nvPr/>
          </p:nvGrpSpPr>
          <p:grpSpPr>
            <a:xfrm>
              <a:off x="380799" y="649117"/>
              <a:ext cx="8382403" cy="6208883"/>
              <a:chOff x="380799" y="649117"/>
              <a:chExt cx="8382403" cy="6208883"/>
            </a:xfrm>
          </p:grpSpPr>
          <p:pic>
            <p:nvPicPr>
              <p:cNvPr id="5" name="Picture 11"/>
              <p:cNvPicPr>
                <a:picLocks noChangeAspect="1" noChangeArrowheads="1"/>
              </p:cNvPicPr>
              <p:nvPr/>
            </p:nvPicPr>
            <p:blipFill>
              <a:blip r:embed="rId3" cstate="print">
                <a:lum/>
              </a:blip>
              <a:srcRect/>
              <a:stretch>
                <a:fillRect/>
              </a:stretch>
            </p:blipFill>
            <p:spPr bwMode="auto">
              <a:xfrm>
                <a:off x="380799" y="649117"/>
                <a:ext cx="8382403" cy="6208883"/>
              </a:xfrm>
              <a:prstGeom prst="rect">
                <a:avLst/>
              </a:prstGeom>
              <a:noFill/>
              <a:ln w="9525">
                <a:noFill/>
                <a:miter lim="800000"/>
                <a:headEnd/>
                <a:tailEnd/>
              </a:ln>
            </p:spPr>
          </p:pic>
          <p:grpSp>
            <p:nvGrpSpPr>
              <p:cNvPr id="6" name="Group 12"/>
              <p:cNvGrpSpPr/>
              <p:nvPr/>
            </p:nvGrpSpPr>
            <p:grpSpPr>
              <a:xfrm>
                <a:off x="5867400" y="3733800"/>
                <a:ext cx="2346960" cy="667871"/>
                <a:chOff x="5806440" y="3657600"/>
                <a:chExt cx="2346960" cy="667871"/>
              </a:xfrm>
            </p:grpSpPr>
            <p:sp>
              <p:nvSpPr>
                <p:cNvPr id="14" name="Oval 13"/>
                <p:cNvSpPr>
                  <a:spLocks noChangeAspect="1"/>
                </p:cNvSpPr>
                <p:nvPr/>
              </p:nvSpPr>
              <p:spPr>
                <a:xfrm flipH="1">
                  <a:off x="5806440" y="4191000"/>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000" y="3657600"/>
                  <a:ext cx="2057400" cy="523220"/>
                </a:xfrm>
                <a:prstGeom prst="rect">
                  <a:avLst/>
                </a:prstGeom>
                <a:solidFill>
                  <a:schemeClr val="bg1"/>
                </a:solidFill>
              </p:spPr>
              <p:txBody>
                <a:bodyPr wrap="square" rtlCol="0">
                  <a:spAutoFit/>
                </a:bodyPr>
                <a:lstStyle/>
                <a:p>
                  <a:pPr algn="ctr"/>
                  <a:r>
                    <a:rPr lang="en-US" sz="2800" dirty="0"/>
                    <a:t>New Orleans</a:t>
                  </a:r>
                </a:p>
              </p:txBody>
            </p:sp>
          </p:grpSp>
          <p:grpSp>
            <p:nvGrpSpPr>
              <p:cNvPr id="7" name="Group 15"/>
              <p:cNvGrpSpPr/>
              <p:nvPr/>
            </p:nvGrpSpPr>
            <p:grpSpPr>
              <a:xfrm>
                <a:off x="3505200" y="2438400"/>
                <a:ext cx="2133802" cy="677148"/>
                <a:chOff x="3505200" y="2448580"/>
                <a:chExt cx="2133802" cy="677148"/>
              </a:xfrm>
            </p:grpSpPr>
            <p:sp>
              <p:nvSpPr>
                <p:cNvPr id="17" name="Oval 16"/>
                <p:cNvSpPr>
                  <a:spLocks noChangeAspect="1"/>
                </p:cNvSpPr>
                <p:nvPr/>
              </p:nvSpPr>
              <p:spPr>
                <a:xfrm>
                  <a:off x="3505200" y="2991257"/>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81602" y="2448580"/>
                  <a:ext cx="2057400" cy="523220"/>
                </a:xfrm>
                <a:prstGeom prst="rect">
                  <a:avLst/>
                </a:prstGeom>
                <a:solidFill>
                  <a:schemeClr val="bg1"/>
                </a:solidFill>
              </p:spPr>
              <p:txBody>
                <a:bodyPr wrap="square" rtlCol="0">
                  <a:spAutoFit/>
                </a:bodyPr>
                <a:lstStyle/>
                <a:p>
                  <a:pPr algn="ctr"/>
                  <a:r>
                    <a:rPr lang="en-US" sz="2800" dirty="0"/>
                    <a:t>Baton Rouge</a:t>
                  </a:r>
                </a:p>
              </p:txBody>
            </p:sp>
          </p:grpSp>
          <p:grpSp>
            <p:nvGrpSpPr>
              <p:cNvPr id="8" name="Group 18"/>
              <p:cNvGrpSpPr/>
              <p:nvPr/>
            </p:nvGrpSpPr>
            <p:grpSpPr>
              <a:xfrm>
                <a:off x="381000" y="3581400"/>
                <a:ext cx="1524000" cy="712908"/>
                <a:chOff x="381000" y="3544112"/>
                <a:chExt cx="1524000" cy="712908"/>
              </a:xfrm>
            </p:grpSpPr>
            <p:sp>
              <p:nvSpPr>
                <p:cNvPr id="20" name="Oval 19"/>
                <p:cNvSpPr>
                  <a:spLocks noChangeAspect="1"/>
                </p:cNvSpPr>
                <p:nvPr/>
              </p:nvSpPr>
              <p:spPr>
                <a:xfrm>
                  <a:off x="1752600" y="3544112"/>
                  <a:ext cx="137160" cy="1344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1000" y="3733800"/>
                  <a:ext cx="1524000" cy="523220"/>
                </a:xfrm>
                <a:prstGeom prst="rect">
                  <a:avLst/>
                </a:prstGeom>
                <a:solidFill>
                  <a:schemeClr val="bg1"/>
                </a:solidFill>
              </p:spPr>
              <p:txBody>
                <a:bodyPr wrap="square" rtlCol="0">
                  <a:spAutoFit/>
                </a:bodyPr>
                <a:lstStyle/>
                <a:p>
                  <a:pPr algn="ctr"/>
                  <a:r>
                    <a:rPr lang="en-US" sz="2800" dirty="0"/>
                    <a:t>Lafayette</a:t>
                  </a:r>
                </a:p>
              </p:txBody>
            </p:sp>
          </p:grpSp>
        </p:grpSp>
        <p:sp>
          <p:nvSpPr>
            <p:cNvPr id="26" name="Freeform 25"/>
            <p:cNvSpPr/>
            <p:nvPr/>
          </p:nvSpPr>
          <p:spPr>
            <a:xfrm>
              <a:off x="2590800" y="609600"/>
              <a:ext cx="4523362" cy="3122578"/>
            </a:xfrm>
            <a:custGeom>
              <a:avLst/>
              <a:gdLst>
                <a:gd name="connsiteX0" fmla="*/ 282102 w 4523362"/>
                <a:gd name="connsiteY0" fmla="*/ 0 h 3122578"/>
                <a:gd name="connsiteX1" fmla="*/ 330741 w 4523362"/>
                <a:gd name="connsiteY1" fmla="*/ 145915 h 3122578"/>
                <a:gd name="connsiteX2" fmla="*/ 272375 w 4523362"/>
                <a:gd name="connsiteY2" fmla="*/ 262646 h 3122578"/>
                <a:gd name="connsiteX3" fmla="*/ 175098 w 4523362"/>
                <a:gd name="connsiteY3" fmla="*/ 428017 h 3122578"/>
                <a:gd name="connsiteX4" fmla="*/ 9728 w 4523362"/>
                <a:gd name="connsiteY4" fmla="*/ 418289 h 3122578"/>
                <a:gd name="connsiteX5" fmla="*/ 19455 w 4523362"/>
                <a:gd name="connsiteY5" fmla="*/ 525293 h 3122578"/>
                <a:gd name="connsiteX6" fmla="*/ 87549 w 4523362"/>
                <a:gd name="connsiteY6" fmla="*/ 603115 h 3122578"/>
                <a:gd name="connsiteX7" fmla="*/ 38911 w 4523362"/>
                <a:gd name="connsiteY7" fmla="*/ 749029 h 3122578"/>
                <a:gd name="connsiteX8" fmla="*/ 116732 w 4523362"/>
                <a:gd name="connsiteY8" fmla="*/ 885217 h 3122578"/>
                <a:gd name="connsiteX9" fmla="*/ 155643 w 4523362"/>
                <a:gd name="connsiteY9" fmla="*/ 933855 h 3122578"/>
                <a:gd name="connsiteX10" fmla="*/ 0 w 4523362"/>
                <a:gd name="connsiteY10" fmla="*/ 1060315 h 3122578"/>
                <a:gd name="connsiteX11" fmla="*/ 4085617 w 4523362"/>
                <a:gd name="connsiteY11" fmla="*/ 1060315 h 3122578"/>
                <a:gd name="connsiteX12" fmla="*/ 4056434 w 4523362"/>
                <a:gd name="connsiteY12" fmla="*/ 1254868 h 3122578"/>
                <a:gd name="connsiteX13" fmla="*/ 3910519 w 4523362"/>
                <a:gd name="connsiteY13" fmla="*/ 1517515 h 3122578"/>
                <a:gd name="connsiteX14" fmla="*/ 3861881 w 4523362"/>
                <a:gd name="connsiteY14" fmla="*/ 1750978 h 3122578"/>
                <a:gd name="connsiteX15" fmla="*/ 3861881 w 4523362"/>
                <a:gd name="connsiteY15" fmla="*/ 1926076 h 3122578"/>
                <a:gd name="connsiteX16" fmla="*/ 3920247 w 4523362"/>
                <a:gd name="connsiteY16" fmla="*/ 2042808 h 3122578"/>
                <a:gd name="connsiteX17" fmla="*/ 3920247 w 4523362"/>
                <a:gd name="connsiteY17" fmla="*/ 2149812 h 3122578"/>
                <a:gd name="connsiteX18" fmla="*/ 4027251 w 4523362"/>
                <a:gd name="connsiteY18" fmla="*/ 2276272 h 3122578"/>
                <a:gd name="connsiteX19" fmla="*/ 4212077 w 4523362"/>
                <a:gd name="connsiteY19" fmla="*/ 2451370 h 3122578"/>
                <a:gd name="connsiteX20" fmla="*/ 4250987 w 4523362"/>
                <a:gd name="connsiteY20" fmla="*/ 2645923 h 3122578"/>
                <a:gd name="connsiteX21" fmla="*/ 4348264 w 4523362"/>
                <a:gd name="connsiteY21" fmla="*/ 2859932 h 3122578"/>
                <a:gd name="connsiteX22" fmla="*/ 4416358 w 4523362"/>
                <a:gd name="connsiteY22" fmla="*/ 3103123 h 3122578"/>
                <a:gd name="connsiteX23" fmla="*/ 4523362 w 4523362"/>
                <a:gd name="connsiteY23" fmla="*/ 3122578 h 31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3362" h="3122578">
                  <a:moveTo>
                    <a:pt x="282102" y="0"/>
                  </a:moveTo>
                  <a:lnTo>
                    <a:pt x="330741" y="145915"/>
                  </a:lnTo>
                  <a:lnTo>
                    <a:pt x="272375" y="262646"/>
                  </a:lnTo>
                  <a:lnTo>
                    <a:pt x="175098" y="428017"/>
                  </a:lnTo>
                  <a:lnTo>
                    <a:pt x="9728" y="418289"/>
                  </a:lnTo>
                  <a:lnTo>
                    <a:pt x="19455" y="525293"/>
                  </a:lnTo>
                  <a:lnTo>
                    <a:pt x="87549" y="603115"/>
                  </a:lnTo>
                  <a:lnTo>
                    <a:pt x="38911" y="749029"/>
                  </a:lnTo>
                  <a:lnTo>
                    <a:pt x="116732" y="885217"/>
                  </a:lnTo>
                  <a:lnTo>
                    <a:pt x="155643" y="933855"/>
                  </a:lnTo>
                  <a:lnTo>
                    <a:pt x="0" y="1060315"/>
                  </a:lnTo>
                  <a:lnTo>
                    <a:pt x="4085617" y="1060315"/>
                  </a:lnTo>
                  <a:lnTo>
                    <a:pt x="4056434" y="1254868"/>
                  </a:lnTo>
                  <a:lnTo>
                    <a:pt x="3910519" y="1517515"/>
                  </a:lnTo>
                  <a:lnTo>
                    <a:pt x="3861881" y="1750978"/>
                  </a:lnTo>
                  <a:lnTo>
                    <a:pt x="3861881" y="1926076"/>
                  </a:lnTo>
                  <a:lnTo>
                    <a:pt x="3920247" y="2042808"/>
                  </a:lnTo>
                  <a:lnTo>
                    <a:pt x="3920247" y="2149812"/>
                  </a:lnTo>
                  <a:lnTo>
                    <a:pt x="4027251" y="2276272"/>
                  </a:lnTo>
                  <a:lnTo>
                    <a:pt x="4212077" y="2451370"/>
                  </a:lnTo>
                  <a:lnTo>
                    <a:pt x="4250987" y="2645923"/>
                  </a:lnTo>
                  <a:lnTo>
                    <a:pt x="4348264" y="2859932"/>
                  </a:lnTo>
                  <a:lnTo>
                    <a:pt x="4416358" y="3103123"/>
                  </a:lnTo>
                  <a:lnTo>
                    <a:pt x="4523362" y="3122578"/>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a:t>ATCHAFALAYA BASIN</a:t>
            </a:r>
          </a:p>
        </p:txBody>
      </p:sp>
      <p:sp>
        <p:nvSpPr>
          <p:cNvPr id="29" name="TextBox 28"/>
          <p:cNvSpPr txBox="1"/>
          <p:nvPr/>
        </p:nvSpPr>
        <p:spPr>
          <a:xfrm>
            <a:off x="-76200" y="1295400"/>
            <a:ext cx="2590800" cy="1200329"/>
          </a:xfrm>
          <a:prstGeom prst="rect">
            <a:avLst/>
          </a:prstGeom>
          <a:solidFill>
            <a:schemeClr val="bg1"/>
          </a:solidFill>
          <a:ln>
            <a:noFill/>
          </a:ln>
        </p:spPr>
        <p:txBody>
          <a:bodyPr wrap="square" rtlCol="0">
            <a:spAutoFit/>
          </a:bodyPr>
          <a:lstStyle/>
          <a:p>
            <a:pPr algn="ctr"/>
            <a:r>
              <a:rPr lang="en-US" sz="3600" dirty="0"/>
              <a:t>Atchafalaya Basin</a:t>
            </a:r>
          </a:p>
        </p:txBody>
      </p:sp>
      <p:sp>
        <p:nvSpPr>
          <p:cNvPr id="28" name="Freeform 27"/>
          <p:cNvSpPr/>
          <p:nvPr/>
        </p:nvSpPr>
        <p:spPr>
          <a:xfrm>
            <a:off x="2133600" y="1541124"/>
            <a:ext cx="2209800" cy="3369923"/>
          </a:xfrm>
          <a:custGeom>
            <a:avLst/>
            <a:gdLst>
              <a:gd name="connsiteX0" fmla="*/ 678094 w 3184989"/>
              <a:gd name="connsiteY0" fmla="*/ 0 h 3369923"/>
              <a:gd name="connsiteX1" fmla="*/ 482885 w 3184989"/>
              <a:gd name="connsiteY1" fmla="*/ 20548 h 3369923"/>
              <a:gd name="connsiteX2" fmla="*/ 318499 w 3184989"/>
              <a:gd name="connsiteY2" fmla="*/ 174660 h 3369923"/>
              <a:gd name="connsiteX3" fmla="*/ 195209 w 3184989"/>
              <a:gd name="connsiteY3" fmla="*/ 308224 h 3369923"/>
              <a:gd name="connsiteX4" fmla="*/ 92467 w 3184989"/>
              <a:gd name="connsiteY4" fmla="*/ 575352 h 3369923"/>
              <a:gd name="connsiteX5" fmla="*/ 41096 w 3184989"/>
              <a:gd name="connsiteY5" fmla="*/ 780836 h 3369923"/>
              <a:gd name="connsiteX6" fmla="*/ 0 w 3184989"/>
              <a:gd name="connsiteY6" fmla="*/ 1037689 h 3369923"/>
              <a:gd name="connsiteX7" fmla="*/ 41096 w 3184989"/>
              <a:gd name="connsiteY7" fmla="*/ 1500027 h 3369923"/>
              <a:gd name="connsiteX8" fmla="*/ 154112 w 3184989"/>
              <a:gd name="connsiteY8" fmla="*/ 1613042 h 3369923"/>
              <a:gd name="connsiteX9" fmla="*/ 246580 w 3184989"/>
              <a:gd name="connsiteY9" fmla="*/ 1777429 h 3369923"/>
              <a:gd name="connsiteX10" fmla="*/ 349321 w 3184989"/>
              <a:gd name="connsiteY10" fmla="*/ 1982912 h 3369923"/>
              <a:gd name="connsiteX11" fmla="*/ 462337 w 3184989"/>
              <a:gd name="connsiteY11" fmla="*/ 2167847 h 3369923"/>
              <a:gd name="connsiteX12" fmla="*/ 595901 w 3184989"/>
              <a:gd name="connsiteY12" fmla="*/ 2404152 h 3369923"/>
              <a:gd name="connsiteX13" fmla="*/ 636998 w 3184989"/>
              <a:gd name="connsiteY13" fmla="*/ 2589087 h 3369923"/>
              <a:gd name="connsiteX14" fmla="*/ 791110 w 3184989"/>
              <a:gd name="connsiteY14" fmla="*/ 2774022 h 3369923"/>
              <a:gd name="connsiteX15" fmla="*/ 955496 w 3184989"/>
              <a:gd name="connsiteY15" fmla="*/ 2907586 h 3369923"/>
              <a:gd name="connsiteX16" fmla="*/ 1202076 w 3184989"/>
              <a:gd name="connsiteY16" fmla="*/ 3010328 h 3369923"/>
              <a:gd name="connsiteX17" fmla="*/ 1284269 w 3184989"/>
              <a:gd name="connsiteY17" fmla="*/ 3133618 h 3369923"/>
              <a:gd name="connsiteX18" fmla="*/ 1335640 w 3184989"/>
              <a:gd name="connsiteY18" fmla="*/ 3267182 h 3369923"/>
              <a:gd name="connsiteX19" fmla="*/ 1510301 w 3184989"/>
              <a:gd name="connsiteY19" fmla="*/ 3318552 h 3369923"/>
              <a:gd name="connsiteX20" fmla="*/ 1613042 w 3184989"/>
              <a:gd name="connsiteY20" fmla="*/ 3359649 h 3369923"/>
              <a:gd name="connsiteX21" fmla="*/ 1654139 w 3184989"/>
              <a:gd name="connsiteY21" fmla="*/ 3369923 h 3369923"/>
              <a:gd name="connsiteX22" fmla="*/ 2280863 w 3184989"/>
              <a:gd name="connsiteY22" fmla="*/ 3328827 h 3369923"/>
              <a:gd name="connsiteX23" fmla="*/ 2732926 w 3184989"/>
              <a:gd name="connsiteY23" fmla="*/ 3318552 h 3369923"/>
              <a:gd name="connsiteX24" fmla="*/ 3000054 w 3184989"/>
              <a:gd name="connsiteY24" fmla="*/ 3195263 h 3369923"/>
              <a:gd name="connsiteX25" fmla="*/ 3184989 w 3184989"/>
              <a:gd name="connsiteY25" fmla="*/ 2979505 h 3369923"/>
              <a:gd name="connsiteX26" fmla="*/ 3154166 w 3184989"/>
              <a:gd name="connsiteY26" fmla="*/ 2763748 h 3369923"/>
              <a:gd name="connsiteX27" fmla="*/ 2856216 w 3184989"/>
              <a:gd name="connsiteY27" fmla="*/ 2681555 h 3369923"/>
              <a:gd name="connsiteX28" fmla="*/ 2373330 w 3184989"/>
              <a:gd name="connsiteY28" fmla="*/ 2743200 h 3369923"/>
              <a:gd name="connsiteX29" fmla="*/ 2188395 w 3184989"/>
              <a:gd name="connsiteY29" fmla="*/ 2599361 h 3369923"/>
              <a:gd name="connsiteX30" fmla="*/ 1952090 w 3184989"/>
              <a:gd name="connsiteY30" fmla="*/ 2496620 h 3369923"/>
              <a:gd name="connsiteX31" fmla="*/ 1674687 w 3184989"/>
              <a:gd name="connsiteY31" fmla="*/ 2250040 h 3369923"/>
              <a:gd name="connsiteX32" fmla="*/ 1520575 w 3184989"/>
              <a:gd name="connsiteY32" fmla="*/ 1941815 h 3369923"/>
              <a:gd name="connsiteX33" fmla="*/ 1561672 w 3184989"/>
              <a:gd name="connsiteY33" fmla="*/ 1561672 h 3369923"/>
              <a:gd name="connsiteX34" fmla="*/ 1469204 w 3184989"/>
              <a:gd name="connsiteY34" fmla="*/ 1366463 h 3369923"/>
              <a:gd name="connsiteX35" fmla="*/ 1356189 w 3184989"/>
              <a:gd name="connsiteY35" fmla="*/ 1099334 h 3369923"/>
              <a:gd name="connsiteX36" fmla="*/ 1263721 w 3184989"/>
              <a:gd name="connsiteY36" fmla="*/ 904125 h 3369923"/>
              <a:gd name="connsiteX37" fmla="*/ 883577 w 3184989"/>
              <a:gd name="connsiteY37" fmla="*/ 914400 h 3369923"/>
              <a:gd name="connsiteX38" fmla="*/ 780836 w 3184989"/>
              <a:gd name="connsiteY38" fmla="*/ 688368 h 3369923"/>
              <a:gd name="connsiteX39" fmla="*/ 698642 w 3184989"/>
              <a:gd name="connsiteY39" fmla="*/ 493159 h 3369923"/>
              <a:gd name="connsiteX40" fmla="*/ 657546 w 3184989"/>
              <a:gd name="connsiteY40" fmla="*/ 277402 h 3369923"/>
              <a:gd name="connsiteX41" fmla="*/ 708917 w 3184989"/>
              <a:gd name="connsiteY41" fmla="*/ 123289 h 3369923"/>
              <a:gd name="connsiteX42" fmla="*/ 678094 w 3184989"/>
              <a:gd name="connsiteY42" fmla="*/ 0 h 336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84989" h="3369923">
                <a:moveTo>
                  <a:pt x="678094" y="0"/>
                </a:moveTo>
                <a:lnTo>
                  <a:pt x="482885" y="20548"/>
                </a:lnTo>
                <a:lnTo>
                  <a:pt x="318499" y="174660"/>
                </a:lnTo>
                <a:lnTo>
                  <a:pt x="195209" y="308224"/>
                </a:lnTo>
                <a:lnTo>
                  <a:pt x="92467" y="575352"/>
                </a:lnTo>
                <a:lnTo>
                  <a:pt x="41096" y="780836"/>
                </a:lnTo>
                <a:lnTo>
                  <a:pt x="0" y="1037689"/>
                </a:lnTo>
                <a:lnTo>
                  <a:pt x="41096" y="1500027"/>
                </a:lnTo>
                <a:lnTo>
                  <a:pt x="154112" y="1613042"/>
                </a:lnTo>
                <a:lnTo>
                  <a:pt x="246580" y="1777429"/>
                </a:lnTo>
                <a:lnTo>
                  <a:pt x="349321" y="1982912"/>
                </a:lnTo>
                <a:lnTo>
                  <a:pt x="462337" y="2167847"/>
                </a:lnTo>
                <a:lnTo>
                  <a:pt x="595901" y="2404152"/>
                </a:lnTo>
                <a:lnTo>
                  <a:pt x="636998" y="2589087"/>
                </a:lnTo>
                <a:lnTo>
                  <a:pt x="791110" y="2774022"/>
                </a:lnTo>
                <a:lnTo>
                  <a:pt x="955496" y="2907586"/>
                </a:lnTo>
                <a:lnTo>
                  <a:pt x="1202076" y="3010328"/>
                </a:lnTo>
                <a:lnTo>
                  <a:pt x="1284269" y="3133618"/>
                </a:lnTo>
                <a:lnTo>
                  <a:pt x="1335640" y="3267182"/>
                </a:lnTo>
                <a:lnTo>
                  <a:pt x="1510301" y="3318552"/>
                </a:lnTo>
                <a:lnTo>
                  <a:pt x="1613042" y="3359649"/>
                </a:lnTo>
                <a:lnTo>
                  <a:pt x="1654139" y="3369923"/>
                </a:lnTo>
                <a:lnTo>
                  <a:pt x="2280863" y="3328827"/>
                </a:lnTo>
                <a:lnTo>
                  <a:pt x="2732926" y="3318552"/>
                </a:lnTo>
                <a:lnTo>
                  <a:pt x="3000054" y="3195263"/>
                </a:lnTo>
                <a:lnTo>
                  <a:pt x="3184989" y="2979505"/>
                </a:lnTo>
                <a:lnTo>
                  <a:pt x="3154166" y="2763748"/>
                </a:lnTo>
                <a:lnTo>
                  <a:pt x="2856216" y="2681555"/>
                </a:lnTo>
                <a:lnTo>
                  <a:pt x="2373330" y="2743200"/>
                </a:lnTo>
                <a:lnTo>
                  <a:pt x="2188395" y="2599361"/>
                </a:lnTo>
                <a:lnTo>
                  <a:pt x="1952090" y="2496620"/>
                </a:lnTo>
                <a:lnTo>
                  <a:pt x="1674687" y="2250040"/>
                </a:lnTo>
                <a:lnTo>
                  <a:pt x="1520575" y="1941815"/>
                </a:lnTo>
                <a:lnTo>
                  <a:pt x="1561672" y="1561672"/>
                </a:lnTo>
                <a:lnTo>
                  <a:pt x="1469204" y="1366463"/>
                </a:lnTo>
                <a:lnTo>
                  <a:pt x="1356189" y="1099334"/>
                </a:lnTo>
                <a:lnTo>
                  <a:pt x="1263721" y="904125"/>
                </a:lnTo>
                <a:lnTo>
                  <a:pt x="883577" y="914400"/>
                </a:lnTo>
                <a:lnTo>
                  <a:pt x="780836" y="688368"/>
                </a:lnTo>
                <a:lnTo>
                  <a:pt x="698642" y="493159"/>
                </a:lnTo>
                <a:lnTo>
                  <a:pt x="657546" y="277402"/>
                </a:lnTo>
                <a:lnTo>
                  <a:pt x="708917" y="123289"/>
                </a:lnTo>
                <a:lnTo>
                  <a:pt x="678094" y="0"/>
                </a:lnTo>
                <a:close/>
              </a:path>
            </a:pathLst>
          </a:custGeom>
          <a:solidFill>
            <a:srgbClr val="00B050"/>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a:spLocks noChangeAspect="1"/>
          </p:cNvSpPr>
          <p:nvPr/>
        </p:nvSpPr>
        <p:spPr>
          <a:xfrm>
            <a:off x="2743200" y="4114800"/>
            <a:ext cx="137160" cy="137160"/>
          </a:xfrm>
          <a:prstGeom prst="ellipse">
            <a:avLst/>
          </a:prstGeom>
          <a:solidFill>
            <a:srgbClr val="FF0000"/>
          </a:solidFill>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a:stCxn id="22" idx="0"/>
            <a:endCxn id="25" idx="4"/>
          </p:cNvCxnSpPr>
          <p:nvPr/>
        </p:nvCxnSpPr>
        <p:spPr>
          <a:xfrm flipV="1">
            <a:off x="2743200" y="4419600"/>
            <a:ext cx="23622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err="1"/>
              <a:t>Bigler</a:t>
            </a:r>
            <a:r>
              <a:rPr lang="en-US" sz="4400" dirty="0"/>
              <a:t> Settlement</a:t>
            </a:r>
          </a:p>
        </p:txBody>
      </p:sp>
      <p:sp>
        <p:nvSpPr>
          <p:cNvPr id="33" name="Title 1"/>
          <p:cNvSpPr txBox="1">
            <a:spLocks/>
          </p:cNvSpPr>
          <p:nvPr/>
        </p:nvSpPr>
        <p:spPr>
          <a:xfrm>
            <a:off x="0" y="0"/>
            <a:ext cx="9144000" cy="609600"/>
          </a:xfrm>
          <a:prstGeom prst="rect">
            <a:avLst/>
          </a:prstGeom>
          <a:solidFill>
            <a:srgbClr val="FFFF00"/>
          </a:solidFill>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err="1">
                <a:latin typeface="+mj-lt"/>
                <a:ea typeface="+mj-ea"/>
                <a:cs typeface="+mj-cs"/>
              </a:rPr>
              <a:t>BIGLER</a:t>
            </a:r>
            <a:r>
              <a:rPr lang="en-US" sz="3200" b="1" dirty="0">
                <a:latin typeface="+mj-lt"/>
                <a:ea typeface="+mj-ea"/>
                <a:cs typeface="+mj-cs"/>
              </a:rPr>
              <a:t> </a:t>
            </a:r>
            <a:r>
              <a:rPr kumimoji="0" lang="en-US" sz="3200" b="1" i="0" u="none" strike="noStrike" kern="1200" cap="none" spc="0" normalizeH="0" baseline="0" noProof="0" dirty="0">
                <a:ln>
                  <a:noFill/>
                </a:ln>
                <a:solidFill>
                  <a:schemeClr val="tx1"/>
                </a:solidFill>
                <a:effectLst/>
                <a:uLnTx/>
                <a:uFillTx/>
                <a:latin typeface="+mj-lt"/>
                <a:ea typeface="+mj-ea"/>
                <a:cs typeface="+mj-cs"/>
              </a:rPr>
              <a:t>SETTLEMENT</a:t>
            </a:r>
          </a:p>
        </p:txBody>
      </p:sp>
      <p:sp>
        <p:nvSpPr>
          <p:cNvPr id="34" name="TextBox 33"/>
          <p:cNvSpPr txBox="1"/>
          <p:nvPr/>
        </p:nvSpPr>
        <p:spPr>
          <a:xfrm>
            <a:off x="1143000" y="5181600"/>
            <a:ext cx="3200400" cy="1446550"/>
          </a:xfrm>
          <a:prstGeom prst="rect">
            <a:avLst/>
          </a:prstGeom>
          <a:solidFill>
            <a:srgbClr val="FFFF00"/>
          </a:solidFill>
        </p:spPr>
        <p:txBody>
          <a:bodyPr wrap="square" rtlCol="0">
            <a:spAutoFit/>
          </a:bodyPr>
          <a:lstStyle/>
          <a:p>
            <a:pPr algn="ctr"/>
            <a:r>
              <a:rPr lang="en-US" sz="4400" dirty="0" err="1"/>
              <a:t>Bigler</a:t>
            </a:r>
            <a:r>
              <a:rPr lang="en-US" sz="4400" dirty="0"/>
              <a:t> Settlement</a:t>
            </a:r>
          </a:p>
        </p:txBody>
      </p:sp>
      <p:sp>
        <p:nvSpPr>
          <p:cNvPr id="25" name="Oval 24"/>
          <p:cNvSpPr>
            <a:spLocks noChangeAspect="1"/>
          </p:cNvSpPr>
          <p:nvPr/>
        </p:nvSpPr>
        <p:spPr>
          <a:xfrm>
            <a:off x="2910840" y="4282440"/>
            <a:ext cx="137160" cy="137160"/>
          </a:xfrm>
          <a:prstGeom prst="ellipse">
            <a:avLst/>
          </a:prstGeom>
          <a:solidFill>
            <a:srgbClr val="FFC000"/>
          </a:solidFill>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1000"/>
                                        <p:tgtEl>
                                          <p:spTgt spid="34"/>
                                        </p:tgtEl>
                                      </p:cBhvr>
                                    </p:animEffect>
                                  </p:childTnLst>
                                </p:cTn>
                              </p:par>
                            </p:childTnLst>
                          </p:cTn>
                        </p:par>
                        <p:par>
                          <p:cTn id="33" fill="hold">
                            <p:stCondLst>
                              <p:cond delay="1000"/>
                            </p:stCondLst>
                            <p:childTnLst>
                              <p:par>
                                <p:cTn id="34" presetID="1" presetClass="entr" presetSubtype="0" fill="hold" grpId="2" nodeType="after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64" presetClass="path" presetSubtype="0" accel="50000" decel="50000" fill="hold" grpId="1" nodeType="withEffect">
                                  <p:stCondLst>
                                    <p:cond delay="0"/>
                                  </p:stCondLst>
                                  <p:childTnLst>
                                    <p:animMotion origin="layout" path="M 5.55112E-17 -2.21143E-6 L 0.18333 -0.82697 " pathEditMode="relative" rAng="0" ptsTypes="AA">
                                      <p:cBhvr>
                                        <p:cTn id="37" dur="1000" fill="hold"/>
                                        <p:tgtEl>
                                          <p:spTgt spid="34"/>
                                        </p:tgtEl>
                                        <p:attrNameLst>
                                          <p:attrName>ppt_x</p:attrName>
                                          <p:attrName>ppt_y</p:attrName>
                                        </p:attrNameLst>
                                      </p:cBhvr>
                                      <p:rCtr x="9200" y="-41400"/>
                                    </p:animMotion>
                                  </p:childTnLst>
                                </p:cTn>
                              </p:par>
                              <p:par>
                                <p:cTn id="38" presetID="10" presetClass="exit" presetSubtype="0" fill="hold" grpId="3" nodeType="withEffect">
                                  <p:stCondLst>
                                    <p:cond delay="500"/>
                                  </p:stCondLst>
                                  <p:childTnLst>
                                    <p:animEffect transition="out" filter="fade">
                                      <p:cBhvr>
                                        <p:cTn id="39" dur="2000"/>
                                        <p:tgtEl>
                                          <p:spTgt spid="34"/>
                                        </p:tgtEl>
                                      </p:cBhvr>
                                    </p:animEffect>
                                    <p:set>
                                      <p:cBhvr>
                                        <p:cTn id="40" dur="1" fill="hold">
                                          <p:stCondLst>
                                            <p:cond delay="1999"/>
                                          </p:stCondLst>
                                        </p:cTn>
                                        <p:tgtEl>
                                          <p:spTgt spid="34"/>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P spid="34" grpId="0" animBg="1"/>
      <p:bldP spid="34" grpId="1" animBg="1"/>
      <p:bldP spid="34" grpId="2" animBg="1"/>
      <p:bldP spid="34" grpId="3"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38800" y="609600"/>
            <a:ext cx="3505200" cy="6370975"/>
          </a:xfrm>
          <a:prstGeom prst="rect">
            <a:avLst/>
          </a:prstGeom>
          <a:noFill/>
        </p:spPr>
        <p:txBody>
          <a:bodyPr wrap="square" rtlCol="0">
            <a:spAutoFit/>
          </a:bodyPr>
          <a:lstStyle/>
          <a:p>
            <a:r>
              <a:rPr lang="en-US" sz="2400" b="1" dirty="0"/>
              <a:t>Harold &amp; Myrtle </a:t>
            </a:r>
            <a:r>
              <a:rPr lang="en-US" sz="2400" b="1" dirty="0" err="1"/>
              <a:t>Bigler</a:t>
            </a:r>
            <a:endParaRPr lang="en-US" sz="2400" b="1" dirty="0"/>
          </a:p>
          <a:p>
            <a:pPr marL="171450" indent="-171450">
              <a:buFont typeface="Arial" pitchFamily="34" charset="0"/>
              <a:buChar char="•"/>
            </a:pPr>
            <a:r>
              <a:rPr lang="en-US" sz="2400" dirty="0"/>
              <a:t>Myrtle was born in 1900 and moved into the Swamp at age 7</a:t>
            </a:r>
          </a:p>
          <a:p>
            <a:pPr marL="171450" indent="-171450">
              <a:buFont typeface="Arial" pitchFamily="34" charset="0"/>
              <a:buChar char="•"/>
            </a:pPr>
            <a:r>
              <a:rPr lang="en-US" sz="2400" dirty="0"/>
              <a:t>She meet Harold and they were married</a:t>
            </a:r>
          </a:p>
          <a:p>
            <a:pPr marL="171450" indent="-171450">
              <a:buFont typeface="Arial" pitchFamily="34" charset="0"/>
              <a:buChar char="•"/>
            </a:pPr>
            <a:r>
              <a:rPr lang="en-US" sz="2400" dirty="0"/>
              <a:t>They lived in a house that once was on a barge</a:t>
            </a:r>
          </a:p>
          <a:p>
            <a:pPr marL="171450" indent="-171450">
              <a:buFont typeface="Arial" pitchFamily="34" charset="0"/>
              <a:buChar char="•"/>
            </a:pPr>
            <a:r>
              <a:rPr lang="en-US" sz="2400" dirty="0"/>
              <a:t>The house was 12 miles by boat to a landing then another 15 miles to the nearest store</a:t>
            </a:r>
          </a:p>
          <a:p>
            <a:pPr marL="171450" indent="-171450">
              <a:buFont typeface="Arial" pitchFamily="34" charset="0"/>
              <a:buChar char="•"/>
            </a:pPr>
            <a:r>
              <a:rPr lang="en-US" sz="2400" dirty="0"/>
              <a:t>They shopped once/mo</a:t>
            </a:r>
          </a:p>
          <a:p>
            <a:pPr marL="171450" indent="-171450">
              <a:buFont typeface="Arial" pitchFamily="34" charset="0"/>
              <a:buChar char="•"/>
            </a:pPr>
            <a:r>
              <a:rPr lang="en-US" sz="2400" dirty="0"/>
              <a:t>Harold fished &amp; worked in the timber industry harvesting cypress trees in the swamp</a:t>
            </a:r>
          </a:p>
        </p:txBody>
      </p:sp>
      <p:grpSp>
        <p:nvGrpSpPr>
          <p:cNvPr id="10" name="Group 9"/>
          <p:cNvGrpSpPr/>
          <p:nvPr/>
        </p:nvGrpSpPr>
        <p:grpSpPr>
          <a:xfrm>
            <a:off x="0" y="1172184"/>
            <a:ext cx="5623560" cy="4382375"/>
            <a:chOff x="152400" y="486384"/>
            <a:chExt cx="5623560" cy="4382375"/>
          </a:xfrm>
        </p:grpSpPr>
        <p:pic>
          <p:nvPicPr>
            <p:cNvPr id="90118" name="Picture 6"/>
            <p:cNvPicPr>
              <a:picLocks noChangeAspect="1" noChangeArrowheads="1"/>
            </p:cNvPicPr>
            <p:nvPr/>
          </p:nvPicPr>
          <p:blipFill>
            <a:blip r:embed="rId3" cstate="print"/>
            <a:srcRect l="2710" t="5381" r="5149"/>
            <a:stretch>
              <a:fillRect/>
            </a:stretch>
          </p:blipFill>
          <p:spPr bwMode="auto">
            <a:xfrm>
              <a:off x="152400" y="486384"/>
              <a:ext cx="5623560" cy="4362370"/>
            </a:xfrm>
            <a:prstGeom prst="rect">
              <a:avLst/>
            </a:prstGeom>
            <a:noFill/>
            <a:ln w="9525">
              <a:solidFill>
                <a:schemeClr val="bg1"/>
              </a:solidFill>
              <a:miter lim="800000"/>
              <a:headEnd/>
              <a:tailEnd/>
            </a:ln>
          </p:spPr>
        </p:pic>
        <p:sp>
          <p:nvSpPr>
            <p:cNvPr id="9" name="TextBox 8"/>
            <p:cNvSpPr txBox="1"/>
            <p:nvPr/>
          </p:nvSpPr>
          <p:spPr>
            <a:xfrm>
              <a:off x="152400" y="4476344"/>
              <a:ext cx="5623560" cy="392415"/>
            </a:xfrm>
            <a:prstGeom prst="rect">
              <a:avLst/>
            </a:prstGeom>
            <a:solidFill>
              <a:schemeClr val="accent6">
                <a:lumMod val="40000"/>
                <a:lumOff val="60000"/>
              </a:schemeClr>
            </a:solidFill>
            <a:ln>
              <a:solidFill>
                <a:schemeClr val="bg1"/>
              </a:solidFill>
            </a:ln>
          </p:spPr>
          <p:txBody>
            <a:bodyPr wrap="square" rtlCol="0">
              <a:spAutoFit/>
            </a:bodyPr>
            <a:lstStyle/>
            <a:p>
              <a:r>
                <a:rPr lang="en-US" sz="1950" dirty="0"/>
                <a:t>Myrtle &amp; Harold </a:t>
              </a:r>
              <a:r>
                <a:rPr lang="en-US" sz="1950" dirty="0" err="1"/>
                <a:t>Bigler</a:t>
              </a:r>
              <a:r>
                <a:rPr lang="en-US" sz="1950" dirty="0"/>
                <a:t> – Photography by Greg Guirard</a:t>
              </a:r>
            </a:p>
          </p:txBody>
        </p:sp>
      </p:grpSp>
      <p:pic>
        <p:nvPicPr>
          <p:cNvPr id="90117" name="Picture 5"/>
          <p:cNvPicPr>
            <a:picLocks noChangeAspect="1" noChangeArrowheads="1"/>
          </p:cNvPicPr>
          <p:nvPr/>
        </p:nvPicPr>
        <p:blipFill>
          <a:blip r:embed="rId4" cstate="print"/>
          <a:srcRect/>
          <a:stretch>
            <a:fillRect/>
          </a:stretch>
        </p:blipFill>
        <p:spPr bwMode="auto">
          <a:xfrm>
            <a:off x="0" y="0"/>
            <a:ext cx="5638800" cy="6858000"/>
          </a:xfrm>
          <a:prstGeom prst="rect">
            <a:avLst/>
          </a:prstGeom>
          <a:noFill/>
          <a:ln w="9525">
            <a:solidFill>
              <a:schemeClr val="bg1"/>
            </a:solidFill>
            <a:miter lim="800000"/>
            <a:headEnd/>
            <a:tailEnd/>
          </a:ln>
        </p:spPr>
      </p:pic>
      <p:pic>
        <p:nvPicPr>
          <p:cNvPr id="90121" name="Picture 9"/>
          <p:cNvPicPr>
            <a:picLocks noChangeAspect="1" noChangeArrowheads="1"/>
          </p:cNvPicPr>
          <p:nvPr/>
        </p:nvPicPr>
        <p:blipFill>
          <a:blip r:embed="rId5" cstate="print"/>
          <a:srcRect/>
          <a:stretch>
            <a:fillRect/>
          </a:stretch>
        </p:blipFill>
        <p:spPr bwMode="auto">
          <a:xfrm>
            <a:off x="457200" y="558800"/>
            <a:ext cx="4724400" cy="6299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err="1"/>
              <a:t>BIGLER</a:t>
            </a:r>
            <a:r>
              <a:rPr lang="en-US" dirty="0"/>
              <a:t> SETTLEMENT</a:t>
            </a:r>
          </a:p>
        </p:txBody>
      </p:sp>
      <p:pic>
        <p:nvPicPr>
          <p:cNvPr id="90120" name="Picture 8" descr="http://albanywoodworks.com/wp-content/uploads/2016/03/cypress_logging_4.jpg"/>
          <p:cNvPicPr>
            <a:picLocks noChangeAspect="1" noChangeArrowheads="1"/>
          </p:cNvPicPr>
          <p:nvPr/>
        </p:nvPicPr>
        <p:blipFill>
          <a:blip r:embed="rId6" cstate="print"/>
          <a:srcRect t="11583"/>
          <a:stretch>
            <a:fillRect/>
          </a:stretch>
        </p:blipFill>
        <p:spPr bwMode="auto">
          <a:xfrm>
            <a:off x="0" y="609600"/>
            <a:ext cx="5623560" cy="6248400"/>
          </a:xfrm>
          <a:prstGeom prst="rect">
            <a:avLst/>
          </a:prstGeom>
          <a:noFill/>
        </p:spPr>
      </p:pic>
      <p:sp>
        <p:nvSpPr>
          <p:cNvPr id="11" name="TextBox 10"/>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up)">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up)">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up)">
                                      <p:cBhvr>
                                        <p:cTn id="28" dur="1000"/>
                                        <p:tgtEl>
                                          <p:spTgt spid="5">
                                            <p:txEl>
                                              <p:pRg st="3" end="3"/>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90117"/>
                                        </p:tgtEl>
                                        <p:attrNameLst>
                                          <p:attrName>style.visibility</p:attrName>
                                        </p:attrNameLst>
                                      </p:cBhvr>
                                      <p:to>
                                        <p:strVal val="visible"/>
                                      </p:to>
                                    </p:set>
                                    <p:anim calcmode="lin" valueType="num">
                                      <p:cBhvr>
                                        <p:cTn id="31" dur="500" fill="hold"/>
                                        <p:tgtEl>
                                          <p:spTgt spid="90117"/>
                                        </p:tgtEl>
                                        <p:attrNameLst>
                                          <p:attrName>ppt_w</p:attrName>
                                        </p:attrNameLst>
                                      </p:cBhvr>
                                      <p:tavLst>
                                        <p:tav tm="0">
                                          <p:val>
                                            <p:fltVal val="0"/>
                                          </p:val>
                                        </p:tav>
                                        <p:tav tm="100000">
                                          <p:val>
                                            <p:strVal val="#ppt_w"/>
                                          </p:val>
                                        </p:tav>
                                      </p:tavLst>
                                    </p:anim>
                                    <p:anim calcmode="lin" valueType="num">
                                      <p:cBhvr>
                                        <p:cTn id="32" dur="500" fill="hold"/>
                                        <p:tgtEl>
                                          <p:spTgt spid="90117"/>
                                        </p:tgtEl>
                                        <p:attrNameLst>
                                          <p:attrName>ppt_h</p:attrName>
                                        </p:attrNameLst>
                                      </p:cBhvr>
                                      <p:tavLst>
                                        <p:tav tm="0">
                                          <p:val>
                                            <p:fltVal val="0"/>
                                          </p:val>
                                        </p:tav>
                                        <p:tav tm="100000">
                                          <p:val>
                                            <p:strVal val="#ppt_h"/>
                                          </p:val>
                                        </p:tav>
                                      </p:tavLst>
                                    </p:anim>
                                    <p:animEffect transition="in" filter="fade">
                                      <p:cBhvr>
                                        <p:cTn id="33" dur="500"/>
                                        <p:tgtEl>
                                          <p:spTgt spid="901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up)">
                                      <p:cBhvr>
                                        <p:cTn id="38" dur="10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wipe(up)">
                                      <p:cBhvr>
                                        <p:cTn id="43" dur="1000"/>
                                        <p:tgtEl>
                                          <p:spTgt spid="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wipe(up)">
                                      <p:cBhvr>
                                        <p:cTn id="48" dur="1000"/>
                                        <p:tgtEl>
                                          <p:spTgt spid="5">
                                            <p:txEl>
                                              <p:pRg st="6" end="6"/>
                                            </p:txEl>
                                          </p:spTgt>
                                        </p:tgtEl>
                                      </p:cBhvr>
                                    </p:animEffect>
                                  </p:childTnLst>
                                </p:cTn>
                              </p:par>
                              <p:par>
                                <p:cTn id="49" presetID="53" presetClass="entr" presetSubtype="0" fill="hold" nodeType="withEffect">
                                  <p:stCondLst>
                                    <p:cond delay="0"/>
                                  </p:stCondLst>
                                  <p:childTnLst>
                                    <p:set>
                                      <p:cBhvr>
                                        <p:cTn id="50" dur="1" fill="hold">
                                          <p:stCondLst>
                                            <p:cond delay="0"/>
                                          </p:stCondLst>
                                        </p:cTn>
                                        <p:tgtEl>
                                          <p:spTgt spid="90121"/>
                                        </p:tgtEl>
                                        <p:attrNameLst>
                                          <p:attrName>style.visibility</p:attrName>
                                        </p:attrNameLst>
                                      </p:cBhvr>
                                      <p:to>
                                        <p:strVal val="visible"/>
                                      </p:to>
                                    </p:set>
                                    <p:anim calcmode="lin" valueType="num">
                                      <p:cBhvr>
                                        <p:cTn id="51" dur="500" fill="hold"/>
                                        <p:tgtEl>
                                          <p:spTgt spid="90121"/>
                                        </p:tgtEl>
                                        <p:attrNameLst>
                                          <p:attrName>ppt_w</p:attrName>
                                        </p:attrNameLst>
                                      </p:cBhvr>
                                      <p:tavLst>
                                        <p:tav tm="0">
                                          <p:val>
                                            <p:fltVal val="0"/>
                                          </p:val>
                                        </p:tav>
                                        <p:tav tm="100000">
                                          <p:val>
                                            <p:strVal val="#ppt_w"/>
                                          </p:val>
                                        </p:tav>
                                      </p:tavLst>
                                    </p:anim>
                                    <p:anim calcmode="lin" valueType="num">
                                      <p:cBhvr>
                                        <p:cTn id="52" dur="500" fill="hold"/>
                                        <p:tgtEl>
                                          <p:spTgt spid="90121"/>
                                        </p:tgtEl>
                                        <p:attrNameLst>
                                          <p:attrName>ppt_h</p:attrName>
                                        </p:attrNameLst>
                                      </p:cBhvr>
                                      <p:tavLst>
                                        <p:tav tm="0">
                                          <p:val>
                                            <p:fltVal val="0"/>
                                          </p:val>
                                        </p:tav>
                                        <p:tav tm="100000">
                                          <p:val>
                                            <p:strVal val="#ppt_h"/>
                                          </p:val>
                                        </p:tav>
                                      </p:tavLst>
                                    </p:anim>
                                    <p:animEffect transition="in" filter="fade">
                                      <p:cBhvr>
                                        <p:cTn id="53" dur="500"/>
                                        <p:tgtEl>
                                          <p:spTgt spid="90121"/>
                                        </p:tgtEl>
                                      </p:cBhvr>
                                    </p:animEffect>
                                  </p:childTnLst>
                                </p:cTn>
                              </p:par>
                            </p:childTnLst>
                          </p:cTn>
                        </p:par>
                        <p:par>
                          <p:cTn id="54" fill="hold">
                            <p:stCondLst>
                              <p:cond delay="1000"/>
                            </p:stCondLst>
                            <p:childTnLst>
                              <p:par>
                                <p:cTn id="55" presetID="22" presetClass="entr" presetSubtype="4" fill="hold" nodeType="afterEffect">
                                  <p:stCondLst>
                                    <p:cond delay="3000"/>
                                  </p:stCondLst>
                                  <p:childTnLst>
                                    <p:set>
                                      <p:cBhvr>
                                        <p:cTn id="56" dur="1" fill="hold">
                                          <p:stCondLst>
                                            <p:cond delay="0"/>
                                          </p:stCondLst>
                                        </p:cTn>
                                        <p:tgtEl>
                                          <p:spTgt spid="90120"/>
                                        </p:tgtEl>
                                        <p:attrNameLst>
                                          <p:attrName>style.visibility</p:attrName>
                                        </p:attrNameLst>
                                      </p:cBhvr>
                                      <p:to>
                                        <p:strVal val="visible"/>
                                      </p:to>
                                    </p:set>
                                    <p:animEffect transition="in" filter="wipe(down)">
                                      <p:cBhvr>
                                        <p:cTn id="57" dur="1000"/>
                                        <p:tgtEl>
                                          <p:spTgt spid="90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ttp://albanywoodworks.com/wp-content/uploads/2016/03/cypress_logging_4.jpg"/>
          <p:cNvPicPr>
            <a:picLocks noChangeAspect="1" noChangeArrowheads="1"/>
          </p:cNvPicPr>
          <p:nvPr/>
        </p:nvPicPr>
        <p:blipFill>
          <a:blip r:embed="rId2" cstate="print"/>
          <a:srcRect t="11583"/>
          <a:stretch>
            <a:fillRect/>
          </a:stretch>
        </p:blipFill>
        <p:spPr bwMode="auto">
          <a:xfrm>
            <a:off x="0" y="609600"/>
            <a:ext cx="5623560" cy="6248400"/>
          </a:xfrm>
          <a:prstGeom prst="rect">
            <a:avLst/>
          </a:prstGeom>
          <a:noFill/>
        </p:spPr>
      </p:pic>
      <p:sp>
        <p:nvSpPr>
          <p:cNvPr id="2" name="Title 1"/>
          <p:cNvSpPr>
            <a:spLocks noGrp="1"/>
          </p:cNvSpPr>
          <p:nvPr>
            <p:ph type="title"/>
          </p:nvPr>
        </p:nvSpPr>
        <p:spPr/>
        <p:txBody>
          <a:bodyPr>
            <a:normAutofit fontScale="90000"/>
          </a:bodyPr>
          <a:lstStyle/>
          <a:p>
            <a:r>
              <a:rPr lang="en-US" dirty="0"/>
              <a:t>ATCHAFALAYA SWAMP DWELLERS</a:t>
            </a:r>
          </a:p>
        </p:txBody>
      </p:sp>
      <p:sp>
        <p:nvSpPr>
          <p:cNvPr id="5" name="TextBox 4"/>
          <p:cNvSpPr txBox="1"/>
          <p:nvPr/>
        </p:nvSpPr>
        <p:spPr>
          <a:xfrm>
            <a:off x="5638800" y="609600"/>
            <a:ext cx="3581400" cy="6370975"/>
          </a:xfrm>
          <a:prstGeom prst="rect">
            <a:avLst/>
          </a:prstGeom>
          <a:noFill/>
        </p:spPr>
        <p:txBody>
          <a:bodyPr wrap="square" rtlCol="0">
            <a:spAutoFit/>
          </a:bodyPr>
          <a:lstStyle/>
          <a:p>
            <a:r>
              <a:rPr lang="en-US" sz="2400" b="1" dirty="0"/>
              <a:t>Harold &amp; Myrtle </a:t>
            </a:r>
            <a:r>
              <a:rPr lang="en-US" sz="2400" b="1" dirty="0" err="1"/>
              <a:t>Bigler</a:t>
            </a:r>
            <a:endParaRPr lang="en-US" sz="2400" b="1" dirty="0"/>
          </a:p>
          <a:p>
            <a:pPr marL="171450" indent="-171450">
              <a:buFont typeface="Arial" pitchFamily="34" charset="0"/>
              <a:buChar char="•"/>
            </a:pPr>
            <a:r>
              <a:rPr lang="en-US" sz="2400" dirty="0"/>
              <a:t>Featured in a couple of books and one film, they became known for their honesty &amp; integrity</a:t>
            </a:r>
          </a:p>
          <a:p>
            <a:pPr marL="171450" indent="-171450">
              <a:buFont typeface="Arial" pitchFamily="34" charset="0"/>
              <a:buChar char="•"/>
            </a:pPr>
            <a:r>
              <a:rPr lang="en-US" sz="2400" dirty="0"/>
              <a:t>A famous quote of Myrtle</a:t>
            </a:r>
          </a:p>
          <a:p>
            <a:pPr marL="171450" indent="-171450"/>
            <a:r>
              <a:rPr lang="en-US" sz="2400" b="1" dirty="0"/>
              <a:t>“Some people think we’re crazy to be </a:t>
            </a:r>
            <a:r>
              <a:rPr lang="en-US" sz="2400" b="1" dirty="0" err="1"/>
              <a:t>livin</a:t>
            </a:r>
            <a:r>
              <a:rPr lang="en-US" sz="2400" b="1" dirty="0"/>
              <a:t>’ out here on the river by ourselves. I think people that lives in the city must be crazy.”</a:t>
            </a:r>
          </a:p>
          <a:p>
            <a:pPr marL="171450" indent="-171450">
              <a:buFont typeface="Arial" pitchFamily="34" charset="0"/>
              <a:buChar char="•"/>
            </a:pPr>
            <a:r>
              <a:rPr lang="en-US" sz="2400" dirty="0"/>
              <a:t>Harold died in 1990, Myrtle lived till 1995; they were the last couple to live full time in the Atchafalaya Swamp</a:t>
            </a:r>
          </a:p>
          <a:p>
            <a:pPr marL="171450" indent="-171450">
              <a:buFont typeface="Arial" pitchFamily="34" charset="0"/>
              <a:buChar char="•"/>
            </a:pPr>
            <a:endParaRPr lang="en-US" sz="2400" dirty="0"/>
          </a:p>
        </p:txBody>
      </p:sp>
      <p:pic>
        <p:nvPicPr>
          <p:cNvPr id="91138" name="Picture 2"/>
          <p:cNvPicPr>
            <a:picLocks noChangeAspect="1" noChangeArrowheads="1"/>
          </p:cNvPicPr>
          <p:nvPr/>
        </p:nvPicPr>
        <p:blipFill>
          <a:blip r:embed="rId3" cstate="print"/>
          <a:srcRect/>
          <a:stretch>
            <a:fillRect/>
          </a:stretch>
        </p:blipFill>
        <p:spPr bwMode="auto">
          <a:xfrm>
            <a:off x="0" y="621792"/>
            <a:ext cx="5638800" cy="6236208"/>
          </a:xfrm>
          <a:prstGeom prst="rect">
            <a:avLst/>
          </a:prstGeom>
          <a:noFill/>
          <a:ln w="9525">
            <a:noFill/>
            <a:miter lim="800000"/>
            <a:headEnd/>
            <a:tailEnd/>
          </a:ln>
        </p:spPr>
      </p:pic>
      <p:sp>
        <p:nvSpPr>
          <p:cNvPr id="6" name="TextBox 5"/>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91138"/>
                                        </p:tgtEl>
                                        <p:attrNameLst>
                                          <p:attrName>style.visibility</p:attrName>
                                        </p:attrNameLst>
                                      </p:cBhvr>
                                      <p:to>
                                        <p:strVal val="visible"/>
                                      </p:to>
                                    </p:set>
                                    <p:animEffect transition="in" filter="wipe(down)">
                                      <p:cBhvr>
                                        <p:cTn id="10" dur="1000"/>
                                        <p:tgtEl>
                                          <p:spTgt spid="91138"/>
                                        </p:tgtEl>
                                      </p:cBhvr>
                                    </p:animEffect>
                                  </p:childTnLst>
                                </p:cTn>
                              </p:par>
                              <p:par>
                                <p:cTn id="11" presetID="22" presetClass="entr" presetSubtype="1"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up)">
                                      <p:cBhvr>
                                        <p:cTn id="13" dur="10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up)">
                                      <p:cBhvr>
                                        <p:cTn id="18" dur="1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up)">
                                      <p:cBhvr>
                                        <p:cTn id="23" dur="1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ipe(up)">
                                      <p:cBhvr>
                                        <p:cTn id="28"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0" y="621792"/>
            <a:ext cx="5638800" cy="6236208"/>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ATCHAFALAYA SWAMP DWELLERS</a:t>
            </a:r>
          </a:p>
        </p:txBody>
      </p:sp>
      <p:pic>
        <p:nvPicPr>
          <p:cNvPr id="90114" name="Picture 2"/>
          <p:cNvPicPr>
            <a:picLocks noChangeAspect="1" noChangeArrowheads="1"/>
          </p:cNvPicPr>
          <p:nvPr/>
        </p:nvPicPr>
        <p:blipFill>
          <a:blip r:embed="rId4" cstate="print"/>
          <a:srcRect/>
          <a:stretch>
            <a:fillRect/>
          </a:stretch>
        </p:blipFill>
        <p:spPr bwMode="auto">
          <a:xfrm>
            <a:off x="0" y="621792"/>
            <a:ext cx="5626558" cy="6236208"/>
          </a:xfrm>
          <a:prstGeom prst="rect">
            <a:avLst/>
          </a:prstGeom>
          <a:noFill/>
          <a:ln w="9525">
            <a:solidFill>
              <a:schemeClr val="bg1"/>
            </a:solidFill>
            <a:miter lim="800000"/>
            <a:headEnd/>
            <a:tailEnd/>
          </a:ln>
        </p:spPr>
      </p:pic>
      <p:sp>
        <p:nvSpPr>
          <p:cNvPr id="5" name="TextBox 4"/>
          <p:cNvSpPr txBox="1"/>
          <p:nvPr/>
        </p:nvSpPr>
        <p:spPr>
          <a:xfrm>
            <a:off x="5638800" y="609600"/>
            <a:ext cx="3581400" cy="6740307"/>
          </a:xfrm>
          <a:prstGeom prst="rect">
            <a:avLst/>
          </a:prstGeom>
          <a:noFill/>
        </p:spPr>
        <p:txBody>
          <a:bodyPr wrap="square" rtlCol="0">
            <a:spAutoFit/>
          </a:bodyPr>
          <a:lstStyle/>
          <a:p>
            <a:r>
              <a:rPr lang="en-US" sz="2400" dirty="0"/>
              <a:t>Greg Guirard used to stop &amp; visit while </a:t>
            </a:r>
            <a:r>
              <a:rPr lang="en-US" sz="2350" dirty="0"/>
              <a:t>photographing</a:t>
            </a:r>
            <a:r>
              <a:rPr lang="en-US" sz="2400" dirty="0"/>
              <a:t> the swamp &amp; he says this:</a:t>
            </a:r>
          </a:p>
          <a:p>
            <a:pPr marL="171450" indent="-171450">
              <a:buFont typeface="Arial" pitchFamily="34" charset="0"/>
              <a:buChar char="•"/>
            </a:pPr>
            <a:r>
              <a:rPr lang="en-US" sz="2400" dirty="0"/>
              <a:t>“Their life wasn’t so much about the struggles &amp; suffering, </a:t>
            </a:r>
          </a:p>
          <a:p>
            <a:pPr marL="171450" indent="-171450">
              <a:buFont typeface="Arial" pitchFamily="34" charset="0"/>
              <a:buChar char="•"/>
            </a:pPr>
            <a:r>
              <a:rPr lang="en-US" sz="2400" dirty="0"/>
              <a:t>But more about their joy, their beautiful vision of what life can be…”</a:t>
            </a:r>
          </a:p>
          <a:p>
            <a:pPr marL="171450" indent="-171450">
              <a:buFont typeface="Arial" pitchFamily="34" charset="0"/>
              <a:buChar char="•"/>
            </a:pPr>
            <a:r>
              <a:rPr lang="en-US" sz="2400" dirty="0"/>
              <a:t>Thoreau says “our life is frittered away by details …simplify, simplify”</a:t>
            </a:r>
          </a:p>
          <a:p>
            <a:pPr marL="171450" indent="-171450">
              <a:buFont typeface="Arial" pitchFamily="34" charset="0"/>
              <a:buChar char="•"/>
            </a:pPr>
            <a:r>
              <a:rPr lang="en-US" sz="2400" dirty="0"/>
              <a:t>&amp; “I went to the woods because I chose to live deliberately…”</a:t>
            </a:r>
          </a:p>
          <a:p>
            <a:pPr marL="171450" indent="-171450">
              <a:buFont typeface="Arial" pitchFamily="34" charset="0"/>
              <a:buChar char="•"/>
            </a:pPr>
            <a:r>
              <a:rPr lang="en-US" sz="2400" dirty="0"/>
              <a:t>Thoreau would have been proud of the </a:t>
            </a:r>
            <a:r>
              <a:rPr lang="en-US" sz="2400" dirty="0" err="1"/>
              <a:t>Biglers</a:t>
            </a:r>
            <a:endParaRPr lang="en-US" sz="2400" dirty="0"/>
          </a:p>
          <a:p>
            <a:pPr marL="171450" indent="-171450">
              <a:buFont typeface="Arial" pitchFamily="34" charset="0"/>
              <a:buChar char="•"/>
            </a:pPr>
            <a:endParaRPr lang="en-US" sz="2400" dirty="0"/>
          </a:p>
        </p:txBody>
      </p:sp>
      <p:pic>
        <p:nvPicPr>
          <p:cNvPr id="6" name="Picture 3"/>
          <p:cNvPicPr>
            <a:picLocks noChangeAspect="1" noChangeArrowheads="1"/>
          </p:cNvPicPr>
          <p:nvPr/>
        </p:nvPicPr>
        <p:blipFill>
          <a:blip r:embed="rId5" cstate="print"/>
          <a:srcRect l="6775" r="9214" b="6916"/>
          <a:stretch>
            <a:fillRect/>
          </a:stretch>
        </p:blipFill>
        <p:spPr bwMode="auto">
          <a:xfrm>
            <a:off x="0" y="746023"/>
            <a:ext cx="5638800" cy="5002161"/>
          </a:xfrm>
          <a:prstGeom prst="rect">
            <a:avLst/>
          </a:prstGeom>
          <a:noFill/>
          <a:ln w="9525">
            <a:solidFill>
              <a:schemeClr val="bg1"/>
            </a:solidFill>
            <a:miter lim="800000"/>
            <a:headEnd/>
            <a:tailEnd/>
          </a:ln>
        </p:spPr>
      </p:pic>
      <p:sp>
        <p:nvSpPr>
          <p:cNvPr id="8" name="TextBox 7"/>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1000"/>
                                        <p:tgtEl>
                                          <p:spTgt spid="5">
                                            <p:txEl>
                                              <p:pRg st="1" end="1"/>
                                            </p:txEl>
                                          </p:spTgt>
                                        </p:tgtEl>
                                      </p:cBhvr>
                                    </p:animEffect>
                                  </p:childTnLst>
                                </p:cTn>
                              </p:par>
                              <p:par>
                                <p:cTn id="13" presetID="10" presetClass="exit" presetSubtype="0" fill="hold" nodeType="withEffect">
                                  <p:stCondLst>
                                    <p:cond delay="0"/>
                                  </p:stCondLst>
                                  <p:childTnLst>
                                    <p:animEffect transition="out" filter="fade">
                                      <p:cBhvr>
                                        <p:cTn id="14" dur="2000"/>
                                        <p:tgtEl>
                                          <p:spTgt spid="7"/>
                                        </p:tgtEl>
                                      </p:cBhvr>
                                    </p:animEffect>
                                    <p:set>
                                      <p:cBhvr>
                                        <p:cTn id="15" dur="1" fill="hold">
                                          <p:stCondLst>
                                            <p:cond delay="1999"/>
                                          </p:stCondLst>
                                        </p:cTn>
                                        <p:tgtEl>
                                          <p:spTgt spid="7"/>
                                        </p:tgtEl>
                                        <p:attrNameLst>
                                          <p:attrName>style.visibility</p:attrName>
                                        </p:attrNameLst>
                                      </p:cBhvr>
                                      <p:to>
                                        <p:strVal val="hidden"/>
                                      </p:to>
                                    </p:set>
                                  </p:childTnLst>
                                </p:cTn>
                              </p:par>
                              <p:par>
                                <p:cTn id="16" presetID="53" presetClass="entr" presetSubtype="0" fill="hold" nodeType="withEffect">
                                  <p:stCondLst>
                                    <p:cond delay="0"/>
                                  </p:stCondLst>
                                  <p:childTnLst>
                                    <p:set>
                                      <p:cBhvr>
                                        <p:cTn id="17" dur="1" fill="hold">
                                          <p:stCondLst>
                                            <p:cond delay="0"/>
                                          </p:stCondLst>
                                        </p:cTn>
                                        <p:tgtEl>
                                          <p:spTgt spid="90114"/>
                                        </p:tgtEl>
                                        <p:attrNameLst>
                                          <p:attrName>style.visibility</p:attrName>
                                        </p:attrNameLst>
                                      </p:cBhvr>
                                      <p:to>
                                        <p:strVal val="visible"/>
                                      </p:to>
                                    </p:set>
                                    <p:anim calcmode="lin" valueType="num">
                                      <p:cBhvr>
                                        <p:cTn id="18" dur="2000" fill="hold"/>
                                        <p:tgtEl>
                                          <p:spTgt spid="90114"/>
                                        </p:tgtEl>
                                        <p:attrNameLst>
                                          <p:attrName>ppt_w</p:attrName>
                                        </p:attrNameLst>
                                      </p:cBhvr>
                                      <p:tavLst>
                                        <p:tav tm="0">
                                          <p:val>
                                            <p:fltVal val="0"/>
                                          </p:val>
                                        </p:tav>
                                        <p:tav tm="100000">
                                          <p:val>
                                            <p:strVal val="#ppt_w"/>
                                          </p:val>
                                        </p:tav>
                                      </p:tavLst>
                                    </p:anim>
                                    <p:anim calcmode="lin" valueType="num">
                                      <p:cBhvr>
                                        <p:cTn id="19" dur="2000" fill="hold"/>
                                        <p:tgtEl>
                                          <p:spTgt spid="90114"/>
                                        </p:tgtEl>
                                        <p:attrNameLst>
                                          <p:attrName>ppt_h</p:attrName>
                                        </p:attrNameLst>
                                      </p:cBhvr>
                                      <p:tavLst>
                                        <p:tav tm="0">
                                          <p:val>
                                            <p:fltVal val="0"/>
                                          </p:val>
                                        </p:tav>
                                        <p:tav tm="100000">
                                          <p:val>
                                            <p:strVal val="#ppt_h"/>
                                          </p:val>
                                        </p:tav>
                                      </p:tavLst>
                                    </p:anim>
                                    <p:animEffect transition="in" filter="fade">
                                      <p:cBhvr>
                                        <p:cTn id="20" dur="2000"/>
                                        <p:tgtEl>
                                          <p:spTgt spid="901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1000"/>
                                        <p:tgtEl>
                                          <p:spTgt spid="5">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up)">
                                      <p:cBhvr>
                                        <p:cTn id="33" dur="10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up)">
                                      <p:cBhvr>
                                        <p:cTn id="38" dur="10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wipe(up)">
                                      <p:cBhvr>
                                        <p:cTn id="43"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9066"/>
            <a:ext cx="9144000" cy="5139869"/>
          </a:xfrm>
          <a:prstGeom prst="rect">
            <a:avLst/>
          </a:prstGeom>
          <a:solidFill>
            <a:srgbClr val="FFFF00"/>
          </a:solidFill>
        </p:spPr>
        <p:txBody>
          <a:bodyPr wrap="square">
            <a:spAutoFit/>
          </a:bodyPr>
          <a:lstStyle/>
          <a:p>
            <a:pPr algn="ctr"/>
            <a:r>
              <a:rPr lang="en-US" sz="7200" b="1" cap="all" dirty="0"/>
              <a:t>Cajun culture</a:t>
            </a:r>
          </a:p>
          <a:p>
            <a:pPr marL="457200">
              <a:buFont typeface="Arial" pitchFamily="34" charset="0"/>
              <a:buChar char="•"/>
            </a:pPr>
            <a:r>
              <a:rPr lang="en-US" sz="3200" b="1" cap="all" dirty="0"/>
              <a:t> acculturation &amp; assimilation</a:t>
            </a:r>
          </a:p>
          <a:p>
            <a:pPr lvl="1">
              <a:buFont typeface="Arial" pitchFamily="34" charset="0"/>
              <a:buChar char="•"/>
            </a:pPr>
            <a:r>
              <a:rPr lang="en-US" sz="3200" b="1" cap="all" dirty="0"/>
              <a:t> Civil war’s impact on Acadians</a:t>
            </a:r>
          </a:p>
          <a:p>
            <a:pPr lvl="1">
              <a:buFont typeface="Arial" pitchFamily="34" charset="0"/>
              <a:buChar char="•"/>
            </a:pPr>
            <a:r>
              <a:rPr lang="en-US" sz="3200" b="1" cap="all" dirty="0"/>
              <a:t> French language in school – a curse?</a:t>
            </a:r>
          </a:p>
          <a:p>
            <a:pPr lvl="1">
              <a:buFont typeface="Arial" pitchFamily="34" charset="0"/>
              <a:buChar char="•"/>
            </a:pPr>
            <a:r>
              <a:rPr lang="en-US" sz="3200" b="1" cap="all" dirty="0"/>
              <a:t> French language revival–new admiration</a:t>
            </a:r>
          </a:p>
          <a:p>
            <a:pPr lvl="1">
              <a:buFont typeface="Arial" pitchFamily="34" charset="0"/>
              <a:buChar char="•"/>
            </a:pPr>
            <a:r>
              <a:rPr lang="en-US" sz="3200" b="1" cap="all" dirty="0"/>
              <a:t> CAJUN TV STAR</a:t>
            </a:r>
          </a:p>
          <a:p>
            <a:pPr lvl="1">
              <a:buFont typeface="Arial" pitchFamily="34" charset="0"/>
              <a:buChar char="•"/>
            </a:pPr>
            <a:r>
              <a:rPr lang="en-US" sz="3200" b="1" cap="all" dirty="0"/>
              <a:t> CAJUN CUISINE &amp; CAJUN MUSIC</a:t>
            </a:r>
          </a:p>
          <a:p>
            <a:pPr lvl="1">
              <a:buFont typeface="Arial" pitchFamily="34" charset="0"/>
              <a:buChar char="•"/>
            </a:pPr>
            <a:r>
              <a:rPr lang="en-US" sz="3200" b="1" cap="all" dirty="0"/>
              <a:t> RELIGIOUS celebrations (mardi gras)</a:t>
            </a:r>
          </a:p>
          <a:p>
            <a:pPr>
              <a:buFont typeface="Arial" pitchFamily="34" charset="0"/>
              <a:buChar char="•"/>
            </a:pPr>
            <a:endParaRPr lang="en-US" sz="3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59</a:t>
            </a:fld>
            <a:endParaRPr lang="en-US" dirty="0"/>
          </a:p>
        </p:txBody>
      </p:sp>
      <p:sp>
        <p:nvSpPr>
          <p:cNvPr id="4" name="TextBox 3"/>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animEffect transition="in" filter="fade">
                                      <p:cBhvr>
                                        <p:cTn id="9" dur="500"/>
                                        <p:tgtEl>
                                          <p:spTgt spid="2">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1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1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left)">
                                      <p:cBhvr>
                                        <p:cTn id="29" dur="1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left)">
                                      <p:cBhvr>
                                        <p:cTn id="34" dur="1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left)">
                                      <p:cBhvr>
                                        <p:cTn id="39" dur="10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1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left)">
                                      <p:cBhvr>
                                        <p:cTn id="49"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10668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743200" y="1897797"/>
            <a:ext cx="1798561" cy="8454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1897797"/>
            <a:ext cx="1859039" cy="8454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a:off x="4541761" y="1897797"/>
            <a:ext cx="30239" cy="20424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590800"/>
            <a:ext cx="27432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LOUISIANA’S FOREIGN OCCUPATION</a:t>
            </a:r>
          </a:p>
        </p:txBody>
      </p:sp>
      <p:sp>
        <p:nvSpPr>
          <p:cNvPr id="12308" name="TextBox 20"/>
          <p:cNvSpPr txBox="1">
            <a:spLocks noChangeArrowheads="1"/>
          </p:cNvSpPr>
          <p:nvPr/>
        </p:nvSpPr>
        <p:spPr bwMode="auto">
          <a:xfrm>
            <a:off x="2895600" y="3940261"/>
            <a:ext cx="33528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LOUISIANA’S ACADIAN SETTLEMENTS</a:t>
            </a:r>
            <a:endParaRPr lang="en-US" sz="2000" b="1" dirty="0">
              <a:latin typeface="Calibri" pitchFamily="34" charset="0"/>
            </a:endParaRPr>
          </a:p>
        </p:txBody>
      </p:sp>
      <p:sp>
        <p:nvSpPr>
          <p:cNvPr id="12304" name="TextBox 17"/>
          <p:cNvSpPr txBox="1">
            <a:spLocks noChangeArrowheads="1"/>
          </p:cNvSpPr>
          <p:nvPr/>
        </p:nvSpPr>
        <p:spPr bwMode="auto">
          <a:xfrm>
            <a:off x="6400800" y="2772436"/>
            <a:ext cx="2743200" cy="1569660"/>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a:latin typeface="Calibri" pitchFamily="34" charset="0"/>
              </a:rPr>
              <a:t>LOUISIANA’S ACADIAN CULTURE</a:t>
            </a: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6</a:t>
            </a:fld>
            <a:endParaRPr lang="en-US" b="1" dirty="0">
              <a:solidFill>
                <a:schemeClr val="tx1"/>
              </a:solidFill>
            </a:endParaRPr>
          </a:p>
        </p:txBody>
      </p:sp>
      <p:sp useBgFill="1">
        <p:nvSpPr>
          <p:cNvPr id="14" name="TextBox 13"/>
          <p:cNvSpPr txBox="1"/>
          <p:nvPr/>
        </p:nvSpPr>
        <p:spPr>
          <a:xfrm>
            <a:off x="0" y="0"/>
            <a:ext cx="9144000" cy="584775"/>
          </a:xfrm>
          <a:prstGeom prst="rect">
            <a:avLst/>
          </a:prstGeom>
        </p:spPr>
        <p:txBody>
          <a:bodyPr wrap="square" rtlCol="0">
            <a:spAutoFit/>
          </a:bodyPr>
          <a:lstStyle/>
          <a:p>
            <a:pPr algn="ctr"/>
            <a:endParaRPr lang="en-US" sz="3200" b="1" dirty="0">
              <a:solidFill>
                <a:srgbClr val="002060"/>
              </a:solidFill>
            </a:endParaRPr>
          </a:p>
        </p:txBody>
      </p:sp>
      <p:sp>
        <p:nvSpPr>
          <p:cNvPr id="32" name="TextBox 3"/>
          <p:cNvSpPr txBox="1">
            <a:spLocks noChangeArrowheads="1"/>
          </p:cNvSpPr>
          <p:nvPr/>
        </p:nvSpPr>
        <p:spPr bwMode="auto">
          <a:xfrm>
            <a:off x="0" y="0"/>
            <a:ext cx="9144000" cy="646331"/>
          </a:xfrm>
          <a:prstGeom prst="rect">
            <a:avLst/>
          </a:prstGeom>
          <a:solidFill>
            <a:srgbClr val="FFFF00"/>
          </a:solidFill>
          <a:ln w="9525">
            <a:noFill/>
            <a:miter lim="800000"/>
            <a:headEnd/>
            <a:tailEnd/>
          </a:ln>
        </p:spPr>
        <p:txBody>
          <a:bodyPr>
            <a:spAutoFit/>
          </a:bodyPr>
          <a:lstStyle/>
          <a:p>
            <a:pPr algn="ctr">
              <a:defRPr/>
            </a:pPr>
            <a:r>
              <a:rPr lang="en-US" sz="3600" b="1" dirty="0"/>
              <a:t>THE ACADIANS: 1800-1950 </a:t>
            </a:r>
            <a:endParaRPr lang="en-US" sz="3600" b="1" dirty="0">
              <a:cs typeface="+mn-cs"/>
            </a:endParaRPr>
          </a:p>
        </p:txBody>
      </p:sp>
      <p:sp>
        <p:nvSpPr>
          <p:cNvPr id="13" name="TextBox 12"/>
          <p:cNvSpPr txBox="1"/>
          <p:nvPr/>
        </p:nvSpPr>
        <p:spPr>
          <a:xfrm>
            <a:off x="0" y="6858000"/>
            <a:ext cx="2743200" cy="461665"/>
          </a:xfrm>
          <a:prstGeom prst="rect">
            <a:avLst/>
          </a:prstGeom>
          <a:noFill/>
        </p:spPr>
        <p:txBody>
          <a:bodyPr wrap="square" rtlCol="0">
            <a:spAutoFit/>
          </a:bodyPr>
          <a:lstStyle/>
          <a:p>
            <a:pPr marL="114300" indent="-114300">
              <a:buFontTx/>
              <a:buChar char="-"/>
            </a:pPr>
            <a:r>
              <a:rPr lang="en-US" sz="2400" dirty="0"/>
              <a:t>a</a:t>
            </a:r>
          </a:p>
        </p:txBody>
      </p:sp>
      <p:sp>
        <p:nvSpPr>
          <p:cNvPr id="15" name="TextBox 14"/>
          <p:cNvSpPr txBox="1"/>
          <p:nvPr/>
        </p:nvSpPr>
        <p:spPr>
          <a:xfrm>
            <a:off x="2743200" y="6858000"/>
            <a:ext cx="3581400" cy="461665"/>
          </a:xfrm>
          <a:prstGeom prst="rect">
            <a:avLst/>
          </a:prstGeom>
          <a:noFill/>
        </p:spPr>
        <p:txBody>
          <a:bodyPr wrap="square" rtlCol="0">
            <a:spAutoFit/>
          </a:bodyPr>
          <a:lstStyle/>
          <a:p>
            <a:pPr marL="114300" indent="-114300">
              <a:buFontTx/>
              <a:buChar char="-"/>
            </a:pPr>
            <a:r>
              <a:rPr lang="en-US" sz="2400" dirty="0"/>
              <a:t>a</a:t>
            </a:r>
          </a:p>
        </p:txBody>
      </p:sp>
      <p:sp>
        <p:nvSpPr>
          <p:cNvPr id="16" name="TextBox 15"/>
          <p:cNvSpPr txBox="1"/>
          <p:nvPr/>
        </p:nvSpPr>
        <p:spPr>
          <a:xfrm>
            <a:off x="6400800" y="6858000"/>
            <a:ext cx="2743200" cy="461665"/>
          </a:xfrm>
          <a:prstGeom prst="rect">
            <a:avLst/>
          </a:prstGeom>
          <a:noFill/>
        </p:spPr>
        <p:txBody>
          <a:bodyPr wrap="square" rtlCol="0">
            <a:spAutoFit/>
          </a:bodyPr>
          <a:lstStyle/>
          <a:p>
            <a:pPr marL="114300" indent="-114300">
              <a:buFontTx/>
              <a:buChar char="-"/>
            </a:pPr>
            <a:r>
              <a:rPr lang="en-US" sz="2400" dirty="0"/>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wipe(up)">
                                      <p:cBhvr>
                                        <p:cTn id="11" dur="1000"/>
                                        <p:tgtEl>
                                          <p:spTgt spid="3075"/>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12310"/>
                                        </p:tgtEl>
                                        <p:attrNameLst>
                                          <p:attrName>style.visibility</p:attrName>
                                        </p:attrNameLst>
                                      </p:cBhvr>
                                      <p:to>
                                        <p:strVal val="visible"/>
                                      </p:to>
                                    </p:set>
                                    <p:animEffect transition="in" filter="wipe(up)">
                                      <p:cBhvr>
                                        <p:cTn id="19" dur="1000"/>
                                        <p:tgtEl>
                                          <p:spTgt spid="12310"/>
                                        </p:tgtEl>
                                      </p:cBhvr>
                                    </p:animEffect>
                                  </p:childTnLst>
                                </p:cTn>
                              </p:par>
                            </p:childTnLst>
                          </p:cTn>
                        </p:par>
                        <p:par>
                          <p:cTn id="20" fill="hold">
                            <p:stCondLst>
                              <p:cond delay="35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up)">
                                      <p:cBhvr>
                                        <p:cTn id="32" dur="1000"/>
                                        <p:tgtEl>
                                          <p:spTgt spid="12308"/>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12304"/>
                                        </p:tgtEl>
                                        <p:attrNameLst>
                                          <p:attrName>style.visibility</p:attrName>
                                        </p:attrNameLst>
                                      </p:cBhvr>
                                      <p:to>
                                        <p:strVal val="visible"/>
                                      </p:to>
                                    </p:set>
                                    <p:animEffect transition="in" filter="wipe(up)">
                                      <p:cBhvr>
                                        <p:cTn id="45" dur="1000"/>
                                        <p:tgtEl>
                                          <p:spTgt spid="1230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12310" grpId="0" animBg="1"/>
      <p:bldP spid="12308" grpId="0" animBg="1"/>
      <p:bldP spid="12304" grpId="0" animBg="1"/>
      <p:bldP spid="32" grpId="0" animBg="1"/>
      <p:bldP spid="13" grpId="0"/>
      <p:bldP spid="15"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s://i.pinimg.com/736x/59/f5/92/59f5923c6dee74c770ef16bc646db2e2--sunset-photography-photography-photos.jpg"/>
          <p:cNvPicPr>
            <a:picLocks noChangeAspect="1" noChangeArrowheads="1"/>
          </p:cNvPicPr>
          <p:nvPr/>
        </p:nvPicPr>
        <p:blipFill>
          <a:blip r:embed="rId3" cstate="print"/>
          <a:srcRect/>
          <a:stretch>
            <a:fillRect/>
          </a:stretch>
        </p:blipFill>
        <p:spPr bwMode="auto">
          <a:xfrm>
            <a:off x="4572000" y="609600"/>
            <a:ext cx="4572000" cy="3148837"/>
          </a:xfrm>
          <a:prstGeom prst="rect">
            <a:avLst/>
          </a:prstGeom>
          <a:noFill/>
        </p:spPr>
      </p:pic>
      <p:pic>
        <p:nvPicPr>
          <p:cNvPr id="98308" name="Picture 4"/>
          <p:cNvPicPr>
            <a:picLocks noChangeAspect="1" noChangeArrowheads="1"/>
          </p:cNvPicPr>
          <p:nvPr/>
        </p:nvPicPr>
        <p:blipFill>
          <a:blip r:embed="rId4" cstate="print"/>
          <a:srcRect/>
          <a:stretch>
            <a:fillRect/>
          </a:stretch>
        </p:blipFill>
        <p:spPr bwMode="auto">
          <a:xfrm>
            <a:off x="4572000" y="609600"/>
            <a:ext cx="4572000" cy="3666364"/>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a:t>ACCULTURATION &amp; ASSIMILATION</a:t>
            </a:r>
          </a:p>
        </p:txBody>
      </p:sp>
      <p:sp>
        <p:nvSpPr>
          <p:cNvPr id="3" name="TextBox 2"/>
          <p:cNvSpPr txBox="1"/>
          <p:nvPr/>
        </p:nvSpPr>
        <p:spPr>
          <a:xfrm>
            <a:off x="0" y="609600"/>
            <a:ext cx="4572000" cy="6227346"/>
          </a:xfrm>
          <a:prstGeom prst="rect">
            <a:avLst/>
          </a:prstGeom>
          <a:noFill/>
        </p:spPr>
        <p:txBody>
          <a:bodyPr wrap="square" rtlCol="0">
            <a:spAutoFit/>
          </a:bodyPr>
          <a:lstStyle/>
          <a:p>
            <a:pPr marL="114300" indent="-114300">
              <a:spcAft>
                <a:spcPts val="800"/>
              </a:spcAft>
            </a:pPr>
            <a:r>
              <a:rPr lang="en-US" sz="2800" dirty="0"/>
              <a:t>SOCIOLOGICAL TERMS:</a:t>
            </a:r>
          </a:p>
          <a:p>
            <a:pPr marL="114300" indent="-114300" fontAlgn="base">
              <a:buFont typeface="Arial" pitchFamily="34" charset="0"/>
              <a:buChar char="•"/>
            </a:pPr>
            <a:r>
              <a:rPr lang="en-US" sz="2800" b="1" dirty="0"/>
              <a:t>Adaptation</a:t>
            </a:r>
            <a:r>
              <a:rPr lang="en-US" sz="2800" dirty="0"/>
              <a:t>: Adaptation is the process of </a:t>
            </a:r>
            <a:r>
              <a:rPr lang="en-US" sz="2800" dirty="0">
                <a:solidFill>
                  <a:srgbClr val="FF0000"/>
                </a:solidFill>
                <a:effectLst>
                  <a:outerShdw blurRad="38100" dist="38100" dir="2700000" algn="tl">
                    <a:schemeClr val="tx1"/>
                  </a:outerShdw>
                </a:effectLst>
              </a:rPr>
              <a:t>adjusting to one’s environment</a:t>
            </a:r>
            <a:r>
              <a:rPr lang="en-US" sz="2800" dirty="0"/>
              <a:t> so as to become better suited to that environment </a:t>
            </a:r>
          </a:p>
          <a:p>
            <a:pPr marL="114300" indent="-114300" fontAlgn="base">
              <a:buFont typeface="Arial" pitchFamily="34" charset="0"/>
              <a:buChar char="•"/>
            </a:pPr>
            <a:r>
              <a:rPr lang="en-US" sz="2800" b="1" dirty="0"/>
              <a:t>Values Transmission: </a:t>
            </a:r>
            <a:r>
              <a:rPr lang="en-US" sz="2800" dirty="0"/>
              <a:t>Process of </a:t>
            </a:r>
            <a:r>
              <a:rPr lang="en-US" sz="2800" dirty="0">
                <a:solidFill>
                  <a:srgbClr val="FF0000"/>
                </a:solidFill>
                <a:effectLst>
                  <a:outerShdw blurRad="38100" dist="38100" dir="2700000" algn="tl">
                    <a:schemeClr val="tx1"/>
                  </a:outerShdw>
                </a:effectLst>
              </a:rPr>
              <a:t>passing values on to children </a:t>
            </a:r>
            <a:r>
              <a:rPr lang="en-US" sz="2800" dirty="0"/>
              <a:t>for future generations</a:t>
            </a:r>
          </a:p>
          <a:p>
            <a:pPr marL="114300" indent="-114300" fontAlgn="base">
              <a:buFont typeface="Arial" pitchFamily="34" charset="0"/>
              <a:buChar char="•"/>
            </a:pPr>
            <a:r>
              <a:rPr lang="en-US" sz="2800" b="1" dirty="0"/>
              <a:t>Acculturation:</a:t>
            </a:r>
            <a:r>
              <a:rPr lang="en-US" sz="2800" dirty="0"/>
              <a:t> Acculturation is the </a:t>
            </a:r>
            <a:r>
              <a:rPr lang="en-US" sz="2800" dirty="0">
                <a:solidFill>
                  <a:srgbClr val="FF0000"/>
                </a:solidFill>
                <a:effectLst>
                  <a:outerShdw blurRad="38100" dist="38100" dir="2700000" algn="tl">
                    <a:schemeClr val="tx1"/>
                  </a:outerShdw>
                </a:effectLst>
              </a:rPr>
              <a:t>transfer of values and customs</a:t>
            </a:r>
            <a:r>
              <a:rPr lang="en-US" sz="2800" dirty="0"/>
              <a:t> from one group to another; </a:t>
            </a:r>
            <a:r>
              <a:rPr lang="en-US" sz="2800" dirty="0">
                <a:solidFill>
                  <a:srgbClr val="FF0000"/>
                </a:solidFill>
                <a:effectLst>
                  <a:outerShdw blurRad="38100" dist="38100" dir="2700000" algn="tl">
                    <a:schemeClr val="tx1"/>
                  </a:outerShdw>
                </a:effectLst>
              </a:rPr>
              <a:t>often 2-way </a:t>
            </a:r>
            <a:r>
              <a:rPr lang="en-US" sz="2800" dirty="0"/>
              <a:t> </a:t>
            </a:r>
          </a:p>
        </p:txBody>
      </p:sp>
      <p:sp>
        <p:nvSpPr>
          <p:cNvPr id="5" name="TextBox 4"/>
          <p:cNvSpPr txBox="1"/>
          <p:nvPr/>
        </p:nvSpPr>
        <p:spPr>
          <a:xfrm>
            <a:off x="0" y="6858000"/>
            <a:ext cx="9144000" cy="902811"/>
          </a:xfrm>
          <a:prstGeom prst="rect">
            <a:avLst/>
          </a:prstGeom>
          <a:noFill/>
        </p:spPr>
        <p:txBody>
          <a:bodyPr wrap="square" rtlCol="0">
            <a:spAutoFit/>
          </a:bodyPr>
          <a:lstStyle/>
          <a:p>
            <a:pPr marL="114300" indent="-114300">
              <a:spcAft>
                <a:spcPts val="800"/>
              </a:spcAft>
            </a:pPr>
            <a:r>
              <a:rPr lang="en-US" sz="2800" dirty="0"/>
              <a:t>	A</a:t>
            </a:r>
          </a:p>
          <a:p>
            <a:pPr>
              <a:buFont typeface="Arial" pitchFamily="34" charset="0"/>
              <a:buChar char="•"/>
            </a:pPr>
            <a:endParaRPr lang="en-US" dirty="0"/>
          </a:p>
        </p:txBody>
      </p:sp>
      <p:sp>
        <p:nvSpPr>
          <p:cNvPr id="13" name="TextBox 12"/>
          <p:cNvSpPr txBox="1"/>
          <p:nvPr/>
        </p:nvSpPr>
        <p:spPr>
          <a:xfrm>
            <a:off x="4572000" y="5042118"/>
            <a:ext cx="4572000" cy="1815882"/>
          </a:xfrm>
          <a:prstGeom prst="rect">
            <a:avLst/>
          </a:prstGeom>
          <a:noFill/>
        </p:spPr>
        <p:txBody>
          <a:bodyPr wrap="square" rtlCol="0">
            <a:spAutoFit/>
          </a:bodyPr>
          <a:lstStyle/>
          <a:p>
            <a:pPr marL="114300" indent="-114300">
              <a:spcAft>
                <a:spcPts val="800"/>
              </a:spcAft>
            </a:pPr>
            <a:r>
              <a:rPr lang="en-US" sz="2800" b="1" dirty="0"/>
              <a:t>Assimilation:</a:t>
            </a:r>
            <a:r>
              <a:rPr lang="en-US" sz="2800" dirty="0"/>
              <a:t> Assimilation is the </a:t>
            </a:r>
            <a:r>
              <a:rPr lang="en-US" sz="2800" dirty="0">
                <a:solidFill>
                  <a:srgbClr val="FF0000"/>
                </a:solidFill>
                <a:effectLst>
                  <a:outerShdw blurRad="38100" dist="38100" dir="2700000" algn="tl">
                    <a:schemeClr val="tx1"/>
                  </a:outerShdw>
                </a:effectLst>
              </a:rPr>
              <a:t>cultural absorption </a:t>
            </a:r>
            <a:r>
              <a:rPr lang="en-US" sz="2800" dirty="0"/>
              <a:t>of a minority group into the main cultural body; </a:t>
            </a:r>
            <a:r>
              <a:rPr lang="en-US" sz="2800" dirty="0">
                <a:solidFill>
                  <a:srgbClr val="FF0000"/>
                </a:solidFill>
                <a:effectLst>
                  <a:outerShdw blurRad="38100" dist="38100" dir="2700000" algn="tl">
                    <a:schemeClr val="tx1"/>
                  </a:outerShdw>
                </a:effectLst>
              </a:rPr>
              <a:t>usually 1-way</a:t>
            </a:r>
          </a:p>
        </p:txBody>
      </p:sp>
      <p:pic>
        <p:nvPicPr>
          <p:cNvPr id="98306" name="Picture 2"/>
          <p:cNvPicPr>
            <a:picLocks noChangeAspect="1" noChangeArrowheads="1"/>
          </p:cNvPicPr>
          <p:nvPr/>
        </p:nvPicPr>
        <p:blipFill>
          <a:blip r:embed="rId5" cstate="print"/>
          <a:srcRect/>
          <a:stretch>
            <a:fillRect/>
          </a:stretch>
        </p:blipFill>
        <p:spPr bwMode="auto">
          <a:xfrm>
            <a:off x="4572000" y="609600"/>
            <a:ext cx="4572000" cy="4005024"/>
          </a:xfrm>
          <a:prstGeom prst="rect">
            <a:avLst/>
          </a:prstGeom>
          <a:noFill/>
          <a:ln w="9525">
            <a:noFill/>
            <a:miter lim="800000"/>
            <a:headEnd/>
            <a:tailEnd/>
          </a:ln>
        </p:spPr>
      </p:pic>
      <p:pic>
        <p:nvPicPr>
          <p:cNvPr id="98310" name="Picture 6" descr="Louisiana's Traditional Cultures: An Overview"/>
          <p:cNvPicPr>
            <a:picLocks noChangeAspect="1" noChangeArrowheads="1"/>
          </p:cNvPicPr>
          <p:nvPr/>
        </p:nvPicPr>
        <p:blipFill>
          <a:blip r:embed="rId6" cstate="print">
            <a:duotone>
              <a:schemeClr val="bg2">
                <a:shade val="45000"/>
                <a:satMod val="135000"/>
              </a:schemeClr>
              <a:prstClr val="white"/>
            </a:duotone>
            <a:lum bright="-40000"/>
          </a:blip>
          <a:srcRect/>
          <a:stretch>
            <a:fillRect/>
          </a:stretch>
        </p:blipFill>
        <p:spPr bwMode="auto">
          <a:xfrm>
            <a:off x="5638800" y="609600"/>
            <a:ext cx="2667000" cy="4000500"/>
          </a:xfrm>
          <a:prstGeom prst="rect">
            <a:avLst/>
          </a:prstGeom>
          <a:noFill/>
        </p:spPr>
      </p:pic>
      <p:pic>
        <p:nvPicPr>
          <p:cNvPr id="98312" name="Picture 8" descr="http://3.bp.blogspot.com/-ULxQoys057Q/UuHYsalwKPI/AAAAAAAAbdU/RFyhBFY069k/s1600/Navajo-assimilation.jpg"/>
          <p:cNvPicPr>
            <a:picLocks noChangeAspect="1" noChangeArrowheads="1"/>
          </p:cNvPicPr>
          <p:nvPr/>
        </p:nvPicPr>
        <p:blipFill>
          <a:blip r:embed="rId7" cstate="print"/>
          <a:srcRect/>
          <a:stretch>
            <a:fillRect/>
          </a:stretch>
        </p:blipFill>
        <p:spPr bwMode="auto">
          <a:xfrm>
            <a:off x="4572000" y="838200"/>
            <a:ext cx="4572000" cy="3345227"/>
          </a:xfrm>
          <a:prstGeom prst="rect">
            <a:avLst/>
          </a:prstGeom>
          <a:noFill/>
        </p:spPr>
      </p:pic>
      <p:sp>
        <p:nvSpPr>
          <p:cNvPr id="11" name="TextBox 10"/>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20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8308"/>
                                        </p:tgtEl>
                                        <p:attrNameLst>
                                          <p:attrName>style.visibility</p:attrName>
                                        </p:attrNameLst>
                                      </p:cBhvr>
                                      <p:to>
                                        <p:strVal val="visible"/>
                                      </p:to>
                                    </p:set>
                                    <p:animEffect transition="in" filter="wipe(down)">
                                      <p:cBhvr>
                                        <p:cTn id="10" dur="500"/>
                                        <p:tgtEl>
                                          <p:spTgt spid="9830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8306"/>
                                        </p:tgtEl>
                                        <p:attrNameLst>
                                          <p:attrName>style.visibility</p:attrName>
                                        </p:attrNameLst>
                                      </p:cBhvr>
                                      <p:to>
                                        <p:strVal val="visible"/>
                                      </p:to>
                                    </p:set>
                                    <p:animEffect transition="in" filter="wipe(down)">
                                      <p:cBhvr>
                                        <p:cTn id="18" dur="500"/>
                                        <p:tgtEl>
                                          <p:spTgt spid="9830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up)">
                                      <p:cBhvr>
                                        <p:cTn id="23" dur="2000"/>
                                        <p:tgtEl>
                                          <p:spTgt spid="3">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98310"/>
                                        </p:tgtEl>
                                        <p:attrNameLst>
                                          <p:attrName>style.visibility</p:attrName>
                                        </p:attrNameLst>
                                      </p:cBhvr>
                                      <p:to>
                                        <p:strVal val="visible"/>
                                      </p:to>
                                    </p:set>
                                    <p:animEffect transition="in" filter="wipe(down)">
                                      <p:cBhvr>
                                        <p:cTn id="26" dur="500"/>
                                        <p:tgtEl>
                                          <p:spTgt spid="983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up)">
                                      <p:cBhvr>
                                        <p:cTn id="31" dur="1000"/>
                                        <p:tgtEl>
                                          <p:spTgt spid="13">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98312"/>
                                        </p:tgtEl>
                                        <p:attrNameLst>
                                          <p:attrName>style.visibility</p:attrName>
                                        </p:attrNameLst>
                                      </p:cBhvr>
                                      <p:to>
                                        <p:strVal val="visible"/>
                                      </p:to>
                                    </p:set>
                                    <p:animEffect transition="in" filter="wipe(down)">
                                      <p:cBhvr>
                                        <p:cTn id="34" dur="500"/>
                                        <p:tgtEl>
                                          <p:spTgt spid="98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ACCULTURATION &amp; ASSIMILATION</a:t>
            </a:r>
          </a:p>
        </p:txBody>
      </p:sp>
      <p:grpSp>
        <p:nvGrpSpPr>
          <p:cNvPr id="5" name="Group 4"/>
          <p:cNvGrpSpPr/>
          <p:nvPr/>
        </p:nvGrpSpPr>
        <p:grpSpPr>
          <a:xfrm>
            <a:off x="1" y="609600"/>
            <a:ext cx="9144000" cy="6248400"/>
            <a:chOff x="1" y="609600"/>
            <a:chExt cx="9144000" cy="6248400"/>
          </a:xfrm>
        </p:grpSpPr>
        <p:pic>
          <p:nvPicPr>
            <p:cNvPr id="159746" name="Picture 2"/>
            <p:cNvPicPr>
              <a:picLocks noChangeAspect="1" noChangeArrowheads="1"/>
            </p:cNvPicPr>
            <p:nvPr/>
          </p:nvPicPr>
          <p:blipFill>
            <a:blip r:embed="rId2" cstate="print"/>
            <a:srcRect/>
            <a:stretch>
              <a:fillRect/>
            </a:stretch>
          </p:blipFill>
          <p:spPr bwMode="auto">
            <a:xfrm>
              <a:off x="1" y="609600"/>
              <a:ext cx="9144000" cy="6248400"/>
            </a:xfrm>
            <a:prstGeom prst="rect">
              <a:avLst/>
            </a:prstGeom>
            <a:noFill/>
            <a:ln w="9525">
              <a:noFill/>
              <a:miter lim="800000"/>
              <a:headEnd/>
              <a:tailEnd/>
            </a:ln>
          </p:spPr>
        </p:pic>
        <p:sp>
          <p:nvSpPr>
            <p:cNvPr id="4" name="TextBox 3"/>
            <p:cNvSpPr txBox="1"/>
            <p:nvPr/>
          </p:nvSpPr>
          <p:spPr>
            <a:xfrm>
              <a:off x="2286000" y="1874729"/>
              <a:ext cx="4572000" cy="3108543"/>
            </a:xfrm>
            <a:prstGeom prst="rect">
              <a:avLst/>
            </a:prstGeom>
            <a:solidFill>
              <a:schemeClr val="bg1"/>
            </a:solidFill>
          </p:spPr>
          <p:txBody>
            <a:bodyPr wrap="square" rtlCol="0">
              <a:spAutoFit/>
            </a:bodyPr>
            <a:lstStyle/>
            <a:p>
              <a:pPr algn="ctr"/>
              <a:r>
                <a:rPr lang="en-US" sz="2800" dirty="0"/>
                <a:t>Here’s a 2:04 min video on how the newly arriving Acadians had to deal with </a:t>
              </a:r>
              <a:r>
                <a:rPr lang="en-US" sz="2800" b="1" dirty="0"/>
                <a:t>adaptation</a:t>
              </a:r>
              <a:r>
                <a:rPr lang="en-US" sz="2800" dirty="0"/>
                <a:t> and how they  subsequently handled </a:t>
              </a:r>
              <a:r>
                <a:rPr lang="en-US" sz="2800" b="1" dirty="0"/>
                <a:t>values</a:t>
              </a:r>
              <a:r>
                <a:rPr lang="en-US" sz="2800" dirty="0"/>
                <a:t> </a:t>
              </a:r>
              <a:r>
                <a:rPr lang="en-US" sz="2800" b="1" dirty="0"/>
                <a:t>transmission</a:t>
              </a:r>
              <a:r>
                <a:rPr lang="en-US" sz="2800" dirty="0"/>
                <a:t>, </a:t>
              </a:r>
              <a:r>
                <a:rPr lang="en-US" sz="2800" b="1" dirty="0"/>
                <a:t>acculturation</a:t>
              </a:r>
              <a:r>
                <a:rPr lang="en-US" sz="2800" dirty="0"/>
                <a:t>, &amp; </a:t>
              </a:r>
              <a:r>
                <a:rPr lang="en-US" sz="2800" b="1" dirty="0"/>
                <a:t>assimilation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ACCULTURATION &amp; ASSIMILATION</a:t>
            </a:r>
          </a:p>
        </p:txBody>
      </p:sp>
      <p:pic>
        <p:nvPicPr>
          <p:cNvPr id="4" name="Zachary Richards Against the Tide_2-Adapting-Tradition-Acculturation-Romero.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2743200" y="-685800"/>
            <a:ext cx="14630400" cy="8229600"/>
          </a:xfrm>
          <a:prstGeom prst="rect">
            <a:avLst/>
          </a:prstGeom>
        </p:spPr>
      </p:pic>
      <p:pic>
        <p:nvPicPr>
          <p:cNvPr id="5" name="Zachary Richards Against the Tide_2-Adapting-Tradition-Acculturation-Romero.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2743200" y="-685800"/>
            <a:ext cx="14630400" cy="8229600"/>
          </a:xfrm>
          <a:prstGeom prst="rect">
            <a:avLst/>
          </a:prstGeom>
        </p:spPr>
      </p:pic>
      <p:sp>
        <p:nvSpPr>
          <p:cNvPr id="6" name="Rectangle 5"/>
          <p:cNvSpPr/>
          <p:nvPr/>
        </p:nvSpPr>
        <p:spPr>
          <a:xfrm>
            <a:off x="-2819400" y="-762000"/>
            <a:ext cx="14706600" cy="8305800"/>
          </a:xfrm>
          <a:prstGeom prst="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video>
              <p:cMediaNode>
                <p:cTn id="8" fill="hold" display="0">
                  <p:stCondLst>
                    <p:cond delay="indefinite"/>
                  </p:stCondLst>
                  <p:endCondLst>
                    <p:cond evt="onNext" delay="0">
                      <p:tgtEl>
                        <p:sldTgt/>
                      </p:tgtEl>
                    </p:cond>
                    <p:cond evt="onPrev" delay="0">
                      <p:tgtEl>
                        <p:sldTgt/>
                      </p:tgtEl>
                    </p:cond>
                  </p:end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ACCULTURATION &amp; ASSIMILATION</a:t>
            </a:r>
          </a:p>
        </p:txBody>
      </p:sp>
      <p:sp>
        <p:nvSpPr>
          <p:cNvPr id="5" name="TextBox 4"/>
          <p:cNvSpPr txBox="1"/>
          <p:nvPr/>
        </p:nvSpPr>
        <p:spPr>
          <a:xfrm>
            <a:off x="0" y="609600"/>
            <a:ext cx="4572000" cy="1918474"/>
          </a:xfrm>
          <a:prstGeom prst="rect">
            <a:avLst/>
          </a:prstGeom>
          <a:noFill/>
        </p:spPr>
        <p:txBody>
          <a:bodyPr wrap="square" rtlCol="0">
            <a:spAutoFit/>
          </a:bodyPr>
          <a:lstStyle/>
          <a:p>
            <a:pPr marL="114300" indent="-114300">
              <a:spcAft>
                <a:spcPts val="800"/>
              </a:spcAft>
            </a:pPr>
            <a:r>
              <a:rPr lang="en-US" sz="2800" b="1" dirty="0"/>
              <a:t>Adaptation:</a:t>
            </a:r>
          </a:p>
          <a:p>
            <a:pPr marL="114300" indent="-114300">
              <a:spcAft>
                <a:spcPts val="800"/>
              </a:spcAft>
              <a:buFont typeface="Arial" pitchFamily="34" charset="0"/>
              <a:buChar char="•"/>
            </a:pPr>
            <a:r>
              <a:rPr lang="en-US" sz="2800" dirty="0"/>
              <a:t>Adjusting to </a:t>
            </a:r>
            <a:r>
              <a:rPr lang="en-US" sz="2800" dirty="0">
                <a:solidFill>
                  <a:srgbClr val="FF0000"/>
                </a:solidFill>
                <a:effectLst>
                  <a:outerShdw blurRad="38100" dist="38100" dir="2700000" algn="tl">
                    <a:schemeClr val="tx1"/>
                  </a:outerShdw>
                </a:effectLst>
              </a:rPr>
              <a:t>new climate</a:t>
            </a:r>
            <a:r>
              <a:rPr lang="en-US" sz="2800" dirty="0"/>
              <a:t>, </a:t>
            </a:r>
            <a:r>
              <a:rPr lang="en-US" sz="2800" dirty="0">
                <a:solidFill>
                  <a:srgbClr val="FF0000"/>
                </a:solidFill>
                <a:effectLst>
                  <a:outerShdw blurRad="38100" dist="38100" dir="2700000" algn="tl">
                    <a:schemeClr val="tx1"/>
                  </a:outerShdw>
                </a:effectLst>
              </a:rPr>
              <a:t>new crops</a:t>
            </a:r>
            <a:r>
              <a:rPr lang="en-US" sz="2800" dirty="0"/>
              <a:t>, </a:t>
            </a:r>
            <a:r>
              <a:rPr lang="en-US" sz="2800" dirty="0">
                <a:solidFill>
                  <a:srgbClr val="FF0000"/>
                </a:solidFill>
                <a:effectLst>
                  <a:outerShdw blurRad="38100" dist="38100" dir="2700000" algn="tl">
                    <a:schemeClr val="tx1"/>
                  </a:outerShdw>
                </a:effectLst>
              </a:rPr>
              <a:t>new foods</a:t>
            </a:r>
            <a:r>
              <a:rPr lang="en-US" sz="2800" dirty="0"/>
              <a:t>, </a:t>
            </a:r>
            <a:r>
              <a:rPr lang="en-US" sz="2800" dirty="0">
                <a:solidFill>
                  <a:srgbClr val="FF0000"/>
                </a:solidFill>
                <a:effectLst>
                  <a:outerShdw blurRad="38100" dist="38100" dir="2700000" algn="tl">
                    <a:schemeClr val="tx1"/>
                  </a:outerShdw>
                </a:effectLst>
              </a:rPr>
              <a:t>new houses</a:t>
            </a:r>
            <a:r>
              <a:rPr lang="en-US" sz="2800" dirty="0"/>
              <a:t>,</a:t>
            </a:r>
            <a:r>
              <a:rPr lang="en-US" sz="2800" dirty="0">
                <a:solidFill>
                  <a:srgbClr val="FF0000"/>
                </a:solidFill>
                <a:effectLst>
                  <a:outerShdw blurRad="38100" dist="38100" dir="2700000" algn="tl">
                    <a:schemeClr val="tx1"/>
                  </a:outerShdw>
                </a:effectLst>
              </a:rPr>
              <a:t> new clothing</a:t>
            </a:r>
          </a:p>
        </p:txBody>
      </p:sp>
      <p:sp>
        <p:nvSpPr>
          <p:cNvPr id="8" name="TextBox 7"/>
          <p:cNvSpPr txBox="1"/>
          <p:nvPr/>
        </p:nvSpPr>
        <p:spPr>
          <a:xfrm>
            <a:off x="0" y="2514600"/>
            <a:ext cx="4572000" cy="1487587"/>
          </a:xfrm>
          <a:prstGeom prst="rect">
            <a:avLst/>
          </a:prstGeom>
          <a:noFill/>
        </p:spPr>
        <p:txBody>
          <a:bodyPr wrap="square" rtlCol="0">
            <a:spAutoFit/>
          </a:bodyPr>
          <a:lstStyle/>
          <a:p>
            <a:pPr marL="114300" indent="-114300">
              <a:spcAft>
                <a:spcPts val="800"/>
              </a:spcAft>
            </a:pPr>
            <a:r>
              <a:rPr lang="en-US" sz="2800" b="1" dirty="0"/>
              <a:t>Values Transmission:</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Use of song </a:t>
            </a:r>
            <a:r>
              <a:rPr lang="en-US" sz="2800" dirty="0"/>
              <a:t>to passing on beliefs</a:t>
            </a:r>
          </a:p>
        </p:txBody>
      </p:sp>
      <p:sp>
        <p:nvSpPr>
          <p:cNvPr id="9" name="TextBox 8"/>
          <p:cNvSpPr txBox="1"/>
          <p:nvPr/>
        </p:nvSpPr>
        <p:spPr>
          <a:xfrm>
            <a:off x="0" y="3886200"/>
            <a:ext cx="9144000" cy="954107"/>
          </a:xfrm>
          <a:prstGeom prst="rect">
            <a:avLst/>
          </a:prstGeom>
          <a:noFill/>
        </p:spPr>
        <p:txBody>
          <a:bodyPr wrap="square" rtlCol="0">
            <a:spAutoFit/>
          </a:bodyPr>
          <a:lstStyle/>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Importance of Women in transferring/transmitting values</a:t>
            </a:r>
            <a:r>
              <a:rPr lang="en-US" sz="2800" dirty="0"/>
              <a:t>, beliefs, &amp; language for the future</a:t>
            </a:r>
          </a:p>
        </p:txBody>
      </p:sp>
      <p:sp>
        <p:nvSpPr>
          <p:cNvPr id="10" name="TextBox 9"/>
          <p:cNvSpPr txBox="1"/>
          <p:nvPr/>
        </p:nvSpPr>
        <p:spPr>
          <a:xfrm>
            <a:off x="0" y="4876800"/>
            <a:ext cx="5715000" cy="1918474"/>
          </a:xfrm>
          <a:prstGeom prst="rect">
            <a:avLst/>
          </a:prstGeom>
          <a:noFill/>
        </p:spPr>
        <p:txBody>
          <a:bodyPr wrap="square" rtlCol="0">
            <a:spAutoFit/>
          </a:bodyPr>
          <a:lstStyle/>
          <a:p>
            <a:pPr marL="114300" indent="-114300">
              <a:spcAft>
                <a:spcPts val="800"/>
              </a:spcAft>
            </a:pPr>
            <a:r>
              <a:rPr lang="en-US" sz="2800" b="1" dirty="0"/>
              <a:t>Acculturation:</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Other nationalities marry into the Acadian family</a:t>
            </a:r>
            <a:r>
              <a:rPr lang="en-US" sz="2800" dirty="0"/>
              <a:t>, strong close-knit, family values </a:t>
            </a:r>
            <a:r>
              <a:rPr lang="en-US" sz="2800" dirty="0">
                <a:solidFill>
                  <a:srgbClr val="FF0000"/>
                </a:solidFill>
                <a:effectLst>
                  <a:outerShdw blurRad="38100" dist="38100" dir="2700000" algn="tl">
                    <a:schemeClr val="tx1"/>
                  </a:outerShdw>
                </a:effectLst>
              </a:rPr>
              <a:t>absorbed</a:t>
            </a:r>
          </a:p>
        </p:txBody>
      </p:sp>
      <p:sp>
        <p:nvSpPr>
          <p:cNvPr id="11" name="TextBox 10"/>
          <p:cNvSpPr txBox="1"/>
          <p:nvPr/>
        </p:nvSpPr>
        <p:spPr>
          <a:xfrm>
            <a:off x="5867400" y="4876800"/>
            <a:ext cx="3276600" cy="1918474"/>
          </a:xfrm>
          <a:prstGeom prst="rect">
            <a:avLst/>
          </a:prstGeom>
          <a:noFill/>
        </p:spPr>
        <p:txBody>
          <a:bodyPr wrap="square" rtlCol="0">
            <a:spAutoFit/>
          </a:bodyPr>
          <a:lstStyle/>
          <a:p>
            <a:pPr marL="114300" indent="-114300">
              <a:spcAft>
                <a:spcPts val="800"/>
              </a:spcAft>
            </a:pPr>
            <a:r>
              <a:rPr lang="en-US" sz="2800" b="1" dirty="0"/>
              <a:t>Assimilation:</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Not much Acadian assimilation </a:t>
            </a:r>
            <a:r>
              <a:rPr lang="en-US" sz="2800" dirty="0"/>
              <a:t>into American culture</a:t>
            </a:r>
          </a:p>
        </p:txBody>
      </p:sp>
      <p:pic>
        <p:nvPicPr>
          <p:cNvPr id="12" name="Picture 8" descr="http://3.bp.blogspot.com/-ULxQoys057Q/UuHYsalwKPI/AAAAAAAAbdU/RFyhBFY069k/s1600/Navajo-assimilation.jpg"/>
          <p:cNvPicPr>
            <a:picLocks noChangeAspect="1" noChangeArrowheads="1"/>
          </p:cNvPicPr>
          <p:nvPr/>
        </p:nvPicPr>
        <p:blipFill>
          <a:blip r:embed="rId2" cstate="print"/>
          <a:srcRect t="6834"/>
          <a:stretch>
            <a:fillRect/>
          </a:stretch>
        </p:blipFill>
        <p:spPr bwMode="auto">
          <a:xfrm>
            <a:off x="4572000" y="609600"/>
            <a:ext cx="4572000" cy="3116627"/>
          </a:xfrm>
          <a:prstGeom prst="rect">
            <a:avLst/>
          </a:prstGeom>
          <a:noFill/>
          <a:ln>
            <a:solidFill>
              <a:schemeClr val="tx1"/>
            </a:solidFill>
          </a:ln>
        </p:spPr>
      </p:pic>
      <p:sp>
        <p:nvSpPr>
          <p:cNvPr id="13" name="TextBox 12"/>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10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10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wipe(left)">
                                      <p:cBhvr>
                                        <p:cTn id="37" dur="10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 OF THE CIVIL WAR ON LOUISIANA ACADIANS</a:t>
            </a:r>
          </a:p>
        </p:txBody>
      </p:sp>
      <p:grpSp>
        <p:nvGrpSpPr>
          <p:cNvPr id="12" name="Group 11"/>
          <p:cNvGrpSpPr/>
          <p:nvPr/>
        </p:nvGrpSpPr>
        <p:grpSpPr>
          <a:xfrm>
            <a:off x="324013" y="621792"/>
            <a:ext cx="8495975" cy="6236208"/>
            <a:chOff x="324013" y="621792"/>
            <a:chExt cx="8495975" cy="6236208"/>
          </a:xfrm>
        </p:grpSpPr>
        <p:pic>
          <p:nvPicPr>
            <p:cNvPr id="197635" name="Picture 3"/>
            <p:cNvPicPr>
              <a:picLocks noChangeAspect="1" noChangeArrowheads="1"/>
            </p:cNvPicPr>
            <p:nvPr/>
          </p:nvPicPr>
          <p:blipFill>
            <a:blip r:embed="rId2" cstate="print"/>
            <a:srcRect/>
            <a:stretch>
              <a:fillRect/>
            </a:stretch>
          </p:blipFill>
          <p:spPr bwMode="auto">
            <a:xfrm>
              <a:off x="324013" y="621792"/>
              <a:ext cx="8495975" cy="6236208"/>
            </a:xfrm>
            <a:prstGeom prst="rect">
              <a:avLst/>
            </a:prstGeom>
            <a:noFill/>
            <a:ln w="9525">
              <a:noFill/>
              <a:miter lim="800000"/>
              <a:headEnd/>
              <a:tailEnd/>
            </a:ln>
          </p:spPr>
        </p:pic>
        <p:sp>
          <p:nvSpPr>
            <p:cNvPr id="11" name="TextBox 10"/>
            <p:cNvSpPr txBox="1"/>
            <p:nvPr/>
          </p:nvSpPr>
          <p:spPr>
            <a:xfrm>
              <a:off x="6400800" y="6334780"/>
              <a:ext cx="2392001" cy="523220"/>
            </a:xfrm>
            <a:prstGeom prst="rect">
              <a:avLst/>
            </a:prstGeom>
            <a:solidFill>
              <a:schemeClr val="bg1"/>
            </a:solidFill>
          </p:spPr>
          <p:txBody>
            <a:bodyPr wrap="none" rtlCol="0">
              <a:spAutoFit/>
            </a:bodyPr>
            <a:lstStyle/>
            <a:p>
              <a:r>
                <a:rPr lang="en-US" sz="2800" dirty="0"/>
                <a:t>3:40 min Video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 OF THE CIVIL WAR ON LOUISIANA ACADIANS</a:t>
            </a:r>
          </a:p>
        </p:txBody>
      </p:sp>
      <p:pic>
        <p:nvPicPr>
          <p:cNvPr id="197634" name="Picture 2"/>
          <p:cNvPicPr>
            <a:picLocks noChangeAspect="1" noChangeArrowheads="1"/>
          </p:cNvPicPr>
          <p:nvPr/>
        </p:nvPicPr>
        <p:blipFill>
          <a:blip r:embed="rId4" cstate="print"/>
          <a:srcRect/>
          <a:stretch>
            <a:fillRect/>
          </a:stretch>
        </p:blipFill>
        <p:spPr bwMode="auto">
          <a:xfrm>
            <a:off x="4114800" y="609600"/>
            <a:ext cx="4572000" cy="3355935"/>
          </a:xfrm>
          <a:prstGeom prst="rect">
            <a:avLst/>
          </a:prstGeom>
          <a:noFill/>
          <a:ln w="9525">
            <a:solidFill>
              <a:schemeClr val="tx1"/>
            </a:solidFill>
            <a:miter lim="800000"/>
            <a:headEnd/>
            <a:tailEnd/>
          </a:ln>
        </p:spPr>
      </p:pic>
      <p:pic>
        <p:nvPicPr>
          <p:cNvPr id="197635" name="Picture 3"/>
          <p:cNvPicPr>
            <a:picLocks noChangeAspect="1" noChangeArrowheads="1"/>
          </p:cNvPicPr>
          <p:nvPr/>
        </p:nvPicPr>
        <p:blipFill>
          <a:blip r:embed="rId4" cstate="print"/>
          <a:srcRect/>
          <a:stretch>
            <a:fillRect/>
          </a:stretch>
        </p:blipFill>
        <p:spPr bwMode="auto">
          <a:xfrm>
            <a:off x="324013" y="621792"/>
            <a:ext cx="8495975" cy="6236208"/>
          </a:xfrm>
          <a:prstGeom prst="rect">
            <a:avLst/>
          </a:prstGeom>
          <a:noFill/>
          <a:ln w="9525">
            <a:noFill/>
            <a:miter lim="800000"/>
            <a:headEnd/>
            <a:tailEnd/>
          </a:ln>
        </p:spPr>
      </p:pic>
      <p:pic>
        <p:nvPicPr>
          <p:cNvPr id="6" name="Zachary Richards Against the Tide-Civil War-Poverty-Eliminate Culture.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2743200" y="-685800"/>
            <a:ext cx="14630400" cy="8229600"/>
          </a:xfrm>
          <a:prstGeom prst="rect">
            <a:avLst/>
          </a:prstGeom>
        </p:spPr>
      </p:pic>
      <p:pic>
        <p:nvPicPr>
          <p:cNvPr id="7" name="Zachary Richards Against the Tide-Civil War-Poverty-Eliminate Culture.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2743200" y="-685800"/>
            <a:ext cx="14630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video>
              <p:cMediaNode>
                <p:cTn id="8" fill="hold" display="0">
                  <p:stCondLst>
                    <p:cond delay="indefinite"/>
                  </p:stCondLst>
                  <p:endCondLst>
                    <p:cond evt="onNext" delay="0">
                      <p:tgtEl>
                        <p:sldTgt/>
                      </p:tgtEl>
                    </p:cond>
                    <p:cond evt="onPrev" delay="0">
                      <p:tgtEl>
                        <p:sldTgt/>
                      </p:tgtEl>
                    </p:cond>
                  </p:end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IMPACT OF THE CIVIL WAR ON LOUISIANA ACADIANS</a:t>
            </a:r>
          </a:p>
        </p:txBody>
      </p:sp>
      <p:sp>
        <p:nvSpPr>
          <p:cNvPr id="3" name="TextBox 2"/>
          <p:cNvSpPr txBox="1"/>
          <p:nvPr/>
        </p:nvSpPr>
        <p:spPr>
          <a:xfrm>
            <a:off x="0" y="609600"/>
            <a:ext cx="4648200" cy="374461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In the Civil War, </a:t>
            </a:r>
            <a:r>
              <a:rPr lang="en-US" sz="2800" dirty="0">
                <a:solidFill>
                  <a:srgbClr val="FF0000"/>
                </a:solidFill>
                <a:effectLst>
                  <a:outerShdw blurRad="38100" dist="38100" dir="2700000" algn="tl">
                    <a:schemeClr val="tx1"/>
                  </a:outerShdw>
                </a:effectLst>
              </a:rPr>
              <a:t>Acadians wanted to stay neutral </a:t>
            </a:r>
            <a:r>
              <a:rPr lang="en-US" sz="2800" dirty="0"/>
              <a:t>just as they had tried to do in Nova Scotia</a:t>
            </a:r>
          </a:p>
          <a:p>
            <a:pPr marL="114300" indent="-114300">
              <a:spcAft>
                <a:spcPts val="800"/>
              </a:spcAft>
              <a:buFont typeface="Arial" pitchFamily="34" charset="0"/>
              <a:buChar char="•"/>
            </a:pPr>
            <a:r>
              <a:rPr lang="en-US" sz="2800" dirty="0"/>
              <a:t>They are </a:t>
            </a:r>
            <a:r>
              <a:rPr lang="en-US" sz="2800" dirty="0">
                <a:solidFill>
                  <a:srgbClr val="FF0000"/>
                </a:solidFill>
                <a:effectLst>
                  <a:outerShdw blurRad="38100" dist="38100" dir="2700000" algn="tl">
                    <a:schemeClr val="tx1"/>
                  </a:outerShdw>
                </a:effectLst>
              </a:rPr>
              <a:t>reduced from farm OWNERS to TENANT farmers</a:t>
            </a:r>
          </a:p>
          <a:p>
            <a:pPr marL="114300" indent="-114300">
              <a:spcAft>
                <a:spcPts val="800"/>
              </a:spcAft>
              <a:buFont typeface="Arial" pitchFamily="34" charset="0"/>
              <a:buChar char="•"/>
            </a:pPr>
            <a:r>
              <a:rPr lang="en-US" sz="2800" dirty="0"/>
              <a:t>America decides the </a:t>
            </a:r>
            <a:r>
              <a:rPr lang="en-US" sz="2800" dirty="0">
                <a:solidFill>
                  <a:srgbClr val="FF0000"/>
                </a:solidFill>
                <a:effectLst>
                  <a:outerShdw blurRad="38100" dist="38100" dir="2700000" algn="tl">
                    <a:schemeClr val="tx1"/>
                  </a:outerShdw>
                </a:effectLst>
              </a:rPr>
              <a:t>best way to deal with the Acadians </a:t>
            </a:r>
          </a:p>
        </p:txBody>
      </p:sp>
      <p:sp>
        <p:nvSpPr>
          <p:cNvPr id="5" name="TextBox 4"/>
          <p:cNvSpPr txBox="1"/>
          <p:nvPr/>
        </p:nvSpPr>
        <p:spPr>
          <a:xfrm>
            <a:off x="0" y="4734342"/>
            <a:ext cx="9144000" cy="2123658"/>
          </a:xfrm>
          <a:prstGeom prst="rect">
            <a:avLst/>
          </a:prstGeom>
          <a:noFill/>
        </p:spPr>
        <p:txBody>
          <a:bodyPr wrap="square" rtlCol="0">
            <a:spAutoFit/>
          </a:bodyPr>
          <a:lstStyle/>
          <a:p>
            <a:pPr marL="114300" indent="-114300" algn="ctr">
              <a:spcAft>
                <a:spcPts val="800"/>
              </a:spcAft>
            </a:pPr>
            <a:r>
              <a:rPr lang="en-US" sz="2800" dirty="0"/>
              <a:t>	</a:t>
            </a:r>
            <a:r>
              <a:rPr lang="en-US" sz="4400" b="1" dirty="0"/>
              <a:t>Once again the </a:t>
            </a:r>
            <a:r>
              <a:rPr lang="en-US" sz="4400" dirty="0">
                <a:solidFill>
                  <a:srgbClr val="FF0000"/>
                </a:solidFill>
                <a:effectLst>
                  <a:outerShdw blurRad="38100" dist="38100" dir="2700000" algn="tl">
                    <a:schemeClr val="tx1"/>
                  </a:outerShdw>
                </a:effectLst>
              </a:rPr>
              <a:t>host country </a:t>
            </a:r>
            <a:r>
              <a:rPr lang="en-US" sz="4400" b="1" dirty="0"/>
              <a:t>of the Acadians are </a:t>
            </a:r>
            <a:r>
              <a:rPr lang="en-US" sz="4400" dirty="0">
                <a:solidFill>
                  <a:srgbClr val="FF0000"/>
                </a:solidFill>
                <a:effectLst>
                  <a:outerShdw blurRad="38100" dist="38100" dir="2700000" algn="tl">
                    <a:schemeClr val="tx1"/>
                  </a:outerShdw>
                </a:effectLst>
              </a:rPr>
              <a:t>trying to eliminate </a:t>
            </a:r>
            <a:r>
              <a:rPr lang="en-US" sz="4400" b="1" dirty="0"/>
              <a:t>the Acadian culture! </a:t>
            </a:r>
          </a:p>
        </p:txBody>
      </p:sp>
      <p:pic>
        <p:nvPicPr>
          <p:cNvPr id="197634" name="Picture 2"/>
          <p:cNvPicPr>
            <a:picLocks noChangeAspect="1" noChangeArrowheads="1"/>
          </p:cNvPicPr>
          <p:nvPr/>
        </p:nvPicPr>
        <p:blipFill>
          <a:blip r:embed="rId3" cstate="print"/>
          <a:srcRect/>
          <a:stretch>
            <a:fillRect/>
          </a:stretch>
        </p:blipFill>
        <p:spPr bwMode="auto">
          <a:xfrm>
            <a:off x="4572000" y="609600"/>
            <a:ext cx="4572000" cy="3355935"/>
          </a:xfrm>
          <a:prstGeom prst="rect">
            <a:avLst/>
          </a:prstGeom>
          <a:noFill/>
          <a:ln w="9525">
            <a:solidFill>
              <a:schemeClr val="tx1"/>
            </a:solidFill>
            <a:miter lim="800000"/>
            <a:headEnd/>
            <a:tailEnd/>
          </a:ln>
        </p:spPr>
      </p:pic>
      <p:sp>
        <p:nvSpPr>
          <p:cNvPr id="6" name="TextBox 5"/>
          <p:cNvSpPr txBox="1"/>
          <p:nvPr/>
        </p:nvSpPr>
        <p:spPr>
          <a:xfrm>
            <a:off x="0" y="4191000"/>
            <a:ext cx="9144000" cy="523220"/>
          </a:xfrm>
          <a:prstGeom prst="rect">
            <a:avLst/>
          </a:prstGeom>
          <a:noFill/>
        </p:spPr>
        <p:txBody>
          <a:bodyPr wrap="square" rtlCol="0">
            <a:spAutoFit/>
          </a:bodyPr>
          <a:lstStyle/>
          <a:p>
            <a:pPr marL="114300" indent="-114300">
              <a:spcAft>
                <a:spcPts val="800"/>
              </a:spcAft>
            </a:pPr>
            <a:r>
              <a:rPr lang="en-US" sz="2800" dirty="0"/>
              <a:t>	is to </a:t>
            </a:r>
            <a:r>
              <a:rPr lang="en-US" sz="2800" dirty="0">
                <a:solidFill>
                  <a:srgbClr val="FF0000"/>
                </a:solidFill>
                <a:effectLst>
                  <a:outerShdw blurRad="38100" dist="38100" dir="2700000" algn="tl">
                    <a:schemeClr val="tx1"/>
                  </a:outerShdw>
                </a:effectLst>
              </a:rPr>
              <a:t>do away with their culture </a:t>
            </a:r>
            <a:r>
              <a:rPr lang="en-US" sz="2800" dirty="0"/>
              <a:t>– ASSIMILATION</a:t>
            </a:r>
          </a:p>
        </p:txBody>
      </p:sp>
      <p:sp>
        <p:nvSpPr>
          <p:cNvPr id="7" name="TextBox 6"/>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2000" fill="hold"/>
                                        <p:tgtEl>
                                          <p:spTgt spid="5"/>
                                        </p:tgtEl>
                                        <p:attrNameLst>
                                          <p:attrName>ppt_w</p:attrName>
                                        </p:attrNameLst>
                                      </p:cBhvr>
                                      <p:tavLst>
                                        <p:tav tm="0">
                                          <p:val>
                                            <p:fltVal val="0"/>
                                          </p:val>
                                        </p:tav>
                                        <p:tav tm="100000">
                                          <p:val>
                                            <p:strVal val="#ppt_w"/>
                                          </p:val>
                                        </p:tav>
                                      </p:tavLst>
                                    </p:anim>
                                    <p:anim calcmode="lin" valueType="num">
                                      <p:cBhvr>
                                        <p:cTn id="27" dur="2000" fill="hold"/>
                                        <p:tgtEl>
                                          <p:spTgt spid="5"/>
                                        </p:tgtEl>
                                        <p:attrNameLst>
                                          <p:attrName>ppt_h</p:attrName>
                                        </p:attrNameLst>
                                      </p:cBhvr>
                                      <p:tavLst>
                                        <p:tav tm="0">
                                          <p:val>
                                            <p:fltVal val="0"/>
                                          </p:val>
                                        </p:tav>
                                        <p:tav tm="100000">
                                          <p:val>
                                            <p:strVal val="#ppt_h"/>
                                          </p:val>
                                        </p:tav>
                                      </p:tavLst>
                                    </p:anim>
                                    <p:animEffect transition="in" filter="fade">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SPEAKING FRENCH ONCE AGAIN BECOMES A CURSE?</a:t>
            </a:r>
          </a:p>
        </p:txBody>
      </p:sp>
      <p:grpSp>
        <p:nvGrpSpPr>
          <p:cNvPr id="7" name="Group 6"/>
          <p:cNvGrpSpPr/>
          <p:nvPr/>
        </p:nvGrpSpPr>
        <p:grpSpPr>
          <a:xfrm>
            <a:off x="339725" y="619125"/>
            <a:ext cx="8464550" cy="5619750"/>
            <a:chOff x="339725" y="619125"/>
            <a:chExt cx="8464550" cy="5619750"/>
          </a:xfrm>
        </p:grpSpPr>
        <p:pic>
          <p:nvPicPr>
            <p:cNvPr id="198658" name="Picture 2"/>
            <p:cNvPicPr>
              <a:picLocks noChangeAspect="1" noChangeArrowheads="1"/>
            </p:cNvPicPr>
            <p:nvPr/>
          </p:nvPicPr>
          <p:blipFill>
            <a:blip r:embed="rId2" cstate="print"/>
            <a:srcRect/>
            <a:stretch>
              <a:fillRect/>
            </a:stretch>
          </p:blipFill>
          <p:spPr bwMode="auto">
            <a:xfrm>
              <a:off x="339725" y="619125"/>
              <a:ext cx="8464550" cy="5619750"/>
            </a:xfrm>
            <a:prstGeom prst="rect">
              <a:avLst/>
            </a:prstGeom>
            <a:noFill/>
            <a:ln w="9525">
              <a:noFill/>
              <a:miter lim="800000"/>
              <a:headEnd/>
              <a:tailEnd/>
            </a:ln>
          </p:spPr>
        </p:pic>
        <p:sp>
          <p:nvSpPr>
            <p:cNvPr id="6" name="TextBox 5"/>
            <p:cNvSpPr txBox="1"/>
            <p:nvPr/>
          </p:nvSpPr>
          <p:spPr>
            <a:xfrm>
              <a:off x="6400800" y="5715000"/>
              <a:ext cx="2392001" cy="523220"/>
            </a:xfrm>
            <a:prstGeom prst="rect">
              <a:avLst/>
            </a:prstGeom>
            <a:solidFill>
              <a:schemeClr val="bg1"/>
            </a:solidFill>
          </p:spPr>
          <p:txBody>
            <a:bodyPr wrap="none" rtlCol="0">
              <a:spAutoFit/>
            </a:bodyPr>
            <a:lstStyle/>
            <a:p>
              <a:r>
                <a:rPr lang="en-US" sz="2800" dirty="0"/>
                <a:t>5:19 min Video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SPEAKING FRENCH ONCE AGAIN BECOMES A CURSE?</a:t>
            </a:r>
          </a:p>
        </p:txBody>
      </p:sp>
      <p:pic>
        <p:nvPicPr>
          <p:cNvPr id="198658" name="Picture 2"/>
          <p:cNvPicPr>
            <a:picLocks noChangeAspect="1" noChangeArrowheads="1"/>
          </p:cNvPicPr>
          <p:nvPr/>
        </p:nvPicPr>
        <p:blipFill>
          <a:blip r:embed="rId5" cstate="print"/>
          <a:srcRect/>
          <a:stretch>
            <a:fillRect/>
          </a:stretch>
        </p:blipFill>
        <p:spPr bwMode="auto">
          <a:xfrm>
            <a:off x="339725" y="619125"/>
            <a:ext cx="8464550" cy="5619750"/>
          </a:xfrm>
          <a:prstGeom prst="rect">
            <a:avLst/>
          </a:prstGeom>
          <a:noFill/>
          <a:ln w="9525">
            <a:noFill/>
            <a:miter lim="800000"/>
            <a:headEnd/>
            <a:tailEnd/>
          </a:ln>
        </p:spPr>
      </p:pic>
      <p:pic>
        <p:nvPicPr>
          <p:cNvPr id="4" name="Zachary Richards Against the Tide_Cajuns &amp; their French Language.mp4">
            <a:hlinkClick r:id="" action="ppaction://media"/>
          </p:cNvPr>
          <p:cNvPicPr>
            <a:picLocks noRot="1" noChangeAspect="1"/>
          </p:cNvPicPr>
          <p:nvPr>
            <a:videoFile r:link="rId1"/>
          </p:nvPr>
        </p:nvPicPr>
        <p:blipFill>
          <a:blip r:embed="rId6" cstate="print"/>
          <a:stretch>
            <a:fillRect/>
          </a:stretch>
        </p:blipFill>
        <p:spPr>
          <a:xfrm>
            <a:off x="-2743200" y="-685800"/>
            <a:ext cx="14630400" cy="8229600"/>
          </a:xfrm>
          <a:prstGeom prst="rect">
            <a:avLst/>
          </a:prstGeom>
        </p:spPr>
      </p:pic>
      <p:pic>
        <p:nvPicPr>
          <p:cNvPr id="5" name="Zachary Richards Against the Tide_5-Cajuns &amp; their French Language.mp4">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6" cstate="print"/>
          <a:stretch>
            <a:fillRect/>
          </a:stretch>
        </p:blipFill>
        <p:spPr>
          <a:xfrm>
            <a:off x="-2743200" y="-685800"/>
            <a:ext cx="14630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8658"/>
                                        </p:tgtEl>
                                        <p:attrNameLst>
                                          <p:attrName>style.visibility</p:attrName>
                                        </p:attrNameLst>
                                      </p:cBhvr>
                                      <p:to>
                                        <p:strVal val="visible"/>
                                      </p:to>
                                    </p:set>
                                    <p:anim calcmode="lin" valueType="num">
                                      <p:cBhvr>
                                        <p:cTn id="7" dur="500" fill="hold"/>
                                        <p:tgtEl>
                                          <p:spTgt spid="198658"/>
                                        </p:tgtEl>
                                        <p:attrNameLst>
                                          <p:attrName>ppt_w</p:attrName>
                                        </p:attrNameLst>
                                      </p:cBhvr>
                                      <p:tavLst>
                                        <p:tav tm="0">
                                          <p:val>
                                            <p:fltVal val="0"/>
                                          </p:val>
                                        </p:tav>
                                        <p:tav tm="100000">
                                          <p:val>
                                            <p:strVal val="#ppt_w"/>
                                          </p:val>
                                        </p:tav>
                                      </p:tavLst>
                                    </p:anim>
                                    <p:anim calcmode="lin" valueType="num">
                                      <p:cBhvr>
                                        <p:cTn id="8" dur="500" fill="hold"/>
                                        <p:tgtEl>
                                          <p:spTgt spid="198658"/>
                                        </p:tgtEl>
                                        <p:attrNameLst>
                                          <p:attrName>ppt_h</p:attrName>
                                        </p:attrNameLst>
                                      </p:cBhvr>
                                      <p:tavLst>
                                        <p:tav tm="0">
                                          <p:val>
                                            <p:fltVal val="0"/>
                                          </p:val>
                                        </p:tav>
                                        <p:tav tm="100000">
                                          <p:val>
                                            <p:strVal val="#ppt_h"/>
                                          </p:val>
                                        </p:tav>
                                      </p:tavLst>
                                    </p:anim>
                                    <p:animEffect transition="in" filter="fade">
                                      <p:cBhvr>
                                        <p:cTn id="9" dur="500"/>
                                        <p:tgtEl>
                                          <p:spTgt spid="198658"/>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19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3" fill="hold" display="0">
                  <p:stCondLst>
                    <p:cond delay="indefinite"/>
                  </p:stCondLst>
                  <p:endCondLst>
                    <p:cond evt="onNext" delay="0">
                      <p:tgtEl>
                        <p:sldTgt/>
                      </p:tgtEl>
                    </p:cond>
                    <p:cond evt="onPrev" delay="0">
                      <p:tgtEl>
                        <p:sldTgt/>
                      </p:tgtEl>
                    </p:cond>
                  </p:endCondLst>
                </p:cTn>
                <p:tgtEl>
                  <p:spTgt spid="4"/>
                </p:tgtEl>
              </p:cMediaNode>
            </p:video>
            <p:video>
              <p:cMediaNode>
                <p:cTn id="14" fill="hold" display="0">
                  <p:stCondLst>
                    <p:cond delay="indefinite"/>
                  </p:stCondLst>
                  <p:endCondLst>
                    <p:cond evt="onNext" delay="0">
                      <p:tgtEl>
                        <p:sldTgt/>
                      </p:tgtEl>
                    </p:cond>
                    <p:cond evt="onPrev" delay="0">
                      <p:tgtEl>
                        <p:sldTgt/>
                      </p:tgtEl>
                    </p:cond>
                  </p:endCondLst>
                </p:cTn>
                <p:tgtEl>
                  <p:spTgt spid="5"/>
                </p:tgtEl>
              </p:cMediaNode>
            </p:video>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SPEAKING FRENCH ONCE AGAIN BECOMES A CURSE?</a:t>
            </a:r>
          </a:p>
        </p:txBody>
      </p:sp>
      <p:sp>
        <p:nvSpPr>
          <p:cNvPr id="3" name="TextBox 2"/>
          <p:cNvSpPr txBox="1"/>
          <p:nvPr/>
        </p:nvSpPr>
        <p:spPr>
          <a:xfrm>
            <a:off x="0" y="533400"/>
            <a:ext cx="4343400" cy="3416320"/>
          </a:xfrm>
          <a:prstGeom prst="rect">
            <a:avLst/>
          </a:prstGeom>
          <a:noFill/>
        </p:spPr>
        <p:txBody>
          <a:bodyPr wrap="square" rtlCol="0">
            <a:spAutoFit/>
          </a:bodyPr>
          <a:lstStyle/>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Fierce Nationalism </a:t>
            </a:r>
            <a:r>
              <a:rPr lang="en-US" sz="2800" dirty="0"/>
              <a:t>in US</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Teddy Roosevelt </a:t>
            </a:r>
            <a:r>
              <a:rPr lang="en-US" sz="2800" dirty="0"/>
              <a:t>states</a:t>
            </a:r>
          </a:p>
          <a:p>
            <a:pPr marL="519113" indent="-349250">
              <a:spcAft>
                <a:spcPts val="800"/>
              </a:spcAft>
              <a:buFont typeface="Wingdings" pitchFamily="2" charset="2"/>
              <a:buChar char="Ø"/>
            </a:pPr>
            <a:r>
              <a:rPr lang="en-US" sz="2800" dirty="0">
                <a:solidFill>
                  <a:srgbClr val="FF0000"/>
                </a:solidFill>
                <a:effectLst>
                  <a:outerShdw blurRad="38100" dist="38100" dir="2700000" algn="tl">
                    <a:schemeClr val="tx1"/>
                  </a:outerShdw>
                </a:effectLst>
              </a:rPr>
              <a:t>English should be the only language</a:t>
            </a:r>
          </a:p>
          <a:p>
            <a:pPr marL="519113" indent="-349250">
              <a:spcAft>
                <a:spcPts val="800"/>
              </a:spcAft>
              <a:buFont typeface="Wingdings" pitchFamily="2" charset="2"/>
              <a:buChar char="Ø"/>
            </a:pPr>
            <a:r>
              <a:rPr lang="en-US" sz="2800" dirty="0">
                <a:solidFill>
                  <a:srgbClr val="FF0000"/>
                </a:solidFill>
                <a:effectLst>
                  <a:outerShdw blurRad="38100" dist="38100" dir="2700000" algn="tl">
                    <a:schemeClr val="tx1"/>
                  </a:outerShdw>
                </a:effectLst>
              </a:rPr>
              <a:t>No hyphenated Americans</a:t>
            </a:r>
            <a:r>
              <a:rPr lang="en-US" sz="2800" dirty="0"/>
              <a:t>; no French-, Spanish-Americans, etc</a:t>
            </a:r>
          </a:p>
        </p:txBody>
      </p:sp>
      <p:sp>
        <p:nvSpPr>
          <p:cNvPr id="5" name="TextBox 4"/>
          <p:cNvSpPr txBox="1"/>
          <p:nvPr/>
        </p:nvSpPr>
        <p:spPr>
          <a:xfrm>
            <a:off x="0" y="3896380"/>
            <a:ext cx="9144000" cy="2985433"/>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This philosophy leads America to </a:t>
            </a:r>
            <a:r>
              <a:rPr lang="en-US" sz="2800" dirty="0">
                <a:solidFill>
                  <a:srgbClr val="FF0000"/>
                </a:solidFill>
                <a:effectLst>
                  <a:outerShdw blurRad="38100" dist="38100" dir="2700000" algn="tl">
                    <a:schemeClr val="tx1"/>
                  </a:outerShdw>
                </a:effectLst>
              </a:rPr>
              <a:t>outlaw the French language</a:t>
            </a:r>
          </a:p>
          <a:p>
            <a:pPr marL="114300" indent="-114300">
              <a:spcAft>
                <a:spcPts val="800"/>
              </a:spcAft>
              <a:buFont typeface="Arial" pitchFamily="34" charset="0"/>
              <a:buChar char="•"/>
            </a:pPr>
            <a:r>
              <a:rPr lang="en-US" sz="2800" dirty="0"/>
              <a:t>At same time </a:t>
            </a:r>
            <a:r>
              <a:rPr lang="en-US" sz="2800" dirty="0">
                <a:solidFill>
                  <a:srgbClr val="FF0000"/>
                </a:solidFill>
                <a:effectLst>
                  <a:outerShdw blurRad="38100" dist="38100" dir="2700000" algn="tl">
                    <a:schemeClr val="tx1"/>
                  </a:outerShdw>
                </a:effectLst>
              </a:rPr>
              <a:t>laws are passed </a:t>
            </a:r>
            <a:r>
              <a:rPr lang="en-US" sz="2800" dirty="0"/>
              <a:t>requiring </a:t>
            </a:r>
            <a:r>
              <a:rPr lang="en-US" sz="2800" dirty="0">
                <a:solidFill>
                  <a:srgbClr val="FF0000"/>
                </a:solidFill>
                <a:effectLst>
                  <a:outerShdw blurRad="38100" dist="38100" dir="2700000" algn="tl">
                    <a:schemeClr val="tx1"/>
                  </a:outerShdw>
                </a:effectLst>
              </a:rPr>
              <a:t>all kids to go to school</a:t>
            </a:r>
            <a:r>
              <a:rPr lang="en-US" sz="2800" dirty="0"/>
              <a:t> BUT kids are </a:t>
            </a:r>
            <a:r>
              <a:rPr lang="en-US" sz="2800" dirty="0">
                <a:solidFill>
                  <a:srgbClr val="FF0000"/>
                </a:solidFill>
                <a:effectLst>
                  <a:outerShdw blurRad="38100" dist="38100" dir="2700000" algn="tl">
                    <a:schemeClr val="tx1"/>
                  </a:outerShdw>
                </a:effectLst>
              </a:rPr>
              <a:t>forbidden to speak French </a:t>
            </a:r>
            <a:r>
              <a:rPr lang="en-US" sz="2800" dirty="0"/>
              <a:t>in the School</a:t>
            </a:r>
          </a:p>
          <a:p>
            <a:pPr marL="114300" indent="-114300">
              <a:spcAft>
                <a:spcPts val="800"/>
              </a:spcAft>
              <a:buFont typeface="Arial" pitchFamily="34" charset="0"/>
              <a:buChar char="•"/>
            </a:pPr>
            <a:r>
              <a:rPr lang="en-US" sz="2800" dirty="0"/>
              <a:t>Whole generation is </a:t>
            </a:r>
            <a:r>
              <a:rPr lang="en-US" sz="2800" dirty="0">
                <a:solidFill>
                  <a:srgbClr val="FF0000"/>
                </a:solidFill>
                <a:effectLst>
                  <a:outerShdw blurRad="38100" dist="38100" dir="2700000" algn="tl">
                    <a:schemeClr val="tx1"/>
                  </a:outerShdw>
                </a:effectLst>
              </a:rPr>
              <a:t>being taught that their French speaking culture</a:t>
            </a:r>
            <a:r>
              <a:rPr lang="en-US" sz="2800" dirty="0"/>
              <a:t> made them </a:t>
            </a:r>
            <a:r>
              <a:rPr lang="en-US" sz="2800" dirty="0">
                <a:solidFill>
                  <a:srgbClr val="FF0000"/>
                </a:solidFill>
                <a:effectLst>
                  <a:outerShdw blurRad="38100" dist="38100" dir="2700000" algn="tl">
                    <a:schemeClr val="tx1"/>
                  </a:outerShdw>
                </a:effectLst>
              </a:rPr>
              <a:t>inferior to other Americans</a:t>
            </a:r>
          </a:p>
          <a:p>
            <a:pPr marL="114300" indent="-114300">
              <a:spcAft>
                <a:spcPts val="800"/>
              </a:spcAft>
              <a:buFont typeface="Arial" pitchFamily="34" charset="0"/>
              <a:buChar char="•"/>
            </a:pPr>
            <a:r>
              <a:rPr lang="en-US" sz="2800" dirty="0"/>
              <a:t>Their </a:t>
            </a:r>
            <a:r>
              <a:rPr lang="en-US" sz="2800" dirty="0">
                <a:solidFill>
                  <a:srgbClr val="FF0000"/>
                </a:solidFill>
                <a:effectLst>
                  <a:outerShdw blurRad="38100" dist="38100" dir="2700000" algn="tl">
                    <a:schemeClr val="tx1"/>
                  </a:outerShdw>
                </a:effectLst>
              </a:rPr>
              <a:t>French language is now a stigma</a:t>
            </a:r>
          </a:p>
        </p:txBody>
      </p:sp>
      <p:pic>
        <p:nvPicPr>
          <p:cNvPr id="6" name="Picture 2"/>
          <p:cNvPicPr>
            <a:picLocks noChangeAspect="1" noChangeArrowheads="1"/>
          </p:cNvPicPr>
          <p:nvPr/>
        </p:nvPicPr>
        <p:blipFill>
          <a:blip r:embed="rId3" cstate="print"/>
          <a:srcRect/>
          <a:stretch>
            <a:fillRect/>
          </a:stretch>
        </p:blipFill>
        <p:spPr bwMode="auto">
          <a:xfrm>
            <a:off x="4337858" y="609600"/>
            <a:ext cx="4806142" cy="3190875"/>
          </a:xfrm>
          <a:prstGeom prst="rect">
            <a:avLst/>
          </a:prstGeom>
          <a:noFill/>
          <a:ln w="9525">
            <a:noFill/>
            <a:miter lim="800000"/>
            <a:headEnd/>
            <a:tailEnd/>
          </a:ln>
        </p:spPr>
      </p:pic>
      <p:sp>
        <p:nvSpPr>
          <p:cNvPr id="7" name="TextBox 6"/>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10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left)">
                                      <p:cBhvr>
                                        <p:cTn id="31" dur="10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left)">
                                      <p:cBhvr>
                                        <p:cTn id="36" dur="10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51837"/>
            <a:ext cx="9144000" cy="1754326"/>
          </a:xfrm>
          <a:prstGeom prst="rect">
            <a:avLst/>
          </a:prstGeom>
          <a:solidFill>
            <a:schemeClr val="bg1"/>
          </a:solidFill>
        </p:spPr>
        <p:txBody>
          <a:bodyPr wrap="square" rtlCol="0">
            <a:spAutoFit/>
          </a:bodyPr>
          <a:lstStyle/>
          <a:p>
            <a:pPr algn="ctr"/>
            <a:r>
              <a:rPr lang="en-US" sz="5400" b="1" dirty="0"/>
              <a:t>REVIEW WHAT’S HAPPENED TO THE ACADIANS TO THIS POINT</a:t>
            </a:r>
          </a:p>
        </p:txBody>
      </p:sp>
      <p:sp>
        <p:nvSpPr>
          <p:cNvPr id="5" name="Slide Number Placeholder 4"/>
          <p:cNvSpPr>
            <a:spLocks noGrp="1"/>
          </p:cNvSpPr>
          <p:nvPr>
            <p:ph type="sldNum" sz="quarter" idx="12"/>
          </p:nvPr>
        </p:nvSpPr>
        <p:spPr/>
        <p:txBody>
          <a:bodyPr/>
          <a:lstStyle/>
          <a:p>
            <a:pPr>
              <a:defRPr/>
            </a:pPr>
            <a:fld id="{6D98560A-1953-4F77-869E-5D1EE0598C44}" type="slidenum">
              <a:rPr lang="en-US" smtClean="0"/>
              <a:pPr>
                <a:defRPr/>
              </a:pPr>
              <a:t>7</a:t>
            </a:fld>
            <a:endParaRPr lang="en-US" dirty="0"/>
          </a:p>
        </p:txBody>
      </p:sp>
      <p:sp>
        <p:nvSpPr>
          <p:cNvPr id="6" name="Title 5"/>
          <p:cNvSpPr>
            <a:spLocks noGrp="1"/>
          </p:cNvSpPr>
          <p:nvPr>
            <p:ph type="title"/>
          </p:nvPr>
        </p:nvSpPr>
        <p:spPr/>
        <p:txBody>
          <a:bodyPr>
            <a:normAutofit fontScale="90000"/>
          </a:bodyPr>
          <a:lstStyle/>
          <a:p>
            <a:r>
              <a:rPr lang="en-US" dirty="0"/>
              <a:t>THE ACADIANS: 1800-1950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SPEAKING FRENCH ONCE AGAIN BECOMES A CURSE?</a:t>
            </a:r>
          </a:p>
        </p:txBody>
      </p:sp>
      <p:sp>
        <p:nvSpPr>
          <p:cNvPr id="3" name="TextBox 2"/>
          <p:cNvSpPr txBox="1"/>
          <p:nvPr/>
        </p:nvSpPr>
        <p:spPr>
          <a:xfrm>
            <a:off x="0" y="675065"/>
            <a:ext cx="43434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Kids are </a:t>
            </a:r>
            <a:r>
              <a:rPr lang="en-US" sz="2800" dirty="0">
                <a:solidFill>
                  <a:srgbClr val="FF0000"/>
                </a:solidFill>
                <a:effectLst>
                  <a:outerShdw blurRad="38100" dist="38100" dir="2700000" algn="tl">
                    <a:schemeClr val="tx1"/>
                  </a:outerShdw>
                </a:effectLst>
              </a:rPr>
              <a:t>ridiculed</a:t>
            </a:r>
            <a:r>
              <a:rPr lang="en-US" sz="2800" dirty="0"/>
              <a:t>, </a:t>
            </a:r>
            <a:r>
              <a:rPr lang="en-US" sz="2800" dirty="0">
                <a:solidFill>
                  <a:srgbClr val="FF0000"/>
                </a:solidFill>
                <a:effectLst>
                  <a:outerShdw blurRad="38100" dist="38100" dir="2700000" algn="tl">
                    <a:schemeClr val="tx1"/>
                  </a:outerShdw>
                </a:effectLst>
              </a:rPr>
              <a:t>punished</a:t>
            </a:r>
            <a:r>
              <a:rPr lang="en-US" sz="2800" dirty="0"/>
              <a:t> and/or </a:t>
            </a:r>
            <a:r>
              <a:rPr lang="en-US" sz="2800" dirty="0">
                <a:solidFill>
                  <a:srgbClr val="FF0000"/>
                </a:solidFill>
                <a:effectLst>
                  <a:outerShdw blurRad="38100" dist="38100" dir="2700000" algn="tl">
                    <a:schemeClr val="tx1"/>
                  </a:outerShdw>
                </a:effectLst>
              </a:rPr>
              <a:t>whipped</a:t>
            </a:r>
            <a:r>
              <a:rPr lang="en-US" sz="2800" dirty="0"/>
              <a:t> in school </a:t>
            </a:r>
            <a:r>
              <a:rPr lang="en-US" sz="2800" dirty="0">
                <a:solidFill>
                  <a:srgbClr val="FF0000"/>
                </a:solidFill>
                <a:effectLst>
                  <a:outerShdw blurRad="38100" dist="38100" dir="2700000" algn="tl">
                    <a:schemeClr val="tx1"/>
                  </a:outerShdw>
                </a:effectLst>
              </a:rPr>
              <a:t>for speaking French</a:t>
            </a:r>
          </a:p>
          <a:p>
            <a:pPr marL="114300" indent="-114300">
              <a:spcAft>
                <a:spcPts val="800"/>
              </a:spcAft>
              <a:buFont typeface="Arial" pitchFamily="34" charset="0"/>
              <a:buChar char="•"/>
            </a:pPr>
            <a:r>
              <a:rPr lang="en-US" sz="2800" dirty="0"/>
              <a:t>Kids aren’t able to ask to go to the bathroom because they </a:t>
            </a:r>
            <a:r>
              <a:rPr lang="en-US" sz="2800" dirty="0">
                <a:solidFill>
                  <a:srgbClr val="FF0000"/>
                </a:solidFill>
                <a:effectLst>
                  <a:outerShdw blurRad="38100" dist="38100" dir="2700000" algn="tl">
                    <a:schemeClr val="tx1"/>
                  </a:outerShdw>
                </a:effectLst>
              </a:rPr>
              <a:t>can’t ask to go to the restroom</a:t>
            </a:r>
          </a:p>
        </p:txBody>
      </p:sp>
      <p:sp>
        <p:nvSpPr>
          <p:cNvPr id="5" name="TextBox 4"/>
          <p:cNvSpPr txBox="1"/>
          <p:nvPr/>
        </p:nvSpPr>
        <p:spPr>
          <a:xfrm>
            <a:off x="0" y="3896380"/>
            <a:ext cx="9144000" cy="2780248"/>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Situation that </a:t>
            </a:r>
            <a:r>
              <a:rPr lang="en-US" sz="2800" dirty="0">
                <a:solidFill>
                  <a:srgbClr val="FF0000"/>
                </a:solidFill>
                <a:effectLst>
                  <a:outerShdw blurRad="38100" dist="38100" dir="2700000" algn="tl">
                    <a:schemeClr val="tx1"/>
                  </a:outerShdw>
                </a:effectLst>
              </a:rPr>
              <a:t>causes one to embarrass themselves </a:t>
            </a:r>
            <a:r>
              <a:rPr lang="en-US" sz="2800" dirty="0"/>
              <a:t>starts driving people away </a:t>
            </a:r>
            <a:r>
              <a:rPr lang="en-US" sz="2800" dirty="0">
                <a:solidFill>
                  <a:srgbClr val="FF0000"/>
                </a:solidFill>
                <a:effectLst>
                  <a:outerShdw blurRad="38100" dist="38100" dir="2700000" algn="tl">
                    <a:schemeClr val="tx1"/>
                  </a:outerShdw>
                </a:effectLst>
              </a:rPr>
              <a:t>from their own language</a:t>
            </a:r>
          </a:p>
          <a:p>
            <a:pPr marL="114300" indent="-114300">
              <a:spcAft>
                <a:spcPts val="800"/>
              </a:spcAft>
              <a:buFont typeface="Arial" pitchFamily="34" charset="0"/>
              <a:buChar char="•"/>
            </a:pPr>
            <a:r>
              <a:rPr lang="en-US" sz="2800" dirty="0"/>
              <a:t>Then </a:t>
            </a:r>
            <a:r>
              <a:rPr lang="en-US" sz="2800" dirty="0">
                <a:solidFill>
                  <a:srgbClr val="FF0000"/>
                </a:solidFill>
                <a:effectLst>
                  <a:outerShdw blurRad="38100" dist="38100" dir="2700000" algn="tl">
                    <a:schemeClr val="tx1"/>
                  </a:outerShdw>
                </a:effectLst>
              </a:rPr>
              <a:t>WWII happens </a:t>
            </a:r>
            <a:r>
              <a:rPr lang="en-US" sz="2800" dirty="0"/>
              <a:t>and </a:t>
            </a:r>
            <a:r>
              <a:rPr lang="en-US" sz="2800" dirty="0">
                <a:solidFill>
                  <a:srgbClr val="FF0000"/>
                </a:solidFill>
                <a:effectLst>
                  <a:outerShdw blurRad="38100" dist="38100" dir="2700000" algn="tl">
                    <a:schemeClr val="tx1"/>
                  </a:outerShdw>
                </a:effectLst>
              </a:rPr>
              <a:t>Cajun GI’s are able to talk to the French citizens</a:t>
            </a:r>
            <a:r>
              <a:rPr lang="en-US" sz="2800" dirty="0"/>
              <a:t>; military notices and </a:t>
            </a:r>
            <a:r>
              <a:rPr lang="en-US" sz="2800" dirty="0">
                <a:solidFill>
                  <a:srgbClr val="FF0000"/>
                </a:solidFill>
                <a:effectLst>
                  <a:outerShdw blurRad="38100" dist="38100" dir="2700000" algn="tl">
                    <a:schemeClr val="tx1"/>
                  </a:outerShdw>
                </a:effectLst>
              </a:rPr>
              <a:t>starts squadrons of “</a:t>
            </a:r>
            <a:r>
              <a:rPr lang="en-US" sz="2800" dirty="0" err="1">
                <a:solidFill>
                  <a:srgbClr val="FF0000"/>
                </a:solidFill>
                <a:effectLst>
                  <a:outerShdw blurRad="38100" dist="38100" dir="2700000" algn="tl">
                    <a:schemeClr val="tx1"/>
                  </a:outerShdw>
                </a:effectLst>
              </a:rPr>
              <a:t>FRENCHY</a:t>
            </a:r>
            <a:r>
              <a:rPr lang="en-US" sz="2800" dirty="0">
                <a:solidFill>
                  <a:srgbClr val="FF0000"/>
                </a:solidFill>
                <a:effectLst>
                  <a:outerShdw blurRad="38100" dist="38100" dir="2700000" algn="tl">
                    <a:schemeClr val="tx1"/>
                  </a:outerShdw>
                </a:effectLst>
              </a:rPr>
              <a:t>” interpreters</a:t>
            </a:r>
            <a:r>
              <a:rPr lang="en-US" sz="2800" dirty="0"/>
              <a:t>. </a:t>
            </a:r>
            <a:r>
              <a:rPr lang="en-US" sz="2800" dirty="0">
                <a:solidFill>
                  <a:srgbClr val="FF0000"/>
                </a:solidFill>
                <a:effectLst>
                  <a:outerShdw blurRad="38100" dist="38100" dir="2700000" algn="tl">
                    <a:schemeClr val="tx1"/>
                  </a:outerShdw>
                </a:effectLst>
              </a:rPr>
              <a:t>French language pride gradually starts to return</a:t>
            </a:r>
          </a:p>
        </p:txBody>
      </p:sp>
      <p:pic>
        <p:nvPicPr>
          <p:cNvPr id="6" name="Picture 2"/>
          <p:cNvPicPr>
            <a:picLocks noChangeAspect="1" noChangeArrowheads="1"/>
          </p:cNvPicPr>
          <p:nvPr/>
        </p:nvPicPr>
        <p:blipFill>
          <a:blip r:embed="rId3" cstate="print"/>
          <a:srcRect/>
          <a:stretch>
            <a:fillRect/>
          </a:stretch>
        </p:blipFill>
        <p:spPr bwMode="auto">
          <a:xfrm>
            <a:off x="4337858" y="609600"/>
            <a:ext cx="4806142" cy="3190875"/>
          </a:xfrm>
          <a:prstGeom prst="rect">
            <a:avLst/>
          </a:prstGeom>
          <a:noFill/>
          <a:ln w="9525">
            <a:noFill/>
            <a:miter lim="800000"/>
            <a:headEnd/>
            <a:tailEnd/>
          </a:ln>
        </p:spPr>
      </p:pic>
      <p:sp>
        <p:nvSpPr>
          <p:cNvPr id="7" name="TextBox 6"/>
          <p:cNvSpPr txBox="1"/>
          <p:nvPr/>
        </p:nvSpPr>
        <p:spPr>
          <a:xfrm>
            <a:off x="1143000" y="1351508"/>
            <a:ext cx="6858000" cy="4154984"/>
          </a:xfrm>
          <a:prstGeom prst="rect">
            <a:avLst/>
          </a:prstGeom>
          <a:solidFill>
            <a:schemeClr val="bg1"/>
          </a:solidFill>
          <a:ln>
            <a:solidFill>
              <a:schemeClr val="tx1"/>
            </a:solidFill>
          </a:ln>
        </p:spPr>
        <p:txBody>
          <a:bodyPr wrap="square" rtlCol="0">
            <a:spAutoFit/>
          </a:bodyPr>
          <a:lstStyle/>
          <a:p>
            <a:pPr algn="ctr"/>
            <a:r>
              <a:rPr lang="en-US" sz="6600" dirty="0"/>
              <a:t>By mid-20</a:t>
            </a:r>
            <a:r>
              <a:rPr lang="en-US" sz="6600" baseline="30000" dirty="0"/>
              <a:t>th</a:t>
            </a:r>
            <a:r>
              <a:rPr lang="en-US" sz="6600" dirty="0"/>
              <a:t> century, is speaking French a curse?</a:t>
            </a:r>
          </a:p>
          <a:p>
            <a:pPr algn="ctr"/>
            <a:r>
              <a:rPr lang="en-US" sz="6600" dirty="0"/>
              <a:t>NO!</a:t>
            </a:r>
          </a:p>
        </p:txBody>
      </p:sp>
      <p:pic>
        <p:nvPicPr>
          <p:cNvPr id="82946" name="Picture 2" descr="https://i0.wp.com/www.curbsideclassic.com/wp-content/uploads/2015/09/Acadian-Invader-1962.jpg"/>
          <p:cNvPicPr>
            <a:picLocks noChangeAspect="1" noChangeArrowheads="1"/>
          </p:cNvPicPr>
          <p:nvPr/>
        </p:nvPicPr>
        <p:blipFill>
          <a:blip r:embed="rId4" cstate="print"/>
          <a:srcRect/>
          <a:stretch>
            <a:fillRect/>
          </a:stretch>
        </p:blipFill>
        <p:spPr bwMode="auto">
          <a:xfrm>
            <a:off x="179688" y="1333500"/>
            <a:ext cx="8784625" cy="4191000"/>
          </a:xfrm>
          <a:prstGeom prst="rect">
            <a:avLst/>
          </a:prstGeom>
          <a:noFill/>
        </p:spPr>
      </p:pic>
      <p:sp>
        <p:nvSpPr>
          <p:cNvPr id="8" name="TextBox 7"/>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1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1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4"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from="(-#ppt_w/2)" to="(#ppt_x)" calcmode="lin" valueType="num">
                                      <p:cBhvr>
                                        <p:cTn id="27" dur="600" fill="hold">
                                          <p:stCondLst>
                                            <p:cond delay="0"/>
                                          </p:stCondLst>
                                        </p:cTn>
                                        <p:tgtEl>
                                          <p:spTgt spid="7"/>
                                        </p:tgtEl>
                                        <p:attrNameLst>
                                          <p:attrName>ppt_x</p:attrName>
                                        </p:attrNameLst>
                                      </p:cBhvr>
                                    </p:anim>
                                    <p:anim from="0" to="-1.0" calcmode="lin" valueType="num">
                                      <p:cBhvr>
                                        <p:cTn id="28" dur="200" decel="50000" autoRev="1" fill="hold">
                                          <p:stCondLst>
                                            <p:cond delay="600"/>
                                          </p:stCondLst>
                                        </p:cTn>
                                        <p:tgtEl>
                                          <p:spTgt spid="7"/>
                                        </p:tgtEl>
                                        <p:attrNameLst>
                                          <p:attrName>xshear</p:attrName>
                                        </p:attrNameLst>
                                      </p:cBhvr>
                                    </p:anim>
                                    <p:animScale>
                                      <p:cBhvr>
                                        <p:cTn id="29" dur="200" decel="100000" autoRev="1" fill="hold">
                                          <p:stCondLst>
                                            <p:cond delay="600"/>
                                          </p:stCondLst>
                                        </p:cTn>
                                        <p:tgtEl>
                                          <p:spTgt spid="7"/>
                                        </p:tgtEl>
                                      </p:cBhvr>
                                      <p:from x="100000" y="100000"/>
                                      <p:to x="80000" y="100000"/>
                                    </p:animScale>
                                    <p:anim by="(#ppt_h/3+#ppt_w*0.1)" calcmode="lin" valueType="num">
                                      <p:cBhvr additive="sum">
                                        <p:cTn id="30" dur="200" decel="100000" autoRev="1" fill="hold">
                                          <p:stCondLst>
                                            <p:cond delay="600"/>
                                          </p:stCondLst>
                                        </p:cTn>
                                        <p:tgtEl>
                                          <p:spTgt spid="7"/>
                                        </p:tgtEl>
                                        <p:attrNameLst>
                                          <p:attrName>ppt_x</p:attrName>
                                        </p:attrNameLst>
                                      </p:cBhvr>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53" presetClass="entr" presetSubtype="0" fill="hold" nodeType="withEffect">
                                  <p:stCondLst>
                                    <p:cond delay="0"/>
                                  </p:stCondLst>
                                  <p:childTnLst>
                                    <p:set>
                                      <p:cBhvr>
                                        <p:cTn id="37" dur="1" fill="hold">
                                          <p:stCondLst>
                                            <p:cond delay="0"/>
                                          </p:stCondLst>
                                        </p:cTn>
                                        <p:tgtEl>
                                          <p:spTgt spid="82946"/>
                                        </p:tgtEl>
                                        <p:attrNameLst>
                                          <p:attrName>style.visibility</p:attrName>
                                        </p:attrNameLst>
                                      </p:cBhvr>
                                      <p:to>
                                        <p:strVal val="visible"/>
                                      </p:to>
                                    </p:set>
                                    <p:anim calcmode="lin" valueType="num">
                                      <p:cBhvr>
                                        <p:cTn id="38" dur="500" fill="hold"/>
                                        <p:tgtEl>
                                          <p:spTgt spid="82946"/>
                                        </p:tgtEl>
                                        <p:attrNameLst>
                                          <p:attrName>ppt_w</p:attrName>
                                        </p:attrNameLst>
                                      </p:cBhvr>
                                      <p:tavLst>
                                        <p:tav tm="0">
                                          <p:val>
                                            <p:fltVal val="0"/>
                                          </p:val>
                                        </p:tav>
                                        <p:tav tm="100000">
                                          <p:val>
                                            <p:strVal val="#ppt_w"/>
                                          </p:val>
                                        </p:tav>
                                      </p:tavLst>
                                    </p:anim>
                                    <p:anim calcmode="lin" valueType="num">
                                      <p:cBhvr>
                                        <p:cTn id="39" dur="500" fill="hold"/>
                                        <p:tgtEl>
                                          <p:spTgt spid="82946"/>
                                        </p:tgtEl>
                                        <p:attrNameLst>
                                          <p:attrName>ppt_h</p:attrName>
                                        </p:attrNameLst>
                                      </p:cBhvr>
                                      <p:tavLst>
                                        <p:tav tm="0">
                                          <p:val>
                                            <p:fltVal val="0"/>
                                          </p:val>
                                        </p:tav>
                                        <p:tav tm="100000">
                                          <p:val>
                                            <p:strVal val="#ppt_h"/>
                                          </p:val>
                                        </p:tav>
                                      </p:tavLst>
                                    </p:anim>
                                    <p:animEffect transition="in" filter="fade">
                                      <p:cBhvr>
                                        <p:cTn id="40"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FRENCH LANGUAGE REVIVAL – NEW ADMIRATION</a:t>
            </a:r>
          </a:p>
        </p:txBody>
      </p:sp>
      <p:grpSp>
        <p:nvGrpSpPr>
          <p:cNvPr id="11" name="Group 10"/>
          <p:cNvGrpSpPr/>
          <p:nvPr/>
        </p:nvGrpSpPr>
        <p:grpSpPr>
          <a:xfrm>
            <a:off x="457200" y="621792"/>
            <a:ext cx="8292765" cy="6236208"/>
            <a:chOff x="457200" y="621792"/>
            <a:chExt cx="8292765" cy="6236208"/>
          </a:xfrm>
        </p:grpSpPr>
        <p:grpSp>
          <p:nvGrpSpPr>
            <p:cNvPr id="6" name="Group 5"/>
            <p:cNvGrpSpPr/>
            <p:nvPr/>
          </p:nvGrpSpPr>
          <p:grpSpPr>
            <a:xfrm>
              <a:off x="457200" y="621792"/>
              <a:ext cx="8292765" cy="6236208"/>
              <a:chOff x="457200" y="621792"/>
              <a:chExt cx="8292765" cy="6236208"/>
            </a:xfrm>
          </p:grpSpPr>
          <p:pic>
            <p:nvPicPr>
              <p:cNvPr id="199682" name="Picture 2"/>
              <p:cNvPicPr>
                <a:picLocks noChangeAspect="1" noChangeArrowheads="1"/>
              </p:cNvPicPr>
              <p:nvPr/>
            </p:nvPicPr>
            <p:blipFill>
              <a:blip r:embed="rId2" cstate="print"/>
              <a:srcRect/>
              <a:stretch>
                <a:fillRect/>
              </a:stretch>
            </p:blipFill>
            <p:spPr bwMode="auto">
              <a:xfrm>
                <a:off x="457200" y="621792"/>
                <a:ext cx="8292765" cy="6236208"/>
              </a:xfrm>
              <a:prstGeom prst="rect">
                <a:avLst/>
              </a:prstGeom>
              <a:noFill/>
              <a:ln w="9525">
                <a:noFill/>
                <a:miter lim="800000"/>
                <a:headEnd/>
                <a:tailEnd/>
              </a:ln>
            </p:spPr>
          </p:pic>
          <p:sp>
            <p:nvSpPr>
              <p:cNvPr id="5" name="TextBox 4"/>
              <p:cNvSpPr txBox="1"/>
              <p:nvPr/>
            </p:nvSpPr>
            <p:spPr>
              <a:xfrm>
                <a:off x="533400" y="762000"/>
                <a:ext cx="5638800" cy="523220"/>
              </a:xfrm>
              <a:prstGeom prst="rect">
                <a:avLst/>
              </a:prstGeom>
              <a:solidFill>
                <a:schemeClr val="bg1">
                  <a:alpha val="70000"/>
                </a:schemeClr>
              </a:solidFill>
            </p:spPr>
            <p:txBody>
              <a:bodyPr wrap="square" rtlCol="0">
                <a:spAutoFit/>
              </a:bodyPr>
              <a:lstStyle/>
              <a:p>
                <a:pPr algn="ctr"/>
                <a:r>
                  <a:rPr lang="en-US" sz="2800" b="1" dirty="0"/>
                  <a:t>CAJUN MUSICIANS AS FOLK HEROES!</a:t>
                </a:r>
              </a:p>
            </p:txBody>
          </p:sp>
        </p:grpSp>
        <p:sp>
          <p:nvSpPr>
            <p:cNvPr id="10" name="TextBox 9"/>
            <p:cNvSpPr txBox="1"/>
            <p:nvPr/>
          </p:nvSpPr>
          <p:spPr>
            <a:xfrm>
              <a:off x="6324600" y="6334780"/>
              <a:ext cx="2392001" cy="523220"/>
            </a:xfrm>
            <a:prstGeom prst="rect">
              <a:avLst/>
            </a:prstGeom>
            <a:solidFill>
              <a:schemeClr val="bg1"/>
            </a:solidFill>
          </p:spPr>
          <p:txBody>
            <a:bodyPr wrap="none" rtlCol="0">
              <a:spAutoFit/>
            </a:bodyPr>
            <a:lstStyle/>
            <a:p>
              <a:r>
                <a:rPr lang="en-US" sz="2800" dirty="0"/>
                <a:t>4:55 min Video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FRENCH LANGUAGE REVIVAL – A KEY TRADITION</a:t>
            </a:r>
          </a:p>
        </p:txBody>
      </p:sp>
      <p:grpSp>
        <p:nvGrpSpPr>
          <p:cNvPr id="3" name="Group 5"/>
          <p:cNvGrpSpPr/>
          <p:nvPr/>
        </p:nvGrpSpPr>
        <p:grpSpPr>
          <a:xfrm>
            <a:off x="457200" y="621792"/>
            <a:ext cx="8292765" cy="6236208"/>
            <a:chOff x="457200" y="621792"/>
            <a:chExt cx="8292765" cy="6236208"/>
          </a:xfrm>
        </p:grpSpPr>
        <p:pic>
          <p:nvPicPr>
            <p:cNvPr id="199682" name="Picture 2"/>
            <p:cNvPicPr>
              <a:picLocks noChangeAspect="1" noChangeArrowheads="1"/>
            </p:cNvPicPr>
            <p:nvPr/>
          </p:nvPicPr>
          <p:blipFill>
            <a:blip r:embed="rId4" cstate="print"/>
            <a:srcRect/>
            <a:stretch>
              <a:fillRect/>
            </a:stretch>
          </p:blipFill>
          <p:spPr bwMode="auto">
            <a:xfrm>
              <a:off x="457200" y="621792"/>
              <a:ext cx="8292765" cy="6236208"/>
            </a:xfrm>
            <a:prstGeom prst="rect">
              <a:avLst/>
            </a:prstGeom>
            <a:noFill/>
            <a:ln w="9525">
              <a:noFill/>
              <a:miter lim="800000"/>
              <a:headEnd/>
              <a:tailEnd/>
            </a:ln>
          </p:spPr>
        </p:pic>
        <p:sp>
          <p:nvSpPr>
            <p:cNvPr id="5" name="TextBox 4"/>
            <p:cNvSpPr txBox="1"/>
            <p:nvPr/>
          </p:nvSpPr>
          <p:spPr>
            <a:xfrm>
              <a:off x="533400" y="762000"/>
              <a:ext cx="5638800" cy="523220"/>
            </a:xfrm>
            <a:prstGeom prst="rect">
              <a:avLst/>
            </a:prstGeom>
            <a:solidFill>
              <a:schemeClr val="bg1">
                <a:alpha val="70000"/>
              </a:schemeClr>
            </a:solidFill>
          </p:spPr>
          <p:txBody>
            <a:bodyPr wrap="square" rtlCol="0">
              <a:spAutoFit/>
            </a:bodyPr>
            <a:lstStyle/>
            <a:p>
              <a:pPr algn="ctr"/>
              <a:r>
                <a:rPr lang="en-US" sz="2800" b="1" dirty="0"/>
                <a:t>CAJUN MUSICIANS AS FOLK HEROES!</a:t>
              </a:r>
            </a:p>
          </p:txBody>
        </p:sp>
      </p:grpSp>
      <p:pic>
        <p:nvPicPr>
          <p:cNvPr id="6" name="Zachary Richards Against the Tide_LanguageMusicMerger.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2743200" y="-685800"/>
            <a:ext cx="14630400" cy="8229600"/>
          </a:xfrm>
          <a:prstGeom prst="rect">
            <a:avLst/>
          </a:prstGeom>
        </p:spPr>
      </p:pic>
      <p:pic>
        <p:nvPicPr>
          <p:cNvPr id="7" name="Zachary Richards Against the Tide_LanguageMusicMerger.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2743200" y="-685800"/>
            <a:ext cx="14630400" cy="822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video>
              <p:cMediaNode>
                <p:cTn id="8" fill="hold" display="0">
                  <p:stCondLst>
                    <p:cond delay="indefinite"/>
                  </p:stCondLst>
                  <p:endCondLst>
                    <p:cond evt="onNext" delay="0">
                      <p:tgtEl>
                        <p:sldTgt/>
                      </p:tgtEl>
                    </p:cond>
                    <p:cond evt="onPrev" delay="0">
                      <p:tgtEl>
                        <p:sldTgt/>
                      </p:tgtEl>
                    </p:cond>
                  </p:end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283337"/>
            <a:ext cx="9144000" cy="2831544"/>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Presuming that they </a:t>
            </a:r>
            <a:r>
              <a:rPr lang="en-US" sz="2800" dirty="0">
                <a:solidFill>
                  <a:srgbClr val="FF0000"/>
                </a:solidFill>
                <a:effectLst>
                  <a:outerShdw blurRad="38100" dist="38100" dir="2700000" algn="tl">
                    <a:schemeClr val="tx1"/>
                  </a:outerShdw>
                </a:effectLst>
              </a:rPr>
              <a:t>would be laughed at</a:t>
            </a:r>
            <a:r>
              <a:rPr lang="en-US" sz="2800" dirty="0"/>
              <a:t>, Cajun musicians perform and </a:t>
            </a:r>
            <a:r>
              <a:rPr lang="en-US" sz="2800" dirty="0">
                <a:solidFill>
                  <a:srgbClr val="FF0000"/>
                </a:solidFill>
                <a:effectLst>
                  <a:outerShdw blurRad="38100" dist="38100" dir="2700000" algn="tl">
                    <a:schemeClr val="tx1"/>
                  </a:outerShdw>
                </a:effectLst>
              </a:rPr>
              <a:t>are considered Heroes of Cultural Preservation</a:t>
            </a:r>
          </a:p>
          <a:p>
            <a:pPr marL="114300" indent="-114300">
              <a:spcAft>
                <a:spcPts val="800"/>
              </a:spcAft>
              <a:buFont typeface="Arial" pitchFamily="34" charset="0"/>
              <a:buChar char="•"/>
            </a:pPr>
            <a:r>
              <a:rPr lang="en-US" sz="2800" dirty="0"/>
              <a:t>About same time politicians/activists </a:t>
            </a:r>
            <a:r>
              <a:rPr lang="en-US" sz="2800" dirty="0">
                <a:solidFill>
                  <a:srgbClr val="FF0000"/>
                </a:solidFill>
                <a:effectLst>
                  <a:outerShdw blurRad="38100" dist="38100" dir="2700000" algn="tl">
                    <a:schemeClr val="tx1"/>
                  </a:outerShdw>
                </a:effectLst>
              </a:rPr>
              <a:t>develop the Council for the Development of French in Louisiana – </a:t>
            </a:r>
            <a:r>
              <a:rPr lang="en-US" sz="2800" dirty="0" err="1">
                <a:solidFill>
                  <a:srgbClr val="FF0000"/>
                </a:solidFill>
                <a:effectLst>
                  <a:outerShdw blurRad="38100" dist="38100" dir="2700000" algn="tl">
                    <a:schemeClr val="tx1"/>
                  </a:outerShdw>
                </a:effectLst>
              </a:rPr>
              <a:t>CODIFIL</a:t>
            </a:r>
            <a:endParaRPr lang="en-US" sz="2800" dirty="0">
              <a:solidFill>
                <a:srgbClr val="FF0000"/>
              </a:solidFill>
              <a:effectLst>
                <a:outerShdw blurRad="38100" dist="38100" dir="2700000" algn="tl">
                  <a:schemeClr val="tx1"/>
                </a:outerShdw>
              </a:effectLst>
            </a:endParaRPr>
          </a:p>
          <a:p>
            <a:pPr marL="114300" indent="-114300">
              <a:spcAft>
                <a:spcPts val="800"/>
              </a:spcAft>
              <a:buFont typeface="Arial" pitchFamily="34" charset="0"/>
              <a:buChar char="•"/>
            </a:pPr>
            <a:r>
              <a:rPr lang="en-US" sz="2800" dirty="0"/>
              <a:t>This is a </a:t>
            </a:r>
            <a:r>
              <a:rPr lang="en-US" sz="2800" dirty="0">
                <a:solidFill>
                  <a:srgbClr val="FF0000"/>
                </a:solidFill>
                <a:effectLst>
                  <a:outerShdw blurRad="38100" dist="38100" dir="2700000" algn="tl">
                    <a:schemeClr val="tx1"/>
                  </a:outerShdw>
                </a:effectLst>
              </a:rPr>
              <a:t>program to save French language from the top down</a:t>
            </a:r>
          </a:p>
          <a:p>
            <a:pPr>
              <a:buFont typeface="Arial" pitchFamily="34" charset="0"/>
              <a:buChar char="•"/>
            </a:pPr>
            <a:endParaRPr lang="en-US" dirty="0"/>
          </a:p>
        </p:txBody>
      </p:sp>
      <p:sp>
        <p:nvSpPr>
          <p:cNvPr id="2" name="Title 1"/>
          <p:cNvSpPr>
            <a:spLocks noGrp="1"/>
          </p:cNvSpPr>
          <p:nvPr>
            <p:ph type="title"/>
          </p:nvPr>
        </p:nvSpPr>
        <p:spPr/>
        <p:txBody>
          <a:bodyPr>
            <a:normAutofit fontScale="90000"/>
          </a:bodyPr>
          <a:lstStyle/>
          <a:p>
            <a:r>
              <a:rPr lang="en-US" dirty="0"/>
              <a:t>FRENCH LANGUAGE REVIVAL – A KEY TRADITION</a:t>
            </a:r>
          </a:p>
        </p:txBody>
      </p:sp>
      <p:sp>
        <p:nvSpPr>
          <p:cNvPr id="3" name="TextBox 2"/>
          <p:cNvSpPr txBox="1"/>
          <p:nvPr/>
        </p:nvSpPr>
        <p:spPr>
          <a:xfrm>
            <a:off x="0" y="609600"/>
            <a:ext cx="4572000" cy="374461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Returning </a:t>
            </a:r>
            <a:r>
              <a:rPr lang="en-US" sz="2800" dirty="0">
                <a:solidFill>
                  <a:srgbClr val="FF0000"/>
                </a:solidFill>
                <a:effectLst>
                  <a:outerShdw blurRad="38100" dist="38100" dir="2700000" algn="tl">
                    <a:schemeClr val="tx1"/>
                  </a:outerShdw>
                </a:effectLst>
              </a:rPr>
              <a:t>soldiers reconsider what they had been taught about their Cajun language</a:t>
            </a:r>
          </a:p>
          <a:p>
            <a:pPr marL="114300" indent="-114300">
              <a:spcAft>
                <a:spcPts val="800"/>
              </a:spcAft>
              <a:buFont typeface="Arial" pitchFamily="34" charset="0"/>
              <a:buChar char="•"/>
            </a:pPr>
            <a:r>
              <a:rPr lang="en-US" sz="2800" dirty="0"/>
              <a:t>At same time, </a:t>
            </a:r>
            <a:r>
              <a:rPr lang="en-US" sz="2800" dirty="0">
                <a:solidFill>
                  <a:srgbClr val="FF0000"/>
                </a:solidFill>
                <a:effectLst>
                  <a:outerShdw blurRad="38100" dist="38100" dir="2700000" algn="tl">
                    <a:schemeClr val="tx1"/>
                  </a:outerShdw>
                </a:effectLst>
              </a:rPr>
              <a:t>country is exploring it’s own DIVERSITY</a:t>
            </a:r>
            <a:r>
              <a:rPr lang="en-US" sz="2800" dirty="0"/>
              <a:t>; a kind of self-introspection</a:t>
            </a:r>
          </a:p>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1964</a:t>
            </a:r>
            <a:r>
              <a:rPr lang="en-US" sz="2800" dirty="0"/>
              <a:t> Newport Folk Festival </a:t>
            </a:r>
            <a:r>
              <a:rPr lang="en-US" sz="2800" dirty="0">
                <a:solidFill>
                  <a:srgbClr val="FF0000"/>
                </a:solidFill>
                <a:effectLst>
                  <a:outerShdw blurRad="38100" dist="38100" dir="2700000" algn="tl">
                    <a:schemeClr val="tx1"/>
                  </a:outerShdw>
                </a:effectLst>
              </a:rPr>
              <a:t>Acadians are invited to play</a:t>
            </a:r>
          </a:p>
        </p:txBody>
      </p:sp>
      <p:grpSp>
        <p:nvGrpSpPr>
          <p:cNvPr id="6" name="Group 5"/>
          <p:cNvGrpSpPr>
            <a:grpSpLocks noChangeAspect="1"/>
          </p:cNvGrpSpPr>
          <p:nvPr/>
        </p:nvGrpSpPr>
        <p:grpSpPr>
          <a:xfrm>
            <a:off x="4572000" y="609600"/>
            <a:ext cx="4572000" cy="3438170"/>
            <a:chOff x="457200" y="621792"/>
            <a:chExt cx="8292765" cy="6236208"/>
          </a:xfrm>
        </p:grpSpPr>
        <p:pic>
          <p:nvPicPr>
            <p:cNvPr id="7" name="Picture 2"/>
            <p:cNvPicPr>
              <a:picLocks noChangeAspect="1" noChangeArrowheads="1"/>
            </p:cNvPicPr>
            <p:nvPr/>
          </p:nvPicPr>
          <p:blipFill>
            <a:blip r:embed="rId3" cstate="print"/>
            <a:srcRect/>
            <a:stretch>
              <a:fillRect/>
            </a:stretch>
          </p:blipFill>
          <p:spPr bwMode="auto">
            <a:xfrm>
              <a:off x="457200" y="621792"/>
              <a:ext cx="8292765" cy="6236208"/>
            </a:xfrm>
            <a:prstGeom prst="rect">
              <a:avLst/>
            </a:prstGeom>
            <a:noFill/>
            <a:ln w="9525">
              <a:noFill/>
              <a:miter lim="800000"/>
              <a:headEnd/>
              <a:tailEnd/>
            </a:ln>
          </p:spPr>
        </p:pic>
        <p:sp>
          <p:nvSpPr>
            <p:cNvPr id="8" name="TextBox 7"/>
            <p:cNvSpPr txBox="1"/>
            <p:nvPr/>
          </p:nvSpPr>
          <p:spPr>
            <a:xfrm>
              <a:off x="533400" y="762002"/>
              <a:ext cx="5638799" cy="586162"/>
            </a:xfrm>
            <a:prstGeom prst="rect">
              <a:avLst/>
            </a:prstGeom>
            <a:solidFill>
              <a:schemeClr val="bg1">
                <a:alpha val="70000"/>
              </a:schemeClr>
            </a:solidFill>
          </p:spPr>
          <p:txBody>
            <a:bodyPr wrap="square" rtlCol="0">
              <a:spAutoFit/>
            </a:bodyPr>
            <a:lstStyle/>
            <a:p>
              <a:pPr algn="ctr"/>
              <a:r>
                <a:rPr lang="en-US" sz="1500" b="1" dirty="0"/>
                <a:t>CAJUN MUSICIANS AS FOLK HEROES!</a:t>
              </a:r>
            </a:p>
          </p:txBody>
        </p:sp>
      </p:grpSp>
      <p:pic>
        <p:nvPicPr>
          <p:cNvPr id="9" name="Picture 8" descr="Cajun culture thriving and evolving 250 years after Acadians arrived on banks of Bayou Teche _lowres"/>
          <p:cNvPicPr/>
          <p:nvPr/>
        </p:nvPicPr>
        <p:blipFill>
          <a:blip r:embed="rId4" cstate="print"/>
          <a:srcRect/>
          <a:stretch>
            <a:fillRect/>
          </a:stretch>
        </p:blipFill>
        <p:spPr bwMode="auto">
          <a:xfrm>
            <a:off x="647700" y="762000"/>
            <a:ext cx="7848600" cy="5655050"/>
          </a:xfrm>
          <a:prstGeom prst="rect">
            <a:avLst/>
          </a:prstGeom>
          <a:noFill/>
          <a:ln w="9525">
            <a:noFill/>
            <a:miter lim="800000"/>
            <a:headEnd/>
            <a:tailEnd/>
          </a:ln>
        </p:spPr>
      </p:pic>
      <p:sp>
        <p:nvSpPr>
          <p:cNvPr id="43" name="Rectangle 42"/>
          <p:cNvSpPr/>
          <p:nvPr/>
        </p:nvSpPr>
        <p:spPr>
          <a:xfrm>
            <a:off x="0" y="609600"/>
            <a:ext cx="9144000" cy="6248400"/>
          </a:xfrm>
          <a:prstGeom prst="rect">
            <a:avLst/>
          </a:prstGeom>
          <a:solidFill>
            <a:schemeClr val="bg1"/>
          </a:solidFill>
          <a:ln w="57150">
            <a:noFill/>
          </a:ln>
        </p:spPr>
        <p:txBody>
          <a:bodyPr wrap="square" rtlCol="0" anchor="ctr">
            <a:spAutoFit/>
          </a:bodyPr>
          <a:lstStyle/>
          <a:p>
            <a:pPr marL="168275" indent="-168275" algn="ctr">
              <a:buFont typeface="Arial" pitchFamily="34" charset="0"/>
              <a:buChar char="•"/>
            </a:pPr>
            <a:endParaRPr lang="en-US" sz="2800" dirty="0"/>
          </a:p>
        </p:txBody>
      </p:sp>
      <p:pic>
        <p:nvPicPr>
          <p:cNvPr id="10" name="Picture 9" descr="Cajun culture thriving and evolving 250 years after Acadians arrived on banks of Bayou Teche _lowres"/>
          <p:cNvPicPr/>
          <p:nvPr/>
        </p:nvPicPr>
        <p:blipFill>
          <a:blip r:embed="rId5" cstate="print"/>
          <a:srcRect/>
          <a:stretch>
            <a:fillRect/>
          </a:stretch>
        </p:blipFill>
        <p:spPr bwMode="auto">
          <a:xfrm>
            <a:off x="1508760" y="914400"/>
            <a:ext cx="6126480" cy="5700893"/>
          </a:xfrm>
          <a:prstGeom prst="rect">
            <a:avLst/>
          </a:prstGeom>
          <a:noFill/>
          <a:ln w="9525">
            <a:noFill/>
            <a:miter lim="800000"/>
            <a:headEnd/>
            <a:tailEnd/>
          </a:ln>
        </p:spPr>
      </p:pic>
      <p:pic>
        <p:nvPicPr>
          <p:cNvPr id="78849" name="Picture 1"/>
          <p:cNvPicPr>
            <a:picLocks noChangeAspect="1" noChangeArrowheads="1"/>
          </p:cNvPicPr>
          <p:nvPr/>
        </p:nvPicPr>
        <p:blipFill>
          <a:blip r:embed="rId6" cstate="print"/>
          <a:srcRect/>
          <a:stretch>
            <a:fillRect/>
          </a:stretch>
        </p:blipFill>
        <p:spPr bwMode="auto">
          <a:xfrm rot="60000">
            <a:off x="-7101288" y="-474150"/>
            <a:ext cx="6851875" cy="7108820"/>
          </a:xfrm>
          <a:prstGeom prst="rect">
            <a:avLst/>
          </a:prstGeom>
          <a:noFill/>
          <a:ln w="9525">
            <a:noFill/>
            <a:miter lim="800000"/>
            <a:headEnd/>
            <a:tailEnd/>
          </a:ln>
        </p:spPr>
      </p:pic>
      <p:sp>
        <p:nvSpPr>
          <p:cNvPr id="21" name="Freeform 20"/>
          <p:cNvSpPr/>
          <p:nvPr/>
        </p:nvSpPr>
        <p:spPr>
          <a:xfrm>
            <a:off x="3758305" y="3850953"/>
            <a:ext cx="1317219" cy="1780462"/>
          </a:xfrm>
          <a:custGeom>
            <a:avLst/>
            <a:gdLst>
              <a:gd name="connsiteX0" fmla="*/ 0 w 1317219"/>
              <a:gd name="connsiteY0" fmla="*/ 0 h 1780462"/>
              <a:gd name="connsiteX1" fmla="*/ 60423 w 1317219"/>
              <a:gd name="connsiteY1" fmla="*/ 84592 h 1780462"/>
              <a:gd name="connsiteX2" fmla="*/ 72507 w 1317219"/>
              <a:gd name="connsiteY2" fmla="*/ 173213 h 1780462"/>
              <a:gd name="connsiteX3" fmla="*/ 145015 w 1317219"/>
              <a:gd name="connsiteY3" fmla="*/ 237664 h 1780462"/>
              <a:gd name="connsiteX4" fmla="*/ 273917 w 1317219"/>
              <a:gd name="connsiteY4" fmla="*/ 342397 h 1780462"/>
              <a:gd name="connsiteX5" fmla="*/ 338368 w 1317219"/>
              <a:gd name="connsiteY5" fmla="*/ 410876 h 1780462"/>
              <a:gd name="connsiteX6" fmla="*/ 330312 w 1317219"/>
              <a:gd name="connsiteY6" fmla="*/ 471299 h 1780462"/>
              <a:gd name="connsiteX7" fmla="*/ 378650 w 1317219"/>
              <a:gd name="connsiteY7" fmla="*/ 515609 h 1780462"/>
              <a:gd name="connsiteX8" fmla="*/ 410876 w 1317219"/>
              <a:gd name="connsiteY8" fmla="*/ 596173 h 1780462"/>
              <a:gd name="connsiteX9" fmla="*/ 447129 w 1317219"/>
              <a:gd name="connsiteY9" fmla="*/ 632427 h 1780462"/>
              <a:gd name="connsiteX10" fmla="*/ 390735 w 1317219"/>
              <a:gd name="connsiteY10" fmla="*/ 664652 h 1780462"/>
              <a:gd name="connsiteX11" fmla="*/ 394763 w 1317219"/>
              <a:gd name="connsiteY11" fmla="*/ 704934 h 1780462"/>
              <a:gd name="connsiteX12" fmla="*/ 439073 w 1317219"/>
              <a:gd name="connsiteY12" fmla="*/ 717019 h 1780462"/>
              <a:gd name="connsiteX13" fmla="*/ 499496 w 1317219"/>
              <a:gd name="connsiteY13" fmla="*/ 717019 h 1780462"/>
              <a:gd name="connsiteX14" fmla="*/ 503524 w 1317219"/>
              <a:gd name="connsiteY14" fmla="*/ 805639 h 1780462"/>
              <a:gd name="connsiteX15" fmla="*/ 567975 w 1317219"/>
              <a:gd name="connsiteY15" fmla="*/ 870090 h 1780462"/>
              <a:gd name="connsiteX16" fmla="*/ 608257 w 1317219"/>
              <a:gd name="connsiteY16" fmla="*/ 894259 h 1780462"/>
              <a:gd name="connsiteX17" fmla="*/ 576032 w 1317219"/>
              <a:gd name="connsiteY17" fmla="*/ 922457 h 1780462"/>
              <a:gd name="connsiteX18" fmla="*/ 515609 w 1317219"/>
              <a:gd name="connsiteY18" fmla="*/ 922457 h 1780462"/>
              <a:gd name="connsiteX19" fmla="*/ 503524 w 1317219"/>
              <a:gd name="connsiteY19" fmla="*/ 938569 h 1780462"/>
              <a:gd name="connsiteX20" fmla="*/ 551862 w 1317219"/>
              <a:gd name="connsiteY20" fmla="*/ 974823 h 1780462"/>
              <a:gd name="connsiteX21" fmla="*/ 567975 w 1317219"/>
              <a:gd name="connsiteY21" fmla="*/ 1011077 h 1780462"/>
              <a:gd name="connsiteX22" fmla="*/ 567975 w 1317219"/>
              <a:gd name="connsiteY22" fmla="*/ 1043303 h 1780462"/>
              <a:gd name="connsiteX23" fmla="*/ 620342 w 1317219"/>
              <a:gd name="connsiteY23" fmla="*/ 1055387 h 1780462"/>
              <a:gd name="connsiteX24" fmla="*/ 632426 w 1317219"/>
              <a:gd name="connsiteY24" fmla="*/ 1103725 h 1780462"/>
              <a:gd name="connsiteX25" fmla="*/ 632426 w 1317219"/>
              <a:gd name="connsiteY25" fmla="*/ 1172205 h 1780462"/>
              <a:gd name="connsiteX26" fmla="*/ 596173 w 1317219"/>
              <a:gd name="connsiteY26" fmla="*/ 1220543 h 1780462"/>
              <a:gd name="connsiteX27" fmla="*/ 648539 w 1317219"/>
              <a:gd name="connsiteY27" fmla="*/ 1301107 h 1780462"/>
              <a:gd name="connsiteX28" fmla="*/ 648539 w 1317219"/>
              <a:gd name="connsiteY28" fmla="*/ 1301107 h 1780462"/>
              <a:gd name="connsiteX29" fmla="*/ 696877 w 1317219"/>
              <a:gd name="connsiteY29" fmla="*/ 1264853 h 1780462"/>
              <a:gd name="connsiteX30" fmla="*/ 696877 w 1317219"/>
              <a:gd name="connsiteY30" fmla="*/ 1264853 h 1780462"/>
              <a:gd name="connsiteX31" fmla="*/ 737159 w 1317219"/>
              <a:gd name="connsiteY31" fmla="*/ 1297079 h 1780462"/>
              <a:gd name="connsiteX32" fmla="*/ 733131 w 1317219"/>
              <a:gd name="connsiteY32" fmla="*/ 1329304 h 1780462"/>
              <a:gd name="connsiteX33" fmla="*/ 676736 w 1317219"/>
              <a:gd name="connsiteY33" fmla="*/ 1341389 h 1780462"/>
              <a:gd name="connsiteX34" fmla="*/ 708962 w 1317219"/>
              <a:gd name="connsiteY34" fmla="*/ 1373614 h 1780462"/>
              <a:gd name="connsiteX35" fmla="*/ 813695 w 1317219"/>
              <a:gd name="connsiteY35" fmla="*/ 1454178 h 1780462"/>
              <a:gd name="connsiteX36" fmla="*/ 914400 w 1317219"/>
              <a:gd name="connsiteY36" fmla="*/ 1514601 h 1780462"/>
              <a:gd name="connsiteX37" fmla="*/ 962738 w 1317219"/>
              <a:gd name="connsiteY37" fmla="*/ 1514601 h 1780462"/>
              <a:gd name="connsiteX38" fmla="*/ 970795 w 1317219"/>
              <a:gd name="connsiteY38" fmla="*/ 1542799 h 1780462"/>
              <a:gd name="connsiteX39" fmla="*/ 970795 w 1317219"/>
              <a:gd name="connsiteY39" fmla="*/ 1542799 h 1780462"/>
              <a:gd name="connsiteX40" fmla="*/ 970795 w 1317219"/>
              <a:gd name="connsiteY40" fmla="*/ 1595165 h 1780462"/>
              <a:gd name="connsiteX41" fmla="*/ 970795 w 1317219"/>
              <a:gd name="connsiteY41" fmla="*/ 1595165 h 1780462"/>
              <a:gd name="connsiteX42" fmla="*/ 1023161 w 1317219"/>
              <a:gd name="connsiteY42" fmla="*/ 1570996 h 1780462"/>
              <a:gd name="connsiteX43" fmla="*/ 1055387 w 1317219"/>
              <a:gd name="connsiteY43" fmla="*/ 1583080 h 1780462"/>
              <a:gd name="connsiteX44" fmla="*/ 1039274 w 1317219"/>
              <a:gd name="connsiteY44" fmla="*/ 1615306 h 1780462"/>
              <a:gd name="connsiteX45" fmla="*/ 1015105 w 1317219"/>
              <a:gd name="connsiteY45" fmla="*/ 1639475 h 1780462"/>
              <a:gd name="connsiteX46" fmla="*/ 1043302 w 1317219"/>
              <a:gd name="connsiteY46" fmla="*/ 1687814 h 1780462"/>
              <a:gd name="connsiteX47" fmla="*/ 1099697 w 1317219"/>
              <a:gd name="connsiteY47" fmla="*/ 1683785 h 1780462"/>
              <a:gd name="connsiteX48" fmla="*/ 1123866 w 1317219"/>
              <a:gd name="connsiteY48" fmla="*/ 1724067 h 1780462"/>
              <a:gd name="connsiteX49" fmla="*/ 1152063 w 1317219"/>
              <a:gd name="connsiteY49" fmla="*/ 1760321 h 1780462"/>
              <a:gd name="connsiteX50" fmla="*/ 1196373 w 1317219"/>
              <a:gd name="connsiteY50" fmla="*/ 1728095 h 1780462"/>
              <a:gd name="connsiteX51" fmla="*/ 1228599 w 1317219"/>
              <a:gd name="connsiteY51" fmla="*/ 1756293 h 1780462"/>
              <a:gd name="connsiteX52" fmla="*/ 1248740 w 1317219"/>
              <a:gd name="connsiteY52" fmla="*/ 1780462 h 1780462"/>
              <a:gd name="connsiteX53" fmla="*/ 1272909 w 1317219"/>
              <a:gd name="connsiteY53" fmla="*/ 1744208 h 1780462"/>
              <a:gd name="connsiteX54" fmla="*/ 1317219 w 1317219"/>
              <a:gd name="connsiteY54" fmla="*/ 1756293 h 178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17219" h="1780462">
                <a:moveTo>
                  <a:pt x="0" y="0"/>
                </a:moveTo>
                <a:lnTo>
                  <a:pt x="60423" y="84592"/>
                </a:lnTo>
                <a:lnTo>
                  <a:pt x="72507" y="173213"/>
                </a:lnTo>
                <a:lnTo>
                  <a:pt x="145015" y="237664"/>
                </a:lnTo>
                <a:lnTo>
                  <a:pt x="273917" y="342397"/>
                </a:lnTo>
                <a:lnTo>
                  <a:pt x="338368" y="410876"/>
                </a:lnTo>
                <a:lnTo>
                  <a:pt x="330312" y="471299"/>
                </a:lnTo>
                <a:lnTo>
                  <a:pt x="378650" y="515609"/>
                </a:lnTo>
                <a:lnTo>
                  <a:pt x="410876" y="596173"/>
                </a:lnTo>
                <a:lnTo>
                  <a:pt x="447129" y="632427"/>
                </a:lnTo>
                <a:lnTo>
                  <a:pt x="390735" y="664652"/>
                </a:lnTo>
                <a:lnTo>
                  <a:pt x="394763" y="704934"/>
                </a:lnTo>
                <a:lnTo>
                  <a:pt x="439073" y="717019"/>
                </a:lnTo>
                <a:lnTo>
                  <a:pt x="499496" y="717019"/>
                </a:lnTo>
                <a:lnTo>
                  <a:pt x="503524" y="805639"/>
                </a:lnTo>
                <a:lnTo>
                  <a:pt x="567975" y="870090"/>
                </a:lnTo>
                <a:lnTo>
                  <a:pt x="608257" y="894259"/>
                </a:lnTo>
                <a:lnTo>
                  <a:pt x="576032" y="922457"/>
                </a:lnTo>
                <a:lnTo>
                  <a:pt x="515609" y="922457"/>
                </a:lnTo>
                <a:lnTo>
                  <a:pt x="503524" y="938569"/>
                </a:lnTo>
                <a:lnTo>
                  <a:pt x="551862" y="974823"/>
                </a:lnTo>
                <a:lnTo>
                  <a:pt x="567975" y="1011077"/>
                </a:lnTo>
                <a:lnTo>
                  <a:pt x="567975" y="1043303"/>
                </a:lnTo>
                <a:lnTo>
                  <a:pt x="620342" y="1055387"/>
                </a:lnTo>
                <a:lnTo>
                  <a:pt x="632426" y="1103725"/>
                </a:lnTo>
                <a:lnTo>
                  <a:pt x="632426" y="1172205"/>
                </a:lnTo>
                <a:lnTo>
                  <a:pt x="596173" y="1220543"/>
                </a:lnTo>
                <a:lnTo>
                  <a:pt x="648539" y="1301107"/>
                </a:lnTo>
                <a:lnTo>
                  <a:pt x="648539" y="1301107"/>
                </a:lnTo>
                <a:lnTo>
                  <a:pt x="696877" y="1264853"/>
                </a:lnTo>
                <a:lnTo>
                  <a:pt x="696877" y="1264853"/>
                </a:lnTo>
                <a:lnTo>
                  <a:pt x="737159" y="1297079"/>
                </a:lnTo>
                <a:lnTo>
                  <a:pt x="733131" y="1329304"/>
                </a:lnTo>
                <a:lnTo>
                  <a:pt x="676736" y="1341389"/>
                </a:lnTo>
                <a:lnTo>
                  <a:pt x="708962" y="1373614"/>
                </a:lnTo>
                <a:lnTo>
                  <a:pt x="813695" y="1454178"/>
                </a:lnTo>
                <a:lnTo>
                  <a:pt x="914400" y="1514601"/>
                </a:lnTo>
                <a:lnTo>
                  <a:pt x="962738" y="1514601"/>
                </a:lnTo>
                <a:lnTo>
                  <a:pt x="970795" y="1542799"/>
                </a:lnTo>
                <a:lnTo>
                  <a:pt x="970795" y="1542799"/>
                </a:lnTo>
                <a:lnTo>
                  <a:pt x="970795" y="1595165"/>
                </a:lnTo>
                <a:lnTo>
                  <a:pt x="970795" y="1595165"/>
                </a:lnTo>
                <a:lnTo>
                  <a:pt x="1023161" y="1570996"/>
                </a:lnTo>
                <a:lnTo>
                  <a:pt x="1055387" y="1583080"/>
                </a:lnTo>
                <a:lnTo>
                  <a:pt x="1039274" y="1615306"/>
                </a:lnTo>
                <a:lnTo>
                  <a:pt x="1015105" y="1639475"/>
                </a:lnTo>
                <a:lnTo>
                  <a:pt x="1043302" y="1687814"/>
                </a:lnTo>
                <a:lnTo>
                  <a:pt x="1099697" y="1683785"/>
                </a:lnTo>
                <a:lnTo>
                  <a:pt x="1123866" y="1724067"/>
                </a:lnTo>
                <a:lnTo>
                  <a:pt x="1152063" y="1760321"/>
                </a:lnTo>
                <a:lnTo>
                  <a:pt x="1196373" y="1728095"/>
                </a:lnTo>
                <a:lnTo>
                  <a:pt x="1228599" y="1756293"/>
                </a:lnTo>
                <a:lnTo>
                  <a:pt x="1248740" y="1780462"/>
                </a:lnTo>
                <a:lnTo>
                  <a:pt x="1272909" y="1744208"/>
                </a:lnTo>
                <a:lnTo>
                  <a:pt x="1317219" y="1756293"/>
                </a:lnTo>
              </a:path>
            </a:pathLst>
          </a:custGeom>
          <a:ln w="57150">
            <a:solidFill>
              <a:srgbClr val="00B05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5345465" y="5085709"/>
            <a:ext cx="1055335" cy="1162691"/>
          </a:xfrm>
          <a:custGeom>
            <a:avLst/>
            <a:gdLst>
              <a:gd name="connsiteX0" fmla="*/ 41096 w 1191802"/>
              <a:gd name="connsiteY0" fmla="*/ 0 h 1253447"/>
              <a:gd name="connsiteX1" fmla="*/ 0 w 1191802"/>
              <a:gd name="connsiteY1" fmla="*/ 71919 h 1253447"/>
              <a:gd name="connsiteX2" fmla="*/ 92467 w 1191802"/>
              <a:gd name="connsiteY2" fmla="*/ 236305 h 1253447"/>
              <a:gd name="connsiteX3" fmla="*/ 113016 w 1191802"/>
              <a:gd name="connsiteY3" fmla="*/ 318499 h 1253447"/>
              <a:gd name="connsiteX4" fmla="*/ 195209 w 1191802"/>
              <a:gd name="connsiteY4" fmla="*/ 390418 h 1253447"/>
              <a:gd name="connsiteX5" fmla="*/ 297950 w 1191802"/>
              <a:gd name="connsiteY5" fmla="*/ 400692 h 1253447"/>
              <a:gd name="connsiteX6" fmla="*/ 390418 w 1191802"/>
              <a:gd name="connsiteY6" fmla="*/ 482885 h 1253447"/>
              <a:gd name="connsiteX7" fmla="*/ 585627 w 1191802"/>
              <a:gd name="connsiteY7" fmla="*/ 493159 h 1253447"/>
              <a:gd name="connsiteX8" fmla="*/ 667820 w 1191802"/>
              <a:gd name="connsiteY8" fmla="*/ 688368 h 1253447"/>
              <a:gd name="connsiteX9" fmla="*/ 873303 w 1191802"/>
              <a:gd name="connsiteY9" fmla="*/ 760288 h 1253447"/>
              <a:gd name="connsiteX10" fmla="*/ 883577 w 1191802"/>
              <a:gd name="connsiteY10" fmla="*/ 863029 h 1253447"/>
              <a:gd name="connsiteX11" fmla="*/ 976045 w 1191802"/>
              <a:gd name="connsiteY11" fmla="*/ 934948 h 1253447"/>
              <a:gd name="connsiteX12" fmla="*/ 976045 w 1191802"/>
              <a:gd name="connsiteY12" fmla="*/ 934948 h 1253447"/>
              <a:gd name="connsiteX13" fmla="*/ 1191802 w 1191802"/>
              <a:gd name="connsiteY13" fmla="*/ 1047964 h 1253447"/>
              <a:gd name="connsiteX14" fmla="*/ 1171254 w 1191802"/>
              <a:gd name="connsiteY14" fmla="*/ 1253447 h 125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1802" h="1253447">
                <a:moveTo>
                  <a:pt x="41096" y="0"/>
                </a:moveTo>
                <a:lnTo>
                  <a:pt x="0" y="71919"/>
                </a:lnTo>
                <a:lnTo>
                  <a:pt x="92467" y="236305"/>
                </a:lnTo>
                <a:lnTo>
                  <a:pt x="113016" y="318499"/>
                </a:lnTo>
                <a:lnTo>
                  <a:pt x="195209" y="390418"/>
                </a:lnTo>
                <a:lnTo>
                  <a:pt x="297950" y="400692"/>
                </a:lnTo>
                <a:lnTo>
                  <a:pt x="390418" y="482885"/>
                </a:lnTo>
                <a:lnTo>
                  <a:pt x="585627" y="493159"/>
                </a:lnTo>
                <a:lnTo>
                  <a:pt x="667820" y="688368"/>
                </a:lnTo>
                <a:lnTo>
                  <a:pt x="873303" y="760288"/>
                </a:lnTo>
                <a:lnTo>
                  <a:pt x="883577" y="863029"/>
                </a:lnTo>
                <a:lnTo>
                  <a:pt x="976045" y="934948"/>
                </a:lnTo>
                <a:lnTo>
                  <a:pt x="976045" y="934948"/>
                </a:lnTo>
                <a:lnTo>
                  <a:pt x="1191802" y="1047964"/>
                </a:lnTo>
                <a:lnTo>
                  <a:pt x="1171254" y="1253447"/>
                </a:lnTo>
              </a:path>
            </a:pathLst>
          </a:custGeom>
          <a:noFill/>
          <a:ln w="57150">
            <a:solidFill>
              <a:schemeClr val="tx1"/>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9" name="Group 38"/>
          <p:cNvGrpSpPr/>
          <p:nvPr/>
        </p:nvGrpSpPr>
        <p:grpSpPr>
          <a:xfrm>
            <a:off x="3657600" y="2133600"/>
            <a:ext cx="3886201" cy="4042720"/>
            <a:chOff x="3657600" y="2133600"/>
            <a:chExt cx="3886201" cy="4042720"/>
          </a:xfrm>
        </p:grpSpPr>
        <p:sp>
          <p:nvSpPr>
            <p:cNvPr id="16" name="TextBox 15"/>
            <p:cNvSpPr txBox="1"/>
            <p:nvPr/>
          </p:nvSpPr>
          <p:spPr>
            <a:xfrm>
              <a:off x="3657600" y="2133600"/>
              <a:ext cx="2063248" cy="523220"/>
            </a:xfrm>
            <a:prstGeom prst="rect">
              <a:avLst/>
            </a:prstGeom>
            <a:solidFill>
              <a:srgbClr val="FF0000"/>
            </a:solidFill>
          </p:spPr>
          <p:txBody>
            <a:bodyPr wrap="square" rtlCol="0">
              <a:spAutoFit/>
            </a:bodyPr>
            <a:lstStyle/>
            <a:p>
              <a:pPr algn="ctr"/>
              <a:r>
                <a:rPr lang="en-US" sz="2800" dirty="0"/>
                <a:t>Mississippi</a:t>
              </a:r>
            </a:p>
          </p:txBody>
        </p:sp>
        <p:sp>
          <p:nvSpPr>
            <p:cNvPr id="14" name="Freeform 13"/>
            <p:cNvSpPr/>
            <p:nvPr/>
          </p:nvSpPr>
          <p:spPr>
            <a:xfrm>
              <a:off x="4572000" y="3733800"/>
              <a:ext cx="457200" cy="762000"/>
            </a:xfrm>
            <a:custGeom>
              <a:avLst/>
              <a:gdLst>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205154 w 961292"/>
                <a:gd name="connsiteY37" fmla="*/ 398585 h 2303585"/>
                <a:gd name="connsiteX38" fmla="*/ 363416 w 961292"/>
                <a:gd name="connsiteY38" fmla="*/ 123092 h 2303585"/>
                <a:gd name="connsiteX39" fmla="*/ 310662 w 961292"/>
                <a:gd name="connsiteY39"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205154 w 961292"/>
                <a:gd name="connsiteY37" fmla="*/ 398585 h 2303585"/>
                <a:gd name="connsiteX38" fmla="*/ 310662 w 961292"/>
                <a:gd name="connsiteY38"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52754 w 961292"/>
                <a:gd name="connsiteY36" fmla="*/ 398585 h 2303585"/>
                <a:gd name="connsiteX37" fmla="*/ 310662 w 961292"/>
                <a:gd name="connsiteY37"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41031 w 961292"/>
                <a:gd name="connsiteY35" fmla="*/ 504092 h 2303585"/>
                <a:gd name="connsiteX36" fmla="*/ 310662 w 961292"/>
                <a:gd name="connsiteY36"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111369 w 961292"/>
                <a:gd name="connsiteY34" fmla="*/ 574431 h 2303585"/>
                <a:gd name="connsiteX35" fmla="*/ 310662 w 961292"/>
                <a:gd name="connsiteY35"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76200 w 961292"/>
                <a:gd name="connsiteY33" fmla="*/ 732692 h 2303585"/>
                <a:gd name="connsiteX34" fmla="*/ 310662 w 961292"/>
                <a:gd name="connsiteY34"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158262 w 961292"/>
                <a:gd name="connsiteY32" fmla="*/ 908538 h 2303585"/>
                <a:gd name="connsiteX33" fmla="*/ 310662 w 961292"/>
                <a:gd name="connsiteY33" fmla="*/ 0 h 2303585"/>
                <a:gd name="connsiteX0" fmla="*/ 961292 w 961292"/>
                <a:gd name="connsiteY0" fmla="*/ 2233246 h 2303585"/>
                <a:gd name="connsiteX1" fmla="*/ 908539 w 961292"/>
                <a:gd name="connsiteY1" fmla="*/ 2256692 h 2303585"/>
                <a:gd name="connsiteX2" fmla="*/ 808892 w 961292"/>
                <a:gd name="connsiteY2" fmla="*/ 2303585 h 2303585"/>
                <a:gd name="connsiteX3" fmla="*/ 785446 w 961292"/>
                <a:gd name="connsiteY3" fmla="*/ 2256692 h 2303585"/>
                <a:gd name="connsiteX4" fmla="*/ 861646 w 961292"/>
                <a:gd name="connsiteY4" fmla="*/ 2203938 h 2303585"/>
                <a:gd name="connsiteX5" fmla="*/ 867508 w 961292"/>
                <a:gd name="connsiteY5" fmla="*/ 2157046 h 2303585"/>
                <a:gd name="connsiteX6" fmla="*/ 820616 w 961292"/>
                <a:gd name="connsiteY6" fmla="*/ 2116015 h 2303585"/>
                <a:gd name="connsiteX7" fmla="*/ 773723 w 961292"/>
                <a:gd name="connsiteY7" fmla="*/ 2116015 h 2303585"/>
                <a:gd name="connsiteX8" fmla="*/ 744416 w 961292"/>
                <a:gd name="connsiteY8" fmla="*/ 2045677 h 2303585"/>
                <a:gd name="connsiteX9" fmla="*/ 773723 w 961292"/>
                <a:gd name="connsiteY9" fmla="*/ 2016369 h 2303585"/>
                <a:gd name="connsiteX10" fmla="*/ 762000 w 961292"/>
                <a:gd name="connsiteY10" fmla="*/ 1934308 h 2303585"/>
                <a:gd name="connsiteX11" fmla="*/ 703385 w 961292"/>
                <a:gd name="connsiteY11" fmla="*/ 1863969 h 2303585"/>
                <a:gd name="connsiteX12" fmla="*/ 668216 w 961292"/>
                <a:gd name="connsiteY12" fmla="*/ 1799492 h 2303585"/>
                <a:gd name="connsiteX13" fmla="*/ 603739 w 961292"/>
                <a:gd name="connsiteY13" fmla="*/ 1641231 h 2303585"/>
                <a:gd name="connsiteX14" fmla="*/ 515816 w 961292"/>
                <a:gd name="connsiteY14" fmla="*/ 1658815 h 2303585"/>
                <a:gd name="connsiteX15" fmla="*/ 451339 w 961292"/>
                <a:gd name="connsiteY15" fmla="*/ 1693985 h 2303585"/>
                <a:gd name="connsiteX16" fmla="*/ 363416 w 961292"/>
                <a:gd name="connsiteY16" fmla="*/ 1699846 h 2303585"/>
                <a:gd name="connsiteX17" fmla="*/ 246185 w 961292"/>
                <a:gd name="connsiteY17" fmla="*/ 1717431 h 2303585"/>
                <a:gd name="connsiteX18" fmla="*/ 181708 w 961292"/>
                <a:gd name="connsiteY18" fmla="*/ 1711569 h 2303585"/>
                <a:gd name="connsiteX19" fmla="*/ 146539 w 961292"/>
                <a:gd name="connsiteY19" fmla="*/ 1688123 h 2303585"/>
                <a:gd name="connsiteX20" fmla="*/ 140677 w 961292"/>
                <a:gd name="connsiteY20" fmla="*/ 1635369 h 2303585"/>
                <a:gd name="connsiteX21" fmla="*/ 211016 w 961292"/>
                <a:gd name="connsiteY21" fmla="*/ 1576754 h 2303585"/>
                <a:gd name="connsiteX22" fmla="*/ 269631 w 961292"/>
                <a:gd name="connsiteY22" fmla="*/ 1535723 h 2303585"/>
                <a:gd name="connsiteX23" fmla="*/ 298939 w 961292"/>
                <a:gd name="connsiteY23" fmla="*/ 1459523 h 2303585"/>
                <a:gd name="connsiteX24" fmla="*/ 304800 w 961292"/>
                <a:gd name="connsiteY24" fmla="*/ 1383323 h 2303585"/>
                <a:gd name="connsiteX25" fmla="*/ 281354 w 961292"/>
                <a:gd name="connsiteY25" fmla="*/ 1324708 h 2303585"/>
                <a:gd name="connsiteX26" fmla="*/ 252046 w 961292"/>
                <a:gd name="connsiteY26" fmla="*/ 1277815 h 2303585"/>
                <a:gd name="connsiteX27" fmla="*/ 193431 w 961292"/>
                <a:gd name="connsiteY27" fmla="*/ 1254369 h 2303585"/>
                <a:gd name="connsiteX28" fmla="*/ 99646 w 961292"/>
                <a:gd name="connsiteY28" fmla="*/ 1260231 h 2303585"/>
                <a:gd name="connsiteX29" fmla="*/ 29308 w 961292"/>
                <a:gd name="connsiteY29" fmla="*/ 1219200 h 2303585"/>
                <a:gd name="connsiteX30" fmla="*/ 0 w 961292"/>
                <a:gd name="connsiteY30" fmla="*/ 1125415 h 2303585"/>
                <a:gd name="connsiteX31" fmla="*/ 0 w 961292"/>
                <a:gd name="connsiteY31" fmla="*/ 1066800 h 2303585"/>
                <a:gd name="connsiteX32" fmla="*/ 310662 w 961292"/>
                <a:gd name="connsiteY32" fmla="*/ 0 h 2303585"/>
                <a:gd name="connsiteX0" fmla="*/ 961292 w 961292"/>
                <a:gd name="connsiteY0" fmla="*/ 1395046 h 1465385"/>
                <a:gd name="connsiteX1" fmla="*/ 908539 w 961292"/>
                <a:gd name="connsiteY1" fmla="*/ 1418492 h 1465385"/>
                <a:gd name="connsiteX2" fmla="*/ 808892 w 961292"/>
                <a:gd name="connsiteY2" fmla="*/ 1465385 h 1465385"/>
                <a:gd name="connsiteX3" fmla="*/ 785446 w 961292"/>
                <a:gd name="connsiteY3" fmla="*/ 1418492 h 1465385"/>
                <a:gd name="connsiteX4" fmla="*/ 861646 w 961292"/>
                <a:gd name="connsiteY4" fmla="*/ 1365738 h 1465385"/>
                <a:gd name="connsiteX5" fmla="*/ 867508 w 961292"/>
                <a:gd name="connsiteY5" fmla="*/ 1318846 h 1465385"/>
                <a:gd name="connsiteX6" fmla="*/ 820616 w 961292"/>
                <a:gd name="connsiteY6" fmla="*/ 1277815 h 1465385"/>
                <a:gd name="connsiteX7" fmla="*/ 773723 w 961292"/>
                <a:gd name="connsiteY7" fmla="*/ 1277815 h 1465385"/>
                <a:gd name="connsiteX8" fmla="*/ 744416 w 961292"/>
                <a:gd name="connsiteY8" fmla="*/ 1207477 h 1465385"/>
                <a:gd name="connsiteX9" fmla="*/ 773723 w 961292"/>
                <a:gd name="connsiteY9" fmla="*/ 1178169 h 1465385"/>
                <a:gd name="connsiteX10" fmla="*/ 762000 w 961292"/>
                <a:gd name="connsiteY10" fmla="*/ 1096108 h 1465385"/>
                <a:gd name="connsiteX11" fmla="*/ 703385 w 961292"/>
                <a:gd name="connsiteY11" fmla="*/ 1025769 h 1465385"/>
                <a:gd name="connsiteX12" fmla="*/ 668216 w 961292"/>
                <a:gd name="connsiteY12" fmla="*/ 961292 h 1465385"/>
                <a:gd name="connsiteX13" fmla="*/ 603739 w 961292"/>
                <a:gd name="connsiteY13" fmla="*/ 803031 h 1465385"/>
                <a:gd name="connsiteX14" fmla="*/ 515816 w 961292"/>
                <a:gd name="connsiteY14" fmla="*/ 820615 h 1465385"/>
                <a:gd name="connsiteX15" fmla="*/ 451339 w 961292"/>
                <a:gd name="connsiteY15" fmla="*/ 855785 h 1465385"/>
                <a:gd name="connsiteX16" fmla="*/ 363416 w 961292"/>
                <a:gd name="connsiteY16" fmla="*/ 861646 h 1465385"/>
                <a:gd name="connsiteX17" fmla="*/ 246185 w 961292"/>
                <a:gd name="connsiteY17" fmla="*/ 879231 h 1465385"/>
                <a:gd name="connsiteX18" fmla="*/ 181708 w 961292"/>
                <a:gd name="connsiteY18" fmla="*/ 873369 h 1465385"/>
                <a:gd name="connsiteX19" fmla="*/ 146539 w 961292"/>
                <a:gd name="connsiteY19" fmla="*/ 849923 h 1465385"/>
                <a:gd name="connsiteX20" fmla="*/ 140677 w 961292"/>
                <a:gd name="connsiteY20" fmla="*/ 797169 h 1465385"/>
                <a:gd name="connsiteX21" fmla="*/ 211016 w 961292"/>
                <a:gd name="connsiteY21" fmla="*/ 738554 h 1465385"/>
                <a:gd name="connsiteX22" fmla="*/ 269631 w 961292"/>
                <a:gd name="connsiteY22" fmla="*/ 697523 h 1465385"/>
                <a:gd name="connsiteX23" fmla="*/ 298939 w 961292"/>
                <a:gd name="connsiteY23" fmla="*/ 621323 h 1465385"/>
                <a:gd name="connsiteX24" fmla="*/ 304800 w 961292"/>
                <a:gd name="connsiteY24" fmla="*/ 545123 h 1465385"/>
                <a:gd name="connsiteX25" fmla="*/ 281354 w 961292"/>
                <a:gd name="connsiteY25" fmla="*/ 486508 h 1465385"/>
                <a:gd name="connsiteX26" fmla="*/ 252046 w 961292"/>
                <a:gd name="connsiteY26" fmla="*/ 439615 h 1465385"/>
                <a:gd name="connsiteX27" fmla="*/ 193431 w 961292"/>
                <a:gd name="connsiteY27" fmla="*/ 416169 h 1465385"/>
                <a:gd name="connsiteX28" fmla="*/ 99646 w 961292"/>
                <a:gd name="connsiteY28" fmla="*/ 422031 h 1465385"/>
                <a:gd name="connsiteX29" fmla="*/ 29308 w 961292"/>
                <a:gd name="connsiteY29" fmla="*/ 381000 h 1465385"/>
                <a:gd name="connsiteX30" fmla="*/ 0 w 961292"/>
                <a:gd name="connsiteY30" fmla="*/ 287215 h 1465385"/>
                <a:gd name="connsiteX31" fmla="*/ 0 w 961292"/>
                <a:gd name="connsiteY31" fmla="*/ 228600 h 1465385"/>
                <a:gd name="connsiteX32" fmla="*/ 152400 w 961292"/>
                <a:gd name="connsiteY32" fmla="*/ 0 h 1465385"/>
                <a:gd name="connsiteX0" fmla="*/ 961292 w 961292"/>
                <a:gd name="connsiteY0" fmla="*/ 1395046 h 1465385"/>
                <a:gd name="connsiteX1" fmla="*/ 908539 w 961292"/>
                <a:gd name="connsiteY1" fmla="*/ 1418492 h 1465385"/>
                <a:gd name="connsiteX2" fmla="*/ 808892 w 961292"/>
                <a:gd name="connsiteY2" fmla="*/ 1465385 h 1465385"/>
                <a:gd name="connsiteX3" fmla="*/ 785446 w 961292"/>
                <a:gd name="connsiteY3" fmla="*/ 1418492 h 1465385"/>
                <a:gd name="connsiteX4" fmla="*/ 861646 w 961292"/>
                <a:gd name="connsiteY4" fmla="*/ 1365738 h 1465385"/>
                <a:gd name="connsiteX5" fmla="*/ 867508 w 961292"/>
                <a:gd name="connsiteY5" fmla="*/ 1318846 h 1465385"/>
                <a:gd name="connsiteX6" fmla="*/ 820616 w 961292"/>
                <a:gd name="connsiteY6" fmla="*/ 1277815 h 1465385"/>
                <a:gd name="connsiteX7" fmla="*/ 773723 w 961292"/>
                <a:gd name="connsiteY7" fmla="*/ 1277815 h 1465385"/>
                <a:gd name="connsiteX8" fmla="*/ 744416 w 961292"/>
                <a:gd name="connsiteY8" fmla="*/ 1207477 h 1465385"/>
                <a:gd name="connsiteX9" fmla="*/ 773723 w 961292"/>
                <a:gd name="connsiteY9" fmla="*/ 1178169 h 1465385"/>
                <a:gd name="connsiteX10" fmla="*/ 762000 w 961292"/>
                <a:gd name="connsiteY10" fmla="*/ 1096108 h 1465385"/>
                <a:gd name="connsiteX11" fmla="*/ 703385 w 961292"/>
                <a:gd name="connsiteY11" fmla="*/ 1025769 h 1465385"/>
                <a:gd name="connsiteX12" fmla="*/ 668216 w 961292"/>
                <a:gd name="connsiteY12" fmla="*/ 961292 h 1465385"/>
                <a:gd name="connsiteX13" fmla="*/ 609600 w 961292"/>
                <a:gd name="connsiteY13" fmla="*/ 838200 h 1465385"/>
                <a:gd name="connsiteX14" fmla="*/ 515816 w 961292"/>
                <a:gd name="connsiteY14" fmla="*/ 820615 h 1465385"/>
                <a:gd name="connsiteX15" fmla="*/ 451339 w 961292"/>
                <a:gd name="connsiteY15" fmla="*/ 855785 h 1465385"/>
                <a:gd name="connsiteX16" fmla="*/ 363416 w 961292"/>
                <a:gd name="connsiteY16" fmla="*/ 861646 h 1465385"/>
                <a:gd name="connsiteX17" fmla="*/ 246185 w 961292"/>
                <a:gd name="connsiteY17" fmla="*/ 879231 h 1465385"/>
                <a:gd name="connsiteX18" fmla="*/ 181708 w 961292"/>
                <a:gd name="connsiteY18" fmla="*/ 873369 h 1465385"/>
                <a:gd name="connsiteX19" fmla="*/ 146539 w 961292"/>
                <a:gd name="connsiteY19" fmla="*/ 849923 h 1465385"/>
                <a:gd name="connsiteX20" fmla="*/ 140677 w 961292"/>
                <a:gd name="connsiteY20" fmla="*/ 797169 h 1465385"/>
                <a:gd name="connsiteX21" fmla="*/ 211016 w 961292"/>
                <a:gd name="connsiteY21" fmla="*/ 738554 h 1465385"/>
                <a:gd name="connsiteX22" fmla="*/ 269631 w 961292"/>
                <a:gd name="connsiteY22" fmla="*/ 697523 h 1465385"/>
                <a:gd name="connsiteX23" fmla="*/ 298939 w 961292"/>
                <a:gd name="connsiteY23" fmla="*/ 621323 h 1465385"/>
                <a:gd name="connsiteX24" fmla="*/ 304800 w 961292"/>
                <a:gd name="connsiteY24" fmla="*/ 545123 h 1465385"/>
                <a:gd name="connsiteX25" fmla="*/ 281354 w 961292"/>
                <a:gd name="connsiteY25" fmla="*/ 486508 h 1465385"/>
                <a:gd name="connsiteX26" fmla="*/ 252046 w 961292"/>
                <a:gd name="connsiteY26" fmla="*/ 439615 h 1465385"/>
                <a:gd name="connsiteX27" fmla="*/ 193431 w 961292"/>
                <a:gd name="connsiteY27" fmla="*/ 416169 h 1465385"/>
                <a:gd name="connsiteX28" fmla="*/ 99646 w 961292"/>
                <a:gd name="connsiteY28" fmla="*/ 422031 h 1465385"/>
                <a:gd name="connsiteX29" fmla="*/ 29308 w 961292"/>
                <a:gd name="connsiteY29" fmla="*/ 381000 h 1465385"/>
                <a:gd name="connsiteX30" fmla="*/ 0 w 961292"/>
                <a:gd name="connsiteY30" fmla="*/ 287215 h 1465385"/>
                <a:gd name="connsiteX31" fmla="*/ 0 w 961292"/>
                <a:gd name="connsiteY31" fmla="*/ 228600 h 1465385"/>
                <a:gd name="connsiteX32" fmla="*/ 152400 w 961292"/>
                <a:gd name="connsiteY32" fmla="*/ 0 h 146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1292" h="1465385">
                  <a:moveTo>
                    <a:pt x="961292" y="1395046"/>
                  </a:moveTo>
                  <a:lnTo>
                    <a:pt x="908539" y="1418492"/>
                  </a:lnTo>
                  <a:lnTo>
                    <a:pt x="808892" y="1465385"/>
                  </a:lnTo>
                  <a:lnTo>
                    <a:pt x="785446" y="1418492"/>
                  </a:lnTo>
                  <a:lnTo>
                    <a:pt x="861646" y="1365738"/>
                  </a:lnTo>
                  <a:lnTo>
                    <a:pt x="867508" y="1318846"/>
                  </a:lnTo>
                  <a:lnTo>
                    <a:pt x="820616" y="1277815"/>
                  </a:lnTo>
                  <a:lnTo>
                    <a:pt x="773723" y="1277815"/>
                  </a:lnTo>
                  <a:lnTo>
                    <a:pt x="744416" y="1207477"/>
                  </a:lnTo>
                  <a:lnTo>
                    <a:pt x="773723" y="1178169"/>
                  </a:lnTo>
                  <a:lnTo>
                    <a:pt x="762000" y="1096108"/>
                  </a:lnTo>
                  <a:lnTo>
                    <a:pt x="703385" y="1025769"/>
                  </a:lnTo>
                  <a:lnTo>
                    <a:pt x="668216" y="961292"/>
                  </a:lnTo>
                  <a:lnTo>
                    <a:pt x="609600" y="838200"/>
                  </a:lnTo>
                  <a:lnTo>
                    <a:pt x="515816" y="820615"/>
                  </a:lnTo>
                  <a:lnTo>
                    <a:pt x="451339" y="855785"/>
                  </a:lnTo>
                  <a:lnTo>
                    <a:pt x="363416" y="861646"/>
                  </a:lnTo>
                  <a:lnTo>
                    <a:pt x="246185" y="879231"/>
                  </a:lnTo>
                  <a:lnTo>
                    <a:pt x="181708" y="873369"/>
                  </a:lnTo>
                  <a:lnTo>
                    <a:pt x="146539" y="849923"/>
                  </a:lnTo>
                  <a:lnTo>
                    <a:pt x="140677" y="797169"/>
                  </a:lnTo>
                  <a:lnTo>
                    <a:pt x="211016" y="738554"/>
                  </a:lnTo>
                  <a:lnTo>
                    <a:pt x="269631" y="697523"/>
                  </a:lnTo>
                  <a:lnTo>
                    <a:pt x="298939" y="621323"/>
                  </a:lnTo>
                  <a:lnTo>
                    <a:pt x="304800" y="545123"/>
                  </a:lnTo>
                  <a:lnTo>
                    <a:pt x="281354" y="486508"/>
                  </a:lnTo>
                  <a:lnTo>
                    <a:pt x="252046" y="439615"/>
                  </a:lnTo>
                  <a:lnTo>
                    <a:pt x="193431" y="416169"/>
                  </a:lnTo>
                  <a:lnTo>
                    <a:pt x="99646" y="422031"/>
                  </a:lnTo>
                  <a:lnTo>
                    <a:pt x="29308" y="381000"/>
                  </a:lnTo>
                  <a:lnTo>
                    <a:pt x="0" y="287215"/>
                  </a:lnTo>
                  <a:lnTo>
                    <a:pt x="0" y="228600"/>
                  </a:lnTo>
                  <a:lnTo>
                    <a:pt x="152400" y="0"/>
                  </a:lnTo>
                </a:path>
              </a:pathLst>
            </a:custGeom>
            <a:ln w="5715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Freeform 10"/>
            <p:cNvSpPr/>
            <p:nvPr/>
          </p:nvSpPr>
          <p:spPr>
            <a:xfrm>
              <a:off x="4953001" y="4495800"/>
              <a:ext cx="2590800" cy="1680520"/>
            </a:xfrm>
            <a:custGeom>
              <a:avLst/>
              <a:gdLst>
                <a:gd name="connsiteX0" fmla="*/ 4221805 w 4221805"/>
                <a:gd name="connsiteY0" fmla="*/ 3258766 h 3258766"/>
                <a:gd name="connsiteX1" fmla="*/ 3988341 w 4221805"/>
                <a:gd name="connsiteY1" fmla="*/ 2986392 h 3258766"/>
                <a:gd name="connsiteX2" fmla="*/ 3891064 w 4221805"/>
                <a:gd name="connsiteY2" fmla="*/ 2869660 h 3258766"/>
                <a:gd name="connsiteX3" fmla="*/ 3822971 w 4221805"/>
                <a:gd name="connsiteY3" fmla="*/ 2869660 h 3258766"/>
                <a:gd name="connsiteX4" fmla="*/ 3793788 w 4221805"/>
                <a:gd name="connsiteY4" fmla="*/ 2908571 h 3258766"/>
                <a:gd name="connsiteX5" fmla="*/ 3696511 w 4221805"/>
                <a:gd name="connsiteY5" fmla="*/ 2869660 h 3258766"/>
                <a:gd name="connsiteX6" fmla="*/ 3521413 w 4221805"/>
                <a:gd name="connsiteY6" fmla="*/ 2791839 h 3258766"/>
                <a:gd name="connsiteX7" fmla="*/ 3463047 w 4221805"/>
                <a:gd name="connsiteY7" fmla="*/ 2616741 h 3258766"/>
                <a:gd name="connsiteX8" fmla="*/ 3346315 w 4221805"/>
                <a:gd name="connsiteY8" fmla="*/ 2577830 h 3258766"/>
                <a:gd name="connsiteX9" fmla="*/ 3190673 w 4221805"/>
                <a:gd name="connsiteY9" fmla="*/ 2461098 h 3258766"/>
                <a:gd name="connsiteX10" fmla="*/ 3093396 w 4221805"/>
                <a:gd name="connsiteY10" fmla="*/ 2402732 h 3258766"/>
                <a:gd name="connsiteX11" fmla="*/ 3025303 w 4221805"/>
                <a:gd name="connsiteY11" fmla="*/ 2276273 h 3258766"/>
                <a:gd name="connsiteX12" fmla="*/ 2733473 w 4221805"/>
                <a:gd name="connsiteY12" fmla="*/ 2198451 h 3258766"/>
                <a:gd name="connsiteX13" fmla="*/ 2616741 w 4221805"/>
                <a:gd name="connsiteY13" fmla="*/ 1887166 h 3258766"/>
                <a:gd name="connsiteX14" fmla="*/ 2694562 w 4221805"/>
                <a:gd name="connsiteY14" fmla="*/ 1585609 h 3258766"/>
                <a:gd name="connsiteX15" fmla="*/ 2791839 w 4221805"/>
                <a:gd name="connsiteY15" fmla="*/ 1585609 h 3258766"/>
                <a:gd name="connsiteX16" fmla="*/ 2830749 w 4221805"/>
                <a:gd name="connsiteY16" fmla="*/ 1575881 h 3258766"/>
                <a:gd name="connsiteX17" fmla="*/ 2811294 w 4221805"/>
                <a:gd name="connsiteY17" fmla="*/ 1478605 h 3258766"/>
                <a:gd name="connsiteX18" fmla="*/ 2675107 w 4221805"/>
                <a:gd name="connsiteY18" fmla="*/ 1420239 h 3258766"/>
                <a:gd name="connsiteX19" fmla="*/ 2558375 w 4221805"/>
                <a:gd name="connsiteY19" fmla="*/ 1400783 h 3258766"/>
                <a:gd name="connsiteX20" fmla="*/ 2558375 w 4221805"/>
                <a:gd name="connsiteY20" fmla="*/ 1400783 h 3258766"/>
                <a:gd name="connsiteX21" fmla="*/ 2461098 w 4221805"/>
                <a:gd name="connsiteY21" fmla="*/ 1478605 h 3258766"/>
                <a:gd name="connsiteX22" fmla="*/ 2383277 w 4221805"/>
                <a:gd name="connsiteY22" fmla="*/ 1488332 h 3258766"/>
                <a:gd name="connsiteX23" fmla="*/ 2324911 w 4221805"/>
                <a:gd name="connsiteY23" fmla="*/ 1429966 h 3258766"/>
                <a:gd name="connsiteX24" fmla="*/ 2247090 w 4221805"/>
                <a:gd name="connsiteY24" fmla="*/ 1439694 h 3258766"/>
                <a:gd name="connsiteX25" fmla="*/ 2149813 w 4221805"/>
                <a:gd name="connsiteY25" fmla="*/ 1410511 h 3258766"/>
                <a:gd name="connsiteX26" fmla="*/ 2062264 w 4221805"/>
                <a:gd name="connsiteY26" fmla="*/ 1361873 h 3258766"/>
                <a:gd name="connsiteX27" fmla="*/ 1955260 w 4221805"/>
                <a:gd name="connsiteY27" fmla="*/ 1459149 h 3258766"/>
                <a:gd name="connsiteX28" fmla="*/ 1848256 w 4221805"/>
                <a:gd name="connsiteY28" fmla="*/ 1420239 h 3258766"/>
                <a:gd name="connsiteX29" fmla="*/ 1770435 w 4221805"/>
                <a:gd name="connsiteY29" fmla="*/ 1342417 h 3258766"/>
                <a:gd name="connsiteX30" fmla="*/ 1663430 w 4221805"/>
                <a:gd name="connsiteY30" fmla="*/ 1274324 h 3258766"/>
                <a:gd name="connsiteX31" fmla="*/ 1614792 w 4221805"/>
                <a:gd name="connsiteY31" fmla="*/ 1177047 h 3258766"/>
                <a:gd name="connsiteX32" fmla="*/ 1614792 w 4221805"/>
                <a:gd name="connsiteY32" fmla="*/ 1177047 h 3258766"/>
                <a:gd name="connsiteX33" fmla="*/ 1439694 w 4221805"/>
                <a:gd name="connsiteY33" fmla="*/ 1177047 h 3258766"/>
                <a:gd name="connsiteX34" fmla="*/ 1293779 w 4221805"/>
                <a:gd name="connsiteY34" fmla="*/ 1235413 h 3258766"/>
                <a:gd name="connsiteX35" fmla="*/ 1235413 w 4221805"/>
                <a:gd name="connsiteY35" fmla="*/ 1186775 h 3258766"/>
                <a:gd name="connsiteX36" fmla="*/ 1147864 w 4221805"/>
                <a:gd name="connsiteY36" fmla="*/ 1225685 h 3258766"/>
                <a:gd name="connsiteX37" fmla="*/ 1001949 w 4221805"/>
                <a:gd name="connsiteY37" fmla="*/ 1254868 h 3258766"/>
                <a:gd name="connsiteX38" fmla="*/ 885218 w 4221805"/>
                <a:gd name="connsiteY38" fmla="*/ 1313234 h 3258766"/>
                <a:gd name="connsiteX39" fmla="*/ 807396 w 4221805"/>
                <a:gd name="connsiteY39" fmla="*/ 1177047 h 3258766"/>
                <a:gd name="connsiteX40" fmla="*/ 710120 w 4221805"/>
                <a:gd name="connsiteY40" fmla="*/ 1128409 h 3258766"/>
                <a:gd name="connsiteX41" fmla="*/ 661481 w 4221805"/>
                <a:gd name="connsiteY41" fmla="*/ 982494 h 3258766"/>
                <a:gd name="connsiteX42" fmla="*/ 564205 w 4221805"/>
                <a:gd name="connsiteY42" fmla="*/ 1021405 h 3258766"/>
                <a:gd name="connsiteX43" fmla="*/ 476656 w 4221805"/>
                <a:gd name="connsiteY43" fmla="*/ 1011677 h 3258766"/>
                <a:gd name="connsiteX44" fmla="*/ 476656 w 4221805"/>
                <a:gd name="connsiteY44" fmla="*/ 1011677 h 3258766"/>
                <a:gd name="connsiteX45" fmla="*/ 496111 w 4221805"/>
                <a:gd name="connsiteY45" fmla="*/ 885217 h 3258766"/>
                <a:gd name="connsiteX46" fmla="*/ 437745 w 4221805"/>
                <a:gd name="connsiteY46" fmla="*/ 807396 h 3258766"/>
                <a:gd name="connsiteX47" fmla="*/ 369652 w 4221805"/>
                <a:gd name="connsiteY47" fmla="*/ 768485 h 3258766"/>
                <a:gd name="connsiteX48" fmla="*/ 301558 w 4221805"/>
                <a:gd name="connsiteY48" fmla="*/ 778213 h 3258766"/>
                <a:gd name="connsiteX49" fmla="*/ 204281 w 4221805"/>
                <a:gd name="connsiteY49" fmla="*/ 856034 h 3258766"/>
                <a:gd name="connsiteX50" fmla="*/ 165371 w 4221805"/>
                <a:gd name="connsiteY50" fmla="*/ 836579 h 3258766"/>
                <a:gd name="connsiteX51" fmla="*/ 165371 w 4221805"/>
                <a:gd name="connsiteY51" fmla="*/ 836579 h 3258766"/>
                <a:gd name="connsiteX52" fmla="*/ 243192 w 4221805"/>
                <a:gd name="connsiteY52" fmla="*/ 690664 h 3258766"/>
                <a:gd name="connsiteX53" fmla="*/ 204281 w 4221805"/>
                <a:gd name="connsiteY53" fmla="*/ 603115 h 3258766"/>
                <a:gd name="connsiteX54" fmla="*/ 68094 w 4221805"/>
                <a:gd name="connsiteY54" fmla="*/ 573932 h 3258766"/>
                <a:gd name="connsiteX55" fmla="*/ 9728 w 4221805"/>
                <a:gd name="connsiteY55" fmla="*/ 525294 h 3258766"/>
                <a:gd name="connsiteX56" fmla="*/ 145915 w 4221805"/>
                <a:gd name="connsiteY56" fmla="*/ 505839 h 3258766"/>
                <a:gd name="connsiteX57" fmla="*/ 175098 w 4221805"/>
                <a:gd name="connsiteY57" fmla="*/ 447473 h 3258766"/>
                <a:gd name="connsiteX58" fmla="*/ 107005 w 4221805"/>
                <a:gd name="connsiteY58" fmla="*/ 418290 h 3258766"/>
                <a:gd name="connsiteX59" fmla="*/ 19456 w 4221805"/>
                <a:gd name="connsiteY59" fmla="*/ 447473 h 3258766"/>
                <a:gd name="connsiteX60" fmla="*/ 0 w 4221805"/>
                <a:gd name="connsiteY60" fmla="*/ 418290 h 3258766"/>
                <a:gd name="connsiteX61" fmla="*/ 29183 w 4221805"/>
                <a:gd name="connsiteY61" fmla="*/ 340468 h 3258766"/>
                <a:gd name="connsiteX62" fmla="*/ 38911 w 4221805"/>
                <a:gd name="connsiteY62" fmla="*/ 282102 h 3258766"/>
                <a:gd name="connsiteX63" fmla="*/ 38911 w 4221805"/>
                <a:gd name="connsiteY63" fmla="*/ 262647 h 3258766"/>
                <a:gd name="connsiteX64" fmla="*/ 77822 w 4221805"/>
                <a:gd name="connsiteY64" fmla="*/ 126460 h 3258766"/>
                <a:gd name="connsiteX65" fmla="*/ 68094 w 4221805"/>
                <a:gd name="connsiteY65" fmla="*/ 0 h 3258766"/>
                <a:gd name="connsiteX0" fmla="*/ 4221805 w 4221805"/>
                <a:gd name="connsiteY0" fmla="*/ 3209925 h 3209925"/>
                <a:gd name="connsiteX1" fmla="*/ 3988341 w 4221805"/>
                <a:gd name="connsiteY1" fmla="*/ 2986392 h 3209925"/>
                <a:gd name="connsiteX2" fmla="*/ 3891064 w 4221805"/>
                <a:gd name="connsiteY2" fmla="*/ 2869660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891064 w 4221805"/>
                <a:gd name="connsiteY2" fmla="*/ 2869660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93788 w 4221805"/>
                <a:gd name="connsiteY4" fmla="*/ 2908571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6511 w 4221805"/>
                <a:gd name="connsiteY5" fmla="*/ 2869660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21413 w 4221805"/>
                <a:gd name="connsiteY6" fmla="*/ 2791839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46315 w 4221805"/>
                <a:gd name="connsiteY8" fmla="*/ 2577830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190673 w 4221805"/>
                <a:gd name="connsiteY9" fmla="*/ 2461098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93396 w 4221805"/>
                <a:gd name="connsiteY10" fmla="*/ 2402732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33473 w 4221805"/>
                <a:gd name="connsiteY12" fmla="*/ 2198451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03853 w 4221805"/>
                <a:gd name="connsiteY12" fmla="*/ 2143126 h 3209925"/>
                <a:gd name="connsiteX13" fmla="*/ 2616741 w 4221805"/>
                <a:gd name="connsiteY13" fmla="*/ 188716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 name="connsiteX0" fmla="*/ 4221805 w 4221805"/>
                <a:gd name="connsiteY0" fmla="*/ 3209925 h 3209925"/>
                <a:gd name="connsiteX1" fmla="*/ 4070010 w 4221805"/>
                <a:gd name="connsiteY1" fmla="*/ 2981326 h 3209925"/>
                <a:gd name="connsiteX2" fmla="*/ 3918215 w 4221805"/>
                <a:gd name="connsiteY2" fmla="*/ 2828926 h 3209925"/>
                <a:gd name="connsiteX3" fmla="*/ 3822971 w 4221805"/>
                <a:gd name="connsiteY3" fmla="*/ 2869660 h 3209925"/>
                <a:gd name="connsiteX4" fmla="*/ 3766419 w 4221805"/>
                <a:gd name="connsiteY4" fmla="*/ 2828926 h 3209925"/>
                <a:gd name="connsiteX5" fmla="*/ 3690522 w 4221805"/>
                <a:gd name="connsiteY5" fmla="*/ 2752726 h 3209925"/>
                <a:gd name="connsiteX6" fmla="*/ 3538726 w 4221805"/>
                <a:gd name="connsiteY6" fmla="*/ 2752726 h 3209925"/>
                <a:gd name="connsiteX7" fmla="*/ 3463047 w 4221805"/>
                <a:gd name="connsiteY7" fmla="*/ 2616741 h 3209925"/>
                <a:gd name="connsiteX8" fmla="*/ 3386931 w 4221805"/>
                <a:gd name="connsiteY8" fmla="*/ 2524126 h 3209925"/>
                <a:gd name="connsiteX9" fmla="*/ 3235136 w 4221805"/>
                <a:gd name="connsiteY9" fmla="*/ 2447926 h 3209925"/>
                <a:gd name="connsiteX10" fmla="*/ 3083341 w 4221805"/>
                <a:gd name="connsiteY10" fmla="*/ 2295526 h 3209925"/>
                <a:gd name="connsiteX11" fmla="*/ 3025303 w 4221805"/>
                <a:gd name="connsiteY11" fmla="*/ 2276273 h 3209925"/>
                <a:gd name="connsiteX12" fmla="*/ 2703853 w 4221805"/>
                <a:gd name="connsiteY12" fmla="*/ 2143126 h 3209925"/>
                <a:gd name="connsiteX13" fmla="*/ 2552057 w 4221805"/>
                <a:gd name="connsiteY13" fmla="*/ 1838326 h 3209925"/>
                <a:gd name="connsiteX14" fmla="*/ 2694562 w 4221805"/>
                <a:gd name="connsiteY14" fmla="*/ 1585609 h 3209925"/>
                <a:gd name="connsiteX15" fmla="*/ 2791839 w 4221805"/>
                <a:gd name="connsiteY15" fmla="*/ 1585609 h 3209925"/>
                <a:gd name="connsiteX16" fmla="*/ 2830749 w 4221805"/>
                <a:gd name="connsiteY16" fmla="*/ 1575881 h 3209925"/>
                <a:gd name="connsiteX17" fmla="*/ 2811294 w 4221805"/>
                <a:gd name="connsiteY17" fmla="*/ 1478605 h 3209925"/>
                <a:gd name="connsiteX18" fmla="*/ 2675107 w 4221805"/>
                <a:gd name="connsiteY18" fmla="*/ 1420239 h 3209925"/>
                <a:gd name="connsiteX19" fmla="*/ 2558375 w 4221805"/>
                <a:gd name="connsiteY19" fmla="*/ 1400783 h 3209925"/>
                <a:gd name="connsiteX20" fmla="*/ 2558375 w 4221805"/>
                <a:gd name="connsiteY20" fmla="*/ 1400783 h 3209925"/>
                <a:gd name="connsiteX21" fmla="*/ 2461098 w 4221805"/>
                <a:gd name="connsiteY21" fmla="*/ 1478605 h 3209925"/>
                <a:gd name="connsiteX22" fmla="*/ 2383277 w 4221805"/>
                <a:gd name="connsiteY22" fmla="*/ 1488332 h 3209925"/>
                <a:gd name="connsiteX23" fmla="*/ 2324911 w 4221805"/>
                <a:gd name="connsiteY23" fmla="*/ 1429966 h 3209925"/>
                <a:gd name="connsiteX24" fmla="*/ 2247090 w 4221805"/>
                <a:gd name="connsiteY24" fmla="*/ 1439694 h 3209925"/>
                <a:gd name="connsiteX25" fmla="*/ 2149813 w 4221805"/>
                <a:gd name="connsiteY25" fmla="*/ 1410511 h 3209925"/>
                <a:gd name="connsiteX26" fmla="*/ 2062264 w 4221805"/>
                <a:gd name="connsiteY26" fmla="*/ 1361873 h 3209925"/>
                <a:gd name="connsiteX27" fmla="*/ 1955260 w 4221805"/>
                <a:gd name="connsiteY27" fmla="*/ 1459149 h 3209925"/>
                <a:gd name="connsiteX28" fmla="*/ 1848256 w 4221805"/>
                <a:gd name="connsiteY28" fmla="*/ 1420239 h 3209925"/>
                <a:gd name="connsiteX29" fmla="*/ 1770435 w 4221805"/>
                <a:gd name="connsiteY29" fmla="*/ 1342417 h 3209925"/>
                <a:gd name="connsiteX30" fmla="*/ 1663430 w 4221805"/>
                <a:gd name="connsiteY30" fmla="*/ 1274324 h 3209925"/>
                <a:gd name="connsiteX31" fmla="*/ 1614792 w 4221805"/>
                <a:gd name="connsiteY31" fmla="*/ 1177047 h 3209925"/>
                <a:gd name="connsiteX32" fmla="*/ 1614792 w 4221805"/>
                <a:gd name="connsiteY32" fmla="*/ 1177047 h 3209925"/>
                <a:gd name="connsiteX33" fmla="*/ 1439694 w 4221805"/>
                <a:gd name="connsiteY33" fmla="*/ 1177047 h 3209925"/>
                <a:gd name="connsiteX34" fmla="*/ 1293779 w 4221805"/>
                <a:gd name="connsiteY34" fmla="*/ 1235413 h 3209925"/>
                <a:gd name="connsiteX35" fmla="*/ 1235413 w 4221805"/>
                <a:gd name="connsiteY35" fmla="*/ 1186775 h 3209925"/>
                <a:gd name="connsiteX36" fmla="*/ 1147864 w 4221805"/>
                <a:gd name="connsiteY36" fmla="*/ 1225685 h 3209925"/>
                <a:gd name="connsiteX37" fmla="*/ 1001949 w 4221805"/>
                <a:gd name="connsiteY37" fmla="*/ 1254868 h 3209925"/>
                <a:gd name="connsiteX38" fmla="*/ 885218 w 4221805"/>
                <a:gd name="connsiteY38" fmla="*/ 1313234 h 3209925"/>
                <a:gd name="connsiteX39" fmla="*/ 807396 w 4221805"/>
                <a:gd name="connsiteY39" fmla="*/ 1177047 h 3209925"/>
                <a:gd name="connsiteX40" fmla="*/ 710120 w 4221805"/>
                <a:gd name="connsiteY40" fmla="*/ 1128409 h 3209925"/>
                <a:gd name="connsiteX41" fmla="*/ 661481 w 4221805"/>
                <a:gd name="connsiteY41" fmla="*/ 982494 h 3209925"/>
                <a:gd name="connsiteX42" fmla="*/ 564205 w 4221805"/>
                <a:gd name="connsiteY42" fmla="*/ 1021405 h 3209925"/>
                <a:gd name="connsiteX43" fmla="*/ 476656 w 4221805"/>
                <a:gd name="connsiteY43" fmla="*/ 1011677 h 3209925"/>
                <a:gd name="connsiteX44" fmla="*/ 476656 w 4221805"/>
                <a:gd name="connsiteY44" fmla="*/ 1011677 h 3209925"/>
                <a:gd name="connsiteX45" fmla="*/ 496111 w 4221805"/>
                <a:gd name="connsiteY45" fmla="*/ 885217 h 3209925"/>
                <a:gd name="connsiteX46" fmla="*/ 437745 w 4221805"/>
                <a:gd name="connsiteY46" fmla="*/ 807396 h 3209925"/>
                <a:gd name="connsiteX47" fmla="*/ 369652 w 4221805"/>
                <a:gd name="connsiteY47" fmla="*/ 768485 h 3209925"/>
                <a:gd name="connsiteX48" fmla="*/ 301558 w 4221805"/>
                <a:gd name="connsiteY48" fmla="*/ 778213 h 3209925"/>
                <a:gd name="connsiteX49" fmla="*/ 204281 w 4221805"/>
                <a:gd name="connsiteY49" fmla="*/ 856034 h 3209925"/>
                <a:gd name="connsiteX50" fmla="*/ 165371 w 4221805"/>
                <a:gd name="connsiteY50" fmla="*/ 836579 h 3209925"/>
                <a:gd name="connsiteX51" fmla="*/ 165371 w 4221805"/>
                <a:gd name="connsiteY51" fmla="*/ 836579 h 3209925"/>
                <a:gd name="connsiteX52" fmla="*/ 243192 w 4221805"/>
                <a:gd name="connsiteY52" fmla="*/ 690664 h 3209925"/>
                <a:gd name="connsiteX53" fmla="*/ 204281 w 4221805"/>
                <a:gd name="connsiteY53" fmla="*/ 603115 h 3209925"/>
                <a:gd name="connsiteX54" fmla="*/ 68094 w 4221805"/>
                <a:gd name="connsiteY54" fmla="*/ 573932 h 3209925"/>
                <a:gd name="connsiteX55" fmla="*/ 9728 w 4221805"/>
                <a:gd name="connsiteY55" fmla="*/ 525294 h 3209925"/>
                <a:gd name="connsiteX56" fmla="*/ 145915 w 4221805"/>
                <a:gd name="connsiteY56" fmla="*/ 505839 h 3209925"/>
                <a:gd name="connsiteX57" fmla="*/ 175098 w 4221805"/>
                <a:gd name="connsiteY57" fmla="*/ 447473 h 3209925"/>
                <a:gd name="connsiteX58" fmla="*/ 107005 w 4221805"/>
                <a:gd name="connsiteY58" fmla="*/ 418290 h 3209925"/>
                <a:gd name="connsiteX59" fmla="*/ 19456 w 4221805"/>
                <a:gd name="connsiteY59" fmla="*/ 447473 h 3209925"/>
                <a:gd name="connsiteX60" fmla="*/ 0 w 4221805"/>
                <a:gd name="connsiteY60" fmla="*/ 418290 h 3209925"/>
                <a:gd name="connsiteX61" fmla="*/ 29183 w 4221805"/>
                <a:gd name="connsiteY61" fmla="*/ 340468 h 3209925"/>
                <a:gd name="connsiteX62" fmla="*/ 38911 w 4221805"/>
                <a:gd name="connsiteY62" fmla="*/ 282102 h 3209925"/>
                <a:gd name="connsiteX63" fmla="*/ 38911 w 4221805"/>
                <a:gd name="connsiteY63" fmla="*/ 262647 h 3209925"/>
                <a:gd name="connsiteX64" fmla="*/ 77822 w 4221805"/>
                <a:gd name="connsiteY64" fmla="*/ 126460 h 3209925"/>
                <a:gd name="connsiteX65" fmla="*/ 68094 w 4221805"/>
                <a:gd name="connsiteY65" fmla="*/ 0 h 320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1805" h="3209925">
                  <a:moveTo>
                    <a:pt x="4221805" y="3209925"/>
                  </a:moveTo>
                  <a:lnTo>
                    <a:pt x="4070010" y="2981326"/>
                  </a:lnTo>
                  <a:lnTo>
                    <a:pt x="3918215" y="2828926"/>
                  </a:lnTo>
                  <a:lnTo>
                    <a:pt x="3822971" y="2869660"/>
                  </a:lnTo>
                  <a:lnTo>
                    <a:pt x="3766419" y="2828926"/>
                  </a:lnTo>
                  <a:lnTo>
                    <a:pt x="3690522" y="2752726"/>
                  </a:lnTo>
                  <a:lnTo>
                    <a:pt x="3538726" y="2752726"/>
                  </a:lnTo>
                  <a:lnTo>
                    <a:pt x="3463047" y="2616741"/>
                  </a:lnTo>
                  <a:lnTo>
                    <a:pt x="3386931" y="2524126"/>
                  </a:lnTo>
                  <a:lnTo>
                    <a:pt x="3235136" y="2447926"/>
                  </a:lnTo>
                  <a:cubicBezTo>
                    <a:pt x="3151166" y="2395445"/>
                    <a:pt x="3130158" y="2318934"/>
                    <a:pt x="3083341" y="2295526"/>
                  </a:cubicBezTo>
                  <a:lnTo>
                    <a:pt x="3025303" y="2276273"/>
                  </a:lnTo>
                  <a:lnTo>
                    <a:pt x="2703853" y="2143126"/>
                  </a:lnTo>
                  <a:lnTo>
                    <a:pt x="2552057" y="1838326"/>
                  </a:lnTo>
                  <a:lnTo>
                    <a:pt x="2694562" y="1585609"/>
                  </a:lnTo>
                  <a:lnTo>
                    <a:pt x="2791839" y="1585609"/>
                  </a:lnTo>
                  <a:lnTo>
                    <a:pt x="2830749" y="1575881"/>
                  </a:lnTo>
                  <a:lnTo>
                    <a:pt x="2811294" y="1478605"/>
                  </a:lnTo>
                  <a:lnTo>
                    <a:pt x="2675107" y="1420239"/>
                  </a:lnTo>
                  <a:lnTo>
                    <a:pt x="2558375" y="1400783"/>
                  </a:lnTo>
                  <a:lnTo>
                    <a:pt x="2558375" y="1400783"/>
                  </a:lnTo>
                  <a:lnTo>
                    <a:pt x="2461098" y="1478605"/>
                  </a:lnTo>
                  <a:lnTo>
                    <a:pt x="2383277" y="1488332"/>
                  </a:lnTo>
                  <a:lnTo>
                    <a:pt x="2324911" y="1429966"/>
                  </a:lnTo>
                  <a:lnTo>
                    <a:pt x="2247090" y="1439694"/>
                  </a:lnTo>
                  <a:lnTo>
                    <a:pt x="2149813" y="1410511"/>
                  </a:lnTo>
                  <a:lnTo>
                    <a:pt x="2062264" y="1361873"/>
                  </a:lnTo>
                  <a:lnTo>
                    <a:pt x="1955260" y="1459149"/>
                  </a:lnTo>
                  <a:lnTo>
                    <a:pt x="1848256" y="1420239"/>
                  </a:lnTo>
                  <a:lnTo>
                    <a:pt x="1770435" y="1342417"/>
                  </a:lnTo>
                  <a:lnTo>
                    <a:pt x="1663430" y="1274324"/>
                  </a:lnTo>
                  <a:lnTo>
                    <a:pt x="1614792" y="1177047"/>
                  </a:lnTo>
                  <a:lnTo>
                    <a:pt x="1614792" y="1177047"/>
                  </a:lnTo>
                  <a:lnTo>
                    <a:pt x="1439694" y="1177047"/>
                  </a:lnTo>
                  <a:lnTo>
                    <a:pt x="1293779" y="1235413"/>
                  </a:lnTo>
                  <a:lnTo>
                    <a:pt x="1235413" y="1186775"/>
                  </a:lnTo>
                  <a:lnTo>
                    <a:pt x="1147864" y="1225685"/>
                  </a:lnTo>
                  <a:lnTo>
                    <a:pt x="1001949" y="1254868"/>
                  </a:lnTo>
                  <a:lnTo>
                    <a:pt x="885218" y="1313234"/>
                  </a:lnTo>
                  <a:lnTo>
                    <a:pt x="807396" y="1177047"/>
                  </a:lnTo>
                  <a:lnTo>
                    <a:pt x="710120" y="1128409"/>
                  </a:lnTo>
                  <a:lnTo>
                    <a:pt x="661481" y="982494"/>
                  </a:lnTo>
                  <a:lnTo>
                    <a:pt x="564205" y="1021405"/>
                  </a:lnTo>
                  <a:lnTo>
                    <a:pt x="476656" y="1011677"/>
                  </a:lnTo>
                  <a:lnTo>
                    <a:pt x="476656" y="1011677"/>
                  </a:lnTo>
                  <a:lnTo>
                    <a:pt x="496111" y="885217"/>
                  </a:lnTo>
                  <a:lnTo>
                    <a:pt x="437745" y="807396"/>
                  </a:lnTo>
                  <a:lnTo>
                    <a:pt x="369652" y="768485"/>
                  </a:lnTo>
                  <a:lnTo>
                    <a:pt x="301558" y="778213"/>
                  </a:lnTo>
                  <a:lnTo>
                    <a:pt x="204281" y="856034"/>
                  </a:lnTo>
                  <a:lnTo>
                    <a:pt x="165371" y="836579"/>
                  </a:lnTo>
                  <a:lnTo>
                    <a:pt x="165371" y="836579"/>
                  </a:lnTo>
                  <a:lnTo>
                    <a:pt x="243192" y="690664"/>
                  </a:lnTo>
                  <a:lnTo>
                    <a:pt x="204281" y="603115"/>
                  </a:lnTo>
                  <a:lnTo>
                    <a:pt x="68094" y="573932"/>
                  </a:lnTo>
                  <a:lnTo>
                    <a:pt x="9728" y="525294"/>
                  </a:lnTo>
                  <a:lnTo>
                    <a:pt x="145915" y="505839"/>
                  </a:lnTo>
                  <a:lnTo>
                    <a:pt x="175098" y="447473"/>
                  </a:lnTo>
                  <a:lnTo>
                    <a:pt x="107005" y="418290"/>
                  </a:lnTo>
                  <a:lnTo>
                    <a:pt x="19456" y="447473"/>
                  </a:lnTo>
                  <a:lnTo>
                    <a:pt x="0" y="418290"/>
                  </a:lnTo>
                  <a:lnTo>
                    <a:pt x="29183" y="340468"/>
                  </a:lnTo>
                  <a:lnTo>
                    <a:pt x="38911" y="282102"/>
                  </a:lnTo>
                  <a:lnTo>
                    <a:pt x="38911" y="262647"/>
                  </a:lnTo>
                  <a:lnTo>
                    <a:pt x="77822" y="126460"/>
                  </a:lnTo>
                  <a:lnTo>
                    <a:pt x="68094" y="0"/>
                  </a:lnTo>
                </a:path>
              </a:pathLst>
            </a:custGeom>
            <a:ln w="57150">
              <a:solidFill>
                <a:srgbClr val="FF0000"/>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p:cNvCxnSpPr>
              <a:stCxn id="16" idx="2"/>
            </p:cNvCxnSpPr>
            <p:nvPr/>
          </p:nvCxnSpPr>
          <p:spPr>
            <a:xfrm flipH="1">
              <a:off x="4648200" y="2656820"/>
              <a:ext cx="41024" cy="10769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1066800" y="3200400"/>
            <a:ext cx="4024837" cy="2584086"/>
            <a:chOff x="1066800" y="3200400"/>
            <a:chExt cx="4024837" cy="2584086"/>
          </a:xfrm>
        </p:grpSpPr>
        <p:sp>
          <p:nvSpPr>
            <p:cNvPr id="18" name="TextBox 17"/>
            <p:cNvSpPr txBox="1"/>
            <p:nvPr/>
          </p:nvSpPr>
          <p:spPr>
            <a:xfrm>
              <a:off x="1066800" y="3200400"/>
              <a:ext cx="2017374" cy="523220"/>
            </a:xfrm>
            <a:prstGeom prst="rect">
              <a:avLst/>
            </a:prstGeom>
            <a:solidFill>
              <a:schemeClr val="accent6">
                <a:lumMod val="75000"/>
              </a:schemeClr>
            </a:solidFill>
          </p:spPr>
          <p:txBody>
            <a:bodyPr wrap="square" rtlCol="0">
              <a:spAutoFit/>
            </a:bodyPr>
            <a:lstStyle/>
            <a:p>
              <a:pPr algn="ctr"/>
              <a:r>
                <a:rPr lang="en-US" sz="2800" dirty="0"/>
                <a:t>Atchafalaya</a:t>
              </a:r>
            </a:p>
          </p:txBody>
        </p:sp>
        <p:sp>
          <p:nvSpPr>
            <p:cNvPr id="20" name="Freeform 19"/>
            <p:cNvSpPr/>
            <p:nvPr/>
          </p:nvSpPr>
          <p:spPr>
            <a:xfrm>
              <a:off x="4447126" y="3854981"/>
              <a:ext cx="644511" cy="1929505"/>
            </a:xfrm>
            <a:custGeom>
              <a:avLst/>
              <a:gdLst>
                <a:gd name="connsiteX0" fmla="*/ 100705 w 644511"/>
                <a:gd name="connsiteY0" fmla="*/ 0 h 1929505"/>
                <a:gd name="connsiteX1" fmla="*/ 44310 w 644511"/>
                <a:gd name="connsiteY1" fmla="*/ 120846 h 1929505"/>
                <a:gd name="connsiteX2" fmla="*/ 0 w 644511"/>
                <a:gd name="connsiteY2" fmla="*/ 136959 h 1929505"/>
                <a:gd name="connsiteX3" fmla="*/ 4028 w 644511"/>
                <a:gd name="connsiteY3" fmla="*/ 201410 h 1929505"/>
                <a:gd name="connsiteX4" fmla="*/ 8056 w 644511"/>
                <a:gd name="connsiteY4" fmla="*/ 249749 h 1929505"/>
                <a:gd name="connsiteX5" fmla="*/ 64451 w 644511"/>
                <a:gd name="connsiteY5" fmla="*/ 354482 h 1929505"/>
                <a:gd name="connsiteX6" fmla="*/ 52367 w 644511"/>
                <a:gd name="connsiteY6" fmla="*/ 507553 h 1929505"/>
                <a:gd name="connsiteX7" fmla="*/ 100705 w 644511"/>
                <a:gd name="connsiteY7" fmla="*/ 600201 h 1929505"/>
                <a:gd name="connsiteX8" fmla="*/ 100705 w 644511"/>
                <a:gd name="connsiteY8" fmla="*/ 668681 h 1929505"/>
                <a:gd name="connsiteX9" fmla="*/ 197381 w 644511"/>
                <a:gd name="connsiteY9" fmla="*/ 753273 h 1929505"/>
                <a:gd name="connsiteX10" fmla="*/ 209466 w 644511"/>
                <a:gd name="connsiteY10" fmla="*/ 793555 h 1929505"/>
                <a:gd name="connsiteX11" fmla="*/ 173212 w 644511"/>
                <a:gd name="connsiteY11" fmla="*/ 866062 h 1929505"/>
                <a:gd name="connsiteX12" fmla="*/ 189325 w 644511"/>
                <a:gd name="connsiteY12" fmla="*/ 950654 h 1929505"/>
                <a:gd name="connsiteX13" fmla="*/ 213494 w 644511"/>
                <a:gd name="connsiteY13" fmla="*/ 1011077 h 1929505"/>
                <a:gd name="connsiteX14" fmla="*/ 286002 w 644511"/>
                <a:gd name="connsiteY14" fmla="*/ 1103726 h 1929505"/>
                <a:gd name="connsiteX15" fmla="*/ 338368 w 644511"/>
                <a:gd name="connsiteY15" fmla="*/ 1188318 h 1929505"/>
                <a:gd name="connsiteX16" fmla="*/ 346425 w 644511"/>
                <a:gd name="connsiteY16" fmla="*/ 1313192 h 1929505"/>
                <a:gd name="connsiteX17" fmla="*/ 382678 w 644511"/>
                <a:gd name="connsiteY17" fmla="*/ 1349445 h 1929505"/>
                <a:gd name="connsiteX18" fmla="*/ 451158 w 644511"/>
                <a:gd name="connsiteY18" fmla="*/ 1434038 h 1929505"/>
                <a:gd name="connsiteX19" fmla="*/ 483383 w 644511"/>
                <a:gd name="connsiteY19" fmla="*/ 1494460 h 1929505"/>
                <a:gd name="connsiteX20" fmla="*/ 495468 w 644511"/>
                <a:gd name="connsiteY20" fmla="*/ 1607250 h 1929505"/>
                <a:gd name="connsiteX21" fmla="*/ 527693 w 644511"/>
                <a:gd name="connsiteY21" fmla="*/ 1647532 h 1929505"/>
                <a:gd name="connsiteX22" fmla="*/ 644511 w 644511"/>
                <a:gd name="connsiteY22" fmla="*/ 1695870 h 1929505"/>
                <a:gd name="connsiteX23" fmla="*/ 644511 w 644511"/>
                <a:gd name="connsiteY23" fmla="*/ 1736152 h 1929505"/>
                <a:gd name="connsiteX24" fmla="*/ 628398 w 644511"/>
                <a:gd name="connsiteY24" fmla="*/ 1800603 h 1929505"/>
                <a:gd name="connsiteX25" fmla="*/ 616314 w 644511"/>
                <a:gd name="connsiteY25" fmla="*/ 1929505 h 192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4511" h="1929505">
                  <a:moveTo>
                    <a:pt x="100705" y="0"/>
                  </a:moveTo>
                  <a:lnTo>
                    <a:pt x="44310" y="120846"/>
                  </a:lnTo>
                  <a:lnTo>
                    <a:pt x="0" y="136959"/>
                  </a:lnTo>
                  <a:lnTo>
                    <a:pt x="4028" y="201410"/>
                  </a:lnTo>
                  <a:lnTo>
                    <a:pt x="8056" y="249749"/>
                  </a:lnTo>
                  <a:lnTo>
                    <a:pt x="64451" y="354482"/>
                  </a:lnTo>
                  <a:lnTo>
                    <a:pt x="52367" y="507553"/>
                  </a:lnTo>
                  <a:lnTo>
                    <a:pt x="100705" y="600201"/>
                  </a:lnTo>
                  <a:lnTo>
                    <a:pt x="100705" y="668681"/>
                  </a:lnTo>
                  <a:lnTo>
                    <a:pt x="197381" y="753273"/>
                  </a:lnTo>
                  <a:lnTo>
                    <a:pt x="209466" y="793555"/>
                  </a:lnTo>
                  <a:lnTo>
                    <a:pt x="173212" y="866062"/>
                  </a:lnTo>
                  <a:lnTo>
                    <a:pt x="189325" y="950654"/>
                  </a:lnTo>
                  <a:lnTo>
                    <a:pt x="213494" y="1011077"/>
                  </a:lnTo>
                  <a:lnTo>
                    <a:pt x="286002" y="1103726"/>
                  </a:lnTo>
                  <a:lnTo>
                    <a:pt x="338368" y="1188318"/>
                  </a:lnTo>
                  <a:lnTo>
                    <a:pt x="346425" y="1313192"/>
                  </a:lnTo>
                  <a:lnTo>
                    <a:pt x="382678" y="1349445"/>
                  </a:lnTo>
                  <a:lnTo>
                    <a:pt x="451158" y="1434038"/>
                  </a:lnTo>
                  <a:lnTo>
                    <a:pt x="483383" y="1494460"/>
                  </a:lnTo>
                  <a:lnTo>
                    <a:pt x="495468" y="1607250"/>
                  </a:lnTo>
                  <a:lnTo>
                    <a:pt x="527693" y="1647532"/>
                  </a:lnTo>
                  <a:lnTo>
                    <a:pt x="644511" y="1695870"/>
                  </a:lnTo>
                  <a:lnTo>
                    <a:pt x="644511" y="1736152"/>
                  </a:lnTo>
                  <a:lnTo>
                    <a:pt x="628398" y="1800603"/>
                  </a:lnTo>
                  <a:lnTo>
                    <a:pt x="616314" y="1929505"/>
                  </a:lnTo>
                </a:path>
              </a:pathLst>
            </a:custGeom>
            <a:ln w="57150">
              <a:solidFill>
                <a:schemeClr val="accent6">
                  <a:lumMod val="75000"/>
                </a:schemeClr>
              </a:solidFill>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a:stCxn id="18" idx="3"/>
              <a:endCxn id="20" idx="2"/>
            </p:cNvCxnSpPr>
            <p:nvPr/>
          </p:nvCxnSpPr>
          <p:spPr>
            <a:xfrm>
              <a:off x="3084174" y="3462010"/>
              <a:ext cx="1362952" cy="5299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85800" y="5152060"/>
            <a:ext cx="3721044" cy="933760"/>
            <a:chOff x="685800" y="5152060"/>
            <a:chExt cx="3721044" cy="933760"/>
          </a:xfrm>
        </p:grpSpPr>
        <p:sp>
          <p:nvSpPr>
            <p:cNvPr id="19" name="TextBox 18"/>
            <p:cNvSpPr txBox="1"/>
            <p:nvPr/>
          </p:nvSpPr>
          <p:spPr>
            <a:xfrm>
              <a:off x="685800" y="5562600"/>
              <a:ext cx="2057400" cy="523220"/>
            </a:xfrm>
            <a:prstGeom prst="rect">
              <a:avLst/>
            </a:prstGeom>
            <a:solidFill>
              <a:srgbClr val="00B050"/>
            </a:solidFill>
          </p:spPr>
          <p:txBody>
            <a:bodyPr wrap="square" rtlCol="0">
              <a:spAutoFit/>
            </a:bodyPr>
            <a:lstStyle/>
            <a:p>
              <a:pPr algn="ctr"/>
              <a:r>
                <a:rPr lang="en-US" sz="2800" dirty="0"/>
                <a:t>Bayou Teche</a:t>
              </a:r>
            </a:p>
          </p:txBody>
        </p:sp>
        <p:cxnSp>
          <p:nvCxnSpPr>
            <p:cNvPr id="28" name="Straight Arrow Connector 27"/>
            <p:cNvCxnSpPr>
              <a:stCxn id="19" idx="3"/>
              <a:endCxn id="21" idx="27"/>
            </p:cNvCxnSpPr>
            <p:nvPr/>
          </p:nvCxnSpPr>
          <p:spPr>
            <a:xfrm flipV="1">
              <a:off x="2743200" y="5152060"/>
              <a:ext cx="1663644" cy="6721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2743200" y="5724236"/>
            <a:ext cx="3193616" cy="1057564"/>
            <a:chOff x="2743200" y="5724236"/>
            <a:chExt cx="3193616" cy="1057564"/>
          </a:xfrm>
        </p:grpSpPr>
        <p:sp>
          <p:nvSpPr>
            <p:cNvPr id="17" name="TextBox 16"/>
            <p:cNvSpPr txBox="1"/>
            <p:nvPr/>
          </p:nvSpPr>
          <p:spPr>
            <a:xfrm>
              <a:off x="2743200" y="6258580"/>
              <a:ext cx="2743200" cy="523220"/>
            </a:xfrm>
            <a:prstGeom prst="rect">
              <a:avLst/>
            </a:prstGeom>
            <a:solidFill>
              <a:schemeClr val="tx1"/>
            </a:solidFill>
          </p:spPr>
          <p:txBody>
            <a:bodyPr wrap="square" rtlCol="0">
              <a:spAutoFit/>
            </a:bodyPr>
            <a:lstStyle/>
            <a:p>
              <a:pPr algn="ctr"/>
              <a:r>
                <a:rPr lang="en-US" sz="2800" dirty="0">
                  <a:solidFill>
                    <a:schemeClr val="bg1"/>
                  </a:solidFill>
                </a:rPr>
                <a:t>Bayou Lafourche</a:t>
              </a:r>
            </a:p>
          </p:txBody>
        </p:sp>
        <p:cxnSp>
          <p:nvCxnSpPr>
            <p:cNvPr id="37" name="Straight Arrow Connector 36"/>
            <p:cNvCxnSpPr>
              <a:stCxn id="17" idx="3"/>
              <a:endCxn id="22" idx="8"/>
            </p:cNvCxnSpPr>
            <p:nvPr/>
          </p:nvCxnSpPr>
          <p:spPr>
            <a:xfrm flipV="1">
              <a:off x="5486400" y="5724236"/>
              <a:ext cx="450416" cy="795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Rounded Rectangle 28"/>
          <p:cNvSpPr/>
          <p:nvPr/>
        </p:nvSpPr>
        <p:spPr>
          <a:xfrm>
            <a:off x="1752600" y="4495800"/>
            <a:ext cx="1295400" cy="762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1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10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par>
                                <p:cTn id="45" presetID="53" presetClass="entr" presetSubtype="0" fill="hold"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1000"/>
                                        <p:tgtEl>
                                          <p:spTgt spid="39"/>
                                        </p:tgtEl>
                                      </p:cBhvr>
                                    </p:animEffect>
                                  </p:childTnLst>
                                </p:cTn>
                              </p:par>
                            </p:childTnLst>
                          </p:cTn>
                        </p:par>
                        <p:par>
                          <p:cTn id="55" fill="hold">
                            <p:stCondLst>
                              <p:cond delay="1000"/>
                            </p:stCondLst>
                            <p:childTnLst>
                              <p:par>
                                <p:cTn id="56" presetID="22" presetClass="entr" presetSubtype="1"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1000"/>
                                        <p:tgtEl>
                                          <p:spTgt spid="40"/>
                                        </p:tgtEl>
                                      </p:cBhvr>
                                    </p:animEffect>
                                  </p:childTnLst>
                                </p:cTn>
                              </p:par>
                            </p:childTnLst>
                          </p:cTn>
                        </p:par>
                        <p:par>
                          <p:cTn id="59" fill="hold">
                            <p:stCondLst>
                              <p:cond delay="2000"/>
                            </p:stCondLst>
                            <p:childTnLst>
                              <p:par>
                                <p:cTn id="60" presetID="22" presetClass="entr" presetSubtype="8"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left)">
                                      <p:cBhvr>
                                        <p:cTn id="62" dur="1000"/>
                                        <p:tgtEl>
                                          <p:spTgt spid="41"/>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up)">
                                      <p:cBhvr>
                                        <p:cTn id="65" dur="1000"/>
                                        <p:tgtEl>
                                          <p:spTgt spid="21"/>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left)">
                                      <p:cBhvr>
                                        <p:cTn id="69" dur="1000"/>
                                        <p:tgtEl>
                                          <p:spTgt spid="42"/>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up)">
                                      <p:cBhvr>
                                        <p:cTn id="72" dur="10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down)">
                                      <p:cBhvr>
                                        <p:cTn id="77" dur="580">
                                          <p:stCondLst>
                                            <p:cond delay="0"/>
                                          </p:stCondLst>
                                        </p:cTn>
                                        <p:tgtEl>
                                          <p:spTgt spid="29"/>
                                        </p:tgtEl>
                                      </p:cBhvr>
                                    </p:animEffect>
                                    <p:anim calcmode="lin" valueType="num">
                                      <p:cBhvr>
                                        <p:cTn id="7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3" dur="26">
                                          <p:stCondLst>
                                            <p:cond delay="650"/>
                                          </p:stCondLst>
                                        </p:cTn>
                                        <p:tgtEl>
                                          <p:spTgt spid="29"/>
                                        </p:tgtEl>
                                      </p:cBhvr>
                                      <p:to x="100000" y="60000"/>
                                    </p:animScale>
                                    <p:animScale>
                                      <p:cBhvr>
                                        <p:cTn id="84" dur="166" decel="50000">
                                          <p:stCondLst>
                                            <p:cond delay="676"/>
                                          </p:stCondLst>
                                        </p:cTn>
                                        <p:tgtEl>
                                          <p:spTgt spid="29"/>
                                        </p:tgtEl>
                                      </p:cBhvr>
                                      <p:to x="100000" y="100000"/>
                                    </p:animScale>
                                    <p:animScale>
                                      <p:cBhvr>
                                        <p:cTn id="85" dur="26">
                                          <p:stCondLst>
                                            <p:cond delay="1312"/>
                                          </p:stCondLst>
                                        </p:cTn>
                                        <p:tgtEl>
                                          <p:spTgt spid="29"/>
                                        </p:tgtEl>
                                      </p:cBhvr>
                                      <p:to x="100000" y="80000"/>
                                    </p:animScale>
                                    <p:animScale>
                                      <p:cBhvr>
                                        <p:cTn id="86" dur="166" decel="50000">
                                          <p:stCondLst>
                                            <p:cond delay="1338"/>
                                          </p:stCondLst>
                                        </p:cTn>
                                        <p:tgtEl>
                                          <p:spTgt spid="29"/>
                                        </p:tgtEl>
                                      </p:cBhvr>
                                      <p:to x="100000" y="100000"/>
                                    </p:animScale>
                                    <p:animScale>
                                      <p:cBhvr>
                                        <p:cTn id="87" dur="26">
                                          <p:stCondLst>
                                            <p:cond delay="1642"/>
                                          </p:stCondLst>
                                        </p:cTn>
                                        <p:tgtEl>
                                          <p:spTgt spid="29"/>
                                        </p:tgtEl>
                                      </p:cBhvr>
                                      <p:to x="100000" y="90000"/>
                                    </p:animScale>
                                    <p:animScale>
                                      <p:cBhvr>
                                        <p:cTn id="88" dur="166" decel="50000">
                                          <p:stCondLst>
                                            <p:cond delay="1668"/>
                                          </p:stCondLst>
                                        </p:cTn>
                                        <p:tgtEl>
                                          <p:spTgt spid="29"/>
                                        </p:tgtEl>
                                      </p:cBhvr>
                                      <p:to x="100000" y="100000"/>
                                    </p:animScale>
                                    <p:animScale>
                                      <p:cBhvr>
                                        <p:cTn id="89" dur="26">
                                          <p:stCondLst>
                                            <p:cond delay="1808"/>
                                          </p:stCondLst>
                                        </p:cTn>
                                        <p:tgtEl>
                                          <p:spTgt spid="29"/>
                                        </p:tgtEl>
                                      </p:cBhvr>
                                      <p:to x="100000" y="95000"/>
                                    </p:animScale>
                                    <p:animScale>
                                      <p:cBhvr>
                                        <p:cTn id="9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1" grpId="0" animBg="1"/>
      <p:bldP spid="22"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FRENCH LANGUAGE REVIVAL – A KEY TRADITION</a:t>
            </a:r>
          </a:p>
        </p:txBody>
      </p:sp>
      <p:sp>
        <p:nvSpPr>
          <p:cNvPr id="3" name="TextBox 2"/>
          <p:cNvSpPr txBox="1"/>
          <p:nvPr/>
        </p:nvSpPr>
        <p:spPr>
          <a:xfrm>
            <a:off x="0" y="609600"/>
            <a:ext cx="4572000" cy="4278094"/>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However, a grassroots surge </a:t>
            </a:r>
            <a:r>
              <a:rPr lang="en-US" sz="2800" dirty="0">
                <a:solidFill>
                  <a:srgbClr val="FF0000"/>
                </a:solidFill>
                <a:effectLst>
                  <a:outerShdw blurRad="38100" dist="38100" dir="2700000" algn="tl">
                    <a:schemeClr val="tx1"/>
                  </a:outerShdw>
                </a:effectLst>
              </a:rPr>
              <a:t>from the bottom up </a:t>
            </a:r>
            <a:r>
              <a:rPr lang="en-US" sz="2800" dirty="0"/>
              <a:t>is waiting to happen</a:t>
            </a:r>
          </a:p>
          <a:p>
            <a:pPr marL="114300" indent="-114300">
              <a:spcAft>
                <a:spcPts val="800"/>
              </a:spcAft>
              <a:buFont typeface="Arial" pitchFamily="34" charset="0"/>
              <a:buChar char="•"/>
            </a:pPr>
            <a:r>
              <a:rPr lang="en-US" sz="2800" dirty="0"/>
              <a:t>This surge will be </a:t>
            </a:r>
            <a:r>
              <a:rPr lang="en-US" sz="2800" dirty="0">
                <a:solidFill>
                  <a:srgbClr val="FF0000"/>
                </a:solidFill>
                <a:effectLst>
                  <a:outerShdw blurRad="38100" dist="38100" dir="2700000" algn="tl">
                    <a:schemeClr val="tx1"/>
                  </a:outerShdw>
                </a:effectLst>
              </a:rPr>
              <a:t>led by Cajun musicians</a:t>
            </a:r>
          </a:p>
          <a:p>
            <a:pPr marL="114300" indent="-114300">
              <a:spcAft>
                <a:spcPts val="800"/>
              </a:spcAft>
              <a:buFont typeface="Arial" pitchFamily="34" charset="0"/>
              <a:buChar char="•"/>
            </a:pPr>
            <a:r>
              <a:rPr lang="en-US" sz="2800" dirty="0"/>
              <a:t>Can’t just preserve French; have to have </a:t>
            </a:r>
            <a:r>
              <a:rPr lang="en-US" sz="2800" dirty="0">
                <a:solidFill>
                  <a:srgbClr val="FF0000"/>
                </a:solidFill>
                <a:effectLst>
                  <a:outerShdw blurRad="38100" dist="38100" dir="2700000" algn="tl">
                    <a:schemeClr val="tx1"/>
                  </a:outerShdw>
                </a:effectLst>
              </a:rPr>
              <a:t>something to do with the French</a:t>
            </a:r>
          </a:p>
          <a:p>
            <a:pPr marL="114300" indent="-114300">
              <a:spcAft>
                <a:spcPts val="800"/>
              </a:spcAft>
              <a:buFont typeface="Arial" pitchFamily="34" charset="0"/>
              <a:buChar char="•"/>
            </a:pPr>
            <a:endParaRPr lang="en-US" sz="2800" dirty="0"/>
          </a:p>
        </p:txBody>
      </p:sp>
      <p:sp>
        <p:nvSpPr>
          <p:cNvPr id="5" name="TextBox 4"/>
          <p:cNvSpPr txBox="1"/>
          <p:nvPr/>
        </p:nvSpPr>
        <p:spPr>
          <a:xfrm>
            <a:off x="0" y="4343400"/>
            <a:ext cx="9144000" cy="2349361"/>
          </a:xfrm>
          <a:prstGeom prst="rect">
            <a:avLst/>
          </a:prstGeom>
          <a:noFill/>
        </p:spPr>
        <p:txBody>
          <a:bodyPr wrap="square" rtlCol="0">
            <a:spAutoFit/>
          </a:bodyPr>
          <a:lstStyle/>
          <a:p>
            <a:pPr marL="114300" indent="-114300">
              <a:spcAft>
                <a:spcPts val="800"/>
              </a:spcAft>
              <a:buFont typeface="Arial" pitchFamily="34" charset="0"/>
              <a:buChar char="•"/>
            </a:pPr>
            <a:r>
              <a:rPr lang="en-US" sz="2800" dirty="0">
                <a:solidFill>
                  <a:srgbClr val="FF0000"/>
                </a:solidFill>
                <a:effectLst>
                  <a:outerShdw blurRad="38100" dist="38100" dir="2700000" algn="tl">
                    <a:schemeClr val="tx1"/>
                  </a:outerShdw>
                </a:effectLst>
              </a:rPr>
              <a:t>1974 1st Cajun Music Festival </a:t>
            </a:r>
            <a:r>
              <a:rPr lang="en-US" sz="2800" dirty="0"/>
              <a:t>is held to </a:t>
            </a:r>
            <a:r>
              <a:rPr lang="en-US" sz="2800" dirty="0">
                <a:solidFill>
                  <a:srgbClr val="FF0000"/>
                </a:solidFill>
                <a:effectLst>
                  <a:outerShdw blurRad="38100" dist="38100" dir="2700000" algn="tl">
                    <a:schemeClr val="tx1"/>
                  </a:outerShdw>
                </a:effectLst>
              </a:rPr>
              <a:t>celebrate “Cajun-</a:t>
            </a:r>
            <a:r>
              <a:rPr lang="en-US" sz="2800" dirty="0" err="1">
                <a:solidFill>
                  <a:srgbClr val="FF0000"/>
                </a:solidFill>
                <a:effectLst>
                  <a:outerShdw blurRad="38100" dist="38100" dir="2700000" algn="tl">
                    <a:schemeClr val="tx1"/>
                  </a:outerShdw>
                </a:effectLst>
              </a:rPr>
              <a:t>ness</a:t>
            </a:r>
            <a:r>
              <a:rPr lang="en-US" sz="2800" dirty="0">
                <a:solidFill>
                  <a:srgbClr val="FF0000"/>
                </a:solidFill>
                <a:effectLst>
                  <a:outerShdw blurRad="38100" dist="38100" dir="2700000" algn="tl">
                    <a:schemeClr val="tx1"/>
                  </a:outerShdw>
                </a:effectLst>
              </a:rPr>
              <a:t>”</a:t>
            </a:r>
            <a:r>
              <a:rPr lang="en-US" sz="2800" dirty="0"/>
              <a:t>- their unique local </a:t>
            </a:r>
            <a:r>
              <a:rPr lang="en-US" sz="2800" dirty="0">
                <a:solidFill>
                  <a:srgbClr val="FF0000"/>
                </a:solidFill>
                <a:effectLst>
                  <a:outerShdw blurRad="38100" dist="38100" dir="2700000" algn="tl">
                    <a:schemeClr val="tx1"/>
                  </a:outerShdw>
                </a:effectLst>
              </a:rPr>
              <a:t>food</a:t>
            </a:r>
            <a:r>
              <a:rPr lang="en-US" sz="2800" dirty="0"/>
              <a:t>, </a:t>
            </a:r>
            <a:r>
              <a:rPr lang="en-US" sz="2800" dirty="0">
                <a:solidFill>
                  <a:srgbClr val="FF0000"/>
                </a:solidFill>
                <a:effectLst>
                  <a:outerShdw blurRad="38100" dist="38100" dir="2700000" algn="tl">
                    <a:schemeClr val="tx1"/>
                  </a:outerShdw>
                </a:effectLst>
              </a:rPr>
              <a:t>culture</a:t>
            </a:r>
            <a:r>
              <a:rPr lang="en-US" sz="2800" dirty="0"/>
              <a:t>, </a:t>
            </a:r>
            <a:r>
              <a:rPr lang="en-US" sz="2800" dirty="0">
                <a:solidFill>
                  <a:srgbClr val="FF0000"/>
                </a:solidFill>
                <a:effectLst>
                  <a:outerShdw blurRad="38100" dist="38100" dir="2700000" algn="tl">
                    <a:schemeClr val="tx1"/>
                  </a:outerShdw>
                </a:effectLst>
              </a:rPr>
              <a:t>music</a:t>
            </a:r>
            <a:r>
              <a:rPr lang="en-US" sz="2800" dirty="0"/>
              <a:t> and </a:t>
            </a:r>
            <a:r>
              <a:rPr lang="en-US" sz="2800" dirty="0">
                <a:solidFill>
                  <a:srgbClr val="FF0000"/>
                </a:solidFill>
                <a:effectLst>
                  <a:outerShdw blurRad="38100" dist="38100" dir="2700000" algn="tl">
                    <a:schemeClr val="tx1"/>
                  </a:outerShdw>
                </a:effectLst>
              </a:rPr>
              <a:t>language</a:t>
            </a:r>
          </a:p>
          <a:p>
            <a:pPr marL="114300" indent="-114300">
              <a:spcAft>
                <a:spcPts val="800"/>
              </a:spcAft>
              <a:buFont typeface="Arial" pitchFamily="34" charset="0"/>
              <a:buChar char="•"/>
            </a:pPr>
            <a:r>
              <a:rPr lang="en-US" sz="2800" dirty="0"/>
              <a:t>This is a Acadian/Cajun </a:t>
            </a:r>
            <a:r>
              <a:rPr lang="en-US" sz="2800" dirty="0">
                <a:solidFill>
                  <a:srgbClr val="FF0000"/>
                </a:solidFill>
                <a:effectLst>
                  <a:outerShdw blurRad="38100" dist="38100" dir="2700000" algn="tl">
                    <a:schemeClr val="tx1"/>
                  </a:outerShdw>
                </a:effectLst>
              </a:rPr>
              <a:t>revival spurred on by the “lost generation”</a:t>
            </a:r>
            <a:r>
              <a:rPr lang="en-US" sz="2800" dirty="0"/>
              <a:t>  leading to a </a:t>
            </a:r>
            <a:r>
              <a:rPr lang="en-US" sz="2800" dirty="0">
                <a:solidFill>
                  <a:srgbClr val="FF0000"/>
                </a:solidFill>
                <a:effectLst>
                  <a:outerShdw blurRad="38100" dist="38100" dir="2700000" algn="tl">
                    <a:schemeClr val="tx1"/>
                  </a:outerShdw>
                </a:effectLst>
              </a:rPr>
              <a:t>cultural movement</a:t>
            </a:r>
            <a:r>
              <a:rPr lang="en-US" sz="2800" dirty="0"/>
              <a:t> alongside a </a:t>
            </a:r>
            <a:r>
              <a:rPr lang="en-US" sz="2800" dirty="0">
                <a:solidFill>
                  <a:srgbClr val="FF0000"/>
                </a:solidFill>
                <a:effectLst>
                  <a:outerShdw blurRad="38100" dist="38100" dir="2700000" algn="tl">
                    <a:schemeClr val="tx1"/>
                  </a:outerShdw>
                </a:effectLst>
              </a:rPr>
              <a:t>linguistic education</a:t>
            </a:r>
          </a:p>
        </p:txBody>
      </p:sp>
      <p:grpSp>
        <p:nvGrpSpPr>
          <p:cNvPr id="4" name="Group 5"/>
          <p:cNvGrpSpPr>
            <a:grpSpLocks noChangeAspect="1"/>
          </p:cNvGrpSpPr>
          <p:nvPr/>
        </p:nvGrpSpPr>
        <p:grpSpPr>
          <a:xfrm>
            <a:off x="4572000" y="609600"/>
            <a:ext cx="4572000" cy="3438170"/>
            <a:chOff x="457200" y="621792"/>
            <a:chExt cx="8292765" cy="6236208"/>
          </a:xfrm>
        </p:grpSpPr>
        <p:pic>
          <p:nvPicPr>
            <p:cNvPr id="7" name="Picture 2"/>
            <p:cNvPicPr>
              <a:picLocks noChangeAspect="1" noChangeArrowheads="1"/>
            </p:cNvPicPr>
            <p:nvPr/>
          </p:nvPicPr>
          <p:blipFill>
            <a:blip r:embed="rId3" cstate="print"/>
            <a:srcRect/>
            <a:stretch>
              <a:fillRect/>
            </a:stretch>
          </p:blipFill>
          <p:spPr bwMode="auto">
            <a:xfrm>
              <a:off x="457200" y="621792"/>
              <a:ext cx="8292765" cy="6236208"/>
            </a:xfrm>
            <a:prstGeom prst="rect">
              <a:avLst/>
            </a:prstGeom>
            <a:noFill/>
            <a:ln w="9525">
              <a:noFill/>
              <a:miter lim="800000"/>
              <a:headEnd/>
              <a:tailEnd/>
            </a:ln>
          </p:spPr>
        </p:pic>
        <p:sp>
          <p:nvSpPr>
            <p:cNvPr id="8" name="TextBox 7"/>
            <p:cNvSpPr txBox="1"/>
            <p:nvPr/>
          </p:nvSpPr>
          <p:spPr>
            <a:xfrm>
              <a:off x="533400" y="762002"/>
              <a:ext cx="5638799" cy="586162"/>
            </a:xfrm>
            <a:prstGeom prst="rect">
              <a:avLst/>
            </a:prstGeom>
            <a:solidFill>
              <a:schemeClr val="bg1">
                <a:alpha val="70000"/>
              </a:schemeClr>
            </a:solidFill>
          </p:spPr>
          <p:txBody>
            <a:bodyPr wrap="square" rtlCol="0">
              <a:spAutoFit/>
            </a:bodyPr>
            <a:lstStyle/>
            <a:p>
              <a:pPr algn="ctr"/>
              <a:r>
                <a:rPr lang="en-US" sz="1500" b="1" dirty="0"/>
                <a:t>CAJUN MUSICIANS AS FOLK HEROES!</a:t>
              </a:r>
            </a:p>
          </p:txBody>
        </p:sp>
      </p:grpSp>
      <p:sp>
        <p:nvSpPr>
          <p:cNvPr id="9" name="TextBox 8"/>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10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9066"/>
            <a:ext cx="9144000" cy="5139869"/>
          </a:xfrm>
          <a:prstGeom prst="rect">
            <a:avLst/>
          </a:prstGeom>
          <a:solidFill>
            <a:srgbClr val="FFFF00"/>
          </a:solidFill>
        </p:spPr>
        <p:txBody>
          <a:bodyPr wrap="square">
            <a:spAutoFit/>
          </a:bodyPr>
          <a:lstStyle/>
          <a:p>
            <a:pPr algn="ctr"/>
            <a:r>
              <a:rPr lang="en-US" sz="7200" b="1" cap="all" dirty="0"/>
              <a:t>Cajun culture</a:t>
            </a:r>
          </a:p>
          <a:p>
            <a:pPr marL="457200">
              <a:buFont typeface="Arial" pitchFamily="34" charset="0"/>
              <a:buChar char="•"/>
            </a:pPr>
            <a:r>
              <a:rPr lang="en-US" sz="3200" b="1" cap="all" dirty="0"/>
              <a:t> acculturation &amp; assimilation</a:t>
            </a:r>
          </a:p>
          <a:p>
            <a:pPr lvl="1">
              <a:buFont typeface="Arial" pitchFamily="34" charset="0"/>
              <a:buChar char="•"/>
            </a:pPr>
            <a:r>
              <a:rPr lang="en-US" sz="3200" b="1" cap="all" dirty="0"/>
              <a:t> Civil war’s impact on Acadians</a:t>
            </a:r>
          </a:p>
          <a:p>
            <a:pPr lvl="1">
              <a:buFont typeface="Arial" pitchFamily="34" charset="0"/>
              <a:buChar char="•"/>
            </a:pPr>
            <a:r>
              <a:rPr lang="en-US" sz="3200" b="1" cap="all" dirty="0"/>
              <a:t> French language in school – a curse?</a:t>
            </a:r>
          </a:p>
          <a:p>
            <a:pPr lvl="1">
              <a:buFont typeface="Arial" pitchFamily="34" charset="0"/>
              <a:buChar char="•"/>
            </a:pPr>
            <a:r>
              <a:rPr lang="en-US" sz="3200" b="1" cap="all" dirty="0"/>
              <a:t> French language revival–new admiration</a:t>
            </a:r>
          </a:p>
          <a:p>
            <a:pPr lvl="1">
              <a:buFont typeface="Arial" pitchFamily="34" charset="0"/>
              <a:buChar char="•"/>
            </a:pPr>
            <a:r>
              <a:rPr lang="en-US" sz="3200" b="1" cap="all" dirty="0"/>
              <a:t> CAJUN TV STAR</a:t>
            </a:r>
          </a:p>
          <a:p>
            <a:pPr lvl="1">
              <a:buFont typeface="Arial" pitchFamily="34" charset="0"/>
              <a:buChar char="•"/>
            </a:pPr>
            <a:r>
              <a:rPr lang="en-US" sz="3200" b="1" cap="all" dirty="0"/>
              <a:t> CAJUN CUISINE &amp; CAJUN MUSIC</a:t>
            </a:r>
          </a:p>
          <a:p>
            <a:pPr lvl="1">
              <a:buFont typeface="Arial" pitchFamily="34" charset="0"/>
              <a:buChar char="•"/>
            </a:pPr>
            <a:r>
              <a:rPr lang="en-US" sz="3200" b="1" cap="all" dirty="0"/>
              <a:t>RELIGIOUS celebrations (mardi gras)</a:t>
            </a:r>
          </a:p>
          <a:p>
            <a:pPr>
              <a:buFont typeface="Arial" pitchFamily="34" charset="0"/>
              <a:buChar char="•"/>
            </a:pPr>
            <a:endParaRPr lang="en-US" sz="3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75</a:t>
            </a:fld>
            <a:endParaRPr lang="en-US" dirty="0"/>
          </a:p>
        </p:txBody>
      </p:sp>
      <p:sp>
        <p:nvSpPr>
          <p:cNvPr id="4" name="Rounded Rectangle 3"/>
          <p:cNvSpPr/>
          <p:nvPr/>
        </p:nvSpPr>
        <p:spPr>
          <a:xfrm>
            <a:off x="457200" y="3429000"/>
            <a:ext cx="86868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
        <p:nvSpPr>
          <p:cNvPr id="6" name="Rounded Rectangle 5"/>
          <p:cNvSpPr/>
          <p:nvPr/>
        </p:nvSpPr>
        <p:spPr>
          <a:xfrm>
            <a:off x="457200" y="3962400"/>
            <a:ext cx="32004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444E-6 L 3.33333E-6 0.07222 " pathEditMode="relative" rAng="0" ptsTypes="AA">
                                      <p:cBhvr>
                                        <p:cTn id="6" dur="1000" fill="hold"/>
                                        <p:tgtEl>
                                          <p:spTgt spid="4"/>
                                        </p:tgtEl>
                                        <p:attrNameLst>
                                          <p:attrName>ppt_x</p:attrName>
                                          <p:attrName>ppt_y</p:attrName>
                                        </p:attrNameLst>
                                      </p:cBhvr>
                                      <p:rCtr x="0" y="36"/>
                                    </p:animMotion>
                                  </p:childTnLst>
                                </p:cTn>
                              </p:par>
                            </p:childTnLst>
                          </p:cTn>
                        </p:par>
                        <p:par>
                          <p:cTn id="7" fill="hold">
                            <p:stCondLst>
                              <p:cond delay="1000"/>
                            </p:stCondLst>
                            <p:childTnLst>
                              <p:par>
                                <p:cTn id="8" presetID="10" presetClass="exit" presetSubtype="0" fill="hold" grpId="1" nodeType="after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50081"/>
            <a:ext cx="4648200" cy="3693319"/>
          </a:xfrm>
          <a:prstGeom prst="rect">
            <a:avLst/>
          </a:prstGeom>
          <a:noFill/>
        </p:spPr>
        <p:txBody>
          <a:bodyPr wrap="square" rtlCol="0">
            <a:spAutoFit/>
          </a:bodyPr>
          <a:lstStyle/>
          <a:p>
            <a:pPr marL="114300" indent="-114300">
              <a:spcAft>
                <a:spcPts val="800"/>
              </a:spcAft>
            </a:pPr>
            <a:r>
              <a:rPr lang="en-US" sz="2800" b="1" cap="all" dirty="0"/>
              <a:t>Mr. Justin Wilson</a:t>
            </a:r>
          </a:p>
          <a:p>
            <a:pPr marL="114300" indent="-114300">
              <a:spcAft>
                <a:spcPts val="800"/>
              </a:spcAft>
              <a:buFont typeface="Arial" pitchFamily="34" charset="0"/>
              <a:buChar char="•"/>
            </a:pPr>
            <a:r>
              <a:rPr lang="en-US" sz="2800" dirty="0"/>
              <a:t>In 1972, Justin Wilson’s Louisiana </a:t>
            </a:r>
            <a:r>
              <a:rPr lang="en-US" sz="2800" dirty="0" err="1"/>
              <a:t>Cookin</a:t>
            </a:r>
            <a:r>
              <a:rPr lang="en-US" sz="2800" dirty="0"/>
              <a:t>’ </a:t>
            </a:r>
            <a:r>
              <a:rPr lang="en-US" sz="2800" dirty="0">
                <a:solidFill>
                  <a:srgbClr val="FF0000"/>
                </a:solidFill>
                <a:effectLst>
                  <a:outerShdw blurRad="38100" dist="38100" dir="2700000" algn="tl">
                    <a:schemeClr val="tx1"/>
                  </a:outerShdw>
                </a:effectLst>
              </a:rPr>
              <a:t>made “Cajun cuisine” a household phrase</a:t>
            </a:r>
            <a:r>
              <a:rPr lang="en-US" sz="2800" dirty="0"/>
              <a:t>– along with his unforgettable line,                  “I </a:t>
            </a:r>
            <a:r>
              <a:rPr lang="en-US" sz="2800" dirty="0">
                <a:solidFill>
                  <a:srgbClr val="FF0000"/>
                </a:solidFill>
                <a:effectLst>
                  <a:outerShdw blurRad="38100" dist="38100" dir="2700000" algn="tl">
                    <a:schemeClr val="tx1"/>
                  </a:outerShdw>
                </a:effectLst>
              </a:rPr>
              <a:t>gar-on-tee</a:t>
            </a:r>
            <a:r>
              <a:rPr lang="en-US" sz="2800" dirty="0"/>
              <a:t> (guarantee)!”</a:t>
            </a:r>
          </a:p>
          <a:p>
            <a:pPr marL="114300" indent="-114300">
              <a:spcAft>
                <a:spcPts val="800"/>
              </a:spcAft>
              <a:buFont typeface="Arial" pitchFamily="34" charset="0"/>
              <a:buChar char="•"/>
            </a:pPr>
            <a:endParaRPr lang="en-US" dirty="0"/>
          </a:p>
        </p:txBody>
      </p:sp>
      <p:sp>
        <p:nvSpPr>
          <p:cNvPr id="5" name="TextBox 4"/>
          <p:cNvSpPr txBox="1"/>
          <p:nvPr/>
        </p:nvSpPr>
        <p:spPr>
          <a:xfrm>
            <a:off x="0" y="4038600"/>
            <a:ext cx="9144000" cy="2831544"/>
          </a:xfrm>
          <a:prstGeom prst="rect">
            <a:avLst/>
          </a:prstGeom>
          <a:noFill/>
        </p:spPr>
        <p:txBody>
          <a:bodyPr wrap="square" rtlCol="0">
            <a:spAutoFit/>
          </a:bodyPr>
          <a:lstStyle/>
          <a:p>
            <a:pPr marL="114300" indent="-114300">
              <a:spcAft>
                <a:spcPts val="1200"/>
              </a:spcAft>
              <a:buFont typeface="Arial" pitchFamily="34" charset="0"/>
              <a:buChar char="•"/>
            </a:pPr>
            <a:r>
              <a:rPr lang="en-US" sz="2800" dirty="0"/>
              <a:t>"Cajun cooking is the ability to </a:t>
            </a:r>
            <a:r>
              <a:rPr lang="en-US" sz="2800" dirty="0">
                <a:solidFill>
                  <a:srgbClr val="FF0000"/>
                </a:solidFill>
                <a:effectLst>
                  <a:outerShdw blurRad="38100" dist="38100" dir="2700000" algn="tl">
                    <a:schemeClr val="tx1"/>
                  </a:outerShdw>
                </a:effectLst>
              </a:rPr>
              <a:t>take what you have </a:t>
            </a:r>
            <a:r>
              <a:rPr lang="en-US" sz="2800" dirty="0"/>
              <a:t>and </a:t>
            </a:r>
            <a:r>
              <a:rPr lang="en-US" sz="2800" dirty="0">
                <a:solidFill>
                  <a:srgbClr val="FF0000"/>
                </a:solidFill>
                <a:effectLst>
                  <a:outerShdw blurRad="38100" dist="38100" dir="2700000" algn="tl">
                    <a:schemeClr val="tx1"/>
                  </a:outerShdw>
                </a:effectLst>
              </a:rPr>
              <a:t>create a good dish </a:t>
            </a:r>
            <a:r>
              <a:rPr lang="en-US" sz="2800" dirty="0"/>
              <a:t>and </a:t>
            </a:r>
            <a:r>
              <a:rPr lang="en-US" sz="2800" dirty="0">
                <a:solidFill>
                  <a:srgbClr val="FF0000"/>
                </a:solidFill>
                <a:effectLst>
                  <a:outerShdw blurRad="38100" dist="38100" dir="2700000" algn="tl">
                    <a:schemeClr val="tx1"/>
                  </a:outerShdw>
                </a:effectLst>
              </a:rPr>
              <a:t>season it right</a:t>
            </a:r>
            <a:r>
              <a:rPr lang="en-US" sz="2800" dirty="0"/>
              <a:t>. It </a:t>
            </a:r>
            <a:r>
              <a:rPr lang="en-US" sz="2800" dirty="0">
                <a:solidFill>
                  <a:srgbClr val="FF0000"/>
                </a:solidFill>
                <a:effectLst>
                  <a:outerShdw blurRad="38100" dist="38100" dir="2700000" algn="tl">
                    <a:schemeClr val="tx1"/>
                  </a:outerShdw>
                </a:effectLst>
              </a:rPr>
              <a:t>isn't all that hard</a:t>
            </a:r>
            <a:r>
              <a:rPr lang="en-US" sz="2800" dirty="0"/>
              <a:t>, but so few people know how to take what they have and put it together and season it properly. </a:t>
            </a:r>
            <a:r>
              <a:rPr lang="en-US" sz="2800" dirty="0">
                <a:solidFill>
                  <a:srgbClr val="FF0000"/>
                </a:solidFill>
                <a:effectLst>
                  <a:outerShdw blurRad="38100" dist="38100" dir="2700000" algn="tl">
                    <a:schemeClr val="tx1"/>
                  </a:outerShdw>
                </a:effectLst>
              </a:rPr>
              <a:t>It's creative cooking </a:t>
            </a:r>
            <a:r>
              <a:rPr lang="en-US" sz="2800" dirty="0"/>
              <a:t>— that's all it is,“</a:t>
            </a:r>
          </a:p>
          <a:p>
            <a:pPr marL="114300" indent="-114300">
              <a:spcAft>
                <a:spcPts val="1200"/>
              </a:spcAft>
              <a:buFont typeface="Arial" pitchFamily="34" charset="0"/>
              <a:buChar char="•"/>
            </a:pPr>
            <a:r>
              <a:rPr lang="en-US" sz="2800" dirty="0"/>
              <a:t>Watch for his </a:t>
            </a:r>
            <a:r>
              <a:rPr lang="en-US" sz="2800" dirty="0">
                <a:solidFill>
                  <a:srgbClr val="FF0000"/>
                </a:solidFill>
                <a:effectLst>
                  <a:outerShdw blurRad="38100" dist="38100" dir="2700000" algn="tl">
                    <a:schemeClr val="tx1"/>
                  </a:outerShdw>
                </a:effectLst>
              </a:rPr>
              <a:t>purposeful mispronunciations</a:t>
            </a:r>
            <a:r>
              <a:rPr lang="en-US" sz="2800" dirty="0"/>
              <a:t>…</a:t>
            </a:r>
          </a:p>
        </p:txBody>
      </p:sp>
      <p:sp>
        <p:nvSpPr>
          <p:cNvPr id="2" name="Title 1"/>
          <p:cNvSpPr>
            <a:spLocks noGrp="1"/>
          </p:cNvSpPr>
          <p:nvPr>
            <p:ph type="title"/>
          </p:nvPr>
        </p:nvSpPr>
        <p:spPr/>
        <p:txBody>
          <a:bodyPr>
            <a:normAutofit fontScale="90000"/>
          </a:bodyPr>
          <a:lstStyle/>
          <a:p>
            <a:r>
              <a:rPr lang="en-US" dirty="0"/>
              <a:t>CAJUN TV STAR</a:t>
            </a:r>
          </a:p>
        </p:txBody>
      </p:sp>
      <p:pic>
        <p:nvPicPr>
          <p:cNvPr id="73731" name="Picture 3" descr="https://www.gannett-cdn.com/-mm-/ca6e3b39938abf0928ddb592d51e3432e0ebffb0/c=169-0-2318-1616&amp;r=x393&amp;c=520x390/local/-/media/2015/01/02/USATODAY/USATODAY/635558044724762872-01-raccoon.jpg"/>
          <p:cNvPicPr>
            <a:picLocks noChangeAspect="1" noChangeArrowheads="1"/>
          </p:cNvPicPr>
          <p:nvPr/>
        </p:nvPicPr>
        <p:blipFill>
          <a:blip r:embed="rId2" cstate="print"/>
          <a:srcRect/>
          <a:stretch>
            <a:fillRect/>
          </a:stretch>
        </p:blipFill>
        <p:spPr bwMode="auto">
          <a:xfrm>
            <a:off x="4572000" y="609600"/>
            <a:ext cx="4572000" cy="3429001"/>
          </a:xfrm>
          <a:prstGeom prst="rect">
            <a:avLst/>
          </a:prstGeom>
          <a:noFill/>
        </p:spPr>
      </p:pic>
      <p:pic>
        <p:nvPicPr>
          <p:cNvPr id="73739" name="Picture 11" descr="http://nomoreworkhorse.files.wordpress.com/2014/04/cajun-pawn-use-this-one1.jpg"/>
          <p:cNvPicPr>
            <a:picLocks noChangeAspect="1" noChangeArrowheads="1"/>
          </p:cNvPicPr>
          <p:nvPr/>
        </p:nvPicPr>
        <p:blipFill>
          <a:blip r:embed="rId3" cstate="print"/>
          <a:srcRect l="2778" r="13889"/>
          <a:stretch>
            <a:fillRect/>
          </a:stretch>
        </p:blipFill>
        <p:spPr bwMode="auto">
          <a:xfrm>
            <a:off x="4572000" y="609600"/>
            <a:ext cx="4572000" cy="3390901"/>
          </a:xfrm>
          <a:prstGeom prst="rect">
            <a:avLst/>
          </a:prstGeom>
          <a:noFill/>
        </p:spPr>
      </p:pic>
      <p:sp>
        <p:nvSpPr>
          <p:cNvPr id="17" name="Rectangle 16"/>
          <p:cNvSpPr/>
          <p:nvPr/>
        </p:nvSpPr>
        <p:spPr>
          <a:xfrm>
            <a:off x="-2362200" y="1600200"/>
            <a:ext cx="2362200" cy="2308324"/>
          </a:xfrm>
          <a:prstGeom prst="rect">
            <a:avLst/>
          </a:prstGeom>
        </p:spPr>
        <p:txBody>
          <a:bodyPr wrap="square">
            <a:spAutoFit/>
          </a:bodyPr>
          <a:lstStyle/>
          <a:p>
            <a:r>
              <a:rPr lang="en-US" dirty="0"/>
              <a:t>Paul </a:t>
            </a:r>
            <a:r>
              <a:rPr lang="en-US" dirty="0" err="1"/>
              <a:t>Prudhomme's</a:t>
            </a:r>
            <a:r>
              <a:rPr lang="en-US" dirty="0"/>
              <a:t> maternal ancestors include early </a:t>
            </a:r>
            <a:r>
              <a:rPr lang="en-US" dirty="0">
                <a:hlinkClick r:id="rId4" tooltip="Acadian"/>
              </a:rPr>
              <a:t>Acadian</a:t>
            </a:r>
            <a:r>
              <a:rPr lang="en-US" dirty="0"/>
              <a:t> </a:t>
            </a:r>
            <a:r>
              <a:rPr lang="en-US" dirty="0">
                <a:hlinkClick r:id="rId5" tooltip="Settler"/>
              </a:rPr>
              <a:t>settlers</a:t>
            </a:r>
            <a:r>
              <a:rPr lang="en-US" dirty="0"/>
              <a:t> Martin </a:t>
            </a:r>
            <a:r>
              <a:rPr lang="en-US" dirty="0" err="1"/>
              <a:t>Aucoin</a:t>
            </a:r>
            <a:r>
              <a:rPr lang="en-US" dirty="0"/>
              <a:t> (c. 1651 – 1711) and Marie </a:t>
            </a:r>
            <a:r>
              <a:rPr lang="en-US" dirty="0" err="1"/>
              <a:t>Gaudet</a:t>
            </a:r>
            <a:r>
              <a:rPr lang="en-US" dirty="0"/>
              <a:t> (c. 1657 – 1734)</a:t>
            </a:r>
          </a:p>
        </p:txBody>
      </p:sp>
      <p:pic>
        <p:nvPicPr>
          <p:cNvPr id="73733" name="Picture 5" descr="http://lessbeatenpaths.com/wp-content/uploads/2014/10/swamp_slide.jpg"/>
          <p:cNvPicPr>
            <a:picLocks noChangeArrowheads="1"/>
          </p:cNvPicPr>
          <p:nvPr/>
        </p:nvPicPr>
        <p:blipFill>
          <a:blip r:embed="rId6" cstate="print"/>
          <a:srcRect l="8140" r="9302"/>
          <a:stretch>
            <a:fillRect/>
          </a:stretch>
        </p:blipFill>
        <p:spPr bwMode="auto">
          <a:xfrm>
            <a:off x="4572000" y="609600"/>
            <a:ext cx="4572000" cy="3405940"/>
          </a:xfrm>
          <a:prstGeom prst="rect">
            <a:avLst/>
          </a:prstGeom>
          <a:noFill/>
        </p:spPr>
      </p:pic>
      <p:pic>
        <p:nvPicPr>
          <p:cNvPr id="73737" name="Picture 9" descr="https://tv-fanatic-res.cloudinary.com/iu/s--LWKJNJ8E--/t_full/f_auto,fl_lossy,q_75/v1480274182/duck-dynasty-men.jpg"/>
          <p:cNvPicPr>
            <a:picLocks noChangeAspect="1" noChangeArrowheads="1"/>
          </p:cNvPicPr>
          <p:nvPr/>
        </p:nvPicPr>
        <p:blipFill>
          <a:blip r:embed="rId7" cstate="print"/>
          <a:srcRect/>
          <a:stretch>
            <a:fillRect/>
          </a:stretch>
        </p:blipFill>
        <p:spPr bwMode="auto">
          <a:xfrm>
            <a:off x="4572000" y="609600"/>
            <a:ext cx="4572000" cy="3429000"/>
          </a:xfrm>
          <a:prstGeom prst="rect">
            <a:avLst/>
          </a:prstGeom>
          <a:noFill/>
        </p:spPr>
      </p:pic>
      <p:pic>
        <p:nvPicPr>
          <p:cNvPr id="73741" name="Picture 13" descr="JUSTIN WILSON #2 COOKBOOK, THE Cookin' Cajun"/>
          <p:cNvPicPr>
            <a:picLocks noChangeAspect="1" noChangeArrowheads="1"/>
          </p:cNvPicPr>
          <p:nvPr/>
        </p:nvPicPr>
        <p:blipFill>
          <a:blip r:embed="rId8" cstate="print"/>
          <a:srcRect l="13333" t="4082" r="4000" b="28571"/>
          <a:stretch>
            <a:fillRect/>
          </a:stretch>
        </p:blipFill>
        <p:spPr bwMode="auto">
          <a:xfrm>
            <a:off x="5232400" y="609600"/>
            <a:ext cx="3200400" cy="3406877"/>
          </a:xfrm>
          <a:prstGeom prst="rect">
            <a:avLst/>
          </a:prstGeom>
          <a:noFill/>
        </p:spPr>
      </p:pic>
      <p:sp>
        <p:nvSpPr>
          <p:cNvPr id="11" name="TextBox 10"/>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3731"/>
                                        </p:tgtEl>
                                        <p:attrNameLst>
                                          <p:attrName>style.visibility</p:attrName>
                                        </p:attrNameLst>
                                      </p:cBhvr>
                                      <p:to>
                                        <p:strVal val="visible"/>
                                      </p:to>
                                    </p:set>
                                    <p:animEffect transition="in" filter="wipe(down)">
                                      <p:cBhvr>
                                        <p:cTn id="7" dur="2000"/>
                                        <p:tgtEl>
                                          <p:spTgt spid="7373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3739"/>
                                        </p:tgtEl>
                                        <p:attrNameLst>
                                          <p:attrName>style.visibility</p:attrName>
                                        </p:attrNameLst>
                                      </p:cBhvr>
                                      <p:to>
                                        <p:strVal val="visible"/>
                                      </p:to>
                                    </p:set>
                                    <p:animEffect transition="in" filter="wipe(up)">
                                      <p:cBhvr>
                                        <p:cTn id="11" dur="2000"/>
                                        <p:tgtEl>
                                          <p:spTgt spid="73739"/>
                                        </p:tgtEl>
                                      </p:cBhvr>
                                    </p:animEffect>
                                  </p:childTnLst>
                                </p:cTn>
                              </p:par>
                            </p:childTnLst>
                          </p:cTn>
                        </p:par>
                        <p:par>
                          <p:cTn id="12" fill="hold">
                            <p:stCondLst>
                              <p:cond delay="4000"/>
                            </p:stCondLst>
                            <p:childTnLst>
                              <p:par>
                                <p:cTn id="13" presetID="22" presetClass="entr" presetSubtype="4" fill="hold" nodeType="afterEffect">
                                  <p:stCondLst>
                                    <p:cond delay="0"/>
                                  </p:stCondLst>
                                  <p:childTnLst>
                                    <p:set>
                                      <p:cBhvr>
                                        <p:cTn id="14" dur="1" fill="hold">
                                          <p:stCondLst>
                                            <p:cond delay="0"/>
                                          </p:stCondLst>
                                        </p:cTn>
                                        <p:tgtEl>
                                          <p:spTgt spid="73733"/>
                                        </p:tgtEl>
                                        <p:attrNameLst>
                                          <p:attrName>style.visibility</p:attrName>
                                        </p:attrNameLst>
                                      </p:cBhvr>
                                      <p:to>
                                        <p:strVal val="visible"/>
                                      </p:to>
                                    </p:set>
                                    <p:animEffect transition="in" filter="wipe(down)">
                                      <p:cBhvr>
                                        <p:cTn id="15" dur="2000"/>
                                        <p:tgtEl>
                                          <p:spTgt spid="73733"/>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73737"/>
                                        </p:tgtEl>
                                        <p:attrNameLst>
                                          <p:attrName>style.visibility</p:attrName>
                                        </p:attrNameLst>
                                      </p:cBhvr>
                                      <p:to>
                                        <p:strVal val="visible"/>
                                      </p:to>
                                    </p:set>
                                    <p:animEffect transition="in" filter="wipe(up)">
                                      <p:cBhvr>
                                        <p:cTn id="19" dur="2000"/>
                                        <p:tgtEl>
                                          <p:spTgt spid="737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3741"/>
                                        </p:tgtEl>
                                        <p:attrNameLst>
                                          <p:attrName>style.visibility</p:attrName>
                                        </p:attrNameLst>
                                      </p:cBhvr>
                                      <p:to>
                                        <p:strVal val="visible"/>
                                      </p:to>
                                    </p:set>
                                    <p:animEffect transition="in" filter="wipe(down)">
                                      <p:cBhvr>
                                        <p:cTn id="24" dur="2000"/>
                                        <p:tgtEl>
                                          <p:spTgt spid="73741"/>
                                        </p:tgtEl>
                                      </p:cBhvr>
                                    </p:animEffect>
                                  </p:childTnLst>
                                </p:cTn>
                              </p:par>
                              <p:par>
                                <p:cTn id="25" presetID="22" presetClass="entr" presetSubtype="1" fill="hold" nodeType="with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up)">
                                      <p:cBhvr>
                                        <p:cTn id="27" dur="10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up)">
                                      <p:cBhvr>
                                        <p:cTn id="32" dur="10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up)">
                                      <p:cBhvr>
                                        <p:cTn id="37" dur="10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up)">
                                      <p:cBhvr>
                                        <p:cTn id="42"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CAJUN TV STAR</a:t>
            </a:r>
          </a:p>
        </p:txBody>
      </p:sp>
      <p:pic>
        <p:nvPicPr>
          <p:cNvPr id="3" name="Picture 13" descr="JUSTIN WILSON #2 COOKBOOK, THE Cookin' Cajun"/>
          <p:cNvPicPr>
            <a:picLocks noChangeAspect="1" noChangeArrowheads="1"/>
          </p:cNvPicPr>
          <p:nvPr/>
        </p:nvPicPr>
        <p:blipFill>
          <a:blip r:embed="rId4" cstate="print"/>
          <a:srcRect l="13333" t="4082" r="4000" b="28571"/>
          <a:stretch>
            <a:fillRect/>
          </a:stretch>
        </p:blipFill>
        <p:spPr bwMode="auto">
          <a:xfrm>
            <a:off x="1642872" y="621792"/>
            <a:ext cx="5858257" cy="6236208"/>
          </a:xfrm>
          <a:prstGeom prst="rect">
            <a:avLst/>
          </a:prstGeom>
          <a:noFill/>
        </p:spPr>
      </p:pic>
      <p:pic>
        <p:nvPicPr>
          <p:cNvPr id="5" name="Justin Wilson.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371600" y="-1066800"/>
            <a:ext cx="11843658" cy="914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59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9066"/>
            <a:ext cx="9144000" cy="5139869"/>
          </a:xfrm>
          <a:prstGeom prst="rect">
            <a:avLst/>
          </a:prstGeom>
          <a:solidFill>
            <a:srgbClr val="FFFF00"/>
          </a:solidFill>
        </p:spPr>
        <p:txBody>
          <a:bodyPr wrap="square">
            <a:spAutoFit/>
          </a:bodyPr>
          <a:lstStyle/>
          <a:p>
            <a:pPr algn="ctr"/>
            <a:r>
              <a:rPr lang="en-US" sz="7200" b="1" cap="all" dirty="0"/>
              <a:t>Cajun culture</a:t>
            </a:r>
          </a:p>
          <a:p>
            <a:pPr marL="457200">
              <a:buFont typeface="Arial" pitchFamily="34" charset="0"/>
              <a:buChar char="•"/>
            </a:pPr>
            <a:r>
              <a:rPr lang="en-US" sz="3200" b="1" cap="all" dirty="0"/>
              <a:t> acculturation &amp; assimilation</a:t>
            </a:r>
          </a:p>
          <a:p>
            <a:pPr lvl="1">
              <a:buFont typeface="Arial" pitchFamily="34" charset="0"/>
              <a:buChar char="•"/>
            </a:pPr>
            <a:r>
              <a:rPr lang="en-US" sz="3200" b="1" cap="all" dirty="0"/>
              <a:t> Civil war’s impact on Acadians</a:t>
            </a:r>
          </a:p>
          <a:p>
            <a:pPr lvl="1">
              <a:buFont typeface="Arial" pitchFamily="34" charset="0"/>
              <a:buChar char="•"/>
            </a:pPr>
            <a:r>
              <a:rPr lang="en-US" sz="3200" b="1" cap="all" dirty="0"/>
              <a:t> French language in school – a curse?</a:t>
            </a:r>
          </a:p>
          <a:p>
            <a:pPr lvl="1">
              <a:buFont typeface="Arial" pitchFamily="34" charset="0"/>
              <a:buChar char="•"/>
            </a:pPr>
            <a:r>
              <a:rPr lang="en-US" sz="3200" b="1" cap="all" dirty="0"/>
              <a:t> French language revival–new admiration</a:t>
            </a:r>
          </a:p>
          <a:p>
            <a:pPr lvl="1">
              <a:buFont typeface="Arial" pitchFamily="34" charset="0"/>
              <a:buChar char="•"/>
            </a:pPr>
            <a:r>
              <a:rPr lang="en-US" sz="3200" b="1" cap="all" dirty="0"/>
              <a:t> CAJUN TV STAR</a:t>
            </a:r>
          </a:p>
          <a:p>
            <a:pPr lvl="1">
              <a:buFont typeface="Arial" pitchFamily="34" charset="0"/>
              <a:buChar char="•"/>
            </a:pPr>
            <a:r>
              <a:rPr lang="en-US" sz="3200" b="1" cap="all" dirty="0"/>
              <a:t> CAJUN CUISINE &amp; CAJUN MUSIC</a:t>
            </a:r>
          </a:p>
          <a:p>
            <a:pPr lvl="1">
              <a:buFont typeface="Arial" pitchFamily="34" charset="0"/>
              <a:buChar char="•"/>
            </a:pPr>
            <a:r>
              <a:rPr lang="en-US" sz="3200" b="1" cap="all" dirty="0"/>
              <a:t>RELIGIOUS celebrations (mardi gras)</a:t>
            </a:r>
          </a:p>
          <a:p>
            <a:pPr>
              <a:buFont typeface="Arial" pitchFamily="34" charset="0"/>
              <a:buChar char="•"/>
            </a:pPr>
            <a:endParaRPr lang="en-US" sz="3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78</a:t>
            </a:fld>
            <a:endParaRPr lang="en-US" dirty="0"/>
          </a:p>
        </p:txBody>
      </p:sp>
      <p:sp>
        <p:nvSpPr>
          <p:cNvPr id="4" name="Rounded Rectangle 3"/>
          <p:cNvSpPr/>
          <p:nvPr/>
        </p:nvSpPr>
        <p:spPr>
          <a:xfrm>
            <a:off x="457200" y="3886200"/>
            <a:ext cx="62484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444E-6 L 3.33333E-6 0.07222 " pathEditMode="relative" rAng="0" ptsTypes="AA">
                                      <p:cBhvr>
                                        <p:cTn id="6" dur="1000" fill="hold"/>
                                        <p:tgtEl>
                                          <p:spTgt spid="4"/>
                                        </p:tgtEl>
                                        <p:attrNameLst>
                                          <p:attrName>ppt_x</p:attrName>
                                          <p:attrName>ppt_y</p:attrName>
                                        </p:attrNameLst>
                                      </p:cBhvr>
                                      <p:rCtr x="0" y="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sp>
        <p:nvSpPr>
          <p:cNvPr id="3" name="TextBox 2"/>
          <p:cNvSpPr txBox="1"/>
          <p:nvPr/>
        </p:nvSpPr>
        <p:spPr>
          <a:xfrm>
            <a:off x="914400" y="1351508"/>
            <a:ext cx="7315200" cy="4154984"/>
          </a:xfrm>
          <a:prstGeom prst="rect">
            <a:avLst/>
          </a:prstGeom>
          <a:solidFill>
            <a:schemeClr val="bg1"/>
          </a:solidFill>
          <a:ln>
            <a:solidFill>
              <a:schemeClr val="tx1"/>
            </a:solidFill>
          </a:ln>
        </p:spPr>
        <p:txBody>
          <a:bodyPr wrap="square" rtlCol="0">
            <a:spAutoFit/>
          </a:bodyPr>
          <a:lstStyle/>
          <a:p>
            <a:pPr algn="ctr"/>
            <a:r>
              <a:rPr lang="en-US" sz="6600" dirty="0"/>
              <a:t>Before talking about Cajun Cuisine, we need to talk about </a:t>
            </a:r>
          </a:p>
          <a:p>
            <a:pPr algn="ctr"/>
            <a:r>
              <a:rPr lang="en-US" sz="6600" dirty="0">
                <a:solidFill>
                  <a:srgbClr val="FF0000"/>
                </a:solidFill>
                <a:effectLst>
                  <a:outerShdw blurRad="38100" dist="38100" dir="2700000" algn="tl">
                    <a:schemeClr val="tx1"/>
                  </a:outerShdw>
                </a:effectLst>
              </a:rPr>
              <a:t>CAJUN </a:t>
            </a:r>
            <a:r>
              <a:rPr lang="en-US" sz="6600" dirty="0" err="1">
                <a:solidFill>
                  <a:srgbClr val="FF0000"/>
                </a:solidFill>
                <a:effectLst>
                  <a:outerShdw blurRad="38100" dist="38100" dir="2700000" algn="tl">
                    <a:schemeClr val="tx1"/>
                  </a:outerShdw>
                </a:effectLst>
              </a:rPr>
              <a:t>vs</a:t>
            </a:r>
            <a:r>
              <a:rPr lang="en-US" sz="6600" dirty="0">
                <a:solidFill>
                  <a:srgbClr val="FF0000"/>
                </a:solidFill>
                <a:effectLst>
                  <a:outerShdw blurRad="38100" dist="38100" dir="2700000" algn="tl">
                    <a:schemeClr val="tx1"/>
                  </a:outerShdw>
                </a:effectLst>
              </a:rPr>
              <a:t> CREOLE</a:t>
            </a:r>
          </a:p>
        </p:txBody>
      </p:sp>
      <p:sp>
        <p:nvSpPr>
          <p:cNvPr id="4" name="TextBox 3"/>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ACADIANS: 1800-1950 </a:t>
            </a:r>
          </a:p>
        </p:txBody>
      </p:sp>
      <p:pic>
        <p:nvPicPr>
          <p:cNvPr id="135170" name="Picture 2"/>
          <p:cNvPicPr>
            <a:picLocks noChangeAspect="1" noChangeArrowheads="1"/>
          </p:cNvPicPr>
          <p:nvPr/>
        </p:nvPicPr>
        <p:blipFill>
          <a:blip r:embed="rId2" cstate="print"/>
          <a:srcRect/>
          <a:stretch>
            <a:fillRect/>
          </a:stretch>
        </p:blipFill>
        <p:spPr bwMode="auto">
          <a:xfrm>
            <a:off x="2286000" y="1362173"/>
            <a:ext cx="4343400" cy="2787261"/>
          </a:xfrm>
          <a:prstGeom prst="rect">
            <a:avLst/>
          </a:prstGeom>
          <a:noFill/>
          <a:ln w="9525">
            <a:noFill/>
            <a:miter lim="800000"/>
            <a:headEnd/>
            <a:tailEnd/>
          </a:ln>
        </p:spPr>
      </p:pic>
      <p:sp>
        <p:nvSpPr>
          <p:cNvPr id="5" name="TextBox 4"/>
          <p:cNvSpPr txBox="1"/>
          <p:nvPr/>
        </p:nvSpPr>
        <p:spPr>
          <a:xfrm>
            <a:off x="2286000" y="4143081"/>
            <a:ext cx="4343400" cy="1384995"/>
          </a:xfrm>
          <a:prstGeom prst="rect">
            <a:avLst/>
          </a:prstGeom>
          <a:solidFill>
            <a:schemeClr val="tx1"/>
          </a:solidFill>
        </p:spPr>
        <p:txBody>
          <a:bodyPr wrap="square" rtlCol="0">
            <a:spAutoFit/>
          </a:bodyPr>
          <a:lstStyle/>
          <a:p>
            <a:pPr algn="ctr"/>
            <a:r>
              <a:rPr lang="en-US" sz="2800" dirty="0">
                <a:solidFill>
                  <a:schemeClr val="bg1"/>
                </a:solidFill>
              </a:rPr>
              <a:t>A quick review of last weeks events in the story of Acadian’s History</a:t>
            </a:r>
          </a:p>
        </p:txBody>
      </p:sp>
      <p:grpSp>
        <p:nvGrpSpPr>
          <p:cNvPr id="7" name="Group 6"/>
          <p:cNvGrpSpPr/>
          <p:nvPr/>
        </p:nvGrpSpPr>
        <p:grpSpPr>
          <a:xfrm>
            <a:off x="0" y="1"/>
            <a:ext cx="9173801" cy="6857999"/>
            <a:chOff x="-2514600" y="1"/>
            <a:chExt cx="9173801" cy="6857999"/>
          </a:xfrm>
        </p:grpSpPr>
        <p:pic>
          <p:nvPicPr>
            <p:cNvPr id="135171" name="Picture 3"/>
            <p:cNvPicPr>
              <a:picLocks noChangeAspect="1" noChangeArrowheads="1"/>
            </p:cNvPicPr>
            <p:nvPr/>
          </p:nvPicPr>
          <p:blipFill>
            <a:blip r:embed="rId3" cstate="print"/>
            <a:srcRect/>
            <a:stretch>
              <a:fillRect/>
            </a:stretch>
          </p:blipFill>
          <p:spPr bwMode="auto">
            <a:xfrm>
              <a:off x="-2514600" y="1"/>
              <a:ext cx="9144000" cy="6857999"/>
            </a:xfrm>
            <a:prstGeom prst="rect">
              <a:avLst/>
            </a:prstGeom>
            <a:noFill/>
            <a:ln w="9525">
              <a:noFill/>
              <a:miter lim="800000"/>
              <a:headEnd/>
              <a:tailEnd/>
            </a:ln>
          </p:spPr>
        </p:pic>
        <p:sp>
          <p:nvSpPr>
            <p:cNvPr id="6" name="TextBox 5"/>
            <p:cNvSpPr txBox="1"/>
            <p:nvPr/>
          </p:nvSpPr>
          <p:spPr>
            <a:xfrm>
              <a:off x="4267200" y="6334780"/>
              <a:ext cx="2392001" cy="523220"/>
            </a:xfrm>
            <a:prstGeom prst="rect">
              <a:avLst/>
            </a:prstGeom>
            <a:solidFill>
              <a:schemeClr val="bg1"/>
            </a:solidFill>
          </p:spPr>
          <p:txBody>
            <a:bodyPr wrap="none" rtlCol="0">
              <a:spAutoFit/>
            </a:bodyPr>
            <a:lstStyle/>
            <a:p>
              <a:r>
                <a:rPr lang="en-US" sz="2800" dirty="0"/>
                <a:t>4:45 min Video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1000"/>
                                        <p:tgtEl>
                                          <p:spTgt spid="135170"/>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CAJUN </a:t>
            </a:r>
            <a:r>
              <a:rPr lang="en-US" dirty="0" err="1"/>
              <a:t>vs</a:t>
            </a:r>
            <a:r>
              <a:rPr lang="en-US" dirty="0"/>
              <a:t> CREOLE</a:t>
            </a:r>
          </a:p>
        </p:txBody>
      </p:sp>
      <p:sp>
        <p:nvSpPr>
          <p:cNvPr id="7" name="TextBox 6"/>
          <p:cNvSpPr txBox="1"/>
          <p:nvPr/>
        </p:nvSpPr>
        <p:spPr>
          <a:xfrm>
            <a:off x="0" y="685800"/>
            <a:ext cx="9144000" cy="923330"/>
          </a:xfrm>
          <a:prstGeom prst="rect">
            <a:avLst/>
          </a:prstGeom>
          <a:noFill/>
        </p:spPr>
        <p:txBody>
          <a:bodyPr wrap="square" rtlCol="0">
            <a:spAutoFit/>
          </a:bodyPr>
          <a:lstStyle/>
          <a:p>
            <a:r>
              <a:rPr lang="en-US" sz="5400" dirty="0"/>
              <a:t>WHAT IS </a:t>
            </a:r>
            <a:r>
              <a:rPr lang="en-US" sz="5400" dirty="0">
                <a:solidFill>
                  <a:srgbClr val="FF0000"/>
                </a:solidFill>
                <a:effectLst>
                  <a:outerShdw blurRad="38100" dist="38100" dir="2700000" algn="tl">
                    <a:schemeClr val="tx1"/>
                  </a:outerShdw>
                </a:effectLst>
              </a:rPr>
              <a:t>CAJUN</a:t>
            </a:r>
            <a:r>
              <a:rPr lang="en-US" sz="5400" dirty="0"/>
              <a:t>?</a:t>
            </a:r>
          </a:p>
        </p:txBody>
      </p:sp>
      <p:sp>
        <p:nvSpPr>
          <p:cNvPr id="8" name="TextBox 7"/>
          <p:cNvSpPr txBox="1"/>
          <p:nvPr/>
        </p:nvSpPr>
        <p:spPr>
          <a:xfrm>
            <a:off x="0" y="1828800"/>
            <a:ext cx="9296400" cy="2800767"/>
          </a:xfrm>
          <a:prstGeom prst="rect">
            <a:avLst/>
          </a:prstGeom>
          <a:noFill/>
        </p:spPr>
        <p:txBody>
          <a:bodyPr wrap="square" rtlCol="0">
            <a:spAutoFit/>
          </a:bodyPr>
          <a:lstStyle/>
          <a:p>
            <a:r>
              <a:rPr lang="en-US" sz="4400" dirty="0"/>
              <a:t>an </a:t>
            </a:r>
            <a:r>
              <a:rPr lang="en-US" sz="4400" dirty="0">
                <a:solidFill>
                  <a:srgbClr val="FF0000"/>
                </a:solidFill>
                <a:effectLst>
                  <a:outerShdw blurRad="38100" dist="38100" dir="2700000" algn="tl">
                    <a:schemeClr val="tx1"/>
                  </a:outerShdw>
                </a:effectLst>
              </a:rPr>
              <a:t>ethnic group</a:t>
            </a:r>
            <a:r>
              <a:rPr lang="en-US" sz="4400" dirty="0"/>
              <a:t> consisting in part of the </a:t>
            </a:r>
            <a:r>
              <a:rPr lang="en-US" sz="4400" dirty="0">
                <a:solidFill>
                  <a:srgbClr val="FF0000"/>
                </a:solidFill>
                <a:effectLst>
                  <a:outerShdw blurRad="38100" dist="38100" dir="2700000" algn="tl">
                    <a:schemeClr val="tx1"/>
                  </a:outerShdw>
                </a:effectLst>
              </a:rPr>
              <a:t>descendants of the original Acadian</a:t>
            </a:r>
          </a:p>
          <a:p>
            <a:r>
              <a:rPr lang="en-US" sz="4400" dirty="0">
                <a:solidFill>
                  <a:srgbClr val="FF0000"/>
                </a:solidFill>
                <a:effectLst>
                  <a:outerShdw blurRad="38100" dist="38100" dir="2700000" algn="tl">
                    <a:schemeClr val="tx1"/>
                  </a:outerShdw>
                </a:effectLst>
              </a:rPr>
              <a:t>exiles</a:t>
            </a:r>
            <a:r>
              <a:rPr lang="en-US" sz="4400" dirty="0"/>
              <a:t>—French-speakers </a:t>
            </a:r>
            <a:r>
              <a:rPr lang="en-US" sz="4400" dirty="0">
                <a:solidFill>
                  <a:srgbClr val="FF0000"/>
                </a:solidFill>
                <a:effectLst>
                  <a:outerShdw blurRad="38100" dist="38100" dir="2700000" algn="tl">
                    <a:schemeClr val="tx1"/>
                  </a:outerShdw>
                </a:effectLst>
              </a:rPr>
              <a:t>from Acadia </a:t>
            </a:r>
            <a:r>
              <a:rPr lang="en-US" sz="4400" dirty="0"/>
              <a:t>(</a:t>
            </a:r>
            <a:r>
              <a:rPr lang="en-US" sz="4400" i="1" dirty="0" err="1"/>
              <a:t>L'Acadie</a:t>
            </a:r>
            <a:r>
              <a:rPr lang="en-US" sz="4400" dirty="0"/>
              <a:t>)</a:t>
            </a:r>
          </a:p>
        </p:txBody>
      </p:sp>
      <p:sp>
        <p:nvSpPr>
          <p:cNvPr id="5" name="TextBox 4"/>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CAJUN </a:t>
            </a:r>
            <a:r>
              <a:rPr lang="en-US" dirty="0" err="1"/>
              <a:t>vs</a:t>
            </a:r>
            <a:r>
              <a:rPr lang="en-US" dirty="0"/>
              <a:t> CREOLE</a:t>
            </a:r>
          </a:p>
        </p:txBody>
      </p:sp>
      <p:sp>
        <p:nvSpPr>
          <p:cNvPr id="7" name="TextBox 6"/>
          <p:cNvSpPr txBox="1"/>
          <p:nvPr/>
        </p:nvSpPr>
        <p:spPr>
          <a:xfrm>
            <a:off x="0" y="685800"/>
            <a:ext cx="9144000" cy="923330"/>
          </a:xfrm>
          <a:prstGeom prst="rect">
            <a:avLst/>
          </a:prstGeom>
          <a:noFill/>
        </p:spPr>
        <p:txBody>
          <a:bodyPr wrap="square" rtlCol="0">
            <a:spAutoFit/>
          </a:bodyPr>
          <a:lstStyle/>
          <a:p>
            <a:r>
              <a:rPr lang="en-US" sz="5400" dirty="0"/>
              <a:t>WHAT IS </a:t>
            </a:r>
            <a:r>
              <a:rPr lang="en-US" sz="5400" dirty="0">
                <a:solidFill>
                  <a:srgbClr val="FF0000"/>
                </a:solidFill>
                <a:effectLst>
                  <a:outerShdw blurRad="38100" dist="38100" dir="2700000" algn="tl">
                    <a:schemeClr val="tx1"/>
                  </a:outerShdw>
                </a:effectLst>
              </a:rPr>
              <a:t>CREOLE</a:t>
            </a:r>
            <a:r>
              <a:rPr lang="en-US" sz="5400" dirty="0"/>
              <a:t>?</a:t>
            </a:r>
          </a:p>
        </p:txBody>
      </p:sp>
      <p:sp>
        <p:nvSpPr>
          <p:cNvPr id="8" name="TextBox 7"/>
          <p:cNvSpPr txBox="1"/>
          <p:nvPr/>
        </p:nvSpPr>
        <p:spPr>
          <a:xfrm>
            <a:off x="0" y="1600200"/>
            <a:ext cx="9144000" cy="5078313"/>
          </a:xfrm>
          <a:prstGeom prst="rect">
            <a:avLst/>
          </a:prstGeom>
          <a:noFill/>
        </p:spPr>
        <p:txBody>
          <a:bodyPr wrap="square" rtlCol="0">
            <a:spAutoFit/>
          </a:bodyPr>
          <a:lstStyle/>
          <a:p>
            <a:r>
              <a:rPr lang="en-US" sz="5400" dirty="0"/>
              <a:t>Very difficult to figure out…</a:t>
            </a:r>
          </a:p>
          <a:p>
            <a:pPr algn="ctr"/>
            <a:r>
              <a:rPr lang="en-US" sz="5400" dirty="0"/>
              <a:t>Consulted </a:t>
            </a:r>
            <a:r>
              <a:rPr lang="en-US" sz="5400" dirty="0">
                <a:solidFill>
                  <a:srgbClr val="FF0000"/>
                </a:solidFill>
                <a:effectLst>
                  <a:outerShdw blurRad="38100" dist="38100" dir="2700000" algn="tl">
                    <a:schemeClr val="tx1"/>
                  </a:outerShdw>
                </a:effectLst>
              </a:rPr>
              <a:t>5 dictionaries</a:t>
            </a:r>
            <a:r>
              <a:rPr lang="en-US" sz="5400" dirty="0"/>
              <a:t>,</a:t>
            </a:r>
          </a:p>
          <a:p>
            <a:pPr algn="ctr"/>
            <a:r>
              <a:rPr lang="en-US" sz="5400" dirty="0">
                <a:solidFill>
                  <a:srgbClr val="FF0000"/>
                </a:solidFill>
                <a:effectLst>
                  <a:outerShdw blurRad="38100" dist="38100" dir="2700000" algn="tl">
                    <a:schemeClr val="tx1"/>
                  </a:outerShdw>
                </a:effectLst>
              </a:rPr>
              <a:t>2 online </a:t>
            </a:r>
            <a:r>
              <a:rPr lang="en-US" sz="5400" dirty="0"/>
              <a:t>dictionaries,</a:t>
            </a:r>
          </a:p>
          <a:p>
            <a:pPr algn="ctr"/>
            <a:r>
              <a:rPr lang="en-US" sz="5400" dirty="0">
                <a:solidFill>
                  <a:srgbClr val="FF0000"/>
                </a:solidFill>
                <a:effectLst>
                  <a:outerShdw blurRad="38100" dist="38100" dir="2700000" algn="tl">
                    <a:schemeClr val="tx1"/>
                  </a:outerShdw>
                </a:effectLst>
              </a:rPr>
              <a:t>1 newspaper </a:t>
            </a:r>
            <a:r>
              <a:rPr lang="en-US" sz="5400" dirty="0"/>
              <a:t>article</a:t>
            </a:r>
          </a:p>
          <a:p>
            <a:pPr algn="ctr"/>
            <a:r>
              <a:rPr lang="en-US" sz="5400" dirty="0">
                <a:solidFill>
                  <a:srgbClr val="FF0000"/>
                </a:solidFill>
                <a:effectLst>
                  <a:outerShdw blurRad="38100" dist="38100" dir="2700000" algn="tl">
                    <a:schemeClr val="tx1"/>
                  </a:outerShdw>
                </a:effectLst>
              </a:rPr>
              <a:t>1 magazine </a:t>
            </a:r>
            <a:r>
              <a:rPr lang="en-US" sz="5400" dirty="0"/>
              <a:t>article</a:t>
            </a:r>
          </a:p>
          <a:p>
            <a:pPr algn="ctr"/>
            <a:r>
              <a:rPr lang="en-US" sz="5400" dirty="0"/>
              <a:t>A total of </a:t>
            </a:r>
            <a:r>
              <a:rPr lang="en-US" sz="5400" dirty="0">
                <a:solidFill>
                  <a:srgbClr val="FF0000"/>
                </a:solidFill>
                <a:effectLst>
                  <a:outerShdw blurRad="38100" dist="38100" dir="2700000" algn="tl">
                    <a:schemeClr val="tx1"/>
                  </a:outerShdw>
                </a:effectLst>
              </a:rPr>
              <a:t>16 definitions</a:t>
            </a:r>
            <a:r>
              <a:rPr lang="en-US" sz="5400" dirty="0"/>
              <a:t>! </a:t>
            </a:r>
          </a:p>
        </p:txBody>
      </p:sp>
      <p:sp>
        <p:nvSpPr>
          <p:cNvPr id="9" name="TextBox 8"/>
          <p:cNvSpPr txBox="1"/>
          <p:nvPr/>
        </p:nvSpPr>
        <p:spPr>
          <a:xfrm>
            <a:off x="914400" y="2367171"/>
            <a:ext cx="7315200" cy="2123658"/>
          </a:xfrm>
          <a:prstGeom prst="rect">
            <a:avLst/>
          </a:prstGeom>
          <a:solidFill>
            <a:schemeClr val="bg1"/>
          </a:solidFill>
          <a:ln>
            <a:solidFill>
              <a:schemeClr val="tx1"/>
            </a:solidFill>
          </a:ln>
        </p:spPr>
        <p:txBody>
          <a:bodyPr wrap="square" rtlCol="0">
            <a:spAutoFit/>
          </a:bodyPr>
          <a:lstStyle/>
          <a:p>
            <a:pPr algn="ctr"/>
            <a:r>
              <a:rPr lang="en-US" sz="6600" dirty="0"/>
              <a:t>No two definitions are the same</a:t>
            </a:r>
          </a:p>
        </p:txBody>
      </p:sp>
      <p:sp>
        <p:nvSpPr>
          <p:cNvPr id="6" name="TextBox 5"/>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wipe(up)">
                                      <p:cBhvr>
                                        <p:cTn id="11" dur="500"/>
                                        <p:tgtEl>
                                          <p:spTgt spid="8">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up)">
                                      <p:cBhvr>
                                        <p:cTn id="15" dur="500"/>
                                        <p:tgtEl>
                                          <p:spTgt spid="8">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up)">
                                      <p:cBhvr>
                                        <p:cTn id="19" dur="500"/>
                                        <p:tgtEl>
                                          <p:spTgt spid="8">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up)">
                                      <p:cBhvr>
                                        <p:cTn id="23" dur="500"/>
                                        <p:tgtEl>
                                          <p:spTgt spid="8">
                                            <p:txEl>
                                              <p:pRg st="4" end="4"/>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up)">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4"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from="(-#ppt_w/2)" to="(#ppt_x)" calcmode="lin" valueType="num">
                                      <p:cBhvr>
                                        <p:cTn id="32" dur="600" fill="hold">
                                          <p:stCondLst>
                                            <p:cond delay="0"/>
                                          </p:stCondLst>
                                        </p:cTn>
                                        <p:tgtEl>
                                          <p:spTgt spid="9"/>
                                        </p:tgtEl>
                                        <p:attrNameLst>
                                          <p:attrName>ppt_x</p:attrName>
                                        </p:attrNameLst>
                                      </p:cBhvr>
                                    </p:anim>
                                    <p:anim from="0" to="-1.0" calcmode="lin" valueType="num">
                                      <p:cBhvr>
                                        <p:cTn id="33" dur="200" decel="50000" autoRev="1" fill="hold">
                                          <p:stCondLst>
                                            <p:cond delay="600"/>
                                          </p:stCondLst>
                                        </p:cTn>
                                        <p:tgtEl>
                                          <p:spTgt spid="9"/>
                                        </p:tgtEl>
                                        <p:attrNameLst>
                                          <p:attrName>xshear</p:attrName>
                                        </p:attrNameLst>
                                      </p:cBhvr>
                                    </p:anim>
                                    <p:animScale>
                                      <p:cBhvr>
                                        <p:cTn id="34" dur="200" decel="100000" autoRev="1" fill="hold">
                                          <p:stCondLst>
                                            <p:cond delay="600"/>
                                          </p:stCondLst>
                                        </p:cTn>
                                        <p:tgtEl>
                                          <p:spTgt spid="9"/>
                                        </p:tgtEl>
                                      </p:cBhvr>
                                      <p:from x="100000" y="100000"/>
                                      <p:to x="80000" y="100000"/>
                                    </p:animScale>
                                    <p:anim by="(#ppt_h/3+#ppt_w*0.1)" calcmode="lin" valueType="num">
                                      <p:cBhvr additive="sum">
                                        <p:cTn id="35"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normAutofit fontScale="90000"/>
          </a:bodyPr>
          <a:lstStyle/>
          <a:p>
            <a:r>
              <a:rPr lang="en-US" dirty="0"/>
              <a:t>CAJUN </a:t>
            </a:r>
            <a:r>
              <a:rPr lang="en-US" dirty="0" err="1"/>
              <a:t>vs</a:t>
            </a:r>
            <a:r>
              <a:rPr lang="en-US" dirty="0"/>
              <a:t> CREOLE</a:t>
            </a:r>
          </a:p>
        </p:txBody>
      </p:sp>
      <p:pic>
        <p:nvPicPr>
          <p:cNvPr id="217091" name="Picture 3"/>
          <p:cNvPicPr>
            <a:picLocks noChangeAspect="1" noChangeArrowheads="1"/>
          </p:cNvPicPr>
          <p:nvPr/>
        </p:nvPicPr>
        <p:blipFill>
          <a:blip r:embed="rId2" cstate="print"/>
          <a:srcRect/>
          <a:stretch>
            <a:fillRect/>
          </a:stretch>
        </p:blipFill>
        <p:spPr bwMode="auto">
          <a:xfrm>
            <a:off x="114300" y="147638"/>
            <a:ext cx="8915400" cy="6562725"/>
          </a:xfrm>
          <a:prstGeom prst="rect">
            <a:avLst/>
          </a:prstGeom>
          <a:noFill/>
          <a:ln w="9525">
            <a:noFill/>
            <a:miter lim="800000"/>
            <a:headEnd/>
            <a:tailEnd/>
          </a:ln>
        </p:spPr>
      </p:pic>
      <p:sp>
        <p:nvSpPr>
          <p:cNvPr id="6" name="Rounded Rectangle 5"/>
          <p:cNvSpPr/>
          <p:nvPr/>
        </p:nvSpPr>
        <p:spPr>
          <a:xfrm>
            <a:off x="0" y="3845788"/>
            <a:ext cx="9144000" cy="82296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pic>
        <p:nvPicPr>
          <p:cNvPr id="217095" name="Picture 7"/>
          <p:cNvPicPr>
            <a:picLocks noChangeAspect="1" noChangeArrowheads="1"/>
          </p:cNvPicPr>
          <p:nvPr/>
        </p:nvPicPr>
        <p:blipFill>
          <a:blip r:embed="rId3" cstate="print"/>
          <a:srcRect/>
          <a:stretch>
            <a:fillRect/>
          </a:stretch>
        </p:blipFill>
        <p:spPr bwMode="auto">
          <a:xfrm>
            <a:off x="914400" y="3276600"/>
            <a:ext cx="7315200" cy="2456761"/>
          </a:xfrm>
          <a:prstGeom prst="rect">
            <a:avLst/>
          </a:prstGeom>
          <a:noFill/>
          <a:ln w="57150">
            <a:solidFill>
              <a:srgbClr val="FF0000"/>
            </a:solidFill>
            <a:miter lim="800000"/>
            <a:headEnd/>
            <a:tailEnd/>
          </a:ln>
        </p:spPr>
      </p:pic>
      <p:sp>
        <p:nvSpPr>
          <p:cNvPr id="8" name="TextBox 7"/>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7091"/>
                                        </p:tgtEl>
                                        <p:attrNameLst>
                                          <p:attrName>style.visibility</p:attrName>
                                        </p:attrNameLst>
                                      </p:cBhvr>
                                      <p:to>
                                        <p:strVal val="visible"/>
                                      </p:to>
                                    </p:set>
                                    <p:anim calcmode="lin" valueType="num">
                                      <p:cBhvr>
                                        <p:cTn id="7" dur="500" fill="hold"/>
                                        <p:tgtEl>
                                          <p:spTgt spid="217091"/>
                                        </p:tgtEl>
                                        <p:attrNameLst>
                                          <p:attrName>ppt_w</p:attrName>
                                        </p:attrNameLst>
                                      </p:cBhvr>
                                      <p:tavLst>
                                        <p:tav tm="0">
                                          <p:val>
                                            <p:fltVal val="0"/>
                                          </p:val>
                                        </p:tav>
                                        <p:tav tm="100000">
                                          <p:val>
                                            <p:strVal val="#ppt_w"/>
                                          </p:val>
                                        </p:tav>
                                      </p:tavLst>
                                    </p:anim>
                                    <p:anim calcmode="lin" valueType="num">
                                      <p:cBhvr>
                                        <p:cTn id="8" dur="500" fill="hold"/>
                                        <p:tgtEl>
                                          <p:spTgt spid="217091"/>
                                        </p:tgtEl>
                                        <p:attrNameLst>
                                          <p:attrName>ppt_h</p:attrName>
                                        </p:attrNameLst>
                                      </p:cBhvr>
                                      <p:tavLst>
                                        <p:tav tm="0">
                                          <p:val>
                                            <p:fltVal val="0"/>
                                          </p:val>
                                        </p:tav>
                                        <p:tav tm="100000">
                                          <p:val>
                                            <p:strVal val="#ppt_h"/>
                                          </p:val>
                                        </p:tav>
                                      </p:tavLst>
                                    </p:anim>
                                    <p:animEffect transition="in" filter="fade">
                                      <p:cBhvr>
                                        <p:cTn id="9" dur="500"/>
                                        <p:tgtEl>
                                          <p:spTgt spid="21709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17095"/>
                                        </p:tgtEl>
                                        <p:attrNameLst>
                                          <p:attrName>style.visibility</p:attrName>
                                        </p:attrNameLst>
                                      </p:cBhvr>
                                      <p:to>
                                        <p:strVal val="visible"/>
                                      </p:to>
                                    </p:set>
                                    <p:anim calcmode="lin" valueType="num">
                                      <p:cBhvr>
                                        <p:cTn id="19" dur="500" fill="hold"/>
                                        <p:tgtEl>
                                          <p:spTgt spid="217095"/>
                                        </p:tgtEl>
                                        <p:attrNameLst>
                                          <p:attrName>ppt_w</p:attrName>
                                        </p:attrNameLst>
                                      </p:cBhvr>
                                      <p:tavLst>
                                        <p:tav tm="0">
                                          <p:val>
                                            <p:fltVal val="0"/>
                                          </p:val>
                                        </p:tav>
                                        <p:tav tm="100000">
                                          <p:val>
                                            <p:strVal val="#ppt_w"/>
                                          </p:val>
                                        </p:tav>
                                      </p:tavLst>
                                    </p:anim>
                                    <p:anim calcmode="lin" valueType="num">
                                      <p:cBhvr>
                                        <p:cTn id="20" dur="500" fill="hold"/>
                                        <p:tgtEl>
                                          <p:spTgt spid="217095"/>
                                        </p:tgtEl>
                                        <p:attrNameLst>
                                          <p:attrName>ppt_h</p:attrName>
                                        </p:attrNameLst>
                                      </p:cBhvr>
                                      <p:tavLst>
                                        <p:tav tm="0">
                                          <p:val>
                                            <p:fltVal val="0"/>
                                          </p:val>
                                        </p:tav>
                                        <p:tav tm="100000">
                                          <p:val>
                                            <p:strVal val="#ppt_h"/>
                                          </p:val>
                                        </p:tav>
                                      </p:tavLst>
                                    </p:anim>
                                    <p:animEffect transition="in" filter="fade">
                                      <p:cBhvr>
                                        <p:cTn id="21" dur="500"/>
                                        <p:tgtEl>
                                          <p:spTgt spid="217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07880" y="551590"/>
            <a:ext cx="8928241" cy="6306410"/>
            <a:chOff x="0" y="0"/>
            <a:chExt cx="9709150" cy="10071100"/>
          </a:xfrm>
        </p:grpSpPr>
        <p:pic>
          <p:nvPicPr>
            <p:cNvPr id="17" name="Picture 2"/>
            <p:cNvPicPr>
              <a:picLocks noChangeAspect="1" noChangeArrowheads="1"/>
            </p:cNvPicPr>
            <p:nvPr/>
          </p:nvPicPr>
          <p:blipFill>
            <a:blip r:embed="rId2" cstate="print"/>
            <a:srcRect/>
            <a:stretch>
              <a:fillRect/>
            </a:stretch>
          </p:blipFill>
          <p:spPr bwMode="auto">
            <a:xfrm>
              <a:off x="0" y="0"/>
              <a:ext cx="9702800" cy="4318000"/>
            </a:xfrm>
            <a:prstGeom prst="rect">
              <a:avLst/>
            </a:prstGeom>
            <a:noFill/>
            <a:ln w="9525">
              <a:noFill/>
              <a:miter lim="800000"/>
              <a:headEnd/>
              <a:tailEnd/>
            </a:ln>
          </p:spPr>
        </p:pic>
        <p:pic>
          <p:nvPicPr>
            <p:cNvPr id="18" name="Picture 3"/>
            <p:cNvPicPr>
              <a:picLocks noChangeAspect="1" noChangeArrowheads="1"/>
            </p:cNvPicPr>
            <p:nvPr/>
          </p:nvPicPr>
          <p:blipFill>
            <a:blip r:embed="rId3" cstate="print"/>
            <a:srcRect/>
            <a:stretch>
              <a:fillRect/>
            </a:stretch>
          </p:blipFill>
          <p:spPr bwMode="auto">
            <a:xfrm>
              <a:off x="0" y="4267200"/>
              <a:ext cx="9709150" cy="3702050"/>
            </a:xfrm>
            <a:prstGeom prst="rect">
              <a:avLst/>
            </a:prstGeom>
            <a:noFill/>
            <a:ln w="9525">
              <a:noFill/>
              <a:miter lim="800000"/>
              <a:headEnd/>
              <a:tailEnd/>
            </a:ln>
          </p:spPr>
        </p:pic>
        <p:pic>
          <p:nvPicPr>
            <p:cNvPr id="19" name="Picture 4"/>
            <p:cNvPicPr>
              <a:picLocks noChangeAspect="1" noChangeArrowheads="1"/>
            </p:cNvPicPr>
            <p:nvPr/>
          </p:nvPicPr>
          <p:blipFill>
            <a:blip r:embed="rId4" cstate="print"/>
            <a:srcRect/>
            <a:stretch>
              <a:fillRect/>
            </a:stretch>
          </p:blipFill>
          <p:spPr bwMode="auto">
            <a:xfrm>
              <a:off x="0" y="7924800"/>
              <a:ext cx="9696450" cy="2146300"/>
            </a:xfrm>
            <a:prstGeom prst="rect">
              <a:avLst/>
            </a:prstGeom>
            <a:noFill/>
            <a:ln w="9525">
              <a:noFill/>
              <a:miter lim="800000"/>
              <a:headEnd/>
              <a:tailEnd/>
            </a:ln>
          </p:spPr>
        </p:pic>
      </p:grpSp>
      <p:sp>
        <p:nvSpPr>
          <p:cNvPr id="2" name="Title 1"/>
          <p:cNvSpPr>
            <a:spLocks noGrp="1"/>
          </p:cNvSpPr>
          <p:nvPr>
            <p:ph type="title"/>
          </p:nvPr>
        </p:nvSpPr>
        <p:spPr/>
        <p:txBody>
          <a:bodyPr>
            <a:normAutofit fontScale="90000"/>
          </a:bodyPr>
          <a:lstStyle/>
          <a:p>
            <a:r>
              <a:rPr lang="en-US" dirty="0"/>
              <a:t>CAJUN </a:t>
            </a:r>
            <a:r>
              <a:rPr lang="en-US" dirty="0" err="1"/>
              <a:t>vs</a:t>
            </a:r>
            <a:r>
              <a:rPr lang="en-US" dirty="0"/>
              <a:t> CREOLE</a:t>
            </a:r>
          </a:p>
        </p:txBody>
      </p:sp>
      <p:grpSp>
        <p:nvGrpSpPr>
          <p:cNvPr id="9" name="Group 8"/>
          <p:cNvGrpSpPr/>
          <p:nvPr/>
        </p:nvGrpSpPr>
        <p:grpSpPr>
          <a:xfrm>
            <a:off x="1" y="0"/>
            <a:ext cx="7010400" cy="6868550"/>
            <a:chOff x="0" y="0"/>
            <a:chExt cx="8943975" cy="8763000"/>
          </a:xfrm>
        </p:grpSpPr>
        <p:pic>
          <p:nvPicPr>
            <p:cNvPr id="216070" name="Picture 6"/>
            <p:cNvPicPr>
              <a:picLocks noChangeAspect="1" noChangeArrowheads="1"/>
            </p:cNvPicPr>
            <p:nvPr/>
          </p:nvPicPr>
          <p:blipFill>
            <a:blip r:embed="rId5" cstate="print"/>
            <a:srcRect/>
            <a:stretch>
              <a:fillRect/>
            </a:stretch>
          </p:blipFill>
          <p:spPr bwMode="auto">
            <a:xfrm>
              <a:off x="0" y="0"/>
              <a:ext cx="8943975" cy="6381750"/>
            </a:xfrm>
            <a:prstGeom prst="rect">
              <a:avLst/>
            </a:prstGeom>
            <a:noFill/>
            <a:ln w="9525">
              <a:noFill/>
              <a:miter lim="800000"/>
              <a:headEnd/>
              <a:tailEnd/>
            </a:ln>
          </p:spPr>
        </p:pic>
        <p:pic>
          <p:nvPicPr>
            <p:cNvPr id="216071" name="Picture 7"/>
            <p:cNvPicPr>
              <a:picLocks noChangeAspect="1" noChangeArrowheads="1"/>
            </p:cNvPicPr>
            <p:nvPr/>
          </p:nvPicPr>
          <p:blipFill>
            <a:blip r:embed="rId6" cstate="print"/>
            <a:srcRect/>
            <a:stretch>
              <a:fillRect/>
            </a:stretch>
          </p:blipFill>
          <p:spPr bwMode="auto">
            <a:xfrm>
              <a:off x="0" y="6296025"/>
              <a:ext cx="8943975" cy="2466975"/>
            </a:xfrm>
            <a:prstGeom prst="rect">
              <a:avLst/>
            </a:prstGeom>
            <a:noFill/>
            <a:ln w="9525">
              <a:noFill/>
              <a:miter lim="800000"/>
              <a:headEnd/>
              <a:tailEnd/>
            </a:ln>
          </p:spPr>
        </p:pic>
      </p:grpSp>
      <p:sp>
        <p:nvSpPr>
          <p:cNvPr id="10" name="TextBox 9"/>
          <p:cNvSpPr txBox="1"/>
          <p:nvPr/>
        </p:nvSpPr>
        <p:spPr>
          <a:xfrm>
            <a:off x="7010400" y="838200"/>
            <a:ext cx="2133600" cy="4739759"/>
          </a:xfrm>
          <a:prstGeom prst="rect">
            <a:avLst/>
          </a:prstGeom>
          <a:noFill/>
        </p:spPr>
        <p:txBody>
          <a:bodyPr wrap="square" rtlCol="0">
            <a:spAutoFit/>
          </a:bodyPr>
          <a:lstStyle/>
          <a:p>
            <a:pPr marL="514350" indent="-514350">
              <a:spcAft>
                <a:spcPts val="1200"/>
              </a:spcAft>
            </a:pPr>
            <a:r>
              <a:rPr lang="en-US" sz="2800" dirty="0"/>
              <a:t>ATTRIBUTE</a:t>
            </a:r>
          </a:p>
          <a:p>
            <a:pPr marL="514350" indent="-514350">
              <a:spcAft>
                <a:spcPts val="1200"/>
              </a:spcAft>
              <a:buFont typeface="+mj-lt"/>
              <a:buAutoNum type="arabicPeriod"/>
            </a:pPr>
            <a:r>
              <a:rPr lang="en-US" sz="2800" dirty="0"/>
              <a:t>Race</a:t>
            </a:r>
          </a:p>
          <a:p>
            <a:pPr marL="514350" indent="-514350">
              <a:spcAft>
                <a:spcPts val="1200"/>
              </a:spcAft>
              <a:buFont typeface="+mj-lt"/>
              <a:buAutoNum type="arabicPeriod"/>
            </a:pPr>
            <a:r>
              <a:rPr lang="en-US" sz="2800" dirty="0"/>
              <a:t>Ethnic Origins</a:t>
            </a:r>
          </a:p>
          <a:p>
            <a:pPr marL="514350" indent="-514350">
              <a:spcAft>
                <a:spcPts val="1200"/>
              </a:spcAft>
              <a:buFont typeface="+mj-lt"/>
              <a:buAutoNum type="arabicPeriod"/>
            </a:pPr>
            <a:r>
              <a:rPr lang="en-US" sz="2800" dirty="0"/>
              <a:t>Birth Location</a:t>
            </a:r>
          </a:p>
          <a:p>
            <a:pPr marL="514350" indent="-514350">
              <a:spcAft>
                <a:spcPts val="1200"/>
              </a:spcAft>
              <a:buFont typeface="+mj-lt"/>
              <a:buAutoNum type="arabicPeriod"/>
            </a:pPr>
            <a:r>
              <a:rPr lang="en-US" sz="2800" dirty="0"/>
              <a:t>Language Use</a:t>
            </a:r>
          </a:p>
          <a:p>
            <a:pPr marL="514350" indent="-514350">
              <a:spcAft>
                <a:spcPts val="1200"/>
              </a:spcAft>
              <a:buFont typeface="+mj-lt"/>
              <a:buAutoNum type="arabicPeriod"/>
            </a:pPr>
            <a:r>
              <a:rPr lang="en-US" sz="2800" dirty="0"/>
              <a:t>Timing</a:t>
            </a:r>
          </a:p>
        </p:txBody>
      </p:sp>
      <p:sp>
        <p:nvSpPr>
          <p:cNvPr id="11" name="Rounded Rectangle 10"/>
          <p:cNvSpPr/>
          <p:nvPr/>
        </p:nvSpPr>
        <p:spPr>
          <a:xfrm>
            <a:off x="1219200" y="0"/>
            <a:ext cx="914400" cy="6858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12" name="Rounded Rectangle 11"/>
          <p:cNvSpPr/>
          <p:nvPr/>
        </p:nvSpPr>
        <p:spPr>
          <a:xfrm>
            <a:off x="2133600" y="0"/>
            <a:ext cx="1447800" cy="6858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13" name="Rounded Rectangle 12"/>
          <p:cNvSpPr/>
          <p:nvPr/>
        </p:nvSpPr>
        <p:spPr>
          <a:xfrm>
            <a:off x="3581400" y="0"/>
            <a:ext cx="1447800" cy="6858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14" name="Rounded Rectangle 13"/>
          <p:cNvSpPr/>
          <p:nvPr/>
        </p:nvSpPr>
        <p:spPr>
          <a:xfrm>
            <a:off x="5029200" y="0"/>
            <a:ext cx="1447800" cy="6858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15" name="Rounded Rectangle 14"/>
          <p:cNvSpPr/>
          <p:nvPr/>
        </p:nvSpPr>
        <p:spPr>
          <a:xfrm>
            <a:off x="6446520" y="0"/>
            <a:ext cx="548640" cy="6858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20" name="TextBox 19"/>
          <p:cNvSpPr txBox="1"/>
          <p:nvPr/>
        </p:nvSpPr>
        <p:spPr>
          <a:xfrm>
            <a:off x="0" y="856357"/>
            <a:ext cx="7086600" cy="6001643"/>
          </a:xfrm>
          <a:prstGeom prst="rect">
            <a:avLst/>
          </a:prstGeom>
          <a:solidFill>
            <a:schemeClr val="bg1"/>
          </a:solidFill>
          <a:ln>
            <a:solidFill>
              <a:schemeClr val="tx1"/>
            </a:solidFill>
          </a:ln>
        </p:spPr>
        <p:txBody>
          <a:bodyPr wrap="square" rtlCol="0">
            <a:spAutoFit/>
          </a:bodyPr>
          <a:lstStyle/>
          <a:p>
            <a:r>
              <a:rPr lang="en-US" sz="4800" dirty="0"/>
              <a:t>The 16 Definitions stated one or more of these attributes in their definition</a:t>
            </a:r>
          </a:p>
          <a:p>
            <a:pPr marL="1254125"/>
            <a:r>
              <a:rPr lang="en-US" sz="4800" dirty="0"/>
              <a:t>56% Race</a:t>
            </a:r>
          </a:p>
          <a:p>
            <a:pPr marL="1254125"/>
            <a:r>
              <a:rPr lang="en-US" sz="4800" dirty="0"/>
              <a:t>60% Ethnic Origins</a:t>
            </a:r>
          </a:p>
          <a:p>
            <a:pPr marL="1254125"/>
            <a:r>
              <a:rPr lang="en-US" sz="4800" dirty="0"/>
              <a:t>44% Birth Location</a:t>
            </a:r>
          </a:p>
          <a:p>
            <a:pPr marL="1254125"/>
            <a:r>
              <a:rPr lang="en-US" sz="4800" dirty="0"/>
              <a:t>25% Language Use</a:t>
            </a:r>
          </a:p>
          <a:p>
            <a:pPr marL="1254125"/>
            <a:r>
              <a:rPr lang="en-US" sz="4800" dirty="0"/>
              <a:t>  6% Timing</a:t>
            </a:r>
          </a:p>
        </p:txBody>
      </p:sp>
      <p:sp>
        <p:nvSpPr>
          <p:cNvPr id="21" name="TextBox 20"/>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left)">
                                      <p:cBhvr>
                                        <p:cTn id="24" dur="10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1000"/>
                                        <p:tgtEl>
                                          <p:spTgt spid="10">
                                            <p:txEl>
                                              <p:pRg st="1" end="1"/>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Effect transition="in" filter="wipe(left)">
                                      <p:cBhvr>
                                        <p:cTn id="42" dur="1000"/>
                                        <p:tgtEl>
                                          <p:spTgt spid="10">
                                            <p:txEl>
                                              <p:pRg st="2" end="2"/>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1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0">
                                            <p:txEl>
                                              <p:pRg st="3" end="3"/>
                                            </p:txEl>
                                          </p:spTgt>
                                        </p:tgtEl>
                                        <p:attrNameLst>
                                          <p:attrName>style.visibility</p:attrName>
                                        </p:attrNameLst>
                                      </p:cBhvr>
                                      <p:to>
                                        <p:strVal val="visible"/>
                                      </p:to>
                                    </p:set>
                                    <p:animEffect transition="in" filter="wipe(left)">
                                      <p:cBhvr>
                                        <p:cTn id="55" dur="1000"/>
                                        <p:tgtEl>
                                          <p:spTgt spid="10">
                                            <p:txEl>
                                              <p:pRg st="3" end="3"/>
                                            </p:tx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up)">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0">
                                            <p:txEl>
                                              <p:pRg st="4" end="4"/>
                                            </p:txEl>
                                          </p:spTgt>
                                        </p:tgtEl>
                                        <p:attrNameLst>
                                          <p:attrName>style.visibility</p:attrName>
                                        </p:attrNameLst>
                                      </p:cBhvr>
                                      <p:to>
                                        <p:strVal val="visible"/>
                                      </p:to>
                                    </p:set>
                                    <p:animEffect transition="in" filter="wipe(left)">
                                      <p:cBhvr>
                                        <p:cTn id="68" dur="1000"/>
                                        <p:tgtEl>
                                          <p:spTgt spid="10">
                                            <p:txEl>
                                              <p:pRg st="4" end="4"/>
                                            </p:txEl>
                                          </p:spTgt>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10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0">
                                            <p:txEl>
                                              <p:pRg st="5" end="5"/>
                                            </p:txEl>
                                          </p:spTgt>
                                        </p:tgtEl>
                                        <p:attrNameLst>
                                          <p:attrName>style.visibility</p:attrName>
                                        </p:attrNameLst>
                                      </p:cBhvr>
                                      <p:to>
                                        <p:strVal val="visible"/>
                                      </p:to>
                                    </p:set>
                                    <p:animEffect transition="in" filter="wipe(left)">
                                      <p:cBhvr>
                                        <p:cTn id="81" dur="1000"/>
                                        <p:tgtEl>
                                          <p:spTgt spid="10">
                                            <p:txEl>
                                              <p:pRg st="5" end="5"/>
                                            </p:tx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up)">
                                      <p:cBhvr>
                                        <p:cTn id="84" dur="10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4"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 from="(-#ppt_w/2)" to="(#ppt_x)" calcmode="lin" valueType="num">
                                      <p:cBhvr>
                                        <p:cTn id="94" dur="600" fill="hold">
                                          <p:stCondLst>
                                            <p:cond delay="0"/>
                                          </p:stCondLst>
                                        </p:cTn>
                                        <p:tgtEl>
                                          <p:spTgt spid="20"/>
                                        </p:tgtEl>
                                        <p:attrNameLst>
                                          <p:attrName>ppt_x</p:attrName>
                                        </p:attrNameLst>
                                      </p:cBhvr>
                                    </p:anim>
                                    <p:anim from="0" to="-1.0" calcmode="lin" valueType="num">
                                      <p:cBhvr>
                                        <p:cTn id="95" dur="200" decel="50000" autoRev="1" fill="hold">
                                          <p:stCondLst>
                                            <p:cond delay="600"/>
                                          </p:stCondLst>
                                        </p:cTn>
                                        <p:tgtEl>
                                          <p:spTgt spid="20"/>
                                        </p:tgtEl>
                                        <p:attrNameLst>
                                          <p:attrName>xshear</p:attrName>
                                        </p:attrNameLst>
                                      </p:cBhvr>
                                    </p:anim>
                                    <p:animScale>
                                      <p:cBhvr>
                                        <p:cTn id="96" dur="200" decel="100000" autoRev="1" fill="hold">
                                          <p:stCondLst>
                                            <p:cond delay="600"/>
                                          </p:stCondLst>
                                        </p:cTn>
                                        <p:tgtEl>
                                          <p:spTgt spid="20"/>
                                        </p:tgtEl>
                                      </p:cBhvr>
                                      <p:from x="100000" y="100000"/>
                                      <p:to x="80000" y="100000"/>
                                    </p:animScale>
                                    <p:anim by="(#ppt_h/3+#ppt_w*0.1)" calcmode="lin" valueType="num">
                                      <p:cBhvr additive="sum">
                                        <p:cTn id="97"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2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CAJUN </a:t>
            </a:r>
            <a:r>
              <a:rPr lang="en-US" dirty="0" err="1"/>
              <a:t>vs</a:t>
            </a:r>
            <a:r>
              <a:rPr lang="en-US" dirty="0"/>
              <a:t> CREOLE</a:t>
            </a:r>
          </a:p>
        </p:txBody>
      </p:sp>
      <p:sp>
        <p:nvSpPr>
          <p:cNvPr id="7" name="TextBox 6"/>
          <p:cNvSpPr txBox="1"/>
          <p:nvPr/>
        </p:nvSpPr>
        <p:spPr>
          <a:xfrm>
            <a:off x="914400" y="644634"/>
            <a:ext cx="7315200" cy="5832366"/>
          </a:xfrm>
          <a:prstGeom prst="rect">
            <a:avLst/>
          </a:prstGeom>
          <a:solidFill>
            <a:schemeClr val="bg1"/>
          </a:solidFill>
          <a:ln>
            <a:solidFill>
              <a:schemeClr val="tx1"/>
            </a:solidFill>
          </a:ln>
        </p:spPr>
        <p:txBody>
          <a:bodyPr wrap="square" rtlCol="0">
            <a:spAutoFit/>
          </a:bodyPr>
          <a:lstStyle/>
          <a:p>
            <a:pPr algn="ctr"/>
            <a:r>
              <a:rPr lang="en-US" sz="6600" dirty="0"/>
              <a:t>Chose these two Creole definitions:</a:t>
            </a:r>
          </a:p>
          <a:p>
            <a:pPr marL="461963" indent="-461963">
              <a:spcBef>
                <a:spcPts val="1200"/>
              </a:spcBef>
              <a:spcAft>
                <a:spcPts val="1800"/>
              </a:spcAft>
            </a:pPr>
            <a:r>
              <a:rPr lang="en-US" sz="3600" dirty="0"/>
              <a:t>1) French Creole is someone of </a:t>
            </a:r>
            <a:r>
              <a:rPr lang="en-US" sz="3600" b="1" dirty="0"/>
              <a:t>European ancestry born in Louisiana</a:t>
            </a:r>
          </a:p>
          <a:p>
            <a:pPr marL="461963" indent="-461963">
              <a:spcAft>
                <a:spcPts val="1800"/>
              </a:spcAft>
            </a:pPr>
            <a:r>
              <a:rPr lang="en-US" sz="3600" dirty="0"/>
              <a:t>2) Louisiana Creole is someone of </a:t>
            </a:r>
            <a:r>
              <a:rPr lang="en-US" sz="3600" b="1" dirty="0"/>
              <a:t>mixed racial ancestry born in Louisiana </a:t>
            </a:r>
          </a:p>
        </p:txBody>
      </p:sp>
      <p:pic>
        <p:nvPicPr>
          <p:cNvPr id="218117" name="Picture 5"/>
          <p:cNvPicPr>
            <a:picLocks noChangeAspect="1" noChangeArrowheads="1"/>
          </p:cNvPicPr>
          <p:nvPr/>
        </p:nvPicPr>
        <p:blipFill>
          <a:blip r:embed="rId2" cstate="print"/>
          <a:srcRect/>
          <a:stretch>
            <a:fillRect/>
          </a:stretch>
        </p:blipFill>
        <p:spPr bwMode="auto">
          <a:xfrm>
            <a:off x="0" y="609600"/>
            <a:ext cx="9144000" cy="5715000"/>
          </a:xfrm>
          <a:prstGeom prst="rect">
            <a:avLst/>
          </a:prstGeom>
          <a:noFill/>
          <a:ln w="9525">
            <a:noFill/>
            <a:miter lim="800000"/>
            <a:headEnd/>
            <a:tailEnd/>
          </a:ln>
        </p:spPr>
      </p:pic>
      <p:sp>
        <p:nvSpPr>
          <p:cNvPr id="9" name="Rounded Rectangle 8"/>
          <p:cNvSpPr/>
          <p:nvPr/>
        </p:nvSpPr>
        <p:spPr>
          <a:xfrm>
            <a:off x="3962400" y="762000"/>
            <a:ext cx="3505200" cy="762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10" name="Rounded Rectangle 9"/>
          <p:cNvSpPr/>
          <p:nvPr/>
        </p:nvSpPr>
        <p:spPr>
          <a:xfrm>
            <a:off x="3962400" y="1524000"/>
            <a:ext cx="3505200" cy="7620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11" name="Rounded Rectangle 10"/>
          <p:cNvSpPr/>
          <p:nvPr/>
        </p:nvSpPr>
        <p:spPr>
          <a:xfrm>
            <a:off x="3962400" y="2295367"/>
            <a:ext cx="5181600" cy="758952"/>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8117"/>
                                        </p:tgtEl>
                                        <p:attrNameLst>
                                          <p:attrName>style.visibility</p:attrName>
                                        </p:attrNameLst>
                                      </p:cBhvr>
                                      <p:to>
                                        <p:strVal val="visible"/>
                                      </p:to>
                                    </p:set>
                                    <p:animEffect transition="in" filter="wipe(down)">
                                      <p:cBhvr>
                                        <p:cTn id="15" dur="1000"/>
                                        <p:tgtEl>
                                          <p:spTgt spid="218117"/>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9" grpId="1" animBg="1"/>
      <p:bldP spid="10" grpId="0" animBg="1"/>
      <p:bldP spid="10" grpId="1" animBg="1"/>
      <p:bldP spid="1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sp>
        <p:nvSpPr>
          <p:cNvPr id="3" name="TextBox 2"/>
          <p:cNvSpPr txBox="1"/>
          <p:nvPr/>
        </p:nvSpPr>
        <p:spPr>
          <a:xfrm>
            <a:off x="0" y="609600"/>
            <a:ext cx="4572000" cy="3185487"/>
          </a:xfrm>
          <a:prstGeom prst="rect">
            <a:avLst/>
          </a:prstGeom>
          <a:noFill/>
        </p:spPr>
        <p:txBody>
          <a:bodyPr wrap="square" rtlCol="0">
            <a:spAutoFit/>
          </a:bodyPr>
          <a:lstStyle/>
          <a:p>
            <a:pPr marL="168275" indent="-168275">
              <a:spcAft>
                <a:spcPts val="600"/>
              </a:spcAft>
              <a:buFont typeface="Arial" pitchFamily="34" charset="0"/>
              <a:buChar char="•"/>
            </a:pPr>
            <a:r>
              <a:rPr lang="en-US" sz="2800" dirty="0">
                <a:solidFill>
                  <a:srgbClr val="FF0000"/>
                </a:solidFill>
                <a:effectLst>
                  <a:outerShdw blurRad="38100" dist="38100" dir="2700000" algn="tl">
                    <a:schemeClr val="tx1"/>
                  </a:outerShdw>
                </a:effectLst>
              </a:rPr>
              <a:t>Creole food had it’s start in the New Orleans area</a:t>
            </a:r>
          </a:p>
          <a:p>
            <a:pPr marL="168275" indent="-168275">
              <a:spcAft>
                <a:spcPts val="600"/>
              </a:spcAft>
              <a:buFont typeface="Arial" pitchFamily="34" charset="0"/>
              <a:buChar char="•"/>
            </a:pPr>
            <a:r>
              <a:rPr lang="en-US" sz="2800" dirty="0"/>
              <a:t>Creole food is a </a:t>
            </a:r>
            <a:r>
              <a:rPr lang="en-US" sz="2800" dirty="0">
                <a:solidFill>
                  <a:srgbClr val="FF0000"/>
                </a:solidFill>
                <a:effectLst>
                  <a:outerShdw blurRad="38100" dist="38100" dir="2700000" algn="tl">
                    <a:schemeClr val="tx1"/>
                  </a:outerShdw>
                </a:effectLst>
              </a:rPr>
              <a:t>blend of the various cultures</a:t>
            </a:r>
            <a:r>
              <a:rPr lang="en-US" sz="2800" dirty="0"/>
              <a:t> of New Orleans, including </a:t>
            </a:r>
            <a:r>
              <a:rPr lang="en-US" sz="2800" dirty="0">
                <a:solidFill>
                  <a:srgbClr val="FF0000"/>
                </a:solidFill>
                <a:effectLst>
                  <a:outerShdw blurRad="38100" dist="38100" dir="2700000" algn="tl">
                    <a:schemeClr val="tx1"/>
                  </a:outerShdw>
                </a:effectLst>
              </a:rPr>
              <a:t>Italian</a:t>
            </a:r>
            <a:r>
              <a:rPr lang="en-US" sz="2800" dirty="0"/>
              <a:t>, </a:t>
            </a:r>
            <a:r>
              <a:rPr lang="en-US" sz="2800" dirty="0">
                <a:solidFill>
                  <a:srgbClr val="FF0000"/>
                </a:solidFill>
                <a:effectLst>
                  <a:outerShdw blurRad="38100" dist="38100" dir="2700000" algn="tl">
                    <a:schemeClr val="tx1"/>
                  </a:outerShdw>
                </a:effectLst>
              </a:rPr>
              <a:t>Spanish</a:t>
            </a:r>
            <a:r>
              <a:rPr lang="en-US" sz="2800" dirty="0"/>
              <a:t>, </a:t>
            </a:r>
            <a:r>
              <a:rPr lang="en-US" sz="2800" dirty="0">
                <a:solidFill>
                  <a:srgbClr val="FF0000"/>
                </a:solidFill>
                <a:effectLst>
                  <a:outerShdw blurRad="38100" dist="38100" dir="2700000" algn="tl">
                    <a:schemeClr val="tx1"/>
                  </a:outerShdw>
                </a:effectLst>
              </a:rPr>
              <a:t>African</a:t>
            </a:r>
            <a:r>
              <a:rPr lang="en-US" sz="2800" dirty="0"/>
              <a:t>, </a:t>
            </a:r>
            <a:r>
              <a:rPr lang="en-US" sz="2800" dirty="0">
                <a:solidFill>
                  <a:srgbClr val="FF0000"/>
                </a:solidFill>
                <a:effectLst>
                  <a:outerShdw blurRad="38100" dist="38100" dir="2700000" algn="tl">
                    <a:schemeClr val="tx1"/>
                  </a:outerShdw>
                </a:effectLst>
              </a:rPr>
              <a:t>German</a:t>
            </a:r>
            <a:r>
              <a:rPr lang="en-US" sz="2800" dirty="0"/>
              <a:t>, </a:t>
            </a:r>
            <a:r>
              <a:rPr lang="en-US" sz="2800" dirty="0">
                <a:solidFill>
                  <a:srgbClr val="FF0000"/>
                </a:solidFill>
                <a:effectLst>
                  <a:outerShdw blurRad="38100" dist="38100" dir="2700000" algn="tl">
                    <a:schemeClr val="tx1"/>
                  </a:outerShdw>
                </a:effectLst>
              </a:rPr>
              <a:t>Caribbean</a:t>
            </a:r>
            <a:r>
              <a:rPr lang="en-US" sz="2800" dirty="0"/>
              <a:t>, </a:t>
            </a:r>
            <a:r>
              <a:rPr lang="en-US" sz="2800" dirty="0">
                <a:solidFill>
                  <a:srgbClr val="FF0000"/>
                </a:solidFill>
                <a:effectLst>
                  <a:outerShdw blurRad="38100" dist="38100" dir="2700000" algn="tl">
                    <a:schemeClr val="tx1"/>
                  </a:outerShdw>
                </a:effectLst>
              </a:rPr>
              <a:t>Native American</a:t>
            </a:r>
            <a:r>
              <a:rPr lang="en-US" sz="2800" dirty="0"/>
              <a:t>, </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698081"/>
            <a:ext cx="9144000" cy="3693319"/>
          </a:xfrm>
          <a:prstGeom prst="rect">
            <a:avLst/>
          </a:prstGeom>
          <a:noFill/>
        </p:spPr>
        <p:txBody>
          <a:bodyPr wrap="square" rtlCol="0">
            <a:spAutoFit/>
          </a:bodyPr>
          <a:lstStyle/>
          <a:p>
            <a:pPr marL="168275" indent="-168275"/>
            <a:r>
              <a:rPr lang="en-US" sz="2800" dirty="0"/>
              <a:t>	and </a:t>
            </a:r>
            <a:r>
              <a:rPr lang="en-US" sz="2800" dirty="0">
                <a:solidFill>
                  <a:srgbClr val="FF0000"/>
                </a:solidFill>
                <a:effectLst>
                  <a:outerShdw blurRad="38100" dist="38100" dir="2700000" algn="tl">
                    <a:schemeClr val="tx1"/>
                  </a:outerShdw>
                </a:effectLst>
              </a:rPr>
              <a:t>Portuguese</a:t>
            </a:r>
            <a:r>
              <a:rPr lang="en-US" sz="2800" dirty="0"/>
              <a:t>, etc. </a:t>
            </a:r>
          </a:p>
          <a:p>
            <a:pPr marL="168275" indent="-168275">
              <a:spcAft>
                <a:spcPts val="600"/>
              </a:spcAft>
              <a:buFont typeface="Arial" pitchFamily="34" charset="0"/>
              <a:buChar char="•"/>
            </a:pPr>
            <a:r>
              <a:rPr lang="en-US" sz="2800" dirty="0"/>
              <a:t>Because of the access to a much wider variety of spices, meats, and techniques, </a:t>
            </a:r>
            <a:r>
              <a:rPr lang="en-US" sz="2800" dirty="0">
                <a:solidFill>
                  <a:srgbClr val="FF0000"/>
                </a:solidFill>
                <a:effectLst>
                  <a:outerShdw blurRad="38100" dist="38100" dir="2700000" algn="tl">
                    <a:schemeClr val="tx1"/>
                  </a:outerShdw>
                </a:effectLst>
              </a:rPr>
              <a:t>Creole cuisine is thought of as </a:t>
            </a:r>
            <a:r>
              <a:rPr lang="en-US" sz="2800" dirty="0"/>
              <a:t>a little </a:t>
            </a:r>
            <a:r>
              <a:rPr lang="en-US" sz="2800" dirty="0">
                <a:solidFill>
                  <a:srgbClr val="FF0000"/>
                </a:solidFill>
                <a:effectLst>
                  <a:outerShdw blurRad="38100" dist="38100" dir="2700000" algn="tl">
                    <a:schemeClr val="tx1"/>
                  </a:outerShdw>
                </a:effectLst>
              </a:rPr>
              <a:t>hig</a:t>
            </a:r>
            <a:r>
              <a:rPr lang="en-US" sz="2800" dirty="0" err="1">
                <a:solidFill>
                  <a:srgbClr val="FF0000"/>
                </a:solidFill>
                <a:effectLst>
                  <a:outerShdw blurRad="38100" dist="38100" dir="2700000" algn="tl">
                    <a:schemeClr val="tx1"/>
                  </a:outerShdw>
                </a:effectLst>
              </a:rPr>
              <a:t>her-brow</a:t>
            </a:r>
            <a:r>
              <a:rPr lang="en-US" sz="2800" dirty="0"/>
              <a:t> or </a:t>
            </a:r>
            <a:r>
              <a:rPr lang="en-US" sz="2800" dirty="0">
                <a:solidFill>
                  <a:srgbClr val="FF0000"/>
                </a:solidFill>
                <a:effectLst>
                  <a:outerShdw blurRad="38100" dist="38100" dir="2700000" algn="tl">
                    <a:schemeClr val="tx1"/>
                  </a:outerShdw>
                </a:effectLst>
              </a:rPr>
              <a:t>aristocratic</a:t>
            </a:r>
            <a:r>
              <a:rPr lang="en-US" sz="2800" dirty="0"/>
              <a:t> when compared to Cajun.</a:t>
            </a:r>
          </a:p>
          <a:p>
            <a:pPr marL="168275" indent="-168275">
              <a:spcAft>
                <a:spcPts val="600"/>
              </a:spcAft>
              <a:buFont typeface="Arial" pitchFamily="34" charset="0"/>
              <a:buChar char="•"/>
            </a:pPr>
            <a:r>
              <a:rPr lang="en-US" sz="2800" dirty="0"/>
              <a:t>A </a:t>
            </a:r>
            <a:r>
              <a:rPr lang="en-US" sz="2800" dirty="0">
                <a:solidFill>
                  <a:srgbClr val="FF0000"/>
                </a:solidFill>
                <a:effectLst>
                  <a:outerShdw blurRad="38100" dist="38100" dir="2700000" algn="tl">
                    <a:schemeClr val="tx1"/>
                  </a:outerShdw>
                </a:effectLst>
              </a:rPr>
              <a:t>vastly over-simplified way </a:t>
            </a:r>
            <a:r>
              <a:rPr lang="en-US" sz="2800" dirty="0"/>
              <a:t>to describe the two cuisines is to deem </a:t>
            </a:r>
            <a:r>
              <a:rPr lang="en-US" sz="2800" dirty="0">
                <a:solidFill>
                  <a:srgbClr val="FF0000"/>
                </a:solidFill>
                <a:effectLst>
                  <a:outerShdw blurRad="38100" dist="38100" dir="2700000" algn="tl">
                    <a:schemeClr val="tx1"/>
                  </a:outerShdw>
                </a:effectLst>
              </a:rPr>
              <a:t>Creole cuisine "city food" </a:t>
            </a:r>
            <a:r>
              <a:rPr lang="en-US" sz="2800" dirty="0"/>
              <a:t>and </a:t>
            </a:r>
            <a:r>
              <a:rPr lang="en-US" sz="2800" dirty="0">
                <a:solidFill>
                  <a:srgbClr val="FF0000"/>
                </a:solidFill>
                <a:effectLst>
                  <a:outerShdw blurRad="38100" dist="38100" dir="2700000" algn="tl">
                    <a:schemeClr val="tx1"/>
                  </a:outerShdw>
                </a:effectLst>
              </a:rPr>
              <a:t>Cajun cuisine "country food."</a:t>
            </a:r>
            <a:r>
              <a:rPr lang="en-US" sz="2800" dirty="0"/>
              <a:t> </a:t>
            </a:r>
          </a:p>
          <a:p>
            <a:pPr marL="168275" indent="-168275">
              <a:buFont typeface="Arial" pitchFamily="34" charset="0"/>
              <a:buChar char="•"/>
            </a:pPr>
            <a:endParaRPr lang="en-US" sz="2800" dirty="0"/>
          </a:p>
        </p:txBody>
      </p:sp>
      <p:sp>
        <p:nvSpPr>
          <p:cNvPr id="6" name="TextBox 5"/>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left)">
                                      <p:cBhvr>
                                        <p:cTn id="26"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sp>
        <p:nvSpPr>
          <p:cNvPr id="3" name="TextBox 2"/>
          <p:cNvSpPr txBox="1"/>
          <p:nvPr/>
        </p:nvSpPr>
        <p:spPr>
          <a:xfrm>
            <a:off x="0" y="609600"/>
            <a:ext cx="4648200" cy="3262432"/>
          </a:xfrm>
          <a:prstGeom prst="rect">
            <a:avLst/>
          </a:prstGeom>
          <a:noFill/>
        </p:spPr>
        <p:txBody>
          <a:bodyPr wrap="square" rtlCol="0">
            <a:spAutoFit/>
          </a:bodyPr>
          <a:lstStyle/>
          <a:p>
            <a:pPr marL="168275" indent="-168275">
              <a:spcAft>
                <a:spcPts val="1200"/>
              </a:spcAft>
              <a:buFont typeface="Arial" pitchFamily="34" charset="0"/>
              <a:buChar char="•"/>
            </a:pPr>
            <a:r>
              <a:rPr lang="en-US" sz="2800" dirty="0"/>
              <a:t>The “</a:t>
            </a:r>
            <a:r>
              <a:rPr lang="en-US" sz="2800" dirty="0">
                <a:solidFill>
                  <a:srgbClr val="FF0000"/>
                </a:solidFill>
                <a:effectLst>
                  <a:outerShdw blurRad="38100" dist="38100" dir="2700000" algn="tl">
                    <a:schemeClr val="tx1"/>
                  </a:outerShdw>
                </a:effectLst>
              </a:rPr>
              <a:t>holy trinity of Cajun/Creole cuisine</a:t>
            </a:r>
            <a:r>
              <a:rPr lang="en-US" sz="2800" dirty="0"/>
              <a:t>” utilizes </a:t>
            </a:r>
            <a:r>
              <a:rPr lang="en-US" sz="2800" dirty="0">
                <a:solidFill>
                  <a:srgbClr val="FF0000"/>
                </a:solidFill>
                <a:effectLst>
                  <a:outerShdw blurRad="38100" dist="38100" dir="2700000" algn="tl">
                    <a:schemeClr val="tx1"/>
                  </a:outerShdw>
                </a:effectLst>
              </a:rPr>
              <a:t>onion</a:t>
            </a:r>
            <a:r>
              <a:rPr lang="en-US" sz="2800" dirty="0"/>
              <a:t>, </a:t>
            </a:r>
            <a:r>
              <a:rPr lang="en-US" sz="2800" dirty="0">
                <a:solidFill>
                  <a:srgbClr val="FF0000"/>
                </a:solidFill>
                <a:effectLst>
                  <a:outerShdw blurRad="38100" dist="38100" dir="2700000" algn="tl">
                    <a:schemeClr val="tx1"/>
                  </a:outerShdw>
                </a:effectLst>
              </a:rPr>
              <a:t>celery</a:t>
            </a:r>
            <a:r>
              <a:rPr lang="en-US" sz="2800" dirty="0"/>
              <a:t>, and </a:t>
            </a:r>
            <a:r>
              <a:rPr lang="en-US" sz="2800" dirty="0">
                <a:solidFill>
                  <a:srgbClr val="FF0000"/>
                </a:solidFill>
                <a:effectLst>
                  <a:outerShdw blurRad="38100" dist="38100" dir="2700000" algn="tl">
                    <a:schemeClr val="tx1"/>
                  </a:outerShdw>
                </a:effectLst>
              </a:rPr>
              <a:t>bell pepper </a:t>
            </a:r>
            <a:r>
              <a:rPr lang="en-US" sz="2800" dirty="0"/>
              <a:t>(rather than carrots) to provide a flavor base for many dishes</a:t>
            </a:r>
          </a:p>
          <a:p>
            <a:pPr marL="168275" indent="-168275">
              <a:spcAft>
                <a:spcPts val="1200"/>
              </a:spcAft>
              <a:buFont typeface="Arial" pitchFamily="34" charset="0"/>
              <a:buChar char="•"/>
            </a:pPr>
            <a:r>
              <a:rPr lang="en-US" sz="2800" dirty="0">
                <a:solidFill>
                  <a:srgbClr val="FF0000"/>
                </a:solidFill>
                <a:effectLst>
                  <a:outerShdw blurRad="38100" dist="38100" dir="2700000" algn="tl">
                    <a:schemeClr val="tx1"/>
                  </a:outerShdw>
                </a:effectLst>
              </a:rPr>
              <a:t>Garlic</a:t>
            </a:r>
            <a:r>
              <a:rPr lang="en-US" sz="2800" dirty="0"/>
              <a:t> is never far away from</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733800"/>
            <a:ext cx="9144000" cy="3570208"/>
          </a:xfrm>
          <a:prstGeom prst="rect">
            <a:avLst/>
          </a:prstGeom>
          <a:noFill/>
        </p:spPr>
        <p:txBody>
          <a:bodyPr wrap="square" rtlCol="0">
            <a:spAutoFit/>
          </a:bodyPr>
          <a:lstStyle/>
          <a:p>
            <a:pPr marL="168275" indent="-168275">
              <a:spcAft>
                <a:spcPts val="1200"/>
              </a:spcAft>
            </a:pPr>
            <a:r>
              <a:rPr lang="en-US" sz="2800" dirty="0"/>
              <a:t>	any stove, either</a:t>
            </a:r>
          </a:p>
          <a:p>
            <a:pPr marL="168275" indent="-168275">
              <a:spcAft>
                <a:spcPts val="1200"/>
              </a:spcAft>
              <a:buFont typeface="Arial" pitchFamily="34" charset="0"/>
              <a:buChar char="•"/>
            </a:pPr>
            <a:r>
              <a:rPr lang="en-US" sz="2800" dirty="0"/>
              <a:t>Paprika, thyme, </a:t>
            </a:r>
            <a:r>
              <a:rPr lang="en-US" sz="2800" dirty="0" err="1">
                <a:solidFill>
                  <a:srgbClr val="FF0000"/>
                </a:solidFill>
                <a:effectLst>
                  <a:outerShdw blurRad="38100" dist="38100" dir="2700000" algn="tl">
                    <a:schemeClr val="tx1"/>
                  </a:outerShdw>
                </a:effectLst>
              </a:rPr>
              <a:t>filé</a:t>
            </a:r>
            <a:r>
              <a:rPr lang="en-US" sz="2800" dirty="0">
                <a:solidFill>
                  <a:srgbClr val="FF0000"/>
                </a:solidFill>
                <a:effectLst>
                  <a:outerShdw blurRad="38100" dist="38100" dir="2700000" algn="tl">
                    <a:schemeClr val="tx1"/>
                  </a:outerShdw>
                </a:effectLst>
              </a:rPr>
              <a:t> (ground sassafras leaves)</a:t>
            </a:r>
            <a:r>
              <a:rPr lang="en-US" sz="2800" dirty="0"/>
              <a:t>, parsley, and green onions are also very common ingredients</a:t>
            </a:r>
          </a:p>
          <a:p>
            <a:pPr marL="168275" indent="-168275">
              <a:spcAft>
                <a:spcPts val="1200"/>
              </a:spcAft>
              <a:buFont typeface="Arial" pitchFamily="34" charset="0"/>
              <a:buChar char="•"/>
            </a:pPr>
            <a:r>
              <a:rPr lang="en-US" sz="2800" dirty="0">
                <a:solidFill>
                  <a:srgbClr val="FF0000"/>
                </a:solidFill>
                <a:effectLst>
                  <a:outerShdw blurRad="38100" dist="38100" dir="2700000" algn="tl">
                    <a:schemeClr val="tx1"/>
                  </a:outerShdw>
                </a:effectLst>
              </a:rPr>
              <a:t>Creole cuisine tends to be tomato based </a:t>
            </a:r>
            <a:r>
              <a:rPr lang="en-US" sz="2800" dirty="0"/>
              <a:t>and </a:t>
            </a:r>
            <a:r>
              <a:rPr lang="en-US" sz="2800" dirty="0">
                <a:solidFill>
                  <a:srgbClr val="FF0000"/>
                </a:solidFill>
                <a:effectLst>
                  <a:outerShdw blurRad="38100" dist="38100" dir="2700000" algn="tl">
                    <a:schemeClr val="tx1"/>
                  </a:outerShdw>
                </a:effectLst>
              </a:rPr>
              <a:t>Cajun cuisine is not</a:t>
            </a:r>
            <a:r>
              <a:rPr lang="en-US" sz="2800" dirty="0"/>
              <a:t> – case in point is Crawfish </a:t>
            </a:r>
            <a:r>
              <a:rPr lang="en-US" sz="2800" dirty="0" err="1"/>
              <a:t>Étouffée</a:t>
            </a:r>
            <a:r>
              <a:rPr lang="en-US" sz="2800" dirty="0"/>
              <a:t> – which might be the Creole version??</a:t>
            </a:r>
          </a:p>
          <a:p>
            <a:pPr marL="168275" indent="-168275">
              <a:buFont typeface="Arial" pitchFamily="34" charset="0"/>
              <a:buChar char="•"/>
            </a:pPr>
            <a:endParaRPr lang="en-US" sz="2800" dirty="0"/>
          </a:p>
        </p:txBody>
      </p:sp>
      <p:sp>
        <p:nvSpPr>
          <p:cNvPr id="9" name="Rectangle 8"/>
          <p:cNvSpPr/>
          <p:nvPr/>
        </p:nvSpPr>
        <p:spPr>
          <a:xfrm>
            <a:off x="-7162800" y="5800397"/>
            <a:ext cx="4572000" cy="646331"/>
          </a:xfrm>
          <a:prstGeom prst="rect">
            <a:avLst/>
          </a:prstGeom>
        </p:spPr>
        <p:txBody>
          <a:bodyPr>
            <a:spAutoFit/>
          </a:bodyPr>
          <a:lstStyle/>
          <a:p>
            <a:r>
              <a:rPr lang="en-US" dirty="0"/>
              <a:t>Creole roux made with butter and flour, while a Cajun roux is made with oil and </a:t>
            </a:r>
            <a:r>
              <a:rPr lang="en-US" dirty="0" err="1"/>
              <a:t>flou</a:t>
            </a:r>
            <a:endParaRPr lang="en-US" dirty="0"/>
          </a:p>
        </p:txBody>
      </p:sp>
      <p:sp>
        <p:nvSpPr>
          <p:cNvPr id="10" name="Rectangle 9"/>
          <p:cNvSpPr/>
          <p:nvPr/>
        </p:nvSpPr>
        <p:spPr>
          <a:xfrm>
            <a:off x="-7162800" y="6601866"/>
            <a:ext cx="4572000" cy="646331"/>
          </a:xfrm>
          <a:prstGeom prst="rect">
            <a:avLst/>
          </a:prstGeom>
        </p:spPr>
        <p:txBody>
          <a:bodyPr>
            <a:spAutoFit/>
          </a:bodyPr>
          <a:lstStyle/>
          <a:p>
            <a:r>
              <a:rPr lang="en-US" dirty="0"/>
              <a:t>you find tomatoes in Creole jambalaya and not in Cajun jambalaya</a:t>
            </a:r>
          </a:p>
        </p:txBody>
      </p:sp>
      <p:pic>
        <p:nvPicPr>
          <p:cNvPr id="219138" name="Picture 2"/>
          <p:cNvPicPr>
            <a:picLocks noChangeAspect="1" noChangeArrowheads="1"/>
          </p:cNvPicPr>
          <p:nvPr/>
        </p:nvPicPr>
        <p:blipFill>
          <a:blip r:embed="rId3" cstate="print"/>
          <a:srcRect t="15274"/>
          <a:stretch>
            <a:fillRect/>
          </a:stretch>
        </p:blipFill>
        <p:spPr bwMode="auto">
          <a:xfrm>
            <a:off x="228600" y="609600"/>
            <a:ext cx="4724400" cy="4508500"/>
          </a:xfrm>
          <a:prstGeom prst="rect">
            <a:avLst/>
          </a:prstGeom>
          <a:noFill/>
          <a:ln w="9525">
            <a:noFill/>
            <a:miter lim="800000"/>
            <a:headEnd/>
            <a:tailEnd/>
          </a:ln>
        </p:spPr>
      </p:pic>
      <p:pic>
        <p:nvPicPr>
          <p:cNvPr id="219139" name="Picture 3"/>
          <p:cNvPicPr>
            <a:picLocks noChangeAspect="1" noChangeArrowheads="1"/>
          </p:cNvPicPr>
          <p:nvPr/>
        </p:nvPicPr>
        <p:blipFill>
          <a:blip r:embed="rId4" cstate="print"/>
          <a:srcRect/>
          <a:stretch>
            <a:fillRect/>
          </a:stretch>
        </p:blipFill>
        <p:spPr bwMode="auto">
          <a:xfrm>
            <a:off x="9144000" y="838200"/>
            <a:ext cx="4038600" cy="3304309"/>
          </a:xfrm>
          <a:prstGeom prst="rect">
            <a:avLst/>
          </a:prstGeom>
          <a:noFill/>
          <a:ln w="9525">
            <a:noFill/>
            <a:miter lim="800000"/>
            <a:headEnd/>
            <a:tailEnd/>
          </a:ln>
        </p:spPr>
      </p:pic>
      <p:sp>
        <p:nvSpPr>
          <p:cNvPr id="11" name="TextBox 10"/>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pic>
        <p:nvPicPr>
          <p:cNvPr id="1026" name="Picture 2"/>
          <p:cNvPicPr>
            <a:picLocks noChangeAspect="1" noChangeArrowheads="1"/>
          </p:cNvPicPr>
          <p:nvPr/>
        </p:nvPicPr>
        <p:blipFill>
          <a:blip r:embed="rId5" cstate="print"/>
          <a:srcRect/>
          <a:stretch>
            <a:fillRect/>
          </a:stretch>
        </p:blipFill>
        <p:spPr bwMode="auto">
          <a:xfrm>
            <a:off x="4953000" y="762000"/>
            <a:ext cx="4057650" cy="33242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left)">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left)">
                                      <p:cBhvr>
                                        <p:cTn id="21" dur="10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wipe(left)">
                                      <p:cBhvr>
                                        <p:cTn id="26" dur="10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219138"/>
                                        </p:tgtEl>
                                        <p:attrNameLst>
                                          <p:attrName>style.visibility</p:attrName>
                                        </p:attrNameLst>
                                      </p:cBhvr>
                                      <p:to>
                                        <p:strVal val="visible"/>
                                      </p:to>
                                    </p:set>
                                    <p:anim calcmode="lin" valueType="num">
                                      <p:cBhvr>
                                        <p:cTn id="31" dur="500" fill="hold"/>
                                        <p:tgtEl>
                                          <p:spTgt spid="219138"/>
                                        </p:tgtEl>
                                        <p:attrNameLst>
                                          <p:attrName>ppt_w</p:attrName>
                                        </p:attrNameLst>
                                      </p:cBhvr>
                                      <p:tavLst>
                                        <p:tav tm="0">
                                          <p:val>
                                            <p:fltVal val="0"/>
                                          </p:val>
                                        </p:tav>
                                        <p:tav tm="100000">
                                          <p:val>
                                            <p:strVal val="#ppt_w"/>
                                          </p:val>
                                        </p:tav>
                                      </p:tavLst>
                                    </p:anim>
                                    <p:anim calcmode="lin" valueType="num">
                                      <p:cBhvr>
                                        <p:cTn id="32" dur="500" fill="hold"/>
                                        <p:tgtEl>
                                          <p:spTgt spid="219138"/>
                                        </p:tgtEl>
                                        <p:attrNameLst>
                                          <p:attrName>ppt_h</p:attrName>
                                        </p:attrNameLst>
                                      </p:cBhvr>
                                      <p:tavLst>
                                        <p:tav tm="0">
                                          <p:val>
                                            <p:fltVal val="0"/>
                                          </p:val>
                                        </p:tav>
                                        <p:tav tm="100000">
                                          <p:val>
                                            <p:strVal val="#ppt_h"/>
                                          </p:val>
                                        </p:tav>
                                      </p:tavLst>
                                    </p:anim>
                                    <p:animEffect transition="in" filter="fade">
                                      <p:cBhvr>
                                        <p:cTn id="33" dur="500"/>
                                        <p:tgtEl>
                                          <p:spTgt spid="219138"/>
                                        </p:tgtEl>
                                      </p:cBhvr>
                                    </p:animEffect>
                                  </p:childTnLst>
                                </p:cTn>
                              </p:par>
                              <p:par>
                                <p:cTn id="34" presetID="53"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p:cTn id="36" dur="1000" fill="hold"/>
                                        <p:tgtEl>
                                          <p:spTgt spid="1026"/>
                                        </p:tgtEl>
                                        <p:attrNameLst>
                                          <p:attrName>ppt_w</p:attrName>
                                        </p:attrNameLst>
                                      </p:cBhvr>
                                      <p:tavLst>
                                        <p:tav tm="0">
                                          <p:val>
                                            <p:fltVal val="0"/>
                                          </p:val>
                                        </p:tav>
                                        <p:tav tm="100000">
                                          <p:val>
                                            <p:strVal val="#ppt_w"/>
                                          </p:val>
                                        </p:tav>
                                      </p:tavLst>
                                    </p:anim>
                                    <p:anim calcmode="lin" valueType="num">
                                      <p:cBhvr>
                                        <p:cTn id="37" dur="1000" fill="hold"/>
                                        <p:tgtEl>
                                          <p:spTgt spid="1026"/>
                                        </p:tgtEl>
                                        <p:attrNameLst>
                                          <p:attrName>ppt_h</p:attrName>
                                        </p:attrNameLst>
                                      </p:cBhvr>
                                      <p:tavLst>
                                        <p:tav tm="0">
                                          <p:val>
                                            <p:fltVal val="0"/>
                                          </p:val>
                                        </p:tav>
                                        <p:tav tm="100000">
                                          <p:val>
                                            <p:strVal val="#ppt_h"/>
                                          </p:val>
                                        </p:tav>
                                      </p:tavLst>
                                    </p:anim>
                                    <p:animEffect transition="in" filter="fade">
                                      <p:cBhvr>
                                        <p:cTn id="3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pic>
        <p:nvPicPr>
          <p:cNvPr id="210960" name="Picture 16"/>
          <p:cNvPicPr>
            <a:picLocks noChangeAspect="1" noChangeArrowheads="1"/>
          </p:cNvPicPr>
          <p:nvPr/>
        </p:nvPicPr>
        <p:blipFill>
          <a:blip r:embed="rId2" cstate="print"/>
          <a:srcRect b="11851"/>
          <a:stretch>
            <a:fillRect/>
          </a:stretch>
        </p:blipFill>
        <p:spPr bwMode="auto">
          <a:xfrm>
            <a:off x="762000" y="1138560"/>
            <a:ext cx="7589520" cy="5719440"/>
          </a:xfrm>
          <a:prstGeom prst="rect">
            <a:avLst/>
          </a:prstGeom>
          <a:noFill/>
          <a:ln w="9525">
            <a:noFill/>
            <a:miter lim="800000"/>
            <a:headEnd/>
            <a:tailEnd/>
          </a:ln>
        </p:spPr>
      </p:pic>
      <p:sp>
        <p:nvSpPr>
          <p:cNvPr id="22" name="Rounded Rectangle 21"/>
          <p:cNvSpPr/>
          <p:nvPr/>
        </p:nvSpPr>
        <p:spPr>
          <a:xfrm>
            <a:off x="762000" y="1828800"/>
            <a:ext cx="1295400" cy="4572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23" name="TextBox 22"/>
          <p:cNvSpPr txBox="1"/>
          <p:nvPr/>
        </p:nvSpPr>
        <p:spPr>
          <a:xfrm>
            <a:off x="2628900" y="609600"/>
            <a:ext cx="3886200" cy="523220"/>
          </a:xfrm>
          <a:prstGeom prst="rect">
            <a:avLst/>
          </a:prstGeom>
          <a:noFill/>
        </p:spPr>
        <p:txBody>
          <a:bodyPr wrap="square" rtlCol="0">
            <a:spAutoFit/>
          </a:bodyPr>
          <a:lstStyle/>
          <a:p>
            <a:r>
              <a:rPr lang="en-US" sz="2800" b="1" dirty="0"/>
              <a:t>Cajun &amp; Creole Dishes…</a:t>
            </a:r>
          </a:p>
        </p:txBody>
      </p:sp>
      <p:sp>
        <p:nvSpPr>
          <p:cNvPr id="24" name="Rounded Rectangle 23"/>
          <p:cNvSpPr/>
          <p:nvPr/>
        </p:nvSpPr>
        <p:spPr>
          <a:xfrm>
            <a:off x="2057400" y="1828800"/>
            <a:ext cx="1524000" cy="4572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25" name="Rounded Rectangle 24"/>
          <p:cNvSpPr/>
          <p:nvPr/>
        </p:nvSpPr>
        <p:spPr>
          <a:xfrm>
            <a:off x="3581400" y="1828800"/>
            <a:ext cx="1524000" cy="45720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26" name="Rounded Rectangle 25"/>
          <p:cNvSpPr/>
          <p:nvPr/>
        </p:nvSpPr>
        <p:spPr>
          <a:xfrm>
            <a:off x="5029200" y="1554480"/>
            <a:ext cx="1143000" cy="73152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27" name="Rounded Rectangle 26"/>
          <p:cNvSpPr/>
          <p:nvPr/>
        </p:nvSpPr>
        <p:spPr>
          <a:xfrm>
            <a:off x="6172200" y="1143000"/>
            <a:ext cx="1097280" cy="109728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28" name="Rounded Rectangle 27"/>
          <p:cNvSpPr/>
          <p:nvPr/>
        </p:nvSpPr>
        <p:spPr>
          <a:xfrm>
            <a:off x="7239000" y="1188720"/>
            <a:ext cx="1097280" cy="1097280"/>
          </a:xfrm>
          <a:prstGeom prst="round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
        <p:nvSpPr>
          <p:cNvPr id="30" name="Right Arrow 29"/>
          <p:cNvSpPr/>
          <p:nvPr/>
        </p:nvSpPr>
        <p:spPr>
          <a:xfrm>
            <a:off x="1219200" y="24384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31" name="Right Arrow 30"/>
          <p:cNvSpPr/>
          <p:nvPr/>
        </p:nvSpPr>
        <p:spPr>
          <a:xfrm>
            <a:off x="1219200" y="33528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32" name="Right Arrow 31"/>
          <p:cNvSpPr/>
          <p:nvPr/>
        </p:nvSpPr>
        <p:spPr>
          <a:xfrm>
            <a:off x="1219200" y="61722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pic>
        <p:nvPicPr>
          <p:cNvPr id="210958" name="Picture 14"/>
          <p:cNvPicPr>
            <a:picLocks noChangeAspect="1" noChangeArrowheads="1"/>
          </p:cNvPicPr>
          <p:nvPr/>
        </p:nvPicPr>
        <p:blipFill>
          <a:blip r:embed="rId3" cstate="print"/>
          <a:srcRect/>
          <a:stretch>
            <a:fillRect/>
          </a:stretch>
        </p:blipFill>
        <p:spPr bwMode="auto">
          <a:xfrm>
            <a:off x="4648200" y="3048000"/>
            <a:ext cx="3657600" cy="3112994"/>
          </a:xfrm>
          <a:prstGeom prst="rect">
            <a:avLst/>
          </a:prstGeom>
          <a:noFill/>
          <a:ln w="9525">
            <a:noFill/>
            <a:miter lim="800000"/>
            <a:headEnd/>
            <a:tailEnd/>
          </a:ln>
        </p:spPr>
      </p:pic>
      <p:grpSp>
        <p:nvGrpSpPr>
          <p:cNvPr id="18" name="Group 17"/>
          <p:cNvGrpSpPr>
            <a:grpSpLocks noChangeAspect="1"/>
          </p:cNvGrpSpPr>
          <p:nvPr/>
        </p:nvGrpSpPr>
        <p:grpSpPr>
          <a:xfrm>
            <a:off x="4648200" y="3810000"/>
            <a:ext cx="3657600" cy="2870839"/>
            <a:chOff x="-4648200" y="2590800"/>
            <a:chExt cx="4162425" cy="3267075"/>
          </a:xfrm>
        </p:grpSpPr>
        <p:pic>
          <p:nvPicPr>
            <p:cNvPr id="210957" name="Picture 13"/>
            <p:cNvPicPr>
              <a:picLocks noChangeAspect="1" noChangeArrowheads="1"/>
            </p:cNvPicPr>
            <p:nvPr/>
          </p:nvPicPr>
          <p:blipFill>
            <a:blip r:embed="rId4" cstate="print"/>
            <a:srcRect/>
            <a:stretch>
              <a:fillRect/>
            </a:stretch>
          </p:blipFill>
          <p:spPr bwMode="auto">
            <a:xfrm>
              <a:off x="-4648200" y="2590800"/>
              <a:ext cx="4162425" cy="3267075"/>
            </a:xfrm>
            <a:prstGeom prst="rect">
              <a:avLst/>
            </a:prstGeom>
            <a:noFill/>
            <a:ln w="9525">
              <a:noFill/>
              <a:miter lim="800000"/>
              <a:headEnd/>
              <a:tailEnd/>
            </a:ln>
          </p:spPr>
        </p:pic>
        <p:sp>
          <p:nvSpPr>
            <p:cNvPr id="17" name="TextBox 16"/>
            <p:cNvSpPr txBox="1"/>
            <p:nvPr/>
          </p:nvSpPr>
          <p:spPr>
            <a:xfrm>
              <a:off x="-4572000" y="5345668"/>
              <a:ext cx="3200400" cy="369332"/>
            </a:xfrm>
            <a:prstGeom prst="rect">
              <a:avLst/>
            </a:prstGeom>
            <a:solidFill>
              <a:schemeClr val="bg1"/>
            </a:solidFill>
          </p:spPr>
          <p:txBody>
            <a:bodyPr wrap="square" rtlCol="0">
              <a:spAutoFit/>
            </a:bodyPr>
            <a:lstStyle/>
            <a:p>
              <a:r>
                <a:rPr lang="en-US" dirty="0"/>
                <a:t>A bowl o Cracklings</a:t>
              </a:r>
            </a:p>
          </p:txBody>
        </p:sp>
      </p:grpSp>
      <p:pic>
        <p:nvPicPr>
          <p:cNvPr id="210956" name="Picture 12"/>
          <p:cNvPicPr>
            <a:picLocks noChangeAspect="1" noChangeArrowheads="1"/>
          </p:cNvPicPr>
          <p:nvPr/>
        </p:nvPicPr>
        <p:blipFill>
          <a:blip r:embed="rId5" cstate="print"/>
          <a:srcRect/>
          <a:stretch>
            <a:fillRect/>
          </a:stretch>
        </p:blipFill>
        <p:spPr bwMode="auto">
          <a:xfrm>
            <a:off x="4648200" y="3200400"/>
            <a:ext cx="3657600" cy="284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from="(-#ppt_w/2)" to="(#ppt_x)" calcmode="lin" valueType="num">
                                      <p:cBhvr>
                                        <p:cTn id="7" dur="600" fill="hold">
                                          <p:stCondLst>
                                            <p:cond delay="0"/>
                                          </p:stCondLst>
                                        </p:cTn>
                                        <p:tgtEl>
                                          <p:spTgt spid="23"/>
                                        </p:tgtEl>
                                        <p:attrNameLst>
                                          <p:attrName>ppt_x</p:attrName>
                                        </p:attrNameLst>
                                      </p:cBhvr>
                                    </p:anim>
                                    <p:anim from="0" to="-1.0" calcmode="lin" valueType="num">
                                      <p:cBhvr>
                                        <p:cTn id="8" dur="200" decel="50000" autoRev="1" fill="hold">
                                          <p:stCondLst>
                                            <p:cond delay="600"/>
                                          </p:stCondLst>
                                        </p:cTn>
                                        <p:tgtEl>
                                          <p:spTgt spid="23"/>
                                        </p:tgtEl>
                                        <p:attrNameLst>
                                          <p:attrName>xshear</p:attrName>
                                        </p:attrNameLst>
                                      </p:cBhvr>
                                    </p:anim>
                                    <p:animScale>
                                      <p:cBhvr>
                                        <p:cTn id="9" dur="200" decel="100000" autoRev="1" fill="hold">
                                          <p:stCondLst>
                                            <p:cond delay="600"/>
                                          </p:stCondLst>
                                        </p:cTn>
                                        <p:tgtEl>
                                          <p:spTgt spid="23"/>
                                        </p:tgtEl>
                                      </p:cBhvr>
                                      <p:from x="100000" y="100000"/>
                                      <p:to x="80000" y="100000"/>
                                    </p:animScale>
                                    <p:anim by="(#ppt_h/3+#ppt_w*0.1)" calcmode="lin" valueType="num">
                                      <p:cBhvr additive="sum">
                                        <p:cTn id="10" dur="200" decel="100000" autoRev="1" fill="hold">
                                          <p:stCondLst>
                                            <p:cond delay="600"/>
                                          </p:stCondLst>
                                        </p:cTn>
                                        <p:tgtEl>
                                          <p:spTgt spid="23"/>
                                        </p:tgtEl>
                                        <p:attrNameLst>
                                          <p:attrName>ppt_x</p:attrName>
                                        </p:attrNameLst>
                                      </p:cBhvr>
                                    </p:anim>
                                  </p:childTnLst>
                                </p:cTn>
                              </p:par>
                            </p:childTnLst>
                          </p:cTn>
                        </p:par>
                        <p:par>
                          <p:cTn id="11" fill="hold">
                            <p:stCondLst>
                              <p:cond delay="1000"/>
                            </p:stCondLst>
                            <p:childTnLst>
                              <p:par>
                                <p:cTn id="12" presetID="53" presetClass="entr" presetSubtype="0" fill="hold" nodeType="afterEffect">
                                  <p:stCondLst>
                                    <p:cond delay="0"/>
                                  </p:stCondLst>
                                  <p:childTnLst>
                                    <p:set>
                                      <p:cBhvr>
                                        <p:cTn id="13" dur="1" fill="hold">
                                          <p:stCondLst>
                                            <p:cond delay="0"/>
                                          </p:stCondLst>
                                        </p:cTn>
                                        <p:tgtEl>
                                          <p:spTgt spid="210960"/>
                                        </p:tgtEl>
                                        <p:attrNameLst>
                                          <p:attrName>style.visibility</p:attrName>
                                        </p:attrNameLst>
                                      </p:cBhvr>
                                      <p:to>
                                        <p:strVal val="visible"/>
                                      </p:to>
                                    </p:set>
                                    <p:anim calcmode="lin" valueType="num">
                                      <p:cBhvr>
                                        <p:cTn id="14" dur="500" fill="hold"/>
                                        <p:tgtEl>
                                          <p:spTgt spid="210960"/>
                                        </p:tgtEl>
                                        <p:attrNameLst>
                                          <p:attrName>ppt_w</p:attrName>
                                        </p:attrNameLst>
                                      </p:cBhvr>
                                      <p:tavLst>
                                        <p:tav tm="0">
                                          <p:val>
                                            <p:fltVal val="0"/>
                                          </p:val>
                                        </p:tav>
                                        <p:tav tm="100000">
                                          <p:val>
                                            <p:strVal val="#ppt_w"/>
                                          </p:val>
                                        </p:tav>
                                      </p:tavLst>
                                    </p:anim>
                                    <p:anim calcmode="lin" valueType="num">
                                      <p:cBhvr>
                                        <p:cTn id="15" dur="500" fill="hold"/>
                                        <p:tgtEl>
                                          <p:spTgt spid="210960"/>
                                        </p:tgtEl>
                                        <p:attrNameLst>
                                          <p:attrName>ppt_h</p:attrName>
                                        </p:attrNameLst>
                                      </p:cBhvr>
                                      <p:tavLst>
                                        <p:tav tm="0">
                                          <p:val>
                                            <p:fltVal val="0"/>
                                          </p:val>
                                        </p:tav>
                                        <p:tav tm="100000">
                                          <p:val>
                                            <p:strVal val="#ppt_h"/>
                                          </p:val>
                                        </p:tav>
                                      </p:tavLst>
                                    </p:anim>
                                    <p:animEffect transition="in" filter="fade">
                                      <p:cBhvr>
                                        <p:cTn id="16" dur="500"/>
                                        <p:tgtEl>
                                          <p:spTgt spid="210960"/>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left)">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34"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 from="(-#ppt_w/2)" to="(#ppt_x)" calcmode="lin" valueType="num">
                                      <p:cBhvr>
                                        <p:cTn id="73" dur="300" fill="hold">
                                          <p:stCondLst>
                                            <p:cond delay="0"/>
                                          </p:stCondLst>
                                        </p:cTn>
                                        <p:tgtEl>
                                          <p:spTgt spid="30"/>
                                        </p:tgtEl>
                                        <p:attrNameLst>
                                          <p:attrName>ppt_x</p:attrName>
                                        </p:attrNameLst>
                                      </p:cBhvr>
                                    </p:anim>
                                    <p:anim from="0" to="-1.0" calcmode="lin" valueType="num">
                                      <p:cBhvr>
                                        <p:cTn id="74" dur="100" decel="50000" autoRev="1" fill="hold">
                                          <p:stCondLst>
                                            <p:cond delay="300"/>
                                          </p:stCondLst>
                                        </p:cTn>
                                        <p:tgtEl>
                                          <p:spTgt spid="30"/>
                                        </p:tgtEl>
                                        <p:attrNameLst>
                                          <p:attrName>xshear</p:attrName>
                                        </p:attrNameLst>
                                      </p:cBhvr>
                                    </p:anim>
                                    <p:animScale>
                                      <p:cBhvr>
                                        <p:cTn id="75" dur="100" decel="100000" autoRev="1" fill="hold">
                                          <p:stCondLst>
                                            <p:cond delay="300"/>
                                          </p:stCondLst>
                                        </p:cTn>
                                        <p:tgtEl>
                                          <p:spTgt spid="30"/>
                                        </p:tgtEl>
                                      </p:cBhvr>
                                      <p:from x="100000" y="100000"/>
                                      <p:to x="80000" y="100000"/>
                                    </p:animScale>
                                    <p:anim by="(#ppt_h/3+#ppt_w*0.1)" calcmode="lin" valueType="num">
                                      <p:cBhvr additive="sum">
                                        <p:cTn id="76" dur="100" decel="100000" autoRev="1" fill="hold">
                                          <p:stCondLst>
                                            <p:cond delay="300"/>
                                          </p:stCondLst>
                                        </p:cTn>
                                        <p:tgtEl>
                                          <p:spTgt spid="30"/>
                                        </p:tgtEl>
                                        <p:attrNameLst>
                                          <p:attrName>ppt_x</p:attrName>
                                        </p:attrNameLst>
                                      </p:cBhvr>
                                    </p:anim>
                                  </p:childTnLst>
                                </p:cTn>
                              </p:par>
                              <p:par>
                                <p:cTn id="77" presetID="53" presetClass="entr" presetSubtype="0" fill="hold" nodeType="withEffect">
                                  <p:stCondLst>
                                    <p:cond delay="0"/>
                                  </p:stCondLst>
                                  <p:childTnLst>
                                    <p:set>
                                      <p:cBhvr>
                                        <p:cTn id="78" dur="1" fill="hold">
                                          <p:stCondLst>
                                            <p:cond delay="0"/>
                                          </p:stCondLst>
                                        </p:cTn>
                                        <p:tgtEl>
                                          <p:spTgt spid="210958"/>
                                        </p:tgtEl>
                                        <p:attrNameLst>
                                          <p:attrName>style.visibility</p:attrName>
                                        </p:attrNameLst>
                                      </p:cBhvr>
                                      <p:to>
                                        <p:strVal val="visible"/>
                                      </p:to>
                                    </p:set>
                                    <p:anim calcmode="lin" valueType="num">
                                      <p:cBhvr>
                                        <p:cTn id="79" dur="500" fill="hold"/>
                                        <p:tgtEl>
                                          <p:spTgt spid="210958"/>
                                        </p:tgtEl>
                                        <p:attrNameLst>
                                          <p:attrName>ppt_w</p:attrName>
                                        </p:attrNameLst>
                                      </p:cBhvr>
                                      <p:tavLst>
                                        <p:tav tm="0">
                                          <p:val>
                                            <p:fltVal val="0"/>
                                          </p:val>
                                        </p:tav>
                                        <p:tav tm="100000">
                                          <p:val>
                                            <p:strVal val="#ppt_w"/>
                                          </p:val>
                                        </p:tav>
                                      </p:tavLst>
                                    </p:anim>
                                    <p:anim calcmode="lin" valueType="num">
                                      <p:cBhvr>
                                        <p:cTn id="80" dur="500" fill="hold"/>
                                        <p:tgtEl>
                                          <p:spTgt spid="210958"/>
                                        </p:tgtEl>
                                        <p:attrNameLst>
                                          <p:attrName>ppt_h</p:attrName>
                                        </p:attrNameLst>
                                      </p:cBhvr>
                                      <p:tavLst>
                                        <p:tav tm="0">
                                          <p:val>
                                            <p:fltVal val="0"/>
                                          </p:val>
                                        </p:tav>
                                        <p:tav tm="100000">
                                          <p:val>
                                            <p:strVal val="#ppt_h"/>
                                          </p:val>
                                        </p:tav>
                                      </p:tavLst>
                                    </p:anim>
                                    <p:animEffect transition="in" filter="fade">
                                      <p:cBhvr>
                                        <p:cTn id="81" dur="500"/>
                                        <p:tgtEl>
                                          <p:spTgt spid="21095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2000"/>
                                        <p:tgtEl>
                                          <p:spTgt spid="210958"/>
                                        </p:tgtEl>
                                      </p:cBhvr>
                                    </p:animEffect>
                                    <p:set>
                                      <p:cBhvr>
                                        <p:cTn id="89" dur="1" fill="hold">
                                          <p:stCondLst>
                                            <p:cond delay="1999"/>
                                          </p:stCondLst>
                                        </p:cTn>
                                        <p:tgtEl>
                                          <p:spTgt spid="210958"/>
                                        </p:tgtEl>
                                        <p:attrNameLst>
                                          <p:attrName>style.visibility</p:attrName>
                                        </p:attrNameLst>
                                      </p:cBhvr>
                                      <p:to>
                                        <p:strVal val="hidden"/>
                                      </p:to>
                                    </p:set>
                                  </p:childTnLst>
                                </p:cTn>
                              </p:par>
                              <p:par>
                                <p:cTn id="90" presetID="34"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 from="(-#ppt_w/2)" to="(#ppt_x)" calcmode="lin" valueType="num">
                                      <p:cBhvr>
                                        <p:cTn id="92" dur="300" fill="hold">
                                          <p:stCondLst>
                                            <p:cond delay="0"/>
                                          </p:stCondLst>
                                        </p:cTn>
                                        <p:tgtEl>
                                          <p:spTgt spid="31"/>
                                        </p:tgtEl>
                                        <p:attrNameLst>
                                          <p:attrName>ppt_x</p:attrName>
                                        </p:attrNameLst>
                                      </p:cBhvr>
                                    </p:anim>
                                    <p:anim from="0" to="-1.0" calcmode="lin" valueType="num">
                                      <p:cBhvr>
                                        <p:cTn id="93" dur="100" decel="50000" autoRev="1" fill="hold">
                                          <p:stCondLst>
                                            <p:cond delay="300"/>
                                          </p:stCondLst>
                                        </p:cTn>
                                        <p:tgtEl>
                                          <p:spTgt spid="31"/>
                                        </p:tgtEl>
                                        <p:attrNameLst>
                                          <p:attrName>xshear</p:attrName>
                                        </p:attrNameLst>
                                      </p:cBhvr>
                                    </p:anim>
                                    <p:animScale>
                                      <p:cBhvr>
                                        <p:cTn id="94" dur="100" decel="100000" autoRev="1" fill="hold">
                                          <p:stCondLst>
                                            <p:cond delay="300"/>
                                          </p:stCondLst>
                                        </p:cTn>
                                        <p:tgtEl>
                                          <p:spTgt spid="31"/>
                                        </p:tgtEl>
                                      </p:cBhvr>
                                      <p:from x="100000" y="100000"/>
                                      <p:to x="80000" y="100000"/>
                                    </p:animScale>
                                    <p:anim by="(#ppt_h/3+#ppt_w*0.1)" calcmode="lin" valueType="num">
                                      <p:cBhvr additive="sum">
                                        <p:cTn id="95" dur="100" decel="100000" autoRev="1" fill="hold">
                                          <p:stCondLst>
                                            <p:cond delay="300"/>
                                          </p:stCondLst>
                                        </p:cTn>
                                        <p:tgtEl>
                                          <p:spTgt spid="31"/>
                                        </p:tgtEl>
                                        <p:attrNameLst>
                                          <p:attrName>ppt_x</p:attrName>
                                        </p:attrNameLst>
                                      </p:cBhvr>
                                    </p:anim>
                                  </p:childTnLst>
                                </p:cTn>
                              </p:par>
                              <p:par>
                                <p:cTn id="96" presetID="53" presetClass="entr" presetSubtype="0"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ppt_w</p:attrName>
                                        </p:attrNameLst>
                                      </p:cBhvr>
                                      <p:tavLst>
                                        <p:tav tm="0">
                                          <p:val>
                                            <p:fltVal val="0"/>
                                          </p:val>
                                        </p:tav>
                                        <p:tav tm="100000">
                                          <p:val>
                                            <p:strVal val="#ppt_w"/>
                                          </p:val>
                                        </p:tav>
                                      </p:tavLst>
                                    </p:anim>
                                    <p:anim calcmode="lin" valueType="num">
                                      <p:cBhvr>
                                        <p:cTn id="99" dur="500" fill="hold"/>
                                        <p:tgtEl>
                                          <p:spTgt spid="18"/>
                                        </p:tgtEl>
                                        <p:attrNameLst>
                                          <p:attrName>ppt_h</p:attrName>
                                        </p:attrNameLst>
                                      </p:cBhvr>
                                      <p:tavLst>
                                        <p:tav tm="0">
                                          <p:val>
                                            <p:fltVal val="0"/>
                                          </p:val>
                                        </p:tav>
                                        <p:tav tm="100000">
                                          <p:val>
                                            <p:strVal val="#ppt_h"/>
                                          </p:val>
                                        </p:tav>
                                      </p:tavLst>
                                    </p:anim>
                                    <p:animEffect transition="in" filter="fade">
                                      <p:cBhvr>
                                        <p:cTn id="100" dur="500"/>
                                        <p:tgtEl>
                                          <p:spTgt spid="1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31"/>
                                        </p:tgtEl>
                                      </p:cBhvr>
                                    </p:animEffect>
                                    <p:set>
                                      <p:cBhvr>
                                        <p:cTn id="105" dur="1" fill="hold">
                                          <p:stCondLst>
                                            <p:cond delay="499"/>
                                          </p:stCondLst>
                                        </p:cTn>
                                        <p:tgtEl>
                                          <p:spTgt spid="31"/>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2000"/>
                                        <p:tgtEl>
                                          <p:spTgt spid="18"/>
                                        </p:tgtEl>
                                      </p:cBhvr>
                                    </p:animEffect>
                                    <p:set>
                                      <p:cBhvr>
                                        <p:cTn id="108" dur="1" fill="hold">
                                          <p:stCondLst>
                                            <p:cond delay="1999"/>
                                          </p:stCondLst>
                                        </p:cTn>
                                        <p:tgtEl>
                                          <p:spTgt spid="18"/>
                                        </p:tgtEl>
                                        <p:attrNameLst>
                                          <p:attrName>style.visibility</p:attrName>
                                        </p:attrNameLst>
                                      </p:cBhvr>
                                      <p:to>
                                        <p:strVal val="hidden"/>
                                      </p:to>
                                    </p:set>
                                  </p:childTnLst>
                                </p:cTn>
                              </p:par>
                              <p:par>
                                <p:cTn id="109" presetID="34" presetClass="entr" presetSubtype="0" fill="hold" grpId="0" nodeType="withEffect">
                                  <p:stCondLst>
                                    <p:cond delay="0"/>
                                  </p:stCondLst>
                                  <p:childTnLst>
                                    <p:set>
                                      <p:cBhvr>
                                        <p:cTn id="110" dur="1" fill="hold">
                                          <p:stCondLst>
                                            <p:cond delay="0"/>
                                          </p:stCondLst>
                                        </p:cTn>
                                        <p:tgtEl>
                                          <p:spTgt spid="32"/>
                                        </p:tgtEl>
                                        <p:attrNameLst>
                                          <p:attrName>style.visibility</p:attrName>
                                        </p:attrNameLst>
                                      </p:cBhvr>
                                      <p:to>
                                        <p:strVal val="visible"/>
                                      </p:to>
                                    </p:set>
                                    <p:anim from="(-#ppt_w/2)" to="(#ppt_x)" calcmode="lin" valueType="num">
                                      <p:cBhvr>
                                        <p:cTn id="111" dur="300" fill="hold">
                                          <p:stCondLst>
                                            <p:cond delay="0"/>
                                          </p:stCondLst>
                                        </p:cTn>
                                        <p:tgtEl>
                                          <p:spTgt spid="32"/>
                                        </p:tgtEl>
                                        <p:attrNameLst>
                                          <p:attrName>ppt_x</p:attrName>
                                        </p:attrNameLst>
                                      </p:cBhvr>
                                    </p:anim>
                                    <p:anim from="0" to="-1.0" calcmode="lin" valueType="num">
                                      <p:cBhvr>
                                        <p:cTn id="112" dur="100" decel="50000" autoRev="1" fill="hold">
                                          <p:stCondLst>
                                            <p:cond delay="300"/>
                                          </p:stCondLst>
                                        </p:cTn>
                                        <p:tgtEl>
                                          <p:spTgt spid="32"/>
                                        </p:tgtEl>
                                        <p:attrNameLst>
                                          <p:attrName>xshear</p:attrName>
                                        </p:attrNameLst>
                                      </p:cBhvr>
                                    </p:anim>
                                    <p:animScale>
                                      <p:cBhvr>
                                        <p:cTn id="113" dur="100" decel="100000" autoRev="1" fill="hold">
                                          <p:stCondLst>
                                            <p:cond delay="300"/>
                                          </p:stCondLst>
                                        </p:cTn>
                                        <p:tgtEl>
                                          <p:spTgt spid="32"/>
                                        </p:tgtEl>
                                      </p:cBhvr>
                                      <p:from x="100000" y="100000"/>
                                      <p:to x="80000" y="100000"/>
                                    </p:animScale>
                                    <p:anim by="(#ppt_h/3+#ppt_w*0.1)" calcmode="lin" valueType="num">
                                      <p:cBhvr additive="sum">
                                        <p:cTn id="114" dur="100" decel="100000" autoRev="1" fill="hold">
                                          <p:stCondLst>
                                            <p:cond delay="300"/>
                                          </p:stCondLst>
                                        </p:cTn>
                                        <p:tgtEl>
                                          <p:spTgt spid="32"/>
                                        </p:tgtEl>
                                        <p:attrNameLst>
                                          <p:attrName>ppt_x</p:attrName>
                                        </p:attrNameLst>
                                      </p:cBhvr>
                                    </p:anim>
                                  </p:childTnLst>
                                </p:cTn>
                              </p:par>
                              <p:par>
                                <p:cTn id="115" presetID="53" presetClass="entr" presetSubtype="0" fill="hold" nodeType="withEffect">
                                  <p:stCondLst>
                                    <p:cond delay="0"/>
                                  </p:stCondLst>
                                  <p:childTnLst>
                                    <p:set>
                                      <p:cBhvr>
                                        <p:cTn id="116" dur="1" fill="hold">
                                          <p:stCondLst>
                                            <p:cond delay="0"/>
                                          </p:stCondLst>
                                        </p:cTn>
                                        <p:tgtEl>
                                          <p:spTgt spid="210956"/>
                                        </p:tgtEl>
                                        <p:attrNameLst>
                                          <p:attrName>style.visibility</p:attrName>
                                        </p:attrNameLst>
                                      </p:cBhvr>
                                      <p:to>
                                        <p:strVal val="visible"/>
                                      </p:to>
                                    </p:set>
                                    <p:anim calcmode="lin" valueType="num">
                                      <p:cBhvr>
                                        <p:cTn id="117" dur="500" fill="hold"/>
                                        <p:tgtEl>
                                          <p:spTgt spid="210956"/>
                                        </p:tgtEl>
                                        <p:attrNameLst>
                                          <p:attrName>ppt_w</p:attrName>
                                        </p:attrNameLst>
                                      </p:cBhvr>
                                      <p:tavLst>
                                        <p:tav tm="0">
                                          <p:val>
                                            <p:fltVal val="0"/>
                                          </p:val>
                                        </p:tav>
                                        <p:tav tm="100000">
                                          <p:val>
                                            <p:strVal val="#ppt_w"/>
                                          </p:val>
                                        </p:tav>
                                      </p:tavLst>
                                    </p:anim>
                                    <p:anim calcmode="lin" valueType="num">
                                      <p:cBhvr>
                                        <p:cTn id="118" dur="500" fill="hold"/>
                                        <p:tgtEl>
                                          <p:spTgt spid="210956"/>
                                        </p:tgtEl>
                                        <p:attrNameLst>
                                          <p:attrName>ppt_h</p:attrName>
                                        </p:attrNameLst>
                                      </p:cBhvr>
                                      <p:tavLst>
                                        <p:tav tm="0">
                                          <p:val>
                                            <p:fltVal val="0"/>
                                          </p:val>
                                        </p:tav>
                                        <p:tav tm="100000">
                                          <p:val>
                                            <p:strVal val="#ppt_h"/>
                                          </p:val>
                                        </p:tav>
                                      </p:tavLst>
                                    </p:anim>
                                    <p:animEffect transition="in" filter="fade">
                                      <p:cBhvr>
                                        <p:cTn id="119" dur="500"/>
                                        <p:tgtEl>
                                          <p:spTgt spid="210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1" grpId="0" animBg="1"/>
      <p:bldP spid="31" grpId="1" animBg="1"/>
      <p:bldP spid="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pic>
        <p:nvPicPr>
          <p:cNvPr id="210952" name="Picture 8" descr="D:\Academic\Senior U\Geology\2020\AFter 1800\Cajun Cuisine\Capture02.JPG"/>
          <p:cNvPicPr>
            <a:picLocks noChangeAspect="1" noChangeArrowheads="1"/>
          </p:cNvPicPr>
          <p:nvPr/>
        </p:nvPicPr>
        <p:blipFill>
          <a:blip r:embed="rId3" cstate="print"/>
          <a:srcRect/>
          <a:stretch>
            <a:fillRect/>
          </a:stretch>
        </p:blipFill>
        <p:spPr bwMode="auto">
          <a:xfrm>
            <a:off x="9448800" y="11277600"/>
            <a:ext cx="3657600" cy="4301358"/>
          </a:xfrm>
          <a:prstGeom prst="rect">
            <a:avLst/>
          </a:prstGeom>
          <a:noFill/>
        </p:spPr>
      </p:pic>
      <p:pic>
        <p:nvPicPr>
          <p:cNvPr id="211970" name="Picture 2"/>
          <p:cNvPicPr>
            <a:picLocks noChangeAspect="1" noChangeArrowheads="1"/>
          </p:cNvPicPr>
          <p:nvPr/>
        </p:nvPicPr>
        <p:blipFill>
          <a:blip r:embed="rId4" cstate="print"/>
          <a:srcRect/>
          <a:stretch>
            <a:fillRect/>
          </a:stretch>
        </p:blipFill>
        <p:spPr bwMode="auto">
          <a:xfrm>
            <a:off x="803162" y="621792"/>
            <a:ext cx="7537677" cy="6236208"/>
          </a:xfrm>
          <a:prstGeom prst="rect">
            <a:avLst/>
          </a:prstGeom>
          <a:noFill/>
          <a:ln w="9525">
            <a:noFill/>
            <a:miter lim="800000"/>
            <a:headEnd/>
            <a:tailEnd/>
          </a:ln>
        </p:spPr>
      </p:pic>
      <p:sp>
        <p:nvSpPr>
          <p:cNvPr id="18" name="Right Arrow 17"/>
          <p:cNvSpPr/>
          <p:nvPr/>
        </p:nvSpPr>
        <p:spPr>
          <a:xfrm>
            <a:off x="1219200" y="18288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pic>
        <p:nvPicPr>
          <p:cNvPr id="211973" name="Picture 5"/>
          <p:cNvPicPr>
            <a:picLocks noChangeAspect="1" noChangeArrowheads="1"/>
          </p:cNvPicPr>
          <p:nvPr/>
        </p:nvPicPr>
        <p:blipFill>
          <a:blip r:embed="rId5" cstate="print"/>
          <a:srcRect/>
          <a:stretch>
            <a:fillRect/>
          </a:stretch>
        </p:blipFill>
        <p:spPr bwMode="auto">
          <a:xfrm>
            <a:off x="4572000" y="3481170"/>
            <a:ext cx="4572000" cy="3376830"/>
          </a:xfrm>
          <a:prstGeom prst="rect">
            <a:avLst/>
          </a:prstGeom>
          <a:noFill/>
          <a:ln w="9525">
            <a:noFill/>
            <a:miter lim="800000"/>
            <a:headEnd/>
            <a:tailEnd/>
          </a:ln>
        </p:spPr>
      </p:pic>
      <p:pic>
        <p:nvPicPr>
          <p:cNvPr id="210954" name="Picture 10" descr="D:\Academic\Senior U\Geology\2020\AFter 1800\Cajun Cuisine\Capture07.JPG"/>
          <p:cNvPicPr>
            <a:picLocks noChangeAspect="1" noChangeArrowheads="1"/>
          </p:cNvPicPr>
          <p:nvPr/>
        </p:nvPicPr>
        <p:blipFill>
          <a:blip r:embed="rId6" cstate="print"/>
          <a:srcRect/>
          <a:stretch>
            <a:fillRect/>
          </a:stretch>
        </p:blipFill>
        <p:spPr bwMode="auto">
          <a:xfrm>
            <a:off x="5105400" y="2382567"/>
            <a:ext cx="3657600" cy="4475433"/>
          </a:xfrm>
          <a:prstGeom prst="rect">
            <a:avLst/>
          </a:prstGeom>
          <a:noFill/>
        </p:spPr>
      </p:pic>
      <p:sp>
        <p:nvSpPr>
          <p:cNvPr id="23" name="Right Arrow 22"/>
          <p:cNvSpPr/>
          <p:nvPr/>
        </p:nvSpPr>
        <p:spPr>
          <a:xfrm>
            <a:off x="1219200" y="25146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24" name="Right Arrow 23"/>
          <p:cNvSpPr/>
          <p:nvPr/>
        </p:nvSpPr>
        <p:spPr>
          <a:xfrm>
            <a:off x="1219200" y="49530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pic>
        <p:nvPicPr>
          <p:cNvPr id="211977" name="Picture 9" descr="http://www.cajunpowersauce.com/include/images/products/medium/0/8/A/1411767234593_08ACCAF0-A646-E611-180DF0325B8E33CC.jpg"/>
          <p:cNvPicPr>
            <a:picLocks noChangeAspect="1" noChangeArrowheads="1"/>
          </p:cNvPicPr>
          <p:nvPr/>
        </p:nvPicPr>
        <p:blipFill>
          <a:blip r:embed="rId7" cstate="print"/>
          <a:srcRect/>
          <a:stretch>
            <a:fillRect/>
          </a:stretch>
        </p:blipFill>
        <p:spPr bwMode="auto">
          <a:xfrm>
            <a:off x="5410200" y="1960878"/>
            <a:ext cx="3048000" cy="4897122"/>
          </a:xfrm>
          <a:prstGeom prst="rect">
            <a:avLst/>
          </a:prstGeom>
          <a:noFill/>
          <a:ln w="38100">
            <a:solidFill>
              <a:schemeClr val="tx1"/>
            </a:solidFill>
          </a:ln>
        </p:spPr>
      </p:pic>
      <p:sp>
        <p:nvSpPr>
          <p:cNvPr id="26" name="Right Arrow 25"/>
          <p:cNvSpPr/>
          <p:nvPr/>
        </p:nvSpPr>
        <p:spPr>
          <a:xfrm>
            <a:off x="1219200" y="59436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grpSp>
        <p:nvGrpSpPr>
          <p:cNvPr id="22" name="Group 21"/>
          <p:cNvGrpSpPr/>
          <p:nvPr/>
        </p:nvGrpSpPr>
        <p:grpSpPr>
          <a:xfrm>
            <a:off x="5029200" y="3581400"/>
            <a:ext cx="3657600" cy="2961621"/>
            <a:chOff x="9982200" y="3962399"/>
            <a:chExt cx="3657600" cy="2961621"/>
          </a:xfrm>
        </p:grpSpPr>
        <p:pic>
          <p:nvPicPr>
            <p:cNvPr id="211975" name="Picture 7" descr="http://louisiana.kitchenandculture.com/sites/default/files/styles/large/public/recipes/Kitchen%20and%20Culture%E2%84%A2/seafood-stuffed-mirlitons.jpg"/>
            <p:cNvPicPr>
              <a:picLocks noChangeAspect="1" noChangeArrowheads="1"/>
            </p:cNvPicPr>
            <p:nvPr/>
          </p:nvPicPr>
          <p:blipFill>
            <a:blip r:embed="rId8" cstate="print"/>
            <a:srcRect/>
            <a:stretch>
              <a:fillRect/>
            </a:stretch>
          </p:blipFill>
          <p:spPr bwMode="auto">
            <a:xfrm>
              <a:off x="9982200" y="3962399"/>
              <a:ext cx="3657600" cy="2441448"/>
            </a:xfrm>
            <a:prstGeom prst="rect">
              <a:avLst/>
            </a:prstGeom>
            <a:noFill/>
            <a:ln w="38100">
              <a:solidFill>
                <a:schemeClr val="bg1"/>
              </a:solidFill>
            </a:ln>
          </p:spPr>
        </p:pic>
        <p:sp>
          <p:nvSpPr>
            <p:cNvPr id="21" name="TextBox 20"/>
            <p:cNvSpPr txBox="1"/>
            <p:nvPr/>
          </p:nvSpPr>
          <p:spPr>
            <a:xfrm>
              <a:off x="9982200" y="6400800"/>
              <a:ext cx="3657600" cy="523220"/>
            </a:xfrm>
            <a:prstGeom prst="rect">
              <a:avLst/>
            </a:prstGeom>
            <a:solidFill>
              <a:schemeClr val="bg1"/>
            </a:solidFill>
            <a:ln w="38100">
              <a:solidFill>
                <a:schemeClr val="bg1"/>
              </a:solidFill>
            </a:ln>
          </p:spPr>
          <p:txBody>
            <a:bodyPr wrap="square" rtlCol="0">
              <a:spAutoFit/>
            </a:bodyPr>
            <a:lstStyle/>
            <a:p>
              <a:r>
                <a:rPr lang="en-US" sz="2800" dirty="0"/>
                <a:t>Stuffed </a:t>
              </a:r>
              <a:r>
                <a:rPr lang="en-US" sz="2800" dirty="0" err="1"/>
                <a:t>Mirliton</a:t>
              </a:r>
              <a:endParaRPr lang="en-US" sz="2800" dirty="0"/>
            </a:p>
          </p:txBody>
        </p:sp>
      </p:grpSp>
      <p:pic>
        <p:nvPicPr>
          <p:cNvPr id="32769" name="Picture 1"/>
          <p:cNvPicPr>
            <a:picLocks noChangeAspect="1" noChangeArrowheads="1"/>
          </p:cNvPicPr>
          <p:nvPr/>
        </p:nvPicPr>
        <p:blipFill>
          <a:blip r:embed="rId9" cstate="print"/>
          <a:srcRect/>
          <a:stretch>
            <a:fillRect/>
          </a:stretch>
        </p:blipFill>
        <p:spPr bwMode="auto">
          <a:xfrm>
            <a:off x="1981200" y="762000"/>
            <a:ext cx="2590800" cy="4974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1970"/>
                                        </p:tgtEl>
                                        <p:attrNameLst>
                                          <p:attrName>style.visibility</p:attrName>
                                        </p:attrNameLst>
                                      </p:cBhvr>
                                      <p:to>
                                        <p:strVal val="visible"/>
                                      </p:to>
                                    </p:set>
                                    <p:anim calcmode="lin" valueType="num">
                                      <p:cBhvr>
                                        <p:cTn id="7" dur="500" fill="hold"/>
                                        <p:tgtEl>
                                          <p:spTgt spid="211970"/>
                                        </p:tgtEl>
                                        <p:attrNameLst>
                                          <p:attrName>ppt_w</p:attrName>
                                        </p:attrNameLst>
                                      </p:cBhvr>
                                      <p:tavLst>
                                        <p:tav tm="0">
                                          <p:val>
                                            <p:fltVal val="0"/>
                                          </p:val>
                                        </p:tav>
                                        <p:tav tm="100000">
                                          <p:val>
                                            <p:strVal val="#ppt_w"/>
                                          </p:val>
                                        </p:tav>
                                      </p:tavLst>
                                    </p:anim>
                                    <p:anim calcmode="lin" valueType="num">
                                      <p:cBhvr>
                                        <p:cTn id="8" dur="500" fill="hold"/>
                                        <p:tgtEl>
                                          <p:spTgt spid="211970"/>
                                        </p:tgtEl>
                                        <p:attrNameLst>
                                          <p:attrName>ppt_h</p:attrName>
                                        </p:attrNameLst>
                                      </p:cBhvr>
                                      <p:tavLst>
                                        <p:tav tm="0">
                                          <p:val>
                                            <p:fltVal val="0"/>
                                          </p:val>
                                        </p:tav>
                                        <p:tav tm="100000">
                                          <p:val>
                                            <p:strVal val="#ppt_h"/>
                                          </p:val>
                                        </p:tav>
                                      </p:tavLst>
                                    </p:anim>
                                    <p:animEffect transition="in" filter="fade">
                                      <p:cBhvr>
                                        <p:cTn id="9" dur="500"/>
                                        <p:tgtEl>
                                          <p:spTgt spid="211970"/>
                                        </p:tgtEl>
                                      </p:cBhvr>
                                    </p:animEffect>
                                  </p:childTnLst>
                                </p:cTn>
                              </p:par>
                            </p:childTnLst>
                          </p:cTn>
                        </p:par>
                        <p:par>
                          <p:cTn id="10" fill="hold">
                            <p:stCondLst>
                              <p:cond delay="500"/>
                            </p:stCondLst>
                            <p:childTnLst>
                              <p:par>
                                <p:cTn id="11" presetID="34"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from="(-#ppt_w/2)" to="(#ppt_x)" calcmode="lin" valueType="num">
                                      <p:cBhvr>
                                        <p:cTn id="13" dur="300" fill="hold">
                                          <p:stCondLst>
                                            <p:cond delay="0"/>
                                          </p:stCondLst>
                                        </p:cTn>
                                        <p:tgtEl>
                                          <p:spTgt spid="18"/>
                                        </p:tgtEl>
                                        <p:attrNameLst>
                                          <p:attrName>ppt_x</p:attrName>
                                        </p:attrNameLst>
                                      </p:cBhvr>
                                    </p:anim>
                                    <p:anim from="0" to="-1.0" calcmode="lin" valueType="num">
                                      <p:cBhvr>
                                        <p:cTn id="14" dur="100" decel="50000" autoRev="1" fill="hold">
                                          <p:stCondLst>
                                            <p:cond delay="300"/>
                                          </p:stCondLst>
                                        </p:cTn>
                                        <p:tgtEl>
                                          <p:spTgt spid="18"/>
                                        </p:tgtEl>
                                        <p:attrNameLst>
                                          <p:attrName>xshear</p:attrName>
                                        </p:attrNameLst>
                                      </p:cBhvr>
                                    </p:anim>
                                    <p:animScale>
                                      <p:cBhvr>
                                        <p:cTn id="15" dur="100" decel="100000" autoRev="1" fill="hold">
                                          <p:stCondLst>
                                            <p:cond delay="300"/>
                                          </p:stCondLst>
                                        </p:cTn>
                                        <p:tgtEl>
                                          <p:spTgt spid="18"/>
                                        </p:tgtEl>
                                      </p:cBhvr>
                                      <p:from x="100000" y="100000"/>
                                      <p:to x="80000" y="100000"/>
                                    </p:animScale>
                                    <p:anim by="(#ppt_h/3+#ppt_w*0.1)" calcmode="lin" valueType="num">
                                      <p:cBhvr additive="sum">
                                        <p:cTn id="16" dur="100" decel="100000" autoRev="1" fill="hold">
                                          <p:stCondLst>
                                            <p:cond delay="300"/>
                                          </p:stCondLst>
                                        </p:cTn>
                                        <p:tgtEl>
                                          <p:spTgt spid="18"/>
                                        </p:tgtEl>
                                        <p:attrNameLst>
                                          <p:attrName>ppt_x</p:attrName>
                                        </p:attrNameLst>
                                      </p:cBhvr>
                                    </p:anim>
                                  </p:childTnLst>
                                </p:cTn>
                              </p:par>
                              <p:par>
                                <p:cTn id="17" presetID="53" presetClass="entr" presetSubtype="0" fill="hold" nodeType="withEffect">
                                  <p:stCondLst>
                                    <p:cond delay="0"/>
                                  </p:stCondLst>
                                  <p:childTnLst>
                                    <p:set>
                                      <p:cBhvr>
                                        <p:cTn id="18" dur="1" fill="hold">
                                          <p:stCondLst>
                                            <p:cond delay="0"/>
                                          </p:stCondLst>
                                        </p:cTn>
                                        <p:tgtEl>
                                          <p:spTgt spid="211973"/>
                                        </p:tgtEl>
                                        <p:attrNameLst>
                                          <p:attrName>style.visibility</p:attrName>
                                        </p:attrNameLst>
                                      </p:cBhvr>
                                      <p:to>
                                        <p:strVal val="visible"/>
                                      </p:to>
                                    </p:set>
                                    <p:anim calcmode="lin" valueType="num">
                                      <p:cBhvr>
                                        <p:cTn id="19" dur="500" fill="hold"/>
                                        <p:tgtEl>
                                          <p:spTgt spid="211973"/>
                                        </p:tgtEl>
                                        <p:attrNameLst>
                                          <p:attrName>ppt_w</p:attrName>
                                        </p:attrNameLst>
                                      </p:cBhvr>
                                      <p:tavLst>
                                        <p:tav tm="0">
                                          <p:val>
                                            <p:fltVal val="0"/>
                                          </p:val>
                                        </p:tav>
                                        <p:tav tm="100000">
                                          <p:val>
                                            <p:strVal val="#ppt_w"/>
                                          </p:val>
                                        </p:tav>
                                      </p:tavLst>
                                    </p:anim>
                                    <p:anim calcmode="lin" valueType="num">
                                      <p:cBhvr>
                                        <p:cTn id="20" dur="500" fill="hold"/>
                                        <p:tgtEl>
                                          <p:spTgt spid="211973"/>
                                        </p:tgtEl>
                                        <p:attrNameLst>
                                          <p:attrName>ppt_h</p:attrName>
                                        </p:attrNameLst>
                                      </p:cBhvr>
                                      <p:tavLst>
                                        <p:tav tm="0">
                                          <p:val>
                                            <p:fltVal val="0"/>
                                          </p:val>
                                        </p:tav>
                                        <p:tav tm="100000">
                                          <p:val>
                                            <p:strVal val="#ppt_h"/>
                                          </p:val>
                                        </p:tav>
                                      </p:tavLst>
                                    </p:anim>
                                    <p:animEffect transition="in" filter="fade">
                                      <p:cBhvr>
                                        <p:cTn id="21" dur="500"/>
                                        <p:tgtEl>
                                          <p:spTgt spid="21197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11973"/>
                                        </p:tgtEl>
                                      </p:cBhvr>
                                    </p:animEffect>
                                    <p:set>
                                      <p:cBhvr>
                                        <p:cTn id="29" dur="1" fill="hold">
                                          <p:stCondLst>
                                            <p:cond delay="499"/>
                                          </p:stCondLst>
                                        </p:cTn>
                                        <p:tgtEl>
                                          <p:spTgt spid="211973"/>
                                        </p:tgtEl>
                                        <p:attrNameLst>
                                          <p:attrName>style.visibility</p:attrName>
                                        </p:attrNameLst>
                                      </p:cBhvr>
                                      <p:to>
                                        <p:strVal val="hidden"/>
                                      </p:to>
                                    </p:set>
                                  </p:childTnLst>
                                </p:cTn>
                              </p:par>
                              <p:par>
                                <p:cTn id="30" presetID="34"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from="(-#ppt_w/2)" to="(#ppt_x)" calcmode="lin" valueType="num">
                                      <p:cBhvr>
                                        <p:cTn id="32" dur="300" fill="hold">
                                          <p:stCondLst>
                                            <p:cond delay="0"/>
                                          </p:stCondLst>
                                        </p:cTn>
                                        <p:tgtEl>
                                          <p:spTgt spid="23"/>
                                        </p:tgtEl>
                                        <p:attrNameLst>
                                          <p:attrName>ppt_x</p:attrName>
                                        </p:attrNameLst>
                                      </p:cBhvr>
                                    </p:anim>
                                    <p:anim from="0" to="-1.0" calcmode="lin" valueType="num">
                                      <p:cBhvr>
                                        <p:cTn id="33" dur="100" decel="50000" autoRev="1" fill="hold">
                                          <p:stCondLst>
                                            <p:cond delay="300"/>
                                          </p:stCondLst>
                                        </p:cTn>
                                        <p:tgtEl>
                                          <p:spTgt spid="23"/>
                                        </p:tgtEl>
                                        <p:attrNameLst>
                                          <p:attrName>xshear</p:attrName>
                                        </p:attrNameLst>
                                      </p:cBhvr>
                                    </p:anim>
                                    <p:animScale>
                                      <p:cBhvr>
                                        <p:cTn id="34" dur="100" decel="100000" autoRev="1" fill="hold">
                                          <p:stCondLst>
                                            <p:cond delay="300"/>
                                          </p:stCondLst>
                                        </p:cTn>
                                        <p:tgtEl>
                                          <p:spTgt spid="23"/>
                                        </p:tgtEl>
                                      </p:cBhvr>
                                      <p:from x="100000" y="100000"/>
                                      <p:to x="80000" y="100000"/>
                                    </p:animScale>
                                    <p:anim by="(#ppt_h/3+#ppt_w*0.1)" calcmode="lin" valueType="num">
                                      <p:cBhvr additive="sum">
                                        <p:cTn id="35" dur="100" decel="100000" autoRev="1" fill="hold">
                                          <p:stCondLst>
                                            <p:cond delay="300"/>
                                          </p:stCondLst>
                                        </p:cTn>
                                        <p:tgtEl>
                                          <p:spTgt spid="23"/>
                                        </p:tgtEl>
                                        <p:attrNameLst>
                                          <p:attrName>ppt_x</p:attrName>
                                        </p:attrNameLst>
                                      </p:cBhvr>
                                    </p:anim>
                                  </p:childTnLst>
                                </p:cTn>
                              </p:par>
                              <p:par>
                                <p:cTn id="36" presetID="53" presetClass="entr" presetSubtype="0" fill="hold" nodeType="withEffect">
                                  <p:stCondLst>
                                    <p:cond delay="0"/>
                                  </p:stCondLst>
                                  <p:childTnLst>
                                    <p:set>
                                      <p:cBhvr>
                                        <p:cTn id="37" dur="1" fill="hold">
                                          <p:stCondLst>
                                            <p:cond delay="0"/>
                                          </p:stCondLst>
                                        </p:cTn>
                                        <p:tgtEl>
                                          <p:spTgt spid="210954"/>
                                        </p:tgtEl>
                                        <p:attrNameLst>
                                          <p:attrName>style.visibility</p:attrName>
                                        </p:attrNameLst>
                                      </p:cBhvr>
                                      <p:to>
                                        <p:strVal val="visible"/>
                                      </p:to>
                                    </p:set>
                                    <p:anim calcmode="lin" valueType="num">
                                      <p:cBhvr>
                                        <p:cTn id="38" dur="500" fill="hold"/>
                                        <p:tgtEl>
                                          <p:spTgt spid="210954"/>
                                        </p:tgtEl>
                                        <p:attrNameLst>
                                          <p:attrName>ppt_w</p:attrName>
                                        </p:attrNameLst>
                                      </p:cBhvr>
                                      <p:tavLst>
                                        <p:tav tm="0">
                                          <p:val>
                                            <p:fltVal val="0"/>
                                          </p:val>
                                        </p:tav>
                                        <p:tav tm="100000">
                                          <p:val>
                                            <p:strVal val="#ppt_w"/>
                                          </p:val>
                                        </p:tav>
                                      </p:tavLst>
                                    </p:anim>
                                    <p:anim calcmode="lin" valueType="num">
                                      <p:cBhvr>
                                        <p:cTn id="39" dur="500" fill="hold"/>
                                        <p:tgtEl>
                                          <p:spTgt spid="210954"/>
                                        </p:tgtEl>
                                        <p:attrNameLst>
                                          <p:attrName>ppt_h</p:attrName>
                                        </p:attrNameLst>
                                      </p:cBhvr>
                                      <p:tavLst>
                                        <p:tav tm="0">
                                          <p:val>
                                            <p:fltVal val="0"/>
                                          </p:val>
                                        </p:tav>
                                        <p:tav tm="100000">
                                          <p:val>
                                            <p:strVal val="#ppt_h"/>
                                          </p:val>
                                        </p:tav>
                                      </p:tavLst>
                                    </p:anim>
                                    <p:animEffect transition="in" filter="fade">
                                      <p:cBhvr>
                                        <p:cTn id="40" dur="500"/>
                                        <p:tgtEl>
                                          <p:spTgt spid="21095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10954"/>
                                        </p:tgtEl>
                                      </p:cBhvr>
                                    </p:animEffect>
                                    <p:set>
                                      <p:cBhvr>
                                        <p:cTn id="45" dur="1" fill="hold">
                                          <p:stCondLst>
                                            <p:cond delay="499"/>
                                          </p:stCondLst>
                                        </p:cTn>
                                        <p:tgtEl>
                                          <p:spTgt spid="21095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cTn>
                              </p:par>
                              <p:par>
                                <p:cTn id="49" presetID="34"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from="(-#ppt_w/2)" to="(#ppt_x)" calcmode="lin" valueType="num">
                                      <p:cBhvr>
                                        <p:cTn id="51" dur="300" fill="hold">
                                          <p:stCondLst>
                                            <p:cond delay="0"/>
                                          </p:stCondLst>
                                        </p:cTn>
                                        <p:tgtEl>
                                          <p:spTgt spid="24"/>
                                        </p:tgtEl>
                                        <p:attrNameLst>
                                          <p:attrName>ppt_x</p:attrName>
                                        </p:attrNameLst>
                                      </p:cBhvr>
                                    </p:anim>
                                    <p:anim from="0" to="-1.0" calcmode="lin" valueType="num">
                                      <p:cBhvr>
                                        <p:cTn id="52" dur="100" decel="50000" autoRev="1" fill="hold">
                                          <p:stCondLst>
                                            <p:cond delay="300"/>
                                          </p:stCondLst>
                                        </p:cTn>
                                        <p:tgtEl>
                                          <p:spTgt spid="24"/>
                                        </p:tgtEl>
                                        <p:attrNameLst>
                                          <p:attrName>xshear</p:attrName>
                                        </p:attrNameLst>
                                      </p:cBhvr>
                                    </p:anim>
                                    <p:animScale>
                                      <p:cBhvr>
                                        <p:cTn id="53" dur="100" decel="100000" autoRev="1" fill="hold">
                                          <p:stCondLst>
                                            <p:cond delay="300"/>
                                          </p:stCondLst>
                                        </p:cTn>
                                        <p:tgtEl>
                                          <p:spTgt spid="24"/>
                                        </p:tgtEl>
                                      </p:cBhvr>
                                      <p:from x="100000" y="100000"/>
                                      <p:to x="80000" y="100000"/>
                                    </p:animScale>
                                    <p:anim by="(#ppt_h/3+#ppt_w*0.1)" calcmode="lin" valueType="num">
                                      <p:cBhvr additive="sum">
                                        <p:cTn id="54" dur="100" decel="100000" autoRev="1" fill="hold">
                                          <p:stCondLst>
                                            <p:cond delay="300"/>
                                          </p:stCondLst>
                                        </p:cTn>
                                        <p:tgtEl>
                                          <p:spTgt spid="24"/>
                                        </p:tgtEl>
                                        <p:attrNameLst>
                                          <p:attrName>ppt_x</p:attrName>
                                        </p:attrNameLst>
                                      </p:cBhvr>
                                    </p:anim>
                                  </p:childTnLst>
                                </p:cTn>
                              </p:par>
                              <p:par>
                                <p:cTn id="55" presetID="53" presetClass="entr" presetSubtype="0" fill="hold" nodeType="withEffect">
                                  <p:stCondLst>
                                    <p:cond delay="0"/>
                                  </p:stCondLst>
                                  <p:childTnLst>
                                    <p:set>
                                      <p:cBhvr>
                                        <p:cTn id="56" dur="1" fill="hold">
                                          <p:stCondLst>
                                            <p:cond delay="0"/>
                                          </p:stCondLst>
                                        </p:cTn>
                                        <p:tgtEl>
                                          <p:spTgt spid="211977"/>
                                        </p:tgtEl>
                                        <p:attrNameLst>
                                          <p:attrName>style.visibility</p:attrName>
                                        </p:attrNameLst>
                                      </p:cBhvr>
                                      <p:to>
                                        <p:strVal val="visible"/>
                                      </p:to>
                                    </p:set>
                                    <p:anim calcmode="lin" valueType="num">
                                      <p:cBhvr>
                                        <p:cTn id="57" dur="500" fill="hold"/>
                                        <p:tgtEl>
                                          <p:spTgt spid="211977"/>
                                        </p:tgtEl>
                                        <p:attrNameLst>
                                          <p:attrName>ppt_w</p:attrName>
                                        </p:attrNameLst>
                                      </p:cBhvr>
                                      <p:tavLst>
                                        <p:tav tm="0">
                                          <p:val>
                                            <p:fltVal val="0"/>
                                          </p:val>
                                        </p:tav>
                                        <p:tav tm="100000">
                                          <p:val>
                                            <p:strVal val="#ppt_w"/>
                                          </p:val>
                                        </p:tav>
                                      </p:tavLst>
                                    </p:anim>
                                    <p:anim calcmode="lin" valueType="num">
                                      <p:cBhvr>
                                        <p:cTn id="58" dur="500" fill="hold"/>
                                        <p:tgtEl>
                                          <p:spTgt spid="211977"/>
                                        </p:tgtEl>
                                        <p:attrNameLst>
                                          <p:attrName>ppt_h</p:attrName>
                                        </p:attrNameLst>
                                      </p:cBhvr>
                                      <p:tavLst>
                                        <p:tav tm="0">
                                          <p:val>
                                            <p:fltVal val="0"/>
                                          </p:val>
                                        </p:tav>
                                        <p:tav tm="100000">
                                          <p:val>
                                            <p:strVal val="#ppt_h"/>
                                          </p:val>
                                        </p:tav>
                                      </p:tavLst>
                                    </p:anim>
                                    <p:animEffect transition="in" filter="fade">
                                      <p:cBhvr>
                                        <p:cTn id="59" dur="500"/>
                                        <p:tgtEl>
                                          <p:spTgt spid="21197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11977"/>
                                        </p:tgtEl>
                                      </p:cBhvr>
                                    </p:animEffect>
                                    <p:set>
                                      <p:cBhvr>
                                        <p:cTn id="64" dur="1" fill="hold">
                                          <p:stCondLst>
                                            <p:cond delay="499"/>
                                          </p:stCondLst>
                                        </p:cTn>
                                        <p:tgtEl>
                                          <p:spTgt spid="211977"/>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34"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 from="(-#ppt_w/2)" to="(#ppt_x)" calcmode="lin" valueType="num">
                                      <p:cBhvr>
                                        <p:cTn id="70" dur="300" fill="hold">
                                          <p:stCondLst>
                                            <p:cond delay="0"/>
                                          </p:stCondLst>
                                        </p:cTn>
                                        <p:tgtEl>
                                          <p:spTgt spid="26"/>
                                        </p:tgtEl>
                                        <p:attrNameLst>
                                          <p:attrName>ppt_x</p:attrName>
                                        </p:attrNameLst>
                                      </p:cBhvr>
                                    </p:anim>
                                    <p:anim from="0" to="-1.0" calcmode="lin" valueType="num">
                                      <p:cBhvr>
                                        <p:cTn id="71" dur="100" decel="50000" autoRev="1" fill="hold">
                                          <p:stCondLst>
                                            <p:cond delay="300"/>
                                          </p:stCondLst>
                                        </p:cTn>
                                        <p:tgtEl>
                                          <p:spTgt spid="26"/>
                                        </p:tgtEl>
                                        <p:attrNameLst>
                                          <p:attrName>xshear</p:attrName>
                                        </p:attrNameLst>
                                      </p:cBhvr>
                                    </p:anim>
                                    <p:animScale>
                                      <p:cBhvr>
                                        <p:cTn id="72" dur="100" decel="100000" autoRev="1" fill="hold">
                                          <p:stCondLst>
                                            <p:cond delay="300"/>
                                          </p:stCondLst>
                                        </p:cTn>
                                        <p:tgtEl>
                                          <p:spTgt spid="26"/>
                                        </p:tgtEl>
                                      </p:cBhvr>
                                      <p:from x="100000" y="100000"/>
                                      <p:to x="80000" y="100000"/>
                                    </p:animScale>
                                    <p:anim by="(#ppt_h/3+#ppt_w*0.1)" calcmode="lin" valueType="num">
                                      <p:cBhvr additive="sum">
                                        <p:cTn id="73" dur="100" decel="100000" autoRev="1" fill="hold">
                                          <p:stCondLst>
                                            <p:cond delay="300"/>
                                          </p:stCondLst>
                                        </p:cTn>
                                        <p:tgtEl>
                                          <p:spTgt spid="26"/>
                                        </p:tgtEl>
                                        <p:attrNameLst>
                                          <p:attrName>ppt_x</p:attrName>
                                        </p:attrNameLst>
                                      </p:cBhvr>
                                    </p:anim>
                                  </p:childTnLst>
                                </p:cTn>
                              </p:par>
                              <p:par>
                                <p:cTn id="74" presetID="53" presetClass="entr" presetSubtype="0" fill="hold"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500" fill="hold"/>
                                        <p:tgtEl>
                                          <p:spTgt spid="22"/>
                                        </p:tgtEl>
                                        <p:attrNameLst>
                                          <p:attrName>ppt_w</p:attrName>
                                        </p:attrNameLst>
                                      </p:cBhvr>
                                      <p:tavLst>
                                        <p:tav tm="0">
                                          <p:val>
                                            <p:fltVal val="0"/>
                                          </p:val>
                                        </p:tav>
                                        <p:tav tm="100000">
                                          <p:val>
                                            <p:strVal val="#ppt_w"/>
                                          </p:val>
                                        </p:tav>
                                      </p:tavLst>
                                    </p:anim>
                                    <p:anim calcmode="lin" valueType="num">
                                      <p:cBhvr>
                                        <p:cTn id="77" dur="500" fill="hold"/>
                                        <p:tgtEl>
                                          <p:spTgt spid="22"/>
                                        </p:tgtEl>
                                        <p:attrNameLst>
                                          <p:attrName>ppt_h</p:attrName>
                                        </p:attrNameLst>
                                      </p:cBhvr>
                                      <p:tavLst>
                                        <p:tav tm="0">
                                          <p:val>
                                            <p:fltVal val="0"/>
                                          </p:val>
                                        </p:tav>
                                        <p:tav tm="100000">
                                          <p:val>
                                            <p:strVal val="#ppt_h"/>
                                          </p:val>
                                        </p:tav>
                                      </p:tavLst>
                                    </p:anim>
                                    <p:animEffect transition="in" filter="fade">
                                      <p:cBhvr>
                                        <p:cTn id="78" dur="5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nodeType="clickEffect">
                                  <p:stCondLst>
                                    <p:cond delay="0"/>
                                  </p:stCondLst>
                                  <p:childTnLst>
                                    <p:set>
                                      <p:cBhvr>
                                        <p:cTn id="82" dur="1" fill="hold">
                                          <p:stCondLst>
                                            <p:cond delay="0"/>
                                          </p:stCondLst>
                                        </p:cTn>
                                        <p:tgtEl>
                                          <p:spTgt spid="32769"/>
                                        </p:tgtEl>
                                        <p:attrNameLst>
                                          <p:attrName>style.visibility</p:attrName>
                                        </p:attrNameLst>
                                      </p:cBhvr>
                                      <p:to>
                                        <p:strVal val="visible"/>
                                      </p:to>
                                    </p:set>
                                    <p:anim calcmode="lin" valueType="num">
                                      <p:cBhvr>
                                        <p:cTn id="83" dur="500" fill="hold"/>
                                        <p:tgtEl>
                                          <p:spTgt spid="32769"/>
                                        </p:tgtEl>
                                        <p:attrNameLst>
                                          <p:attrName>ppt_w</p:attrName>
                                        </p:attrNameLst>
                                      </p:cBhvr>
                                      <p:tavLst>
                                        <p:tav tm="0">
                                          <p:val>
                                            <p:fltVal val="0"/>
                                          </p:val>
                                        </p:tav>
                                        <p:tav tm="100000">
                                          <p:val>
                                            <p:strVal val="#ppt_w"/>
                                          </p:val>
                                        </p:tav>
                                      </p:tavLst>
                                    </p:anim>
                                    <p:anim calcmode="lin" valueType="num">
                                      <p:cBhvr>
                                        <p:cTn id="84" dur="500" fill="hold"/>
                                        <p:tgtEl>
                                          <p:spTgt spid="32769"/>
                                        </p:tgtEl>
                                        <p:attrNameLst>
                                          <p:attrName>ppt_h</p:attrName>
                                        </p:attrNameLst>
                                      </p:cBhvr>
                                      <p:tavLst>
                                        <p:tav tm="0">
                                          <p:val>
                                            <p:fltVal val="0"/>
                                          </p:val>
                                        </p:tav>
                                        <p:tav tm="100000">
                                          <p:val>
                                            <p:strVal val="#ppt_h"/>
                                          </p:val>
                                        </p:tav>
                                      </p:tavLst>
                                    </p:anim>
                                    <p:animEffect transition="in" filter="fade">
                                      <p:cBhvr>
                                        <p:cTn id="85"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3" grpId="0" animBg="1"/>
      <p:bldP spid="23" grpId="1" animBg="1"/>
      <p:bldP spid="24" grpId="0" animBg="1"/>
      <p:bldP spid="24" grpId="1" animBg="1"/>
      <p:bldP spid="2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pic>
        <p:nvPicPr>
          <p:cNvPr id="212994" name="Picture 2"/>
          <p:cNvPicPr>
            <a:picLocks noChangeAspect="1" noChangeArrowheads="1"/>
          </p:cNvPicPr>
          <p:nvPr/>
        </p:nvPicPr>
        <p:blipFill>
          <a:blip r:embed="rId3" cstate="print"/>
          <a:srcRect/>
          <a:stretch>
            <a:fillRect/>
          </a:stretch>
        </p:blipFill>
        <p:spPr bwMode="auto">
          <a:xfrm>
            <a:off x="740002" y="621792"/>
            <a:ext cx="7663996" cy="6236208"/>
          </a:xfrm>
          <a:prstGeom prst="rect">
            <a:avLst/>
          </a:prstGeom>
          <a:noFill/>
          <a:ln w="9525">
            <a:noFill/>
            <a:miter lim="800000"/>
            <a:headEnd/>
            <a:tailEnd/>
          </a:ln>
        </p:spPr>
      </p:pic>
      <p:sp>
        <p:nvSpPr>
          <p:cNvPr id="18" name="Right Arrow 17"/>
          <p:cNvSpPr/>
          <p:nvPr/>
        </p:nvSpPr>
        <p:spPr>
          <a:xfrm>
            <a:off x="1143000" y="38100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pic>
        <p:nvPicPr>
          <p:cNvPr id="21" name="Picture 3"/>
          <p:cNvPicPr>
            <a:picLocks noChangeAspect="1" noChangeArrowheads="1"/>
          </p:cNvPicPr>
          <p:nvPr/>
        </p:nvPicPr>
        <p:blipFill>
          <a:blip r:embed="rId4" cstate="print"/>
          <a:srcRect/>
          <a:stretch>
            <a:fillRect/>
          </a:stretch>
        </p:blipFill>
        <p:spPr bwMode="auto">
          <a:xfrm>
            <a:off x="4848225" y="0"/>
            <a:ext cx="4295775" cy="3514725"/>
          </a:xfrm>
          <a:prstGeom prst="rect">
            <a:avLst/>
          </a:prstGeom>
          <a:noFill/>
          <a:ln w="9525">
            <a:noFill/>
            <a:miter lim="800000"/>
            <a:headEnd/>
            <a:tailEnd/>
          </a:ln>
        </p:spPr>
      </p:pic>
      <p:sp>
        <p:nvSpPr>
          <p:cNvPr id="22" name="Right Arrow 21"/>
          <p:cNvSpPr/>
          <p:nvPr/>
        </p:nvSpPr>
        <p:spPr>
          <a:xfrm>
            <a:off x="1143000" y="45720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23" name="Right Arrow 22"/>
          <p:cNvSpPr/>
          <p:nvPr/>
        </p:nvSpPr>
        <p:spPr>
          <a:xfrm>
            <a:off x="1143000" y="54102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pic>
        <p:nvPicPr>
          <p:cNvPr id="19" name="Picture 8" descr="D:\Academic\Senior U\Geology\2020\AFter 1800\Cajun Cuisine\Capture02.JPG"/>
          <p:cNvPicPr>
            <a:picLocks noChangeAspect="1" noChangeArrowheads="1"/>
          </p:cNvPicPr>
          <p:nvPr/>
        </p:nvPicPr>
        <p:blipFill>
          <a:blip r:embed="rId5" cstate="print"/>
          <a:srcRect/>
          <a:stretch>
            <a:fillRect/>
          </a:stretch>
        </p:blipFill>
        <p:spPr bwMode="auto">
          <a:xfrm>
            <a:off x="5257800" y="0"/>
            <a:ext cx="3657600" cy="4301358"/>
          </a:xfrm>
          <a:prstGeom prst="rect">
            <a:avLst/>
          </a:prstGeom>
          <a:noFill/>
        </p:spPr>
      </p:pic>
      <p:pic>
        <p:nvPicPr>
          <p:cNvPr id="20" name="Picture 11" descr="D:\Academic\Senior U\Geology\2020\AFter 1800\Cajun Cuisine\Capture08.JPG"/>
          <p:cNvPicPr>
            <a:picLocks noChangeAspect="1" noChangeArrowheads="1"/>
          </p:cNvPicPr>
          <p:nvPr/>
        </p:nvPicPr>
        <p:blipFill>
          <a:blip r:embed="rId6" cstate="print"/>
          <a:srcRect/>
          <a:stretch>
            <a:fillRect/>
          </a:stretch>
        </p:blipFill>
        <p:spPr bwMode="auto">
          <a:xfrm>
            <a:off x="5029200" y="0"/>
            <a:ext cx="3657600" cy="4763878"/>
          </a:xfrm>
          <a:prstGeom prst="rect">
            <a:avLst/>
          </a:prstGeom>
          <a:noFill/>
        </p:spPr>
      </p:pic>
      <p:grpSp>
        <p:nvGrpSpPr>
          <p:cNvPr id="25" name="Group 24"/>
          <p:cNvGrpSpPr/>
          <p:nvPr/>
        </p:nvGrpSpPr>
        <p:grpSpPr>
          <a:xfrm>
            <a:off x="9144000" y="1524001"/>
            <a:ext cx="3657600" cy="3037819"/>
            <a:chOff x="9144000" y="1524001"/>
            <a:chExt cx="3657600" cy="3037819"/>
          </a:xfrm>
        </p:grpSpPr>
        <p:pic>
          <p:nvPicPr>
            <p:cNvPr id="212997" name="Picture 5" descr="https://img.sndimg.com/food/image/upload/w_555,h_416,c_fit,fl_progressive,q_95/v1/img/recipes/21/97/57/picFOIDaf.jpg"/>
            <p:cNvPicPr>
              <a:picLocks noChangeAspect="1" noChangeArrowheads="1"/>
            </p:cNvPicPr>
            <p:nvPr/>
          </p:nvPicPr>
          <p:blipFill>
            <a:blip r:embed="rId7" cstate="print"/>
            <a:srcRect/>
            <a:stretch>
              <a:fillRect/>
            </a:stretch>
          </p:blipFill>
          <p:spPr bwMode="auto">
            <a:xfrm>
              <a:off x="9144000" y="1524001"/>
              <a:ext cx="3657600" cy="2550435"/>
            </a:xfrm>
            <a:prstGeom prst="rect">
              <a:avLst/>
            </a:prstGeom>
            <a:noFill/>
          </p:spPr>
        </p:pic>
        <p:sp>
          <p:nvSpPr>
            <p:cNvPr id="24" name="TextBox 23"/>
            <p:cNvSpPr txBox="1"/>
            <p:nvPr/>
          </p:nvSpPr>
          <p:spPr>
            <a:xfrm>
              <a:off x="9144000" y="4038600"/>
              <a:ext cx="3657600" cy="523220"/>
            </a:xfrm>
            <a:prstGeom prst="rect">
              <a:avLst/>
            </a:prstGeom>
            <a:solidFill>
              <a:schemeClr val="bg1"/>
            </a:solidFill>
          </p:spPr>
          <p:txBody>
            <a:bodyPr wrap="square" rtlCol="0">
              <a:spAutoFit/>
            </a:bodyPr>
            <a:lstStyle/>
            <a:p>
              <a:r>
                <a:rPr lang="en-US" sz="2800" dirty="0"/>
                <a:t>Rice &amp; Gravy</a:t>
              </a:r>
              <a:endParaRPr lang="en-US" sz="2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2994"/>
                                        </p:tgtEl>
                                        <p:attrNameLst>
                                          <p:attrName>style.visibility</p:attrName>
                                        </p:attrNameLst>
                                      </p:cBhvr>
                                      <p:to>
                                        <p:strVal val="visible"/>
                                      </p:to>
                                    </p:set>
                                    <p:anim calcmode="lin" valueType="num">
                                      <p:cBhvr>
                                        <p:cTn id="7" dur="500" fill="hold"/>
                                        <p:tgtEl>
                                          <p:spTgt spid="212994"/>
                                        </p:tgtEl>
                                        <p:attrNameLst>
                                          <p:attrName>ppt_w</p:attrName>
                                        </p:attrNameLst>
                                      </p:cBhvr>
                                      <p:tavLst>
                                        <p:tav tm="0">
                                          <p:val>
                                            <p:fltVal val="0"/>
                                          </p:val>
                                        </p:tav>
                                        <p:tav tm="100000">
                                          <p:val>
                                            <p:strVal val="#ppt_w"/>
                                          </p:val>
                                        </p:tav>
                                      </p:tavLst>
                                    </p:anim>
                                    <p:anim calcmode="lin" valueType="num">
                                      <p:cBhvr>
                                        <p:cTn id="8" dur="500" fill="hold"/>
                                        <p:tgtEl>
                                          <p:spTgt spid="212994"/>
                                        </p:tgtEl>
                                        <p:attrNameLst>
                                          <p:attrName>ppt_h</p:attrName>
                                        </p:attrNameLst>
                                      </p:cBhvr>
                                      <p:tavLst>
                                        <p:tav tm="0">
                                          <p:val>
                                            <p:fltVal val="0"/>
                                          </p:val>
                                        </p:tav>
                                        <p:tav tm="100000">
                                          <p:val>
                                            <p:strVal val="#ppt_h"/>
                                          </p:val>
                                        </p:tav>
                                      </p:tavLst>
                                    </p:anim>
                                    <p:animEffect transition="in" filter="fade">
                                      <p:cBhvr>
                                        <p:cTn id="9" dur="500"/>
                                        <p:tgtEl>
                                          <p:spTgt spid="212994"/>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from="(-#ppt_w/2)" to="(#ppt_x)" calcmode="lin" valueType="num">
                                      <p:cBhvr>
                                        <p:cTn id="14" dur="300" fill="hold">
                                          <p:stCondLst>
                                            <p:cond delay="0"/>
                                          </p:stCondLst>
                                        </p:cTn>
                                        <p:tgtEl>
                                          <p:spTgt spid="18"/>
                                        </p:tgtEl>
                                        <p:attrNameLst>
                                          <p:attrName>ppt_x</p:attrName>
                                        </p:attrNameLst>
                                      </p:cBhvr>
                                    </p:anim>
                                    <p:anim from="0" to="-1.0" calcmode="lin" valueType="num">
                                      <p:cBhvr>
                                        <p:cTn id="15" dur="100" decel="50000" autoRev="1" fill="hold">
                                          <p:stCondLst>
                                            <p:cond delay="300"/>
                                          </p:stCondLst>
                                        </p:cTn>
                                        <p:tgtEl>
                                          <p:spTgt spid="18"/>
                                        </p:tgtEl>
                                        <p:attrNameLst>
                                          <p:attrName>xshear</p:attrName>
                                        </p:attrNameLst>
                                      </p:cBhvr>
                                    </p:anim>
                                    <p:animScale>
                                      <p:cBhvr>
                                        <p:cTn id="16" dur="100" decel="100000" autoRev="1" fill="hold">
                                          <p:stCondLst>
                                            <p:cond delay="300"/>
                                          </p:stCondLst>
                                        </p:cTn>
                                        <p:tgtEl>
                                          <p:spTgt spid="18"/>
                                        </p:tgtEl>
                                      </p:cBhvr>
                                      <p:from x="100000" y="100000"/>
                                      <p:to x="80000" y="100000"/>
                                    </p:animScale>
                                    <p:anim by="(#ppt_h/3+#ppt_w*0.1)" calcmode="lin" valueType="num">
                                      <p:cBhvr additive="sum">
                                        <p:cTn id="17" dur="100" decel="100000" autoRev="1" fill="hold">
                                          <p:stCondLst>
                                            <p:cond delay="300"/>
                                          </p:stCondLst>
                                        </p:cTn>
                                        <p:tgtEl>
                                          <p:spTgt spid="18"/>
                                        </p:tgtEl>
                                        <p:attrNameLst>
                                          <p:attrName>ppt_x</p:attrName>
                                        </p:attrNameLst>
                                      </p:cBhvr>
                                    </p:anim>
                                  </p:childTnLst>
                                </p:cTn>
                              </p:par>
                              <p:par>
                                <p:cTn id="18" presetID="53"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34"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from="(-#ppt_w/2)" to="(#ppt_x)" calcmode="lin" valueType="num">
                                      <p:cBhvr>
                                        <p:cTn id="33" dur="300" fill="hold">
                                          <p:stCondLst>
                                            <p:cond delay="0"/>
                                          </p:stCondLst>
                                        </p:cTn>
                                        <p:tgtEl>
                                          <p:spTgt spid="22"/>
                                        </p:tgtEl>
                                        <p:attrNameLst>
                                          <p:attrName>ppt_x</p:attrName>
                                        </p:attrNameLst>
                                      </p:cBhvr>
                                    </p:anim>
                                    <p:anim from="0" to="-1.0" calcmode="lin" valueType="num">
                                      <p:cBhvr>
                                        <p:cTn id="34" dur="100" decel="50000" autoRev="1" fill="hold">
                                          <p:stCondLst>
                                            <p:cond delay="300"/>
                                          </p:stCondLst>
                                        </p:cTn>
                                        <p:tgtEl>
                                          <p:spTgt spid="22"/>
                                        </p:tgtEl>
                                        <p:attrNameLst>
                                          <p:attrName>xshear</p:attrName>
                                        </p:attrNameLst>
                                      </p:cBhvr>
                                    </p:anim>
                                    <p:animScale>
                                      <p:cBhvr>
                                        <p:cTn id="35" dur="100" decel="100000" autoRev="1" fill="hold">
                                          <p:stCondLst>
                                            <p:cond delay="300"/>
                                          </p:stCondLst>
                                        </p:cTn>
                                        <p:tgtEl>
                                          <p:spTgt spid="22"/>
                                        </p:tgtEl>
                                      </p:cBhvr>
                                      <p:from x="100000" y="100000"/>
                                      <p:to x="80000" y="100000"/>
                                    </p:animScale>
                                    <p:anim by="(#ppt_h/3+#ppt_w*0.1)" calcmode="lin" valueType="num">
                                      <p:cBhvr additive="sum">
                                        <p:cTn id="36" dur="100" decel="100000" autoRev="1" fill="hold">
                                          <p:stCondLst>
                                            <p:cond delay="300"/>
                                          </p:stCondLst>
                                        </p:cTn>
                                        <p:tgtEl>
                                          <p:spTgt spid="22"/>
                                        </p:tgtEl>
                                        <p:attrNameLst>
                                          <p:attrName>ppt_x</p:attrName>
                                        </p:attrNameLst>
                                      </p:cBhvr>
                                    </p:anim>
                                  </p:childTnLst>
                                </p:cTn>
                              </p:par>
                              <p:par>
                                <p:cTn id="37" presetID="53"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34"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from="(-#ppt_w/2)" to="(#ppt_x)" calcmode="lin" valueType="num">
                                      <p:cBhvr>
                                        <p:cTn id="52" dur="300" fill="hold">
                                          <p:stCondLst>
                                            <p:cond delay="0"/>
                                          </p:stCondLst>
                                        </p:cTn>
                                        <p:tgtEl>
                                          <p:spTgt spid="23"/>
                                        </p:tgtEl>
                                        <p:attrNameLst>
                                          <p:attrName>ppt_x</p:attrName>
                                        </p:attrNameLst>
                                      </p:cBhvr>
                                    </p:anim>
                                    <p:anim from="0" to="-1.0" calcmode="lin" valueType="num">
                                      <p:cBhvr>
                                        <p:cTn id="53" dur="100" decel="50000" autoRev="1" fill="hold">
                                          <p:stCondLst>
                                            <p:cond delay="300"/>
                                          </p:stCondLst>
                                        </p:cTn>
                                        <p:tgtEl>
                                          <p:spTgt spid="23"/>
                                        </p:tgtEl>
                                        <p:attrNameLst>
                                          <p:attrName>xshear</p:attrName>
                                        </p:attrNameLst>
                                      </p:cBhvr>
                                    </p:anim>
                                    <p:animScale>
                                      <p:cBhvr>
                                        <p:cTn id="54" dur="100" decel="100000" autoRev="1" fill="hold">
                                          <p:stCondLst>
                                            <p:cond delay="300"/>
                                          </p:stCondLst>
                                        </p:cTn>
                                        <p:tgtEl>
                                          <p:spTgt spid="23"/>
                                        </p:tgtEl>
                                      </p:cBhvr>
                                      <p:from x="100000" y="100000"/>
                                      <p:to x="80000" y="100000"/>
                                    </p:animScale>
                                    <p:anim by="(#ppt_h/3+#ppt_w*0.1)" calcmode="lin" valueType="num">
                                      <p:cBhvr additive="sum">
                                        <p:cTn id="55" dur="100" decel="100000" autoRev="1" fill="hold">
                                          <p:stCondLst>
                                            <p:cond delay="300"/>
                                          </p:stCondLst>
                                        </p:cTn>
                                        <p:tgtEl>
                                          <p:spTgt spid="23"/>
                                        </p:tgtEl>
                                        <p:attrNameLst>
                                          <p:attrName>ppt_x</p:attrName>
                                        </p:attrNameLst>
                                      </p:cBhvr>
                                    </p:anim>
                                  </p:childTnLst>
                                </p:cTn>
                              </p:par>
                              <p:par>
                                <p:cTn id="56" presetID="53"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2" grpId="0" animBg="1"/>
      <p:bldP spid="22" grpId="1"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4" name="TextBox 3"/>
          <p:cNvSpPr txBox="1"/>
          <p:nvPr/>
        </p:nvSpPr>
        <p:spPr>
          <a:xfrm>
            <a:off x="-1828800" y="1752600"/>
            <a:ext cx="1676400" cy="2308324"/>
          </a:xfrm>
          <a:prstGeom prst="rect">
            <a:avLst/>
          </a:prstGeom>
          <a:noFill/>
        </p:spPr>
        <p:txBody>
          <a:bodyPr wrap="square" rtlCol="0">
            <a:spAutoFit/>
          </a:bodyPr>
          <a:lstStyle/>
          <a:p>
            <a:r>
              <a:rPr lang="en-US" dirty="0"/>
              <a:t>This slide is linked to start automatically and show Zachary Richard’s Week 5 Review – DO NOT DELETE</a:t>
            </a:r>
          </a:p>
        </p:txBody>
      </p:sp>
      <p:pic>
        <p:nvPicPr>
          <p:cNvPr id="6" name="Zachary Richards Against the Tide_1-Shipment out-Broussard Arrival.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600200" y="-1600200"/>
            <a:ext cx="12496800" cy="8633604"/>
          </a:xfrm>
          <a:prstGeom prst="rect">
            <a:avLst/>
          </a:prstGeom>
        </p:spPr>
      </p:pic>
      <p:sp>
        <p:nvSpPr>
          <p:cNvPr id="8" name="Rectangle 7"/>
          <p:cNvSpPr/>
          <p:nvPr/>
        </p:nvSpPr>
        <p:spPr>
          <a:xfrm>
            <a:off x="-1676400" y="-1676400"/>
            <a:ext cx="12573000" cy="8686800"/>
          </a:xfrm>
          <a:prstGeom prst="rect">
            <a:avLst/>
          </a:prstGeom>
          <a:ln w="57150">
            <a:solidFill>
              <a:srgbClr val="FF0000"/>
            </a:solidFill>
          </a:ln>
        </p:spPr>
        <p:txBody>
          <a:bodyPr wrap="square" rtlCol="0" anchor="ctr">
            <a:spAutoFit/>
          </a:bodyPr>
          <a:lstStyle/>
          <a:p>
            <a:pPr marL="168275" indent="-168275" algn="ctr">
              <a:buFont typeface="Arial" pitchFamily="34" charset="0"/>
              <a:buChar cha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3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pic>
        <p:nvPicPr>
          <p:cNvPr id="214018" name="Picture 2"/>
          <p:cNvPicPr>
            <a:picLocks noChangeAspect="1" noChangeArrowheads="1"/>
          </p:cNvPicPr>
          <p:nvPr/>
        </p:nvPicPr>
        <p:blipFill>
          <a:blip r:embed="rId2" cstate="print"/>
          <a:srcRect/>
          <a:stretch>
            <a:fillRect/>
          </a:stretch>
        </p:blipFill>
        <p:spPr bwMode="auto">
          <a:xfrm>
            <a:off x="777240" y="609601"/>
            <a:ext cx="7589520" cy="5023279"/>
          </a:xfrm>
          <a:prstGeom prst="rect">
            <a:avLst/>
          </a:prstGeom>
          <a:noFill/>
          <a:ln w="9525">
            <a:noFill/>
            <a:miter lim="800000"/>
            <a:headEnd/>
            <a:tailEnd/>
          </a:ln>
        </p:spPr>
      </p:pic>
      <p:sp>
        <p:nvSpPr>
          <p:cNvPr id="18" name="Right Arrow 17"/>
          <p:cNvSpPr/>
          <p:nvPr/>
        </p:nvSpPr>
        <p:spPr>
          <a:xfrm>
            <a:off x="1219200" y="28956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19" name="Right Arrow 18"/>
          <p:cNvSpPr/>
          <p:nvPr/>
        </p:nvSpPr>
        <p:spPr>
          <a:xfrm>
            <a:off x="1219200" y="35052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20" name="Right Arrow 19"/>
          <p:cNvSpPr/>
          <p:nvPr/>
        </p:nvSpPr>
        <p:spPr>
          <a:xfrm>
            <a:off x="1219200" y="50292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grpSp>
        <p:nvGrpSpPr>
          <p:cNvPr id="22" name="Group 21"/>
          <p:cNvGrpSpPr/>
          <p:nvPr/>
        </p:nvGrpSpPr>
        <p:grpSpPr>
          <a:xfrm>
            <a:off x="0" y="0"/>
            <a:ext cx="3657600" cy="2961621"/>
            <a:chOff x="5029200" y="3581400"/>
            <a:chExt cx="3657600" cy="2961621"/>
          </a:xfrm>
        </p:grpSpPr>
        <p:pic>
          <p:nvPicPr>
            <p:cNvPr id="214020" name="Picture 4" descr="http://cdn2.bigcommerce.com/n-pktq5q/16y6pp/products/76/images/828/boudin_3__80331.1463080480.500.750.jpg?c=2"/>
            <p:cNvPicPr>
              <a:picLocks noChangeAspect="1" noChangeArrowheads="1"/>
            </p:cNvPicPr>
            <p:nvPr/>
          </p:nvPicPr>
          <p:blipFill>
            <a:blip r:embed="rId3" cstate="print"/>
            <a:srcRect/>
            <a:stretch>
              <a:fillRect/>
            </a:stretch>
          </p:blipFill>
          <p:spPr bwMode="auto">
            <a:xfrm>
              <a:off x="5029200" y="3581400"/>
              <a:ext cx="3657600" cy="2435962"/>
            </a:xfrm>
            <a:prstGeom prst="rect">
              <a:avLst/>
            </a:prstGeom>
            <a:noFill/>
          </p:spPr>
        </p:pic>
        <p:sp>
          <p:nvSpPr>
            <p:cNvPr id="21" name="TextBox 20"/>
            <p:cNvSpPr txBox="1"/>
            <p:nvPr/>
          </p:nvSpPr>
          <p:spPr>
            <a:xfrm>
              <a:off x="5029200" y="6019801"/>
              <a:ext cx="3657600" cy="523220"/>
            </a:xfrm>
            <a:prstGeom prst="rect">
              <a:avLst/>
            </a:prstGeom>
            <a:solidFill>
              <a:schemeClr val="bg1"/>
            </a:solidFill>
          </p:spPr>
          <p:txBody>
            <a:bodyPr wrap="square" rtlCol="0">
              <a:spAutoFit/>
            </a:bodyPr>
            <a:lstStyle/>
            <a:p>
              <a:r>
                <a:rPr lang="en-US" sz="2800" dirty="0"/>
                <a:t>White </a:t>
              </a:r>
              <a:r>
                <a:rPr lang="en-US" sz="2800" dirty="0" err="1"/>
                <a:t>Boudin</a:t>
              </a:r>
              <a:endParaRPr lang="en-US" sz="2800" dirty="0"/>
            </a:p>
          </p:txBody>
        </p:sp>
      </p:grpSp>
      <p:pic>
        <p:nvPicPr>
          <p:cNvPr id="16" name="Picture 7" descr="D:\Academic\Senior U\Geology\2020\AFter 1800\Cajun Cuisine\Capture10.jpg"/>
          <p:cNvPicPr>
            <a:picLocks noChangeAspect="1" noChangeArrowheads="1"/>
          </p:cNvPicPr>
          <p:nvPr/>
        </p:nvPicPr>
        <p:blipFill>
          <a:blip r:embed="rId4" cstate="print"/>
          <a:srcRect/>
          <a:stretch>
            <a:fillRect/>
          </a:stretch>
        </p:blipFill>
        <p:spPr bwMode="auto">
          <a:xfrm>
            <a:off x="0" y="0"/>
            <a:ext cx="3657600" cy="3163250"/>
          </a:xfrm>
          <a:prstGeom prst="rect">
            <a:avLst/>
          </a:prstGeom>
          <a:noFill/>
        </p:spPr>
      </p:pic>
      <p:grpSp>
        <p:nvGrpSpPr>
          <p:cNvPr id="25" name="Group 24"/>
          <p:cNvGrpSpPr/>
          <p:nvPr/>
        </p:nvGrpSpPr>
        <p:grpSpPr>
          <a:xfrm>
            <a:off x="0" y="0"/>
            <a:ext cx="3657600" cy="3723620"/>
            <a:chOff x="10058400" y="6019800"/>
            <a:chExt cx="3657600" cy="3723620"/>
          </a:xfrm>
        </p:grpSpPr>
        <p:pic>
          <p:nvPicPr>
            <p:cNvPr id="214022" name="Picture 6" descr="https://s3.amazonaws.com/finecooking.s3.tauntonclud.com/app/uploads/2017/04/18235542/Schrager-Dirty-Rice-recipe-thumb16x9.jpg"/>
            <p:cNvPicPr>
              <a:picLocks noChangeAspect="1" noChangeArrowheads="1"/>
            </p:cNvPicPr>
            <p:nvPr/>
          </p:nvPicPr>
          <p:blipFill>
            <a:blip r:embed="rId5" cstate="print"/>
            <a:srcRect l="36000"/>
            <a:stretch>
              <a:fillRect/>
            </a:stretch>
          </p:blipFill>
          <p:spPr bwMode="auto">
            <a:xfrm>
              <a:off x="10058400" y="6019800"/>
              <a:ext cx="3657600" cy="3219451"/>
            </a:xfrm>
            <a:prstGeom prst="rect">
              <a:avLst/>
            </a:prstGeom>
            <a:noFill/>
          </p:spPr>
        </p:pic>
        <p:sp>
          <p:nvSpPr>
            <p:cNvPr id="24" name="TextBox 23"/>
            <p:cNvSpPr txBox="1"/>
            <p:nvPr/>
          </p:nvSpPr>
          <p:spPr>
            <a:xfrm>
              <a:off x="10058400" y="9220200"/>
              <a:ext cx="3657600" cy="523220"/>
            </a:xfrm>
            <a:prstGeom prst="rect">
              <a:avLst/>
            </a:prstGeom>
            <a:solidFill>
              <a:schemeClr val="bg1"/>
            </a:solidFill>
          </p:spPr>
          <p:txBody>
            <a:bodyPr wrap="square" rtlCol="0">
              <a:spAutoFit/>
            </a:bodyPr>
            <a:lstStyle/>
            <a:p>
              <a:r>
                <a:rPr lang="en-US" sz="2800" dirty="0"/>
                <a:t>Dirty Rice </a:t>
              </a:r>
              <a:r>
                <a:rPr lang="en-US" sz="2600" dirty="0"/>
                <a:t>(Rice Dressing)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4018"/>
                                        </p:tgtEl>
                                        <p:attrNameLst>
                                          <p:attrName>style.visibility</p:attrName>
                                        </p:attrNameLst>
                                      </p:cBhvr>
                                      <p:to>
                                        <p:strVal val="visible"/>
                                      </p:to>
                                    </p:set>
                                    <p:anim calcmode="lin" valueType="num">
                                      <p:cBhvr>
                                        <p:cTn id="7" dur="500" fill="hold"/>
                                        <p:tgtEl>
                                          <p:spTgt spid="214018"/>
                                        </p:tgtEl>
                                        <p:attrNameLst>
                                          <p:attrName>ppt_w</p:attrName>
                                        </p:attrNameLst>
                                      </p:cBhvr>
                                      <p:tavLst>
                                        <p:tav tm="0">
                                          <p:val>
                                            <p:fltVal val="0"/>
                                          </p:val>
                                        </p:tav>
                                        <p:tav tm="100000">
                                          <p:val>
                                            <p:strVal val="#ppt_w"/>
                                          </p:val>
                                        </p:tav>
                                      </p:tavLst>
                                    </p:anim>
                                    <p:anim calcmode="lin" valueType="num">
                                      <p:cBhvr>
                                        <p:cTn id="8" dur="500" fill="hold"/>
                                        <p:tgtEl>
                                          <p:spTgt spid="214018"/>
                                        </p:tgtEl>
                                        <p:attrNameLst>
                                          <p:attrName>ppt_h</p:attrName>
                                        </p:attrNameLst>
                                      </p:cBhvr>
                                      <p:tavLst>
                                        <p:tav tm="0">
                                          <p:val>
                                            <p:fltVal val="0"/>
                                          </p:val>
                                        </p:tav>
                                        <p:tav tm="100000">
                                          <p:val>
                                            <p:strVal val="#ppt_h"/>
                                          </p:val>
                                        </p:tav>
                                      </p:tavLst>
                                    </p:anim>
                                    <p:animEffect transition="in" filter="fade">
                                      <p:cBhvr>
                                        <p:cTn id="9" dur="500"/>
                                        <p:tgtEl>
                                          <p:spTgt spid="214018"/>
                                        </p:tgtEl>
                                      </p:cBhvr>
                                    </p:animEffect>
                                  </p:childTnLst>
                                </p:cTn>
                              </p:par>
                            </p:childTnLst>
                          </p:cTn>
                        </p:par>
                        <p:par>
                          <p:cTn id="10" fill="hold">
                            <p:stCondLst>
                              <p:cond delay="500"/>
                            </p:stCondLst>
                            <p:childTnLst>
                              <p:par>
                                <p:cTn id="11" presetID="34"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from="(-#ppt_w/2)" to="(#ppt_x)" calcmode="lin" valueType="num">
                                      <p:cBhvr>
                                        <p:cTn id="13" dur="300" fill="hold">
                                          <p:stCondLst>
                                            <p:cond delay="0"/>
                                          </p:stCondLst>
                                        </p:cTn>
                                        <p:tgtEl>
                                          <p:spTgt spid="18"/>
                                        </p:tgtEl>
                                        <p:attrNameLst>
                                          <p:attrName>ppt_x</p:attrName>
                                        </p:attrNameLst>
                                      </p:cBhvr>
                                    </p:anim>
                                    <p:anim from="0" to="-1.0" calcmode="lin" valueType="num">
                                      <p:cBhvr>
                                        <p:cTn id="14" dur="100" decel="50000" autoRev="1" fill="hold">
                                          <p:stCondLst>
                                            <p:cond delay="300"/>
                                          </p:stCondLst>
                                        </p:cTn>
                                        <p:tgtEl>
                                          <p:spTgt spid="18"/>
                                        </p:tgtEl>
                                        <p:attrNameLst>
                                          <p:attrName>xshear</p:attrName>
                                        </p:attrNameLst>
                                      </p:cBhvr>
                                    </p:anim>
                                    <p:animScale>
                                      <p:cBhvr>
                                        <p:cTn id="15" dur="100" decel="100000" autoRev="1" fill="hold">
                                          <p:stCondLst>
                                            <p:cond delay="300"/>
                                          </p:stCondLst>
                                        </p:cTn>
                                        <p:tgtEl>
                                          <p:spTgt spid="18"/>
                                        </p:tgtEl>
                                      </p:cBhvr>
                                      <p:from x="100000" y="100000"/>
                                      <p:to x="80000" y="100000"/>
                                    </p:animScale>
                                    <p:anim by="(#ppt_h/3+#ppt_w*0.1)" calcmode="lin" valueType="num">
                                      <p:cBhvr additive="sum">
                                        <p:cTn id="16" dur="100" decel="100000" autoRev="1" fill="hold">
                                          <p:stCondLst>
                                            <p:cond delay="300"/>
                                          </p:stCondLst>
                                        </p:cTn>
                                        <p:tgtEl>
                                          <p:spTgt spid="18"/>
                                        </p:tgtEl>
                                        <p:attrNameLst>
                                          <p:attrName>ppt_x</p:attrName>
                                        </p:attrNameLst>
                                      </p:cBhvr>
                                    </p:anim>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34"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from="(-#ppt_w/2)" to="(#ppt_x)" calcmode="lin" valueType="num">
                                      <p:cBhvr>
                                        <p:cTn id="30" dur="300" fill="hold">
                                          <p:stCondLst>
                                            <p:cond delay="0"/>
                                          </p:stCondLst>
                                        </p:cTn>
                                        <p:tgtEl>
                                          <p:spTgt spid="19"/>
                                        </p:tgtEl>
                                        <p:attrNameLst>
                                          <p:attrName>ppt_x</p:attrName>
                                        </p:attrNameLst>
                                      </p:cBhvr>
                                    </p:anim>
                                    <p:anim from="0" to="-1.0" calcmode="lin" valueType="num">
                                      <p:cBhvr>
                                        <p:cTn id="31" dur="100" decel="50000" autoRev="1" fill="hold">
                                          <p:stCondLst>
                                            <p:cond delay="300"/>
                                          </p:stCondLst>
                                        </p:cTn>
                                        <p:tgtEl>
                                          <p:spTgt spid="19"/>
                                        </p:tgtEl>
                                        <p:attrNameLst>
                                          <p:attrName>xshear</p:attrName>
                                        </p:attrNameLst>
                                      </p:cBhvr>
                                    </p:anim>
                                    <p:animScale>
                                      <p:cBhvr>
                                        <p:cTn id="32" dur="100" decel="100000" autoRev="1" fill="hold">
                                          <p:stCondLst>
                                            <p:cond delay="300"/>
                                          </p:stCondLst>
                                        </p:cTn>
                                        <p:tgtEl>
                                          <p:spTgt spid="19"/>
                                        </p:tgtEl>
                                      </p:cBhvr>
                                      <p:from x="100000" y="100000"/>
                                      <p:to x="80000" y="100000"/>
                                    </p:animScale>
                                    <p:anim by="(#ppt_h/3+#ppt_w*0.1)" calcmode="lin" valueType="num">
                                      <p:cBhvr additive="sum">
                                        <p:cTn id="33" dur="100" decel="100000" autoRev="1" fill="hold">
                                          <p:stCondLst>
                                            <p:cond delay="300"/>
                                          </p:stCondLst>
                                        </p:cTn>
                                        <p:tgtEl>
                                          <p:spTgt spid="19"/>
                                        </p:tgtEl>
                                        <p:attrNameLst>
                                          <p:attrName>ppt_x</p:attrName>
                                        </p:attrNameLst>
                                      </p:cBhvr>
                                    </p:anim>
                                  </p:childTnLst>
                                </p:cTn>
                              </p:par>
                              <p:par>
                                <p:cTn id="34" presetID="53"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34"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 from="(-#ppt_w/2)" to="(#ppt_x)" calcmode="lin" valueType="num">
                                      <p:cBhvr>
                                        <p:cTn id="46" dur="300" fill="hold">
                                          <p:stCondLst>
                                            <p:cond delay="0"/>
                                          </p:stCondLst>
                                        </p:cTn>
                                        <p:tgtEl>
                                          <p:spTgt spid="20"/>
                                        </p:tgtEl>
                                        <p:attrNameLst>
                                          <p:attrName>ppt_x</p:attrName>
                                        </p:attrNameLst>
                                      </p:cBhvr>
                                    </p:anim>
                                    <p:anim from="0" to="-1.0" calcmode="lin" valueType="num">
                                      <p:cBhvr>
                                        <p:cTn id="47" dur="100" decel="50000" autoRev="1" fill="hold">
                                          <p:stCondLst>
                                            <p:cond delay="300"/>
                                          </p:stCondLst>
                                        </p:cTn>
                                        <p:tgtEl>
                                          <p:spTgt spid="20"/>
                                        </p:tgtEl>
                                        <p:attrNameLst>
                                          <p:attrName>xshear</p:attrName>
                                        </p:attrNameLst>
                                      </p:cBhvr>
                                    </p:anim>
                                    <p:animScale>
                                      <p:cBhvr>
                                        <p:cTn id="48" dur="100" decel="100000" autoRev="1" fill="hold">
                                          <p:stCondLst>
                                            <p:cond delay="300"/>
                                          </p:stCondLst>
                                        </p:cTn>
                                        <p:tgtEl>
                                          <p:spTgt spid="20"/>
                                        </p:tgtEl>
                                      </p:cBhvr>
                                      <p:from x="100000" y="100000"/>
                                      <p:to x="80000" y="100000"/>
                                    </p:animScale>
                                    <p:anim by="(#ppt_h/3+#ppt_w*0.1)" calcmode="lin" valueType="num">
                                      <p:cBhvr additive="sum">
                                        <p:cTn id="49" dur="100" decel="100000" autoRev="1" fill="hold">
                                          <p:stCondLst>
                                            <p:cond delay="300"/>
                                          </p:stCondLst>
                                        </p:cTn>
                                        <p:tgtEl>
                                          <p:spTgt spid="20"/>
                                        </p:tgtEl>
                                        <p:attrNameLst>
                                          <p:attrName>ppt_x</p:attrName>
                                        </p:attrNameLst>
                                      </p:cBhvr>
                                    </p:anim>
                                  </p:childTnLst>
                                </p:cTn>
                              </p:par>
                              <p:par>
                                <p:cTn id="50" presetID="53"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p:cTn id="52" dur="500" fill="hold"/>
                                        <p:tgtEl>
                                          <p:spTgt spid="25"/>
                                        </p:tgtEl>
                                        <p:attrNameLst>
                                          <p:attrName>ppt_w</p:attrName>
                                        </p:attrNameLst>
                                      </p:cBhvr>
                                      <p:tavLst>
                                        <p:tav tm="0">
                                          <p:val>
                                            <p:fltVal val="0"/>
                                          </p:val>
                                        </p:tav>
                                        <p:tav tm="100000">
                                          <p:val>
                                            <p:strVal val="#ppt_w"/>
                                          </p:val>
                                        </p:tav>
                                      </p:tavLst>
                                    </p:anim>
                                    <p:anim calcmode="lin" valueType="num">
                                      <p:cBhvr>
                                        <p:cTn id="53" dur="500" fill="hold"/>
                                        <p:tgtEl>
                                          <p:spTgt spid="25"/>
                                        </p:tgtEl>
                                        <p:attrNameLst>
                                          <p:attrName>ppt_h</p:attrName>
                                        </p:attrNameLst>
                                      </p:cBhvr>
                                      <p:tavLst>
                                        <p:tav tm="0">
                                          <p:val>
                                            <p:fltVal val="0"/>
                                          </p:val>
                                        </p:tav>
                                        <p:tav tm="100000">
                                          <p:val>
                                            <p:strVal val="#ppt_h"/>
                                          </p:val>
                                        </p:tav>
                                      </p:tavLst>
                                    </p:anim>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pic>
        <p:nvPicPr>
          <p:cNvPr id="215042" name="Picture 2"/>
          <p:cNvPicPr>
            <a:picLocks noChangeAspect="1" noChangeArrowheads="1"/>
          </p:cNvPicPr>
          <p:nvPr/>
        </p:nvPicPr>
        <p:blipFill>
          <a:blip r:embed="rId2" cstate="print"/>
          <a:srcRect/>
          <a:stretch>
            <a:fillRect/>
          </a:stretch>
        </p:blipFill>
        <p:spPr bwMode="auto">
          <a:xfrm>
            <a:off x="777240" y="609600"/>
            <a:ext cx="7589520" cy="4956048"/>
          </a:xfrm>
          <a:prstGeom prst="rect">
            <a:avLst/>
          </a:prstGeom>
          <a:noFill/>
          <a:ln w="9525">
            <a:noFill/>
            <a:miter lim="800000"/>
            <a:headEnd/>
            <a:tailEnd/>
          </a:ln>
        </p:spPr>
      </p:pic>
      <p:sp>
        <p:nvSpPr>
          <p:cNvPr id="16" name="Right Arrow 15"/>
          <p:cNvSpPr/>
          <p:nvPr/>
        </p:nvSpPr>
        <p:spPr>
          <a:xfrm>
            <a:off x="1219200" y="34290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grpSp>
        <p:nvGrpSpPr>
          <p:cNvPr id="19" name="Group 18"/>
          <p:cNvGrpSpPr/>
          <p:nvPr/>
        </p:nvGrpSpPr>
        <p:grpSpPr>
          <a:xfrm>
            <a:off x="5105400" y="0"/>
            <a:ext cx="3657600" cy="3647420"/>
            <a:chOff x="3733800" y="1447800"/>
            <a:chExt cx="3657600" cy="3647420"/>
          </a:xfrm>
        </p:grpSpPr>
        <p:pic>
          <p:nvPicPr>
            <p:cNvPr id="215044" name="Picture 4" descr="http://4.bp.blogspot.com/_S2Wkv5XI8JI/TTMUQDfcTMI/AAAAAAAAABo/fFznEBX1soU/s1600/dobash.jpg"/>
            <p:cNvPicPr>
              <a:picLocks noChangeAspect="1" noChangeArrowheads="1"/>
            </p:cNvPicPr>
            <p:nvPr/>
          </p:nvPicPr>
          <p:blipFill>
            <a:blip r:embed="rId3" cstate="print"/>
            <a:srcRect l="5333" t="14000" r="36000" b="10000"/>
            <a:stretch>
              <a:fillRect/>
            </a:stretch>
          </p:blipFill>
          <p:spPr bwMode="auto">
            <a:xfrm>
              <a:off x="3733800" y="1447800"/>
              <a:ext cx="3657600" cy="3158836"/>
            </a:xfrm>
            <a:prstGeom prst="rect">
              <a:avLst/>
            </a:prstGeom>
            <a:noFill/>
          </p:spPr>
        </p:pic>
        <p:sp>
          <p:nvSpPr>
            <p:cNvPr id="18" name="TextBox 17"/>
            <p:cNvSpPr txBox="1"/>
            <p:nvPr/>
          </p:nvSpPr>
          <p:spPr>
            <a:xfrm>
              <a:off x="3733800" y="4572000"/>
              <a:ext cx="3657600" cy="523220"/>
            </a:xfrm>
            <a:prstGeom prst="rect">
              <a:avLst/>
            </a:prstGeom>
            <a:solidFill>
              <a:schemeClr val="bg1"/>
            </a:solidFill>
          </p:spPr>
          <p:txBody>
            <a:bodyPr wrap="square" rtlCol="0">
              <a:spAutoFit/>
            </a:bodyPr>
            <a:lstStyle/>
            <a:p>
              <a:r>
                <a:rPr lang="en-US" sz="2800" dirty="0" err="1"/>
                <a:t>Doberge</a:t>
              </a:r>
              <a:r>
                <a:rPr lang="en-US" sz="2800" dirty="0"/>
                <a:t> Cake</a:t>
              </a:r>
            </a:p>
          </p:txBody>
        </p:sp>
      </p:grpSp>
      <p:pic>
        <p:nvPicPr>
          <p:cNvPr id="215048" name="Picture 8" descr="https://www.tourtexas.com/upload_images/image/Bread%20Pudding.JPG"/>
          <p:cNvPicPr>
            <a:picLocks noChangeAspect="1" noChangeArrowheads="1"/>
          </p:cNvPicPr>
          <p:nvPr/>
        </p:nvPicPr>
        <p:blipFill>
          <a:blip r:embed="rId4" cstate="print"/>
          <a:srcRect/>
          <a:stretch>
            <a:fillRect/>
          </a:stretch>
        </p:blipFill>
        <p:spPr bwMode="auto">
          <a:xfrm>
            <a:off x="3893856" y="0"/>
            <a:ext cx="5250144" cy="3657600"/>
          </a:xfrm>
          <a:prstGeom prst="rect">
            <a:avLst/>
          </a:prstGeom>
          <a:noFill/>
        </p:spPr>
      </p:pic>
      <p:sp>
        <p:nvSpPr>
          <p:cNvPr id="24" name="Right Arrow 23"/>
          <p:cNvSpPr/>
          <p:nvPr/>
        </p:nvSpPr>
        <p:spPr>
          <a:xfrm>
            <a:off x="1219200" y="4572000"/>
            <a:ext cx="762000" cy="457200"/>
          </a:xfrm>
          <a:prstGeom prst="rightArrow">
            <a:avLst/>
          </a:prstGeom>
          <a:solidFill>
            <a:schemeClr val="tx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5042"/>
                                        </p:tgtEl>
                                        <p:attrNameLst>
                                          <p:attrName>style.visibility</p:attrName>
                                        </p:attrNameLst>
                                      </p:cBhvr>
                                      <p:to>
                                        <p:strVal val="visible"/>
                                      </p:to>
                                    </p:set>
                                    <p:anim calcmode="lin" valueType="num">
                                      <p:cBhvr>
                                        <p:cTn id="7" dur="500" fill="hold"/>
                                        <p:tgtEl>
                                          <p:spTgt spid="215042"/>
                                        </p:tgtEl>
                                        <p:attrNameLst>
                                          <p:attrName>ppt_w</p:attrName>
                                        </p:attrNameLst>
                                      </p:cBhvr>
                                      <p:tavLst>
                                        <p:tav tm="0">
                                          <p:val>
                                            <p:fltVal val="0"/>
                                          </p:val>
                                        </p:tav>
                                        <p:tav tm="100000">
                                          <p:val>
                                            <p:strVal val="#ppt_w"/>
                                          </p:val>
                                        </p:tav>
                                      </p:tavLst>
                                    </p:anim>
                                    <p:anim calcmode="lin" valueType="num">
                                      <p:cBhvr>
                                        <p:cTn id="8" dur="500" fill="hold"/>
                                        <p:tgtEl>
                                          <p:spTgt spid="215042"/>
                                        </p:tgtEl>
                                        <p:attrNameLst>
                                          <p:attrName>ppt_h</p:attrName>
                                        </p:attrNameLst>
                                      </p:cBhvr>
                                      <p:tavLst>
                                        <p:tav tm="0">
                                          <p:val>
                                            <p:fltVal val="0"/>
                                          </p:val>
                                        </p:tav>
                                        <p:tav tm="100000">
                                          <p:val>
                                            <p:strVal val="#ppt_h"/>
                                          </p:val>
                                        </p:tav>
                                      </p:tavLst>
                                    </p:anim>
                                    <p:animEffect transition="in" filter="fade">
                                      <p:cBhvr>
                                        <p:cTn id="9" dur="500"/>
                                        <p:tgtEl>
                                          <p:spTgt spid="215042"/>
                                        </p:tgtEl>
                                      </p:cBhvr>
                                    </p:animEffect>
                                  </p:childTnLst>
                                </p:cTn>
                              </p:par>
                            </p:childTnLst>
                          </p:cTn>
                        </p:par>
                        <p:par>
                          <p:cTn id="10" fill="hold">
                            <p:stCondLst>
                              <p:cond delay="500"/>
                            </p:stCondLst>
                            <p:childTnLst>
                              <p:par>
                                <p:cTn id="11" presetID="34"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from="(-#ppt_w/2)" to="(#ppt_x)" calcmode="lin" valueType="num">
                                      <p:cBhvr>
                                        <p:cTn id="13" dur="300" fill="hold">
                                          <p:stCondLst>
                                            <p:cond delay="0"/>
                                          </p:stCondLst>
                                        </p:cTn>
                                        <p:tgtEl>
                                          <p:spTgt spid="16"/>
                                        </p:tgtEl>
                                        <p:attrNameLst>
                                          <p:attrName>ppt_x</p:attrName>
                                        </p:attrNameLst>
                                      </p:cBhvr>
                                    </p:anim>
                                    <p:anim from="0" to="-1.0" calcmode="lin" valueType="num">
                                      <p:cBhvr>
                                        <p:cTn id="14" dur="100" decel="50000" autoRev="1" fill="hold">
                                          <p:stCondLst>
                                            <p:cond delay="300"/>
                                          </p:stCondLst>
                                        </p:cTn>
                                        <p:tgtEl>
                                          <p:spTgt spid="16"/>
                                        </p:tgtEl>
                                        <p:attrNameLst>
                                          <p:attrName>xshear</p:attrName>
                                        </p:attrNameLst>
                                      </p:cBhvr>
                                    </p:anim>
                                    <p:animScale>
                                      <p:cBhvr>
                                        <p:cTn id="15" dur="100" decel="100000" autoRev="1" fill="hold">
                                          <p:stCondLst>
                                            <p:cond delay="300"/>
                                          </p:stCondLst>
                                        </p:cTn>
                                        <p:tgtEl>
                                          <p:spTgt spid="16"/>
                                        </p:tgtEl>
                                      </p:cBhvr>
                                      <p:from x="100000" y="100000"/>
                                      <p:to x="80000" y="100000"/>
                                    </p:animScale>
                                    <p:anim by="(#ppt_h/3+#ppt_w*0.1)" calcmode="lin" valueType="num">
                                      <p:cBhvr additive="sum">
                                        <p:cTn id="16" dur="100" decel="100000" autoRev="1" fill="hold">
                                          <p:stCondLst>
                                            <p:cond delay="300"/>
                                          </p:stCondLst>
                                        </p:cTn>
                                        <p:tgtEl>
                                          <p:spTgt spid="16"/>
                                        </p:tgtEl>
                                        <p:attrNameLst>
                                          <p:attrName>ppt_x</p:attrName>
                                        </p:attrNameLst>
                                      </p:cBhvr>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par>
                          <p:cTn id="29" fill="hold">
                            <p:stCondLst>
                              <p:cond delay="500"/>
                            </p:stCondLst>
                            <p:childTnLst>
                              <p:par>
                                <p:cTn id="30" presetID="34"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from="(-#ppt_w/2)" to="(#ppt_x)" calcmode="lin" valueType="num">
                                      <p:cBhvr>
                                        <p:cTn id="32" dur="300" fill="hold">
                                          <p:stCondLst>
                                            <p:cond delay="0"/>
                                          </p:stCondLst>
                                        </p:cTn>
                                        <p:tgtEl>
                                          <p:spTgt spid="24"/>
                                        </p:tgtEl>
                                        <p:attrNameLst>
                                          <p:attrName>ppt_x</p:attrName>
                                        </p:attrNameLst>
                                      </p:cBhvr>
                                    </p:anim>
                                    <p:anim from="0" to="-1.0" calcmode="lin" valueType="num">
                                      <p:cBhvr>
                                        <p:cTn id="33" dur="100" decel="50000" autoRev="1" fill="hold">
                                          <p:stCondLst>
                                            <p:cond delay="300"/>
                                          </p:stCondLst>
                                        </p:cTn>
                                        <p:tgtEl>
                                          <p:spTgt spid="24"/>
                                        </p:tgtEl>
                                        <p:attrNameLst>
                                          <p:attrName>xshear</p:attrName>
                                        </p:attrNameLst>
                                      </p:cBhvr>
                                    </p:anim>
                                    <p:animScale>
                                      <p:cBhvr>
                                        <p:cTn id="34" dur="100" decel="100000" autoRev="1" fill="hold">
                                          <p:stCondLst>
                                            <p:cond delay="300"/>
                                          </p:stCondLst>
                                        </p:cTn>
                                        <p:tgtEl>
                                          <p:spTgt spid="24"/>
                                        </p:tgtEl>
                                      </p:cBhvr>
                                      <p:from x="100000" y="100000"/>
                                      <p:to x="80000" y="100000"/>
                                    </p:animScale>
                                    <p:anim by="(#ppt_h/3+#ppt_w*0.1)" calcmode="lin" valueType="num">
                                      <p:cBhvr additive="sum">
                                        <p:cTn id="35" dur="100" decel="100000" autoRev="1" fill="hold">
                                          <p:stCondLst>
                                            <p:cond delay="300"/>
                                          </p:stCondLst>
                                        </p:cTn>
                                        <p:tgtEl>
                                          <p:spTgt spid="24"/>
                                        </p:tgtEl>
                                        <p:attrNameLst>
                                          <p:attrName>ppt_x</p:attrName>
                                        </p:attrNameLst>
                                      </p:cBhvr>
                                    </p:anim>
                                  </p:childTnLst>
                                </p:cTn>
                              </p:par>
                            </p:childTnLst>
                          </p:cTn>
                        </p:par>
                        <p:par>
                          <p:cTn id="36" fill="hold">
                            <p:stCondLst>
                              <p:cond delay="1000"/>
                            </p:stCondLst>
                            <p:childTnLst>
                              <p:par>
                                <p:cTn id="37" presetID="53" presetClass="entr" presetSubtype="0" fill="hold" nodeType="afterEffect">
                                  <p:stCondLst>
                                    <p:cond delay="0"/>
                                  </p:stCondLst>
                                  <p:childTnLst>
                                    <p:set>
                                      <p:cBhvr>
                                        <p:cTn id="38" dur="1" fill="hold">
                                          <p:stCondLst>
                                            <p:cond delay="0"/>
                                          </p:stCondLst>
                                        </p:cTn>
                                        <p:tgtEl>
                                          <p:spTgt spid="215048"/>
                                        </p:tgtEl>
                                        <p:attrNameLst>
                                          <p:attrName>style.visibility</p:attrName>
                                        </p:attrNameLst>
                                      </p:cBhvr>
                                      <p:to>
                                        <p:strVal val="visible"/>
                                      </p:to>
                                    </p:set>
                                    <p:anim calcmode="lin" valueType="num">
                                      <p:cBhvr>
                                        <p:cTn id="39" dur="500" fill="hold"/>
                                        <p:tgtEl>
                                          <p:spTgt spid="215048"/>
                                        </p:tgtEl>
                                        <p:attrNameLst>
                                          <p:attrName>ppt_w</p:attrName>
                                        </p:attrNameLst>
                                      </p:cBhvr>
                                      <p:tavLst>
                                        <p:tav tm="0">
                                          <p:val>
                                            <p:fltVal val="0"/>
                                          </p:val>
                                        </p:tav>
                                        <p:tav tm="100000">
                                          <p:val>
                                            <p:strVal val="#ppt_w"/>
                                          </p:val>
                                        </p:tav>
                                      </p:tavLst>
                                    </p:anim>
                                    <p:anim calcmode="lin" valueType="num">
                                      <p:cBhvr>
                                        <p:cTn id="40" dur="500" fill="hold"/>
                                        <p:tgtEl>
                                          <p:spTgt spid="215048"/>
                                        </p:tgtEl>
                                        <p:attrNameLst>
                                          <p:attrName>ppt_h</p:attrName>
                                        </p:attrNameLst>
                                      </p:cBhvr>
                                      <p:tavLst>
                                        <p:tav tm="0">
                                          <p:val>
                                            <p:fltVal val="0"/>
                                          </p:val>
                                        </p:tav>
                                        <p:tav tm="100000">
                                          <p:val>
                                            <p:strVal val="#ppt_h"/>
                                          </p:val>
                                        </p:tav>
                                      </p:tavLst>
                                    </p:anim>
                                    <p:animEffect transition="in" filter="fade">
                                      <p:cBhvr>
                                        <p:cTn id="41" dur="500"/>
                                        <p:tgtEl>
                                          <p:spTgt spid="215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CUISINE </a:t>
            </a:r>
          </a:p>
        </p:txBody>
      </p:sp>
      <p:pic>
        <p:nvPicPr>
          <p:cNvPr id="4" name="Picture 2"/>
          <p:cNvPicPr>
            <a:picLocks noChangeAspect="1" noChangeArrowheads="1"/>
          </p:cNvPicPr>
          <p:nvPr/>
        </p:nvPicPr>
        <p:blipFill>
          <a:blip r:embed="rId2" cstate="print"/>
          <a:srcRect b="80450"/>
          <a:stretch>
            <a:fillRect/>
          </a:stretch>
        </p:blipFill>
        <p:spPr bwMode="auto">
          <a:xfrm>
            <a:off x="457200" y="609600"/>
            <a:ext cx="8212471" cy="1219200"/>
          </a:xfrm>
          <a:prstGeom prst="rect">
            <a:avLst/>
          </a:prstGeom>
          <a:noFill/>
          <a:ln w="9525">
            <a:solidFill>
              <a:schemeClr val="tx1"/>
            </a:solidFill>
            <a:miter lim="800000"/>
            <a:headEnd/>
            <a:tailEnd/>
          </a:ln>
        </p:spPr>
      </p:pic>
      <p:grpSp>
        <p:nvGrpSpPr>
          <p:cNvPr id="3" name="Group 8"/>
          <p:cNvGrpSpPr/>
          <p:nvPr/>
        </p:nvGrpSpPr>
        <p:grpSpPr>
          <a:xfrm>
            <a:off x="474909" y="1828800"/>
            <a:ext cx="8237291" cy="24538471"/>
            <a:chOff x="465765" y="1828800"/>
            <a:chExt cx="8237291" cy="24538471"/>
          </a:xfrm>
        </p:grpSpPr>
        <p:pic>
          <p:nvPicPr>
            <p:cNvPr id="210946" name="Picture 2"/>
            <p:cNvPicPr>
              <a:picLocks noChangeAspect="1" noChangeArrowheads="1"/>
            </p:cNvPicPr>
            <p:nvPr/>
          </p:nvPicPr>
          <p:blipFill>
            <a:blip r:embed="rId2" cstate="print"/>
            <a:srcRect t="19550"/>
            <a:stretch>
              <a:fillRect/>
            </a:stretch>
          </p:blipFill>
          <p:spPr bwMode="auto">
            <a:xfrm>
              <a:off x="465765" y="1828800"/>
              <a:ext cx="8212471" cy="5017008"/>
            </a:xfrm>
            <a:prstGeom prst="rect">
              <a:avLst/>
            </a:prstGeom>
            <a:noFill/>
            <a:ln w="9525">
              <a:noFill/>
              <a:miter lim="800000"/>
              <a:headEnd/>
              <a:tailEnd/>
            </a:ln>
          </p:spPr>
        </p:pic>
        <p:pic>
          <p:nvPicPr>
            <p:cNvPr id="210947" name="Picture 3"/>
            <p:cNvPicPr>
              <a:picLocks noChangeAspect="1" noChangeArrowheads="1"/>
            </p:cNvPicPr>
            <p:nvPr/>
          </p:nvPicPr>
          <p:blipFill>
            <a:blip r:embed="rId3" cstate="print"/>
            <a:srcRect/>
            <a:stretch>
              <a:fillRect/>
            </a:stretch>
          </p:blipFill>
          <p:spPr bwMode="auto">
            <a:xfrm>
              <a:off x="469900" y="6807200"/>
              <a:ext cx="8220456" cy="5588506"/>
            </a:xfrm>
            <a:prstGeom prst="rect">
              <a:avLst/>
            </a:prstGeom>
            <a:noFill/>
            <a:ln w="9525">
              <a:noFill/>
              <a:miter lim="800000"/>
              <a:headEnd/>
              <a:tailEnd/>
            </a:ln>
          </p:spPr>
        </p:pic>
        <p:pic>
          <p:nvPicPr>
            <p:cNvPr id="210948" name="Picture 4"/>
            <p:cNvPicPr>
              <a:picLocks noChangeAspect="1" noChangeArrowheads="1"/>
            </p:cNvPicPr>
            <p:nvPr/>
          </p:nvPicPr>
          <p:blipFill>
            <a:blip r:embed="rId4" cstate="print"/>
            <a:srcRect/>
            <a:stretch>
              <a:fillRect/>
            </a:stretch>
          </p:blipFill>
          <p:spPr bwMode="auto">
            <a:xfrm>
              <a:off x="469899" y="12344400"/>
              <a:ext cx="8220456" cy="5684253"/>
            </a:xfrm>
            <a:prstGeom prst="rect">
              <a:avLst/>
            </a:prstGeom>
            <a:noFill/>
            <a:ln w="9525">
              <a:noFill/>
              <a:miter lim="800000"/>
              <a:headEnd/>
              <a:tailEnd/>
            </a:ln>
          </p:spPr>
        </p:pic>
        <p:pic>
          <p:nvPicPr>
            <p:cNvPr id="210949" name="Picture 5"/>
            <p:cNvPicPr>
              <a:picLocks noChangeAspect="1" noChangeArrowheads="1"/>
            </p:cNvPicPr>
            <p:nvPr/>
          </p:nvPicPr>
          <p:blipFill>
            <a:blip r:embed="rId5" cstate="print"/>
            <a:srcRect/>
            <a:stretch>
              <a:fillRect/>
            </a:stretch>
          </p:blipFill>
          <p:spPr bwMode="auto">
            <a:xfrm>
              <a:off x="482600" y="17995900"/>
              <a:ext cx="8220456" cy="5911228"/>
            </a:xfrm>
            <a:prstGeom prst="rect">
              <a:avLst/>
            </a:prstGeom>
            <a:noFill/>
            <a:ln w="9525">
              <a:noFill/>
              <a:miter lim="800000"/>
              <a:headEnd/>
              <a:tailEnd/>
            </a:ln>
          </p:spPr>
        </p:pic>
        <p:pic>
          <p:nvPicPr>
            <p:cNvPr id="210950" name="Picture 6"/>
            <p:cNvPicPr>
              <a:picLocks noChangeAspect="1" noChangeArrowheads="1"/>
            </p:cNvPicPr>
            <p:nvPr/>
          </p:nvPicPr>
          <p:blipFill>
            <a:blip r:embed="rId6" cstate="print"/>
            <a:srcRect/>
            <a:stretch>
              <a:fillRect/>
            </a:stretch>
          </p:blipFill>
          <p:spPr bwMode="auto">
            <a:xfrm>
              <a:off x="482600" y="23837900"/>
              <a:ext cx="8220456" cy="2529371"/>
            </a:xfrm>
            <a:prstGeom prst="rect">
              <a:avLst/>
            </a:prstGeom>
            <a:noFill/>
            <a:ln w="9525">
              <a:noFill/>
              <a:miter lim="800000"/>
              <a:headEnd/>
              <a:tailEnd/>
            </a:ln>
          </p:spPr>
        </p:pic>
      </p:grpSp>
      <p:pic>
        <p:nvPicPr>
          <p:cNvPr id="210951" name="Picture 7" descr="D:\Academic\Senior U\Geology\2020\AFter 1800\Cajun Cuisine\Capture10.jpg"/>
          <p:cNvPicPr>
            <a:picLocks noChangeAspect="1" noChangeArrowheads="1"/>
          </p:cNvPicPr>
          <p:nvPr/>
        </p:nvPicPr>
        <p:blipFill>
          <a:blip r:embed="rId7" cstate="print"/>
          <a:srcRect/>
          <a:stretch>
            <a:fillRect/>
          </a:stretch>
        </p:blipFill>
        <p:spPr bwMode="auto">
          <a:xfrm>
            <a:off x="9448800" y="7772400"/>
            <a:ext cx="3657600" cy="3163250"/>
          </a:xfrm>
          <a:prstGeom prst="rect">
            <a:avLst/>
          </a:prstGeom>
          <a:noFill/>
        </p:spPr>
      </p:pic>
      <p:pic>
        <p:nvPicPr>
          <p:cNvPr id="210952" name="Picture 8" descr="D:\Academic\Senior U\Geology\2020\AFter 1800\Cajun Cuisine\Capture02.JPG"/>
          <p:cNvPicPr>
            <a:picLocks noChangeAspect="1" noChangeArrowheads="1"/>
          </p:cNvPicPr>
          <p:nvPr/>
        </p:nvPicPr>
        <p:blipFill>
          <a:blip r:embed="rId8" cstate="print"/>
          <a:srcRect/>
          <a:stretch>
            <a:fillRect/>
          </a:stretch>
        </p:blipFill>
        <p:spPr bwMode="auto">
          <a:xfrm>
            <a:off x="9448800" y="11277600"/>
            <a:ext cx="3657600" cy="4301358"/>
          </a:xfrm>
          <a:prstGeom prst="rect">
            <a:avLst/>
          </a:prstGeom>
          <a:noFill/>
        </p:spPr>
      </p:pic>
      <p:pic>
        <p:nvPicPr>
          <p:cNvPr id="210953" name="Picture 9" descr="D:\Academic\Senior U\Geology\2020\AFter 1800\Cajun Cuisine\Capture04.JPG"/>
          <p:cNvPicPr>
            <a:picLocks noChangeAspect="1" noChangeArrowheads="1"/>
          </p:cNvPicPr>
          <p:nvPr/>
        </p:nvPicPr>
        <p:blipFill>
          <a:blip r:embed="rId9" cstate="print"/>
          <a:srcRect/>
          <a:stretch>
            <a:fillRect/>
          </a:stretch>
        </p:blipFill>
        <p:spPr bwMode="auto">
          <a:xfrm>
            <a:off x="13258800" y="11430000"/>
            <a:ext cx="3657600" cy="4118385"/>
          </a:xfrm>
          <a:prstGeom prst="rect">
            <a:avLst/>
          </a:prstGeom>
          <a:noFill/>
        </p:spPr>
      </p:pic>
      <p:pic>
        <p:nvPicPr>
          <p:cNvPr id="210954" name="Picture 10" descr="D:\Academic\Senior U\Geology\2020\AFter 1800\Cajun Cuisine\Capture07.JPG"/>
          <p:cNvPicPr>
            <a:picLocks noChangeAspect="1" noChangeArrowheads="1"/>
          </p:cNvPicPr>
          <p:nvPr/>
        </p:nvPicPr>
        <p:blipFill>
          <a:blip r:embed="rId10" cstate="print"/>
          <a:srcRect/>
          <a:stretch>
            <a:fillRect/>
          </a:stretch>
        </p:blipFill>
        <p:spPr bwMode="auto">
          <a:xfrm>
            <a:off x="13335000" y="6858000"/>
            <a:ext cx="3657600" cy="4475433"/>
          </a:xfrm>
          <a:prstGeom prst="rect">
            <a:avLst/>
          </a:prstGeom>
          <a:noFill/>
        </p:spPr>
      </p:pic>
      <p:pic>
        <p:nvPicPr>
          <p:cNvPr id="210955" name="Picture 11" descr="D:\Academic\Senior U\Geology\2020\AFter 1800\Cajun Cuisine\Capture08.JPG"/>
          <p:cNvPicPr>
            <a:picLocks noChangeAspect="1" noChangeArrowheads="1"/>
          </p:cNvPicPr>
          <p:nvPr/>
        </p:nvPicPr>
        <p:blipFill>
          <a:blip r:embed="rId11" cstate="print"/>
          <a:srcRect/>
          <a:stretch>
            <a:fillRect/>
          </a:stretch>
        </p:blipFill>
        <p:spPr bwMode="auto">
          <a:xfrm>
            <a:off x="13335000" y="2094122"/>
            <a:ext cx="3657600" cy="4763878"/>
          </a:xfrm>
          <a:prstGeom prst="rect">
            <a:avLst/>
          </a:prstGeom>
          <a:noFill/>
        </p:spPr>
      </p:pic>
      <p:pic>
        <p:nvPicPr>
          <p:cNvPr id="210956" name="Picture 12"/>
          <p:cNvPicPr>
            <a:picLocks noChangeAspect="1" noChangeArrowheads="1"/>
          </p:cNvPicPr>
          <p:nvPr/>
        </p:nvPicPr>
        <p:blipFill>
          <a:blip r:embed="rId12" cstate="print"/>
          <a:srcRect/>
          <a:stretch>
            <a:fillRect/>
          </a:stretch>
        </p:blipFill>
        <p:spPr bwMode="auto">
          <a:xfrm>
            <a:off x="9525000" y="4572000"/>
            <a:ext cx="3657600" cy="2844800"/>
          </a:xfrm>
          <a:prstGeom prst="rect">
            <a:avLst/>
          </a:prstGeom>
          <a:noFill/>
          <a:ln w="9525">
            <a:noFill/>
            <a:miter lim="800000"/>
            <a:headEnd/>
            <a:tailEnd/>
          </a:ln>
        </p:spPr>
      </p:pic>
      <p:grpSp>
        <p:nvGrpSpPr>
          <p:cNvPr id="5" name="Group 17"/>
          <p:cNvGrpSpPr>
            <a:grpSpLocks noChangeAspect="1"/>
          </p:cNvGrpSpPr>
          <p:nvPr/>
        </p:nvGrpSpPr>
        <p:grpSpPr>
          <a:xfrm>
            <a:off x="9525000" y="1524000"/>
            <a:ext cx="3657600" cy="2870839"/>
            <a:chOff x="-4648200" y="2590800"/>
            <a:chExt cx="4162425" cy="3267075"/>
          </a:xfrm>
        </p:grpSpPr>
        <p:pic>
          <p:nvPicPr>
            <p:cNvPr id="210957" name="Picture 13"/>
            <p:cNvPicPr>
              <a:picLocks noChangeAspect="1" noChangeArrowheads="1"/>
            </p:cNvPicPr>
            <p:nvPr/>
          </p:nvPicPr>
          <p:blipFill>
            <a:blip r:embed="rId13" cstate="print"/>
            <a:srcRect/>
            <a:stretch>
              <a:fillRect/>
            </a:stretch>
          </p:blipFill>
          <p:spPr bwMode="auto">
            <a:xfrm>
              <a:off x="-4648200" y="2590800"/>
              <a:ext cx="4162425" cy="3267075"/>
            </a:xfrm>
            <a:prstGeom prst="rect">
              <a:avLst/>
            </a:prstGeom>
            <a:noFill/>
            <a:ln w="9525">
              <a:noFill/>
              <a:miter lim="800000"/>
              <a:headEnd/>
              <a:tailEnd/>
            </a:ln>
          </p:spPr>
        </p:pic>
        <p:sp>
          <p:nvSpPr>
            <p:cNvPr id="17" name="TextBox 16"/>
            <p:cNvSpPr txBox="1"/>
            <p:nvPr/>
          </p:nvSpPr>
          <p:spPr>
            <a:xfrm>
              <a:off x="-4572000" y="5345668"/>
              <a:ext cx="3200400" cy="369332"/>
            </a:xfrm>
            <a:prstGeom prst="rect">
              <a:avLst/>
            </a:prstGeom>
            <a:solidFill>
              <a:schemeClr val="bg1"/>
            </a:solidFill>
          </p:spPr>
          <p:txBody>
            <a:bodyPr wrap="square" rtlCol="0">
              <a:spAutoFit/>
            </a:bodyPr>
            <a:lstStyle/>
            <a:p>
              <a:r>
                <a:rPr lang="en-US" dirty="0"/>
                <a:t>A bowl o Cracklings</a:t>
              </a:r>
            </a:p>
          </p:txBody>
        </p:sp>
      </p:grpSp>
      <p:pic>
        <p:nvPicPr>
          <p:cNvPr id="210958" name="Picture 14"/>
          <p:cNvPicPr>
            <a:picLocks noChangeAspect="1" noChangeArrowheads="1"/>
          </p:cNvPicPr>
          <p:nvPr/>
        </p:nvPicPr>
        <p:blipFill>
          <a:blip r:embed="rId14" cstate="print"/>
          <a:srcRect/>
          <a:stretch>
            <a:fillRect/>
          </a:stretch>
        </p:blipFill>
        <p:spPr bwMode="auto">
          <a:xfrm>
            <a:off x="9525000" y="-1905000"/>
            <a:ext cx="3657600" cy="3112994"/>
          </a:xfrm>
          <a:prstGeom prst="rect">
            <a:avLst/>
          </a:prstGeom>
          <a:noFill/>
          <a:ln w="9525">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ajun and Zydeco Festival......"/>
          <p:cNvPicPr>
            <a:picLocks noChangeAspect="1" noChangeArrowheads="1"/>
          </p:cNvPicPr>
          <p:nvPr/>
        </p:nvPicPr>
        <p:blipFill>
          <a:blip r:embed="rId3" cstate="print"/>
          <a:srcRect/>
          <a:stretch>
            <a:fillRect/>
          </a:stretch>
        </p:blipFill>
        <p:spPr bwMode="auto">
          <a:xfrm>
            <a:off x="2171700" y="572469"/>
            <a:ext cx="4800600" cy="6285531"/>
          </a:xfrm>
          <a:prstGeom prst="rect">
            <a:avLst/>
          </a:prstGeom>
          <a:noFill/>
        </p:spPr>
      </p:pic>
      <p:grpSp>
        <p:nvGrpSpPr>
          <p:cNvPr id="9" name="Group 8"/>
          <p:cNvGrpSpPr/>
          <p:nvPr/>
        </p:nvGrpSpPr>
        <p:grpSpPr>
          <a:xfrm>
            <a:off x="4800600" y="609600"/>
            <a:ext cx="4343400" cy="6248400"/>
            <a:chOff x="6019800" y="609600"/>
            <a:chExt cx="4343400" cy="6248400"/>
          </a:xfrm>
        </p:grpSpPr>
        <p:sp>
          <p:nvSpPr>
            <p:cNvPr id="8" name="Rectangle 7"/>
            <p:cNvSpPr/>
            <p:nvPr/>
          </p:nvSpPr>
          <p:spPr>
            <a:xfrm>
              <a:off x="6019800" y="609600"/>
              <a:ext cx="4343400" cy="6248400"/>
            </a:xfrm>
            <a:prstGeom prst="rect">
              <a:avLst/>
            </a:prstGeom>
            <a:solidFill>
              <a:schemeClr val="bg1"/>
            </a:solidFill>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pic>
          <p:nvPicPr>
            <p:cNvPr id="25604" name="Picture 4" descr="https://i.pinimg.com/736x/8f/23/30/8f233002c5ee326dca1a6ddc463174e3--cajun-pop-music.jpg"/>
            <p:cNvPicPr>
              <a:picLocks noChangeAspect="1" noChangeArrowheads="1"/>
            </p:cNvPicPr>
            <p:nvPr/>
          </p:nvPicPr>
          <p:blipFill>
            <a:blip r:embed="rId4" cstate="print"/>
            <a:srcRect/>
            <a:stretch>
              <a:fillRect/>
            </a:stretch>
          </p:blipFill>
          <p:spPr bwMode="auto">
            <a:xfrm>
              <a:off x="6096000" y="1524000"/>
              <a:ext cx="4216669" cy="4648200"/>
            </a:xfrm>
            <a:prstGeom prst="rect">
              <a:avLst/>
            </a:prstGeom>
            <a:noFill/>
            <a:ln>
              <a:noFill/>
            </a:ln>
          </p:spPr>
        </p:pic>
      </p:grpSp>
      <p:sp>
        <p:nvSpPr>
          <p:cNvPr id="2" name="Title 1"/>
          <p:cNvSpPr>
            <a:spLocks noGrp="1"/>
          </p:cNvSpPr>
          <p:nvPr>
            <p:ph type="title"/>
          </p:nvPr>
        </p:nvSpPr>
        <p:spPr/>
        <p:txBody>
          <a:bodyPr>
            <a:normAutofit fontScale="90000"/>
          </a:bodyPr>
          <a:lstStyle/>
          <a:p>
            <a:r>
              <a:rPr lang="en-US" dirty="0"/>
              <a:t>LAISSEZ LES </a:t>
            </a:r>
            <a:r>
              <a:rPr lang="en-US" dirty="0" err="1"/>
              <a:t>BONS</a:t>
            </a:r>
            <a:r>
              <a:rPr lang="en-US" dirty="0"/>
              <a:t> TEMPS </a:t>
            </a:r>
            <a:r>
              <a:rPr lang="en-US" dirty="0" err="1"/>
              <a:t>ROULER</a:t>
            </a:r>
            <a:r>
              <a:rPr lang="en-US" dirty="0"/>
              <a:t>! - CAJUN MUSIC </a:t>
            </a:r>
          </a:p>
        </p:txBody>
      </p:sp>
      <p:sp>
        <p:nvSpPr>
          <p:cNvPr id="4" name="TextBox 3"/>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pic>
        <p:nvPicPr>
          <p:cNvPr id="25602" name="Picture 2" descr="http://ecx.images-amazon.com/images/I/51x2bRbBDJL._SY344_BO1,204,203,200_.jpg"/>
          <p:cNvPicPr>
            <a:picLocks noChangeAspect="1" noChangeArrowheads="1"/>
          </p:cNvPicPr>
          <p:nvPr/>
        </p:nvPicPr>
        <p:blipFill>
          <a:blip r:embed="rId5" cstate="print"/>
          <a:srcRect/>
          <a:stretch>
            <a:fillRect/>
          </a:stretch>
        </p:blipFill>
        <p:spPr bwMode="auto">
          <a:xfrm>
            <a:off x="4953000" y="609600"/>
            <a:ext cx="4045206" cy="6248400"/>
          </a:xfrm>
          <a:prstGeom prst="rect">
            <a:avLst/>
          </a:prstGeom>
          <a:noFill/>
        </p:spPr>
      </p:pic>
      <p:sp>
        <p:nvSpPr>
          <p:cNvPr id="11" name="Oval 10"/>
          <p:cNvSpPr/>
          <p:nvPr/>
        </p:nvSpPr>
        <p:spPr>
          <a:xfrm>
            <a:off x="1905000" y="5486400"/>
            <a:ext cx="2438400" cy="1371600"/>
          </a:xfrm>
          <a:prstGeom prst="ellipse">
            <a:avLst/>
          </a:prstGeom>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14" name="Oval 13"/>
          <p:cNvSpPr/>
          <p:nvPr/>
        </p:nvSpPr>
        <p:spPr>
          <a:xfrm>
            <a:off x="4267200" y="5410200"/>
            <a:ext cx="2667000" cy="1371600"/>
          </a:xfrm>
          <a:prstGeom prst="ellipse">
            <a:avLst/>
          </a:prstGeom>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sp>
        <p:nvSpPr>
          <p:cNvPr id="16" name="Rounded Rectangle 15"/>
          <p:cNvSpPr/>
          <p:nvPr/>
        </p:nvSpPr>
        <p:spPr>
          <a:xfrm>
            <a:off x="6629400" y="3962400"/>
            <a:ext cx="2133600" cy="1981200"/>
          </a:xfrm>
          <a:prstGeom prst="roundRect">
            <a:avLst/>
          </a:prstGeom>
          <a:ln w="57150">
            <a:solidFill>
              <a:schemeClr val="tx1"/>
            </a:solidFill>
          </a:ln>
        </p:spPr>
        <p:txBody>
          <a:bodyPr wrap="square" rtlCol="0" anchor="ctr">
            <a:spAutoFit/>
          </a:bodyPr>
          <a:lstStyle/>
          <a:p>
            <a:pPr marL="168275" indent="-168275" algn="ctr">
              <a:buFont typeface="Arial" pitchFamily="34" charset="0"/>
              <a:buChar char="•"/>
            </a:pPr>
            <a:endParaRPr lang="en-US" sz="2800" dirty="0"/>
          </a:p>
        </p:txBody>
      </p:sp>
      <p:pic>
        <p:nvPicPr>
          <p:cNvPr id="25606" name="Picture 6" descr="https://www.flattownmusic.com/wp-content/uploads/2018/01/JIN9088.jpg"/>
          <p:cNvPicPr>
            <a:picLocks noChangeAspect="1" noChangeArrowheads="1"/>
          </p:cNvPicPr>
          <p:nvPr/>
        </p:nvPicPr>
        <p:blipFill>
          <a:blip r:embed="rId6" cstate="print"/>
          <a:srcRect/>
          <a:stretch>
            <a:fillRect/>
          </a:stretch>
        </p:blipFill>
        <p:spPr bwMode="auto">
          <a:xfrm>
            <a:off x="4889202" y="2590800"/>
            <a:ext cx="419100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p:cTn id="7" dur="500" fill="hold"/>
                                        <p:tgtEl>
                                          <p:spTgt spid="113666"/>
                                        </p:tgtEl>
                                        <p:attrNameLst>
                                          <p:attrName>ppt_w</p:attrName>
                                        </p:attrNameLst>
                                      </p:cBhvr>
                                      <p:tavLst>
                                        <p:tav tm="0">
                                          <p:val>
                                            <p:fltVal val="0"/>
                                          </p:val>
                                        </p:tav>
                                        <p:tav tm="100000">
                                          <p:val>
                                            <p:strVal val="#ppt_w"/>
                                          </p:val>
                                        </p:tav>
                                      </p:tavLst>
                                    </p:anim>
                                    <p:anim calcmode="lin" valueType="num">
                                      <p:cBhvr>
                                        <p:cTn id="8" dur="500" fill="hold"/>
                                        <p:tgtEl>
                                          <p:spTgt spid="113666"/>
                                        </p:tgtEl>
                                        <p:attrNameLst>
                                          <p:attrName>ppt_h</p:attrName>
                                        </p:attrNameLst>
                                      </p:cBhvr>
                                      <p:tavLst>
                                        <p:tav tm="0">
                                          <p:val>
                                            <p:fltVal val="0"/>
                                          </p:val>
                                        </p:tav>
                                        <p:tav tm="100000">
                                          <p:val>
                                            <p:strVal val="#ppt_h"/>
                                          </p:val>
                                        </p:tav>
                                      </p:tavLst>
                                    </p:anim>
                                    <p:animEffect transition="in" filter="fade">
                                      <p:cBhvr>
                                        <p:cTn id="9" dur="500"/>
                                        <p:tgtEl>
                                          <p:spTgt spid="11366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35" presetClass="path" presetSubtype="0" accel="50000" decel="50000" fill="hold" nodeType="withEffect">
                                  <p:stCondLst>
                                    <p:cond delay="0"/>
                                  </p:stCondLst>
                                  <p:childTnLst>
                                    <p:animMotion origin="layout" path="M 0 3.33333E-6 L -0.24167 3.33333E-6 " pathEditMode="relative" rAng="0" ptsTypes="AA">
                                      <p:cBhvr>
                                        <p:cTn id="33" dur="2000" fill="hold"/>
                                        <p:tgtEl>
                                          <p:spTgt spid="113666"/>
                                        </p:tgtEl>
                                        <p:attrNameLst>
                                          <p:attrName>ppt_x</p:attrName>
                                          <p:attrName>ppt_y</p:attrName>
                                        </p:attrNameLst>
                                      </p:cBhvr>
                                      <p:rCtr x="-121" y="0"/>
                                    </p:animMotion>
                                  </p:childTnLst>
                                </p:cTn>
                              </p:par>
                            </p:childTnLst>
                          </p:cTn>
                        </p:par>
                        <p:par>
                          <p:cTn id="34" fill="hold">
                            <p:stCondLst>
                              <p:cond delay="2000"/>
                            </p:stCondLst>
                            <p:childTnLst>
                              <p:par>
                                <p:cTn id="35" presetID="53"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602"/>
                                        </p:tgtEl>
                                        <p:attrNameLst>
                                          <p:attrName>style.visibility</p:attrName>
                                        </p:attrNameLst>
                                      </p:cBhvr>
                                      <p:to>
                                        <p:strVal val="visible"/>
                                      </p:to>
                                    </p:set>
                                    <p:animEffect transition="in" filter="wipe(down)">
                                      <p:cBhvr>
                                        <p:cTn id="44" dur="500"/>
                                        <p:tgtEl>
                                          <p:spTgt spid="2560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5606"/>
                                        </p:tgtEl>
                                        <p:attrNameLst>
                                          <p:attrName>style.visibility</p:attrName>
                                        </p:attrNameLst>
                                      </p:cBhvr>
                                      <p:to>
                                        <p:strVal val="visible"/>
                                      </p:to>
                                    </p:set>
                                    <p:anim calcmode="lin" valueType="num">
                                      <p:cBhvr>
                                        <p:cTn id="56" dur="500" fill="hold"/>
                                        <p:tgtEl>
                                          <p:spTgt spid="25606"/>
                                        </p:tgtEl>
                                        <p:attrNameLst>
                                          <p:attrName>ppt_w</p:attrName>
                                        </p:attrNameLst>
                                      </p:cBhvr>
                                      <p:tavLst>
                                        <p:tav tm="0">
                                          <p:val>
                                            <p:fltVal val="0"/>
                                          </p:val>
                                        </p:tav>
                                        <p:tav tm="100000">
                                          <p:val>
                                            <p:strVal val="#ppt_w"/>
                                          </p:val>
                                        </p:tav>
                                      </p:tavLst>
                                    </p:anim>
                                    <p:anim calcmode="lin" valueType="num">
                                      <p:cBhvr>
                                        <p:cTn id="57" dur="500" fill="hold"/>
                                        <p:tgtEl>
                                          <p:spTgt spid="25606"/>
                                        </p:tgtEl>
                                        <p:attrNameLst>
                                          <p:attrName>ppt_h</p:attrName>
                                        </p:attrNameLst>
                                      </p:cBhvr>
                                      <p:tavLst>
                                        <p:tav tm="0">
                                          <p:val>
                                            <p:fltVal val="0"/>
                                          </p:val>
                                        </p:tav>
                                        <p:tav tm="100000">
                                          <p:val>
                                            <p:strVal val="#ppt_h"/>
                                          </p:val>
                                        </p:tav>
                                      </p:tavLst>
                                    </p:anim>
                                    <p:animEffect transition="in" filter="fade">
                                      <p:cBhvr>
                                        <p:cTn id="58"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9066"/>
            <a:ext cx="9144000" cy="5139869"/>
          </a:xfrm>
          <a:prstGeom prst="rect">
            <a:avLst/>
          </a:prstGeom>
          <a:solidFill>
            <a:srgbClr val="FFFF00"/>
          </a:solidFill>
        </p:spPr>
        <p:txBody>
          <a:bodyPr wrap="square">
            <a:spAutoFit/>
          </a:bodyPr>
          <a:lstStyle/>
          <a:p>
            <a:pPr algn="ctr"/>
            <a:r>
              <a:rPr lang="en-US" sz="7200" b="1" cap="all" dirty="0"/>
              <a:t>Cajun culture</a:t>
            </a:r>
          </a:p>
          <a:p>
            <a:pPr marL="457200">
              <a:buFont typeface="Arial" pitchFamily="34" charset="0"/>
              <a:buChar char="•"/>
            </a:pPr>
            <a:r>
              <a:rPr lang="en-US" sz="3200" b="1" cap="all" dirty="0"/>
              <a:t> acculturation &amp; assimilation</a:t>
            </a:r>
          </a:p>
          <a:p>
            <a:pPr lvl="1">
              <a:buFont typeface="Arial" pitchFamily="34" charset="0"/>
              <a:buChar char="•"/>
            </a:pPr>
            <a:r>
              <a:rPr lang="en-US" sz="3200" b="1" cap="all" dirty="0"/>
              <a:t> Civil war’s impact on Acadians</a:t>
            </a:r>
          </a:p>
          <a:p>
            <a:pPr lvl="1">
              <a:buFont typeface="Arial" pitchFamily="34" charset="0"/>
              <a:buChar char="•"/>
            </a:pPr>
            <a:r>
              <a:rPr lang="en-US" sz="3200" b="1" cap="all" dirty="0"/>
              <a:t> French language in school – a curse?</a:t>
            </a:r>
          </a:p>
          <a:p>
            <a:pPr lvl="1">
              <a:buFont typeface="Arial" pitchFamily="34" charset="0"/>
              <a:buChar char="•"/>
            </a:pPr>
            <a:r>
              <a:rPr lang="en-US" sz="3200" b="1" cap="all" dirty="0"/>
              <a:t> French language revival–new admiration</a:t>
            </a:r>
          </a:p>
          <a:p>
            <a:pPr lvl="1">
              <a:buFont typeface="Arial" pitchFamily="34" charset="0"/>
              <a:buChar char="•"/>
            </a:pPr>
            <a:r>
              <a:rPr lang="en-US" sz="3200" b="1" cap="all" dirty="0"/>
              <a:t> CAJUN TV STAR</a:t>
            </a:r>
          </a:p>
          <a:p>
            <a:pPr lvl="1">
              <a:buFont typeface="Arial" pitchFamily="34" charset="0"/>
              <a:buChar char="•"/>
            </a:pPr>
            <a:r>
              <a:rPr lang="en-US" sz="3200" b="1" cap="all" dirty="0"/>
              <a:t> CAJUN CUISINE &amp; CAJUN MUSIC</a:t>
            </a:r>
          </a:p>
          <a:p>
            <a:pPr lvl="1">
              <a:buFont typeface="Arial" pitchFamily="34" charset="0"/>
              <a:buChar char="•"/>
            </a:pPr>
            <a:r>
              <a:rPr lang="en-US" sz="3200" b="1" cap="all" dirty="0"/>
              <a:t>RELIGIOUS celebrations (mardi gras)</a:t>
            </a:r>
          </a:p>
          <a:p>
            <a:pPr>
              <a:buFont typeface="Arial" pitchFamily="34" charset="0"/>
              <a:buChar char="•"/>
            </a:pPr>
            <a:endParaRPr lang="en-US" sz="3200" b="1" cap="all" dirty="0"/>
          </a:p>
        </p:txBody>
      </p:sp>
      <p:sp>
        <p:nvSpPr>
          <p:cNvPr id="3" name="Slide Number Placeholder 2"/>
          <p:cNvSpPr>
            <a:spLocks noGrp="1"/>
          </p:cNvSpPr>
          <p:nvPr>
            <p:ph type="sldNum" sz="quarter" idx="12"/>
          </p:nvPr>
        </p:nvSpPr>
        <p:spPr/>
        <p:txBody>
          <a:bodyPr/>
          <a:lstStyle/>
          <a:p>
            <a:fld id="{538A979C-257F-4ABA-81D2-F563F6A58267}" type="slidenum">
              <a:rPr lang="en-US" smtClean="0"/>
              <a:pPr/>
              <a:t>94</a:t>
            </a:fld>
            <a:endParaRPr lang="en-US" dirty="0"/>
          </a:p>
        </p:txBody>
      </p:sp>
      <p:sp>
        <p:nvSpPr>
          <p:cNvPr id="4" name="Rounded Rectangle 3"/>
          <p:cNvSpPr/>
          <p:nvPr/>
        </p:nvSpPr>
        <p:spPr>
          <a:xfrm>
            <a:off x="457200" y="4419600"/>
            <a:ext cx="7239000" cy="533400"/>
          </a:xfrm>
          <a:prstGeom prst="roundRec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44444E-6 L 3.33333E-6 0.07222 " pathEditMode="relative" rAng="0" ptsTypes="AA">
                                      <p:cBhvr>
                                        <p:cTn id="6" dur="1000" fill="hold"/>
                                        <p:tgtEl>
                                          <p:spTgt spid="4"/>
                                        </p:tgtEl>
                                        <p:attrNameLst>
                                          <p:attrName>ppt_x</p:attrName>
                                          <p:attrName>ppt_y</p:attrName>
                                        </p:attrNameLst>
                                      </p:cBhvr>
                                      <p:rCtr x="0" y="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28836"/>
            <a:ext cx="9144000" cy="1200329"/>
          </a:xfrm>
          <a:prstGeom prst="rect">
            <a:avLst/>
          </a:prstGeom>
          <a:solidFill>
            <a:schemeClr val="bg1"/>
          </a:solidFill>
        </p:spPr>
        <p:txBody>
          <a:bodyPr wrap="square">
            <a:spAutoFit/>
          </a:bodyPr>
          <a:lstStyle/>
          <a:p>
            <a:pPr algn="ctr"/>
            <a:r>
              <a:rPr lang="en-US" sz="7200" b="1" cap="all" dirty="0"/>
              <a:t>WHAT IS Mardi gras?</a:t>
            </a:r>
          </a:p>
        </p:txBody>
      </p:sp>
      <p:sp>
        <p:nvSpPr>
          <p:cNvPr id="3" name="Slide Number Placeholder 2"/>
          <p:cNvSpPr>
            <a:spLocks noGrp="1"/>
          </p:cNvSpPr>
          <p:nvPr>
            <p:ph type="sldNum" sz="quarter" idx="12"/>
          </p:nvPr>
        </p:nvSpPr>
        <p:spPr/>
        <p:txBody>
          <a:bodyPr/>
          <a:lstStyle/>
          <a:p>
            <a:fld id="{538A979C-257F-4ABA-81D2-F563F6A58267}" type="slidenum">
              <a:rPr lang="en-US" smtClean="0"/>
              <a:pPr/>
              <a:t>95</a:t>
            </a:fld>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096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i="1" dirty="0"/>
              <a:t>Mardi Gras</a:t>
            </a:r>
            <a:r>
              <a:rPr lang="en-US" sz="2800" dirty="0"/>
              <a:t> is French for "</a:t>
            </a:r>
            <a:r>
              <a:rPr lang="en-US" sz="2800" dirty="0">
                <a:solidFill>
                  <a:srgbClr val="FF0000"/>
                </a:solidFill>
                <a:effectLst>
                  <a:outerShdw blurRad="38100" dist="38100" dir="2700000" algn="tl">
                    <a:schemeClr val="tx1"/>
                  </a:outerShdw>
                </a:effectLst>
              </a:rPr>
              <a:t>Fat Tuesday</a:t>
            </a:r>
            <a:r>
              <a:rPr lang="en-US" sz="2800" dirty="0"/>
              <a:t>”</a:t>
            </a:r>
          </a:p>
          <a:p>
            <a:pPr marL="114300" indent="-114300">
              <a:spcAft>
                <a:spcPts val="800"/>
              </a:spcAft>
              <a:buFont typeface="Arial" pitchFamily="34" charset="0"/>
              <a:buChar char="•"/>
            </a:pPr>
            <a:r>
              <a:rPr lang="en-US" sz="2800" dirty="0"/>
              <a:t>It is celebrated as the </a:t>
            </a:r>
            <a:r>
              <a:rPr lang="en-US" sz="2800" dirty="0">
                <a:solidFill>
                  <a:srgbClr val="FF0000"/>
                </a:solidFill>
                <a:effectLst>
                  <a:outerShdw blurRad="38100" dist="38100" dir="2700000" algn="tl">
                    <a:schemeClr val="tx1"/>
                  </a:outerShdw>
                </a:effectLst>
              </a:rPr>
              <a:t>last night of eating rich, fatty foods &amp; partying</a:t>
            </a:r>
            <a:r>
              <a:rPr lang="en-US" sz="2800" dirty="0"/>
              <a:t> before </a:t>
            </a:r>
            <a:r>
              <a:rPr lang="en-US" sz="2800" dirty="0">
                <a:solidFill>
                  <a:srgbClr val="FF0000"/>
                </a:solidFill>
                <a:effectLst>
                  <a:outerShdw blurRad="38100" dist="38100" dir="2700000" algn="tl">
                    <a:schemeClr val="tx1"/>
                  </a:outerShdw>
                </a:effectLst>
              </a:rPr>
              <a:t>ritual fasting</a:t>
            </a:r>
            <a:r>
              <a:rPr lang="en-US" sz="2800" dirty="0"/>
              <a:t> associated with the </a:t>
            </a:r>
            <a:r>
              <a:rPr lang="en-US" sz="2800" dirty="0">
                <a:solidFill>
                  <a:srgbClr val="FF0000"/>
                </a:solidFill>
                <a:effectLst>
                  <a:outerShdw blurRad="38100" dist="38100" dir="2700000" algn="tl">
                    <a:schemeClr val="tx1"/>
                  </a:outerShdw>
                </a:effectLst>
              </a:rPr>
              <a:t>Catholic Lenten</a:t>
            </a:r>
            <a:r>
              <a:rPr lang="en-US" sz="2800" dirty="0"/>
              <a:t> season</a:t>
            </a:r>
            <a:endParaRPr lang="en-US" dirty="0"/>
          </a:p>
        </p:txBody>
      </p:sp>
      <p:sp>
        <p:nvSpPr>
          <p:cNvPr id="5" name="TextBox 4"/>
          <p:cNvSpPr txBox="1"/>
          <p:nvPr/>
        </p:nvSpPr>
        <p:spPr>
          <a:xfrm>
            <a:off x="0" y="3796605"/>
            <a:ext cx="9144000" cy="2780248"/>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In the United Kingdom, Mardi Gras is also known as </a:t>
            </a:r>
            <a:r>
              <a:rPr lang="en-US" sz="2800" dirty="0">
                <a:solidFill>
                  <a:srgbClr val="FF0000"/>
                </a:solidFill>
                <a:effectLst>
                  <a:outerShdw blurRad="38100" dist="38100" dir="2700000" algn="tl">
                    <a:schemeClr val="tx1"/>
                  </a:outerShdw>
                </a:effectLst>
              </a:rPr>
              <a:t>Shrove Tuesday</a:t>
            </a:r>
            <a:r>
              <a:rPr lang="en-US" sz="2800" dirty="0"/>
              <a:t>, which is derived from the word </a:t>
            </a:r>
            <a:r>
              <a:rPr lang="en-US" sz="2800" i="1" dirty="0"/>
              <a:t>shrive</a:t>
            </a:r>
            <a:r>
              <a:rPr lang="en-US" sz="2800" dirty="0"/>
              <a:t>, meaning "to administer the sacrament of confession to; </a:t>
            </a:r>
            <a:r>
              <a:rPr lang="en-US" sz="2800" dirty="0">
                <a:solidFill>
                  <a:srgbClr val="FF0000"/>
                </a:solidFill>
                <a:effectLst>
                  <a:outerShdw blurRad="38100" dist="38100" dir="2700000" algn="tl">
                    <a:schemeClr val="tx1"/>
                  </a:outerShdw>
                </a:effectLst>
              </a:rPr>
              <a:t>to absolve</a:t>
            </a:r>
            <a:r>
              <a:rPr lang="en-US" sz="2800" dirty="0"/>
              <a:t>“</a:t>
            </a:r>
          </a:p>
          <a:p>
            <a:pPr marL="114300" indent="-114300">
              <a:spcAft>
                <a:spcPts val="800"/>
              </a:spcAft>
              <a:buFont typeface="Arial" pitchFamily="34" charset="0"/>
              <a:buChar char="•"/>
            </a:pPr>
            <a:r>
              <a:rPr lang="en-US" sz="2800" dirty="0"/>
              <a:t>The </a:t>
            </a:r>
            <a:r>
              <a:rPr lang="en-US" sz="2800" dirty="0">
                <a:solidFill>
                  <a:srgbClr val="FF0000"/>
                </a:solidFill>
                <a:effectLst>
                  <a:outerShdw blurRad="38100" dist="38100" dir="2700000" algn="tl">
                    <a:schemeClr val="tx1"/>
                  </a:outerShdw>
                </a:effectLst>
              </a:rPr>
              <a:t>first Mardi Gras in “Louisiana” was held in March 1699 </a:t>
            </a:r>
            <a:r>
              <a:rPr lang="en-US" sz="2800" dirty="0"/>
              <a:t>as the French arrived and settled </a:t>
            </a:r>
            <a:r>
              <a:rPr lang="en-US" sz="2800" dirty="0">
                <a:solidFill>
                  <a:srgbClr val="FF0000"/>
                </a:solidFill>
                <a:effectLst>
                  <a:outerShdw blurRad="38100" dist="38100" dir="2700000" algn="tl">
                    <a:schemeClr val="tx1"/>
                  </a:outerShdw>
                </a:effectLst>
              </a:rPr>
              <a:t>Mobile, Alabama </a:t>
            </a:r>
            <a:r>
              <a:rPr lang="en-US" sz="2800" dirty="0"/>
              <a:t>(capital of French Louisiana)</a:t>
            </a:r>
          </a:p>
        </p:txBody>
      </p:sp>
      <p:pic>
        <p:nvPicPr>
          <p:cNvPr id="168974" name="Picture 14" descr="https://www.choicehotels.com/cms/images/choice-hotels/attractions/724620-Mardi-Gras/724620-Mardi-Gras.jpg"/>
          <p:cNvPicPr>
            <a:picLocks noChangeArrowheads="1"/>
          </p:cNvPicPr>
          <p:nvPr/>
        </p:nvPicPr>
        <p:blipFill>
          <a:blip r:embed="rId2" cstate="print"/>
          <a:srcRect/>
          <a:stretch>
            <a:fillRect/>
          </a:stretch>
        </p:blipFill>
        <p:spPr bwMode="auto">
          <a:xfrm>
            <a:off x="4572000" y="609600"/>
            <a:ext cx="4572000" cy="3273552"/>
          </a:xfrm>
          <a:prstGeom prst="rect">
            <a:avLst/>
          </a:prstGeom>
          <a:noFill/>
        </p:spPr>
      </p:pic>
      <p:sp>
        <p:nvSpPr>
          <p:cNvPr id="2" name="Title 1"/>
          <p:cNvSpPr>
            <a:spLocks noGrp="1"/>
          </p:cNvSpPr>
          <p:nvPr>
            <p:ph type="title"/>
          </p:nvPr>
        </p:nvSpPr>
        <p:spPr/>
        <p:txBody>
          <a:bodyPr>
            <a:normAutofit fontScale="90000"/>
          </a:bodyPr>
          <a:lstStyle/>
          <a:p>
            <a:r>
              <a:rPr lang="en-US" dirty="0"/>
              <a:t>MARDI GRAS</a:t>
            </a:r>
          </a:p>
        </p:txBody>
      </p:sp>
      <p:pic>
        <p:nvPicPr>
          <p:cNvPr id="20" name="Picture 2" descr="https://tse3.mm.bing.net/th?id=OIP.NJWnUTcS9w_YzR37E9XvrAHaE3&amp;pid=Api&amp;P=0&amp;w=258&amp;h=170"/>
          <p:cNvPicPr>
            <a:picLocks noChangeArrowheads="1"/>
          </p:cNvPicPr>
          <p:nvPr/>
        </p:nvPicPr>
        <p:blipFill>
          <a:blip r:embed="rId3" cstate="print"/>
          <a:srcRect/>
          <a:stretch>
            <a:fillRect/>
          </a:stretch>
        </p:blipFill>
        <p:spPr bwMode="auto">
          <a:xfrm>
            <a:off x="4572000" y="609600"/>
            <a:ext cx="4572000" cy="3273552"/>
          </a:xfrm>
          <a:prstGeom prst="rect">
            <a:avLst/>
          </a:prstGeom>
          <a:noFill/>
        </p:spPr>
      </p:pic>
      <p:pic>
        <p:nvPicPr>
          <p:cNvPr id="168963" name="Picture 3" descr="D:\Academic\Senior U\Geology\2020\AFter 1800\Mardi Gras\1280px-Binche_-_Les_Gilles.jpg"/>
          <p:cNvPicPr>
            <a:picLocks noChangeAspect="1" noChangeArrowheads="1"/>
          </p:cNvPicPr>
          <p:nvPr/>
        </p:nvPicPr>
        <p:blipFill>
          <a:blip r:embed="rId4" cstate="print"/>
          <a:srcRect t="-68"/>
          <a:stretch>
            <a:fillRect/>
          </a:stretch>
        </p:blipFill>
        <p:spPr bwMode="auto">
          <a:xfrm>
            <a:off x="4572000" y="609600"/>
            <a:ext cx="4572000" cy="3276600"/>
          </a:xfrm>
          <a:prstGeom prst="rect">
            <a:avLst/>
          </a:prstGeom>
          <a:noFill/>
        </p:spPr>
      </p:pic>
      <p:pic>
        <p:nvPicPr>
          <p:cNvPr id="168965" name="Picture 5" descr="D:\Academic\Senior U\Geology\2020\AFter 1800\Mardi Gras\1024px-Lingelbach_Karneval_in_Rom_001c.jpg"/>
          <p:cNvPicPr>
            <a:picLocks noChangeAspect="1" noChangeArrowheads="1"/>
          </p:cNvPicPr>
          <p:nvPr/>
        </p:nvPicPr>
        <p:blipFill>
          <a:blip r:embed="rId5" cstate="print"/>
          <a:srcRect t="4444"/>
          <a:stretch>
            <a:fillRect/>
          </a:stretch>
        </p:blipFill>
        <p:spPr bwMode="auto">
          <a:xfrm>
            <a:off x="4572000" y="609600"/>
            <a:ext cx="4572000" cy="3276600"/>
          </a:xfrm>
          <a:prstGeom prst="rect">
            <a:avLst/>
          </a:prstGeom>
          <a:noFill/>
        </p:spPr>
      </p:pic>
      <p:sp>
        <p:nvSpPr>
          <p:cNvPr id="9" name="TextBox 8"/>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68974"/>
                                        </p:tgtEl>
                                        <p:attrNameLst>
                                          <p:attrName>style.visibility</p:attrName>
                                        </p:attrNameLst>
                                      </p:cBhvr>
                                      <p:to>
                                        <p:strVal val="visible"/>
                                      </p:to>
                                    </p:set>
                                    <p:animEffect transition="in" filter="wipe(down)">
                                      <p:cBhvr>
                                        <p:cTn id="10" dur="500"/>
                                        <p:tgtEl>
                                          <p:spTgt spid="1689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up)">
                                      <p:cBhvr>
                                        <p:cTn id="23" dur="1000"/>
                                        <p:tgtEl>
                                          <p:spTgt spid="5">
                                            <p:txEl>
                                              <p:pRg st="0" end="0"/>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68963"/>
                                        </p:tgtEl>
                                        <p:attrNameLst>
                                          <p:attrName>style.visibility</p:attrName>
                                        </p:attrNameLst>
                                      </p:cBhvr>
                                      <p:to>
                                        <p:strVal val="visible"/>
                                      </p:to>
                                    </p:set>
                                    <p:animEffect transition="in" filter="wipe(down)">
                                      <p:cBhvr>
                                        <p:cTn id="26" dur="500"/>
                                        <p:tgtEl>
                                          <p:spTgt spid="16896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wipe(up)">
                                      <p:cBhvr>
                                        <p:cTn id="31" dur="1000"/>
                                        <p:tgtEl>
                                          <p:spTgt spid="5">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68965"/>
                                        </p:tgtEl>
                                        <p:attrNameLst>
                                          <p:attrName>style.visibility</p:attrName>
                                        </p:attrNameLst>
                                      </p:cBhvr>
                                      <p:to>
                                        <p:strVal val="visible"/>
                                      </p:to>
                                    </p:set>
                                    <p:animEffect transition="in" filter="wipe(down)">
                                      <p:cBhvr>
                                        <p:cTn id="34" dur="5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MARDI GRAS</a:t>
            </a:r>
          </a:p>
        </p:txBody>
      </p:sp>
      <p:sp>
        <p:nvSpPr>
          <p:cNvPr id="3" name="TextBox 2"/>
          <p:cNvSpPr txBox="1"/>
          <p:nvPr/>
        </p:nvSpPr>
        <p:spPr>
          <a:xfrm>
            <a:off x="0" y="6096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In </a:t>
            </a:r>
            <a:r>
              <a:rPr lang="en-US" sz="2800" dirty="0">
                <a:solidFill>
                  <a:srgbClr val="FF0000"/>
                </a:solidFill>
                <a:effectLst>
                  <a:outerShdw blurRad="38100" dist="38100" dir="2700000" algn="tl">
                    <a:schemeClr val="tx1"/>
                  </a:outerShdw>
                </a:effectLst>
              </a:rPr>
              <a:t>1722</a:t>
            </a:r>
            <a:r>
              <a:rPr lang="en-US" sz="2800" dirty="0"/>
              <a:t>, the </a:t>
            </a:r>
            <a:r>
              <a:rPr lang="en-US" sz="2800" dirty="0">
                <a:solidFill>
                  <a:srgbClr val="FF0000"/>
                </a:solidFill>
                <a:effectLst>
                  <a:outerShdw blurRad="38100" dist="38100" dir="2700000" algn="tl">
                    <a:schemeClr val="tx1"/>
                  </a:outerShdw>
                </a:effectLst>
              </a:rPr>
              <a:t>capital of Louisiana</a:t>
            </a:r>
            <a:r>
              <a:rPr lang="en-US" sz="2800" dirty="0"/>
              <a:t> was moved </a:t>
            </a:r>
            <a:r>
              <a:rPr lang="en-US" sz="2800" dirty="0">
                <a:solidFill>
                  <a:srgbClr val="FF0000"/>
                </a:solidFill>
                <a:effectLst>
                  <a:outerShdw blurRad="38100" dist="38100" dir="2700000" algn="tl">
                    <a:schemeClr val="tx1"/>
                  </a:outerShdw>
                </a:effectLst>
              </a:rPr>
              <a:t>to New Orleans</a:t>
            </a:r>
          </a:p>
          <a:p>
            <a:pPr marL="114300" indent="-114300">
              <a:spcAft>
                <a:spcPts val="800"/>
              </a:spcAft>
              <a:buFont typeface="Arial" pitchFamily="34" charset="0"/>
              <a:buChar char="•"/>
            </a:pPr>
            <a:r>
              <a:rPr lang="en-US" sz="2800" dirty="0"/>
              <a:t>New Orleans traditional Mardi Gras involves </a:t>
            </a:r>
            <a:r>
              <a:rPr lang="en-US" sz="2800" dirty="0">
                <a:solidFill>
                  <a:srgbClr val="FF0000"/>
                </a:solidFill>
                <a:effectLst>
                  <a:outerShdw blurRad="38100" dist="38100" dir="2700000" algn="tl">
                    <a:schemeClr val="tx1"/>
                  </a:outerShdw>
                </a:effectLst>
              </a:rPr>
              <a:t>parades</a:t>
            </a:r>
            <a:r>
              <a:rPr lang="en-US" sz="2800" dirty="0"/>
              <a:t> and </a:t>
            </a:r>
            <a:r>
              <a:rPr lang="en-US" sz="2800" dirty="0">
                <a:solidFill>
                  <a:srgbClr val="FF0000"/>
                </a:solidFill>
                <a:effectLst>
                  <a:outerShdw blurRad="38100" dist="38100" dir="2700000" algn="tl">
                    <a:schemeClr val="tx1"/>
                  </a:outerShdw>
                </a:effectLst>
              </a:rPr>
              <a:t>masked balls </a:t>
            </a:r>
            <a:r>
              <a:rPr lang="en-US" sz="2800" dirty="0"/>
              <a:t>of </a:t>
            </a:r>
            <a:r>
              <a:rPr lang="en-US" sz="2800" dirty="0">
                <a:solidFill>
                  <a:srgbClr val="FF0000"/>
                </a:solidFill>
                <a:effectLst>
                  <a:outerShdw blurRad="38100" dist="38100" dir="2700000" algn="tl">
                    <a:schemeClr val="tx1"/>
                  </a:outerShdw>
                </a:effectLst>
              </a:rPr>
              <a:t>social clubs</a:t>
            </a:r>
            <a:r>
              <a:rPr lang="en-US" sz="2800" dirty="0"/>
              <a:t> called </a:t>
            </a:r>
            <a:r>
              <a:rPr lang="en-US" sz="2800" dirty="0" err="1">
                <a:solidFill>
                  <a:srgbClr val="FF0000"/>
                </a:solidFill>
                <a:effectLst>
                  <a:outerShdw blurRad="38100" dist="38100" dir="2700000" algn="tl">
                    <a:schemeClr val="tx1"/>
                  </a:outerShdw>
                </a:effectLst>
              </a:rPr>
              <a:t>Krewes</a:t>
            </a:r>
            <a:endParaRPr lang="en-US" sz="2800" dirty="0">
              <a:solidFill>
                <a:srgbClr val="FF0000"/>
              </a:solidFill>
              <a:effectLst>
                <a:outerShdw blurRad="38100" dist="38100" dir="2700000" algn="tl">
                  <a:schemeClr val="tx1"/>
                </a:outerShdw>
              </a:effectLst>
            </a:endParaRPr>
          </a:p>
        </p:txBody>
      </p:sp>
      <p:sp>
        <p:nvSpPr>
          <p:cNvPr id="5" name="TextBox 4"/>
          <p:cNvSpPr txBox="1"/>
          <p:nvPr/>
        </p:nvSpPr>
        <p:spPr>
          <a:xfrm>
            <a:off x="0" y="3796605"/>
            <a:ext cx="9144000" cy="2985433"/>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And </a:t>
            </a:r>
            <a:r>
              <a:rPr lang="en-US" sz="2800" dirty="0">
                <a:solidFill>
                  <a:srgbClr val="FF0000"/>
                </a:solidFill>
                <a:effectLst>
                  <a:outerShdw blurRad="38100" dist="38100" dir="2700000" algn="tl">
                    <a:schemeClr val="tx1"/>
                  </a:outerShdw>
                </a:effectLst>
              </a:rPr>
              <a:t>culminates in a parade </a:t>
            </a:r>
            <a:r>
              <a:rPr lang="en-US" sz="2800" dirty="0"/>
              <a:t>of the King &amp; Queen </a:t>
            </a:r>
            <a:r>
              <a:rPr lang="en-US" sz="2800" dirty="0">
                <a:solidFill>
                  <a:srgbClr val="FF0000"/>
                </a:solidFill>
                <a:effectLst>
                  <a:outerShdw blurRad="38100" dist="38100" dir="2700000" algn="tl">
                    <a:schemeClr val="tx1"/>
                  </a:outerShdw>
                </a:effectLst>
              </a:rPr>
              <a:t>Rex</a:t>
            </a:r>
          </a:p>
          <a:p>
            <a:pPr marL="114300" indent="-114300">
              <a:spcAft>
                <a:spcPts val="800"/>
              </a:spcAft>
              <a:buFont typeface="Arial" pitchFamily="34" charset="0"/>
              <a:buChar char="•"/>
            </a:pPr>
            <a:r>
              <a:rPr lang="en-US" sz="2800" dirty="0"/>
              <a:t>Today, Mardi Gras celebrations are embraced by residents of New Orleans </a:t>
            </a:r>
            <a:r>
              <a:rPr lang="en-US" sz="2800" dirty="0">
                <a:solidFill>
                  <a:srgbClr val="FF0000"/>
                </a:solidFill>
                <a:effectLst>
                  <a:outerShdw blurRad="38100" dist="38100" dir="2700000" algn="tl">
                    <a:schemeClr val="tx1"/>
                  </a:outerShdw>
                </a:effectLst>
              </a:rPr>
              <a:t>beyond those of French or Catholic heritage</a:t>
            </a:r>
          </a:p>
          <a:p>
            <a:pPr marL="114300" indent="-114300">
              <a:spcAft>
                <a:spcPts val="800"/>
              </a:spcAft>
              <a:buFont typeface="Arial" pitchFamily="34" charset="0"/>
              <a:buChar char="•"/>
            </a:pPr>
            <a:r>
              <a:rPr lang="en-US" sz="2800" dirty="0"/>
              <a:t>The </a:t>
            </a:r>
            <a:r>
              <a:rPr lang="en-US" sz="2800" dirty="0">
                <a:solidFill>
                  <a:srgbClr val="FF0000"/>
                </a:solidFill>
                <a:effectLst>
                  <a:outerShdw blurRad="38100" dist="38100" dir="2700000" algn="tl">
                    <a:schemeClr val="tx1"/>
                  </a:outerShdw>
                </a:effectLst>
              </a:rPr>
              <a:t>debauchery associated with Mardi Gras </a:t>
            </a:r>
            <a:r>
              <a:rPr lang="en-US" sz="2800" dirty="0"/>
              <a:t>is usually </a:t>
            </a:r>
            <a:r>
              <a:rPr lang="en-US" sz="2800" dirty="0">
                <a:solidFill>
                  <a:srgbClr val="FF0000"/>
                </a:solidFill>
                <a:effectLst>
                  <a:outerShdw blurRad="38100" dist="38100" dir="2700000" algn="tl">
                    <a:schemeClr val="tx1"/>
                  </a:outerShdw>
                </a:effectLst>
              </a:rPr>
              <a:t>limited to the French Quarter</a:t>
            </a:r>
            <a:r>
              <a:rPr lang="en-US" sz="2800" dirty="0"/>
              <a:t> area of downtown New Orleans</a:t>
            </a:r>
          </a:p>
          <a:p>
            <a:pPr marL="114300" indent="-114300">
              <a:spcAft>
                <a:spcPts val="800"/>
              </a:spcAft>
              <a:buFont typeface="Arial" pitchFamily="34" charset="0"/>
              <a:buChar char="•"/>
            </a:pPr>
            <a:r>
              <a:rPr lang="en-US" sz="2800" dirty="0"/>
              <a:t>Celebrations in the </a:t>
            </a:r>
            <a:r>
              <a:rPr lang="en-US" sz="2800" dirty="0">
                <a:solidFill>
                  <a:srgbClr val="FF0000"/>
                </a:solidFill>
                <a:effectLst>
                  <a:outerShdw blurRad="38100" dist="38100" dir="2700000" algn="tl">
                    <a:schemeClr val="tx1"/>
                  </a:outerShdw>
                </a:effectLst>
              </a:rPr>
              <a:t>suburbs are suitable for children</a:t>
            </a:r>
          </a:p>
        </p:txBody>
      </p:sp>
      <p:pic>
        <p:nvPicPr>
          <p:cNvPr id="12" name="Picture 20" descr="https://www.rexorganization.com/v24/static/PageImage/50f4d2aaa11b0.jpg"/>
          <p:cNvPicPr>
            <a:picLocks noChangeAspect="1" noChangeArrowheads="1"/>
          </p:cNvPicPr>
          <p:nvPr/>
        </p:nvPicPr>
        <p:blipFill>
          <a:blip r:embed="rId2" cstate="print"/>
          <a:srcRect b="6378"/>
          <a:stretch>
            <a:fillRect/>
          </a:stretch>
        </p:blipFill>
        <p:spPr bwMode="auto">
          <a:xfrm>
            <a:off x="9525000" y="3962400"/>
            <a:ext cx="4558385" cy="3429000"/>
          </a:xfrm>
          <a:prstGeom prst="rect">
            <a:avLst/>
          </a:prstGeom>
          <a:noFill/>
        </p:spPr>
      </p:pic>
      <p:pic>
        <p:nvPicPr>
          <p:cNvPr id="191492" name="Picture 4" descr="https://i.ytimg.com/vi/_nzORVzQYmc/maxresdefault.jpg"/>
          <p:cNvPicPr>
            <a:picLocks noChangeAspect="1" noChangeArrowheads="1"/>
          </p:cNvPicPr>
          <p:nvPr/>
        </p:nvPicPr>
        <p:blipFill>
          <a:blip r:embed="rId3" cstate="print"/>
          <a:srcRect l="12474" t="9097" r="12526"/>
          <a:stretch>
            <a:fillRect/>
          </a:stretch>
        </p:blipFill>
        <p:spPr bwMode="auto">
          <a:xfrm>
            <a:off x="4572000" y="609600"/>
            <a:ext cx="4572000" cy="3117057"/>
          </a:xfrm>
          <a:prstGeom prst="rect">
            <a:avLst/>
          </a:prstGeom>
          <a:noFill/>
        </p:spPr>
      </p:pic>
      <p:pic>
        <p:nvPicPr>
          <p:cNvPr id="8" name="Picture 12" descr="http://s1.ibtimes.com/sites/www.ibtimes.com/files/styles/lg/public/2014/03/02/mardi-gras1.jpg"/>
          <p:cNvPicPr>
            <a:picLocks noChangeAspect="1" noChangeArrowheads="1"/>
          </p:cNvPicPr>
          <p:nvPr/>
        </p:nvPicPr>
        <p:blipFill>
          <a:blip r:embed="rId4" cstate="print"/>
          <a:srcRect/>
          <a:stretch>
            <a:fillRect/>
          </a:stretch>
        </p:blipFill>
        <p:spPr bwMode="auto">
          <a:xfrm>
            <a:off x="4572000" y="609600"/>
            <a:ext cx="4572000" cy="3049859"/>
          </a:xfrm>
          <a:prstGeom prst="rect">
            <a:avLst/>
          </a:prstGeom>
          <a:noFill/>
        </p:spPr>
      </p:pic>
      <p:pic>
        <p:nvPicPr>
          <p:cNvPr id="9" name="Picture 18" descr="https://www.rexorganization.com/v24/static/PageImage/50f4cf45239d9.jpg"/>
          <p:cNvPicPr>
            <a:picLocks noChangeAspect="1" noChangeArrowheads="1"/>
          </p:cNvPicPr>
          <p:nvPr/>
        </p:nvPicPr>
        <p:blipFill>
          <a:blip r:embed="rId5" cstate="print"/>
          <a:srcRect/>
          <a:stretch>
            <a:fillRect/>
          </a:stretch>
        </p:blipFill>
        <p:spPr bwMode="auto">
          <a:xfrm>
            <a:off x="4572000" y="609600"/>
            <a:ext cx="4572000" cy="3044423"/>
          </a:xfrm>
          <a:prstGeom prst="rect">
            <a:avLst/>
          </a:prstGeom>
          <a:noFill/>
        </p:spPr>
      </p:pic>
      <p:pic>
        <p:nvPicPr>
          <p:cNvPr id="10" name="Picture 22" descr="https://www.rexorganization.com/static/PageImage/5e134ffbe5f94.jpg"/>
          <p:cNvPicPr>
            <a:picLocks noChangeAspect="1" noChangeArrowheads="1"/>
          </p:cNvPicPr>
          <p:nvPr/>
        </p:nvPicPr>
        <p:blipFill>
          <a:blip r:embed="rId6" cstate="print"/>
          <a:srcRect t="20885" b="26287"/>
          <a:stretch>
            <a:fillRect/>
          </a:stretch>
        </p:blipFill>
        <p:spPr bwMode="auto">
          <a:xfrm>
            <a:off x="4572000" y="609600"/>
            <a:ext cx="4572000" cy="3124200"/>
          </a:xfrm>
          <a:prstGeom prst="rect">
            <a:avLst/>
          </a:prstGeom>
          <a:noFill/>
        </p:spPr>
      </p:pic>
      <p:pic>
        <p:nvPicPr>
          <p:cNvPr id="191494" name="Picture 6" descr="https://3.bp.blogspot.com/-jbPBSaTqTbM/UgFbIVbXdXI/AAAAAAAAADM/jjf9WpTWFCo/s1600/balcony+view.jpg"/>
          <p:cNvPicPr>
            <a:picLocks noChangeAspect="1" noChangeArrowheads="1"/>
          </p:cNvPicPr>
          <p:nvPr/>
        </p:nvPicPr>
        <p:blipFill>
          <a:blip r:embed="rId7" cstate="print"/>
          <a:srcRect/>
          <a:stretch>
            <a:fillRect/>
          </a:stretch>
        </p:blipFill>
        <p:spPr bwMode="auto">
          <a:xfrm>
            <a:off x="4572000" y="609600"/>
            <a:ext cx="4572000" cy="3200400"/>
          </a:xfrm>
          <a:prstGeom prst="rect">
            <a:avLst/>
          </a:prstGeom>
          <a:noFill/>
        </p:spPr>
      </p:pic>
      <p:pic>
        <p:nvPicPr>
          <p:cNvPr id="7" name="Picture 6" descr="D:\Academic\Senior U\Geology\2020\AFter 1800\Mardi Gras\1024px-Marseille-carnival-sun-and-moon.jpg"/>
          <p:cNvPicPr>
            <a:picLocks noChangeAspect="1" noChangeArrowheads="1"/>
          </p:cNvPicPr>
          <p:nvPr/>
        </p:nvPicPr>
        <p:blipFill>
          <a:blip r:embed="rId8" cstate="print"/>
          <a:srcRect t="13545"/>
          <a:stretch>
            <a:fillRect/>
          </a:stretch>
        </p:blipFill>
        <p:spPr bwMode="auto">
          <a:xfrm>
            <a:off x="4572000" y="609600"/>
            <a:ext cx="4572000" cy="3161463"/>
          </a:xfrm>
          <a:prstGeom prst="rect">
            <a:avLst/>
          </a:prstGeom>
          <a:noFill/>
        </p:spPr>
      </p:pic>
      <p:pic>
        <p:nvPicPr>
          <p:cNvPr id="16" name="Picture 7" descr="D:\Academic\Senior U\Geology\2020\AFter 1800\Mardi Gras\Mobile_Mardi_Gras_2010_48.jpg"/>
          <p:cNvPicPr>
            <a:picLocks noChangeAspect="1" noChangeArrowheads="1"/>
          </p:cNvPicPr>
          <p:nvPr/>
        </p:nvPicPr>
        <p:blipFill>
          <a:blip r:embed="rId9" cstate="print"/>
          <a:srcRect/>
          <a:stretch>
            <a:fillRect/>
          </a:stretch>
        </p:blipFill>
        <p:spPr bwMode="auto">
          <a:xfrm>
            <a:off x="9448800" y="685800"/>
            <a:ext cx="4572000" cy="3048776"/>
          </a:xfrm>
          <a:prstGeom prst="rect">
            <a:avLst/>
          </a:prstGeom>
          <a:noFill/>
        </p:spPr>
      </p:pic>
      <p:pic>
        <p:nvPicPr>
          <p:cNvPr id="18" name="Picture 4" descr="D:\Academic\Senior U\Geology\2020\AFter 1800\Mardi Gras\37aeb2a25ae3844d016a5984b785369f.jpg"/>
          <p:cNvPicPr>
            <a:picLocks noChangeAspect="1" noChangeArrowheads="1"/>
          </p:cNvPicPr>
          <p:nvPr/>
        </p:nvPicPr>
        <p:blipFill>
          <a:blip r:embed="rId10" cstate="print"/>
          <a:srcRect/>
          <a:stretch>
            <a:fillRect/>
          </a:stretch>
        </p:blipFill>
        <p:spPr bwMode="auto">
          <a:xfrm>
            <a:off x="5410200" y="609600"/>
            <a:ext cx="2729755" cy="3165021"/>
          </a:xfrm>
          <a:prstGeom prst="rect">
            <a:avLst/>
          </a:prstGeom>
          <a:noFill/>
        </p:spPr>
      </p:pic>
      <p:sp>
        <p:nvSpPr>
          <p:cNvPr id="14" name="TextBox 13"/>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91492"/>
                                        </p:tgtEl>
                                        <p:attrNameLst>
                                          <p:attrName>style.visibility</p:attrName>
                                        </p:attrNameLst>
                                      </p:cBhvr>
                                      <p:to>
                                        <p:strVal val="visible"/>
                                      </p:to>
                                    </p:set>
                                    <p:animEffect transition="in" filter="wipe(down)">
                                      <p:cBhvr>
                                        <p:cTn id="10" dur="500"/>
                                        <p:tgtEl>
                                          <p:spTgt spid="19149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0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1000"/>
                                        <p:tgtEl>
                                          <p:spTgt spid="5">
                                            <p:txEl>
                                              <p:pRg st="0" end="0"/>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up)">
                                      <p:cBhvr>
                                        <p:cTn id="36" dur="10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Effect transition="in" filter="wipe(up)">
                                      <p:cBhvr>
                                        <p:cTn id="41" dur="1000"/>
                                        <p:tgtEl>
                                          <p:spTgt spid="5">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191494"/>
                                        </p:tgtEl>
                                        <p:attrNameLst>
                                          <p:attrName>style.visibility</p:attrName>
                                        </p:attrNameLst>
                                      </p:cBhvr>
                                      <p:to>
                                        <p:strVal val="visible"/>
                                      </p:to>
                                    </p:set>
                                    <p:animEffect transition="in" filter="wipe(down)">
                                      <p:cBhvr>
                                        <p:cTn id="44" dur="500"/>
                                        <p:tgtEl>
                                          <p:spTgt spid="19149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Effect transition="in" filter="wipe(up)">
                                      <p:cBhvr>
                                        <p:cTn id="49" dur="1000"/>
                                        <p:tgtEl>
                                          <p:spTgt spid="5">
                                            <p:txEl>
                                              <p:pRg st="3" end="3"/>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MARDI GRAS</a:t>
            </a:r>
          </a:p>
        </p:txBody>
      </p:sp>
      <p:sp>
        <p:nvSpPr>
          <p:cNvPr id="3" name="TextBox 2"/>
          <p:cNvSpPr txBox="1"/>
          <p:nvPr/>
        </p:nvSpPr>
        <p:spPr>
          <a:xfrm>
            <a:off x="0" y="533400"/>
            <a:ext cx="4648200" cy="3211135"/>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In the </a:t>
            </a:r>
            <a:r>
              <a:rPr lang="en-US" sz="2800" dirty="0">
                <a:solidFill>
                  <a:srgbClr val="FF0000"/>
                </a:solidFill>
                <a:effectLst>
                  <a:outerShdw blurRad="38100" dist="38100" dir="2700000" algn="tl">
                    <a:schemeClr val="tx1"/>
                  </a:outerShdw>
                </a:effectLst>
              </a:rPr>
              <a:t>rural Acadiana area</a:t>
            </a:r>
            <a:r>
              <a:rPr lang="en-US" sz="2800" dirty="0"/>
              <a:t>, many Cajuns celebrate the “</a:t>
            </a:r>
            <a:r>
              <a:rPr lang="en-US" sz="2800" dirty="0" err="1">
                <a:solidFill>
                  <a:srgbClr val="FF0000"/>
                </a:solidFill>
                <a:effectLst>
                  <a:outerShdw blurRad="38100" dist="38100" dir="2700000" algn="tl">
                    <a:schemeClr val="tx1"/>
                  </a:outerShdw>
                </a:effectLst>
              </a:rPr>
              <a:t>Courir</a:t>
            </a:r>
            <a:r>
              <a:rPr lang="en-US" sz="2800" dirty="0">
                <a:solidFill>
                  <a:srgbClr val="FF0000"/>
                </a:solidFill>
                <a:effectLst>
                  <a:outerShdw blurRad="38100" dist="38100" dir="2700000" algn="tl">
                    <a:schemeClr val="tx1"/>
                  </a:outerShdw>
                </a:effectLst>
              </a:rPr>
              <a:t> de Mardi Gras</a:t>
            </a:r>
            <a:r>
              <a:rPr lang="en-US" sz="2800" i="1" dirty="0"/>
              <a:t>”</a:t>
            </a:r>
            <a:r>
              <a:rPr lang="en-US" sz="2800" dirty="0"/>
              <a:t>, a tradition that </a:t>
            </a:r>
            <a:r>
              <a:rPr lang="en-US" sz="2800" dirty="0">
                <a:solidFill>
                  <a:srgbClr val="FF0000"/>
                </a:solidFill>
                <a:effectLst>
                  <a:outerShdw blurRad="38100" dist="38100" dir="2700000" algn="tl">
                    <a:schemeClr val="tx1"/>
                  </a:outerShdw>
                </a:effectLst>
              </a:rPr>
              <a:t>dates to medieval celebrations </a:t>
            </a:r>
            <a:r>
              <a:rPr lang="en-US" sz="2800" dirty="0"/>
              <a:t>in France</a:t>
            </a:r>
          </a:p>
          <a:p>
            <a:pPr marL="114300" indent="-114300">
              <a:spcAft>
                <a:spcPts val="800"/>
              </a:spcAft>
              <a:buFont typeface="Arial" pitchFamily="34" charset="0"/>
              <a:buChar char="•"/>
            </a:pPr>
            <a:r>
              <a:rPr lang="en-US" sz="2800" dirty="0"/>
              <a:t>In such cases, </a:t>
            </a:r>
            <a:r>
              <a:rPr lang="en-US" sz="2800" dirty="0">
                <a:solidFill>
                  <a:srgbClr val="FF0000"/>
                </a:solidFill>
                <a:effectLst>
                  <a:outerShdw blurRad="38100" dist="38100" dir="2700000" algn="tl">
                    <a:schemeClr val="tx1"/>
                  </a:outerShdw>
                </a:effectLst>
              </a:rPr>
              <a:t>masked Cajuns</a:t>
            </a:r>
          </a:p>
        </p:txBody>
      </p:sp>
      <p:sp>
        <p:nvSpPr>
          <p:cNvPr id="5" name="TextBox 4"/>
          <p:cNvSpPr txBox="1"/>
          <p:nvPr/>
        </p:nvSpPr>
        <p:spPr>
          <a:xfrm>
            <a:off x="0" y="3581400"/>
            <a:ext cx="9144000" cy="3313728"/>
          </a:xfrm>
          <a:prstGeom prst="rect">
            <a:avLst/>
          </a:prstGeom>
          <a:noFill/>
        </p:spPr>
        <p:txBody>
          <a:bodyPr wrap="square" rtlCol="0">
            <a:spAutoFit/>
          </a:bodyPr>
          <a:lstStyle/>
          <a:p>
            <a:pPr marL="114300" indent="-114300">
              <a:spcAft>
                <a:spcPts val="800"/>
              </a:spcAft>
            </a:pPr>
            <a:r>
              <a:rPr lang="en-US" sz="2800" dirty="0"/>
              <a:t>	</a:t>
            </a:r>
            <a:r>
              <a:rPr lang="en-US" sz="2800" dirty="0">
                <a:solidFill>
                  <a:srgbClr val="FF0000"/>
                </a:solidFill>
                <a:effectLst>
                  <a:outerShdw blurRad="38100" dist="38100" dir="2700000" algn="tl">
                    <a:schemeClr val="tx1"/>
                  </a:outerShdw>
                </a:effectLst>
              </a:rPr>
              <a:t>ride horses </a:t>
            </a:r>
            <a:r>
              <a:rPr lang="en-US" sz="2800" dirty="0"/>
              <a:t>between family farms/homes </a:t>
            </a:r>
            <a:r>
              <a:rPr lang="en-US" sz="2800" dirty="0">
                <a:solidFill>
                  <a:srgbClr val="FF0000"/>
                </a:solidFill>
                <a:effectLst>
                  <a:outerShdw blurRad="38100" dist="38100" dir="2700000" algn="tl">
                    <a:schemeClr val="tx1"/>
                  </a:outerShdw>
                </a:effectLst>
              </a:rPr>
              <a:t>gathering ingredients</a:t>
            </a:r>
            <a:r>
              <a:rPr lang="en-US" sz="2800" dirty="0"/>
              <a:t> to make a </a:t>
            </a:r>
            <a:r>
              <a:rPr lang="en-US" sz="2800" dirty="0">
                <a:solidFill>
                  <a:srgbClr val="FF0000"/>
                </a:solidFill>
                <a:effectLst>
                  <a:outerShdw blurRad="38100" dist="38100" dir="2700000" algn="tl">
                    <a:schemeClr val="tx1"/>
                  </a:outerShdw>
                </a:effectLst>
              </a:rPr>
              <a:t>chicken and sausage gumbo </a:t>
            </a:r>
            <a:r>
              <a:rPr lang="en-US" sz="2800" dirty="0"/>
              <a:t>or some other suitable Cajun dish</a:t>
            </a:r>
          </a:p>
          <a:p>
            <a:pPr marL="114300" indent="-114300">
              <a:spcAft>
                <a:spcPts val="800"/>
              </a:spcAft>
              <a:buFont typeface="Arial" pitchFamily="34" charset="0"/>
              <a:buChar char="•"/>
            </a:pPr>
            <a:r>
              <a:rPr lang="en-US" sz="2800" dirty="0"/>
              <a:t>In the small, Cajun towns, masked Cajuns ride through town on horseback (or today, in convertibles) </a:t>
            </a:r>
            <a:r>
              <a:rPr lang="en-US" sz="2800" dirty="0">
                <a:solidFill>
                  <a:srgbClr val="FF0000"/>
                </a:solidFill>
                <a:effectLst>
                  <a:outerShdw blurRad="38100" dist="38100" dir="2700000" algn="tl">
                    <a:schemeClr val="tx1"/>
                  </a:outerShdw>
                </a:effectLst>
              </a:rPr>
              <a:t>giving out beads </a:t>
            </a:r>
            <a:r>
              <a:rPr lang="en-US" sz="2800" dirty="0"/>
              <a:t>and various trinkets to the crowds</a:t>
            </a:r>
          </a:p>
          <a:p>
            <a:pPr marL="114300" indent="-114300">
              <a:spcAft>
                <a:spcPts val="800"/>
              </a:spcAft>
              <a:buFont typeface="Arial" pitchFamily="34" charset="0"/>
              <a:buChar char="•"/>
            </a:pPr>
            <a:r>
              <a:rPr lang="en-US" sz="2800" dirty="0"/>
              <a:t>As the </a:t>
            </a:r>
            <a:r>
              <a:rPr lang="en-US" sz="2800" dirty="0">
                <a:solidFill>
                  <a:srgbClr val="FF0000"/>
                </a:solidFill>
                <a:effectLst>
                  <a:outerShdw blurRad="38100" dist="38100" dir="2700000" algn="tl">
                    <a:schemeClr val="tx1"/>
                  </a:outerShdw>
                </a:effectLst>
              </a:rPr>
              <a:t>parade ends</a:t>
            </a:r>
            <a:r>
              <a:rPr lang="en-US" sz="2800" dirty="0"/>
              <a:t>, the </a:t>
            </a:r>
            <a:r>
              <a:rPr lang="en-US" sz="2800" dirty="0" err="1">
                <a:solidFill>
                  <a:srgbClr val="FF0000"/>
                </a:solidFill>
                <a:effectLst>
                  <a:outerShdw blurRad="38100" dist="38100" dir="2700000" algn="tl">
                    <a:schemeClr val="tx1"/>
                  </a:outerShdw>
                </a:effectLst>
              </a:rPr>
              <a:t>Fais</a:t>
            </a:r>
            <a:r>
              <a:rPr lang="en-US" sz="2800" dirty="0">
                <a:solidFill>
                  <a:srgbClr val="FF0000"/>
                </a:solidFill>
                <a:effectLst>
                  <a:outerShdw blurRad="38100" dist="38100" dir="2700000" algn="tl">
                    <a:schemeClr val="tx1"/>
                  </a:outerShdw>
                </a:effectLst>
              </a:rPr>
              <a:t> do-do begins</a:t>
            </a:r>
          </a:p>
        </p:txBody>
      </p:sp>
      <p:pic>
        <p:nvPicPr>
          <p:cNvPr id="190472" name="Picture 8" descr="D:\Academic\Senior U\Geology\2020\AFter 1800\Mardi Gras\Traditional Cajun Country Mardi Gras.JPG"/>
          <p:cNvPicPr>
            <a:picLocks noChangeAspect="1" noChangeArrowheads="1"/>
          </p:cNvPicPr>
          <p:nvPr/>
        </p:nvPicPr>
        <p:blipFill>
          <a:blip r:embed="rId3" cstate="print"/>
          <a:srcRect t="37863" b="3070"/>
          <a:stretch>
            <a:fillRect/>
          </a:stretch>
        </p:blipFill>
        <p:spPr bwMode="auto">
          <a:xfrm>
            <a:off x="5334000" y="609600"/>
            <a:ext cx="3200400" cy="2971800"/>
          </a:xfrm>
          <a:prstGeom prst="rect">
            <a:avLst/>
          </a:prstGeom>
          <a:noFill/>
        </p:spPr>
      </p:pic>
      <p:pic>
        <p:nvPicPr>
          <p:cNvPr id="190474" name="Picture 10" descr="https://ssl.c.photoshelter.com/img-get2/I0000j2x5cDUXiss/fit=1000x750/Mardi-Gras-23825.jpg"/>
          <p:cNvPicPr>
            <a:picLocks noChangeAspect="1" noChangeArrowheads="1"/>
          </p:cNvPicPr>
          <p:nvPr/>
        </p:nvPicPr>
        <p:blipFill>
          <a:blip r:embed="rId4" cstate="print"/>
          <a:srcRect l="6210" b="6890"/>
          <a:stretch>
            <a:fillRect/>
          </a:stretch>
        </p:blipFill>
        <p:spPr bwMode="auto">
          <a:xfrm>
            <a:off x="4617126" y="609600"/>
            <a:ext cx="4526874" cy="3048000"/>
          </a:xfrm>
          <a:prstGeom prst="rect">
            <a:avLst/>
          </a:prstGeom>
          <a:noFill/>
        </p:spPr>
      </p:pic>
      <p:pic>
        <p:nvPicPr>
          <p:cNvPr id="190478" name="Picture 14" descr="http://c8.alamy.com/comp/EG6FNP/costumed-revelers-race-after-a-live-chicken-during-the-faquetigue-EG6FNP.jpg"/>
          <p:cNvPicPr>
            <a:picLocks noChangeAspect="1" noChangeArrowheads="1"/>
          </p:cNvPicPr>
          <p:nvPr/>
        </p:nvPicPr>
        <p:blipFill>
          <a:blip r:embed="rId5" cstate="print"/>
          <a:srcRect l="7563" t="6171" r="1683" b="11639"/>
          <a:stretch>
            <a:fillRect/>
          </a:stretch>
        </p:blipFill>
        <p:spPr bwMode="auto">
          <a:xfrm>
            <a:off x="4572000" y="609600"/>
            <a:ext cx="4572000" cy="3044952"/>
          </a:xfrm>
          <a:prstGeom prst="rect">
            <a:avLst/>
          </a:prstGeom>
          <a:noFill/>
        </p:spPr>
      </p:pic>
      <p:pic>
        <p:nvPicPr>
          <p:cNvPr id="190476" name="Picture 12" descr="https://dappledthings.org/wp-content/uploads/2016/01/courir-de-mardi-gras.jpg"/>
          <p:cNvPicPr>
            <a:picLocks noChangeAspect="1" noChangeArrowheads="1"/>
          </p:cNvPicPr>
          <p:nvPr/>
        </p:nvPicPr>
        <p:blipFill>
          <a:blip r:embed="rId6" cstate="print"/>
          <a:srcRect r="7526" b="6890"/>
          <a:stretch>
            <a:fillRect/>
          </a:stretch>
        </p:blipFill>
        <p:spPr bwMode="auto">
          <a:xfrm>
            <a:off x="4572001" y="609600"/>
            <a:ext cx="4571999" cy="3048000"/>
          </a:xfrm>
          <a:prstGeom prst="rect">
            <a:avLst/>
          </a:prstGeom>
          <a:noFill/>
        </p:spPr>
      </p:pic>
      <p:pic>
        <p:nvPicPr>
          <p:cNvPr id="190480" name="Picture 16" descr="https://l450v.alamy.com/450v/eg6fm0/costumed-musicians-play-during-the-faquetigue-courir-de-mardi-gras-eg6fm0.jpg"/>
          <p:cNvPicPr>
            <a:picLocks noChangeAspect="1" noChangeArrowheads="1"/>
          </p:cNvPicPr>
          <p:nvPr/>
        </p:nvPicPr>
        <p:blipFill>
          <a:blip r:embed="rId7" cstate="print"/>
          <a:srcRect l="4593" r="3538" b="13873"/>
          <a:stretch>
            <a:fillRect/>
          </a:stretch>
        </p:blipFill>
        <p:spPr bwMode="auto">
          <a:xfrm>
            <a:off x="4572000" y="609600"/>
            <a:ext cx="4572000" cy="3048000"/>
          </a:xfrm>
          <a:prstGeom prst="rect">
            <a:avLst/>
          </a:prstGeom>
          <a:noFill/>
        </p:spPr>
      </p:pic>
      <p:pic>
        <p:nvPicPr>
          <p:cNvPr id="190482" name="Picture 18" descr="Musings of an Artist's Wife: André and Jacques: The Rodrigue Brothers"/>
          <p:cNvPicPr>
            <a:picLocks noChangeAspect="1" noChangeArrowheads="1"/>
          </p:cNvPicPr>
          <p:nvPr/>
        </p:nvPicPr>
        <p:blipFill>
          <a:blip r:embed="rId8" cstate="print"/>
          <a:srcRect/>
          <a:stretch>
            <a:fillRect/>
          </a:stretch>
        </p:blipFill>
        <p:spPr bwMode="auto">
          <a:xfrm>
            <a:off x="5638801" y="609600"/>
            <a:ext cx="2384951" cy="3063240"/>
          </a:xfrm>
          <a:prstGeom prst="rect">
            <a:avLst/>
          </a:prstGeom>
          <a:noFill/>
        </p:spPr>
      </p:pic>
      <p:sp>
        <p:nvSpPr>
          <p:cNvPr id="11" name="TextBox 10"/>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90472"/>
                                        </p:tgtEl>
                                        <p:attrNameLst>
                                          <p:attrName>style.visibility</p:attrName>
                                        </p:attrNameLst>
                                      </p:cBhvr>
                                      <p:to>
                                        <p:strVal val="visible"/>
                                      </p:to>
                                    </p:set>
                                    <p:animEffect transition="in" filter="wipe(up)">
                                      <p:cBhvr>
                                        <p:cTn id="10" dur="1000"/>
                                        <p:tgtEl>
                                          <p:spTgt spid="19047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90474"/>
                                        </p:tgtEl>
                                        <p:attrNameLst>
                                          <p:attrName>style.visibility</p:attrName>
                                        </p:attrNameLst>
                                      </p:cBhvr>
                                      <p:to>
                                        <p:strVal val="visible"/>
                                      </p:to>
                                    </p:set>
                                    <p:animEffect transition="in" filter="wipe(up)">
                                      <p:cBhvr>
                                        <p:cTn id="15" dur="1000"/>
                                        <p:tgtEl>
                                          <p:spTgt spid="1904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1000"/>
                                        <p:tgtEl>
                                          <p:spTgt spid="3">
                                            <p:txEl>
                                              <p:pRg st="1" end="1"/>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1000"/>
                                        <p:tgtEl>
                                          <p:spTgt spid="5">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190478"/>
                                        </p:tgtEl>
                                        <p:attrNameLst>
                                          <p:attrName>style.visibility</p:attrName>
                                        </p:attrNameLst>
                                      </p:cBhvr>
                                      <p:to>
                                        <p:strVal val="visible"/>
                                      </p:to>
                                    </p:set>
                                    <p:animEffect transition="in" filter="wipe(up)">
                                      <p:cBhvr>
                                        <p:cTn id="27" dur="1000"/>
                                        <p:tgtEl>
                                          <p:spTgt spid="1904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up)">
                                      <p:cBhvr>
                                        <p:cTn id="32" dur="1000"/>
                                        <p:tgtEl>
                                          <p:spTgt spid="5">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90476"/>
                                        </p:tgtEl>
                                        <p:attrNameLst>
                                          <p:attrName>style.visibility</p:attrName>
                                        </p:attrNameLst>
                                      </p:cBhvr>
                                      <p:to>
                                        <p:strVal val="visible"/>
                                      </p:to>
                                    </p:set>
                                    <p:animEffect transition="in" filter="wipe(up)">
                                      <p:cBhvr>
                                        <p:cTn id="35" dur="1000"/>
                                        <p:tgtEl>
                                          <p:spTgt spid="19047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up)">
                                      <p:cBhvr>
                                        <p:cTn id="40" dur="1000"/>
                                        <p:tgtEl>
                                          <p:spTgt spid="5">
                                            <p:txEl>
                                              <p:pRg st="2" end="2"/>
                                            </p:txEl>
                                          </p:spTgt>
                                        </p:tgtEl>
                                      </p:cBhvr>
                                    </p:animEffect>
                                  </p:childTnLst>
                                </p:cTn>
                              </p:par>
                              <p:par>
                                <p:cTn id="41" presetID="22" presetClass="entr" presetSubtype="1" fill="hold" nodeType="withEffect">
                                  <p:stCondLst>
                                    <p:cond delay="0"/>
                                  </p:stCondLst>
                                  <p:childTnLst>
                                    <p:set>
                                      <p:cBhvr>
                                        <p:cTn id="42" dur="1" fill="hold">
                                          <p:stCondLst>
                                            <p:cond delay="0"/>
                                          </p:stCondLst>
                                        </p:cTn>
                                        <p:tgtEl>
                                          <p:spTgt spid="190480"/>
                                        </p:tgtEl>
                                        <p:attrNameLst>
                                          <p:attrName>style.visibility</p:attrName>
                                        </p:attrNameLst>
                                      </p:cBhvr>
                                      <p:to>
                                        <p:strVal val="visible"/>
                                      </p:to>
                                    </p:set>
                                    <p:animEffect transition="in" filter="wipe(up)">
                                      <p:cBhvr>
                                        <p:cTn id="43" dur="1000"/>
                                        <p:tgtEl>
                                          <p:spTgt spid="19048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90482"/>
                                        </p:tgtEl>
                                        <p:attrNameLst>
                                          <p:attrName>style.visibility</p:attrName>
                                        </p:attrNameLst>
                                      </p:cBhvr>
                                      <p:to>
                                        <p:strVal val="visible"/>
                                      </p:to>
                                    </p:set>
                                    <p:animEffect transition="in" filter="wipe(down)">
                                      <p:cBhvr>
                                        <p:cTn id="48" dur="1000"/>
                                        <p:tgtEl>
                                          <p:spTgt spid="19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MARDI GRAS</a:t>
            </a:r>
          </a:p>
        </p:txBody>
      </p:sp>
      <p:sp>
        <p:nvSpPr>
          <p:cNvPr id="3" name="TextBox 2"/>
          <p:cNvSpPr txBox="1"/>
          <p:nvPr/>
        </p:nvSpPr>
        <p:spPr>
          <a:xfrm>
            <a:off x="0" y="609600"/>
            <a:ext cx="4572000" cy="3108543"/>
          </a:xfrm>
          <a:prstGeom prst="rect">
            <a:avLst/>
          </a:prstGeom>
          <a:noFill/>
        </p:spPr>
        <p:txBody>
          <a:bodyPr wrap="square" rtlCol="0">
            <a:spAutoFit/>
          </a:bodyPr>
          <a:lstStyle/>
          <a:p>
            <a:pPr marL="114300" indent="-114300">
              <a:spcAft>
                <a:spcPts val="800"/>
              </a:spcAft>
              <a:buFont typeface="Arial" pitchFamily="34" charset="0"/>
              <a:buChar char="•"/>
            </a:pPr>
            <a:r>
              <a:rPr lang="en-US" sz="2800" dirty="0"/>
              <a:t>While not observed nationally throughout the United States, </a:t>
            </a:r>
            <a:r>
              <a:rPr lang="en-US" sz="2800" dirty="0">
                <a:solidFill>
                  <a:srgbClr val="FF0000"/>
                </a:solidFill>
                <a:effectLst>
                  <a:outerShdw blurRad="38100" dist="38100" dir="2700000" algn="tl">
                    <a:schemeClr val="tx1"/>
                  </a:outerShdw>
                </a:effectLst>
              </a:rPr>
              <a:t>a number of traditionally ethnic French cities and regions</a:t>
            </a:r>
            <a:r>
              <a:rPr lang="en-US" sz="2800" dirty="0"/>
              <a:t> in the country </a:t>
            </a:r>
            <a:r>
              <a:rPr lang="en-US" sz="2800" dirty="0">
                <a:solidFill>
                  <a:srgbClr val="FF0000"/>
                </a:solidFill>
                <a:effectLst>
                  <a:outerShdw blurRad="38100" dist="38100" dir="2700000" algn="tl">
                    <a:schemeClr val="tx1"/>
                  </a:outerShdw>
                </a:effectLst>
              </a:rPr>
              <a:t>have notable celebrations</a:t>
            </a:r>
          </a:p>
        </p:txBody>
      </p:sp>
      <p:pic>
        <p:nvPicPr>
          <p:cNvPr id="104450" name="Picture 2" descr="https://i.pinimg.com/736x/59/f5/92/59f5923c6dee74c770ef16bc646db2e2--sunset-photography-photography-photos.jpg"/>
          <p:cNvPicPr>
            <a:picLocks noChangeAspect="1" noChangeArrowheads="1"/>
          </p:cNvPicPr>
          <p:nvPr/>
        </p:nvPicPr>
        <p:blipFill>
          <a:blip r:embed="rId2" cstate="print"/>
          <a:srcRect/>
          <a:stretch>
            <a:fillRect/>
          </a:stretch>
        </p:blipFill>
        <p:spPr bwMode="auto">
          <a:xfrm>
            <a:off x="4572000" y="609600"/>
            <a:ext cx="4572000" cy="3148837"/>
          </a:xfrm>
          <a:prstGeom prst="rect">
            <a:avLst/>
          </a:prstGeom>
          <a:noFill/>
        </p:spPr>
      </p:pic>
      <p:sp>
        <p:nvSpPr>
          <p:cNvPr id="5" name="TextBox 4"/>
          <p:cNvSpPr txBox="1"/>
          <p:nvPr/>
        </p:nvSpPr>
        <p:spPr>
          <a:xfrm>
            <a:off x="0" y="3733800"/>
            <a:ext cx="9144000" cy="1990288"/>
          </a:xfrm>
          <a:prstGeom prst="rect">
            <a:avLst/>
          </a:prstGeom>
          <a:noFill/>
        </p:spPr>
        <p:txBody>
          <a:bodyPr wrap="square" rtlCol="0">
            <a:spAutoFit/>
          </a:bodyPr>
          <a:lstStyle/>
          <a:p>
            <a:pPr marL="114300" indent="-114300">
              <a:spcAft>
                <a:spcPts val="800"/>
              </a:spcAft>
            </a:pPr>
            <a:r>
              <a:rPr lang="en-US" sz="2800" dirty="0"/>
              <a:t>	Mardi Gras celebrations are part of the basis of the slogan </a:t>
            </a:r>
          </a:p>
          <a:p>
            <a:pPr marL="114300" indent="-114300" algn="ctr">
              <a:spcAft>
                <a:spcPts val="800"/>
              </a:spcAft>
            </a:pPr>
            <a:r>
              <a:rPr lang="en-US" sz="5400" i="1" dirty="0"/>
              <a:t>Laissez les </a:t>
            </a:r>
            <a:r>
              <a:rPr lang="en-US" sz="5400" i="1" dirty="0" err="1"/>
              <a:t>bons</a:t>
            </a:r>
            <a:r>
              <a:rPr lang="en-US" sz="5400" i="1" dirty="0"/>
              <a:t> temps </a:t>
            </a:r>
            <a:r>
              <a:rPr lang="en-US" sz="5400" i="1" dirty="0" err="1"/>
              <a:t>rouler</a:t>
            </a:r>
            <a:r>
              <a:rPr lang="en-US" sz="5400" i="1" dirty="0"/>
              <a:t>!</a:t>
            </a:r>
            <a:r>
              <a:rPr lang="en-US" sz="5400" dirty="0"/>
              <a:t> </a:t>
            </a:r>
          </a:p>
          <a:p>
            <a:pPr marL="114300" indent="-114300" algn="ctr">
              <a:spcAft>
                <a:spcPts val="800"/>
              </a:spcAft>
            </a:pPr>
            <a:r>
              <a:rPr lang="en-US" sz="2800" dirty="0">
                <a:solidFill>
                  <a:srgbClr val="FF0000"/>
                </a:solidFill>
                <a:effectLst>
                  <a:outerShdw blurRad="38100" dist="38100" dir="2700000" algn="tl">
                    <a:schemeClr val="tx1"/>
                  </a:outerShdw>
                </a:effectLst>
              </a:rPr>
              <a:t>("Let the good times roll!")</a:t>
            </a:r>
          </a:p>
        </p:txBody>
      </p:sp>
      <p:pic>
        <p:nvPicPr>
          <p:cNvPr id="192514" name="Picture 2" descr="http://liveitforward.com/wp-content/uploads/2013/05/work-hard-play-hard.png"/>
          <p:cNvPicPr>
            <a:picLocks noChangeAspect="1" noChangeArrowheads="1"/>
          </p:cNvPicPr>
          <p:nvPr/>
        </p:nvPicPr>
        <p:blipFill>
          <a:blip r:embed="rId3" cstate="print"/>
          <a:srcRect/>
          <a:stretch>
            <a:fillRect/>
          </a:stretch>
        </p:blipFill>
        <p:spPr bwMode="auto">
          <a:xfrm>
            <a:off x="5334000" y="606552"/>
            <a:ext cx="3257549" cy="3127248"/>
          </a:xfrm>
          <a:prstGeom prst="rect">
            <a:avLst/>
          </a:prstGeom>
          <a:noFill/>
        </p:spPr>
      </p:pic>
      <p:sp>
        <p:nvSpPr>
          <p:cNvPr id="7" name="TextBox 6"/>
          <p:cNvSpPr txBox="1"/>
          <p:nvPr/>
        </p:nvSpPr>
        <p:spPr>
          <a:xfrm>
            <a:off x="-1219200" y="914400"/>
            <a:ext cx="1219200" cy="523220"/>
          </a:xfrm>
          <a:prstGeom prst="rect">
            <a:avLst/>
          </a:prstGeom>
          <a:noFill/>
        </p:spPr>
        <p:txBody>
          <a:bodyPr wrap="square" rtlCol="0">
            <a:spAutoFit/>
          </a:bodyPr>
          <a:lstStyle/>
          <a:p>
            <a:pPr marL="182563" indent="-182563">
              <a:buFont typeface="Arial" pitchFamily="34" charset="0"/>
              <a:buChar char="•"/>
            </a:pPr>
            <a:r>
              <a:rPr lang="en-US" sz="2800" dirty="0">
                <a:solidFill>
                  <a:srgbClr val="FF0000"/>
                </a:solidFill>
                <a:effectLst>
                  <a:outerShdw blurRad="38100" dist="38100" dir="2700000" algn="tl">
                    <a:schemeClr val="tx1"/>
                  </a:outerShdw>
                </a:effectLst>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down)">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2514"/>
                                        </p:tgtEl>
                                        <p:attrNameLst>
                                          <p:attrName>style.visibility</p:attrName>
                                        </p:attrNameLst>
                                      </p:cBhvr>
                                      <p:to>
                                        <p:strVal val="visible"/>
                                      </p:to>
                                    </p:set>
                                    <p:animEffect transition="in" filter="fade">
                                      <p:cBhvr>
                                        <p:cTn id="29" dur="1000"/>
                                        <p:tgtEl>
                                          <p:spTgt spid="19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57150">
          <a:solidFill>
            <a:srgbClr val="FF0000"/>
          </a:solidFill>
        </a:ln>
      </a:spPr>
      <a:bodyPr wrap="square" rtlCol="0" anchor="ctr">
        <a:spAutoFit/>
      </a:bodyPr>
      <a:lstStyle>
        <a:defPPr marL="168275" indent="-168275" algn="ctr">
          <a:buFont typeface="Arial" pitchFamily="34" charset="0"/>
          <a:buChar char="•"/>
          <a:defRPr sz="2800" dirty="0" smtClean="0"/>
        </a:defPPr>
      </a:lstStyle>
    </a:spDef>
    <a:txDef>
      <a:spPr>
        <a:noFill/>
      </a:spPr>
      <a:bodyPr wrap="square" rtlCol="0">
        <a:spAutoFit/>
      </a:bodyPr>
      <a:lstStyle>
        <a:defPPr>
          <a:defRPr sz="28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13685</TotalTime>
  <Words>13861</Words>
  <Application>Microsoft Office PowerPoint</Application>
  <PresentationFormat>On-screen Show (4:3)</PresentationFormat>
  <Paragraphs>936</Paragraphs>
  <Slides>110</Slides>
  <Notes>30</Notes>
  <HiddenSlides>12</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110</vt:i4>
      </vt:variant>
    </vt:vector>
  </HeadingPairs>
  <TitlesOfParts>
    <vt:vector size="118" baseType="lpstr">
      <vt:lpstr>Arial</vt:lpstr>
      <vt:lpstr>Arial Black</vt:lpstr>
      <vt:lpstr>Calibri</vt:lpstr>
      <vt:lpstr>Corbel</vt:lpstr>
      <vt:lpstr>Curlz MT</vt:lpstr>
      <vt:lpstr>Tempus Sans ITC</vt:lpstr>
      <vt:lpstr>Wingdings</vt:lpstr>
      <vt:lpstr>Office Theme</vt:lpstr>
      <vt:lpstr>PowerPoint Presentation</vt:lpstr>
      <vt:lpstr>PowerPoint Presentation</vt:lpstr>
      <vt:lpstr>PowerPoint Presentation</vt:lpstr>
      <vt:lpstr>PowerPoint Presentation</vt:lpstr>
      <vt:lpstr>SOME ADMINISTRATIVE BUSINESS TO ATTEND TO…</vt:lpstr>
      <vt:lpstr>PowerPoint Presentation</vt:lpstr>
      <vt:lpstr>THE ACADIANS: 1800-1950 </vt:lpstr>
      <vt:lpstr>THE ACADIANS: 1800-1950 </vt:lpstr>
      <vt:lpstr>PowerPoint Presentation</vt:lpstr>
      <vt:lpstr>THE ACADIANS: 1800-1950 </vt:lpstr>
      <vt:lpstr>PowerPoint Presentation</vt:lpstr>
      <vt:lpstr>PowerPoint Presentation</vt:lpstr>
      <vt:lpstr>FRENCH &amp; SPANISH OWNERSHIP OF LOUISIANA</vt:lpstr>
      <vt:lpstr>FRENCH &amp; SPANISH OWNERSHIP OF LOUISIANA</vt:lpstr>
      <vt:lpstr>FRENCH &amp; SPANISH OWNERSHIP OF LOUISIANA</vt:lpstr>
      <vt:lpstr>PowerPoint Presentation</vt:lpstr>
      <vt:lpstr>FRANCE/SPAIN TUG-O-WAR OVER LOUISIANA</vt:lpstr>
      <vt:lpstr>PowerPoint Presentation</vt:lpstr>
      <vt:lpstr>BEAUSOLEIL ARRIVES WITH FIRST ACADIAN FAMILIES</vt:lpstr>
      <vt:lpstr>BEAUSOLEIL ARRIVES WITH FIRST ACADIAN FAMILIES</vt:lpstr>
      <vt:lpstr>BEAUSOLEIL ARRIVES WITH FIRST ACADIAN FAMILIES</vt:lpstr>
      <vt:lpstr>BEAUSOLEIL ARRIVES WITH FIRST ACADIAN FAMILIES</vt:lpstr>
      <vt:lpstr>BEAUSOLEIL ARRIVES WITH FIRST ACADIAN FAMILIES</vt:lpstr>
      <vt:lpstr>BEAUSOLEIL ARRIVES WITH FIRST ACADIAN FAMILIES</vt:lpstr>
      <vt:lpstr>PowerPoint Presentation</vt:lpstr>
      <vt:lpstr>ONGOING ACADIAN ARRIVALS &amp; NEW SETTLEMENTS</vt:lpstr>
      <vt:lpstr>ACADIAN SETTLEMENTS IN LOUISIANA</vt:lpstr>
      <vt:lpstr>ACADIAN SETTLEMENTS IN LOUISIANA</vt:lpstr>
      <vt:lpstr>ACADIAN SETTLEMENTS IN LOUISIANA</vt:lpstr>
      <vt:lpstr>ACADIAN SETTLEMENTS IN LOUISIANA</vt:lpstr>
      <vt:lpstr>ACADIAN SETTLEMENTS IN LOUISIANA</vt:lpstr>
      <vt:lpstr>ACADIAN SETTLEMENTS IN LOUISIANA</vt:lpstr>
      <vt:lpstr>ONGOING ACADIAN ARRIVALS &amp; NEW SETTLEMENTS</vt:lpstr>
      <vt:lpstr>ONGOING ACADIAN ARRIVALS &amp; NEW SETTLEMENTS</vt:lpstr>
      <vt:lpstr>ACADIAN SETTLEMENTS IN LOUISIANA</vt:lpstr>
      <vt:lpstr>PowerPoint Presentation</vt:lpstr>
      <vt:lpstr>ACADIAN SETTLEMENTS IN LOUISIANA</vt:lpstr>
      <vt:lpstr>PowerPoint Presentation</vt:lpstr>
      <vt:lpstr>AT-CHA-FA-LA-YA BASIN</vt:lpstr>
      <vt:lpstr>BROADER ATCHAFALAYA NAT’L HERITAGE AREA</vt:lpstr>
      <vt:lpstr>AT-CHA-FA-LA-YA BASIN</vt:lpstr>
      <vt:lpstr>COULD MISSISSIPPI RIVER CHANGE COURSE?</vt:lpstr>
      <vt:lpstr>PowerPoint Presentation</vt:lpstr>
      <vt:lpstr>MISSISSIPPI RIVER CAPTURES RED RIVER</vt:lpstr>
      <vt:lpstr>PowerPoint Presentation</vt:lpstr>
      <vt:lpstr>DISTRIBUTION OF RIVER WATERS DURING FLOOD</vt:lpstr>
      <vt:lpstr>AT-CHA-FA-LA-YA BASIN</vt:lpstr>
      <vt:lpstr>AT-CHA-FA-LA-YA BASIN</vt:lpstr>
      <vt:lpstr>ATCHAFALAYA BASIN</vt:lpstr>
      <vt:lpstr>BAYOU CHENE SETTLEMENT</vt:lpstr>
      <vt:lpstr>BAYOU CHENE SETTLEMENT</vt:lpstr>
      <vt:lpstr>BAYOU CHENE SETTLEMENT</vt:lpstr>
      <vt:lpstr>BAYOU CHENE SETTLEMENT</vt:lpstr>
      <vt:lpstr>BAYOU CHENE SETTLEMENT</vt:lpstr>
      <vt:lpstr>ATCHAFALAYA BASIN</vt:lpstr>
      <vt:lpstr>BIGLER SETTLEMENT</vt:lpstr>
      <vt:lpstr>ATCHAFALAYA SWAMP DWELLERS</vt:lpstr>
      <vt:lpstr>ATCHAFALAYA SWAMP DWELLERS</vt:lpstr>
      <vt:lpstr>PowerPoint Presentation</vt:lpstr>
      <vt:lpstr>ACCULTURATION &amp; ASSIMILATION</vt:lpstr>
      <vt:lpstr>ACCULTURATION &amp; ASSIMILATION</vt:lpstr>
      <vt:lpstr>ACCULTURATION &amp; ASSIMILATION</vt:lpstr>
      <vt:lpstr>ACCULTURATION &amp; ASSIMILATION</vt:lpstr>
      <vt:lpstr>IMPACT OF THE CIVIL WAR ON LOUISIANA ACADIANS</vt:lpstr>
      <vt:lpstr>IMPACT OF THE CIVIL WAR ON LOUISIANA ACADIANS</vt:lpstr>
      <vt:lpstr>IMPACT OF THE CIVIL WAR ON LOUISIANA ACADIANS</vt:lpstr>
      <vt:lpstr>SPEAKING FRENCH ONCE AGAIN BECOMES A CURSE?</vt:lpstr>
      <vt:lpstr>SPEAKING FRENCH ONCE AGAIN BECOMES A CURSE?</vt:lpstr>
      <vt:lpstr>SPEAKING FRENCH ONCE AGAIN BECOMES A CURSE?</vt:lpstr>
      <vt:lpstr>SPEAKING FRENCH ONCE AGAIN BECOMES A CURSE?</vt:lpstr>
      <vt:lpstr>FRENCH LANGUAGE REVIVAL – NEW ADMIRATION</vt:lpstr>
      <vt:lpstr>FRENCH LANGUAGE REVIVAL – A KEY TRADITION</vt:lpstr>
      <vt:lpstr>FRENCH LANGUAGE REVIVAL – A KEY TRADITION</vt:lpstr>
      <vt:lpstr>FRENCH LANGUAGE REVIVAL – A KEY TRADITION</vt:lpstr>
      <vt:lpstr>PowerPoint Presentation</vt:lpstr>
      <vt:lpstr>CAJUN TV STAR</vt:lpstr>
      <vt:lpstr>CAJUN TV STAR</vt:lpstr>
      <vt:lpstr>PowerPoint Presentation</vt:lpstr>
      <vt:lpstr>LAISSEZ LES BONS TEMPS ROULER! - CAJUN CUISINE </vt:lpstr>
      <vt:lpstr>CAJUN vs CREOLE</vt:lpstr>
      <vt:lpstr>CAJUN vs CREOLE</vt:lpstr>
      <vt:lpstr>CAJUN vs CREOLE</vt:lpstr>
      <vt:lpstr>CAJUN vs CREOLE</vt:lpstr>
      <vt:lpstr>CAJUN vs CREOLE</vt:lpstr>
      <vt:lpstr>LAISSEZ LES BONS TEMPS ROULER! - CAJUN CUISINE </vt:lpstr>
      <vt:lpstr>LAISSEZ LES BONS TEMPS ROULER! - CAJUN CUISINE </vt:lpstr>
      <vt:lpstr>LAISSEZ LES BONS TEMPS ROULER! - CAJUN CUISINE </vt:lpstr>
      <vt:lpstr>LAISSEZ LES BONS TEMPS ROULER! - CAJUN CUISINE </vt:lpstr>
      <vt:lpstr>LAISSEZ LES BONS TEMPS ROULER! - CAJUN CUISINE </vt:lpstr>
      <vt:lpstr>LAISSEZ LES BONS TEMPS ROULER! - CAJUN CUISINE </vt:lpstr>
      <vt:lpstr>LAISSEZ LES BONS TEMPS ROULER! - CAJUN CUISINE </vt:lpstr>
      <vt:lpstr>LAISSEZ LES BONS TEMPS ROULER! - CAJUN CUISINE </vt:lpstr>
      <vt:lpstr>LAISSEZ LES BONS TEMPS ROULER! - CAJUN MUSIC </vt:lpstr>
      <vt:lpstr>PowerPoint Presentation</vt:lpstr>
      <vt:lpstr>PowerPoint Presentation</vt:lpstr>
      <vt:lpstr>MARDI GRAS</vt:lpstr>
      <vt:lpstr>MARDI GRAS</vt:lpstr>
      <vt:lpstr>MARDI GRAS</vt:lpstr>
      <vt:lpstr>MARDI GRAS</vt:lpstr>
      <vt:lpstr>PowerPoint Presentation</vt:lpstr>
      <vt:lpstr>PowerPoint Presentation</vt:lpstr>
      <vt:lpstr>PowerPoint Presentation</vt:lpstr>
      <vt:lpstr>PowerPoint Presentation</vt:lpstr>
      <vt:lpstr>PowerPoint Presentation</vt:lpstr>
      <vt:lpstr>WEBSITE:  www.vagabondgeology.com</vt:lpstr>
      <vt:lpstr>IMAGE USE DISCLAIMER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romerrr</dc:creator>
  <cp:lastModifiedBy>Albert Streich</cp:lastModifiedBy>
  <cp:revision>33</cp:revision>
  <dcterms:created xsi:type="dcterms:W3CDTF">2020-02-11T23:07:44Z</dcterms:created>
  <dcterms:modified xsi:type="dcterms:W3CDTF">2020-02-24T16:17:47Z</dcterms:modified>
</cp:coreProperties>
</file>