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88.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456" r:id="rId2"/>
    <p:sldId id="315" r:id="rId3"/>
    <p:sldId id="316" r:id="rId4"/>
    <p:sldId id="264" r:id="rId5"/>
    <p:sldId id="333" r:id="rId6"/>
    <p:sldId id="733" r:id="rId7"/>
    <p:sldId id="357" r:id="rId8"/>
    <p:sldId id="355" r:id="rId9"/>
    <p:sldId id="403" r:id="rId10"/>
    <p:sldId id="350" r:id="rId11"/>
    <p:sldId id="351" r:id="rId12"/>
    <p:sldId id="356" r:id="rId13"/>
    <p:sldId id="332" r:id="rId14"/>
    <p:sldId id="359" r:id="rId15"/>
    <p:sldId id="360" r:id="rId16"/>
    <p:sldId id="389" r:id="rId17"/>
    <p:sldId id="396" r:id="rId18"/>
    <p:sldId id="668" r:id="rId19"/>
    <p:sldId id="395" r:id="rId20"/>
    <p:sldId id="398" r:id="rId21"/>
    <p:sldId id="397" r:id="rId22"/>
    <p:sldId id="399" r:id="rId23"/>
    <p:sldId id="506" r:id="rId24"/>
    <p:sldId id="508" r:id="rId25"/>
    <p:sldId id="514" r:id="rId26"/>
    <p:sldId id="515" r:id="rId27"/>
    <p:sldId id="503" r:id="rId28"/>
    <p:sldId id="507" r:id="rId29"/>
    <p:sldId id="681" r:id="rId30"/>
    <p:sldId id="682" r:id="rId31"/>
    <p:sldId id="405" r:id="rId32"/>
    <p:sldId id="404" r:id="rId33"/>
    <p:sldId id="470" r:id="rId34"/>
    <p:sldId id="408" r:id="rId35"/>
    <p:sldId id="430" r:id="rId36"/>
    <p:sldId id="427" r:id="rId37"/>
    <p:sldId id="433" r:id="rId38"/>
    <p:sldId id="434" r:id="rId39"/>
    <p:sldId id="435" r:id="rId40"/>
    <p:sldId id="437" r:id="rId41"/>
    <p:sldId id="438" r:id="rId42"/>
    <p:sldId id="421" r:id="rId43"/>
    <p:sldId id="734" r:id="rId44"/>
    <p:sldId id="457" r:id="rId45"/>
    <p:sldId id="461" r:id="rId46"/>
    <p:sldId id="458" r:id="rId47"/>
    <p:sldId id="459" r:id="rId48"/>
    <p:sldId id="449" r:id="rId49"/>
    <p:sldId id="452" r:id="rId50"/>
    <p:sldId id="462" r:id="rId51"/>
    <p:sldId id="451" r:id="rId52"/>
    <p:sldId id="454" r:id="rId53"/>
    <p:sldId id="468" r:id="rId54"/>
    <p:sldId id="467" r:id="rId55"/>
    <p:sldId id="735" r:id="rId56"/>
    <p:sldId id="463" r:id="rId57"/>
    <p:sldId id="667" r:id="rId58"/>
    <p:sldId id="736" r:id="rId59"/>
    <p:sldId id="496" r:id="rId60"/>
    <p:sldId id="575" r:id="rId61"/>
    <p:sldId id="511" r:id="rId62"/>
    <p:sldId id="513" r:id="rId63"/>
    <p:sldId id="563" r:id="rId64"/>
    <p:sldId id="522" r:id="rId65"/>
    <p:sldId id="497" r:id="rId66"/>
    <p:sldId id="519" r:id="rId67"/>
    <p:sldId id="574" r:id="rId68"/>
    <p:sldId id="501" r:id="rId69"/>
    <p:sldId id="523" r:id="rId70"/>
    <p:sldId id="521" r:id="rId71"/>
    <p:sldId id="529" r:id="rId72"/>
    <p:sldId id="548" r:id="rId73"/>
    <p:sldId id="545" r:id="rId74"/>
    <p:sldId id="555" r:id="rId75"/>
    <p:sldId id="551" r:id="rId76"/>
    <p:sldId id="549" r:id="rId77"/>
    <p:sldId id="552" r:id="rId78"/>
    <p:sldId id="534" r:id="rId79"/>
    <p:sldId id="550" r:id="rId80"/>
    <p:sldId id="554" r:id="rId81"/>
    <p:sldId id="721" r:id="rId82"/>
    <p:sldId id="722" r:id="rId83"/>
    <p:sldId id="737" r:id="rId84"/>
    <p:sldId id="724" r:id="rId85"/>
    <p:sldId id="725" r:id="rId86"/>
    <p:sldId id="726" r:id="rId87"/>
    <p:sldId id="727" r:id="rId88"/>
    <p:sldId id="728" r:id="rId89"/>
    <p:sldId id="729" r:id="rId90"/>
    <p:sldId id="730" r:id="rId91"/>
    <p:sldId id="731" r:id="rId92"/>
    <p:sldId id="561" r:id="rId93"/>
    <p:sldId id="562" r:id="rId94"/>
    <p:sldId id="532" r:id="rId95"/>
    <p:sldId id="564" r:id="rId96"/>
    <p:sldId id="578" r:id="rId97"/>
    <p:sldId id="577" r:id="rId98"/>
    <p:sldId id="580" r:id="rId99"/>
    <p:sldId id="565" r:id="rId100"/>
    <p:sldId id="582" r:id="rId101"/>
    <p:sldId id="586" r:id="rId102"/>
    <p:sldId id="570" r:id="rId103"/>
    <p:sldId id="572" r:id="rId104"/>
    <p:sldId id="568" r:id="rId105"/>
    <p:sldId id="569" r:id="rId106"/>
    <p:sldId id="588" r:id="rId107"/>
    <p:sldId id="587" r:id="rId108"/>
    <p:sldId id="579" r:id="rId109"/>
    <p:sldId id="615" r:id="rId110"/>
    <p:sldId id="567" r:id="rId111"/>
    <p:sldId id="598" r:id="rId112"/>
    <p:sldId id="606" r:id="rId113"/>
    <p:sldId id="603" r:id="rId114"/>
    <p:sldId id="602" r:id="rId115"/>
    <p:sldId id="604" r:id="rId116"/>
    <p:sldId id="605" r:id="rId117"/>
    <p:sldId id="607" r:id="rId118"/>
    <p:sldId id="608" r:id="rId119"/>
    <p:sldId id="601" r:id="rId120"/>
    <p:sldId id="599" r:id="rId121"/>
    <p:sldId id="609" r:id="rId122"/>
    <p:sldId id="595" r:id="rId123"/>
    <p:sldId id="610" r:id="rId124"/>
    <p:sldId id="597" r:id="rId125"/>
    <p:sldId id="590" r:id="rId126"/>
    <p:sldId id="573" r:id="rId127"/>
    <p:sldId id="717" r:id="rId128"/>
    <p:sldId id="715" r:id="rId129"/>
    <p:sldId id="716" r:id="rId130"/>
    <p:sldId id="614" r:id="rId131"/>
    <p:sldId id="617" r:id="rId132"/>
    <p:sldId id="616" r:id="rId133"/>
    <p:sldId id="626" r:id="rId134"/>
    <p:sldId id="621" r:id="rId135"/>
    <p:sldId id="630" r:id="rId136"/>
    <p:sldId id="611" r:id="rId137"/>
    <p:sldId id="613" r:id="rId138"/>
    <p:sldId id="738" r:id="rId139"/>
    <p:sldId id="619" r:id="rId140"/>
    <p:sldId id="632" r:id="rId141"/>
    <p:sldId id="633" r:id="rId142"/>
    <p:sldId id="634" r:id="rId143"/>
    <p:sldId id="688" r:id="rId144"/>
    <p:sldId id="663" r:id="rId145"/>
    <p:sldId id="664" r:id="rId146"/>
    <p:sldId id="642" r:id="rId147"/>
    <p:sldId id="636" r:id="rId148"/>
    <p:sldId id="643" r:id="rId149"/>
    <p:sldId id="637" r:id="rId150"/>
    <p:sldId id="638" r:id="rId151"/>
    <p:sldId id="660" r:id="rId152"/>
    <p:sldId id="732" r:id="rId153"/>
    <p:sldId id="640" r:id="rId154"/>
    <p:sldId id="651" r:id="rId155"/>
    <p:sldId id="650" r:id="rId156"/>
    <p:sldId id="659" r:id="rId157"/>
    <p:sldId id="649" r:id="rId158"/>
    <p:sldId id="648" r:id="rId159"/>
    <p:sldId id="657" r:id="rId160"/>
    <p:sldId id="654" r:id="rId161"/>
    <p:sldId id="662" r:id="rId162"/>
    <p:sldId id="652" r:id="rId163"/>
    <p:sldId id="656" r:id="rId164"/>
    <p:sldId id="720" r:id="rId165"/>
    <p:sldId id="658" r:id="rId166"/>
    <p:sldId id="683" r:id="rId167"/>
    <p:sldId id="661" r:id="rId168"/>
    <p:sldId id="706" r:id="rId169"/>
    <p:sldId id="685" r:id="rId170"/>
    <p:sldId id="687" r:id="rId171"/>
    <p:sldId id="701" r:id="rId172"/>
    <p:sldId id="700" r:id="rId173"/>
    <p:sldId id="485" r:id="rId174"/>
    <p:sldId id="686" r:id="rId175"/>
    <p:sldId id="702" r:id="rId176"/>
    <p:sldId id="665" r:id="rId177"/>
    <p:sldId id="703" r:id="rId178"/>
    <p:sldId id="692" r:id="rId179"/>
    <p:sldId id="704" r:id="rId180"/>
    <p:sldId id="690" r:id="rId181"/>
    <p:sldId id="691" r:id="rId182"/>
    <p:sldId id="705" r:id="rId183"/>
    <p:sldId id="694" r:id="rId184"/>
    <p:sldId id="693" r:id="rId185"/>
    <p:sldId id="707" r:id="rId186"/>
    <p:sldId id="697" r:id="rId187"/>
    <p:sldId id="698" r:id="rId188"/>
    <p:sldId id="708" r:id="rId189"/>
    <p:sldId id="712" r:id="rId190"/>
    <p:sldId id="713" r:id="rId191"/>
    <p:sldId id="317" r:id="rId192"/>
    <p:sldId id="714" r:id="rId1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4A7EBB"/>
    <a:srgbClr val="FF97E4"/>
    <a:srgbClr val="FF79FF"/>
    <a:srgbClr val="FFCCFF"/>
    <a:srgbClr val="CC9900"/>
    <a:srgbClr val="9F9F9F"/>
    <a:srgbClr val="0F282F"/>
    <a:srgbClr val="18414C"/>
    <a:srgbClr val="DDD6F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8036" autoAdjust="0"/>
    <p:restoredTop sz="94553" autoAdjust="0"/>
  </p:normalViewPr>
  <p:slideViewPr>
    <p:cSldViewPr>
      <p:cViewPr varScale="1">
        <p:scale>
          <a:sx n="47" d="100"/>
          <a:sy n="47" d="100"/>
        </p:scale>
        <p:origin x="-475" y="-77"/>
      </p:cViewPr>
      <p:guideLst>
        <p:guide orient="horz" pos="2160"/>
        <p:guide pos="2880"/>
      </p:guideLst>
    </p:cSldViewPr>
  </p:slideViewPr>
  <p:outlineViewPr>
    <p:cViewPr>
      <p:scale>
        <a:sx n="33" d="100"/>
        <a:sy n="33" d="100"/>
      </p:scale>
      <p:origin x="0" y="14506"/>
    </p:cViewPr>
  </p:outlineViewPr>
  <p:notesTextViewPr>
    <p:cViewPr>
      <p:scale>
        <a:sx n="125" d="100"/>
        <a:sy n="125"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A365A0-200D-4B0B-B0F8-A8A792E9D3F6}" type="datetimeFigureOut">
              <a:rPr lang="en-US" smtClean="0"/>
              <a:pPr/>
              <a:t>1/30/2019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3EDA9-FCFB-4E84-B54E-0018764672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Routes</a:t>
            </a:r>
          </a:p>
          <a:p>
            <a:r>
              <a:rPr lang="en-US" dirty="0" smtClean="0"/>
              <a:t>Red – Arkansas</a:t>
            </a:r>
            <a:r>
              <a:rPr lang="en-US" baseline="0" dirty="0" smtClean="0"/>
              <a:t> R. to little Rock, Ft Smith</a:t>
            </a:r>
            <a:r>
              <a:rPr lang="en-US" dirty="0" smtClean="0"/>
              <a:t> </a:t>
            </a:r>
          </a:p>
          <a:p>
            <a:r>
              <a:rPr lang="en-US" dirty="0" smtClean="0"/>
              <a:t>pink – down Mississippi, up Ouachita R., overland from Camden,</a:t>
            </a:r>
            <a:r>
              <a:rPr lang="en-US" baseline="0" dirty="0" smtClean="0"/>
              <a:t> AR</a:t>
            </a:r>
          </a:p>
          <a:p>
            <a:r>
              <a:rPr lang="en-US" baseline="0" dirty="0" smtClean="0"/>
              <a:t>Green - overland</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62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Pronounce</a:t>
            </a:r>
            <a:r>
              <a:rPr lang="en-US" baseline="0" dirty="0" smtClean="0"/>
              <a:t> Pontotoc – PON’-TA-TOCK</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 </a:t>
            </a:r>
            <a:r>
              <a:rPr lang="en-US" dirty="0" err="1" smtClean="0"/>
              <a:t>Tennensee</a:t>
            </a:r>
            <a:r>
              <a:rPr lang="en-US" baseline="0" dirty="0" smtClean="0"/>
              <a:t> River</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152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161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B2E55-5D82-4D19-9C01-ADBBEBF3A65F}" type="datetimeFigureOut">
              <a:rPr lang="en-US" smtClean="0"/>
              <a:pPr/>
              <a:t>1/30/2019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B2E55-5D82-4D19-9C01-ADBBEBF3A65F}" type="datetimeFigureOut">
              <a:rPr lang="en-US" smtClean="0"/>
              <a:pPr/>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B2E55-5D82-4D19-9C01-ADBBEBF3A65F}" type="datetimeFigureOut">
              <a:rPr lang="en-US" smtClean="0"/>
              <a:pPr/>
              <a:t>1/30/2019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2E55-5D82-4D19-9C01-ADBBEBF3A65F}" type="datetimeFigureOut">
              <a:rPr lang="en-US" smtClean="0"/>
              <a:pPr/>
              <a:t>1/30/2019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2E55-5D82-4D19-9C01-ADBBEBF3A65F}" type="datetimeFigureOut">
              <a:rPr lang="en-US" smtClean="0"/>
              <a:pPr/>
              <a:t>1/30/2019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1/30/2019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B2E55-5D82-4D19-9C01-ADBBEBF3A65F}" type="datetimeFigureOut">
              <a:rPr lang="en-US" smtClean="0"/>
              <a:pPr/>
              <a:t>1/30/2019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8BAF7-FC63-4AE8-88EC-B09FA27F9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e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audio" Target="file:///C:\Users\Sandra\Music\santa%20fe%20and%20trail%20of%20tears\Through%20Their%20Eyes\19%20Track%2019.mp3" TargetMode="External"/><Relationship Id="rId1" Type="http://schemas.openxmlformats.org/officeDocument/2006/relationships/audio" Target="file:///F:\19%20Track%2019.mp3" TargetMode="External"/><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thaumazein-albert.blogspot.com/2016/07/the-chikasaw-chikasa-nation-in.html"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s://en.wikipedia.org/wiki/Treaty_of_Pontotoc_Creek" TargetMode="External"/><Relationship Id="rId2" Type="http://schemas.openxmlformats.org/officeDocument/2006/relationships/hyperlink" Target="https://en.wikipedia.org/wiki/Chickasaw" TargetMode="Externa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www.chickasaw.net/Our-Nation/History/Removal.aspx"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hyperlink" Target="https://www.nps.gov/natr/learn/education/classrooms/upload/Chickasaw-Removal-article_final.pdf"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i8.photobucket.com/albums/a49/DougLoudenback/maps/atlas_choctaw_chickasaw.jpg" TargetMode="External"/><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1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7.jpeg"/><Relationship Id="rId7"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6.jpeg"/><Relationship Id="rId5" Type="http://schemas.openxmlformats.org/officeDocument/2006/relationships/image" Target="../media/image16.jpeg"/><Relationship Id="rId10" Type="http://schemas.openxmlformats.org/officeDocument/2006/relationships/image" Target="../media/image25.jpeg"/><Relationship Id="rId4" Type="http://schemas.openxmlformats.org/officeDocument/2006/relationships/image" Target="../media/image14.png"/><Relationship Id="rId9"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hyperlink" Target="https://en.wikipedia.org/wiki/Seminole" TargetMode="Externa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11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hyperlink" Target="https://en.wikipedia.org/wiki/Treaty_of_Payne's_Landing"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https://www.floridamemory.com/onlineclassroom/seminoles/sets/1833_fort_gibson/" TargetMode="External"/><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1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119.xml.rels><?xml version="1.0" encoding="UTF-8" standalone="yes"?>
<Relationships xmlns="http://schemas.openxmlformats.org/package/2006/relationships"><Relationship Id="rId2" Type="http://schemas.openxmlformats.org/officeDocument/2006/relationships/hyperlink" Target="http://www.seminolenation-indianterritory.org/trailoftears.htm"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6.jpeg"/><Relationship Id="rId4" Type="http://schemas.openxmlformats.org/officeDocument/2006/relationships/image" Target="../media/image22.png"/><Relationship Id="rId9" Type="http://schemas.openxmlformats.org/officeDocument/2006/relationships/image" Target="../media/image25.jpeg"/></Relationships>
</file>

<file path=ppt/slides/_rels/slide120.xml.rels><?xml version="1.0" encoding="UTF-8" standalone="yes"?>
<Relationships xmlns="http://schemas.openxmlformats.org/package/2006/relationships"><Relationship Id="rId2" Type="http://schemas.openxmlformats.org/officeDocument/2006/relationships/hyperlink" Target="https://www.uswars.net/second-seminole-war/" TargetMode="Externa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90.png"/></Relationships>
</file>

<file path=ppt/slides/_rels/slide122.xml.rels><?xml version="1.0" encoding="UTF-8" standalone="yes"?>
<Relationships xmlns="http://schemas.openxmlformats.org/package/2006/relationships"><Relationship Id="rId3" Type="http://schemas.openxmlformats.org/officeDocument/2006/relationships/hyperlink" Target="https://en.wikipedia.org/wiki/Seminole_Wars" TargetMode="External"/><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125.xml.rels><?xml version="1.0" encoding="UTF-8" standalone="yes"?>
<Relationships xmlns="http://schemas.openxmlformats.org/package/2006/relationships"><Relationship Id="rId2" Type="http://schemas.openxmlformats.org/officeDocument/2006/relationships/hyperlink" Target="https://en.wikipedia.org/wiki/Second_Seminole_War" TargetMode="Externa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8.xml.rels><?xml version="1.0" encoding="UTF-8" standalone="yes"?>
<Relationships xmlns="http://schemas.openxmlformats.org/package/2006/relationships"><Relationship Id="rId2" Type="http://schemas.openxmlformats.org/officeDocument/2006/relationships/hyperlink" Target="https://en.wikipedia.org/wiki/Black_Seminoles" TargetMode="Externa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2.png"/><Relationship Id="rId7"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26.jpeg"/></Relationships>
</file>

<file path=ppt/slides/_rels/slide1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3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hyperlink" Target="https://www.google.com/search?q=choctaw+trail+of+tears+route&amp;tbm=isch&amp;tbo=u&amp;source=univ&amp;sa=X&amp;ved=0ahUKEwj6642i4JPZAhXluFkKHROgAH8QsAQIag&amp;biw=1094&amp;bih=484" TargetMode="External"/><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hyperlink" Target="https://en.wikipedia.org/wiki/Arkansas_Territory"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36.xml.rels><?xml version="1.0" encoding="UTF-8" standalone="yes"?>
<Relationships xmlns="http://schemas.openxmlformats.org/package/2006/relationships"><Relationship Id="rId2" Type="http://schemas.openxmlformats.org/officeDocument/2006/relationships/hyperlink" Target="https://en.wikipedia.org/wiki/Cherokee"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www.encyclopediaofarkansas.net/encyclopedia/entry-detail.aspx?entryID=553"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en.wikipedia.org/wiki/Sequoyah"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hyperlink" Target="http://www.cherokee.org/About-The-Nation/History/Biographies/Sequoyah"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1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1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en.wikipedia.org/wiki/Major_Ridge"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hyperlink" Target="http://www.encyclopediaofarkansas.net/encyclopedia/entry-detail.aspx?entryID=553"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hyperlink" Target="https://www.warpaths2peacepipes.com/history-of-native-americans/trail-of-tears-map.htm" TargetMode="Externa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147.xml.rels><?xml version="1.0" encoding="UTF-8" standalone="yes"?>
<Relationships xmlns="http://schemas.openxmlformats.org/package/2006/relationships"><Relationship Id="rId2" Type="http://schemas.openxmlformats.org/officeDocument/2006/relationships/hyperlink" Target="https://en.wikipedia.org/wiki/Treaty_of_New_Echota" TargetMode="Externa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hyperlink" Target="https://en.wikipedia.org/wiki/Worcester_v._Georgia" TargetMode="Externa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hyperlink" Target="https://www.allthingscherokee.com/factionalism-fighting-tragedy-trail/" TargetMode="External"/><Relationship Id="rId2" Type="http://schemas.openxmlformats.org/officeDocument/2006/relationships/hyperlink" Target="http://www.todayingeorgiahistory.org/content/treaty-new-echot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hyperlink" Target="http://www.cherokee.org/About-The-Nation/History/Trail-of-Tears/Treaty-of-New-Echota"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hyperlink" Target="https://www.google.com/search?q=choctaw+trail+of+tears+route&amp;tbm=isch&amp;tbo=u&amp;source=univ&amp;sa=X&amp;ved=0ahUKEwj6642i4JPZAhXluFkKHROgAH8QsAQIag&amp;biw=1094&amp;bih=484" TargetMode="External"/><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2" Type="http://schemas.openxmlformats.org/officeDocument/2006/relationships/hyperlink" Target="http://www.paulridenour.com/majorridge.htm"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155.xml.rels><?xml version="1.0" encoding="UTF-8" standalone="yes"?>
<Relationships xmlns="http://schemas.openxmlformats.org/package/2006/relationships"><Relationship Id="rId2" Type="http://schemas.openxmlformats.org/officeDocument/2006/relationships/hyperlink" Target="https://simple.wikipedia.org/wiki/Trail_of_Tears" TargetMode="Externa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png"/></Relationships>
</file>

<file path=ppt/slides/_rels/slide15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61.xml.rels><?xml version="1.0" encoding="UTF-8" standalone="yes"?>
<Relationships xmlns="http://schemas.openxmlformats.org/package/2006/relationships"><Relationship Id="rId3" Type="http://schemas.openxmlformats.org/officeDocument/2006/relationships/hyperlink" Target="http://dougdawg.blogspot.com/2010/10/maps-and-history-of-oklahoma-county.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hyperlink" Target="https://en.wikipedia.org/wiki/Cherokee_Outlet" TargetMode="External"/><Relationship Id="rId4" Type="http://schemas.openxmlformats.org/officeDocument/2006/relationships/image" Target="../media/image118.jpeg"/></Relationships>
</file>

<file path=ppt/slides/_rels/slide162.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54.jpeg"/></Relationships>
</file>

<file path=ppt/slides/_rels/slide171.xml.rels><?xml version="1.0" encoding="UTF-8" standalone="yes"?>
<Relationships xmlns="http://schemas.openxmlformats.org/package/2006/relationships"><Relationship Id="rId2" Type="http://schemas.openxmlformats.org/officeDocument/2006/relationships/hyperlink" Target="https://en.wikipedia.org/wiki/Osage_Nation" TargetMode="Externa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7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jpeg"/><Relationship Id="rId4" Type="http://schemas.openxmlformats.org/officeDocument/2006/relationships/image" Target="../media/image123.png"/></Relationships>
</file>

<file path=ppt/slides/_rels/slide176.xml.rels><?xml version="1.0" encoding="UTF-8" standalone="yes"?>
<Relationships xmlns="http://schemas.openxmlformats.org/package/2006/relationships"><Relationship Id="rId3" Type="http://schemas.openxmlformats.org/officeDocument/2006/relationships/hyperlink" Target="https://www.fortsmithhistory.org/archive/chronology.html" TargetMode="External"/><Relationship Id="rId2" Type="http://schemas.openxmlformats.org/officeDocument/2006/relationships/hyperlink" Target="https://en.wikipedia.org/wiki/Fort_Smith,_Arkansas" TargetMode="External"/><Relationship Id="rId1" Type="http://schemas.openxmlformats.org/officeDocument/2006/relationships/slideLayout" Target="../slideLayouts/slideLayout7.xml"/><Relationship Id="rId5" Type="http://schemas.openxmlformats.org/officeDocument/2006/relationships/hyperlink" Target="http://www.fortwiki.com/Fort_Smith,_AR_Commanders" TargetMode="External"/><Relationship Id="rId4" Type="http://schemas.openxmlformats.org/officeDocument/2006/relationships/hyperlink" Target="https://www.legendsofamerica.com/ar-fortsmith/"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hyperlink" Target="https://en.wikipedia.org/wiki/Matthew_Arbuckle_Jr" TargetMode="Externa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17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18.xml.rels><?xml version="1.0" encoding="UTF-8" standalone="yes"?>
<Relationships xmlns="http://schemas.openxmlformats.org/package/2006/relationships"><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hyperlink" Target="https://en.wikipedia.org/wiki/Fort_Gibson" TargetMode="Externa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8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5" Type="http://schemas.openxmlformats.org/officeDocument/2006/relationships/image" Target="../media/image131.png"/><Relationship Id="rId4" Type="http://schemas.openxmlformats.org/officeDocument/2006/relationships/image" Target="../media/image136.png"/></Relationships>
</file>

<file path=ppt/slides/_rels/slide183.xml.rels><?xml version="1.0" encoding="UTF-8" standalone="yes"?>
<Relationships xmlns="http://schemas.openxmlformats.org/package/2006/relationships"><Relationship Id="rId3" Type="http://schemas.openxmlformats.org/officeDocument/2006/relationships/hyperlink" Target="https://en.wikipedia.org/wiki/Fort_Towson" TargetMode="External"/><Relationship Id="rId2" Type="http://schemas.openxmlformats.org/officeDocument/2006/relationships/hyperlink" Target="http://www.okhistory.org/sites/forttowson"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86.xml.rels><?xml version="1.0" encoding="UTF-8" standalone="yes"?>
<Relationships xmlns="http://schemas.openxmlformats.org/package/2006/relationships"><Relationship Id="rId2" Type="http://schemas.openxmlformats.org/officeDocument/2006/relationships/hyperlink" Target="http://www.okhistory.org/publications/enc/entry.php?entry=FO031"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18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1.png"/><Relationship Id="rId7" Type="http://schemas.openxmlformats.org/officeDocument/2006/relationships/image" Target="../media/image28.jpe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23.png"/><Relationship Id="rId10"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hyperlink" Target="https://indiancountrymedianetwork.com/history/events/thomas-jefferson-architect-of-indian-removal-policy/" TargetMode="Externa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19.png"/><Relationship Id="rId7" Type="http://schemas.openxmlformats.org/officeDocument/2006/relationships/image" Target="../media/image23.png"/><Relationship Id="rId2" Type="http://schemas.openxmlformats.org/officeDocument/2006/relationships/image" Target="../media/image140.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17.jpeg"/><Relationship Id="rId4" Type="http://schemas.openxmlformats.org/officeDocument/2006/relationships/image" Target="../media/image121.png"/></Relationships>
</file>

<file path=ppt/slides/_rels/slide191.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slideLayout" Target="../slideLayouts/slideLayout1.xml"/><Relationship Id="rId1" Type="http://schemas.openxmlformats.org/officeDocument/2006/relationships/audio" Target="file:///F:\21%20Track%2021.mp3" TargetMode="External"/><Relationship Id="rId4" Type="http://schemas.openxmlformats.org/officeDocument/2006/relationships/image" Target="../media/image142.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hyperlink" Target="https://indiancountrymedianetwork.com/history/events/james-monroe-pushed-tribes-off-land-but-boosted-indian-education/"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http://www.presidency.ucsb.edu/ws/?pid=66430"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en.wikipedia.org/wiki/Indian_Removal_Act"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history.state.gov/milestones/1830-1860/indian-treaties"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hyperlink" Target="https://memory.loc.gov/cgi-bin/ampage?collId=llrd&amp;fileName=008/llrd008.db&amp;recNum=384" TargetMode="External"/><Relationship Id="rId13" Type="http://schemas.openxmlformats.org/officeDocument/2006/relationships/hyperlink" Target="https://memory.loc.gov/cgi-bin/ampage?collId=llrd&amp;fileName=009/llrd009.db&amp;recNum=492" TargetMode="External"/><Relationship Id="rId18" Type="http://schemas.openxmlformats.org/officeDocument/2006/relationships/hyperlink" Target="https://memory.loc.gov/cgi-bin/ampage?collId=llsl&amp;fileName=004/llsl004.db&amp;recNum=458" TargetMode="External"/><Relationship Id="rId3" Type="http://schemas.openxmlformats.org/officeDocument/2006/relationships/hyperlink" Target="https://memory.loc.gov/cgi-bin/ampage?collId=llrd&amp;fileName=008/llrd008.db&amp;recNum=328" TargetMode="External"/><Relationship Id="rId21" Type="http://schemas.openxmlformats.org/officeDocument/2006/relationships/hyperlink" Target="https://www.loc.gov/resource/maj.01074_0281_0284/?sp=4" TargetMode="External"/><Relationship Id="rId7" Type="http://schemas.openxmlformats.org/officeDocument/2006/relationships/hyperlink" Target="https://memory.loc.gov/cgi-bin/ampage?collId=llrd&amp;fileName=008/llrd008.db&amp;recNum=383" TargetMode="External"/><Relationship Id="rId12" Type="http://schemas.openxmlformats.org/officeDocument/2006/relationships/hyperlink" Target="https://memory.loc.gov/cgi-bin/ampage?collId=llrd&amp;fileName=009/llrd009.db&amp;recNum=376" TargetMode="External"/><Relationship Id="rId17" Type="http://schemas.openxmlformats.org/officeDocument/2006/relationships/hyperlink" Target="https://memory.loc.gov/cgi-bin/ampage?collId=llrd&amp;fileName=008/llrd008.db&amp;recNum=459" TargetMode="External"/><Relationship Id="rId2" Type="http://schemas.openxmlformats.org/officeDocument/2006/relationships/hyperlink" Target="https://www.loc.gov/rr/program/bib/ourdocs/Indian.html" TargetMode="External"/><Relationship Id="rId16" Type="http://schemas.openxmlformats.org/officeDocument/2006/relationships/hyperlink" Target="https://memory.loc.gov/cgi-bin/ampage?collId=llhj&amp;fileName=023/llhj023.db&amp;recNum=728" TargetMode="External"/><Relationship Id="rId20" Type="http://schemas.openxmlformats.org/officeDocument/2006/relationships/hyperlink" Target="https://www.loc.gov/collections/andrew-jackson-papers/about-this-collection/" TargetMode="External"/><Relationship Id="rId1" Type="http://schemas.openxmlformats.org/officeDocument/2006/relationships/slideLayout" Target="../slideLayouts/slideLayout7.xml"/><Relationship Id="rId6" Type="http://schemas.openxmlformats.org/officeDocument/2006/relationships/hyperlink" Target="https://memory.loc.gov/cgi-bin/ampage?collId=llrd&amp;fileName=008/llrd008.db&amp;recNum=377" TargetMode="External"/><Relationship Id="rId11" Type="http://schemas.openxmlformats.org/officeDocument/2006/relationships/hyperlink" Target="https://memory.loc.gov/cgi-bin/ampage?collId=llrd&amp;fileName=009/llrd009.db&amp;recNum=355" TargetMode="External"/><Relationship Id="rId24" Type="http://schemas.openxmlformats.org/officeDocument/2006/relationships/hyperlink" Target="https://www.loc.gov/item/maj025297/" TargetMode="External"/><Relationship Id="rId5" Type="http://schemas.openxmlformats.org/officeDocument/2006/relationships/hyperlink" Target="https://memory.loc.gov/cgi-bin/ampage?collId=llrd&amp;fileName=008/llrd008.db&amp;recNum=362" TargetMode="External"/><Relationship Id="rId15" Type="http://schemas.openxmlformats.org/officeDocument/2006/relationships/hyperlink" Target="https://memory.loc.gov/cgi-bin/ampage?collId=llrd&amp;fileName=009/llrd009.db&amp;recNum=461" TargetMode="External"/><Relationship Id="rId23" Type="http://schemas.openxmlformats.org/officeDocument/2006/relationships/hyperlink" Target="https://www.loc.gov/resource/maj.01076_0003_0015/?sp=11" TargetMode="External"/><Relationship Id="rId10" Type="http://schemas.openxmlformats.org/officeDocument/2006/relationships/hyperlink" Target="https://memory.loc.gov/cgi-bin/ampage?collId=llrd&amp;fileName=009/llrd009.db&amp;recNum=333" TargetMode="External"/><Relationship Id="rId19" Type="http://schemas.openxmlformats.org/officeDocument/2006/relationships/hyperlink" Target="https://memory.loc.gov/cgi-bin/ampage?collId=llrd&amp;fileName=010/llrd010.db&amp;recNum=438" TargetMode="External"/><Relationship Id="rId4" Type="http://schemas.openxmlformats.org/officeDocument/2006/relationships/hyperlink" Target="https://memory.loc.gov/cgi-bin/ampage?collId=llrd&amp;fileName=008/llrd008.db&amp;recNum=346" TargetMode="External"/><Relationship Id="rId9" Type="http://schemas.openxmlformats.org/officeDocument/2006/relationships/hyperlink" Target="https://memory.loc.gov/cgi-bin/ampage?collId=llrd&amp;fileName=008/llrd008.db&amp;recNum=386" TargetMode="External"/><Relationship Id="rId14" Type="http://schemas.openxmlformats.org/officeDocument/2006/relationships/hyperlink" Target="https://memory.loc.gov/cgi-bin/ampage?collId=llrd&amp;fileName=009/llrd009.db&amp;recNum=388" TargetMode="External"/><Relationship Id="rId22" Type="http://schemas.openxmlformats.org/officeDocument/2006/relationships/hyperlink" Target="https://www.loc.gov/resource/maj.01075_0394_0397/?sp=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memory.loc.gov/cgi-bin/ampage?collId=llrd&amp;fileName=010/llrd010.db&amp;recNum=438" TargetMode="External"/><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memory.loc.gov/cgi-bin/ampage?collId=llrd&amp;fileName=010/llrd010.db&amp;recNum=438" TargetMode="External"/><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ndex.php?title=Nonintercourse_Act&amp;action=edit&amp;section=8" TargetMode="External"/><Relationship Id="rId2" Type="http://schemas.openxmlformats.org/officeDocument/2006/relationships/hyperlink" Target="https://en.wikipedia.org/wiki/Nonintercourse_Act"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en.wikipedia.org/wiki/Indian_Territory"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www.loc.gov/item/99446197/"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hyperlink" Target="https://upload.wikimedia.org/wikipedia/commons/thumb/d/d3/Average_precipitation_in_the_lower_48_states_of_the_USA.png/1200px-Average_precipitation_in_the_lower_48_states_of_the_USA.png"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image.slidesharecdn.com/virginforestppt-100126130925-phpapp01/95/virgin-forests-cover-in-the-us-2-728.jpg?cb=1264519700"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openxmlformats.org/officeDocument/2006/relationships/hyperlink" Target="https://www.warpaths2peacepipes.com/history-of-native-americans/trail-of-tears-map.htm" TargetMode="External"/><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www.britannica.com/event/Trail-of-Tears"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2.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2" Type="http://schemas.openxmlformats.org/officeDocument/2006/relationships/hyperlink" Target="https://en.wikipedia.org/wiki/Choctaw"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en.wikipedia.org/wiki/Treaty_of_Dancing_Rabbit_Creek" TargetMode="External"/><Relationship Id="rId2" Type="http://schemas.openxmlformats.org/officeDocument/2006/relationships/hyperlink" Target="https://en.wikipedia.org/wiki/List_of_Choctaw_treaties" TargetMode="Externa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nativeamericannetroots.net/diary/1034"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hyperlink" Target="http://www.mshistorynow.mdah.ms.gov/articles/12/mushulatubbee-and-choctaw-removal-chiefs-confront-a-changing-world"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warpaths2peacepipes.com/history-of-native-americans/trail-of-tears-map.htm" TargetMode="External"/><Relationship Id="rId2" Type="http://schemas.openxmlformats.org/officeDocument/2006/relationships/hyperlink" Target="https://en.wikipedia.org/wiki/Choctaw_Trail_of_Tears"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commons.wikimedia.org/wiki/File:United_States_1821-07-1821-08.png"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choctawschool.com/home-side-menu/iti-fabvssa/choctaw-resistance-to-removal-from-ancient-homeland-(part-iv).aspx"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hyperlink" Target="http://www.cr.nps.gov/seac/benning-book/ch11.htm"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britannica.com/event/Trail-of-Tears" TargetMode="External"/><Relationship Id="rId2" Type="http://schemas.openxmlformats.org/officeDocument/2006/relationships/hyperlink" Target="https://en.wikipedia.org/wiki/Muscogee"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2" Type="http://schemas.openxmlformats.org/officeDocument/2006/relationships/hyperlink" Target="http://www.encyclopediaofalabama.org/article/h-3083"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hyperlink" Target="https://en.wikipedia.org/wiki/Treaty_of_Cusseta"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6.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hyperlink" Target="http://www.exploresouthernhistory.com/secondcreekwar.html" TargetMode="External"/><Relationship Id="rId2" Type="http://schemas.openxmlformats.org/officeDocument/2006/relationships/hyperlink" Target="https://en.wikipedia.org/wiki/Creek_War_of_1836"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hyperlink" Target="https://etd.auburn.edu/bitstream/handle/10415/2184/Haveman.pdf?sequence=2" TargetMode="External"/><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png"/></Relationships>
</file>

<file path=ppt/slides/_rels/slide8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5.png"/></Relationships>
</file>

<file path=ppt/slides/_rels/slide88.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78.jpe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png"/><Relationship Id="rId7" Type="http://schemas.openxmlformats.org/officeDocument/2006/relationships/image" Target="../media/image25.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78.jpeg"/></Relationships>
</file>

<file path=ppt/slides/_rels/slide9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15.png"/><Relationship Id="rId4" Type="http://schemas.openxmlformats.org/officeDocument/2006/relationships/image" Target="../media/image78.jpeg"/></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hyperlink" Target="https://en.wikipedia.org/wiki/Creek_War_of_1836" TargetMode="External"/><Relationship Id="rId13" Type="http://schemas.openxmlformats.org/officeDocument/2006/relationships/hyperlink" Target="https://en.wikipedia.org/wiki/Seminole" TargetMode="External"/><Relationship Id="rId3" Type="http://schemas.openxmlformats.org/officeDocument/2006/relationships/hyperlink" Target="https://en.wikipedia.org/wiki/Choctaw" TargetMode="External"/><Relationship Id="rId7" Type="http://schemas.openxmlformats.org/officeDocument/2006/relationships/hyperlink" Target="https://en.wikipedia.org/wiki/Treaty_of_Cusseta" TargetMode="External"/><Relationship Id="rId12" Type="http://schemas.openxmlformats.org/officeDocument/2006/relationships/hyperlink" Target="https://en.wikipedia.org/wiki/Treaty_of_New_Echota" TargetMode="External"/><Relationship Id="rId2" Type="http://schemas.openxmlformats.org/officeDocument/2006/relationships/hyperlink" Target="https://en.wikipedia.org/wiki/Indian_removal" TargetMode="External"/><Relationship Id="rId1" Type="http://schemas.openxmlformats.org/officeDocument/2006/relationships/slideLayout" Target="../slideLayouts/slideLayout7.xml"/><Relationship Id="rId6" Type="http://schemas.openxmlformats.org/officeDocument/2006/relationships/hyperlink" Target="https://en.wikipedia.org/wiki/Creek_(people)" TargetMode="External"/><Relationship Id="rId11" Type="http://schemas.openxmlformats.org/officeDocument/2006/relationships/hyperlink" Target="https://en.wikipedia.org/wiki/Cherokee" TargetMode="External"/><Relationship Id="rId5" Type="http://schemas.openxmlformats.org/officeDocument/2006/relationships/hyperlink" Target="https://en.wikipedia.org/wiki/Cholera" TargetMode="External"/><Relationship Id="rId15" Type="http://schemas.openxmlformats.org/officeDocument/2006/relationships/hyperlink" Target="https://en.wikipedia.org/wiki/Second_Seminole_War" TargetMode="External"/><Relationship Id="rId10" Type="http://schemas.openxmlformats.org/officeDocument/2006/relationships/hyperlink" Target="https://en.wikipedia.org/wiki/Treaty_of_Pontotoc_Creek" TargetMode="External"/><Relationship Id="rId4" Type="http://schemas.openxmlformats.org/officeDocument/2006/relationships/hyperlink" Target="https://en.wikipedia.org/wiki/Treaty_of_Dancing_Rabbit_Creek" TargetMode="External"/><Relationship Id="rId9" Type="http://schemas.openxmlformats.org/officeDocument/2006/relationships/hyperlink" Target="https://en.wikipedia.org/wiki/Chickasaw" TargetMode="External"/><Relationship Id="rId14" Type="http://schemas.openxmlformats.org/officeDocument/2006/relationships/hyperlink" Target="https://en.wikipedia.org/wiki/Treaty_of_Payne's_Landing" TargetMode="External"/></Relationships>
</file>

<file path=ppt/slides/_rels/slide94.xml.rels><?xml version="1.0" encoding="UTF-8" standalone="yes"?>
<Relationships xmlns="http://schemas.openxmlformats.org/package/2006/relationships"><Relationship Id="rId2" Type="http://schemas.openxmlformats.org/officeDocument/2006/relationships/hyperlink" Target="https://www.nps.gov/trte/learn/management/upload/North%20Little%20Rock%20Site%20Report%2080303.pdf"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6.xml.rels><?xml version="1.0" encoding="UTF-8" standalone="yes"?>
<Relationships xmlns="http://schemas.openxmlformats.org/package/2006/relationships"><Relationship Id="rId3" Type="http://schemas.openxmlformats.org/officeDocument/2006/relationships/hyperlink" Target="http://i8.photobucket.com/albums/a49/DougLoudenback/maps/atlas_creeks.jpg" TargetMode="External"/><Relationship Id="rId2" Type="http://schemas.openxmlformats.org/officeDocument/2006/relationships/hyperlink" Target="http://dougdawg.blogspot.com/2010/10/maps-and-history-of-oklahoma-county.html" TargetMode="Externa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ail of tears"/>
          <p:cNvPicPr>
            <a:picLocks noChangeAspect="1" noChangeArrowheads="1"/>
          </p:cNvPicPr>
          <p:nvPr/>
        </p:nvPicPr>
        <p:blipFill>
          <a:blip r:embed="rId5"/>
          <a:srcRect/>
          <a:stretch>
            <a:fillRect/>
          </a:stretch>
        </p:blipFill>
        <p:spPr bwMode="auto">
          <a:xfrm>
            <a:off x="-1" y="0"/>
            <a:ext cx="9144001" cy="6858001"/>
          </a:xfrm>
          <a:prstGeom prst="rect">
            <a:avLst/>
          </a:prstGeom>
          <a:noFill/>
        </p:spPr>
      </p:pic>
      <p:pic>
        <p:nvPicPr>
          <p:cNvPr id="4" name="Picture 2" descr="Image result for trail of tears"/>
          <p:cNvPicPr>
            <a:picLocks noChangeAspect="1" noChangeArrowheads="1"/>
          </p:cNvPicPr>
          <p:nvPr/>
        </p:nvPicPr>
        <p:blipFill>
          <a:blip r:embed="rId6"/>
          <a:srcRect t="5752" r="1326"/>
          <a:stretch>
            <a:fillRect/>
          </a:stretch>
        </p:blipFill>
        <p:spPr bwMode="auto">
          <a:xfrm>
            <a:off x="-4800600" y="0"/>
            <a:ext cx="15109629" cy="9829800"/>
          </a:xfrm>
          <a:prstGeom prst="rect">
            <a:avLst/>
          </a:prstGeom>
          <a:noFill/>
        </p:spPr>
      </p:pic>
      <p:pic>
        <p:nvPicPr>
          <p:cNvPr id="6" name="19 Track 19.mp3">
            <a:hlinkClick r:id="" action="ppaction://media"/>
          </p:cNvPr>
          <p:cNvPicPr>
            <a:picLocks noRot="1" noChangeAspect="1"/>
          </p:cNvPicPr>
          <p:nvPr>
            <a:audioFile r:link="rId1"/>
          </p:nvPr>
        </p:nvPicPr>
        <p:blipFill>
          <a:blip r:embed="rId7"/>
          <a:stretch>
            <a:fillRect/>
          </a:stretch>
        </p:blipFill>
        <p:spPr>
          <a:xfrm>
            <a:off x="11887200" y="6613525"/>
            <a:ext cx="244475" cy="244475"/>
          </a:xfrm>
          <a:prstGeom prst="rect">
            <a:avLst/>
          </a:prstGeom>
        </p:spPr>
      </p:pic>
      <p:pic>
        <p:nvPicPr>
          <p:cNvPr id="8" name="Picture 2" descr="Image result for trail of tears"/>
          <p:cNvPicPr>
            <a:picLocks noChangeAspect="1" noChangeArrowheads="1"/>
          </p:cNvPicPr>
          <p:nvPr/>
        </p:nvPicPr>
        <p:blipFill>
          <a:blip r:embed="rId8"/>
          <a:srcRect/>
          <a:stretch>
            <a:fillRect/>
          </a:stretch>
        </p:blipFill>
        <p:spPr bwMode="auto">
          <a:xfrm flipH="1">
            <a:off x="0" y="911555"/>
            <a:ext cx="9144000" cy="5946445"/>
          </a:xfrm>
          <a:prstGeom prst="rect">
            <a:avLst/>
          </a:prstGeom>
          <a:noFill/>
        </p:spPr>
      </p:pic>
      <p:pic>
        <p:nvPicPr>
          <p:cNvPr id="9" name="Picture 2" descr="Image result for trail of tears"/>
          <p:cNvPicPr>
            <a:picLocks noChangeAspect="1" noChangeArrowheads="1"/>
          </p:cNvPicPr>
          <p:nvPr/>
        </p:nvPicPr>
        <p:blipFill>
          <a:blip r:embed="rId9"/>
          <a:srcRect/>
          <a:stretch>
            <a:fillRect/>
          </a:stretch>
        </p:blipFill>
        <p:spPr bwMode="auto">
          <a:xfrm flipH="1">
            <a:off x="0" y="-3148230"/>
            <a:ext cx="17373600" cy="10006230"/>
          </a:xfrm>
          <a:prstGeom prst="rect">
            <a:avLst/>
          </a:prstGeom>
          <a:noFill/>
        </p:spPr>
      </p:pic>
      <p:pic>
        <p:nvPicPr>
          <p:cNvPr id="10" name="Picture 2"/>
          <p:cNvPicPr>
            <a:picLocks noChangeAspect="1" noChangeArrowheads="1"/>
          </p:cNvPicPr>
          <p:nvPr/>
        </p:nvPicPr>
        <p:blipFill>
          <a:blip r:embed="rId10"/>
          <a:srcRect/>
          <a:stretch>
            <a:fillRect/>
          </a:stretch>
        </p:blipFill>
        <p:spPr bwMode="auto">
          <a:xfrm>
            <a:off x="0" y="836497"/>
            <a:ext cx="9144000" cy="6021504"/>
          </a:xfrm>
          <a:prstGeom prst="rect">
            <a:avLst/>
          </a:prstGeom>
          <a:noFill/>
          <a:ln w="9525">
            <a:noFill/>
            <a:miter lim="800000"/>
            <a:headEnd/>
            <a:tailEnd/>
          </a:ln>
          <a:effectLst/>
        </p:spPr>
      </p:pic>
      <p:pic>
        <p:nvPicPr>
          <p:cNvPr id="11" name="Picture 2" descr="Image result for trail of tears"/>
          <p:cNvPicPr>
            <a:picLocks noChangeAspect="1" noChangeArrowheads="1"/>
          </p:cNvPicPr>
          <p:nvPr/>
        </p:nvPicPr>
        <p:blipFill>
          <a:blip r:embed="rId11"/>
          <a:srcRect/>
          <a:stretch>
            <a:fillRect/>
          </a:stretch>
        </p:blipFill>
        <p:spPr bwMode="auto">
          <a:xfrm>
            <a:off x="0" y="850391"/>
            <a:ext cx="11125200" cy="6007609"/>
          </a:xfrm>
          <a:prstGeom prst="rect">
            <a:avLst/>
          </a:prstGeom>
          <a:noFill/>
        </p:spPr>
      </p:pic>
      <p:pic>
        <p:nvPicPr>
          <p:cNvPr id="12" name="Picture 2" descr="Image result for trail of tears"/>
          <p:cNvPicPr>
            <a:picLocks noChangeAspect="1" noChangeArrowheads="1"/>
          </p:cNvPicPr>
          <p:nvPr/>
        </p:nvPicPr>
        <p:blipFill>
          <a:blip r:embed="rId12"/>
          <a:srcRect/>
          <a:stretch>
            <a:fillRect/>
          </a:stretch>
        </p:blipFill>
        <p:spPr bwMode="auto">
          <a:xfrm>
            <a:off x="-76200" y="838200"/>
            <a:ext cx="9448800" cy="6141720"/>
          </a:xfrm>
          <a:prstGeom prst="rect">
            <a:avLst/>
          </a:prstGeom>
          <a:noFill/>
        </p:spPr>
      </p:pic>
      <p:pic>
        <p:nvPicPr>
          <p:cNvPr id="13" name="Picture 2" descr="http://cdn.history.com/sites/2/2013/11/trail-of-tears-hero-H.jpeg"/>
          <p:cNvPicPr>
            <a:picLocks noChangeAspect="1" noChangeArrowheads="1"/>
          </p:cNvPicPr>
          <p:nvPr/>
        </p:nvPicPr>
        <p:blipFill>
          <a:blip r:embed="rId13"/>
          <a:srcRect/>
          <a:stretch>
            <a:fillRect/>
          </a:stretch>
        </p:blipFill>
        <p:spPr bwMode="auto">
          <a:xfrm flipH="1">
            <a:off x="0" y="871719"/>
            <a:ext cx="18503175" cy="5986281"/>
          </a:xfrm>
          <a:prstGeom prst="rect">
            <a:avLst/>
          </a:prstGeom>
          <a:noFill/>
        </p:spPr>
      </p:pic>
      <p:pic>
        <p:nvPicPr>
          <p:cNvPr id="14" name="Picture 2" descr="Image result for trail of tears"/>
          <p:cNvPicPr>
            <a:picLocks noChangeAspect="1" noChangeArrowheads="1"/>
          </p:cNvPicPr>
          <p:nvPr/>
        </p:nvPicPr>
        <p:blipFill>
          <a:blip r:embed="rId5"/>
          <a:srcRect/>
          <a:stretch>
            <a:fillRect/>
          </a:stretch>
        </p:blipFill>
        <p:spPr bwMode="auto">
          <a:xfrm>
            <a:off x="0" y="0"/>
            <a:ext cx="9144001" cy="6858001"/>
          </a:xfrm>
          <a:prstGeom prst="rect">
            <a:avLst/>
          </a:prstGeom>
          <a:noFill/>
        </p:spPr>
      </p:pic>
      <p:sp>
        <p:nvSpPr>
          <p:cNvPr id="3" name="TextBox 2"/>
          <p:cNvSpPr txBox="1"/>
          <p:nvPr/>
        </p:nvSpPr>
        <p:spPr>
          <a:xfrm>
            <a:off x="0" y="0"/>
            <a:ext cx="9144000" cy="923330"/>
          </a:xfrm>
          <a:prstGeom prst="rect">
            <a:avLst/>
          </a:prstGeom>
          <a:solidFill>
            <a:schemeClr val="tx1"/>
          </a:solidFill>
        </p:spPr>
        <p:txBody>
          <a:bodyPr wrap="square" rtlCol="0">
            <a:spAutoFit/>
          </a:bodyPr>
          <a:lstStyle/>
          <a:p>
            <a:pPr algn="ctr"/>
            <a:r>
              <a:rPr lang="en-US" sz="5400" i="1" spc="100" dirty="0" smtClean="0">
                <a:solidFill>
                  <a:schemeClr val="bg1"/>
                </a:solidFill>
                <a:latin typeface="Tempus Sans ITC" pitchFamily="82" charset="0"/>
                <a:cs typeface="Arial" pitchFamily="34" charset="0"/>
              </a:rPr>
              <a:t>Trail of Tears</a:t>
            </a:r>
          </a:p>
        </p:txBody>
      </p:sp>
      <p:sp>
        <p:nvSpPr>
          <p:cNvPr id="15"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pic>
        <p:nvPicPr>
          <p:cNvPr id="16" name="19 Track 19.mp3">
            <a:hlinkClick r:id="" action="ppaction://media"/>
          </p:cNvPr>
          <p:cNvPicPr>
            <a:picLocks noRot="1" noChangeAspect="1"/>
          </p:cNvPicPr>
          <p:nvPr>
            <a:audioFile r:link="rId2"/>
          </p:nvPr>
        </p:nvPicPr>
        <p:blipFill>
          <a:blip r:embed="rId14"/>
          <a:stretch>
            <a:fillRect/>
          </a:stretch>
        </p:blipFill>
        <p:spPr>
          <a:xfrm>
            <a:off x="10287000" y="6613525"/>
            <a:ext cx="244475" cy="244475"/>
          </a:xfrm>
          <a:prstGeom prst="rect">
            <a:avLst/>
          </a:prstGeom>
        </p:spPr>
      </p:pic>
      <p:pic>
        <p:nvPicPr>
          <p:cNvPr id="17" name="19 Track 19.mp3">
            <a:hlinkClick r:id="" action="ppaction://media"/>
          </p:cNvPr>
          <p:cNvPicPr>
            <a:picLocks noRot="1" noChangeAspect="1"/>
          </p:cNvPicPr>
          <p:nvPr>
            <a:audioFile r:link="rId1"/>
          </p:nvPr>
        </p:nvPicPr>
        <p:blipFill>
          <a:blip r:embed="rId15"/>
          <a:stretch>
            <a:fillRect/>
          </a:stretch>
        </p:blipFill>
        <p:spPr>
          <a:xfrm>
            <a:off x="11201400" y="72390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636" fill="hold"/>
                                        <p:tgtEl>
                                          <p:spTgt spid="17"/>
                                        </p:tgtEl>
                                      </p:cBhvr>
                                    </p:cmd>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3000"/>
                                        <p:tgtEl>
                                          <p:spTgt spid="3"/>
                                        </p:tgtEl>
                                      </p:cBhvr>
                                    </p:animEffect>
                                  </p:childTnLst>
                                </p:cTn>
                              </p:par>
                              <p:par>
                                <p:cTn id="10" presetID="10" presetClass="exit" presetSubtype="0" fill="hold" grpId="1" nodeType="withEffect">
                                  <p:stCondLst>
                                    <p:cond delay="0"/>
                                  </p:stCondLst>
                                  <p:childTnLst>
                                    <p:animEffect transition="out" filter="fade">
                                      <p:cBhvr>
                                        <p:cTn id="11" dur="1000"/>
                                        <p:tgtEl>
                                          <p:spTgt spid="15"/>
                                        </p:tgtEl>
                                      </p:cBhvr>
                                    </p:animEffect>
                                    <p:set>
                                      <p:cBhvr>
                                        <p:cTn id="12" dur="1" fill="hold">
                                          <p:stCondLst>
                                            <p:cond delay="999"/>
                                          </p:stCondLst>
                                        </p:cTn>
                                        <p:tgtEl>
                                          <p:spTgt spid="15"/>
                                        </p:tgtEl>
                                        <p:attrNameLst>
                                          <p:attrName>style.visibility</p:attrName>
                                        </p:attrNameLst>
                                      </p:cBhvr>
                                      <p:to>
                                        <p:strVal val="hidden"/>
                                      </p:to>
                                    </p:set>
                                  </p:childTnLst>
                                </p:cTn>
                              </p:par>
                              <p:par>
                                <p:cTn id="13" presetID="6" presetClass="emph" presetSubtype="0" accel="50000" decel="50000" fill="hold" nodeType="withEffect">
                                  <p:stCondLst>
                                    <p:cond delay="3000"/>
                                  </p:stCondLst>
                                  <p:childTnLst>
                                    <p:animScale>
                                      <p:cBhvr>
                                        <p:cTn id="14" dur="8000" fill="hold"/>
                                        <p:tgtEl>
                                          <p:spTgt spid="2"/>
                                        </p:tgtEl>
                                      </p:cBhvr>
                                      <p:by x="150000" y="150000"/>
                                    </p:animScale>
                                  </p:childTnLst>
                                </p:cTn>
                              </p:par>
                              <p:par>
                                <p:cTn id="15" presetID="10" presetClass="entr" presetSubtype="0" fill="hold" nodeType="withEffect">
                                  <p:stCondLst>
                                    <p:cond delay="9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par>
                                <p:cTn id="18" presetID="10" presetClass="exit" presetSubtype="0" fill="hold" nodeType="withEffect">
                                  <p:stCondLst>
                                    <p:cond delay="9000"/>
                                  </p:stCondLst>
                                  <p:childTnLst>
                                    <p:animEffect transition="out" filter="fade">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par>
                                <p:cTn id="21" presetID="6" presetClass="emph" presetSubtype="0" accel="50000" decel="50000" fill="hold" nodeType="withEffect">
                                  <p:stCondLst>
                                    <p:cond delay="10000"/>
                                  </p:stCondLst>
                                  <p:childTnLst>
                                    <p:animScale>
                                      <p:cBhvr>
                                        <p:cTn id="22" dur="8000" fill="hold"/>
                                        <p:tgtEl>
                                          <p:spTgt spid="4"/>
                                        </p:tgtEl>
                                      </p:cBhvr>
                                      <p:by x="70000" y="70000"/>
                                    </p:animScale>
                                  </p:childTnLst>
                                </p:cTn>
                              </p:par>
                              <p:par>
                                <p:cTn id="23" presetID="63" presetClass="path" presetSubtype="0" accel="50000" decel="50000" fill="hold" nodeType="withEffect">
                                  <p:stCondLst>
                                    <p:cond delay="10000"/>
                                  </p:stCondLst>
                                  <p:childTnLst>
                                    <p:animMotion origin="layout" path="M 4.72222E-6 -1.54734E-6 L 0.25711 -0.12748 " pathEditMode="relative" rAng="0" ptsTypes="AA">
                                      <p:cBhvr>
                                        <p:cTn id="24" dur="8000" fill="hold"/>
                                        <p:tgtEl>
                                          <p:spTgt spid="4"/>
                                        </p:tgtEl>
                                        <p:attrNameLst>
                                          <p:attrName>ppt_x</p:attrName>
                                          <p:attrName>ppt_y</p:attrName>
                                        </p:attrNameLst>
                                      </p:cBhvr>
                                      <p:rCtr x="128" y="-64"/>
                                    </p:animMotion>
                                  </p:childTnLst>
                                </p:cTn>
                              </p:par>
                              <p:par>
                                <p:cTn id="25" presetID="10" presetClass="entr" presetSubtype="0" fill="hold" nodeType="withEffect">
                                  <p:stCondLst>
                                    <p:cond delay="170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2000"/>
                                        <p:tgtEl>
                                          <p:spTgt spid="8"/>
                                        </p:tgtEl>
                                      </p:cBhvr>
                                    </p:animEffect>
                                  </p:childTnLst>
                                </p:cTn>
                              </p:par>
                              <p:par>
                                <p:cTn id="28" presetID="10" presetClass="exit" presetSubtype="0" fill="hold" nodeType="withEffect">
                                  <p:stCondLst>
                                    <p:cond delay="19000"/>
                                  </p:stCondLst>
                                  <p:childTnLst>
                                    <p:animEffect transition="out" filter="fade">
                                      <p:cBhvr>
                                        <p:cTn id="29" dur="2000"/>
                                        <p:tgtEl>
                                          <p:spTgt spid="4"/>
                                        </p:tgtEl>
                                      </p:cBhvr>
                                    </p:animEffect>
                                    <p:set>
                                      <p:cBhvr>
                                        <p:cTn id="30" dur="1" fill="hold">
                                          <p:stCondLst>
                                            <p:cond delay="1999"/>
                                          </p:stCondLst>
                                        </p:cTn>
                                        <p:tgtEl>
                                          <p:spTgt spid="4"/>
                                        </p:tgtEl>
                                        <p:attrNameLst>
                                          <p:attrName>style.visibility</p:attrName>
                                        </p:attrNameLst>
                                      </p:cBhvr>
                                      <p:to>
                                        <p:strVal val="hidden"/>
                                      </p:to>
                                    </p:set>
                                  </p:childTnLst>
                                </p:cTn>
                              </p:par>
                              <p:par>
                                <p:cTn id="31" presetID="10" presetClass="entr" presetSubtype="0" fill="hold" nodeType="withEffect">
                                  <p:stCondLst>
                                    <p:cond delay="2600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2000"/>
                                        <p:tgtEl>
                                          <p:spTgt spid="9"/>
                                        </p:tgtEl>
                                      </p:cBhvr>
                                    </p:animEffect>
                                  </p:childTnLst>
                                </p:cTn>
                              </p:par>
                              <p:par>
                                <p:cTn id="34" presetID="10" presetClass="exit" presetSubtype="0" fill="hold" nodeType="withEffect">
                                  <p:stCondLst>
                                    <p:cond delay="26000"/>
                                  </p:stCondLst>
                                  <p:childTnLst>
                                    <p:animEffect transition="out" filter="fade">
                                      <p:cBhvr>
                                        <p:cTn id="35" dur="2000"/>
                                        <p:tgtEl>
                                          <p:spTgt spid="8"/>
                                        </p:tgtEl>
                                      </p:cBhvr>
                                    </p:animEffect>
                                    <p:set>
                                      <p:cBhvr>
                                        <p:cTn id="36" dur="1" fill="hold">
                                          <p:stCondLst>
                                            <p:cond delay="1999"/>
                                          </p:stCondLst>
                                        </p:cTn>
                                        <p:tgtEl>
                                          <p:spTgt spid="8"/>
                                        </p:tgtEl>
                                        <p:attrNameLst>
                                          <p:attrName>style.visibility</p:attrName>
                                        </p:attrNameLst>
                                      </p:cBhvr>
                                      <p:to>
                                        <p:strVal val="hidden"/>
                                      </p:to>
                                    </p:set>
                                  </p:childTnLst>
                                </p:cTn>
                              </p:par>
                              <p:par>
                                <p:cTn id="37" presetID="6" presetClass="emph" presetSubtype="0" accel="50000" decel="50000" fill="hold" nodeType="withEffect">
                                  <p:stCondLst>
                                    <p:cond delay="28000"/>
                                  </p:stCondLst>
                                  <p:childTnLst>
                                    <p:animScale>
                                      <p:cBhvr>
                                        <p:cTn id="38" dur="6000" fill="hold"/>
                                        <p:tgtEl>
                                          <p:spTgt spid="9"/>
                                        </p:tgtEl>
                                      </p:cBhvr>
                                      <p:by x="62000" y="62000"/>
                                    </p:animScale>
                                  </p:childTnLst>
                                </p:cTn>
                              </p:par>
                              <p:par>
                                <p:cTn id="39" presetID="35" presetClass="path" presetSubtype="0" accel="50000" decel="50000" fill="hold" nodeType="withEffect">
                                  <p:stCondLst>
                                    <p:cond delay="28000"/>
                                  </p:stCondLst>
                                  <p:childTnLst>
                                    <p:animMotion origin="layout" path="M 0 4.04157E-6 L -0.40833 0.28452 " pathEditMode="relative" rAng="0" ptsTypes="AA">
                                      <p:cBhvr>
                                        <p:cTn id="40" dur="6000" fill="hold"/>
                                        <p:tgtEl>
                                          <p:spTgt spid="9"/>
                                        </p:tgtEl>
                                        <p:attrNameLst>
                                          <p:attrName>ppt_x</p:attrName>
                                          <p:attrName>ppt_y</p:attrName>
                                        </p:attrNameLst>
                                      </p:cBhvr>
                                      <p:rCtr x="-204" y="142"/>
                                    </p:animMotion>
                                  </p:childTnLst>
                                </p:cTn>
                              </p:par>
                              <p:par>
                                <p:cTn id="41" presetID="10" presetClass="exit" presetSubtype="0" fill="hold" nodeType="withEffect">
                                  <p:stCondLst>
                                    <p:cond delay="34000"/>
                                  </p:stCondLst>
                                  <p:childTnLst>
                                    <p:animEffect transition="out" filter="fade">
                                      <p:cBhvr>
                                        <p:cTn id="42" dur="2000"/>
                                        <p:tgtEl>
                                          <p:spTgt spid="9"/>
                                        </p:tgtEl>
                                      </p:cBhvr>
                                    </p:animEffect>
                                    <p:set>
                                      <p:cBhvr>
                                        <p:cTn id="43" dur="1" fill="hold">
                                          <p:stCondLst>
                                            <p:cond delay="1999"/>
                                          </p:stCondLst>
                                        </p:cTn>
                                        <p:tgtEl>
                                          <p:spTgt spid="9"/>
                                        </p:tgtEl>
                                        <p:attrNameLst>
                                          <p:attrName>style.visibility</p:attrName>
                                        </p:attrNameLst>
                                      </p:cBhvr>
                                      <p:to>
                                        <p:strVal val="hidden"/>
                                      </p:to>
                                    </p:set>
                                  </p:childTnLst>
                                </p:cTn>
                              </p:par>
                              <p:par>
                                <p:cTn id="44" presetID="10" presetClass="entr" presetSubtype="0" fill="hold" nodeType="withEffect">
                                  <p:stCondLst>
                                    <p:cond delay="340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2000"/>
                                        <p:tgtEl>
                                          <p:spTgt spid="10"/>
                                        </p:tgtEl>
                                      </p:cBhvr>
                                    </p:animEffect>
                                  </p:childTnLst>
                                </p:cTn>
                              </p:par>
                              <p:par>
                                <p:cTn id="47" presetID="35" presetClass="path" presetSubtype="0" accel="50000" decel="50000" fill="hold" nodeType="withEffect">
                                  <p:stCondLst>
                                    <p:cond delay="35000"/>
                                  </p:stCondLst>
                                  <p:childTnLst>
                                    <p:animMotion origin="layout" path="M 0 3.7037E-7 L -0.325 -0.24977 " pathEditMode="relative" rAng="0" ptsTypes="AA">
                                      <p:cBhvr>
                                        <p:cTn id="48" dur="10000" fill="hold"/>
                                        <p:tgtEl>
                                          <p:spTgt spid="10"/>
                                        </p:tgtEl>
                                        <p:attrNameLst>
                                          <p:attrName>ppt_x</p:attrName>
                                          <p:attrName>ppt_y</p:attrName>
                                        </p:attrNameLst>
                                      </p:cBhvr>
                                      <p:rCtr x="-162" y="-125"/>
                                    </p:animMotion>
                                  </p:childTnLst>
                                </p:cTn>
                              </p:par>
                              <p:par>
                                <p:cTn id="49" presetID="6" presetClass="emph" presetSubtype="0" accel="50000" decel="50000" fill="hold" nodeType="withEffect">
                                  <p:stCondLst>
                                    <p:cond delay="35000"/>
                                  </p:stCondLst>
                                  <p:childTnLst>
                                    <p:animScale>
                                      <p:cBhvr>
                                        <p:cTn id="50" dur="10000" fill="hold"/>
                                        <p:tgtEl>
                                          <p:spTgt spid="10"/>
                                        </p:tgtEl>
                                      </p:cBhvr>
                                      <p:by x="200000" y="200000"/>
                                    </p:animScale>
                                  </p:childTnLst>
                                </p:cTn>
                              </p:par>
                              <p:par>
                                <p:cTn id="51" presetID="10" presetClass="exit" presetSubtype="0" fill="hold" nodeType="withEffect">
                                  <p:stCondLst>
                                    <p:cond delay="45000"/>
                                  </p:stCondLst>
                                  <p:childTnLst>
                                    <p:animEffect transition="out" filter="fade">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par>
                                <p:cTn id="54" presetID="10" presetClass="entr" presetSubtype="0" fill="hold" nodeType="withEffect">
                                  <p:stCondLst>
                                    <p:cond delay="4500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000"/>
                                        <p:tgtEl>
                                          <p:spTgt spid="11"/>
                                        </p:tgtEl>
                                      </p:cBhvr>
                                    </p:animEffect>
                                  </p:childTnLst>
                                </p:cTn>
                              </p:par>
                              <p:par>
                                <p:cTn id="57" presetID="35" presetClass="path" presetSubtype="0" accel="50000" decel="50000" fill="hold" nodeType="withEffect">
                                  <p:stCondLst>
                                    <p:cond delay="46000"/>
                                  </p:stCondLst>
                                  <p:childTnLst>
                                    <p:animMotion origin="layout" path="M -3.33333E-6 2.96296E-6 L -0.2 0.00463 " pathEditMode="relative" rAng="0" ptsTypes="AA">
                                      <p:cBhvr>
                                        <p:cTn id="58" dur="8000" fill="hold"/>
                                        <p:tgtEl>
                                          <p:spTgt spid="11"/>
                                        </p:tgtEl>
                                        <p:attrNameLst>
                                          <p:attrName>ppt_x</p:attrName>
                                          <p:attrName>ppt_y</p:attrName>
                                        </p:attrNameLst>
                                      </p:cBhvr>
                                      <p:rCtr x="-100" y="2"/>
                                    </p:animMotion>
                                  </p:childTnLst>
                                </p:cTn>
                              </p:par>
                              <p:par>
                                <p:cTn id="59" presetID="10" presetClass="exit" presetSubtype="0" fill="hold" nodeType="withEffect">
                                  <p:stCondLst>
                                    <p:cond delay="54000"/>
                                  </p:stCondLst>
                                  <p:childTnLst>
                                    <p:animEffect transition="out" filter="fade">
                                      <p:cBhvr>
                                        <p:cTn id="60" dur="2000"/>
                                        <p:tgtEl>
                                          <p:spTgt spid="11"/>
                                        </p:tgtEl>
                                      </p:cBhvr>
                                    </p:animEffect>
                                    <p:set>
                                      <p:cBhvr>
                                        <p:cTn id="61" dur="1" fill="hold">
                                          <p:stCondLst>
                                            <p:cond delay="1999"/>
                                          </p:stCondLst>
                                        </p:cTn>
                                        <p:tgtEl>
                                          <p:spTgt spid="11"/>
                                        </p:tgtEl>
                                        <p:attrNameLst>
                                          <p:attrName>style.visibility</p:attrName>
                                        </p:attrNameLst>
                                      </p:cBhvr>
                                      <p:to>
                                        <p:strVal val="hidden"/>
                                      </p:to>
                                    </p:set>
                                  </p:childTnLst>
                                </p:cTn>
                              </p:par>
                              <p:par>
                                <p:cTn id="62" presetID="10" presetClass="entr" presetSubtype="0" fill="hold" nodeType="withEffect">
                                  <p:stCondLst>
                                    <p:cond delay="5400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2000"/>
                                        <p:tgtEl>
                                          <p:spTgt spid="12"/>
                                        </p:tgtEl>
                                      </p:cBhvr>
                                    </p:animEffect>
                                  </p:childTnLst>
                                </p:cTn>
                              </p:par>
                              <p:par>
                                <p:cTn id="65" presetID="6" presetClass="emph" presetSubtype="0" accel="50000" decel="50000" fill="hold" nodeType="withEffect">
                                  <p:stCondLst>
                                    <p:cond delay="57000"/>
                                  </p:stCondLst>
                                  <p:childTnLst>
                                    <p:animScale>
                                      <p:cBhvr>
                                        <p:cTn id="66" dur="7000" fill="hold"/>
                                        <p:tgtEl>
                                          <p:spTgt spid="12"/>
                                        </p:tgtEl>
                                      </p:cBhvr>
                                      <p:by x="150000" y="150000"/>
                                    </p:animScale>
                                  </p:childTnLst>
                                </p:cTn>
                              </p:par>
                              <p:par>
                                <p:cTn id="67" presetID="64" presetClass="path" presetSubtype="0" accel="50000" decel="50000" fill="hold" nodeType="withEffect">
                                  <p:stCondLst>
                                    <p:cond delay="57000"/>
                                  </p:stCondLst>
                                  <p:childTnLst>
                                    <p:animMotion origin="layout" path="M 0 3.33333E-6 L 0 -0.18889 " pathEditMode="relative" rAng="0" ptsTypes="AA">
                                      <p:cBhvr>
                                        <p:cTn id="68" dur="7000" fill="hold"/>
                                        <p:tgtEl>
                                          <p:spTgt spid="12"/>
                                        </p:tgtEl>
                                        <p:attrNameLst>
                                          <p:attrName>ppt_x</p:attrName>
                                          <p:attrName>ppt_y</p:attrName>
                                        </p:attrNameLst>
                                      </p:cBhvr>
                                      <p:rCtr x="0" y="-94"/>
                                    </p:animMotion>
                                  </p:childTnLst>
                                </p:cTn>
                              </p:par>
                              <p:par>
                                <p:cTn id="69" presetID="10" presetClass="exit" presetSubtype="0" fill="hold" nodeType="withEffect">
                                  <p:stCondLst>
                                    <p:cond delay="70000"/>
                                  </p:stCondLst>
                                  <p:childTnLst>
                                    <p:animEffect transition="out" filter="fade">
                                      <p:cBhvr>
                                        <p:cTn id="70" dur="2000"/>
                                        <p:tgtEl>
                                          <p:spTgt spid="12"/>
                                        </p:tgtEl>
                                      </p:cBhvr>
                                    </p:animEffect>
                                    <p:set>
                                      <p:cBhvr>
                                        <p:cTn id="71" dur="1" fill="hold">
                                          <p:stCondLst>
                                            <p:cond delay="1999"/>
                                          </p:stCondLst>
                                        </p:cTn>
                                        <p:tgtEl>
                                          <p:spTgt spid="12"/>
                                        </p:tgtEl>
                                        <p:attrNameLst>
                                          <p:attrName>style.visibility</p:attrName>
                                        </p:attrNameLst>
                                      </p:cBhvr>
                                      <p:to>
                                        <p:strVal val="hidden"/>
                                      </p:to>
                                    </p:set>
                                  </p:childTnLst>
                                </p:cTn>
                              </p:par>
                              <p:par>
                                <p:cTn id="72" presetID="10" presetClass="entr" presetSubtype="0" fill="hold" nodeType="withEffect">
                                  <p:stCondLst>
                                    <p:cond delay="7000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2000"/>
                                        <p:tgtEl>
                                          <p:spTgt spid="13"/>
                                        </p:tgtEl>
                                      </p:cBhvr>
                                    </p:animEffect>
                                  </p:childTnLst>
                                </p:cTn>
                              </p:par>
                              <p:par>
                                <p:cTn id="75" presetID="35" presetClass="path" presetSubtype="0" accel="50000" decel="50000" fill="hold" nodeType="withEffect">
                                  <p:stCondLst>
                                    <p:cond delay="72000"/>
                                  </p:stCondLst>
                                  <p:childTnLst>
                                    <p:animMotion origin="layout" path="M 4.44444E-6 4.07407E-6 L -1.01181 0.00324 " pathEditMode="relative" rAng="0" ptsTypes="AA">
                                      <p:cBhvr>
                                        <p:cTn id="76" dur="20000" fill="hold"/>
                                        <p:tgtEl>
                                          <p:spTgt spid="13"/>
                                        </p:tgtEl>
                                        <p:attrNameLst>
                                          <p:attrName>ppt_x</p:attrName>
                                          <p:attrName>ppt_y</p:attrName>
                                        </p:attrNameLst>
                                      </p:cBhvr>
                                      <p:rCtr x="-506" y="2"/>
                                    </p:animMotion>
                                  </p:childTnLst>
                                </p:cTn>
                              </p:par>
                              <p:par>
                                <p:cTn id="77" presetID="10" presetClass="exit" presetSubtype="0" fill="hold" nodeType="withEffect">
                                  <p:stCondLst>
                                    <p:cond delay="92000"/>
                                  </p:stCondLst>
                                  <p:childTnLst>
                                    <p:animEffect transition="out" filter="fade">
                                      <p:cBhvr>
                                        <p:cTn id="78" dur="2000"/>
                                        <p:tgtEl>
                                          <p:spTgt spid="13"/>
                                        </p:tgtEl>
                                      </p:cBhvr>
                                    </p:animEffect>
                                    <p:set>
                                      <p:cBhvr>
                                        <p:cTn id="79" dur="1" fill="hold">
                                          <p:stCondLst>
                                            <p:cond delay="1999"/>
                                          </p:stCondLst>
                                        </p:cTn>
                                        <p:tgtEl>
                                          <p:spTgt spid="13"/>
                                        </p:tgtEl>
                                        <p:attrNameLst>
                                          <p:attrName>style.visibility</p:attrName>
                                        </p:attrNameLst>
                                      </p:cBhvr>
                                      <p:to>
                                        <p:strVal val="hidden"/>
                                      </p:to>
                                    </p:set>
                                  </p:childTnLst>
                                </p:cTn>
                              </p:par>
                              <p:par>
                                <p:cTn id="80" presetID="10" presetClass="entr" presetSubtype="0" fill="hold" nodeType="withEffect">
                                  <p:stCondLst>
                                    <p:cond delay="9200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2000"/>
                                        <p:tgtEl>
                                          <p:spTgt spid="14"/>
                                        </p:tgtEl>
                                      </p:cBhvr>
                                    </p:animEffect>
                                  </p:childTnLst>
                                </p:cTn>
                              </p:par>
                              <p:par>
                                <p:cTn id="83" presetID="10" presetClass="exit" presetSubtype="0" fill="hold" grpId="1" nodeType="withEffect">
                                  <p:stCondLst>
                                    <p:cond delay="92000"/>
                                  </p:stCondLst>
                                  <p:childTnLst>
                                    <p:animEffect transition="out" filter="fade">
                                      <p:cBhvr>
                                        <p:cTn id="84" dur="5000"/>
                                        <p:tgtEl>
                                          <p:spTgt spid="3"/>
                                        </p:tgtEl>
                                      </p:cBhvr>
                                    </p:animEffect>
                                    <p:set>
                                      <p:cBhvr>
                                        <p:cTn id="85" dur="1" fill="hold">
                                          <p:stCondLst>
                                            <p:cond delay="4999"/>
                                          </p:stCondLst>
                                        </p:cTn>
                                        <p:tgtEl>
                                          <p:spTgt spid="3"/>
                                        </p:tgtEl>
                                        <p:attrNameLst>
                                          <p:attrName>style.visibility</p:attrName>
                                        </p:attrNameLst>
                                      </p:cBhvr>
                                      <p:to>
                                        <p:strVal val="hidden"/>
                                      </p:to>
                                    </p:set>
                                  </p:childTnLst>
                                </p:cTn>
                              </p:par>
                              <p:par>
                                <p:cTn id="86" presetID="10" presetClass="entr" presetSubtype="0" fill="hold" grpId="0" nodeType="withEffect">
                                  <p:stCondLst>
                                    <p:cond delay="93000"/>
                                  </p:stCondLst>
                                  <p:childTnLst>
                                    <p:set>
                                      <p:cBhvr>
                                        <p:cTn id="87" dur="1" fill="hold">
                                          <p:stCondLst>
                                            <p:cond delay="0"/>
                                          </p:stCondLst>
                                        </p:cTn>
                                        <p:tgtEl>
                                          <p:spTgt spid="15"/>
                                        </p:tgtEl>
                                        <p:attrNameLst>
                                          <p:attrName>style.visibility</p:attrName>
                                        </p:attrNameLst>
                                      </p:cBhvr>
                                      <p:to>
                                        <p:strVal val="visible"/>
                                      </p:to>
                                    </p:set>
                                    <p:animEffect transition="in" filter="fade">
                                      <p:cBhvr>
                                        <p:cTn id="8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89"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91"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3" grpId="0" animBg="1"/>
      <p:bldP spid="3" grpId="1" animBg="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115937" y="1216152"/>
            <a:ext cx="9412337" cy="5888182"/>
            <a:chOff x="-108528" y="1219200"/>
            <a:chExt cx="9412337" cy="5888182"/>
          </a:xfrm>
        </p:grpSpPr>
        <p:pic>
          <p:nvPicPr>
            <p:cNvPr id="4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9" name="Freeform 4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3" name="Freeform 5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19" name="Group 43"/>
          <p:cNvGrpSpPr/>
          <p:nvPr/>
        </p:nvGrpSpPr>
        <p:grpSpPr>
          <a:xfrm>
            <a:off x="6848856" y="1981200"/>
            <a:ext cx="1243584" cy="2118211"/>
            <a:chOff x="6848856" y="1981200"/>
            <a:chExt cx="1243584" cy="2118211"/>
          </a:xfrm>
        </p:grpSpPr>
        <p:grpSp>
          <p:nvGrpSpPr>
            <p:cNvPr id="23" name="Group 76"/>
            <p:cNvGrpSpPr/>
            <p:nvPr/>
          </p:nvGrpSpPr>
          <p:grpSpPr>
            <a:xfrm>
              <a:off x="6858000" y="2134394"/>
              <a:ext cx="1219200" cy="1557842"/>
              <a:chOff x="6858000" y="2134394"/>
              <a:chExt cx="1219200" cy="1557842"/>
            </a:xfrm>
          </p:grpSpPr>
          <p:cxnSp>
            <p:nvCxnSpPr>
              <p:cNvPr id="35" name="Straight Connector 3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https://history.army.mil/LC/The%20Mission/Facts/3fixa.JPG"/>
              <p:cNvPicPr>
                <a:picLocks noChangeAspect="1" noChangeArrowheads="1"/>
              </p:cNvPicPr>
              <p:nvPr/>
            </p:nvPicPr>
            <p:blipFill>
              <a:blip r:embed="rId3"/>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38" name="TextBox 37"/>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0" name="Oval 3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7" name="Group 56"/>
          <p:cNvGrpSpPr/>
          <p:nvPr/>
        </p:nvGrpSpPr>
        <p:grpSpPr>
          <a:xfrm>
            <a:off x="0" y="1219200"/>
            <a:ext cx="7239000" cy="533400"/>
            <a:chOff x="0" y="1219200"/>
            <a:chExt cx="7010400" cy="533400"/>
          </a:xfrm>
        </p:grpSpPr>
        <p:pic>
          <p:nvPicPr>
            <p:cNvPr id="55"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19200"/>
              <a:ext cx="6789018" cy="533400"/>
            </a:xfrm>
            <a:prstGeom prst="rect">
              <a:avLst/>
            </a:prstGeom>
            <a:noFill/>
          </p:spPr>
        </p:pic>
        <p:sp>
          <p:nvSpPr>
            <p:cNvPr id="44" name="TextBox 43"/>
            <p:cNvSpPr txBox="1"/>
            <p:nvPr/>
          </p:nvSpPr>
          <p:spPr>
            <a:xfrm>
              <a:off x="0" y="1229380"/>
              <a:ext cx="701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1820: promoted to Colonel, sent to Fort Smith</a:t>
              </a:r>
              <a:endParaRPr lang="en-US" sz="2800" b="1" dirty="0">
                <a:effectLst>
                  <a:outerShdw dist="38100" dir="7200000" algn="ctr" rotWithShape="0">
                    <a:schemeClr val="bg1"/>
                  </a:outerShdw>
                </a:effectLst>
              </a:endParaRPr>
            </a:p>
          </p:txBody>
        </p:sp>
      </p:grpSp>
      <p:grpSp>
        <p:nvGrpSpPr>
          <p:cNvPr id="58" name="Group 57"/>
          <p:cNvGrpSpPr/>
          <p:nvPr/>
        </p:nvGrpSpPr>
        <p:grpSpPr>
          <a:xfrm>
            <a:off x="0" y="1676400"/>
            <a:ext cx="7162800" cy="990600"/>
            <a:chOff x="-76200" y="1600200"/>
            <a:chExt cx="6324600" cy="990600"/>
          </a:xfrm>
        </p:grpSpPr>
        <p:pic>
          <p:nvPicPr>
            <p:cNvPr id="5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76200" y="1666220"/>
              <a:ext cx="6190034" cy="924580"/>
            </a:xfrm>
            <a:prstGeom prst="rect">
              <a:avLst/>
            </a:prstGeom>
            <a:noFill/>
          </p:spPr>
        </p:pic>
        <p:sp>
          <p:nvSpPr>
            <p:cNvPr id="46" name="TextBox 45"/>
            <p:cNvSpPr txBox="1"/>
            <p:nvPr/>
          </p:nvSpPr>
          <p:spPr>
            <a:xfrm>
              <a:off x="-76200" y="1600200"/>
              <a:ext cx="6324600" cy="954107"/>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1824: builds &amp; commands Fort Gibson  (OK)</a:t>
              </a:r>
            </a:p>
            <a:p>
              <a:r>
                <a:rPr lang="en-US" sz="2800" b="1" dirty="0" smtClean="0">
                  <a:effectLst>
                    <a:outerShdw dist="38100" dir="7200000" algn="ctr" rotWithShape="0">
                      <a:schemeClr val="bg1"/>
                    </a:outerShdw>
                  </a:effectLst>
                </a:rPr>
                <a:t>	(1</a:t>
              </a:r>
              <a:r>
                <a:rPr lang="en-US" sz="2800" b="1" baseline="30000" dirty="0" smtClean="0">
                  <a:effectLst>
                    <a:outerShdw dist="38100" dir="7200000" algn="ctr" rotWithShape="0">
                      <a:schemeClr val="bg1"/>
                    </a:outerShdw>
                  </a:effectLst>
                </a:rPr>
                <a:t>st</a:t>
              </a:r>
              <a:r>
                <a:rPr lang="en-US" sz="2800" b="1" dirty="0" smtClean="0">
                  <a:effectLst>
                    <a:outerShdw dist="38100" dir="7200000" algn="ctr" rotWithShape="0">
                      <a:schemeClr val="bg1"/>
                    </a:outerShdw>
                  </a:effectLst>
                </a:rPr>
                <a:t> military post in Indian Territory)</a:t>
              </a:r>
              <a:endParaRPr lang="en-US" sz="2800" b="1" dirty="0">
                <a:effectLst>
                  <a:outerShdw dist="38100" dir="7200000" algn="ctr" rotWithShape="0">
                    <a:schemeClr val="bg1"/>
                  </a:outerShdw>
                </a:effectLst>
              </a:endParaRPr>
            </a:p>
          </p:txBody>
        </p:sp>
      </p:grpSp>
      <p:grpSp>
        <p:nvGrpSpPr>
          <p:cNvPr id="63" name="Group 62"/>
          <p:cNvGrpSpPr/>
          <p:nvPr/>
        </p:nvGrpSpPr>
        <p:grpSpPr>
          <a:xfrm>
            <a:off x="0" y="2590800"/>
            <a:ext cx="3048000" cy="533400"/>
            <a:chOff x="0" y="3048000"/>
            <a:chExt cx="3048000" cy="533400"/>
          </a:xfrm>
        </p:grpSpPr>
        <p:pic>
          <p:nvPicPr>
            <p:cNvPr id="62"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3124200"/>
              <a:ext cx="2743200" cy="457200"/>
            </a:xfrm>
            <a:prstGeom prst="rect">
              <a:avLst/>
            </a:prstGeom>
            <a:noFill/>
          </p:spPr>
        </p:pic>
        <p:sp>
          <p:nvSpPr>
            <p:cNvPr id="61" name="TextBox 60"/>
            <p:cNvSpPr txBox="1"/>
            <p:nvPr/>
          </p:nvSpPr>
          <p:spPr>
            <a:xfrm>
              <a:off x="0" y="3048000"/>
              <a:ext cx="30480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52 years old</a:t>
              </a:r>
              <a:endParaRPr lang="en-US" sz="2800" b="1" dirty="0">
                <a:effectLst>
                  <a:outerShdw dist="38100" dir="7200000" algn="ctr" rotWithShape="0">
                    <a:schemeClr val="bg1"/>
                  </a:outerShdw>
                </a:effectLst>
              </a:endParaRPr>
            </a:p>
          </p:txBody>
        </p:sp>
      </p:grpSp>
      <p:pic>
        <p:nvPicPr>
          <p:cNvPr id="1026" name="Picture 2"/>
          <p:cNvPicPr>
            <a:picLocks noChangeAspect="1" noChangeArrowheads="1"/>
          </p:cNvPicPr>
          <p:nvPr/>
        </p:nvPicPr>
        <p:blipFill>
          <a:blip r:embed="rId5"/>
          <a:srcRect/>
          <a:stretch>
            <a:fillRect/>
          </a:stretch>
        </p:blipFill>
        <p:spPr bwMode="auto">
          <a:xfrm>
            <a:off x="4191000" y="3505200"/>
            <a:ext cx="4796145" cy="2971800"/>
          </a:xfrm>
          <a:prstGeom prst="rect">
            <a:avLst/>
          </a:prstGeom>
          <a:noFill/>
          <a:ln w="50800">
            <a:solidFill>
              <a:schemeClr val="tx1"/>
            </a:solidFill>
            <a:miter lim="800000"/>
            <a:headEnd/>
            <a:tailEnd/>
          </a:ln>
          <a:effectLst/>
        </p:spPr>
      </p:pic>
      <p:pic>
        <p:nvPicPr>
          <p:cNvPr id="29" name="Picture 2" descr="Arbuckle-196.jpg"/>
          <p:cNvPicPr preferRelativeResize="0">
            <a:picLocks noChangeArrowheads="1"/>
          </p:cNvPicPr>
          <p:nvPr/>
        </p:nvPicPr>
        <p:blipFill>
          <a:blip r:embed="rId6"/>
          <a:srcRect b="12500"/>
          <a:stretch>
            <a:fillRect/>
          </a:stretch>
        </p:blipFill>
        <p:spPr bwMode="auto">
          <a:xfrm>
            <a:off x="2819400" y="3145536"/>
            <a:ext cx="1216152" cy="130759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childTnLst>
                          </p:cTn>
                        </p:par>
                        <p:par>
                          <p:cTn id="8" fill="hold">
                            <p:stCondLst>
                              <p:cond delay="1000"/>
                            </p:stCondLst>
                            <p:childTnLst>
                              <p:par>
                                <p:cTn id="9" presetID="35" presetClass="path" presetSubtype="0" accel="50000" decel="50000" fill="hold" nodeType="afterEffect">
                                  <p:stCondLst>
                                    <p:cond delay="0"/>
                                  </p:stCondLst>
                                  <p:childTnLst>
                                    <p:animMotion origin="layout" path="M -3.88889E-6 2.96296E-6 L -0.41701 0.19004 " pathEditMode="relative" rAng="0" ptsTypes="AA">
                                      <p:cBhvr>
                                        <p:cTn id="10" dur="1000" fill="hold"/>
                                        <p:tgtEl>
                                          <p:spTgt spid="19"/>
                                        </p:tgtEl>
                                        <p:attrNameLst>
                                          <p:attrName>ppt_x</p:attrName>
                                          <p:attrName>ppt_y</p:attrName>
                                        </p:attrNameLst>
                                      </p:cBhvr>
                                      <p:rCtr x="-209" y="95"/>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1000"/>
                                        <p:tgtEl>
                                          <p:spTgt spid="58"/>
                                        </p:tgtEl>
                                      </p:cBhvr>
                                    </p:animEffect>
                                  </p:childTnLst>
                                </p:cTn>
                              </p:par>
                            </p:childTnLst>
                          </p:cTn>
                        </p:par>
                        <p:par>
                          <p:cTn id="16" fill="hold">
                            <p:stCondLst>
                              <p:cond delay="1000"/>
                            </p:stCondLst>
                            <p:childTnLst>
                              <p:par>
                                <p:cTn id="17" presetID="64" presetClass="path" presetSubtype="0" accel="50000" decel="50000" fill="hold" nodeType="afterEffect">
                                  <p:stCondLst>
                                    <p:cond delay="0"/>
                                  </p:stCondLst>
                                  <p:childTnLst>
                                    <p:animMotion origin="layout" path="M -0.41701 0.19004 L -0.44201 0.11227 " pathEditMode="relative" rAng="0" ptsTypes="AA">
                                      <p:cBhvr>
                                        <p:cTn id="18" dur="1000" fill="hold"/>
                                        <p:tgtEl>
                                          <p:spTgt spid="19"/>
                                        </p:tgtEl>
                                        <p:attrNameLst>
                                          <p:attrName>ppt_x</p:attrName>
                                          <p:attrName>ppt_y</p:attrName>
                                        </p:attrNameLst>
                                      </p:cBhvr>
                                      <p:rCtr x="-13" y="-39"/>
                                    </p:animMotion>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1000"/>
                                        <p:tgtEl>
                                          <p:spTgt spid="63"/>
                                        </p:tgtEl>
                                      </p:cBhvr>
                                    </p:animEffect>
                                  </p:childTnLst>
                                </p:cTn>
                              </p:par>
                              <p:par>
                                <p:cTn id="28" presetID="9"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dissolve">
                                      <p:cBhvr>
                                        <p:cTn id="3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10" name="Group 50"/>
          <p:cNvGrpSpPr/>
          <p:nvPr/>
        </p:nvGrpSpPr>
        <p:grpSpPr>
          <a:xfrm>
            <a:off x="-228600" y="838200"/>
            <a:ext cx="2438400" cy="4572000"/>
            <a:chOff x="-228600" y="838200"/>
            <a:chExt cx="2438400" cy="4572000"/>
          </a:xfrm>
        </p:grpSpPr>
        <p:sp>
          <p:nvSpPr>
            <p:cNvPr id="11" name="Freeform 10"/>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p:nvSpPr>
          <p:cNvPr id="14" name="Freeform 13"/>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41"/>
          <p:cNvGrpSpPr>
            <a:grpSpLocks noChangeAspect="1"/>
          </p:cNvGrpSpPr>
          <p:nvPr/>
        </p:nvGrpSpPr>
        <p:grpSpPr>
          <a:xfrm>
            <a:off x="5901701" y="3395726"/>
            <a:ext cx="3318499" cy="3464280"/>
            <a:chOff x="4215787" y="2814458"/>
            <a:chExt cx="2418080" cy="2524305"/>
          </a:xfrm>
        </p:grpSpPr>
        <p:sp>
          <p:nvSpPr>
            <p:cNvPr id="17" name="Freeform 16"/>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9" name="Group 18"/>
          <p:cNvGrpSpPr/>
          <p:nvPr/>
        </p:nvGrpSpPr>
        <p:grpSpPr>
          <a:xfrm>
            <a:off x="2087336" y="6259286"/>
            <a:ext cx="4210050" cy="702128"/>
            <a:chOff x="2087336" y="6259286"/>
            <a:chExt cx="4210050" cy="702128"/>
          </a:xfrm>
        </p:grpSpPr>
        <p:sp>
          <p:nvSpPr>
            <p:cNvPr id="20" name="Freeform 19"/>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22" name="Group 21"/>
          <p:cNvGrpSpPr/>
          <p:nvPr/>
        </p:nvGrpSpPr>
        <p:grpSpPr>
          <a:xfrm>
            <a:off x="6897511" y="1456268"/>
            <a:ext cx="2596444" cy="2469444"/>
            <a:chOff x="6897511" y="1456268"/>
            <a:chExt cx="2596444" cy="2469444"/>
          </a:xfrm>
        </p:grpSpPr>
        <p:sp>
          <p:nvSpPr>
            <p:cNvPr id="23" name="Freeform 22"/>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grpSp>
        <p:nvGrpSpPr>
          <p:cNvPr id="29" name="Group 28"/>
          <p:cNvGrpSpPr/>
          <p:nvPr/>
        </p:nvGrpSpPr>
        <p:grpSpPr>
          <a:xfrm>
            <a:off x="3352800" y="1676400"/>
            <a:ext cx="4038600" cy="769441"/>
            <a:chOff x="3352800" y="1676400"/>
            <a:chExt cx="4038600" cy="769441"/>
          </a:xfrm>
        </p:grpSpPr>
        <p:sp>
          <p:nvSpPr>
            <p:cNvPr id="27" name="TextBox 26"/>
            <p:cNvSpPr txBox="1"/>
            <p:nvPr/>
          </p:nvSpPr>
          <p:spPr>
            <a:xfrm>
              <a:off x="6781800" y="16764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sp>
          <p:nvSpPr>
            <p:cNvPr id="28" name="Rounded Rectangle 27"/>
            <p:cNvSpPr/>
            <p:nvPr/>
          </p:nvSpPr>
          <p:spPr>
            <a:xfrm>
              <a:off x="3352800" y="1752600"/>
              <a:ext cx="4038600" cy="609600"/>
            </a:xfrm>
            <a:prstGeom prst="roundRect">
              <a:avLst/>
            </a:prstGeom>
            <a:noFill/>
            <a:ln w="50800">
              <a:solidFill>
                <a:srgbClr val="FF0000"/>
              </a:solidFill>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p:cNvSpPr/>
          <p:nvPr/>
        </p:nvSpPr>
        <p:spPr>
          <a:xfrm>
            <a:off x="0" y="2362200"/>
            <a:ext cx="2667000" cy="2971800"/>
          </a:xfrm>
          <a:prstGeom prst="rect">
            <a:avLst/>
          </a:prstGeom>
          <a:noFill/>
          <a:ln w="76200">
            <a:solidFill>
              <a:srgbClr val="FF0000"/>
            </a:solidFill>
          </a:ln>
          <a:effectLst>
            <a:outerShdw dist="50800" dir="1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886200" y="5184648"/>
            <a:ext cx="633507" cy="553998"/>
          </a:xfrm>
          <a:prstGeom prst="rect">
            <a:avLst/>
          </a:prstGeom>
          <a:noFill/>
        </p:spPr>
        <p:txBody>
          <a:bodyPr wrap="none" rtlCol="0">
            <a:spAutoFit/>
          </a:bodyPr>
          <a:lstStyle/>
          <a:p>
            <a:pPr algn="r"/>
            <a:r>
              <a:rPr lang="en-US" sz="3000" b="1" dirty="0" smtClean="0">
                <a:solidFill>
                  <a:schemeClr val="bg1"/>
                </a:solidFill>
                <a:effectLst>
                  <a:outerShdw dist="38100" dir="7200000" algn="ctr" rotWithShape="0">
                    <a:schemeClr val="tx1"/>
                  </a:outerShdw>
                </a:effectLst>
              </a:rPr>
              <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10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animBg="1"/>
      <p:bldP spid="3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4" name="Group 50"/>
          <p:cNvGrpSpPr/>
          <p:nvPr/>
        </p:nvGrpSpPr>
        <p:grpSpPr>
          <a:xfrm>
            <a:off x="-228600" y="838200"/>
            <a:ext cx="2438400" cy="4572000"/>
            <a:chOff x="-228600" y="838200"/>
            <a:chExt cx="2438400" cy="4572000"/>
          </a:xfrm>
        </p:grpSpPr>
        <p:sp>
          <p:nvSpPr>
            <p:cNvPr id="11" name="Freeform 10"/>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p:nvSpPr>
          <p:cNvPr id="14" name="Freeform 13"/>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41"/>
          <p:cNvGrpSpPr>
            <a:grpSpLocks noChangeAspect="1"/>
          </p:cNvGrpSpPr>
          <p:nvPr/>
        </p:nvGrpSpPr>
        <p:grpSpPr>
          <a:xfrm>
            <a:off x="5901701" y="3395726"/>
            <a:ext cx="3318499" cy="3464280"/>
            <a:chOff x="4215787" y="2814458"/>
            <a:chExt cx="2418080" cy="2524305"/>
          </a:xfrm>
        </p:grpSpPr>
        <p:sp>
          <p:nvSpPr>
            <p:cNvPr id="17" name="Freeform 16"/>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6" name="Group 18"/>
          <p:cNvGrpSpPr/>
          <p:nvPr/>
        </p:nvGrpSpPr>
        <p:grpSpPr>
          <a:xfrm>
            <a:off x="2087336" y="6259286"/>
            <a:ext cx="4210050" cy="702128"/>
            <a:chOff x="2087336" y="6259286"/>
            <a:chExt cx="4210050" cy="702128"/>
          </a:xfrm>
        </p:grpSpPr>
        <p:sp>
          <p:nvSpPr>
            <p:cNvPr id="20" name="Freeform 19"/>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sp>
        <p:nvSpPr>
          <p:cNvPr id="36" name="TextBox 35"/>
          <p:cNvSpPr txBox="1"/>
          <p:nvPr/>
        </p:nvSpPr>
        <p:spPr>
          <a:xfrm>
            <a:off x="3886200" y="5184648"/>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nvGrpSpPr>
          <p:cNvPr id="19" name="Group 21"/>
          <p:cNvGrpSpPr/>
          <p:nvPr/>
        </p:nvGrpSpPr>
        <p:grpSpPr>
          <a:xfrm>
            <a:off x="6897511" y="1456268"/>
            <a:ext cx="2596444" cy="2469444"/>
            <a:chOff x="6897511" y="1456268"/>
            <a:chExt cx="2596444" cy="2469444"/>
          </a:xfrm>
        </p:grpSpPr>
        <p:sp>
          <p:nvSpPr>
            <p:cNvPr id="23" name="Freeform 22"/>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sp>
        <p:nvSpPr>
          <p:cNvPr id="35" name="Rectangle 34"/>
          <p:cNvSpPr/>
          <p:nvPr/>
        </p:nvSpPr>
        <p:spPr>
          <a:xfrm>
            <a:off x="0" y="2362200"/>
            <a:ext cx="2667000" cy="2971800"/>
          </a:xfrm>
          <a:prstGeom prst="rect">
            <a:avLst/>
          </a:prstGeom>
          <a:noFill/>
          <a:ln w="76200">
            <a:solidFill>
              <a:srgbClr val="FF0000"/>
            </a:solidFill>
          </a:ln>
          <a:effectLst>
            <a:outerShdw dist="50800" dir="1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0" y="2286000"/>
            <a:ext cx="9144000" cy="4572000"/>
            <a:chOff x="0" y="2286000"/>
            <a:chExt cx="9144000" cy="4572000"/>
          </a:xfrm>
        </p:grpSpPr>
        <p:sp>
          <p:nvSpPr>
            <p:cNvPr id="30" name="Rectangle 29"/>
            <p:cNvSpPr/>
            <p:nvPr/>
          </p:nvSpPr>
          <p:spPr>
            <a:xfrm>
              <a:off x="0" y="2286000"/>
              <a:ext cx="91440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p:cNvPicPr>
              <a:picLocks noChangeAspect="1" noChangeArrowheads="1"/>
            </p:cNvPicPr>
            <p:nvPr/>
          </p:nvPicPr>
          <p:blipFill>
            <a:blip r:embed="rId3"/>
            <a:srcRect l="1031" t="34654" r="6111" b="8911"/>
            <a:stretch>
              <a:fillRect/>
            </a:stretch>
          </p:blipFill>
          <p:spPr bwMode="auto">
            <a:xfrm>
              <a:off x="1219200" y="2438400"/>
              <a:ext cx="6858000" cy="4343400"/>
            </a:xfrm>
            <a:prstGeom prst="rect">
              <a:avLst/>
            </a:prstGeom>
            <a:noFill/>
            <a:ln w="50800">
              <a:solidFill>
                <a:schemeClr val="tx1"/>
              </a:solidFill>
              <a:miter lim="800000"/>
              <a:headEnd/>
              <a:tailEnd/>
            </a:ln>
            <a:effectLst/>
          </p:spPr>
        </p:pic>
      </p:grpSp>
      <p:sp>
        <p:nvSpPr>
          <p:cNvPr id="32" name="TextBox 31"/>
          <p:cNvSpPr txBox="1"/>
          <p:nvPr/>
        </p:nvSpPr>
        <p:spPr>
          <a:xfrm rot="19849042">
            <a:off x="6168246" y="4510600"/>
            <a:ext cx="2072234" cy="523220"/>
          </a:xfrm>
          <a:prstGeom prst="rect">
            <a:avLst/>
          </a:prstGeom>
          <a:solidFill>
            <a:srgbClr val="FFE59B">
              <a:alpha val="75000"/>
            </a:srgbClr>
          </a:solid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Chickasaw??</a:t>
            </a:r>
          </a:p>
        </p:txBody>
      </p:sp>
      <p:sp>
        <p:nvSpPr>
          <p:cNvPr id="33" name="TextBox 32"/>
          <p:cNvSpPr txBox="1"/>
          <p:nvPr/>
        </p:nvSpPr>
        <p:spPr>
          <a:xfrm>
            <a:off x="3015940" y="5867400"/>
            <a:ext cx="2927660" cy="492443"/>
          </a:xfrm>
          <a:prstGeom prst="rect">
            <a:avLst/>
          </a:prstGeom>
          <a:solidFill>
            <a:srgbClr val="FFE59B">
              <a:alpha val="75000"/>
            </a:srgbClr>
          </a:solidFill>
        </p:spPr>
        <p:txBody>
          <a:bodyPr wrap="none" rtlCol="0">
            <a:spAutoFit/>
          </a:bodyPr>
          <a:lstStyle/>
          <a:p>
            <a:pPr algn="ctr"/>
            <a:r>
              <a:rPr lang="en-US" sz="2600" b="1" dirty="0" smtClean="0"/>
              <a:t>Choctaw-</a:t>
            </a:r>
            <a:r>
              <a:rPr lang="en-US" sz="2600" b="1" dirty="0" smtClean="0">
                <a:solidFill>
                  <a:srgbClr val="FF0000"/>
                </a:solidFill>
                <a:effectLst>
                  <a:outerShdw dist="50800" dir="7200000" algn="ctr" rotWithShape="0">
                    <a:schemeClr val="tx1"/>
                  </a:outerShdw>
                </a:effectLst>
              </a:rPr>
              <a:t>Chickasaw</a:t>
            </a:r>
          </a:p>
        </p:txBody>
      </p:sp>
      <p:sp>
        <p:nvSpPr>
          <p:cNvPr id="34" name="Curved Left Arrow 33"/>
          <p:cNvSpPr/>
          <p:nvPr/>
        </p:nvSpPr>
        <p:spPr>
          <a:xfrm rot="929482">
            <a:off x="6756393" y="2107870"/>
            <a:ext cx="2097856" cy="4791413"/>
          </a:xfrm>
          <a:prstGeom prst="curvedLeftArrow">
            <a:avLst>
              <a:gd name="adj1" fmla="val 14998"/>
              <a:gd name="adj2" fmla="val 50000"/>
              <a:gd name="adj3" fmla="val 2500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8"/>
          <p:cNvGrpSpPr/>
          <p:nvPr/>
        </p:nvGrpSpPr>
        <p:grpSpPr>
          <a:xfrm>
            <a:off x="3352800" y="1676400"/>
            <a:ext cx="4038600" cy="769441"/>
            <a:chOff x="3352800" y="1676400"/>
            <a:chExt cx="4038600" cy="769441"/>
          </a:xfrm>
        </p:grpSpPr>
        <p:sp>
          <p:nvSpPr>
            <p:cNvPr id="27" name="TextBox 26"/>
            <p:cNvSpPr txBox="1"/>
            <p:nvPr/>
          </p:nvSpPr>
          <p:spPr>
            <a:xfrm>
              <a:off x="6781800" y="16764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sp>
          <p:nvSpPr>
            <p:cNvPr id="28" name="Rounded Rectangle 27"/>
            <p:cNvSpPr/>
            <p:nvPr/>
          </p:nvSpPr>
          <p:spPr>
            <a:xfrm>
              <a:off x="3352800" y="1752600"/>
              <a:ext cx="4038600" cy="609600"/>
            </a:xfrm>
            <a:prstGeom prst="roundRect">
              <a:avLst/>
            </a:prstGeom>
            <a:noFill/>
            <a:ln w="50800">
              <a:solidFill>
                <a:srgbClr val="FF0000"/>
              </a:solidFill>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3.33333E-6 -1.11111E-6 L 0.34584 0.21667 " pathEditMode="relative" rAng="0" ptsTypes="AA">
                                      <p:cBhvr>
                                        <p:cTn id="6" dur="1000" fill="hold"/>
                                        <p:tgtEl>
                                          <p:spTgt spid="35"/>
                                        </p:tgtEl>
                                        <p:attrNameLst>
                                          <p:attrName>ppt_x</p:attrName>
                                          <p:attrName>ppt_y</p:attrName>
                                        </p:attrNameLst>
                                      </p:cBhvr>
                                      <p:rCtr x="173" y="108"/>
                                    </p:animMotion>
                                  </p:childTnLst>
                                </p:cTn>
                              </p:par>
                              <p:par>
                                <p:cTn id="7" presetID="6" presetClass="emph" presetSubtype="0" fill="hold" grpId="1" nodeType="withEffect">
                                  <p:stCondLst>
                                    <p:cond delay="0"/>
                                  </p:stCondLst>
                                  <p:childTnLst>
                                    <p:animScale>
                                      <p:cBhvr>
                                        <p:cTn id="8" dur="1000" fill="hold"/>
                                        <p:tgtEl>
                                          <p:spTgt spid="35"/>
                                        </p:tgtEl>
                                      </p:cBhvr>
                                      <p:by x="70000" y="70000"/>
                                    </p:animScale>
                                  </p:childTnLst>
                                </p:cTn>
                              </p:par>
                              <p:par>
                                <p:cTn id="9" presetID="10" presetClass="exit" presetSubtype="0" fill="hold" grpId="2" nodeType="withEffect">
                                  <p:stCondLst>
                                    <p:cond delay="500"/>
                                  </p:stCondLst>
                                  <p:childTnLst>
                                    <p:animEffect transition="out" filter="fade">
                                      <p:cBhvr>
                                        <p:cTn id="10" dur="1000"/>
                                        <p:tgtEl>
                                          <p:spTgt spid="35"/>
                                        </p:tgtEl>
                                      </p:cBhvr>
                                    </p:animEffect>
                                    <p:set>
                                      <p:cBhvr>
                                        <p:cTn id="11" dur="1" fill="hold">
                                          <p:stCondLst>
                                            <p:cond delay="999"/>
                                          </p:stCondLst>
                                        </p:cTn>
                                        <p:tgtEl>
                                          <p:spTgt spid="35"/>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1000" fill="hold"/>
                                        <p:tgtEl>
                                          <p:spTgt spid="32"/>
                                        </p:tgtEl>
                                        <p:attrNameLst>
                                          <p:attrName>ppt_w</p:attrName>
                                        </p:attrNameLst>
                                      </p:cBhvr>
                                      <p:tavLst>
                                        <p:tav tm="0">
                                          <p:val>
                                            <p:fltVal val="0"/>
                                          </p:val>
                                        </p:tav>
                                        <p:tav tm="100000">
                                          <p:val>
                                            <p:strVal val="#ppt_w"/>
                                          </p:val>
                                        </p:tav>
                                      </p:tavLst>
                                    </p:anim>
                                    <p:anim calcmode="lin" valueType="num">
                                      <p:cBhvr>
                                        <p:cTn id="20" dur="1000" fill="hold"/>
                                        <p:tgtEl>
                                          <p:spTgt spid="32"/>
                                        </p:tgtEl>
                                        <p:attrNameLst>
                                          <p:attrName>ppt_h</p:attrName>
                                        </p:attrNameLst>
                                      </p:cBhvr>
                                      <p:tavLst>
                                        <p:tav tm="0">
                                          <p:val>
                                            <p:fltVal val="0"/>
                                          </p:val>
                                        </p:tav>
                                        <p:tav tm="100000">
                                          <p:val>
                                            <p:strVal val="#ppt_h"/>
                                          </p:val>
                                        </p:tav>
                                      </p:tavLst>
                                    </p:anim>
                                    <p:animEffect transition="in" filter="fade">
                                      <p:cBhvr>
                                        <p:cTn id="21" dur="10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35" presetClass="path" presetSubtype="0" accel="50000" decel="50000" fill="hold" grpId="1" nodeType="clickEffect">
                                  <p:stCondLst>
                                    <p:cond delay="0"/>
                                  </p:stCondLst>
                                  <p:childTnLst>
                                    <p:animMotion origin="layout" path="M 2.77778E-6 -3.33333E-6 L -0.27952 0.20417 " pathEditMode="relative" rAng="0" ptsTypes="AA">
                                      <p:cBhvr>
                                        <p:cTn id="30" dur="1000" fill="hold"/>
                                        <p:tgtEl>
                                          <p:spTgt spid="32"/>
                                        </p:tgtEl>
                                        <p:attrNameLst>
                                          <p:attrName>ppt_x</p:attrName>
                                          <p:attrName>ppt_y</p:attrName>
                                        </p:attrNameLst>
                                      </p:cBhvr>
                                      <p:rCtr x="-140" y="102"/>
                                    </p:animMotion>
                                  </p:childTnLst>
                                </p:cTn>
                              </p:par>
                              <p:par>
                                <p:cTn id="31" presetID="8" presetClass="emph" presetSubtype="0" fill="hold" grpId="2" nodeType="withEffect">
                                  <p:stCondLst>
                                    <p:cond delay="0"/>
                                  </p:stCondLst>
                                  <p:childTnLst>
                                    <p:animRot by="1800000">
                                      <p:cBhvr>
                                        <p:cTn id="32" dur="1000" fill="hold"/>
                                        <p:tgtEl>
                                          <p:spTgt spid="32"/>
                                        </p:tgtEl>
                                        <p:attrNameLst>
                                          <p:attrName>r</p:attrName>
                                        </p:attrNameLst>
                                      </p:cBhvr>
                                    </p:animRot>
                                  </p:childTnLst>
                                </p:cTn>
                              </p:par>
                              <p:par>
                                <p:cTn id="33" presetID="10" presetClass="entr" presetSubtype="0" fill="hold" grpId="0" nodeType="withEffect">
                                  <p:stCondLst>
                                    <p:cond delay="50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childTnLst>
                                </p:cTn>
                              </p:par>
                              <p:par>
                                <p:cTn id="36" presetID="10" presetClass="exit" presetSubtype="0" fill="hold" grpId="3" nodeType="withEffect">
                                  <p:stCondLst>
                                    <p:cond delay="500"/>
                                  </p:stCondLst>
                                  <p:childTnLst>
                                    <p:animEffect transition="out" filter="fade">
                                      <p:cBhvr>
                                        <p:cTn id="37" dur="1000"/>
                                        <p:tgtEl>
                                          <p:spTgt spid="32"/>
                                        </p:tgtEl>
                                      </p:cBhvr>
                                    </p:animEffect>
                                    <p:set>
                                      <p:cBhvr>
                                        <p:cTn id="38" dur="1" fill="hold">
                                          <p:stCondLst>
                                            <p:cond delay="999"/>
                                          </p:stCondLst>
                                        </p:cTn>
                                        <p:tgtEl>
                                          <p:spTgt spid="3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33"/>
                                        </p:tgtEl>
                                      </p:cBhvr>
                                    </p:animEffect>
                                    <p:set>
                                      <p:cBhvr>
                                        <p:cTn id="46" dur="1" fill="hold">
                                          <p:stCondLst>
                                            <p:cond delay="999"/>
                                          </p:stCondLst>
                                        </p:cTn>
                                        <p:tgtEl>
                                          <p:spTgt spid="3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4"/>
                                        </p:tgtEl>
                                      </p:cBhvr>
                                    </p:animEffect>
                                    <p:set>
                                      <p:cBhvr>
                                        <p:cTn id="52"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32" grpId="0" animBg="1"/>
      <p:bldP spid="32" grpId="1" animBg="1"/>
      <p:bldP spid="32" grpId="2" animBg="1"/>
      <p:bldP spid="32" grpId="3" animBg="1"/>
      <p:bldP spid="33" grpId="0" animBg="1"/>
      <p:bldP spid="33" grpId="1" animBg="1"/>
      <p:bldP spid="34" grpId="0" animBg="1"/>
      <p:bldP spid="34" grpId="1"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125301"/>
          </a:xfrm>
          <a:prstGeom prst="rect">
            <a:avLst/>
          </a:prstGeom>
        </p:spPr>
        <p:txBody>
          <a:bodyPr wrap="square">
            <a:spAutoFit/>
          </a:bodyPr>
          <a:lstStyle/>
          <a:p>
            <a:r>
              <a:rPr lang="en-US" dirty="0" smtClean="0">
                <a:hlinkClick r:id="rId2"/>
              </a:rPr>
              <a:t>http://thaumazein-albert.blogspot.com/2016/07/the-chikasaw-chikasa-nation-in.html</a:t>
            </a:r>
            <a:endParaRPr lang="en-US" dirty="0" smtClean="0"/>
          </a:p>
          <a:p>
            <a:endParaRPr lang="en-US" dirty="0" smtClean="0"/>
          </a:p>
          <a:p>
            <a:r>
              <a:rPr lang="en-US" dirty="0" smtClean="0"/>
              <a:t> (1837)</a:t>
            </a:r>
          </a:p>
          <a:p>
            <a:r>
              <a:rPr lang="en-US" b="1" dirty="0" smtClean="0"/>
              <a:t>	</a:t>
            </a:r>
            <a:r>
              <a:rPr lang="en-US" dirty="0" smtClean="0"/>
              <a:t>Although their villages occupied an area of less than twenty square miles, the Chickasaw claimed, and hunted over, a vast region in northern Mississippi and Alabama, western Tennessee and Kentucky.</a:t>
            </a:r>
          </a:p>
          <a:p>
            <a:r>
              <a:rPr lang="en-US" dirty="0" smtClean="0"/>
              <a:t>	The Chickasaw were closely related to the Choctaw, Creek and Natchez as well as some of the smaller tribes of the Mississippi Valley.  De Soto's Spanish soldiers were the first Europeans to see the Chickasaw, with whom they fought a bloody battle in 1541. After ceding the last of their ancestral lands to the United States, by cajolement and by force, the Chickasaw moved in 1837-47 to Oklahoma "Indian Territory" to become one of the "Five Civilized Tribes.“</a:t>
            </a:r>
          </a:p>
          <a:p>
            <a:r>
              <a:rPr lang="en-US" dirty="0" smtClean="0"/>
              <a:t>	Unlike other tribes who received land grants in exchange for ceding territory, the Chickasaw held out for financial compensation: they were to receive $3 million U.S. dollars from the United States for their lands east of the Mississippi River.  In 1836 after a bitter five-year debate within the tribe, the Chickasaw reached an agreement to purchase land in Oklahoma, the "Indian Territory" set up by federal statutes, from the previously removed Choctaw. They paid the Choctaw $530,000 for the westernmost part of their land. The process was a form of coercion by an overwhelmingly more powerful bargain partner.  Some of the negotiations between the Chickasaw leaders and Andrew Jackson were held in the Colbert mansion near Tupelo.</a:t>
            </a:r>
            <a:br>
              <a:rPr lang="en-US" dirty="0" smtClean="0"/>
            </a:br>
            <a:r>
              <a:rPr lang="en-US" dirty="0" smtClean="0"/>
              <a:t>	The first group of Chickasaw moved in 1837. For nearly 30 years, the US did not pay the Chickasaw the $3 million it owed them for their historic territory in the Southeast.</a:t>
            </a:r>
            <a:br>
              <a:rPr lang="en-US" dirty="0" smtClean="0"/>
            </a:br>
            <a:r>
              <a:rPr lang="en-US" dirty="0" smtClean="0"/>
              <a:t>	The Chickasaw gathered in Memphis on July 4, 1837, with all of their portable assets: belongings, livestock, and their African-American slaves. Three thousand and one Chickasaw crossed the Mississippi on that day, following routes established by the Choctaw and the Creek along what is today known as the Trail of Tears.  Over five-hundred Chickasaw died along the way from dysentery and smallpox. </a:t>
            </a:r>
          </a:p>
          <a:p>
            <a:endParaRPr lang="en-US" dirty="0" smtClean="0"/>
          </a:p>
          <a:p>
            <a:endParaRPr lang="en-US" dirty="0"/>
          </a:p>
        </p:txBody>
      </p:sp>
      <p:sp>
        <p:nvSpPr>
          <p:cNvPr id="13" name="Rectangle 12"/>
          <p:cNvSpPr/>
          <p:nvPr/>
        </p:nvSpPr>
        <p:spPr>
          <a:xfrm>
            <a:off x="0" y="381000"/>
            <a:ext cx="1254831" cy="369332"/>
          </a:xfrm>
          <a:prstGeom prst="rect">
            <a:avLst/>
          </a:prstGeom>
        </p:spPr>
        <p:txBody>
          <a:bodyPr wrap="none">
            <a:spAutoFit/>
          </a:bodyPr>
          <a:lstStyle/>
          <a:p>
            <a:r>
              <a:rPr lang="en-US" b="1" dirty="0" smtClean="0"/>
              <a:t>CICKASAW </a:t>
            </a:r>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24910" y="0"/>
            <a:ext cx="9168910" cy="32501205"/>
          </a:xfrm>
          <a:prstGeom prst="rect">
            <a:avLst/>
          </a:prstGeom>
        </p:spPr>
        <p:txBody>
          <a:bodyPr wrap="square">
            <a:spAutoFit/>
          </a:bodyPr>
          <a:lstStyle/>
          <a:p>
            <a:r>
              <a:rPr lang="en-US" dirty="0" smtClean="0">
                <a:hlinkClick r:id="rId2"/>
              </a:rPr>
              <a:t>https://en.wikipedia.org/wiki/Chickasaw</a:t>
            </a:r>
            <a:endParaRPr lang="en-US" dirty="0" smtClean="0"/>
          </a:p>
          <a:p>
            <a:r>
              <a:rPr lang="en-US" dirty="0" smtClean="0"/>
              <a:t>	In 1832 after the state of Mississippi declared its jurisdiction over the Chickasaw Indians, outlawing tribal self-governance, Chickasaw chiefs assembled at the national council house on October 20, 1832 and signed the Treaty of Pontotoc Creek, ceding their remaining Mississippi territory to the U.S. and agreeing to find land and relocate west of the Mississippi River. Between 1832 and 1837, the Chickasaw would make further negotiations and arrangements for their removal.</a:t>
            </a:r>
            <a:endParaRPr lang="en-US" baseline="30000" dirty="0" smtClean="0"/>
          </a:p>
          <a:p>
            <a:r>
              <a:rPr lang="en-US" dirty="0" smtClean="0"/>
              <a:t>	Unlike other tribes who received land grants in exchange for ceding territory, the Chickasaw held out for financial compensation: they were to receive $3 million U.S. dollars from the United States for their lands east of the Mississippi River.</a:t>
            </a:r>
            <a:r>
              <a:rPr lang="en-US" baseline="30000" dirty="0" smtClean="0"/>
              <a:t> </a:t>
            </a:r>
            <a:r>
              <a:rPr lang="en-US" dirty="0" smtClean="0"/>
              <a:t> In 1836 after a bitter five-year debate within the tribe, the Chickasaw had reached an agreement to purchase land in Indian Territory from the previously removed Choctaw. They paid the Choctaw $530,000 for the westernmost part of their land. The first group of Chickasaw moved in 1837. For nearly 30 years, the US did not pay the Chickasaw the $3 million it owed them for their historic territory in the Southeast.</a:t>
            </a:r>
          </a:p>
          <a:p>
            <a:r>
              <a:rPr lang="en-US" dirty="0" smtClean="0"/>
              <a:t>	The Chickasaw gathered at Memphis, Tennessee, on July 4, 1837, with all of their portable assets: belongings, livestock, and enslaved African Americans. Three thousand and one Chickasaw crossed the Mississippi River, following routes established by the Choctaw and Creek.</a:t>
            </a:r>
            <a:r>
              <a:rPr lang="en-US" baseline="30000" dirty="0" smtClean="0"/>
              <a:t> </a:t>
            </a:r>
            <a:r>
              <a:rPr lang="en-US" dirty="0" smtClean="0"/>
              <a:t> During the journey, often called the Trail of Tears by all the Southeast tribes that had to make it, more than 500 Chickasaw died of dysentery and smallpox.</a:t>
            </a:r>
          </a:p>
          <a:p>
            <a:r>
              <a:rPr lang="en-US" dirty="0" smtClean="0"/>
              <a:t>In the 1850s Holmes Colbert(Chickasaw) helped write the constitution of the nation in Indian Territory.</a:t>
            </a:r>
          </a:p>
          <a:p>
            <a:r>
              <a:rPr lang="en-US" dirty="0" smtClean="0"/>
              <a:t>	When the Chickasaw reached Indian Territory, the United States began to administer to them through the Choctaw Nation, and later merged them for administrative reasons. The Chickasaw wrote their own constitution in the 1850s, an effort contributed to by Holmes Colbert.</a:t>
            </a:r>
          </a:p>
          <a:p>
            <a:r>
              <a:rPr lang="en-US" dirty="0" smtClean="0"/>
              <a:t>After several decades of mistrust between the two peoples, in the twentieth century, the Chickasaw re-established their independent government. They are federally recognized as the Chickasaw Nation. The government is headquartered in </a:t>
            </a:r>
            <a:r>
              <a:rPr lang="en-US" dirty="0" err="1" smtClean="0"/>
              <a:t>Ada</a:t>
            </a:r>
            <a:r>
              <a:rPr lang="en-US" dirty="0" smtClean="0"/>
              <a:t>, Oklahoma.</a:t>
            </a:r>
          </a:p>
          <a:p>
            <a:endParaRPr lang="en-US" dirty="0" smtClean="0"/>
          </a:p>
          <a:p>
            <a:r>
              <a:rPr lang="en-US" dirty="0" smtClean="0">
                <a:hlinkClick r:id="rId3"/>
              </a:rPr>
              <a:t>https://en.wikipedia.org/wiki/Treaty_of_Pontotoc_Creek</a:t>
            </a:r>
            <a:endParaRPr lang="en-US" dirty="0" smtClean="0"/>
          </a:p>
          <a:p>
            <a:endParaRPr lang="en-US" dirty="0" smtClean="0"/>
          </a:p>
          <a:p>
            <a:r>
              <a:rPr lang="en-US" dirty="0" smtClean="0"/>
              <a:t>The </a:t>
            </a:r>
            <a:r>
              <a:rPr lang="en-US" b="1" dirty="0" smtClean="0"/>
              <a:t>Treaty of Pontotoc Creek</a:t>
            </a:r>
            <a:r>
              <a:rPr lang="en-US" dirty="0" smtClean="0"/>
              <a:t> was a treaty signed on October 20, 1832 by representatives of the United States and the Chiefs of the Chickasaw Nation assembled at the National Council House on Pontotoc Creek, Mississippi. The treaty ceded the 6,283,804 million acres of the remaining Chickasaw homeland in Mississippi in return for Chickasaw relocation on an equal amount of land west of the Mississippi River.</a:t>
            </a:r>
          </a:p>
          <a:p>
            <a:r>
              <a:rPr lang="en-US" dirty="0" smtClean="0"/>
              <a:t>The treaty followed an earlier agreement to move west of the Mississippi in 1830 which the Chickasaw refused to honor after discovering the poor nature of the land they received. Pressured by the aggression of the State of Mississippi to establish its jurisdiction over the Indians, Chickasaw Chiefs relented in 1832 to President Andrew Jackson's and his representatives offer of relocation in the west. The land was ceded to the U.S. with the understanding that the proceeds made in the sale of the land to white settlers would go to the Chickasaw. The treaty led to the Chickasaw Trail of Tears, by which the entire Chickasaw Nation emigrated to new territory in present-day Oklahoma in 1837-1838.</a:t>
            </a:r>
          </a:p>
          <a:p>
            <a:r>
              <a:rPr lang="en-US" dirty="0" smtClean="0"/>
              <a:t>After the act, Jackson received strong legal and judicial resistance from the more law-savvy Creeks and Cherokees, and the Choctaw Chief Greenwood </a:t>
            </a:r>
            <a:r>
              <a:rPr lang="en-US" dirty="0" err="1" smtClean="0"/>
              <a:t>LeFlore</a:t>
            </a:r>
            <a:r>
              <a:rPr lang="en-US" dirty="0" smtClean="0"/>
              <a:t>, furiously refused any meeting with the president. However, the Chickasaw agreed to meet him in Franklin Tennessee in the summer of 1830.  By this point, the State of Mississippi had taken the same measures in dealing with the Chickasaw and Choctaw Indians as Georgia had with the Cherokee, essentially forbidding any exercise of tribal governance and extending state law over the Chickasaw Nation's borders. The Chickasaw came to Franklin to appeal to Jackson for Federal protection from Mississippi. Jackson, however, successfully talked the chiefs into removal after suggesting that by remaining in Mississippi, the Chickasaw would become subject to Mississippi law and their culture would be extinguished by the overwhelming white settlers. He said: "By becoming amalgamated with the whites your national character will be lost... you must disappear and be forgotten.“</a:t>
            </a:r>
            <a:r>
              <a:rPr lang="en-US" baseline="30000" dirty="0" smtClean="0"/>
              <a:t> </a:t>
            </a:r>
            <a:r>
              <a:rPr lang="en-US" dirty="0" smtClean="0"/>
              <a:t> On August 27, 1830, after four days of deliberation, the Chickasaw chiefs agreed to exchange their land in Mississippi and relocate to the west.</a:t>
            </a:r>
          </a:p>
          <a:p>
            <a:r>
              <a:rPr lang="en-US" dirty="0" smtClean="0"/>
              <a:t>A Chickasaw delegation assigned to explore the new Chickasaw territory west of the Mississippi stalled removal, much to Jackson's distress, for another two years, after they returned to the Mississippi Chickasaws saying that the new land was unacceptable. The Senate refused to ratify the Franklin treaty and the Chickasaws refused to leave their territory in Mississippi to these lands.</a:t>
            </a:r>
            <a:r>
              <a:rPr lang="en-US" baseline="30000" dirty="0" smtClean="0"/>
              <a:t> </a:t>
            </a:r>
            <a:r>
              <a:rPr lang="en-US" dirty="0" smtClean="0"/>
              <a:t>After enduring two more years of whites in Mississippi however, and the devastating effects whiskey and squatters on Chickasaw culture, and of Mississippi state law on Chickasaw tribal governance, the Chickasaw National Council assembled to meet John Coffee at the Council House on Pontotoc Creek on October 20, 1832 to sign a Treaty allowing for the sale of the Chickasaw Mississippi territory in exchange for the surveying of new lands in the west.</a:t>
            </a:r>
            <a:r>
              <a:rPr lang="en-US" baseline="30000" dirty="0" smtClean="0"/>
              <a:t> </a:t>
            </a:r>
            <a:r>
              <a:rPr lang="en-US" dirty="0" smtClean="0"/>
              <a:t>The preamble written by the Chickasaw chiefs read:</a:t>
            </a:r>
          </a:p>
          <a:p>
            <a:r>
              <a:rPr lang="en-US" dirty="0" smtClean="0"/>
              <a:t>	"The Chickasaw Nation find themselves oppressed in their present situation, by being made subject to the laws of the States in which they reside. Being ignorant of the laws of the white man, they cannot understand or obey them. Rather than submit to this great evil, they prefer to seek a home in the west, where they may live and be governed by their own laws. And believing that they can procure for themselves a home, in a country suited to their wants and condition, provided they had the means to contract and pay for the same, they have determined to sell their country and hunt a new home. The President has heard the complaints of the Chickasaws and like them believes they cannot be happy, and prosper as a nation, in their present situation and condition, and being desirous to relieve them from the great calamity that seems to await them, if they remain as they are - He has sent his Commissioner General John Coffee, who has met the whole Chickasaw nation in Council, and after mature deliberation, they have entered into the following articles...“</a:t>
            </a:r>
            <a:r>
              <a:rPr lang="en-US" baseline="30000" dirty="0" smtClean="0"/>
              <a:t> </a:t>
            </a:r>
            <a:endParaRPr lang="en-US" dirty="0" smtClean="0"/>
          </a:p>
          <a:p>
            <a:r>
              <a:rPr lang="en-US" dirty="0" smtClean="0"/>
              <a:t>	Although further complications had to be resolved, </a:t>
            </a:r>
            <a:r>
              <a:rPr lang="en-US" dirty="0" err="1" smtClean="0"/>
              <a:t>Arrell</a:t>
            </a:r>
            <a:r>
              <a:rPr lang="en-US" dirty="0" smtClean="0"/>
              <a:t> M. Gibson writes that the Pontotoc Creek Treaty "was the basic Chickasaw removal document providing for the cession of all tribal land east of the Mississippi River.“</a:t>
            </a:r>
            <a:r>
              <a:rPr lang="en-US" baseline="30000" dirty="0" smtClean="0"/>
              <a:t> </a:t>
            </a:r>
            <a:r>
              <a:rPr lang="en-US" dirty="0" smtClean="0"/>
              <a:t> In the treaty, the Chickasaw land was ceded in return for the U.S. </a:t>
            </a:r>
            <a:r>
              <a:rPr lang="en-US" i="1" dirty="0" smtClean="0"/>
              <a:t>finding</a:t>
            </a:r>
            <a:r>
              <a:rPr lang="en-US" dirty="0" smtClean="0"/>
              <a:t> suitable land for resettlement –revealing the chiefs' desperation to regain Chickasaw sovereignty from the aggressions of the state of Mississippi.</a:t>
            </a:r>
            <a:r>
              <a:rPr lang="en-US" baseline="30000" dirty="0" smtClean="0"/>
              <a:t> </a:t>
            </a:r>
            <a:r>
              <a:rPr lang="en-US" dirty="0" smtClean="0"/>
              <a:t>Chickasaw landholders were to be compensated for the improvements made on his land, and all the proceeds made by the Federal government in the sale of the land were to be turned over to the Chickasaw to pay for finding new territory and the actual removal of the tribe. Unlike other removal treaties, then, the Chickasaw would pay for their own migration.</a:t>
            </a:r>
            <a:r>
              <a:rPr lang="en-US" baseline="30000" dirty="0" smtClean="0"/>
              <a:t> </a:t>
            </a:r>
            <a:r>
              <a:rPr lang="en-US" dirty="0" smtClean="0"/>
              <a:t> The treaty also provided for the protection the Chickasaw in Mississippi until they emigrated with the allotment of "temporary homesteads." This meant that the Chickasaws were allotted the land they were living on in Mississippi to be protected by the Federal government from squatters, –a benefit not given to the Cherokee when later the Federal government relied on the influx of squatters in Georgia to pressure the Cherokee into removal.</a:t>
            </a:r>
          </a:p>
          <a:p>
            <a:r>
              <a:rPr lang="en-US" dirty="0" smtClean="0"/>
              <a:t>	Immediately following the treaty, </a:t>
            </a:r>
            <a:r>
              <a:rPr lang="en-US" dirty="0" err="1" smtClean="0"/>
              <a:t>unalloted</a:t>
            </a:r>
            <a:r>
              <a:rPr lang="en-US" dirty="0" smtClean="0"/>
              <a:t> Chickasaw land was quickly occupied by white settlers even though the treaty was supposed to stall white settlement until the Chickasaw relocated.</a:t>
            </a:r>
            <a:r>
              <a:rPr lang="en-US" baseline="30000" dirty="0" smtClean="0"/>
              <a:t> </a:t>
            </a:r>
            <a:r>
              <a:rPr lang="en-US" dirty="0" smtClean="0"/>
              <a:t>Between 1832 and 1837, the Chickasaw made several further negotiations, in part because of the reluctance of the Senate to confirm Pontotoc and in part because of the Chickasaws' dissatisfaction with finding new land. The Treaty of Washington in 1834 confirmed Pontotoc. In addition it even allowed for the enlargement of the Chickasaw temporary homesteads to be sold, and guaranteed the right of the Chickasaw to receive the revenue for each improved homestead sold.</a:t>
            </a:r>
            <a:r>
              <a:rPr lang="en-US" baseline="30000" dirty="0" smtClean="0"/>
              <a:t> </a:t>
            </a:r>
            <a:r>
              <a:rPr lang="en-US" dirty="0" smtClean="0"/>
              <a:t>The chiefs were concerned to make the best deal in terms of sale and of acquiring new land for the Chickasaw people. </a:t>
            </a:r>
          </a:p>
          <a:p>
            <a:r>
              <a:rPr lang="en-US" dirty="0" smtClean="0"/>
              <a:t>	After Pontotoc Chickasaw sent delegations to search for the new land in the Arkansas Territory, reaching an agreement with the Choctaw in 1837. The Chickasaw decided to buy a part of the Choctaw tribe's new western land what became known as the Treaty of </a:t>
            </a:r>
            <a:r>
              <a:rPr lang="en-US" dirty="0" err="1" smtClean="0"/>
              <a:t>Doaksville</a:t>
            </a:r>
            <a:r>
              <a:rPr lang="en-US" dirty="0" smtClean="0"/>
              <a:t> for $530,000.</a:t>
            </a:r>
            <a:r>
              <a:rPr lang="en-US" baseline="30000" dirty="0" smtClean="0"/>
              <a:t> </a:t>
            </a:r>
            <a:r>
              <a:rPr lang="en-US" dirty="0" smtClean="0"/>
              <a:t> Although the treaty was really between the two Indian nations, Andrew Jackson got the senate to ratify the treaty.</a:t>
            </a:r>
            <a:r>
              <a:rPr lang="en-US" baseline="30000" dirty="0" smtClean="0"/>
              <a:t> </a:t>
            </a:r>
            <a:r>
              <a:rPr lang="en-US" dirty="0" smtClean="0"/>
              <a:t> Essentially, they had ceded their eastern land with the Treaty of Pontotoc Creek and acquired western land from the Choctaw in the Treaty of </a:t>
            </a:r>
            <a:r>
              <a:rPr lang="en-US" dirty="0" err="1" smtClean="0"/>
              <a:t>Doaksville</a:t>
            </a:r>
            <a:r>
              <a:rPr lang="en-US" dirty="0" smtClean="0"/>
              <a:t>.</a:t>
            </a:r>
          </a:p>
          <a:p>
            <a:r>
              <a:rPr lang="en-US" dirty="0" smtClean="0"/>
              <a:t>	In 1837-38, with their western lands having been purchased from the Choctaw, 4,914 Chickasaws and their 1,156 slaves emigrated to the new, western Chickasaw Nation. They received over $3 million from the sales of the Mississippi allotments, but with this wealth incurred further external threats from white opportunists coming to the new Chickasaw territory as surveyors and salesmen.</a:t>
            </a:r>
            <a:r>
              <a:rPr lang="en-US" baseline="30000" dirty="0" smtClean="0"/>
              <a:t> </a:t>
            </a:r>
            <a:r>
              <a:rPr lang="en-US" dirty="0" smtClean="0"/>
              <a:t>The Chickasaw trail of tears was the least traumatic of the removal journeys of any of the Five Civilized Tribes. It was achieved with relative success compared to the Choctaw or Cherokee, yet it still had damaging effects on tribal culture and structure which took decades to heal.</a:t>
            </a:r>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dirty="0" smtClean="0">
                <a:hlinkClick r:id="rId2"/>
              </a:rPr>
              <a:t>https://www.chickasaw.net/Our-Nation/History/Removal.aspx</a:t>
            </a:r>
            <a:endParaRPr lang="en-US" dirty="0" smtClean="0"/>
          </a:p>
          <a:p>
            <a:endParaRPr lang="en-US" dirty="0" smtClean="0"/>
          </a:p>
          <a:p>
            <a:r>
              <a:rPr lang="en-US" dirty="0" smtClean="0"/>
              <a:t>The “Great Removal,” or “Chickasaw Removal,” is the saddest chapter in Chickasaw history. As a result of Congress’ Indian Removal Act, our Chickasaw people were forced to remove to Indian Territory. The foresight and skilled negotiating practices of Chickasaw leaders led to favorable sales of Chickasaw lands in Mississippi. This allowed the Chickasaw Nation, unlike other tribes, to pay for our own removal.</a:t>
            </a:r>
          </a:p>
          <a:p>
            <a:r>
              <a:rPr lang="en-US" dirty="0" smtClean="0"/>
              <a:t>Chickasaw families were met with hardship and death along the Removal, traveling hundreds of miles in extreme cold and heat; however, Chickasaws suffered less than other tribes because we controlled our departures and chose favorable seasons to travel. This undoubtedly saved many lives that otherwise could have been lost.</a:t>
            </a:r>
          </a:p>
          <a:p>
            <a:r>
              <a:rPr lang="en-US" dirty="0" smtClean="0"/>
              <a:t>Other tribes removed to Indian Territory were the Cherokee, Choctaw, Muscogee (Creek) and Seminole. The Chickasaws were one of the last to remove. In 1837, we signed the Treaty of </a:t>
            </a:r>
            <a:r>
              <a:rPr lang="en-US" dirty="0" err="1" smtClean="0"/>
              <a:t>Doaksville</a:t>
            </a:r>
            <a:r>
              <a:rPr lang="en-US" dirty="0" smtClean="0"/>
              <a:t> with the Choctaw Nation and purchased the right for the settlement of our Chickasaw people in our own district within Choctaw Territory. Most Chickasaws removed to Indian Territory from 1837-1851. However, Chickasaw families continued to arrive in Indian Territory up to the 1890s, as evidenced by Chickasaw tribal enrollment in the Dawes Rolls.</a:t>
            </a:r>
          </a:p>
          <a:p>
            <a:r>
              <a:rPr lang="en-US" dirty="0" smtClean="0"/>
              <a:t>As we began to move into our district, we discovered Plains Indian tribes roaming freely across the lands. These tribes still lived a migratory lifestyle and made frequent raids on our homesteads. They did not understand the United States removing other tribes onto their historic homeland. To fulfill the treaty promise to protect the removed Southeastern tribes, the federal government built Fort Washita and Fort Arbuckle to maintain peace between the various tribes. Chickasaws still desired our own separate territory to restore governmental authority for our people and separate affairs from the Choctaws. In 1856, we separated from the Choctaws and created our own constitution for our own separate lands.</a:t>
            </a:r>
          </a:p>
          <a:p>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3914239"/>
          </a:xfrm>
          <a:prstGeom prst="rect">
            <a:avLst/>
          </a:prstGeom>
        </p:spPr>
        <p:txBody>
          <a:bodyPr wrap="square">
            <a:spAutoFit/>
          </a:bodyPr>
          <a:lstStyle/>
          <a:p>
            <a:r>
              <a:rPr lang="en-US" dirty="0" smtClean="0">
                <a:hlinkClick r:id="rId2"/>
              </a:rPr>
              <a:t>https://www.nps.gov/natr/learn/education/classrooms/upload/Chickasaw-Removal-article_final.pdf</a:t>
            </a:r>
            <a:endParaRPr lang="en-US" dirty="0" smtClean="0"/>
          </a:p>
          <a:p>
            <a:endParaRPr lang="en-US" dirty="0" smtClean="0"/>
          </a:p>
          <a:p>
            <a:r>
              <a:rPr lang="en-US" b="1" dirty="0" smtClean="0"/>
              <a:t>	Treaty of Pontotoc </a:t>
            </a:r>
            <a:r>
              <a:rPr lang="en-US" dirty="0" smtClean="0"/>
              <a:t>in 1832  called for our lands east of the Mississippi River to be parceled out among individual families and then sold just before removal. The proceeds from the sales would go into a fund that would pay for transportation and food while removing west. Unfortunately for us, the federal government oversaw and controlled the expenditures of this fund. The fund was severely mismanaged and rapidly depleted, so much so that the federal government ordered an investigation into the issue. </a:t>
            </a:r>
          </a:p>
          <a:p>
            <a:r>
              <a:rPr lang="en-US" dirty="0" smtClean="0"/>
              <a:t>	The fund still provided significant advantages. It allowed virtually all of us to move west with many of our possessions and at our own pace. Our first main party was removed in the spring and summer of 1837. The only major problems on this trip were the occasional muddy road, impassible swamp and horse-thievery. The second contingent was removed in the fall and winter of 1837. In a letter to a friend, a young girl described our departure from Mississippi, writing, "…our village presents a different appearance. The Indians are all gone; it was melancholy to see the poor creatures leaving the land of their birth and the graves of their fathers. A deep sadness was imprinted on their countenances.“</a:t>
            </a:r>
          </a:p>
          <a:p>
            <a:r>
              <a:rPr lang="en-US" dirty="0" smtClean="0"/>
              <a:t> 	It likely was a bleak sight once the second removal party left. In all, roughly 4,000 people made the move in the fall and winter of 1837.  Once the second removal party reached Memphis, some of us chose to take steamboats to our destinations, while others chose the overland route. An observer described the image of the overland party just before it crossed the Mississippi River: "I do not think that I have ever been a witness of so remarkable a scene…this immense column of moving Indians, several thousand, with the train of </a:t>
            </a:r>
            <a:r>
              <a:rPr lang="en-US" dirty="0" err="1" smtClean="0"/>
              <a:t>Govt</a:t>
            </a:r>
            <a:r>
              <a:rPr lang="en-US" dirty="0" smtClean="0"/>
              <a:t> wagons, the multitude of horses…the men in complete Indian dress with showy shawls tied in turban fashion round their heads  dashing about on their horses, like Arabs, many of them presenting the finest countenances &amp; figures that I ever saw….The young women have remarkably mild &amp; soft countenances &amp; are singularly decorous in their dress &amp; comportment.“</a:t>
            </a:r>
          </a:p>
          <a:p>
            <a:r>
              <a:rPr lang="en-US" dirty="0" smtClean="0"/>
              <a:t>	Similar to the first removal party, the second party suffered few mishaps. This is not to say that the removals were without tragedy. During the first removal, a 14-year-old girl fell off a steamboat and drowned before anyone could help her. </a:t>
            </a:r>
            <a:r>
              <a:rPr lang="en-US" dirty="0" err="1" smtClean="0"/>
              <a:t>Tishominko</a:t>
            </a:r>
            <a:r>
              <a:rPr lang="en-US" dirty="0" smtClean="0"/>
              <a:t>, one of our most revered leaders, also died while en route to Indian Territory. In all, our removal took 13 years. The primary removal consisted of the first two parties, and small groups of us continued to filter into Indian Territory until 1850. These removals were not easy, but they did go significantly better than the removals of other tribes. </a:t>
            </a:r>
          </a:p>
          <a:p>
            <a:r>
              <a:rPr lang="en-US" dirty="0" smtClean="0"/>
              <a:t>	Settling in Indian Territory, however, would prove to be a difficult task. Food shortages were a major problem once we arrived in the Territory. The U.S. government used our funds to purchase rations for removal and for the first year of settlement. The government expected our entire people to remove in the spring of 1837 and bought far too many rations too soon.20 Furthermore, the government lacked sufficient storage space at Fort Coffee, the depot where most of the rations were sent. The government attempted to build storage, but while doing so, barrels of pork, flour, and corn sat and soured in the hot summer sun. Slone Love, a prominent Chickasaw mixed-blood, remarked that "the pork was so bad that Doctor Walker told me that, if the emigrants continued to use it, it would kill them all off. It gave those who eat it a diarrhea, and it was always my opinion that many poor people died in consequence of it.“  One witness even attested to seeing some of our Chickasaw women flock to an area where horses had been fed the night before, searching for the remaining corn kernels.</a:t>
            </a:r>
          </a:p>
          <a:p>
            <a:r>
              <a:rPr lang="en-US" dirty="0" smtClean="0"/>
              <a:t>	 The residents of Boggy Depot, a Chickasaw settlement in Indian Territory, suffered severely at the hands of government and contractor blunders. In the spring of 1838, Boggy Depot received already-spoiled rations from Fort Coffee. The government also purchased rations from local contractors, but the contractors failed to deliver them on time. The government agent in charge of disbursing rations at Boggy Depot wrote to his superior, "I am here starving with the Chickasaws, by gross mismanagement on the part of the contractors; and when our situation will that we shall have to starve to death or abandon the country.” </a:t>
            </a:r>
          </a:p>
          <a:p>
            <a:r>
              <a:rPr lang="en-US" dirty="0" smtClean="0"/>
              <a:t>	 The conditions of our other settlements were hardly better. In the fall of 1838, a number of us in the settlement of Brushy Creek wrote to the government of their starvation, requesting additional rations.24 In a similar letter, a government agent serving us wrote to Washington, stating, "The situation of the Chickasaws required immediate action to save them from starvation; I saw myself their distress…there is neither cattle or hogs in the country…without either corn or beef, they must starve.“</a:t>
            </a:r>
          </a:p>
          <a:p>
            <a:r>
              <a:rPr lang="en-US" dirty="0" smtClean="0"/>
              <a:t>	 Our leaders repeatedly notified government administrators about the rations issue, as well as other wrongs that occurred in connection with our removal. The government sent Major Ethan Allen Hitchcock to investigate these complaints. Hitchcock found that contractors regularly delivered less food than agreed upon. In fact, in one instance, contractors delivered a herd of cattle, and an on-the-spot verification showed that the contractors overestimated the cattle's weight by one-third.</a:t>
            </a:r>
          </a:p>
          <a:p>
            <a:r>
              <a:rPr lang="en-US" dirty="0" smtClean="0"/>
              <a:t>	 Contractors also sold us $200,000 in spoiled rations, and they charged us a total of $700,000 for rations that were never delivered. In addition, the contractors were paid more than twice as much per ration as the contractors for the removal of previous tribes. It was also discovered that the steamboat operator that had transported some of us from Memphis overcharged us for luggage and charged us for the transportation even though we took the overland route. </a:t>
            </a:r>
          </a:p>
          <a:p>
            <a:r>
              <a:rPr lang="en-US" dirty="0" smtClean="0"/>
              <a:t>	 It was clear to Hitchcock that government officials were in collusion with the contractors, although no formal charges ever arose.  Major Hitchcock wrote a report on his findings and delivered it to the War Department Secretary, who was then in charge of Indian Affairs. The report was lost in the War Department files.  We eventually received modest compensation for he fraudulent actions of the contractors and government agents, though this came almost 50 years later.</a:t>
            </a:r>
          </a:p>
          <a:p>
            <a:r>
              <a:rPr lang="en-US" dirty="0" smtClean="0"/>
              <a:t>	 In the years after removal, we began to reestablish ourselves in Indian Territory. These times were difficult for us: coming to terms with leaving the land of our ancestors, dealing with starvation, enduring the raids of Texas Rangers and other tribes, and weathering the Civil War and Reconstruction. We persevered and ruled ourselves for more than 40 years, until our sovereignty was again abolished, this time by the Curtis Act of 1898. </a:t>
            </a:r>
          </a:p>
          <a:p>
            <a:r>
              <a:rPr lang="en-US" dirty="0" smtClean="0"/>
              <a:t>	Throughout the 20th century, we continued to keep alive our traditions. We are again a self-governing and thriving nation, prospering in programs and services for our people, establishing businesses and practicing a rich culture passed down to us since we inhabited the lower Mississippi Valley, and long before.</a:t>
            </a: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sp>
        <p:nvSpPr>
          <p:cNvPr id="19" name="Freeform 1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0" y="2898648"/>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sp>
        <p:nvSpPr>
          <p:cNvPr id="22" name="Freeform 21"/>
          <p:cNvSpPr/>
          <p:nvPr/>
        </p:nvSpPr>
        <p:spPr>
          <a:xfrm>
            <a:off x="2057400" y="1447800"/>
            <a:ext cx="5285169" cy="495300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41"/>
          <p:cNvGrpSpPr>
            <a:grpSpLocks noChangeAspect="1"/>
          </p:cNvGrpSpPr>
          <p:nvPr/>
        </p:nvGrpSpPr>
        <p:grpSpPr>
          <a:xfrm>
            <a:off x="5901701" y="3395726"/>
            <a:ext cx="3318499" cy="3464280"/>
            <a:chOff x="4215787" y="2814458"/>
            <a:chExt cx="2418080" cy="2524305"/>
          </a:xfrm>
        </p:grpSpPr>
        <p:sp>
          <p:nvSpPr>
            <p:cNvPr id="25" name="Freeform 24"/>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18" name="Group 26"/>
          <p:cNvGrpSpPr/>
          <p:nvPr/>
        </p:nvGrpSpPr>
        <p:grpSpPr>
          <a:xfrm>
            <a:off x="2087336" y="6259286"/>
            <a:ext cx="4210050" cy="702128"/>
            <a:chOff x="2087336" y="6259286"/>
            <a:chExt cx="4210050" cy="702128"/>
          </a:xfrm>
        </p:grpSpPr>
        <p:sp>
          <p:nvSpPr>
            <p:cNvPr id="28" name="Freeform 27"/>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21" name="Group 29"/>
          <p:cNvGrpSpPr/>
          <p:nvPr/>
        </p:nvGrpSpPr>
        <p:grpSpPr>
          <a:xfrm>
            <a:off x="6897511" y="1456268"/>
            <a:ext cx="2596444" cy="2469444"/>
            <a:chOff x="6897511" y="1456268"/>
            <a:chExt cx="2596444" cy="2469444"/>
          </a:xfrm>
        </p:grpSpPr>
        <p:sp>
          <p:nvSpPr>
            <p:cNvPr id="31" name="Freeform 30"/>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sp>
        <p:nvSpPr>
          <p:cNvPr id="8" name="5-Point Star 7"/>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rot="5400000" flipH="1" flipV="1">
            <a:off x="6204857" y="4082143"/>
            <a:ext cx="1382487" cy="228603"/>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86600" y="3429000"/>
            <a:ext cx="1371602" cy="457200"/>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6595534" y="3852334"/>
            <a:ext cx="1744134" cy="914401"/>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20459347">
            <a:off x="7046268" y="2759646"/>
            <a:ext cx="1388521"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Memphis</a:t>
            </a:r>
          </a:p>
        </p:txBody>
      </p:sp>
      <p:sp>
        <p:nvSpPr>
          <p:cNvPr id="17" name="TextBox 16"/>
          <p:cNvSpPr txBox="1"/>
          <p:nvPr/>
        </p:nvSpPr>
        <p:spPr>
          <a:xfrm rot="20459347">
            <a:off x="206098" y="2499563"/>
            <a:ext cx="1660583"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Fort Gibson</a:t>
            </a:r>
          </a:p>
        </p:txBody>
      </p:sp>
      <p:sp>
        <p:nvSpPr>
          <p:cNvPr id="33" name="Freeform 32"/>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0" y="1210032"/>
            <a:ext cx="9144000" cy="113877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relinquish all land east of Miss. R. – U.S. payment  $3M</a:t>
            </a:r>
          </a:p>
          <a:p>
            <a:pPr>
              <a:buFont typeface="Arial" pitchFamily="34" charset="0"/>
              <a:buChar char="•"/>
            </a:pPr>
            <a:r>
              <a:rPr lang="en-US" sz="3000" b="1" dirty="0" smtClean="0"/>
              <a:t> Chickasaw agree to SHARE Choctaw lands</a:t>
            </a:r>
          </a:p>
        </p:txBody>
      </p:sp>
      <p:sp>
        <p:nvSpPr>
          <p:cNvPr id="7" name="TextBox 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sp>
        <p:nvSpPr>
          <p:cNvPr id="10" name="TextBox 9"/>
          <p:cNvSpPr txBox="1"/>
          <p:nvPr/>
        </p:nvSpPr>
        <p:spPr>
          <a:xfrm>
            <a:off x="0" y="5867400"/>
            <a:ext cx="9144000" cy="1015663"/>
          </a:xfrm>
          <a:prstGeom prst="rect">
            <a:avLst/>
          </a:prstGeom>
          <a:solidFill>
            <a:schemeClr val="bg1"/>
          </a:solidFill>
        </p:spPr>
        <p:txBody>
          <a:bodyPr wrap="square" rtlCol="0">
            <a:spAutoFit/>
          </a:bodyPr>
          <a:lstStyle/>
          <a:p>
            <a:pPr>
              <a:buFont typeface="Arial" pitchFamily="34" charset="0"/>
              <a:buChar char="•"/>
            </a:pPr>
            <a:r>
              <a:rPr lang="en-US" sz="3000" b="1" dirty="0" smtClean="0"/>
              <a:t> 1837: 2 groups (2000 each) remove to Indian Country</a:t>
            </a:r>
          </a:p>
          <a:p>
            <a:pPr>
              <a:buFont typeface="Arial" pitchFamily="34" charset="0"/>
              <a:buChar char="•"/>
            </a:pPr>
            <a:r>
              <a:rPr lang="en-US" sz="3000" b="1" dirty="0" smtClean="0"/>
              <a:t> travel independently at own pace, with possessions </a:t>
            </a:r>
          </a:p>
        </p:txBody>
      </p:sp>
      <p:sp>
        <p:nvSpPr>
          <p:cNvPr id="15" name="Freeform 14"/>
          <p:cNvSpPr/>
          <p:nvPr/>
        </p:nvSpPr>
        <p:spPr>
          <a:xfrm>
            <a:off x="1616529" y="2824843"/>
            <a:ext cx="5568042" cy="1178378"/>
          </a:xfrm>
          <a:custGeom>
            <a:avLst/>
            <a:gdLst>
              <a:gd name="connsiteX0" fmla="*/ 5568042 w 5568042"/>
              <a:gd name="connsiteY0" fmla="*/ 669471 h 1178378"/>
              <a:gd name="connsiteX1" fmla="*/ 5388428 w 5568042"/>
              <a:gd name="connsiteY1" fmla="*/ 440871 h 1178378"/>
              <a:gd name="connsiteX2" fmla="*/ 4800600 w 5568042"/>
              <a:gd name="connsiteY2" fmla="*/ 702128 h 1178378"/>
              <a:gd name="connsiteX3" fmla="*/ 4278085 w 5568042"/>
              <a:gd name="connsiteY3" fmla="*/ 1094014 h 1178378"/>
              <a:gd name="connsiteX4" fmla="*/ 3722914 w 5568042"/>
              <a:gd name="connsiteY4" fmla="*/ 1159328 h 1178378"/>
              <a:gd name="connsiteX5" fmla="*/ 3037114 w 5568042"/>
              <a:gd name="connsiteY5" fmla="*/ 979714 h 1178378"/>
              <a:gd name="connsiteX6" fmla="*/ 2677885 w 5568042"/>
              <a:gd name="connsiteY6" fmla="*/ 522514 h 1178378"/>
              <a:gd name="connsiteX7" fmla="*/ 2090057 w 5568042"/>
              <a:gd name="connsiteY7" fmla="*/ 391886 h 1178378"/>
              <a:gd name="connsiteX8" fmla="*/ 1469571 w 5568042"/>
              <a:gd name="connsiteY8" fmla="*/ 65314 h 1178378"/>
              <a:gd name="connsiteX9" fmla="*/ 930728 w 5568042"/>
              <a:gd name="connsiteY9" fmla="*/ 32657 h 1178378"/>
              <a:gd name="connsiteX10" fmla="*/ 440871 w 5568042"/>
              <a:gd name="connsiteY10" fmla="*/ 130628 h 1178378"/>
              <a:gd name="connsiteX11" fmla="*/ 0 w 5568042"/>
              <a:gd name="connsiteY11" fmla="*/ 0 h 11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8042" h="1178378">
                <a:moveTo>
                  <a:pt x="5568042" y="669471"/>
                </a:moveTo>
                <a:cubicBezTo>
                  <a:pt x="5542188" y="552449"/>
                  <a:pt x="5516335" y="435428"/>
                  <a:pt x="5388428" y="440871"/>
                </a:cubicBezTo>
                <a:cubicBezTo>
                  <a:pt x="5260521" y="446314"/>
                  <a:pt x="4985657" y="593271"/>
                  <a:pt x="4800600" y="702128"/>
                </a:cubicBezTo>
                <a:cubicBezTo>
                  <a:pt x="4615543" y="810985"/>
                  <a:pt x="4457699" y="1017814"/>
                  <a:pt x="4278085" y="1094014"/>
                </a:cubicBezTo>
                <a:cubicBezTo>
                  <a:pt x="4098471" y="1170214"/>
                  <a:pt x="3929743" y="1178378"/>
                  <a:pt x="3722914" y="1159328"/>
                </a:cubicBezTo>
                <a:cubicBezTo>
                  <a:pt x="3516086" y="1140278"/>
                  <a:pt x="3211285" y="1085850"/>
                  <a:pt x="3037114" y="979714"/>
                </a:cubicBezTo>
                <a:cubicBezTo>
                  <a:pt x="2862943" y="873578"/>
                  <a:pt x="2835728" y="620485"/>
                  <a:pt x="2677885" y="522514"/>
                </a:cubicBezTo>
                <a:cubicBezTo>
                  <a:pt x="2520042" y="424543"/>
                  <a:pt x="2291443" y="468086"/>
                  <a:pt x="2090057" y="391886"/>
                </a:cubicBezTo>
                <a:cubicBezTo>
                  <a:pt x="1888671" y="315686"/>
                  <a:pt x="1662793" y="125186"/>
                  <a:pt x="1469571" y="65314"/>
                </a:cubicBezTo>
                <a:cubicBezTo>
                  <a:pt x="1276350" y="5443"/>
                  <a:pt x="1102178" y="21771"/>
                  <a:pt x="930728" y="32657"/>
                </a:cubicBezTo>
                <a:cubicBezTo>
                  <a:pt x="759278" y="43543"/>
                  <a:pt x="595992" y="136071"/>
                  <a:pt x="440871" y="130628"/>
                </a:cubicBezTo>
                <a:cubicBezTo>
                  <a:pt x="285750" y="125185"/>
                  <a:pt x="73478" y="16328"/>
                  <a:pt x="0" y="0"/>
                </a:cubicBezTo>
              </a:path>
            </a:pathLst>
          </a:custGeom>
          <a:ln w="762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0" name="Picture 2"/>
          <p:cNvPicPr>
            <a:picLocks noChangeAspect="1" noChangeArrowheads="1"/>
          </p:cNvPicPr>
          <p:nvPr/>
        </p:nvPicPr>
        <p:blipFill>
          <a:blip r:embed="rId3"/>
          <a:srcRect/>
          <a:stretch>
            <a:fillRect/>
          </a:stretch>
        </p:blipFill>
        <p:spPr bwMode="auto">
          <a:xfrm>
            <a:off x="1981200" y="685800"/>
            <a:ext cx="5842000" cy="2066925"/>
          </a:xfrm>
          <a:prstGeom prst="rect">
            <a:avLst/>
          </a:prstGeom>
          <a:noFill/>
          <a:ln w="50800">
            <a:solidFill>
              <a:schemeClr val="tx1"/>
            </a:solidFill>
            <a:miter lim="800000"/>
            <a:headEnd/>
            <a:tailEnd/>
          </a:ln>
          <a:effectLst/>
        </p:spPr>
      </p:pic>
      <p:sp>
        <p:nvSpPr>
          <p:cNvPr id="34" name="TextBox 33"/>
          <p:cNvSpPr txBox="1"/>
          <p:nvPr/>
        </p:nvSpPr>
        <p:spPr>
          <a:xfrm>
            <a:off x="3886200" y="5184648"/>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p:cBhvr override="childStyle">
                                        <p:cTn id="6" dur="500" fill="hold"/>
                                        <p:tgtEl>
                                          <p:spTgt spid="7"/>
                                        </p:tgtEl>
                                        <p:attrNameLst>
                                          <p:attrName>style.color</p:attrName>
                                        </p:attrNameLst>
                                      </p:cBhvr>
                                      <p:to>
                                        <a:schemeClr val="bg1"/>
                                      </p:to>
                                    </p:animClr>
                                  </p:childTnLst>
                                </p:cTn>
                              </p:par>
                              <p:par>
                                <p:cTn id="7" presetID="3" presetClass="emph" presetSubtype="2" fill="hold" grpId="0" nodeType="withEffect">
                                  <p:stCondLst>
                                    <p:cond delay="0"/>
                                  </p:stCondLst>
                                  <p:childTnLst>
                                    <p:animClr clrSpc="rgb">
                                      <p:cBhvr override="childStyle">
                                        <p:cTn id="8" dur="500" fill="hold"/>
                                        <p:tgtEl>
                                          <p:spTgt spid="2">
                                            <p:txEl>
                                              <p:pRg st="1" end="1"/>
                                            </p:txEl>
                                          </p:spTgt>
                                        </p:tgtEl>
                                        <p:attrNameLst>
                                          <p:attrName>style.color</p:attrName>
                                        </p:attrNameLst>
                                      </p:cBhvr>
                                      <p:to>
                                        <a:schemeClr val="bg1"/>
                                      </p:to>
                                    </p:animClr>
                                  </p:childTnLst>
                                </p:cTn>
                              </p:par>
                              <p:par>
                                <p:cTn id="9" presetID="3" presetClass="emph" presetSubtype="2" fill="hold" grpId="0" nodeType="withEffect">
                                  <p:stCondLst>
                                    <p:cond delay="0"/>
                                  </p:stCondLst>
                                  <p:childTnLst>
                                    <p:animClr clrSpc="rgb">
                                      <p:cBhvr override="childStyle">
                                        <p:cTn id="10" dur="500" fill="hold"/>
                                        <p:tgtEl>
                                          <p:spTgt spid="2">
                                            <p:txEl>
                                              <p:pRg st="2" end="2"/>
                                            </p:txEl>
                                          </p:spTgt>
                                        </p:tgtEl>
                                        <p:attrNameLst>
                                          <p:attrName>style.color</p:attrName>
                                        </p:attrNameLst>
                                      </p:cBhvr>
                                      <p:to>
                                        <a:schemeClr val="bg1"/>
                                      </p:to>
                                    </p:animClr>
                                  </p:childTnLst>
                                </p:cTn>
                              </p:par>
                              <p:par>
                                <p:cTn id="11" presetID="3" presetClass="emph" presetSubtype="2" fill="hold" grpId="0" nodeType="withEffect">
                                  <p:stCondLst>
                                    <p:cond delay="0"/>
                                  </p:stCondLst>
                                  <p:childTnLst>
                                    <p:animClr clrSpc="rgb">
                                      <p:cBhvr override="childStyle">
                                        <p:cTn id="12" dur="500" fill="hold"/>
                                        <p:tgtEl>
                                          <p:spTgt spid="2">
                                            <p:bg/>
                                          </p:spTgt>
                                        </p:tgtEl>
                                        <p:attrNameLst>
                                          <p:attrName>style.color</p:attrName>
                                        </p:attrNameLst>
                                      </p:cBhvr>
                                      <p:to>
                                        <a:schemeClr val="bg1"/>
                                      </p:to>
                                    </p:animClr>
                                  </p:childTnLst>
                                </p:cTn>
                              </p:par>
                              <p:par>
                                <p:cTn id="13" presetID="10" presetClass="exit" presetSubtype="0" fill="hold" grpId="0" nodeType="withEffect">
                                  <p:stCondLst>
                                    <p:cond delay="0"/>
                                  </p:stCondLst>
                                  <p:childTnLst>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29" presetClass="entr" presetSubtype="0" fill="hold" nodeType="withEffect">
                                  <p:stCondLst>
                                    <p:cond delay="500"/>
                                  </p:stCondLst>
                                  <p:childTnLst>
                                    <p:set>
                                      <p:cBhvr>
                                        <p:cTn id="17" dur="1" fill="hold">
                                          <p:stCondLst>
                                            <p:cond delay="0"/>
                                          </p:stCondLst>
                                        </p:cTn>
                                        <p:tgtEl>
                                          <p:spTgt spid="2050"/>
                                        </p:tgtEl>
                                        <p:attrNameLst>
                                          <p:attrName>style.visibility</p:attrName>
                                        </p:attrNameLst>
                                      </p:cBhvr>
                                      <p:to>
                                        <p:strVal val="visible"/>
                                      </p:to>
                                    </p:set>
                                    <p:anim calcmode="lin" valueType="num">
                                      <p:cBhvr>
                                        <p:cTn id="18" dur="1000" fill="hold"/>
                                        <p:tgtEl>
                                          <p:spTgt spid="2050"/>
                                        </p:tgtEl>
                                        <p:attrNameLst>
                                          <p:attrName>ppt_x</p:attrName>
                                        </p:attrNameLst>
                                      </p:cBhvr>
                                      <p:tavLst>
                                        <p:tav tm="0">
                                          <p:val>
                                            <p:strVal val="#ppt_x-.2"/>
                                          </p:val>
                                        </p:tav>
                                        <p:tav tm="100000">
                                          <p:val>
                                            <p:strVal val="#ppt_x"/>
                                          </p:val>
                                        </p:tav>
                                      </p:tavLst>
                                    </p:anim>
                                    <p:anim calcmode="lin" valueType="num">
                                      <p:cBhvr>
                                        <p:cTn id="19"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0" dur="1000"/>
                                        <p:tgtEl>
                                          <p:spTgt spid="205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0">
                                            <p:bg/>
                                          </p:spTgt>
                                        </p:tgtEl>
                                        <p:attrNameLst>
                                          <p:attrName>style.visibility</p:attrName>
                                        </p:attrNameLst>
                                      </p:cBhvr>
                                      <p:to>
                                        <p:strVal val="visible"/>
                                      </p:to>
                                    </p:set>
                                    <p:animEffect transition="in" filter="fade">
                                      <p:cBhvr>
                                        <p:cTn id="24" dur="500"/>
                                        <p:tgtEl>
                                          <p:spTgt spid="10">
                                            <p:bg/>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10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fade">
                                      <p:cBhvr>
                                        <p:cTn id="32" dur="1000"/>
                                        <p:tgtEl>
                                          <p:spTgt spid="10">
                                            <p:txEl>
                                              <p:pRg st="1" end="1"/>
                                            </p:txEl>
                                          </p:spTgt>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1000"/>
                                        <p:tgtEl>
                                          <p:spTgt spid="12"/>
                                        </p:tgtEl>
                                      </p:cBhvr>
                                    </p:animEffect>
                                  </p:childTnLst>
                                </p:cTn>
                              </p:par>
                              <p:par>
                                <p:cTn id="37" presetID="22" presetClass="entr" presetSubtype="4"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1000"/>
                                        <p:tgtEl>
                                          <p:spTgt spid="13"/>
                                        </p:tgtEl>
                                      </p:cBhvr>
                                    </p:animEffect>
                                  </p:childTnLst>
                                </p:cTn>
                              </p:par>
                              <p:par>
                                <p:cTn id="40" presetID="22" presetClass="entr" presetSubtype="4"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1000"/>
                                        <p:tgtEl>
                                          <p:spTgt spid="11"/>
                                        </p:tgtEl>
                                      </p:cBhvr>
                                    </p:animEffect>
                                  </p:childTnLst>
                                </p:cTn>
                              </p:par>
                              <p:par>
                                <p:cTn id="43" presetID="47" presetClass="exit" presetSubtype="0" fill="hold" grpId="0" nodeType="withEffect">
                                  <p:stCondLst>
                                    <p:cond delay="0"/>
                                  </p:stCondLst>
                                  <p:childTnLst>
                                    <p:animEffect transition="out" filter="fade">
                                      <p:cBhvr>
                                        <p:cTn id="44" dur="2000"/>
                                        <p:tgtEl>
                                          <p:spTgt spid="6"/>
                                        </p:tgtEl>
                                      </p:cBhvr>
                                    </p:animEffect>
                                    <p:anim calcmode="lin" valueType="num">
                                      <p:cBhvr>
                                        <p:cTn id="45" dur="2000"/>
                                        <p:tgtEl>
                                          <p:spTgt spid="6"/>
                                        </p:tgtEl>
                                        <p:attrNameLst>
                                          <p:attrName>ppt_x</p:attrName>
                                        </p:attrNameLst>
                                      </p:cBhvr>
                                      <p:tavLst>
                                        <p:tav tm="0">
                                          <p:val>
                                            <p:strVal val="ppt_x"/>
                                          </p:val>
                                        </p:tav>
                                        <p:tav tm="100000">
                                          <p:val>
                                            <p:strVal val="ppt_x"/>
                                          </p:val>
                                        </p:tav>
                                      </p:tavLst>
                                    </p:anim>
                                    <p:anim calcmode="lin" valueType="num">
                                      <p:cBhvr>
                                        <p:cTn id="46" dur="2000"/>
                                        <p:tgtEl>
                                          <p:spTgt spid="6"/>
                                        </p:tgtEl>
                                        <p:attrNameLst>
                                          <p:attrName>ppt_y</p:attrName>
                                        </p:attrNameLst>
                                      </p:cBhvr>
                                      <p:tavLst>
                                        <p:tav tm="0">
                                          <p:val>
                                            <p:strVal val="ppt_y"/>
                                          </p:val>
                                        </p:tav>
                                        <p:tav tm="100000">
                                          <p:val>
                                            <p:strVal val="ppt_y-.1"/>
                                          </p:val>
                                        </p:tav>
                                      </p:tavLst>
                                    </p:anim>
                                    <p:set>
                                      <p:cBhvr>
                                        <p:cTn id="47" dur="1" fill="hold">
                                          <p:stCondLst>
                                            <p:cond delay="1999"/>
                                          </p:stCondLst>
                                        </p:cTn>
                                        <p:tgtEl>
                                          <p:spTgt spid="6"/>
                                        </p:tgtEl>
                                        <p:attrNameLst>
                                          <p:attrName>style.visibility</p:attrName>
                                        </p:attrNameLst>
                                      </p:cBhvr>
                                      <p:to>
                                        <p:strVal val="hidden"/>
                                      </p:to>
                                    </p:set>
                                  </p:childTnLst>
                                </p:cTn>
                              </p:par>
                              <p:par>
                                <p:cTn id="48" presetID="53" presetClass="entr" presetSubtype="0" fill="hold" grpId="0" nodeType="withEffect">
                                  <p:stCondLst>
                                    <p:cond delay="500"/>
                                  </p:stCondLst>
                                  <p:childTnLst>
                                    <p:set>
                                      <p:cBhvr>
                                        <p:cTn id="49" dur="1" fill="hold">
                                          <p:stCondLst>
                                            <p:cond delay="0"/>
                                          </p:stCondLst>
                                        </p:cTn>
                                        <p:tgtEl>
                                          <p:spTgt spid="14"/>
                                        </p:tgtEl>
                                        <p:attrNameLst>
                                          <p:attrName>style.visibility</p:attrName>
                                        </p:attrNameLst>
                                      </p:cBhvr>
                                      <p:to>
                                        <p:strVal val="visible"/>
                                      </p:to>
                                    </p:set>
                                    <p:anim calcmode="lin" valueType="num">
                                      <p:cBhvr>
                                        <p:cTn id="50" dur="1000" fill="hold"/>
                                        <p:tgtEl>
                                          <p:spTgt spid="14"/>
                                        </p:tgtEl>
                                        <p:attrNameLst>
                                          <p:attrName>ppt_w</p:attrName>
                                        </p:attrNameLst>
                                      </p:cBhvr>
                                      <p:tavLst>
                                        <p:tav tm="0">
                                          <p:val>
                                            <p:fltVal val="0"/>
                                          </p:val>
                                        </p:tav>
                                        <p:tav tm="100000">
                                          <p:val>
                                            <p:strVal val="#ppt_w"/>
                                          </p:val>
                                        </p:tav>
                                      </p:tavLst>
                                    </p:anim>
                                    <p:anim calcmode="lin" valueType="num">
                                      <p:cBhvr>
                                        <p:cTn id="51" dur="1000" fill="hold"/>
                                        <p:tgtEl>
                                          <p:spTgt spid="14"/>
                                        </p:tgtEl>
                                        <p:attrNameLst>
                                          <p:attrName>ppt_h</p:attrName>
                                        </p:attrNameLst>
                                      </p:cBhvr>
                                      <p:tavLst>
                                        <p:tav tm="0">
                                          <p:val>
                                            <p:fltVal val="0"/>
                                          </p:val>
                                        </p:tav>
                                        <p:tav tm="100000">
                                          <p:val>
                                            <p:strVal val="#ppt_h"/>
                                          </p:val>
                                        </p:tav>
                                      </p:tavLst>
                                    </p:anim>
                                    <p:animEffect transition="in" filter="fade">
                                      <p:cBhvr>
                                        <p:cTn id="52" dur="1000"/>
                                        <p:tgtEl>
                                          <p:spTgt spid="14"/>
                                        </p:tgtEl>
                                      </p:cBhvr>
                                    </p:animEffect>
                                  </p:childTnLst>
                                </p:cTn>
                              </p:par>
                              <p:par>
                                <p:cTn id="53" presetID="22" presetClass="entr" presetSubtype="2" fill="hold" grpId="0" nodeType="withEffect">
                                  <p:stCondLst>
                                    <p:cond delay="1000"/>
                                  </p:stCondLst>
                                  <p:childTnLst>
                                    <p:set>
                                      <p:cBhvr>
                                        <p:cTn id="54" dur="1" fill="hold">
                                          <p:stCondLst>
                                            <p:cond delay="0"/>
                                          </p:stCondLst>
                                        </p:cTn>
                                        <p:tgtEl>
                                          <p:spTgt spid="15"/>
                                        </p:tgtEl>
                                        <p:attrNameLst>
                                          <p:attrName>style.visibility</p:attrName>
                                        </p:attrNameLst>
                                      </p:cBhvr>
                                      <p:to>
                                        <p:strVal val="visible"/>
                                      </p:to>
                                    </p:set>
                                    <p:animEffect transition="in" filter="wipe(right)">
                                      <p:cBhvr>
                                        <p:cTn id="55" dur="2000"/>
                                        <p:tgtEl>
                                          <p:spTgt spid="15"/>
                                        </p:tgtEl>
                                      </p:cBhvr>
                                    </p:animEffect>
                                  </p:childTnLst>
                                </p:cTn>
                              </p:par>
                              <p:par>
                                <p:cTn id="56" presetID="22" presetClass="exit" presetSubtype="2" fill="hold" nodeType="withEffect">
                                  <p:stCondLst>
                                    <p:cond delay="1000"/>
                                  </p:stCondLst>
                                  <p:childTnLst>
                                    <p:animEffect transition="out" filter="wipe(right)">
                                      <p:cBhvr>
                                        <p:cTn id="57" dur="2000"/>
                                        <p:tgtEl>
                                          <p:spTgt spid="2050"/>
                                        </p:tgtEl>
                                      </p:cBhvr>
                                    </p:animEffect>
                                    <p:set>
                                      <p:cBhvr>
                                        <p:cTn id="58" dur="1" fill="hold">
                                          <p:stCondLst>
                                            <p:cond delay="1999"/>
                                          </p:stCondLst>
                                        </p:cTn>
                                        <p:tgtEl>
                                          <p:spTgt spid="2050"/>
                                        </p:tgtEl>
                                        <p:attrNameLst>
                                          <p:attrName>style.visibility</p:attrName>
                                        </p:attrNameLst>
                                      </p:cBhvr>
                                      <p:to>
                                        <p:strVal val="hidden"/>
                                      </p:to>
                                    </p:set>
                                  </p:childTnLst>
                                </p:cTn>
                              </p:par>
                              <p:par>
                                <p:cTn id="59" presetID="22" presetClass="exit" presetSubtype="2" fill="hold" grpId="1" nodeType="withEffect">
                                  <p:stCondLst>
                                    <p:cond delay="1000"/>
                                  </p:stCondLst>
                                  <p:childTnLst>
                                    <p:animEffect transition="out" filter="wipe(right)">
                                      <p:cBhvr>
                                        <p:cTn id="60" dur="2000"/>
                                        <p:tgtEl>
                                          <p:spTgt spid="7"/>
                                        </p:tgtEl>
                                      </p:cBhvr>
                                    </p:animEffect>
                                    <p:set>
                                      <p:cBhvr>
                                        <p:cTn id="61" dur="1" fill="hold">
                                          <p:stCondLst>
                                            <p:cond delay="1999"/>
                                          </p:stCondLst>
                                        </p:cTn>
                                        <p:tgtEl>
                                          <p:spTgt spid="7"/>
                                        </p:tgtEl>
                                        <p:attrNameLst>
                                          <p:attrName>style.visibility</p:attrName>
                                        </p:attrNameLst>
                                      </p:cBhvr>
                                      <p:to>
                                        <p:strVal val="hidden"/>
                                      </p:to>
                                    </p:set>
                                  </p:childTnLst>
                                </p:cTn>
                              </p:par>
                              <p:par>
                                <p:cTn id="62" presetID="22" presetClass="exit" presetSubtype="2" fill="hold" grpId="1" nodeType="withEffect">
                                  <p:stCondLst>
                                    <p:cond delay="1000"/>
                                  </p:stCondLst>
                                  <p:childTnLst>
                                    <p:animEffect transition="out" filter="wipe(right)">
                                      <p:cBhvr>
                                        <p:cTn id="63" dur="2000"/>
                                        <p:tgtEl>
                                          <p:spTgt spid="2">
                                            <p:txEl>
                                              <p:pRg st="1" end="1"/>
                                            </p:txEl>
                                          </p:spTgt>
                                        </p:tgtEl>
                                      </p:cBhvr>
                                    </p:animEffect>
                                    <p:set>
                                      <p:cBhvr>
                                        <p:cTn id="64" dur="1" fill="hold">
                                          <p:stCondLst>
                                            <p:cond delay="1999"/>
                                          </p:stCondLst>
                                        </p:cTn>
                                        <p:tgtEl>
                                          <p:spTgt spid="2">
                                            <p:txEl>
                                              <p:pRg st="1" end="1"/>
                                            </p:txEl>
                                          </p:spTgt>
                                        </p:tgtEl>
                                        <p:attrNameLst>
                                          <p:attrName>style.visibility</p:attrName>
                                        </p:attrNameLst>
                                      </p:cBhvr>
                                      <p:to>
                                        <p:strVal val="hidden"/>
                                      </p:to>
                                    </p:set>
                                  </p:childTnLst>
                                </p:cTn>
                              </p:par>
                              <p:par>
                                <p:cTn id="65" presetID="22" presetClass="exit" presetSubtype="2" fill="hold" grpId="1" nodeType="withEffect">
                                  <p:stCondLst>
                                    <p:cond delay="1000"/>
                                  </p:stCondLst>
                                  <p:childTnLst>
                                    <p:animEffect transition="out" filter="wipe(right)">
                                      <p:cBhvr>
                                        <p:cTn id="66" dur="2000"/>
                                        <p:tgtEl>
                                          <p:spTgt spid="2">
                                            <p:txEl>
                                              <p:pRg st="2" end="2"/>
                                            </p:txEl>
                                          </p:spTgt>
                                        </p:tgtEl>
                                      </p:cBhvr>
                                    </p:animEffect>
                                    <p:set>
                                      <p:cBhvr>
                                        <p:cTn id="67" dur="1" fill="hold">
                                          <p:stCondLst>
                                            <p:cond delay="1999"/>
                                          </p:stCondLst>
                                        </p:cTn>
                                        <p:tgtEl>
                                          <p:spTgt spid="2">
                                            <p:txEl>
                                              <p:pRg st="2" end="2"/>
                                            </p:txEl>
                                          </p:spTgt>
                                        </p:tgtEl>
                                        <p:attrNameLst>
                                          <p:attrName>style.visibility</p:attrName>
                                        </p:attrNameLst>
                                      </p:cBhvr>
                                      <p:to>
                                        <p:strVal val="hidden"/>
                                      </p:to>
                                    </p:set>
                                  </p:childTnLst>
                                </p:cTn>
                              </p:par>
                              <p:par>
                                <p:cTn id="68" presetID="22" presetClass="exit" presetSubtype="2" fill="hold" grpId="1" nodeType="withEffect">
                                  <p:stCondLst>
                                    <p:cond delay="1000"/>
                                  </p:stCondLst>
                                  <p:childTnLst>
                                    <p:animEffect transition="out" filter="wipe(right)">
                                      <p:cBhvr>
                                        <p:cTn id="69" dur="2000"/>
                                        <p:tgtEl>
                                          <p:spTgt spid="2">
                                            <p:bg/>
                                          </p:spTgt>
                                        </p:tgtEl>
                                      </p:cBhvr>
                                    </p:animEffect>
                                    <p:set>
                                      <p:cBhvr>
                                        <p:cTn id="70" dur="1" fill="hold">
                                          <p:stCondLst>
                                            <p:cond delay="1999"/>
                                          </p:stCondLst>
                                        </p:cTn>
                                        <p:tgtEl>
                                          <p:spTgt spid="2">
                                            <p:bg/>
                                          </p:spTgt>
                                        </p:tgtEl>
                                        <p:attrNameLst>
                                          <p:attrName>style.visibility</p:attrName>
                                        </p:attrNameLst>
                                      </p:cBhvr>
                                      <p:to>
                                        <p:strVal val="hidden"/>
                                      </p:to>
                                    </p:set>
                                  </p:childTnLst>
                                </p:cTn>
                              </p:par>
                              <p:par>
                                <p:cTn id="71" presetID="53" presetClass="entr" presetSubtype="0" fill="hold" grpId="0" nodeType="withEffect">
                                  <p:stCondLst>
                                    <p:cond delay="2500"/>
                                  </p:stCondLst>
                                  <p:childTnLst>
                                    <p:set>
                                      <p:cBhvr>
                                        <p:cTn id="72" dur="1" fill="hold">
                                          <p:stCondLst>
                                            <p:cond delay="0"/>
                                          </p:stCondLst>
                                        </p:cTn>
                                        <p:tgtEl>
                                          <p:spTgt spid="17"/>
                                        </p:tgtEl>
                                        <p:attrNameLst>
                                          <p:attrName>style.visibility</p:attrName>
                                        </p:attrNameLst>
                                      </p:cBhvr>
                                      <p:to>
                                        <p:strVal val="visible"/>
                                      </p:to>
                                    </p:set>
                                    <p:anim calcmode="lin" valueType="num">
                                      <p:cBhvr>
                                        <p:cTn id="73" dur="1000" fill="hold"/>
                                        <p:tgtEl>
                                          <p:spTgt spid="17"/>
                                        </p:tgtEl>
                                        <p:attrNameLst>
                                          <p:attrName>ppt_w</p:attrName>
                                        </p:attrNameLst>
                                      </p:cBhvr>
                                      <p:tavLst>
                                        <p:tav tm="0">
                                          <p:val>
                                            <p:fltVal val="0"/>
                                          </p:val>
                                        </p:tav>
                                        <p:tav tm="100000">
                                          <p:val>
                                            <p:strVal val="#ppt_w"/>
                                          </p:val>
                                        </p:tav>
                                      </p:tavLst>
                                    </p:anim>
                                    <p:anim calcmode="lin" valueType="num">
                                      <p:cBhvr>
                                        <p:cTn id="74" dur="1000" fill="hold"/>
                                        <p:tgtEl>
                                          <p:spTgt spid="17"/>
                                        </p:tgtEl>
                                        <p:attrNameLst>
                                          <p:attrName>ppt_h</p:attrName>
                                        </p:attrNameLst>
                                      </p:cBhvr>
                                      <p:tavLst>
                                        <p:tav tm="0">
                                          <p:val>
                                            <p:fltVal val="0"/>
                                          </p:val>
                                        </p:tav>
                                        <p:tav tm="100000">
                                          <p:val>
                                            <p:strVal val="#ppt_h"/>
                                          </p:val>
                                        </p:tav>
                                      </p:tavLst>
                                    </p:anim>
                                    <p:animEffect transition="in" filter="fade">
                                      <p:cBhvr>
                                        <p:cTn id="75" dur="1000"/>
                                        <p:tgtEl>
                                          <p:spTgt spid="17"/>
                                        </p:tgtEl>
                                      </p:cBhvr>
                                    </p:animEffect>
                                  </p:childTnLst>
                                </p:cTn>
                              </p:par>
                              <p:par>
                                <p:cTn id="76" presetID="10" presetClass="exit" presetSubtype="0" fill="hold" grpId="0" nodeType="withEffect">
                                  <p:stCondLst>
                                    <p:cond delay="2500"/>
                                  </p:stCondLst>
                                  <p:childTnLst>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1000"/>
                                        <p:tgtEl>
                                          <p:spTgt spid="10">
                                            <p:txEl>
                                              <p:pRg st="0" end="0"/>
                                            </p:txEl>
                                          </p:spTgt>
                                        </p:tgtEl>
                                      </p:cBhvr>
                                    </p:animEffect>
                                    <p:set>
                                      <p:cBhvr>
                                        <p:cTn id="83" dur="1" fill="hold">
                                          <p:stCondLst>
                                            <p:cond delay="999"/>
                                          </p:stCondLst>
                                        </p:cTn>
                                        <p:tgtEl>
                                          <p:spTgt spid="10">
                                            <p:txEl>
                                              <p:pRg st="0" end="0"/>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10">
                                            <p:txEl>
                                              <p:pRg st="1" end="1"/>
                                            </p:txEl>
                                          </p:spTgt>
                                        </p:tgtEl>
                                      </p:cBhvr>
                                    </p:animEffect>
                                    <p:set>
                                      <p:cBhvr>
                                        <p:cTn id="86" dur="1" fill="hold">
                                          <p:stCondLst>
                                            <p:cond delay="999"/>
                                          </p:stCondLst>
                                        </p:cTn>
                                        <p:tgtEl>
                                          <p:spTgt spid="10">
                                            <p:txEl>
                                              <p:pRg st="1" end="1"/>
                                            </p:txEl>
                                          </p:spTgt>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10">
                                            <p:bg/>
                                          </p:spTgt>
                                        </p:tgtEl>
                                      </p:cBhvr>
                                    </p:animEffect>
                                    <p:set>
                                      <p:cBhvr>
                                        <p:cTn id="89" dur="1" fill="hold">
                                          <p:stCondLst>
                                            <p:cond delay="999"/>
                                          </p:stCondLst>
                                        </p:cTn>
                                        <p:tgtEl>
                                          <p:spTgt spid="10">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 grpId="0"/>
      <p:bldP spid="8" grpId="0" animBg="1"/>
      <p:bldP spid="14" grpId="0" animBg="1"/>
      <p:bldP spid="17" grpId="0" animBg="1"/>
      <p:bldP spid="2" grpId="0" build="allAtOnce" animBg="1"/>
      <p:bldP spid="2" grpId="1" build="allAtOnce" animBg="1"/>
      <p:bldP spid="7" grpId="0" animBg="1"/>
      <p:bldP spid="7" grpId="1" animBg="1"/>
      <p:bldP spid="10" grpId="0" build="allAtOnce" animBg="1"/>
      <p:bldP spid="10" grpId="1" build="allAtOnce" animBg="1"/>
      <p:bldP spid="1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2" name="Group 47"/>
          <p:cNvGrpSpPr>
            <a:grpSpLocks noChangeAspect="1"/>
          </p:cNvGrpSpPr>
          <p:nvPr/>
        </p:nvGrpSpPr>
        <p:grpSpPr>
          <a:xfrm>
            <a:off x="2057400" y="1447800"/>
            <a:ext cx="5285169" cy="4953000"/>
            <a:chOff x="1407160" y="1508760"/>
            <a:chExt cx="3637280" cy="3408680"/>
          </a:xfrm>
        </p:grpSpPr>
        <p:sp>
          <p:nvSpPr>
            <p:cNvPr id="31" name="Freeform 30"/>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5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2665749" y="4080478"/>
              <a:ext cx="435983" cy="381264"/>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4" name="Group 41"/>
          <p:cNvGrpSpPr>
            <a:grpSpLocks noChangeAspect="1"/>
          </p:cNvGrpSpPr>
          <p:nvPr/>
        </p:nvGrpSpPr>
        <p:grpSpPr>
          <a:xfrm>
            <a:off x="5901701" y="3395726"/>
            <a:ext cx="3318499" cy="3464280"/>
            <a:chOff x="4215787" y="2814458"/>
            <a:chExt cx="2418080" cy="2524305"/>
          </a:xfrm>
        </p:grpSpPr>
        <p:sp>
          <p:nvSpPr>
            <p:cNvPr id="34" name="Freeform 33"/>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6" name="Group 35"/>
          <p:cNvGrpSpPr/>
          <p:nvPr/>
        </p:nvGrpSpPr>
        <p:grpSpPr>
          <a:xfrm>
            <a:off x="2087336" y="6259286"/>
            <a:ext cx="4210050" cy="702128"/>
            <a:chOff x="2087336" y="6259286"/>
            <a:chExt cx="4210050" cy="702128"/>
          </a:xfrm>
        </p:grpSpPr>
        <p:sp>
          <p:nvSpPr>
            <p:cNvPr id="37" name="Freeform 36"/>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7" name="Group 38"/>
          <p:cNvGrpSpPr/>
          <p:nvPr/>
        </p:nvGrpSpPr>
        <p:grpSpPr>
          <a:xfrm>
            <a:off x="6897511" y="1456268"/>
            <a:ext cx="2596444" cy="2469444"/>
            <a:chOff x="6897511" y="1456268"/>
            <a:chExt cx="2596444" cy="2469444"/>
          </a:xfrm>
        </p:grpSpPr>
        <p:sp>
          <p:nvSpPr>
            <p:cNvPr id="40" name="Freeform 39"/>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alpha val="5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p:nvSpPr>
          <p:cNvPr id="5" name="Freeform 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20459347">
            <a:off x="7046268" y="2759646"/>
            <a:ext cx="1388521" cy="461665"/>
          </a:xfrm>
          <a:prstGeom prst="rect">
            <a:avLst/>
          </a:prstGeom>
          <a:solidFill>
            <a:schemeClr val="bg1"/>
          </a:solidFill>
        </p:spPr>
        <p:txBody>
          <a:bodyPr wrap="none" rtlCol="0">
            <a:spAutoFit/>
          </a:bodyPr>
          <a:lstStyle/>
          <a:p>
            <a:pPr algn="ctr"/>
            <a:r>
              <a:rPr lang="en-US" sz="2400" b="1" dirty="0" smtClean="0"/>
              <a:t>Memphis</a:t>
            </a:r>
          </a:p>
        </p:txBody>
      </p:sp>
      <p:sp>
        <p:nvSpPr>
          <p:cNvPr id="19" name="Freeform 1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5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9" name="TextBox 8"/>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p:nvSpPr>
          <p:cNvPr id="21" name="Freeform 20"/>
          <p:cNvSpPr/>
          <p:nvPr/>
        </p:nvSpPr>
        <p:spPr>
          <a:xfrm>
            <a:off x="6172200"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315200" y="4343400"/>
            <a:ext cx="973344" cy="584775"/>
          </a:xfrm>
          <a:prstGeom prst="rect">
            <a:avLst/>
          </a:prstGeom>
          <a:solidFill>
            <a:schemeClr val="bg1">
              <a:alpha val="65000"/>
            </a:scheme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100s</a:t>
            </a:r>
          </a:p>
        </p:txBody>
      </p:sp>
      <p:sp>
        <p:nvSpPr>
          <p:cNvPr id="23" name="TextBox 22"/>
          <p:cNvSpPr txBox="1"/>
          <p:nvPr/>
        </p:nvSpPr>
        <p:spPr>
          <a:xfrm>
            <a:off x="7239000" y="36576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remain</a:t>
            </a:r>
          </a:p>
        </p:txBody>
      </p:sp>
      <p:sp>
        <p:nvSpPr>
          <p:cNvPr id="24" name="TextBox 23"/>
          <p:cNvSpPr txBox="1"/>
          <p:nvPr/>
        </p:nvSpPr>
        <p:spPr>
          <a:xfrm rot="20378531">
            <a:off x="46122" y="2243720"/>
            <a:ext cx="1608710" cy="553998"/>
          </a:xfrm>
          <a:prstGeom prst="rect">
            <a:avLst/>
          </a:prstGeom>
          <a:solidFill>
            <a:srgbClr val="FF7979"/>
          </a:solidFill>
        </p:spPr>
        <p:txBody>
          <a:bodyPr wrap="none" rtlCol="0">
            <a:spAutoFit/>
          </a:bodyPr>
          <a:lstStyle/>
          <a:p>
            <a:pPr algn="ctr"/>
            <a:r>
              <a:rPr lang="en-US" sz="3000" b="1" dirty="0" smtClean="0">
                <a:solidFill>
                  <a:schemeClr val="bg1"/>
                </a:solidFill>
                <a:effectLst>
                  <a:outerShdw dist="50800" dir="7200000" algn="ctr" rotWithShape="0">
                    <a:schemeClr val="tx1"/>
                  </a:outerShdw>
                </a:effectLst>
              </a:rPr>
              <a:t>removed</a:t>
            </a:r>
          </a:p>
        </p:txBody>
      </p:sp>
      <p:sp>
        <p:nvSpPr>
          <p:cNvPr id="20" name="Freeform 19"/>
          <p:cNvSpPr/>
          <p:nvPr/>
        </p:nvSpPr>
        <p:spPr>
          <a:xfrm>
            <a:off x="-76200" y="4038600"/>
            <a:ext cx="2265352" cy="1320064"/>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2328672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280160 w 1488440"/>
              <a:gd name="connsiteY0" fmla="*/ 3093720 h 3154680"/>
              <a:gd name="connsiteX1" fmla="*/ 1097280 w 1488440"/>
              <a:gd name="connsiteY1" fmla="*/ 2987040 h 3154680"/>
              <a:gd name="connsiteX2" fmla="*/ 899160 w 1488440"/>
              <a:gd name="connsiteY2" fmla="*/ 2819400 h 3154680"/>
              <a:gd name="connsiteX3" fmla="*/ 838200 w 1488440"/>
              <a:gd name="connsiteY3" fmla="*/ 2880360 h 3154680"/>
              <a:gd name="connsiteX4" fmla="*/ 579120 w 1488440"/>
              <a:gd name="connsiteY4" fmla="*/ 2819400 h 3154680"/>
              <a:gd name="connsiteX5" fmla="*/ 457200 w 1488440"/>
              <a:gd name="connsiteY5" fmla="*/ 2895600 h 3154680"/>
              <a:gd name="connsiteX6" fmla="*/ 320040 w 1488440"/>
              <a:gd name="connsiteY6" fmla="*/ 2895600 h 3154680"/>
              <a:gd name="connsiteX7" fmla="*/ 213360 w 1488440"/>
              <a:gd name="connsiteY7" fmla="*/ 2895600 h 3154680"/>
              <a:gd name="connsiteX8" fmla="*/ 60960 w 1488440"/>
              <a:gd name="connsiteY8" fmla="*/ 2971800 h 3154680"/>
              <a:gd name="connsiteX9" fmla="*/ 30480 w 1488440"/>
              <a:gd name="connsiteY9" fmla="*/ 2971800 h 3154680"/>
              <a:gd name="connsiteX10" fmla="*/ 0 w 1488440"/>
              <a:gd name="connsiteY10" fmla="*/ 2328672 h 3154680"/>
              <a:gd name="connsiteX11" fmla="*/ 1463040 w 1488440"/>
              <a:gd name="connsiteY11" fmla="*/ 0 h 3154680"/>
              <a:gd name="connsiteX12" fmla="*/ 1402080 w 1488440"/>
              <a:gd name="connsiteY12" fmla="*/ 457200 h 3154680"/>
              <a:gd name="connsiteX13" fmla="*/ 1478280 w 1488440"/>
              <a:gd name="connsiteY13" fmla="*/ 1188720 h 3154680"/>
              <a:gd name="connsiteX14" fmla="*/ 1463040 w 1488440"/>
              <a:gd name="connsiteY14" fmla="*/ 2462784 h 3154680"/>
              <a:gd name="connsiteX15" fmla="*/ 1386840 w 1488440"/>
              <a:gd name="connsiteY15" fmla="*/ 3154680 h 3154680"/>
              <a:gd name="connsiteX0" fmla="*/ 1280160 w 1648460"/>
              <a:gd name="connsiteY0" fmla="*/ 2826512 h 2887472"/>
              <a:gd name="connsiteX1" fmla="*/ 1097280 w 1648460"/>
              <a:gd name="connsiteY1" fmla="*/ 2719832 h 2887472"/>
              <a:gd name="connsiteX2" fmla="*/ 899160 w 1648460"/>
              <a:gd name="connsiteY2" fmla="*/ 2552192 h 2887472"/>
              <a:gd name="connsiteX3" fmla="*/ 838200 w 1648460"/>
              <a:gd name="connsiteY3" fmla="*/ 2613152 h 2887472"/>
              <a:gd name="connsiteX4" fmla="*/ 579120 w 1648460"/>
              <a:gd name="connsiteY4" fmla="*/ 2552192 h 2887472"/>
              <a:gd name="connsiteX5" fmla="*/ 457200 w 1648460"/>
              <a:gd name="connsiteY5" fmla="*/ 2628392 h 2887472"/>
              <a:gd name="connsiteX6" fmla="*/ 320040 w 1648460"/>
              <a:gd name="connsiteY6" fmla="*/ 2628392 h 2887472"/>
              <a:gd name="connsiteX7" fmla="*/ 213360 w 1648460"/>
              <a:gd name="connsiteY7" fmla="*/ 2628392 h 2887472"/>
              <a:gd name="connsiteX8" fmla="*/ 60960 w 1648460"/>
              <a:gd name="connsiteY8" fmla="*/ 2704592 h 2887472"/>
              <a:gd name="connsiteX9" fmla="*/ 30480 w 1648460"/>
              <a:gd name="connsiteY9" fmla="*/ 2704592 h 2887472"/>
              <a:gd name="connsiteX10" fmla="*/ 0 w 1648460"/>
              <a:gd name="connsiteY10" fmla="*/ 2061464 h 2887472"/>
              <a:gd name="connsiteX11" fmla="*/ 1402080 w 1648460"/>
              <a:gd name="connsiteY11" fmla="*/ 189992 h 2887472"/>
              <a:gd name="connsiteX12" fmla="*/ 1478280 w 1648460"/>
              <a:gd name="connsiteY12" fmla="*/ 921512 h 2887472"/>
              <a:gd name="connsiteX13" fmla="*/ 1463040 w 1648460"/>
              <a:gd name="connsiteY13" fmla="*/ 2195576 h 2887472"/>
              <a:gd name="connsiteX14" fmla="*/ 1386840 w 1648460"/>
              <a:gd name="connsiteY14" fmla="*/ 2887472 h 2887472"/>
              <a:gd name="connsiteX0" fmla="*/ 1280160 w 1722120"/>
              <a:gd name="connsiteY0" fmla="*/ 1927352 h 1988312"/>
              <a:gd name="connsiteX1" fmla="*/ 1097280 w 1722120"/>
              <a:gd name="connsiteY1" fmla="*/ 1820672 h 1988312"/>
              <a:gd name="connsiteX2" fmla="*/ 899160 w 1722120"/>
              <a:gd name="connsiteY2" fmla="*/ 1653032 h 1988312"/>
              <a:gd name="connsiteX3" fmla="*/ 838200 w 1722120"/>
              <a:gd name="connsiteY3" fmla="*/ 1713992 h 1988312"/>
              <a:gd name="connsiteX4" fmla="*/ 579120 w 1722120"/>
              <a:gd name="connsiteY4" fmla="*/ 1653032 h 1988312"/>
              <a:gd name="connsiteX5" fmla="*/ 457200 w 1722120"/>
              <a:gd name="connsiteY5" fmla="*/ 1729232 h 1988312"/>
              <a:gd name="connsiteX6" fmla="*/ 320040 w 1722120"/>
              <a:gd name="connsiteY6" fmla="*/ 1729232 h 1988312"/>
              <a:gd name="connsiteX7" fmla="*/ 213360 w 1722120"/>
              <a:gd name="connsiteY7" fmla="*/ 1729232 h 1988312"/>
              <a:gd name="connsiteX8" fmla="*/ 60960 w 1722120"/>
              <a:gd name="connsiteY8" fmla="*/ 1805432 h 1988312"/>
              <a:gd name="connsiteX9" fmla="*/ 30480 w 1722120"/>
              <a:gd name="connsiteY9" fmla="*/ 1805432 h 1988312"/>
              <a:gd name="connsiteX10" fmla="*/ 0 w 1722120"/>
              <a:gd name="connsiteY10" fmla="*/ 1162304 h 1988312"/>
              <a:gd name="connsiteX11" fmla="*/ 1478280 w 1722120"/>
              <a:gd name="connsiteY11" fmla="*/ 22352 h 1988312"/>
              <a:gd name="connsiteX12" fmla="*/ 1463040 w 1722120"/>
              <a:gd name="connsiteY12" fmla="*/ 1296416 h 1988312"/>
              <a:gd name="connsiteX13" fmla="*/ 1386840 w 1722120"/>
              <a:gd name="connsiteY13" fmla="*/ 1988312 h 1988312"/>
              <a:gd name="connsiteX0" fmla="*/ 1280160 w 1463040"/>
              <a:gd name="connsiteY0" fmla="*/ 849884 h 910844"/>
              <a:gd name="connsiteX1" fmla="*/ 1097280 w 1463040"/>
              <a:gd name="connsiteY1" fmla="*/ 743204 h 910844"/>
              <a:gd name="connsiteX2" fmla="*/ 899160 w 1463040"/>
              <a:gd name="connsiteY2" fmla="*/ 575564 h 910844"/>
              <a:gd name="connsiteX3" fmla="*/ 838200 w 1463040"/>
              <a:gd name="connsiteY3" fmla="*/ 636524 h 910844"/>
              <a:gd name="connsiteX4" fmla="*/ 579120 w 1463040"/>
              <a:gd name="connsiteY4" fmla="*/ 575564 h 910844"/>
              <a:gd name="connsiteX5" fmla="*/ 457200 w 1463040"/>
              <a:gd name="connsiteY5" fmla="*/ 651764 h 910844"/>
              <a:gd name="connsiteX6" fmla="*/ 320040 w 1463040"/>
              <a:gd name="connsiteY6" fmla="*/ 651764 h 910844"/>
              <a:gd name="connsiteX7" fmla="*/ 213360 w 1463040"/>
              <a:gd name="connsiteY7" fmla="*/ 651764 h 910844"/>
              <a:gd name="connsiteX8" fmla="*/ 60960 w 1463040"/>
              <a:gd name="connsiteY8" fmla="*/ 727964 h 910844"/>
              <a:gd name="connsiteX9" fmla="*/ 30480 w 1463040"/>
              <a:gd name="connsiteY9" fmla="*/ 727964 h 910844"/>
              <a:gd name="connsiteX10" fmla="*/ 0 w 1463040"/>
              <a:gd name="connsiteY10" fmla="*/ 84836 h 910844"/>
              <a:gd name="connsiteX11" fmla="*/ 1463040 w 1463040"/>
              <a:gd name="connsiteY11" fmla="*/ 218948 h 910844"/>
              <a:gd name="connsiteX12" fmla="*/ 1386840 w 1463040"/>
              <a:gd name="connsiteY12" fmla="*/ 910844 h 91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040" h="910844">
                <a:moveTo>
                  <a:pt x="1280160" y="849884"/>
                </a:moveTo>
                <a:cubicBezTo>
                  <a:pt x="1220470" y="819404"/>
                  <a:pt x="1160780" y="788924"/>
                  <a:pt x="1097280" y="743204"/>
                </a:cubicBezTo>
                <a:cubicBezTo>
                  <a:pt x="1033780" y="697484"/>
                  <a:pt x="942340" y="593344"/>
                  <a:pt x="899160" y="575564"/>
                </a:cubicBezTo>
                <a:cubicBezTo>
                  <a:pt x="855980" y="557784"/>
                  <a:pt x="891540" y="636524"/>
                  <a:pt x="838200" y="636524"/>
                </a:cubicBezTo>
                <a:cubicBezTo>
                  <a:pt x="784860" y="636524"/>
                  <a:pt x="642620" y="573024"/>
                  <a:pt x="579120" y="575564"/>
                </a:cubicBezTo>
                <a:cubicBezTo>
                  <a:pt x="515620" y="578104"/>
                  <a:pt x="500380" y="639064"/>
                  <a:pt x="457200" y="651764"/>
                </a:cubicBezTo>
                <a:cubicBezTo>
                  <a:pt x="414020" y="664464"/>
                  <a:pt x="320040" y="651764"/>
                  <a:pt x="320040" y="651764"/>
                </a:cubicBezTo>
                <a:cubicBezTo>
                  <a:pt x="279400" y="651764"/>
                  <a:pt x="256540" y="639064"/>
                  <a:pt x="213360" y="651764"/>
                </a:cubicBezTo>
                <a:cubicBezTo>
                  <a:pt x="170180" y="664464"/>
                  <a:pt x="91440" y="715264"/>
                  <a:pt x="60960" y="727964"/>
                </a:cubicBezTo>
                <a:cubicBezTo>
                  <a:pt x="30480" y="740664"/>
                  <a:pt x="574040" y="656844"/>
                  <a:pt x="30480" y="727964"/>
                </a:cubicBezTo>
                <a:cubicBezTo>
                  <a:pt x="20320" y="235204"/>
                  <a:pt x="8550" y="714411"/>
                  <a:pt x="0" y="84836"/>
                </a:cubicBezTo>
                <a:cubicBezTo>
                  <a:pt x="238760" y="0"/>
                  <a:pt x="1231900" y="81280"/>
                  <a:pt x="1463040" y="218948"/>
                </a:cubicBezTo>
                <a:cubicBezTo>
                  <a:pt x="1447800" y="546608"/>
                  <a:pt x="1397000" y="735584"/>
                  <a:pt x="1386840" y="910844"/>
                </a:cubicBezTo>
              </a:path>
            </a:pathLst>
          </a:custGeom>
          <a:solidFill>
            <a:srgbClr val="FFFF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457200" y="3276600"/>
            <a:ext cx="1454244" cy="646331"/>
          </a:xfrm>
          <a:prstGeom prst="rect">
            <a:avLst/>
          </a:prstGeom>
          <a:noFill/>
        </p:spPr>
        <p:txBody>
          <a:bodyPr wrap="none" rtlCol="0">
            <a:spAutoFit/>
          </a:bodyPr>
          <a:lstStyle/>
          <a:p>
            <a:pPr algn="ctr"/>
            <a:r>
              <a:rPr lang="en-US" sz="3600" b="1" dirty="0" smtClean="0">
                <a:solidFill>
                  <a:schemeClr val="bg1"/>
                </a:solidFill>
                <a:effectLst>
                  <a:outerShdw dist="50800" dir="7200000" algn="ctr" rotWithShape="0">
                    <a:schemeClr val="tx1"/>
                  </a:outerShdw>
                </a:effectLst>
              </a:rPr>
              <a:t>&gt; 4000</a:t>
            </a:r>
          </a:p>
        </p:txBody>
      </p:sp>
      <p:sp>
        <p:nvSpPr>
          <p:cNvPr id="29" name="TextBox 28"/>
          <p:cNvSpPr txBox="1"/>
          <p:nvPr/>
        </p:nvSpPr>
        <p:spPr>
          <a:xfrm rot="20459347">
            <a:off x="206098" y="2499563"/>
            <a:ext cx="1660583" cy="461665"/>
          </a:xfrm>
          <a:prstGeom prst="rect">
            <a:avLst/>
          </a:prstGeom>
          <a:solidFill>
            <a:schemeClr val="bg1"/>
          </a:solidFill>
        </p:spPr>
        <p:txBody>
          <a:bodyPr wrap="none" rtlCol="0">
            <a:spAutoFit/>
          </a:bodyPr>
          <a:lstStyle/>
          <a:p>
            <a:pPr algn="ctr"/>
            <a:r>
              <a:rPr lang="en-US" sz="2400" b="1" dirty="0" smtClean="0">
                <a:solidFill>
                  <a:srgbClr val="FF0000"/>
                </a:solidFill>
                <a:effectLst>
                  <a:outerShdw dist="50800" dir="7200000" algn="ctr" rotWithShape="0">
                    <a:schemeClr val="tx1"/>
                  </a:outerShdw>
                </a:effectLst>
              </a:rPr>
              <a:t>Fort Gibson</a:t>
            </a:r>
          </a:p>
        </p:txBody>
      </p:sp>
      <p:sp>
        <p:nvSpPr>
          <p:cNvPr id="42" name="Freeform 41"/>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5" name="TextBox 24"/>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400-800 die on journey</a:t>
            </a:r>
          </a:p>
        </p:txBody>
      </p:sp>
      <p:sp>
        <p:nvSpPr>
          <p:cNvPr id="27" name="TextBox 26"/>
          <p:cNvSpPr txBox="1"/>
          <p:nvPr/>
        </p:nvSpPr>
        <p:spPr>
          <a:xfrm>
            <a:off x="0" y="60198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Will the Chickasaw share Choctaw’s new lands?</a:t>
            </a:r>
          </a:p>
        </p:txBody>
      </p:sp>
      <p:grpSp>
        <p:nvGrpSpPr>
          <p:cNvPr id="8" name="Group 16"/>
          <p:cNvGrpSpPr/>
          <p:nvPr/>
        </p:nvGrpSpPr>
        <p:grpSpPr>
          <a:xfrm>
            <a:off x="1616529" y="2824843"/>
            <a:ext cx="6841673" cy="2356759"/>
            <a:chOff x="1616529" y="2824843"/>
            <a:chExt cx="6841673" cy="2356759"/>
          </a:xfrm>
        </p:grpSpPr>
        <p:cxnSp>
          <p:nvCxnSpPr>
            <p:cNvPr id="11" name="Straight Connector 10"/>
            <p:cNvCxnSpPr/>
            <p:nvPr/>
          </p:nvCxnSpPr>
          <p:spPr>
            <a:xfrm rot="5400000" flipH="1" flipV="1">
              <a:off x="6204857" y="4082143"/>
              <a:ext cx="1382487" cy="228603"/>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7086600" y="3429000"/>
              <a:ext cx="1371602" cy="457200"/>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V="1">
              <a:off x="6595534" y="3852334"/>
              <a:ext cx="1744134" cy="914401"/>
            </a:xfrm>
            <a:prstGeom prst="line">
              <a:avLst/>
            </a:prstGeom>
            <a:ln w="76200">
              <a:solidFill>
                <a:srgbClr val="FF0000"/>
              </a:solidFill>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1616529" y="2824843"/>
              <a:ext cx="5568042" cy="1178378"/>
            </a:xfrm>
            <a:custGeom>
              <a:avLst/>
              <a:gdLst>
                <a:gd name="connsiteX0" fmla="*/ 5568042 w 5568042"/>
                <a:gd name="connsiteY0" fmla="*/ 669471 h 1178378"/>
                <a:gd name="connsiteX1" fmla="*/ 5388428 w 5568042"/>
                <a:gd name="connsiteY1" fmla="*/ 440871 h 1178378"/>
                <a:gd name="connsiteX2" fmla="*/ 4800600 w 5568042"/>
                <a:gd name="connsiteY2" fmla="*/ 702128 h 1178378"/>
                <a:gd name="connsiteX3" fmla="*/ 4278085 w 5568042"/>
                <a:gd name="connsiteY3" fmla="*/ 1094014 h 1178378"/>
                <a:gd name="connsiteX4" fmla="*/ 3722914 w 5568042"/>
                <a:gd name="connsiteY4" fmla="*/ 1159328 h 1178378"/>
                <a:gd name="connsiteX5" fmla="*/ 3037114 w 5568042"/>
                <a:gd name="connsiteY5" fmla="*/ 979714 h 1178378"/>
                <a:gd name="connsiteX6" fmla="*/ 2677885 w 5568042"/>
                <a:gd name="connsiteY6" fmla="*/ 522514 h 1178378"/>
                <a:gd name="connsiteX7" fmla="*/ 2090057 w 5568042"/>
                <a:gd name="connsiteY7" fmla="*/ 391886 h 1178378"/>
                <a:gd name="connsiteX8" fmla="*/ 1469571 w 5568042"/>
                <a:gd name="connsiteY8" fmla="*/ 65314 h 1178378"/>
                <a:gd name="connsiteX9" fmla="*/ 930728 w 5568042"/>
                <a:gd name="connsiteY9" fmla="*/ 32657 h 1178378"/>
                <a:gd name="connsiteX10" fmla="*/ 440871 w 5568042"/>
                <a:gd name="connsiteY10" fmla="*/ 130628 h 1178378"/>
                <a:gd name="connsiteX11" fmla="*/ 0 w 5568042"/>
                <a:gd name="connsiteY11" fmla="*/ 0 h 117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8042" h="1178378">
                  <a:moveTo>
                    <a:pt x="5568042" y="669471"/>
                  </a:moveTo>
                  <a:cubicBezTo>
                    <a:pt x="5542188" y="552449"/>
                    <a:pt x="5516335" y="435428"/>
                    <a:pt x="5388428" y="440871"/>
                  </a:cubicBezTo>
                  <a:cubicBezTo>
                    <a:pt x="5260521" y="446314"/>
                    <a:pt x="4985657" y="593271"/>
                    <a:pt x="4800600" y="702128"/>
                  </a:cubicBezTo>
                  <a:cubicBezTo>
                    <a:pt x="4615543" y="810985"/>
                    <a:pt x="4457699" y="1017814"/>
                    <a:pt x="4278085" y="1094014"/>
                  </a:cubicBezTo>
                  <a:cubicBezTo>
                    <a:pt x="4098471" y="1170214"/>
                    <a:pt x="3929743" y="1178378"/>
                    <a:pt x="3722914" y="1159328"/>
                  </a:cubicBezTo>
                  <a:cubicBezTo>
                    <a:pt x="3516086" y="1140278"/>
                    <a:pt x="3211285" y="1085850"/>
                    <a:pt x="3037114" y="979714"/>
                  </a:cubicBezTo>
                  <a:cubicBezTo>
                    <a:pt x="2862943" y="873578"/>
                    <a:pt x="2835728" y="620485"/>
                    <a:pt x="2677885" y="522514"/>
                  </a:cubicBezTo>
                  <a:cubicBezTo>
                    <a:pt x="2520042" y="424543"/>
                    <a:pt x="2291443" y="468086"/>
                    <a:pt x="2090057" y="391886"/>
                  </a:cubicBezTo>
                  <a:cubicBezTo>
                    <a:pt x="1888671" y="315686"/>
                    <a:pt x="1662793" y="125186"/>
                    <a:pt x="1469571" y="65314"/>
                  </a:cubicBezTo>
                  <a:cubicBezTo>
                    <a:pt x="1276350" y="5443"/>
                    <a:pt x="1102178" y="21771"/>
                    <a:pt x="930728" y="32657"/>
                  </a:cubicBezTo>
                  <a:cubicBezTo>
                    <a:pt x="759278" y="43543"/>
                    <a:pt x="595992" y="136071"/>
                    <a:pt x="440871" y="130628"/>
                  </a:cubicBezTo>
                  <a:cubicBezTo>
                    <a:pt x="285750" y="125185"/>
                    <a:pt x="73478" y="16328"/>
                    <a:pt x="0" y="0"/>
                  </a:cubicBezTo>
                </a:path>
              </a:pathLst>
            </a:custGeom>
            <a:ln w="76200">
              <a:solidFill>
                <a:srgbClr val="FF0000"/>
              </a:solidFill>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39" name="TextBox 38"/>
          <p:cNvSpPr txBox="1"/>
          <p:nvPr/>
        </p:nvSpPr>
        <p:spPr>
          <a:xfrm>
            <a:off x="8305800" y="0"/>
            <a:ext cx="3505200" cy="861774"/>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36" name="TextBox 35"/>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   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0.00393 L -0.075 -1.48148E-6 " pathEditMode="relative" rAng="0" ptsTypes="AA">
                                      <p:cBhvr>
                                        <p:cTn id="6" dur="1000" fill="hold"/>
                                        <p:tgtEl>
                                          <p:spTgt spid="9"/>
                                        </p:tgtEl>
                                        <p:attrNameLst>
                                          <p:attrName>ppt_x</p:attrName>
                                          <p:attrName>ppt_y</p:attrName>
                                        </p:attrNameLst>
                                      </p:cBhvr>
                                      <p:rCtr x="-38" y="2"/>
                                    </p:animMotion>
                                  </p:childTnLst>
                                </p:cTn>
                              </p:par>
                              <p:par>
                                <p:cTn id="7" presetID="10"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Effect transition="in" filter="fade">
                                      <p:cBhvr>
                                        <p:cTn id="9" dur="1000"/>
                                        <p:tgtEl>
                                          <p:spTgt spid="39"/>
                                        </p:tgtEl>
                                      </p:cBhvr>
                                    </p:animEffect>
                                  </p:childTnLst>
                                </p:cTn>
                              </p:par>
                              <p:par>
                                <p:cTn id="10" presetID="35" presetClass="path" presetSubtype="0" accel="50000" decel="50000" fill="hold" grpId="1" nodeType="withEffect">
                                  <p:stCondLst>
                                    <p:cond delay="0"/>
                                  </p:stCondLst>
                                  <p:childTnLst>
                                    <p:animMotion origin="layout" path="M 3.33333E-6 -1.48148E-6 L -0.14167 0.00394 " pathEditMode="relative" rAng="0" ptsTypes="AA">
                                      <p:cBhvr>
                                        <p:cTn id="11" dur="1000" fill="hold"/>
                                        <p:tgtEl>
                                          <p:spTgt spid="39"/>
                                        </p:tgtEl>
                                        <p:attrNameLst>
                                          <p:attrName>ppt_x</p:attrName>
                                          <p:attrName>ppt_y</p:attrName>
                                        </p:attrNameLst>
                                      </p:cBhvr>
                                      <p:rCtr x="-71" y="2"/>
                                    </p:animMotion>
                                  </p:childTnLst>
                                </p:cTn>
                              </p:par>
                              <p:par>
                                <p:cTn id="12" presetID="10" presetClass="entr" presetSubtype="0" fill="hold" grpId="0" nodeType="withEffect">
                                  <p:stCondLst>
                                    <p:cond delay="50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2" fill="hold" nodeType="clickEffect">
                                  <p:stCondLst>
                                    <p:cond delay="0"/>
                                  </p:stCondLst>
                                  <p:childTnLst>
                                    <p:animEffect transition="out" filter="wipe(right)">
                                      <p:cBhvr>
                                        <p:cTn id="18" dur="3000"/>
                                        <p:tgtEl>
                                          <p:spTgt spid="8"/>
                                        </p:tgtEl>
                                      </p:cBhvr>
                                    </p:animEffect>
                                    <p:set>
                                      <p:cBhvr>
                                        <p:cTn id="19" dur="1" fill="hold">
                                          <p:stCondLst>
                                            <p:cond delay="2999"/>
                                          </p:stCondLst>
                                        </p:cTn>
                                        <p:tgtEl>
                                          <p:spTgt spid="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4"/>
                                        </p:tgtEl>
                                      </p:cBhvr>
                                    </p:animEffect>
                                    <p:set>
                                      <p:cBhvr>
                                        <p:cTn id="22" dur="1" fill="hold">
                                          <p:stCondLst>
                                            <p:cond delay="999"/>
                                          </p:stCondLst>
                                        </p:cTn>
                                        <p:tgtEl>
                                          <p:spTgt spid="14"/>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7"/>
                                        </p:tgtEl>
                                      </p:cBhvr>
                                    </p:animEffect>
                                    <p:set>
                                      <p:cBhvr>
                                        <p:cTn id="28" dur="1" fill="hold">
                                          <p:stCondLst>
                                            <p:cond delay="9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
                                        </p:tgtEl>
                                      </p:cBhvr>
                                    </p:animEffect>
                                    <p:set>
                                      <p:cBhvr>
                                        <p:cTn id="31" dur="1" fill="hold">
                                          <p:stCondLst>
                                            <p:cond delay="999"/>
                                          </p:stCondLst>
                                        </p:cTn>
                                        <p:tgtEl>
                                          <p:spTgt spid="4"/>
                                        </p:tgtEl>
                                        <p:attrNameLst>
                                          <p:attrName>style.visibility</p:attrName>
                                        </p:attrNameLst>
                                      </p:cBhvr>
                                      <p:to>
                                        <p:strVal val="hidden"/>
                                      </p:to>
                                    </p:set>
                                  </p:childTnLst>
                                </p:cTn>
                              </p:par>
                              <p:par>
                                <p:cTn id="32" presetID="10" presetClass="exit" presetSubtype="0" fill="hold" nodeType="withEffect">
                                  <p:stCondLst>
                                    <p:cond delay="2000"/>
                                  </p:stCondLst>
                                  <p:childTnLst>
                                    <p:animEffect transition="out" filter="fade">
                                      <p:cBhvr>
                                        <p:cTn id="33" dur="1000"/>
                                        <p:tgtEl>
                                          <p:spTgt spid="2"/>
                                        </p:tgtEl>
                                      </p:cBhvr>
                                    </p:animEffect>
                                    <p:set>
                                      <p:cBhvr>
                                        <p:cTn id="34" dur="1" fill="hold">
                                          <p:stCondLst>
                                            <p:cond delay="999"/>
                                          </p:stCondLst>
                                        </p:cTn>
                                        <p:tgtEl>
                                          <p:spTgt spid="2"/>
                                        </p:tgtEl>
                                        <p:attrNameLst>
                                          <p:attrName>style.visibility</p:attrName>
                                        </p:attrNameLst>
                                      </p:cBhvr>
                                      <p:to>
                                        <p:strVal val="hidden"/>
                                      </p:to>
                                    </p:set>
                                  </p:childTnLst>
                                </p:cTn>
                              </p:par>
                              <p:par>
                                <p:cTn id="35" presetID="10" presetClass="exit" presetSubtype="0" fill="hold" nodeType="withEffect">
                                  <p:stCondLst>
                                    <p:cond delay="2000"/>
                                  </p:stCondLst>
                                  <p:childTnLst>
                                    <p:animEffect transition="out" filter="fade">
                                      <p:cBhvr>
                                        <p:cTn id="36" dur="1000"/>
                                        <p:tgtEl>
                                          <p:spTgt spid="6"/>
                                        </p:tgtEl>
                                      </p:cBhvr>
                                    </p:animEffect>
                                    <p:set>
                                      <p:cBhvr>
                                        <p:cTn id="37" dur="1" fill="hold">
                                          <p:stCondLst>
                                            <p:cond delay="999"/>
                                          </p:stCondLst>
                                        </p:cTn>
                                        <p:tgtEl>
                                          <p:spTgt spid="6"/>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childTnLst>
                                </p:cTn>
                              </p:par>
                            </p:childTnLst>
                          </p:cTn>
                        </p:par>
                        <p:par>
                          <p:cTn id="40" fill="hold">
                            <p:stCondLst>
                              <p:cond delay="3000"/>
                            </p:stCondLst>
                            <p:childTnLst>
                              <p:par>
                                <p:cTn id="41" presetID="10" presetClass="exit" presetSubtype="0" fill="hold" grpId="0" nodeType="afterEffect">
                                  <p:stCondLst>
                                    <p:cond delay="0"/>
                                  </p:stCondLst>
                                  <p:childTnLst>
                                    <p:animEffect transition="out" filter="fade">
                                      <p:cBhvr>
                                        <p:cTn id="42" dur="1000"/>
                                        <p:tgtEl>
                                          <p:spTgt spid="29"/>
                                        </p:tgtEl>
                                      </p:cBhvr>
                                    </p:animEffect>
                                    <p:set>
                                      <p:cBhvr>
                                        <p:cTn id="43" dur="1" fill="hold">
                                          <p:stCondLst>
                                            <p:cond delay="999"/>
                                          </p:stCondLst>
                                        </p:cTn>
                                        <p:tgtEl>
                                          <p:spTgt spid="2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1000" fill="hold"/>
                                        <p:tgtEl>
                                          <p:spTgt spid="26"/>
                                        </p:tgtEl>
                                        <p:attrNameLst>
                                          <p:attrName>ppt_w</p:attrName>
                                        </p:attrNameLst>
                                      </p:cBhvr>
                                      <p:tavLst>
                                        <p:tav tm="0">
                                          <p:val>
                                            <p:fltVal val="0"/>
                                          </p:val>
                                        </p:tav>
                                        <p:tav tm="100000">
                                          <p:val>
                                            <p:strVal val="#ppt_w"/>
                                          </p:val>
                                        </p:tav>
                                      </p:tavLst>
                                    </p:anim>
                                    <p:anim calcmode="lin" valueType="num">
                                      <p:cBhvr>
                                        <p:cTn id="53" dur="1000" fill="hold"/>
                                        <p:tgtEl>
                                          <p:spTgt spid="26"/>
                                        </p:tgtEl>
                                        <p:attrNameLst>
                                          <p:attrName>ppt_h</p:attrName>
                                        </p:attrNameLst>
                                      </p:cBhvr>
                                      <p:tavLst>
                                        <p:tav tm="0">
                                          <p:val>
                                            <p:fltVal val="0"/>
                                          </p:val>
                                        </p:tav>
                                        <p:tav tm="100000">
                                          <p:val>
                                            <p:strVal val="#ppt_h"/>
                                          </p:val>
                                        </p:tav>
                                      </p:tavLst>
                                    </p:anim>
                                    <p:animEffect transition="in" filter="fade">
                                      <p:cBhvr>
                                        <p:cTn id="54" dur="10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1" nodeType="clickEffect">
                                  <p:stCondLst>
                                    <p:cond delay="0"/>
                                  </p:stCondLst>
                                  <p:childTnLst>
                                    <p:set>
                                      <p:cBhvr>
                                        <p:cTn id="63" dur="1" fill="hold">
                                          <p:stCondLst>
                                            <p:cond delay="0"/>
                                          </p:stCondLst>
                                        </p:cTn>
                                        <p:tgtEl>
                                          <p:spTgt spid="5"/>
                                        </p:tgtEl>
                                        <p:attrNameLst>
                                          <p:attrName>style.visibility</p:attrName>
                                        </p:attrNameLst>
                                      </p:cBhvr>
                                      <p:to>
                                        <p:strVal val="visible"/>
                                      </p:to>
                                    </p:set>
                                  </p:childTnLst>
                                </p:cTn>
                              </p:par>
                              <p:par>
                                <p:cTn id="64" presetID="9" presetClass="emph" presetSubtype="0" grpId="2" nodeType="withEffect">
                                  <p:stCondLst>
                                    <p:cond delay="0"/>
                                  </p:stCondLst>
                                  <p:childTnLst>
                                    <p:set>
                                      <p:cBhvr rctx="PPT">
                                        <p:cTn id="65" dur="indefinite"/>
                                        <p:tgtEl>
                                          <p:spTgt spid="5"/>
                                        </p:tgtEl>
                                        <p:attrNameLst>
                                          <p:attrName>style.opacity</p:attrName>
                                        </p:attrNameLst>
                                      </p:cBhvr>
                                      <p:to>
                                        <p:strVal val="0.5"/>
                                      </p:to>
                                    </p:set>
                                    <p:animEffect filter="image" prLst="opacity: 0.5">
                                      <p:cBhvr rctx="IE">
                                        <p:cTn id="66" dur="indefinite"/>
                                        <p:tgtEl>
                                          <p:spTgt spid="5"/>
                                        </p:tgtEl>
                                      </p:cBhvr>
                                    </p:animEffect>
                                  </p:childTnLst>
                                </p:cTn>
                              </p:par>
                            </p:childTnLst>
                          </p:cTn>
                        </p:par>
                        <p:par>
                          <p:cTn id="67" fill="hold">
                            <p:stCondLst>
                              <p:cond delay="0"/>
                            </p:stCondLst>
                            <p:childTnLst>
                              <p:par>
                                <p:cTn id="68" presetID="10" presetClass="entr" presetSubtype="0" fill="hold" grpId="0" nodeType="after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childTnLst>
                                </p:cTn>
                              </p:par>
                            </p:childTnLst>
                          </p:cTn>
                        </p:par>
                        <p:par>
                          <p:cTn id="71" fill="hold">
                            <p:stCondLst>
                              <p:cond delay="1000"/>
                            </p:stCondLst>
                            <p:childTnLst>
                              <p:par>
                                <p:cTn id="72" presetID="53" presetClass="entr" presetSubtype="0" fill="hold" grpId="0" nodeType="after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p:cTn id="74" dur="1000" fill="hold"/>
                                        <p:tgtEl>
                                          <p:spTgt spid="22"/>
                                        </p:tgtEl>
                                        <p:attrNameLst>
                                          <p:attrName>ppt_w</p:attrName>
                                        </p:attrNameLst>
                                      </p:cBhvr>
                                      <p:tavLst>
                                        <p:tav tm="0">
                                          <p:val>
                                            <p:fltVal val="0"/>
                                          </p:val>
                                        </p:tav>
                                        <p:tav tm="100000">
                                          <p:val>
                                            <p:strVal val="#ppt_w"/>
                                          </p:val>
                                        </p:tav>
                                      </p:tavLst>
                                    </p:anim>
                                    <p:anim calcmode="lin" valueType="num">
                                      <p:cBhvr>
                                        <p:cTn id="75" dur="1000" fill="hold"/>
                                        <p:tgtEl>
                                          <p:spTgt spid="22"/>
                                        </p:tgtEl>
                                        <p:attrNameLst>
                                          <p:attrName>ppt_h</p:attrName>
                                        </p:attrNameLst>
                                      </p:cBhvr>
                                      <p:tavLst>
                                        <p:tav tm="0">
                                          <p:val>
                                            <p:fltVal val="0"/>
                                          </p:val>
                                        </p:tav>
                                        <p:tav tm="100000">
                                          <p:val>
                                            <p:strVal val="#ppt_h"/>
                                          </p:val>
                                        </p:tav>
                                      </p:tavLst>
                                    </p:anim>
                                    <p:animEffect transition="in" filter="fade">
                                      <p:cBhvr>
                                        <p:cTn id="76" dur="1000"/>
                                        <p:tgtEl>
                                          <p:spTgt spid="2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24"/>
                                        </p:tgtEl>
                                      </p:cBhvr>
                                    </p:animEffect>
                                    <p:set>
                                      <p:cBhvr>
                                        <p:cTn id="81" dur="1" fill="hold">
                                          <p:stCondLst>
                                            <p:cond delay="999"/>
                                          </p:stCondLst>
                                        </p:cTn>
                                        <p:tgtEl>
                                          <p:spTgt spid="24"/>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25"/>
                                        </p:tgtEl>
                                      </p:cBhvr>
                                    </p:animEffect>
                                    <p:set>
                                      <p:cBhvr>
                                        <p:cTn id="84" dur="1" fill="hold">
                                          <p:stCondLst>
                                            <p:cond delay="999"/>
                                          </p:stCondLst>
                                        </p:cTn>
                                        <p:tgtEl>
                                          <p:spTgt spid="25"/>
                                        </p:tgtEl>
                                        <p:attrNameLst>
                                          <p:attrName>style.visibility</p:attrName>
                                        </p:attrNameLst>
                                      </p:cBhvr>
                                      <p:to>
                                        <p:strVal val="hidden"/>
                                      </p:to>
                                    </p:set>
                                  </p:childTnLst>
                                </p:cTn>
                              </p:par>
                              <p:par>
                                <p:cTn id="85" presetID="1" presetClass="emph" presetSubtype="2" fill="hold" grpId="3" nodeType="withEffect">
                                  <p:stCondLst>
                                    <p:cond delay="0"/>
                                  </p:stCondLst>
                                  <p:childTnLst>
                                    <p:animClr clrSpc="rgb">
                                      <p:cBhvr>
                                        <p:cTn id="86" dur="1000" fill="hold"/>
                                        <p:tgtEl>
                                          <p:spTgt spid="5"/>
                                        </p:tgtEl>
                                        <p:attrNameLst>
                                          <p:attrName>fillcolor</p:attrName>
                                        </p:attrNameLst>
                                      </p:cBhvr>
                                      <p:to>
                                        <a:schemeClr val="bg1"/>
                                      </p:to>
                                    </p:animClr>
                                    <p:set>
                                      <p:cBhvr>
                                        <p:cTn id="87" dur="1000" fill="hold"/>
                                        <p:tgtEl>
                                          <p:spTgt spid="5"/>
                                        </p:tgtEl>
                                        <p:attrNameLst>
                                          <p:attrName>fill.type</p:attrName>
                                        </p:attrNameLst>
                                      </p:cBhvr>
                                      <p:to>
                                        <p:strVal val="solid"/>
                                      </p:to>
                                    </p:set>
                                    <p:set>
                                      <p:cBhvr>
                                        <p:cTn id="88" dur="1000" fill="hold"/>
                                        <p:tgtEl>
                                          <p:spTgt spid="5"/>
                                        </p:tgtEl>
                                        <p:attrNameLst>
                                          <p:attrName>fill.on</p:attrName>
                                        </p:attrNameLst>
                                      </p:cBhvr>
                                      <p:to>
                                        <p:strVal val="true"/>
                                      </p:to>
                                    </p:set>
                                  </p:childTnLst>
                                </p:cTn>
                              </p:par>
                              <p:par>
                                <p:cTn id="89" presetID="10" presetClass="exit" presetSubtype="0" fill="hold" grpId="1" nodeType="withEffect">
                                  <p:stCondLst>
                                    <p:cond delay="0"/>
                                  </p:stCondLst>
                                  <p:childTnLst>
                                    <p:animEffect transition="out" filter="fade">
                                      <p:cBhvr>
                                        <p:cTn id="90" dur="1000"/>
                                        <p:tgtEl>
                                          <p:spTgt spid="23"/>
                                        </p:tgtEl>
                                      </p:cBhvr>
                                    </p:animEffect>
                                    <p:set>
                                      <p:cBhvr>
                                        <p:cTn id="91" dur="1" fill="hold">
                                          <p:stCondLst>
                                            <p:cond delay="999"/>
                                          </p:stCondLst>
                                        </p:cTn>
                                        <p:tgtEl>
                                          <p:spTgt spid="2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gtEl>
                                      </p:cBhvr>
                                    </p:animEffect>
                                    <p:set>
                                      <p:cBhvr>
                                        <p:cTn id="94" dur="1" fill="hold">
                                          <p:stCondLst>
                                            <p:cond delay="999"/>
                                          </p:stCondLst>
                                        </p:cTn>
                                        <p:tgtEl>
                                          <p:spTgt spid="2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1"/>
                                        </p:tgtEl>
                                      </p:cBhvr>
                                    </p:animEffect>
                                    <p:set>
                                      <p:cBhvr>
                                        <p:cTn id="97" dur="1" fill="hold">
                                          <p:stCondLst>
                                            <p:cond delay="999"/>
                                          </p:stCondLst>
                                        </p:cTn>
                                        <p:tgtEl>
                                          <p:spTgt spid="21"/>
                                        </p:tgtEl>
                                        <p:attrNameLst>
                                          <p:attrName>style.visibility</p:attrName>
                                        </p:attrNameLst>
                                      </p:cBhvr>
                                      <p:to>
                                        <p:strVal val="hidden"/>
                                      </p:to>
                                    </p:set>
                                  </p:childTnLst>
                                </p:cTn>
                              </p:par>
                              <p:par>
                                <p:cTn id="98" presetID="22" presetClass="exit" presetSubtype="1" fill="hold" grpId="0" nodeType="withEffect">
                                  <p:stCondLst>
                                    <p:cond delay="0"/>
                                  </p:stCondLst>
                                  <p:childTnLst>
                                    <p:animEffect transition="out" filter="wipe(up)">
                                      <p:cBhvr>
                                        <p:cTn id="99" dur="1000"/>
                                        <p:tgtEl>
                                          <p:spTgt spid="19"/>
                                        </p:tgtEl>
                                      </p:cBhvr>
                                    </p:animEffect>
                                    <p:set>
                                      <p:cBhvr>
                                        <p:cTn id="100" dur="1" fill="hold">
                                          <p:stCondLst>
                                            <p:cond delay="999"/>
                                          </p:stCondLst>
                                        </p:cTn>
                                        <p:tgtEl>
                                          <p:spTgt spid="19"/>
                                        </p:tgtEl>
                                        <p:attrNameLst>
                                          <p:attrName>style.visibility</p:attrName>
                                        </p:attrNameLst>
                                      </p:cBhvr>
                                      <p:to>
                                        <p:strVal val="hidden"/>
                                      </p:to>
                                    </p:set>
                                  </p:childTnLst>
                                </p:cTn>
                              </p:par>
                              <p:par>
                                <p:cTn id="101" presetID="42" presetClass="path" presetSubtype="0" accel="50000" decel="50000" fill="hold" grpId="1" nodeType="withEffect">
                                  <p:stCondLst>
                                    <p:cond delay="0"/>
                                  </p:stCondLst>
                                  <p:childTnLst>
                                    <p:animMotion origin="layout" path="M -3.88889E-6 1.48148E-6 L -0.01284 0.11967 " pathEditMode="relative" rAng="0" ptsTypes="AA">
                                      <p:cBhvr>
                                        <p:cTn id="102" dur="1000" fill="hold"/>
                                        <p:tgtEl>
                                          <p:spTgt spid="26"/>
                                        </p:tgtEl>
                                        <p:attrNameLst>
                                          <p:attrName>ppt_x</p:attrName>
                                          <p:attrName>ppt_y</p:attrName>
                                        </p:attrNameLst>
                                      </p:cBhvr>
                                      <p:rCtr x="-6" y="60"/>
                                    </p:animMotion>
                                  </p:childTnLst>
                                </p:cTn>
                              </p:par>
                              <p:par>
                                <p:cTn id="103" presetID="47"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1000"/>
                                        <p:tgtEl>
                                          <p:spTgt spid="20"/>
                                        </p:tgtEl>
                                      </p:cBhvr>
                                    </p:animEffect>
                                    <p:anim calcmode="lin" valueType="num">
                                      <p:cBhvr>
                                        <p:cTn id="106" dur="1000" fill="hold"/>
                                        <p:tgtEl>
                                          <p:spTgt spid="20"/>
                                        </p:tgtEl>
                                        <p:attrNameLst>
                                          <p:attrName>ppt_x</p:attrName>
                                        </p:attrNameLst>
                                      </p:cBhvr>
                                      <p:tavLst>
                                        <p:tav tm="0">
                                          <p:val>
                                            <p:strVal val="#ppt_x"/>
                                          </p:val>
                                        </p:tav>
                                        <p:tav tm="100000">
                                          <p:val>
                                            <p:strVal val="#ppt_x"/>
                                          </p:val>
                                        </p:tav>
                                      </p:tavLst>
                                    </p:anim>
                                    <p:anim calcmode="lin" valueType="num">
                                      <p:cBhvr>
                                        <p:cTn id="107" dur="1000" fill="hold"/>
                                        <p:tgtEl>
                                          <p:spTgt spid="20"/>
                                        </p:tgtEl>
                                        <p:attrNameLst>
                                          <p:attrName>ppt_y</p:attrName>
                                        </p:attrNameLst>
                                      </p:cBhvr>
                                      <p:tavLst>
                                        <p:tav tm="0">
                                          <p:val>
                                            <p:strVal val="#ppt_y-.1"/>
                                          </p:val>
                                        </p:tav>
                                        <p:tav tm="100000">
                                          <p:val>
                                            <p:strVal val="#ppt_y"/>
                                          </p:val>
                                        </p:tav>
                                      </p:tavLst>
                                    </p:anim>
                                  </p:childTnLst>
                                </p:cTn>
                              </p:par>
                            </p:childTnLst>
                          </p:cTn>
                        </p:par>
                        <p:par>
                          <p:cTn id="108" fill="hold">
                            <p:stCondLst>
                              <p:cond delay="1000"/>
                            </p:stCondLst>
                            <p:childTnLst>
                              <p:par>
                                <p:cTn id="109" presetID="53" presetClass="entr" presetSubtype="0" fill="hold" grpId="0" nodeType="after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1000" fill="hold"/>
                                        <p:tgtEl>
                                          <p:spTgt spid="27"/>
                                        </p:tgtEl>
                                        <p:attrNameLst>
                                          <p:attrName>ppt_w</p:attrName>
                                        </p:attrNameLst>
                                      </p:cBhvr>
                                      <p:tavLst>
                                        <p:tav tm="0">
                                          <p:val>
                                            <p:fltVal val="0"/>
                                          </p:val>
                                        </p:tav>
                                        <p:tav tm="100000">
                                          <p:val>
                                            <p:strVal val="#ppt_w"/>
                                          </p:val>
                                        </p:tav>
                                      </p:tavLst>
                                    </p:anim>
                                    <p:anim calcmode="lin" valueType="num">
                                      <p:cBhvr>
                                        <p:cTn id="112" dur="1000" fill="hold"/>
                                        <p:tgtEl>
                                          <p:spTgt spid="27"/>
                                        </p:tgtEl>
                                        <p:attrNameLst>
                                          <p:attrName>ppt_h</p:attrName>
                                        </p:attrNameLst>
                                      </p:cBhvr>
                                      <p:tavLst>
                                        <p:tav tm="0">
                                          <p:val>
                                            <p:fltVal val="0"/>
                                          </p:val>
                                        </p:tav>
                                        <p:tav tm="100000">
                                          <p:val>
                                            <p:strVal val="#ppt_h"/>
                                          </p:val>
                                        </p:tav>
                                      </p:tavLst>
                                    </p:anim>
                                    <p:animEffect transition="in" filter="fade">
                                      <p:cBhvr>
                                        <p:cTn id="11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5" grpId="3" animBg="1"/>
      <p:bldP spid="14" grpId="0" animBg="1"/>
      <p:bldP spid="19" grpId="0" animBg="1"/>
      <p:bldP spid="9" grpId="0" animBg="1"/>
      <p:bldP spid="21" grpId="0" animBg="1"/>
      <p:bldP spid="21" grpId="1" animBg="1"/>
      <p:bldP spid="22" grpId="0" animBg="1"/>
      <p:bldP spid="22" grpId="1" animBg="1"/>
      <p:bldP spid="23" grpId="0" animBg="1"/>
      <p:bldP spid="23" grpId="1" animBg="1"/>
      <p:bldP spid="24" grpId="0" animBg="1"/>
      <p:bldP spid="24" grpId="1" animBg="1"/>
      <p:bldP spid="20" grpId="0" animBg="1"/>
      <p:bldP spid="26" grpId="0"/>
      <p:bldP spid="26" grpId="1"/>
      <p:bldP spid="29" grpId="0" animBg="1"/>
      <p:bldP spid="25" grpId="0" animBg="1"/>
      <p:bldP spid="25" grpId="1" animBg="1"/>
      <p:bldP spid="27" grpId="0" animBg="1"/>
      <p:bldP spid="39" grpId="0" animBg="1"/>
      <p:bldP spid="39" grpId="1" animBg="1"/>
      <p:bldP spid="36"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next of the Five Civilized Tribes to move to Indian Territory were the Chickasaws. Initially, the Choctaws sold Chickasaws the right to settle in the western part of their nation and removal occurred in 1837-1838. Although the preferred area of their settlement was in the west, the Chickasaws could also settle anywhere in the Choctaw Nation. During this time, the Chickasaws were subject to Choctaw law and the tribe had no "nation" to itself. That changed in 1855 when a new treaty set up distinct areas for the Chickasaws and Choctaws and also included a provision that the westernmost part of the area become a "Joint Use" area which was leased to the United States</a:t>
            </a:r>
            <a:endParaRPr lang="en-US" dirty="0"/>
          </a:p>
        </p:txBody>
      </p:sp>
      <p:pic>
        <p:nvPicPr>
          <p:cNvPr id="157698" name="Picture 2" descr="http://i8.photobucket.com/albums/a49/DougLoudenback/maps/atlas_choctaw_chickasaw_250.jpg">
            <a:hlinkClick r:id="rId3"/>
          </p:cNvPr>
          <p:cNvPicPr>
            <a:picLocks noChangeAspect="1" noChangeArrowheads="1"/>
          </p:cNvPicPr>
          <p:nvPr/>
        </p:nvPicPr>
        <p:blipFill>
          <a:blip r:embed="rId4"/>
          <a:srcRect/>
          <a:stretch>
            <a:fillRect/>
          </a:stretch>
        </p:blipFill>
        <p:spPr bwMode="auto">
          <a:xfrm>
            <a:off x="0" y="3505200"/>
            <a:ext cx="4103856" cy="3086100"/>
          </a:xfrm>
          <a:prstGeom prst="rect">
            <a:avLst/>
          </a:prstGeom>
          <a:noFill/>
        </p:spPr>
      </p:pic>
      <p:sp>
        <p:nvSpPr>
          <p:cNvPr id="5" name="Rectangle 4"/>
          <p:cNvSpPr/>
          <p:nvPr/>
        </p:nvSpPr>
        <p:spPr>
          <a:xfrm>
            <a:off x="0" y="2971800"/>
            <a:ext cx="4495800" cy="338554"/>
          </a:xfrm>
          <a:prstGeom prst="rect">
            <a:avLst/>
          </a:prstGeom>
        </p:spPr>
        <p:txBody>
          <a:bodyPr wrap="square">
            <a:spAutoFit/>
          </a:bodyPr>
          <a:lstStyle/>
          <a:p>
            <a:r>
              <a:rPr lang="en-US" sz="1600" dirty="0" smtClean="0">
                <a:solidFill>
                  <a:srgbClr val="000000"/>
                </a:solidFill>
                <a:latin typeface="Verdana" pitchFamily="34" charset="0"/>
                <a:cs typeface="Arial" pitchFamily="34" charset="0"/>
              </a:rPr>
              <a:t>Joint Choctaw-Chickasaw Area 1837-1838</a:t>
            </a:r>
            <a:endParaRPr lang="en-US" sz="1600" dirty="0"/>
          </a:p>
        </p:txBody>
      </p:sp>
      <p:sp>
        <p:nvSpPr>
          <p:cNvPr id="6" name="Rectangle 5"/>
          <p:cNvSpPr/>
          <p:nvPr/>
        </p:nvSpPr>
        <p:spPr>
          <a:xfrm>
            <a:off x="5486400" y="2971800"/>
            <a:ext cx="3331168" cy="369332"/>
          </a:xfrm>
          <a:prstGeom prst="rect">
            <a:avLst/>
          </a:prstGeom>
        </p:spPr>
        <p:txBody>
          <a:bodyPr wrap="none">
            <a:spAutoFit/>
          </a:bodyPr>
          <a:lstStyle/>
          <a:p>
            <a:r>
              <a:rPr lang="en-US" dirty="0" smtClean="0"/>
              <a:t>Choctaw &amp; Chickasaw Areas 1855</a:t>
            </a:r>
            <a:endParaRPr lang="en-US" dirty="0"/>
          </a:p>
        </p:txBody>
      </p:sp>
      <p:pic>
        <p:nvPicPr>
          <p:cNvPr id="157700" name="Picture 4" descr="http://i8.photobucket.com/albums/a49/DougLoudenback/maps/atlas_chickasaws_250.jpg"/>
          <p:cNvPicPr>
            <a:picLocks noChangeAspect="1" noChangeArrowheads="1"/>
          </p:cNvPicPr>
          <p:nvPr/>
        </p:nvPicPr>
        <p:blipFill>
          <a:blip r:embed="rId5"/>
          <a:srcRect/>
          <a:stretch>
            <a:fillRect/>
          </a:stretch>
        </p:blipFill>
        <p:spPr bwMode="auto">
          <a:xfrm>
            <a:off x="4419600" y="3581400"/>
            <a:ext cx="5004074" cy="2762251"/>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p:cNvGrpSpPr/>
          <p:nvPr/>
        </p:nvGrpSpPr>
        <p:grpSpPr>
          <a:xfrm>
            <a:off x="-115937" y="1216152"/>
            <a:ext cx="9412337" cy="5888182"/>
            <a:chOff x="-108528" y="1219200"/>
            <a:chExt cx="9412337" cy="5888182"/>
          </a:xfrm>
        </p:grpSpPr>
        <p:pic>
          <p:nvPicPr>
            <p:cNvPr id="85"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86" name="Freeform 8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8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90" name="Freeform 8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8" name="Group 36"/>
          <p:cNvGrpSpPr/>
          <p:nvPr/>
        </p:nvGrpSpPr>
        <p:grpSpPr>
          <a:xfrm>
            <a:off x="6574536" y="2895600"/>
            <a:ext cx="2285999" cy="1832543"/>
            <a:chOff x="6574536" y="2895600"/>
            <a:chExt cx="2285999" cy="1832543"/>
          </a:xfrm>
        </p:grpSpPr>
        <p:grpSp>
          <p:nvGrpSpPr>
            <p:cNvPr id="59" name="Group 62"/>
            <p:cNvGrpSpPr/>
            <p:nvPr/>
          </p:nvGrpSpPr>
          <p:grpSpPr>
            <a:xfrm>
              <a:off x="6650954" y="2895600"/>
              <a:ext cx="2209581" cy="1832543"/>
              <a:chOff x="6650954" y="2895600"/>
              <a:chExt cx="2209581" cy="1832543"/>
            </a:xfrm>
          </p:grpSpPr>
          <p:grpSp>
            <p:nvGrpSpPr>
              <p:cNvPr id="61" name="Group 96"/>
              <p:cNvGrpSpPr/>
              <p:nvPr/>
            </p:nvGrpSpPr>
            <p:grpSpPr>
              <a:xfrm>
                <a:off x="6650954" y="2895600"/>
                <a:ext cx="2191680" cy="1373008"/>
                <a:chOff x="6650954" y="2820122"/>
                <a:chExt cx="2191680" cy="1373008"/>
              </a:xfrm>
            </p:grpSpPr>
            <p:cxnSp>
              <p:nvCxnSpPr>
                <p:cNvPr id="63" name="Straight Connector 62"/>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4" name="Picture 2" descr="Major ridge.jpg"/>
                <p:cNvPicPr>
                  <a:picLocks noChangeAspect="1" noChangeArrowheads="1"/>
                </p:cNvPicPr>
                <p:nvPr/>
              </p:nvPicPr>
              <p:blipFill>
                <a:blip r:embed="rId3"/>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62" name="TextBox 61"/>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60" name="Oval 59"/>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0" y="1219200"/>
            <a:ext cx="7239000" cy="1905000"/>
            <a:chOff x="0" y="1219200"/>
            <a:chExt cx="7239000" cy="1905000"/>
          </a:xfrm>
        </p:grpSpPr>
        <p:grpSp>
          <p:nvGrpSpPr>
            <p:cNvPr id="92" name="Group 91"/>
            <p:cNvGrpSpPr/>
            <p:nvPr/>
          </p:nvGrpSpPr>
          <p:grpSpPr>
            <a:xfrm>
              <a:off x="0" y="1219200"/>
              <a:ext cx="7239000" cy="533400"/>
              <a:chOff x="0" y="1219200"/>
              <a:chExt cx="7010400" cy="533400"/>
            </a:xfrm>
          </p:grpSpPr>
          <p:pic>
            <p:nvPicPr>
              <p:cNvPr id="93"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19200"/>
                <a:ext cx="6789018" cy="533400"/>
              </a:xfrm>
              <a:prstGeom prst="rect">
                <a:avLst/>
              </a:prstGeom>
              <a:noFill/>
            </p:spPr>
          </p:pic>
          <p:sp>
            <p:nvSpPr>
              <p:cNvPr id="94" name="TextBox 93"/>
              <p:cNvSpPr txBox="1"/>
              <p:nvPr/>
            </p:nvSpPr>
            <p:spPr>
              <a:xfrm>
                <a:off x="0" y="1229380"/>
                <a:ext cx="701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1820: promoted to Colonel, sent to Fort Smith</a:t>
                </a:r>
                <a:endParaRPr lang="en-US" sz="2800" b="1" dirty="0">
                  <a:effectLst>
                    <a:outerShdw dist="38100" dir="7200000" algn="ctr" rotWithShape="0">
                      <a:schemeClr val="bg1"/>
                    </a:outerShdw>
                  </a:effectLst>
                </a:endParaRPr>
              </a:p>
            </p:txBody>
          </p:sp>
        </p:grpSp>
        <p:grpSp>
          <p:nvGrpSpPr>
            <p:cNvPr id="95" name="Group 94"/>
            <p:cNvGrpSpPr/>
            <p:nvPr/>
          </p:nvGrpSpPr>
          <p:grpSpPr>
            <a:xfrm>
              <a:off x="0" y="1676400"/>
              <a:ext cx="7162800" cy="990600"/>
              <a:chOff x="-76200" y="1600200"/>
              <a:chExt cx="6324600" cy="990600"/>
            </a:xfrm>
          </p:grpSpPr>
          <p:pic>
            <p:nvPicPr>
              <p:cNvPr id="9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76200" y="1666220"/>
                <a:ext cx="6190034" cy="924580"/>
              </a:xfrm>
              <a:prstGeom prst="rect">
                <a:avLst/>
              </a:prstGeom>
              <a:noFill/>
            </p:spPr>
          </p:pic>
          <p:sp>
            <p:nvSpPr>
              <p:cNvPr id="97" name="TextBox 96"/>
              <p:cNvSpPr txBox="1"/>
              <p:nvPr/>
            </p:nvSpPr>
            <p:spPr>
              <a:xfrm>
                <a:off x="-76200" y="1600200"/>
                <a:ext cx="6324600" cy="954107"/>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1824: builds &amp; commands Fort Gibson  (OK)</a:t>
                </a:r>
              </a:p>
              <a:p>
                <a:r>
                  <a:rPr lang="en-US" sz="2800" b="1" dirty="0" smtClean="0">
                    <a:effectLst>
                      <a:outerShdw dist="38100" dir="7200000" algn="ctr" rotWithShape="0">
                        <a:schemeClr val="bg1"/>
                      </a:outerShdw>
                    </a:effectLst>
                  </a:rPr>
                  <a:t>	(1</a:t>
                </a:r>
                <a:r>
                  <a:rPr lang="en-US" sz="2800" b="1" baseline="30000" dirty="0" smtClean="0">
                    <a:effectLst>
                      <a:outerShdw dist="38100" dir="7200000" algn="ctr" rotWithShape="0">
                        <a:schemeClr val="bg1"/>
                      </a:outerShdw>
                    </a:effectLst>
                  </a:rPr>
                  <a:t>st</a:t>
                </a:r>
                <a:r>
                  <a:rPr lang="en-US" sz="2800" b="1" dirty="0" smtClean="0">
                    <a:effectLst>
                      <a:outerShdw dist="38100" dir="7200000" algn="ctr" rotWithShape="0">
                        <a:schemeClr val="bg1"/>
                      </a:outerShdw>
                    </a:effectLst>
                  </a:rPr>
                  <a:t> military post in Indian Territory)</a:t>
                </a:r>
                <a:endParaRPr lang="en-US" sz="2800" b="1" dirty="0">
                  <a:effectLst>
                    <a:outerShdw dist="38100" dir="7200000" algn="ctr" rotWithShape="0">
                      <a:schemeClr val="bg1"/>
                    </a:outerShdw>
                  </a:effectLst>
                </a:endParaRPr>
              </a:p>
            </p:txBody>
          </p:sp>
        </p:grpSp>
        <p:grpSp>
          <p:nvGrpSpPr>
            <p:cNvPr id="98" name="Group 97"/>
            <p:cNvGrpSpPr/>
            <p:nvPr/>
          </p:nvGrpSpPr>
          <p:grpSpPr>
            <a:xfrm>
              <a:off x="0" y="2590800"/>
              <a:ext cx="3200400" cy="533400"/>
              <a:chOff x="0" y="3048000"/>
              <a:chExt cx="3200400" cy="533400"/>
            </a:xfrm>
          </p:grpSpPr>
          <p:pic>
            <p:nvPicPr>
              <p:cNvPr id="99"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3124200"/>
                <a:ext cx="2743200" cy="457200"/>
              </a:xfrm>
              <a:prstGeom prst="rect">
                <a:avLst/>
              </a:prstGeom>
              <a:noFill/>
            </p:spPr>
          </p:pic>
          <p:sp>
            <p:nvSpPr>
              <p:cNvPr id="100" name="TextBox 99"/>
              <p:cNvSpPr txBox="1"/>
              <p:nvPr/>
            </p:nvSpPr>
            <p:spPr>
              <a:xfrm>
                <a:off x="0" y="3048000"/>
                <a:ext cx="32004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52 years old</a:t>
                </a:r>
                <a:endParaRPr lang="en-US" sz="2800" b="1" dirty="0">
                  <a:effectLst>
                    <a:outerShdw dist="38100" dir="7200000" algn="ctr" rotWithShape="0">
                      <a:schemeClr val="bg1"/>
                    </a:outerShdw>
                  </a:effectLst>
                </a:endParaRPr>
              </a:p>
            </p:txBody>
          </p:sp>
        </p:grpSp>
      </p:grpSp>
      <p:sp>
        <p:nvSpPr>
          <p:cNvPr id="105" name="TextBox 104"/>
          <p:cNvSpPr txBox="1"/>
          <p:nvPr/>
        </p:nvSpPr>
        <p:spPr>
          <a:xfrm rot="20114728">
            <a:off x="-167863" y="2462643"/>
            <a:ext cx="6318360"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were the Native Homelands?</a:t>
            </a:r>
            <a:endParaRPr lang="en-US" sz="3200" b="1" dirty="0">
              <a:effectLst>
                <a:outerShdw dist="38100" dir="7200000" algn="ctr" rotWithShape="0">
                  <a:schemeClr val="bg1"/>
                </a:outerShdw>
              </a:effectLst>
            </a:endParaRPr>
          </a:p>
        </p:txBody>
      </p:sp>
      <p:grpSp>
        <p:nvGrpSpPr>
          <p:cNvPr id="74" name="Group 73"/>
          <p:cNvGrpSpPr/>
          <p:nvPr/>
        </p:nvGrpSpPr>
        <p:grpSpPr>
          <a:xfrm>
            <a:off x="4724400" y="3558778"/>
            <a:ext cx="1524000" cy="2998887"/>
            <a:chOff x="4724400" y="3558778"/>
            <a:chExt cx="1524000" cy="2998887"/>
          </a:xfrm>
        </p:grpSpPr>
        <p:grpSp>
          <p:nvGrpSpPr>
            <p:cNvPr id="51" name="Group 22"/>
            <p:cNvGrpSpPr/>
            <p:nvPr/>
          </p:nvGrpSpPr>
          <p:grpSpPr>
            <a:xfrm>
              <a:off x="4724400" y="3558778"/>
              <a:ext cx="1524000" cy="2998887"/>
              <a:chOff x="4495800" y="3648456"/>
              <a:chExt cx="1524000" cy="2998887"/>
            </a:xfrm>
          </p:grpSpPr>
          <p:grpSp>
            <p:nvGrpSpPr>
              <p:cNvPr id="53" name="Group 64"/>
              <p:cNvGrpSpPr/>
              <p:nvPr/>
            </p:nvGrpSpPr>
            <p:grpSpPr>
              <a:xfrm>
                <a:off x="4495800" y="3747279"/>
                <a:ext cx="1449022" cy="2900064"/>
                <a:chOff x="4495800" y="3747279"/>
                <a:chExt cx="1449022" cy="2900064"/>
              </a:xfrm>
            </p:grpSpPr>
            <p:grpSp>
              <p:nvGrpSpPr>
                <p:cNvPr id="54" name="Group 82"/>
                <p:cNvGrpSpPr/>
                <p:nvPr/>
              </p:nvGrpSpPr>
              <p:grpSpPr>
                <a:xfrm>
                  <a:off x="4495800" y="3747279"/>
                  <a:ext cx="1449022" cy="2433934"/>
                  <a:chOff x="4495800" y="3747279"/>
                  <a:chExt cx="1449022" cy="2433934"/>
                </a:xfrm>
              </p:grpSpPr>
              <p:cxnSp>
                <p:nvCxnSpPr>
                  <p:cNvPr id="56" name="Straight Connector 55"/>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7" name="Picture 6" descr="Image result for sequoyah"/>
                  <p:cNvPicPr>
                    <a:picLocks noChangeAspect="1" noChangeArrowheads="1"/>
                  </p:cNvPicPr>
                  <p:nvPr/>
                </p:nvPicPr>
                <p:blipFill>
                  <a:blip r:embed="rId5"/>
                  <a:srcRect r="35862" b="51680"/>
                  <a:stretch>
                    <a:fillRect/>
                  </a:stretch>
                </p:blipFill>
                <p:spPr bwMode="auto">
                  <a:xfrm>
                    <a:off x="4495800" y="4724400"/>
                    <a:ext cx="1449022" cy="1456813"/>
                  </a:xfrm>
                  <a:prstGeom prst="rect">
                    <a:avLst/>
                  </a:prstGeom>
                  <a:noFill/>
                  <a:ln w="25400">
                    <a:solidFill>
                      <a:schemeClr val="tx1"/>
                    </a:solidFill>
                  </a:ln>
                </p:spPr>
              </p:pic>
            </p:grpSp>
            <p:sp>
              <p:nvSpPr>
                <p:cNvPr id="55" name="TextBox 54"/>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52" name="Oval 51"/>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5"/>
            <p:cNvPicPr>
              <a:picLocks noChangeAspect="1" noChangeArrowheads="1"/>
            </p:cNvPicPr>
            <p:nvPr/>
          </p:nvPicPr>
          <p:blipFill>
            <a:blip r:embed="rId6"/>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grpSp>
        <p:nvGrpSpPr>
          <p:cNvPr id="76" name="Group 75"/>
          <p:cNvGrpSpPr/>
          <p:nvPr/>
        </p:nvGrpSpPr>
        <p:grpSpPr>
          <a:xfrm>
            <a:off x="2807208" y="2752344"/>
            <a:ext cx="1243584" cy="2118211"/>
            <a:chOff x="2807208" y="2752344"/>
            <a:chExt cx="1243584" cy="2118211"/>
          </a:xfrm>
        </p:grpSpPr>
        <p:grpSp>
          <p:nvGrpSpPr>
            <p:cNvPr id="44" name="Group 43"/>
            <p:cNvGrpSpPr/>
            <p:nvPr/>
          </p:nvGrpSpPr>
          <p:grpSpPr>
            <a:xfrm>
              <a:off x="2807208" y="2752344"/>
              <a:ext cx="1243584" cy="2118211"/>
              <a:chOff x="6848856" y="1981200"/>
              <a:chExt cx="1243584" cy="2118211"/>
            </a:xfrm>
          </p:grpSpPr>
          <p:grpSp>
            <p:nvGrpSpPr>
              <p:cNvPr id="46" name="Group 76"/>
              <p:cNvGrpSpPr/>
              <p:nvPr/>
            </p:nvGrpSpPr>
            <p:grpSpPr>
              <a:xfrm>
                <a:off x="6858000" y="2134394"/>
                <a:ext cx="1219200" cy="1557842"/>
                <a:chOff x="6858000" y="2134394"/>
                <a:chExt cx="1219200" cy="1557842"/>
              </a:xfrm>
            </p:grpSpPr>
            <p:cxnSp>
              <p:nvCxnSpPr>
                <p:cNvPr id="49" name="Straight Connector 48"/>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0" name="Picture 2" descr="https://history.army.mil/LC/The%20Mission/Facts/3fixa.JPG"/>
                <p:cNvPicPr>
                  <a:picLocks noChangeAspect="1" noChangeArrowheads="1"/>
                </p:cNvPicPr>
                <p:nvPr/>
              </p:nvPicPr>
              <p:blipFill>
                <a:blip r:embed="rId7"/>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47" name="TextBox 46"/>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8" name="Oval 47"/>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5" name="Picture 2" descr="Arbuckle-196.jpg"/>
            <p:cNvPicPr preferRelativeResize="0">
              <a:picLocks noChangeArrowheads="1"/>
            </p:cNvPicPr>
            <p:nvPr/>
          </p:nvPicPr>
          <p:blipFill>
            <a:blip r:embed="rId8"/>
            <a:srcRect b="12500"/>
            <a:stretch>
              <a:fillRect/>
            </a:stretch>
          </p:blipFill>
          <p:spPr bwMode="auto">
            <a:xfrm>
              <a:off x="2819400" y="3145536"/>
              <a:ext cx="1216152" cy="1307592"/>
            </a:xfrm>
            <a:prstGeom prst="rect">
              <a:avLst/>
            </a:prstGeom>
            <a:noFill/>
          </p:spPr>
        </p:pic>
      </p:grpSp>
      <p:grpSp>
        <p:nvGrpSpPr>
          <p:cNvPr id="78" name="Group 77"/>
          <p:cNvGrpSpPr/>
          <p:nvPr/>
        </p:nvGrpSpPr>
        <p:grpSpPr>
          <a:xfrm>
            <a:off x="6324600" y="4343400"/>
            <a:ext cx="1219200" cy="2447330"/>
            <a:chOff x="6324600" y="4343400"/>
            <a:chExt cx="1219200" cy="2447330"/>
          </a:xfrm>
        </p:grpSpPr>
        <p:grpSp>
          <p:nvGrpSpPr>
            <p:cNvPr id="104" name="Group 103"/>
            <p:cNvGrpSpPr/>
            <p:nvPr/>
          </p:nvGrpSpPr>
          <p:grpSpPr>
            <a:xfrm>
              <a:off x="6324600" y="4343400"/>
              <a:ext cx="1219200" cy="2447330"/>
              <a:chOff x="6324600" y="4343400"/>
              <a:chExt cx="1219200" cy="2447330"/>
            </a:xfrm>
          </p:grpSpPr>
          <p:grpSp>
            <p:nvGrpSpPr>
              <p:cNvPr id="65" name="Group 15"/>
              <p:cNvGrpSpPr/>
              <p:nvPr/>
            </p:nvGrpSpPr>
            <p:grpSpPr>
              <a:xfrm>
                <a:off x="6324600" y="4343400"/>
                <a:ext cx="1219200" cy="2447330"/>
                <a:chOff x="2895600" y="3505200"/>
                <a:chExt cx="1219200" cy="2447330"/>
              </a:xfrm>
            </p:grpSpPr>
            <p:grpSp>
              <p:nvGrpSpPr>
                <p:cNvPr id="67" name="Group 65"/>
                <p:cNvGrpSpPr/>
                <p:nvPr/>
              </p:nvGrpSpPr>
              <p:grpSpPr>
                <a:xfrm>
                  <a:off x="2895600" y="3581400"/>
                  <a:ext cx="1219200" cy="2371130"/>
                  <a:chOff x="2895600" y="3581400"/>
                  <a:chExt cx="1219200" cy="2371130"/>
                </a:xfrm>
              </p:grpSpPr>
              <p:grpSp>
                <p:nvGrpSpPr>
                  <p:cNvPr id="68" name="Group 46"/>
                  <p:cNvGrpSpPr/>
                  <p:nvPr/>
                </p:nvGrpSpPr>
                <p:grpSpPr>
                  <a:xfrm>
                    <a:off x="2895600" y="3581400"/>
                    <a:ext cx="1219200" cy="1884065"/>
                    <a:chOff x="3418114" y="4876800"/>
                    <a:chExt cx="1219200" cy="1884065"/>
                  </a:xfrm>
                </p:grpSpPr>
                <p:cxnSp>
                  <p:nvCxnSpPr>
                    <p:cNvPr id="70" name="Straight Connector 69"/>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9"/>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69" name="TextBox 68"/>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6" name="Oval 65"/>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2" name="Picture 2" descr="vintage-native-american-girls-portrait-photography-1-575a5eb65d1ca__700"/>
              <p:cNvPicPr>
                <a:picLocks noChangeAspect="1" noChangeArrowheads="1"/>
              </p:cNvPicPr>
              <p:nvPr/>
            </p:nvPicPr>
            <p:blipFill>
              <a:blip r:embed="rId10"/>
              <a:srcRect l="38300" t="15050" r="38269" b="61243"/>
              <a:stretch>
                <a:fillRect/>
              </a:stretch>
            </p:blipFill>
            <p:spPr bwMode="auto">
              <a:xfrm flipH="1">
                <a:off x="6324600" y="4881265"/>
                <a:ext cx="1219200" cy="1447800"/>
              </a:xfrm>
              <a:prstGeom prst="rect">
                <a:avLst/>
              </a:prstGeom>
              <a:noFill/>
            </p:spPr>
          </p:pic>
        </p:grpSp>
        <p:pic>
          <p:nvPicPr>
            <p:cNvPr id="77" name="Picture 2" descr="Image result for american indian woman"/>
            <p:cNvPicPr>
              <a:picLocks noChangeAspect="1" noChangeArrowheads="1"/>
            </p:cNvPicPr>
            <p:nvPr/>
          </p:nvPicPr>
          <p:blipFill>
            <a:blip r:embed="rId11"/>
            <a:srcRect l="14667" t="9153" r="18424" b="35927"/>
            <a:stretch>
              <a:fillRect/>
            </a:stretch>
          </p:blipFill>
          <p:spPr bwMode="auto">
            <a:xfrm>
              <a:off x="6324600" y="4866860"/>
              <a:ext cx="1219200" cy="1457740"/>
            </a:xfrm>
            <a:prstGeom prst="rect">
              <a:avLst/>
            </a:prstGeom>
            <a:noFill/>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1"/>
                                        </p:tgtEl>
                                      </p:cBhvr>
                                    </p:animEffect>
                                    <p:set>
                                      <p:cBhvr>
                                        <p:cTn id="7" dur="1" fill="hold">
                                          <p:stCondLst>
                                            <p:cond delay="999"/>
                                          </p:stCondLst>
                                        </p:cTn>
                                        <p:tgtEl>
                                          <p:spTgt spid="101"/>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1000"/>
                                        <p:tgtEl>
                                          <p:spTgt spid="74"/>
                                        </p:tgtEl>
                                      </p:cBhvr>
                                    </p:animEffect>
                                  </p:childTnLst>
                                </p:cTn>
                              </p:par>
                              <p:par>
                                <p:cTn id="12" presetID="10" presetClass="entr" presetSubtype="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childTnLst>
                                </p:cTn>
                              </p:par>
                              <p:par>
                                <p:cTn id="15" presetID="10"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100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76"/>
                                        </p:tgtEl>
                                      </p:cBhvr>
                                    </p:animEffect>
                                    <p:set>
                                      <p:cBhvr>
                                        <p:cTn id="22" dur="1" fill="hold">
                                          <p:stCondLst>
                                            <p:cond delay="999"/>
                                          </p:stCondLst>
                                        </p:cTn>
                                        <p:tgtEl>
                                          <p:spTgt spid="76"/>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05"/>
                                        </p:tgtEl>
                                        <p:attrNameLst>
                                          <p:attrName>style.visibility</p:attrName>
                                        </p:attrNameLst>
                                      </p:cBhvr>
                                      <p:to>
                                        <p:strVal val="visible"/>
                                      </p:to>
                                    </p:set>
                                    <p:anim calcmode="lin" valueType="num">
                                      <p:cBhvr>
                                        <p:cTn id="26" dur="1000" fill="hold"/>
                                        <p:tgtEl>
                                          <p:spTgt spid="105"/>
                                        </p:tgtEl>
                                        <p:attrNameLst>
                                          <p:attrName>ppt_w</p:attrName>
                                        </p:attrNameLst>
                                      </p:cBhvr>
                                      <p:tavLst>
                                        <p:tav tm="0">
                                          <p:val>
                                            <p:fltVal val="0"/>
                                          </p:val>
                                        </p:tav>
                                        <p:tav tm="100000">
                                          <p:val>
                                            <p:strVal val="#ppt_w"/>
                                          </p:val>
                                        </p:tav>
                                      </p:tavLst>
                                    </p:anim>
                                    <p:anim calcmode="lin" valueType="num">
                                      <p:cBhvr>
                                        <p:cTn id="27" dur="1000" fill="hold"/>
                                        <p:tgtEl>
                                          <p:spTgt spid="105"/>
                                        </p:tgtEl>
                                        <p:attrNameLst>
                                          <p:attrName>ppt_h</p:attrName>
                                        </p:attrNameLst>
                                      </p:cBhvr>
                                      <p:tavLst>
                                        <p:tav tm="0">
                                          <p:val>
                                            <p:fltVal val="0"/>
                                          </p:val>
                                        </p:tav>
                                        <p:tav tm="100000">
                                          <p:val>
                                            <p:strVal val="#ppt_h"/>
                                          </p:val>
                                        </p:tav>
                                      </p:tavLst>
                                    </p:anim>
                                    <p:animEffect transition="in" filter="fade">
                                      <p:cBhvr>
                                        <p:cTn id="28" dur="1000"/>
                                        <p:tgtEl>
                                          <p:spTgt spid="105"/>
                                        </p:tgtEl>
                                      </p:cBhvr>
                                    </p:animEffect>
                                  </p:childTnLst>
                                </p:cTn>
                              </p:par>
                              <p:par>
                                <p:cTn id="29" presetID="10" presetClass="exit" presetSubtype="0" fill="hold" grpId="0" nodeType="withEffect">
                                  <p:stCondLst>
                                    <p:cond delay="0"/>
                                  </p:stCondLst>
                                  <p:childTnLst>
                                    <p:animEffect transition="out" filter="fade">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10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p:cNvGrpSpPr/>
          <p:nvPr/>
        </p:nvGrpSpPr>
        <p:grpSpPr>
          <a:xfrm>
            <a:off x="-76200" y="0"/>
            <a:ext cx="9393049" cy="6858000"/>
            <a:chOff x="-76200" y="0"/>
            <a:chExt cx="9393049" cy="6858000"/>
          </a:xfrm>
        </p:grpSpPr>
        <p:grpSp>
          <p:nvGrpSpPr>
            <p:cNvPr id="9" name="Group 8"/>
            <p:cNvGrpSpPr/>
            <p:nvPr/>
          </p:nvGrpSpPr>
          <p:grpSpPr>
            <a:xfrm>
              <a:off x="-76200" y="914400"/>
              <a:ext cx="9393049" cy="5943600"/>
              <a:chOff x="-76200" y="914400"/>
              <a:chExt cx="9393049" cy="5943600"/>
            </a:xfrm>
          </p:grpSpPr>
          <p:pic>
            <p:nvPicPr>
              <p:cNvPr id="2" name="Picture 1"/>
              <p:cNvPicPr>
                <a:picLocks noChangeAspect="1" noChangeArrowheads="1"/>
              </p:cNvPicPr>
              <p:nvPr/>
            </p:nvPicPr>
            <p:blipFill>
              <a:blip r:embed="rId2"/>
              <a:srcRect r="1611" b="26906"/>
              <a:stretch>
                <a:fillRect/>
              </a:stretch>
            </p:blipFill>
            <p:spPr bwMode="auto">
              <a:xfrm>
                <a:off x="0" y="914400"/>
                <a:ext cx="9188878" cy="5943600"/>
              </a:xfrm>
              <a:prstGeom prst="rect">
                <a:avLst/>
              </a:prstGeom>
              <a:noFill/>
              <a:ln w="9525">
                <a:noFill/>
                <a:miter lim="800000"/>
                <a:headEnd/>
                <a:tailEnd/>
              </a:ln>
              <a:effectLst/>
            </p:spPr>
          </p:pic>
          <p:sp>
            <p:nvSpPr>
              <p:cNvPr id="4" name="Freeform 3"/>
              <p:cNvSpPr/>
              <p:nvPr/>
            </p:nvSpPr>
            <p:spPr>
              <a:xfrm>
                <a:off x="-76200" y="4038600"/>
                <a:ext cx="2265352" cy="1320064"/>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2328672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462784 h 3154680"/>
                  <a:gd name="connsiteX15" fmla="*/ 1473200 w 1574800"/>
                  <a:gd name="connsiteY15" fmla="*/ 3154680 h 3154680"/>
                  <a:gd name="connsiteX0" fmla="*/ 1280160 w 1488440"/>
                  <a:gd name="connsiteY0" fmla="*/ 3093720 h 3154680"/>
                  <a:gd name="connsiteX1" fmla="*/ 1097280 w 1488440"/>
                  <a:gd name="connsiteY1" fmla="*/ 2987040 h 3154680"/>
                  <a:gd name="connsiteX2" fmla="*/ 899160 w 1488440"/>
                  <a:gd name="connsiteY2" fmla="*/ 2819400 h 3154680"/>
                  <a:gd name="connsiteX3" fmla="*/ 838200 w 1488440"/>
                  <a:gd name="connsiteY3" fmla="*/ 2880360 h 3154680"/>
                  <a:gd name="connsiteX4" fmla="*/ 579120 w 1488440"/>
                  <a:gd name="connsiteY4" fmla="*/ 2819400 h 3154680"/>
                  <a:gd name="connsiteX5" fmla="*/ 457200 w 1488440"/>
                  <a:gd name="connsiteY5" fmla="*/ 2895600 h 3154680"/>
                  <a:gd name="connsiteX6" fmla="*/ 320040 w 1488440"/>
                  <a:gd name="connsiteY6" fmla="*/ 2895600 h 3154680"/>
                  <a:gd name="connsiteX7" fmla="*/ 213360 w 1488440"/>
                  <a:gd name="connsiteY7" fmla="*/ 2895600 h 3154680"/>
                  <a:gd name="connsiteX8" fmla="*/ 60960 w 1488440"/>
                  <a:gd name="connsiteY8" fmla="*/ 2971800 h 3154680"/>
                  <a:gd name="connsiteX9" fmla="*/ 30480 w 1488440"/>
                  <a:gd name="connsiteY9" fmla="*/ 2971800 h 3154680"/>
                  <a:gd name="connsiteX10" fmla="*/ 0 w 1488440"/>
                  <a:gd name="connsiteY10" fmla="*/ 2328672 h 3154680"/>
                  <a:gd name="connsiteX11" fmla="*/ 1463040 w 1488440"/>
                  <a:gd name="connsiteY11" fmla="*/ 0 h 3154680"/>
                  <a:gd name="connsiteX12" fmla="*/ 1402080 w 1488440"/>
                  <a:gd name="connsiteY12" fmla="*/ 457200 h 3154680"/>
                  <a:gd name="connsiteX13" fmla="*/ 1478280 w 1488440"/>
                  <a:gd name="connsiteY13" fmla="*/ 1188720 h 3154680"/>
                  <a:gd name="connsiteX14" fmla="*/ 1463040 w 1488440"/>
                  <a:gd name="connsiteY14" fmla="*/ 2462784 h 3154680"/>
                  <a:gd name="connsiteX15" fmla="*/ 1386840 w 1488440"/>
                  <a:gd name="connsiteY15" fmla="*/ 3154680 h 3154680"/>
                  <a:gd name="connsiteX0" fmla="*/ 1280160 w 1648460"/>
                  <a:gd name="connsiteY0" fmla="*/ 2826512 h 2887472"/>
                  <a:gd name="connsiteX1" fmla="*/ 1097280 w 1648460"/>
                  <a:gd name="connsiteY1" fmla="*/ 2719832 h 2887472"/>
                  <a:gd name="connsiteX2" fmla="*/ 899160 w 1648460"/>
                  <a:gd name="connsiteY2" fmla="*/ 2552192 h 2887472"/>
                  <a:gd name="connsiteX3" fmla="*/ 838200 w 1648460"/>
                  <a:gd name="connsiteY3" fmla="*/ 2613152 h 2887472"/>
                  <a:gd name="connsiteX4" fmla="*/ 579120 w 1648460"/>
                  <a:gd name="connsiteY4" fmla="*/ 2552192 h 2887472"/>
                  <a:gd name="connsiteX5" fmla="*/ 457200 w 1648460"/>
                  <a:gd name="connsiteY5" fmla="*/ 2628392 h 2887472"/>
                  <a:gd name="connsiteX6" fmla="*/ 320040 w 1648460"/>
                  <a:gd name="connsiteY6" fmla="*/ 2628392 h 2887472"/>
                  <a:gd name="connsiteX7" fmla="*/ 213360 w 1648460"/>
                  <a:gd name="connsiteY7" fmla="*/ 2628392 h 2887472"/>
                  <a:gd name="connsiteX8" fmla="*/ 60960 w 1648460"/>
                  <a:gd name="connsiteY8" fmla="*/ 2704592 h 2887472"/>
                  <a:gd name="connsiteX9" fmla="*/ 30480 w 1648460"/>
                  <a:gd name="connsiteY9" fmla="*/ 2704592 h 2887472"/>
                  <a:gd name="connsiteX10" fmla="*/ 0 w 1648460"/>
                  <a:gd name="connsiteY10" fmla="*/ 2061464 h 2887472"/>
                  <a:gd name="connsiteX11" fmla="*/ 1402080 w 1648460"/>
                  <a:gd name="connsiteY11" fmla="*/ 189992 h 2887472"/>
                  <a:gd name="connsiteX12" fmla="*/ 1478280 w 1648460"/>
                  <a:gd name="connsiteY12" fmla="*/ 921512 h 2887472"/>
                  <a:gd name="connsiteX13" fmla="*/ 1463040 w 1648460"/>
                  <a:gd name="connsiteY13" fmla="*/ 2195576 h 2887472"/>
                  <a:gd name="connsiteX14" fmla="*/ 1386840 w 1648460"/>
                  <a:gd name="connsiteY14" fmla="*/ 2887472 h 2887472"/>
                  <a:gd name="connsiteX0" fmla="*/ 1280160 w 1722120"/>
                  <a:gd name="connsiteY0" fmla="*/ 1927352 h 1988312"/>
                  <a:gd name="connsiteX1" fmla="*/ 1097280 w 1722120"/>
                  <a:gd name="connsiteY1" fmla="*/ 1820672 h 1988312"/>
                  <a:gd name="connsiteX2" fmla="*/ 899160 w 1722120"/>
                  <a:gd name="connsiteY2" fmla="*/ 1653032 h 1988312"/>
                  <a:gd name="connsiteX3" fmla="*/ 838200 w 1722120"/>
                  <a:gd name="connsiteY3" fmla="*/ 1713992 h 1988312"/>
                  <a:gd name="connsiteX4" fmla="*/ 579120 w 1722120"/>
                  <a:gd name="connsiteY4" fmla="*/ 1653032 h 1988312"/>
                  <a:gd name="connsiteX5" fmla="*/ 457200 w 1722120"/>
                  <a:gd name="connsiteY5" fmla="*/ 1729232 h 1988312"/>
                  <a:gd name="connsiteX6" fmla="*/ 320040 w 1722120"/>
                  <a:gd name="connsiteY6" fmla="*/ 1729232 h 1988312"/>
                  <a:gd name="connsiteX7" fmla="*/ 213360 w 1722120"/>
                  <a:gd name="connsiteY7" fmla="*/ 1729232 h 1988312"/>
                  <a:gd name="connsiteX8" fmla="*/ 60960 w 1722120"/>
                  <a:gd name="connsiteY8" fmla="*/ 1805432 h 1988312"/>
                  <a:gd name="connsiteX9" fmla="*/ 30480 w 1722120"/>
                  <a:gd name="connsiteY9" fmla="*/ 1805432 h 1988312"/>
                  <a:gd name="connsiteX10" fmla="*/ 0 w 1722120"/>
                  <a:gd name="connsiteY10" fmla="*/ 1162304 h 1988312"/>
                  <a:gd name="connsiteX11" fmla="*/ 1478280 w 1722120"/>
                  <a:gd name="connsiteY11" fmla="*/ 22352 h 1988312"/>
                  <a:gd name="connsiteX12" fmla="*/ 1463040 w 1722120"/>
                  <a:gd name="connsiteY12" fmla="*/ 1296416 h 1988312"/>
                  <a:gd name="connsiteX13" fmla="*/ 1386840 w 1722120"/>
                  <a:gd name="connsiteY13" fmla="*/ 1988312 h 1988312"/>
                  <a:gd name="connsiteX0" fmla="*/ 1280160 w 1463040"/>
                  <a:gd name="connsiteY0" fmla="*/ 849884 h 910844"/>
                  <a:gd name="connsiteX1" fmla="*/ 1097280 w 1463040"/>
                  <a:gd name="connsiteY1" fmla="*/ 743204 h 910844"/>
                  <a:gd name="connsiteX2" fmla="*/ 899160 w 1463040"/>
                  <a:gd name="connsiteY2" fmla="*/ 575564 h 910844"/>
                  <a:gd name="connsiteX3" fmla="*/ 838200 w 1463040"/>
                  <a:gd name="connsiteY3" fmla="*/ 636524 h 910844"/>
                  <a:gd name="connsiteX4" fmla="*/ 579120 w 1463040"/>
                  <a:gd name="connsiteY4" fmla="*/ 575564 h 910844"/>
                  <a:gd name="connsiteX5" fmla="*/ 457200 w 1463040"/>
                  <a:gd name="connsiteY5" fmla="*/ 651764 h 910844"/>
                  <a:gd name="connsiteX6" fmla="*/ 320040 w 1463040"/>
                  <a:gd name="connsiteY6" fmla="*/ 651764 h 910844"/>
                  <a:gd name="connsiteX7" fmla="*/ 213360 w 1463040"/>
                  <a:gd name="connsiteY7" fmla="*/ 651764 h 910844"/>
                  <a:gd name="connsiteX8" fmla="*/ 60960 w 1463040"/>
                  <a:gd name="connsiteY8" fmla="*/ 727964 h 910844"/>
                  <a:gd name="connsiteX9" fmla="*/ 30480 w 1463040"/>
                  <a:gd name="connsiteY9" fmla="*/ 727964 h 910844"/>
                  <a:gd name="connsiteX10" fmla="*/ 0 w 1463040"/>
                  <a:gd name="connsiteY10" fmla="*/ 84836 h 910844"/>
                  <a:gd name="connsiteX11" fmla="*/ 1463040 w 1463040"/>
                  <a:gd name="connsiteY11" fmla="*/ 218948 h 910844"/>
                  <a:gd name="connsiteX12" fmla="*/ 1386840 w 1463040"/>
                  <a:gd name="connsiteY12" fmla="*/ 910844 h 91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63040" h="910844">
                    <a:moveTo>
                      <a:pt x="1280160" y="849884"/>
                    </a:moveTo>
                    <a:cubicBezTo>
                      <a:pt x="1220470" y="819404"/>
                      <a:pt x="1160780" y="788924"/>
                      <a:pt x="1097280" y="743204"/>
                    </a:cubicBezTo>
                    <a:cubicBezTo>
                      <a:pt x="1033780" y="697484"/>
                      <a:pt x="942340" y="593344"/>
                      <a:pt x="899160" y="575564"/>
                    </a:cubicBezTo>
                    <a:cubicBezTo>
                      <a:pt x="855980" y="557784"/>
                      <a:pt x="891540" y="636524"/>
                      <a:pt x="838200" y="636524"/>
                    </a:cubicBezTo>
                    <a:cubicBezTo>
                      <a:pt x="784860" y="636524"/>
                      <a:pt x="642620" y="573024"/>
                      <a:pt x="579120" y="575564"/>
                    </a:cubicBezTo>
                    <a:cubicBezTo>
                      <a:pt x="515620" y="578104"/>
                      <a:pt x="500380" y="639064"/>
                      <a:pt x="457200" y="651764"/>
                    </a:cubicBezTo>
                    <a:cubicBezTo>
                      <a:pt x="414020" y="664464"/>
                      <a:pt x="320040" y="651764"/>
                      <a:pt x="320040" y="651764"/>
                    </a:cubicBezTo>
                    <a:cubicBezTo>
                      <a:pt x="279400" y="651764"/>
                      <a:pt x="256540" y="639064"/>
                      <a:pt x="213360" y="651764"/>
                    </a:cubicBezTo>
                    <a:cubicBezTo>
                      <a:pt x="170180" y="664464"/>
                      <a:pt x="91440" y="715264"/>
                      <a:pt x="60960" y="727964"/>
                    </a:cubicBezTo>
                    <a:cubicBezTo>
                      <a:pt x="30480" y="740664"/>
                      <a:pt x="574040" y="656844"/>
                      <a:pt x="30480" y="727964"/>
                    </a:cubicBezTo>
                    <a:cubicBezTo>
                      <a:pt x="20320" y="235204"/>
                      <a:pt x="8550" y="714411"/>
                      <a:pt x="0" y="84836"/>
                    </a:cubicBezTo>
                    <a:cubicBezTo>
                      <a:pt x="238760" y="0"/>
                      <a:pt x="1231900" y="81280"/>
                      <a:pt x="1463040" y="218948"/>
                    </a:cubicBezTo>
                    <a:cubicBezTo>
                      <a:pt x="1447800" y="546608"/>
                      <a:pt x="1397000" y="735584"/>
                      <a:pt x="1386840" y="910844"/>
                    </a:cubicBezTo>
                  </a:path>
                </a:pathLst>
              </a:custGeom>
              <a:solidFill>
                <a:srgbClr val="FFFF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329184" y="4087368"/>
                <a:ext cx="1454244" cy="646331"/>
              </a:xfrm>
              <a:prstGeom prst="rect">
                <a:avLst/>
              </a:prstGeom>
              <a:noFill/>
            </p:spPr>
            <p:txBody>
              <a:bodyPr wrap="none" rtlCol="0">
                <a:spAutoFit/>
              </a:bodyPr>
              <a:lstStyle/>
              <a:p>
                <a:pPr algn="ctr"/>
                <a:r>
                  <a:rPr lang="en-US" sz="3600" b="1" dirty="0" smtClean="0">
                    <a:solidFill>
                      <a:schemeClr val="bg1"/>
                    </a:solidFill>
                    <a:effectLst>
                      <a:outerShdw dist="50800" dir="7200000" algn="ctr" rotWithShape="0">
                        <a:schemeClr val="tx1"/>
                      </a:outerShdw>
                    </a:effectLst>
                  </a:rPr>
                  <a:t>&gt; 4000</a:t>
                </a:r>
              </a:p>
            </p:txBody>
          </p:sp>
          <p:sp>
            <p:nvSpPr>
              <p:cNvPr id="7" name="Freeform 6"/>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chemeClr val="bg1">
                  <a:alpha val="50000"/>
                </a:schemeClr>
              </a:solidFill>
              <a:ln w="5080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0" y="60198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Will the Chickasaw share Choctaw’s new lands?</a:t>
                </a:r>
              </a:p>
            </p:txBody>
          </p:sp>
        </p:grpSp>
        <p:sp useBgFill="1">
          <p:nvSpPr>
            <p:cNvPr id="45" name="TextBox 44"/>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   1837</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grpSp>
        <p:nvGrpSpPr>
          <p:cNvPr id="44" name="Group 43"/>
          <p:cNvGrpSpPr/>
          <p:nvPr/>
        </p:nvGrpSpPr>
        <p:grpSpPr>
          <a:xfrm>
            <a:off x="0" y="0"/>
            <a:ext cx="9181803" cy="6983046"/>
            <a:chOff x="0" y="0"/>
            <a:chExt cx="9181803" cy="6983046"/>
          </a:xfrm>
        </p:grpSpPr>
        <p:grpSp>
          <p:nvGrpSpPr>
            <p:cNvPr id="39" name="Group 38"/>
            <p:cNvGrpSpPr/>
            <p:nvPr/>
          </p:nvGrpSpPr>
          <p:grpSpPr>
            <a:xfrm>
              <a:off x="0" y="0"/>
              <a:ext cx="9181803" cy="6983046"/>
              <a:chOff x="0" y="0"/>
              <a:chExt cx="9181803" cy="6983046"/>
            </a:xfrm>
          </p:grpSpPr>
          <p:sp>
            <p:nvSpPr>
              <p:cNvPr id="38" name="Freeform 37"/>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0" y="0"/>
                <a:ext cx="9181803" cy="6983046"/>
                <a:chOff x="0" y="0"/>
                <a:chExt cx="9181803" cy="6983046"/>
              </a:xfrm>
            </p:grpSpPr>
            <p:grpSp>
              <p:nvGrpSpPr>
                <p:cNvPr id="11" name="Group 55"/>
                <p:cNvGrpSpPr/>
                <p:nvPr/>
              </p:nvGrpSpPr>
              <p:grpSpPr>
                <a:xfrm>
                  <a:off x="0" y="0"/>
                  <a:ext cx="9181803" cy="6983046"/>
                  <a:chOff x="0" y="0"/>
                  <a:chExt cx="9181803" cy="6983046"/>
                </a:xfrm>
              </p:grpSpPr>
              <p:pic>
                <p:nvPicPr>
                  <p:cNvPr id="13"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5" name="TextBox 14"/>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16" name="TextBox 1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18" name="Group 38"/>
                  <p:cNvGrpSpPr/>
                  <p:nvPr/>
                </p:nvGrpSpPr>
                <p:grpSpPr>
                  <a:xfrm>
                    <a:off x="3665220" y="3039917"/>
                    <a:ext cx="4424473" cy="3943129"/>
                    <a:chOff x="3665220" y="3039917"/>
                    <a:chExt cx="4424473" cy="3943129"/>
                  </a:xfrm>
                </p:grpSpPr>
                <p:sp>
                  <p:nvSpPr>
                    <p:cNvPr id="31"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33" name="Group 36"/>
                    <p:cNvGrpSpPr/>
                    <p:nvPr/>
                  </p:nvGrpSpPr>
                  <p:grpSpPr>
                    <a:xfrm>
                      <a:off x="3665220" y="3276603"/>
                      <a:ext cx="4259584" cy="3276601"/>
                      <a:chOff x="3665220" y="3276603"/>
                      <a:chExt cx="4259584" cy="3276601"/>
                    </a:xfrm>
                  </p:grpSpPr>
                  <p:sp>
                    <p:nvSpPr>
                      <p:cNvPr id="34" name="Freeform 33"/>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6" name="Rectangle 35"/>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37" name="Rectangle 36"/>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grpSp>
                <p:nvGrpSpPr>
                  <p:cNvPr id="20" name="Group 40"/>
                  <p:cNvGrpSpPr/>
                  <p:nvPr/>
                </p:nvGrpSpPr>
                <p:grpSpPr>
                  <a:xfrm>
                    <a:off x="762000" y="2269957"/>
                    <a:ext cx="6756400" cy="4522003"/>
                    <a:chOff x="762000" y="2269957"/>
                    <a:chExt cx="6756400" cy="4522003"/>
                  </a:xfrm>
                </p:grpSpPr>
                <p:grpSp>
                  <p:nvGrpSpPr>
                    <p:cNvPr id="24" name="Group 13"/>
                    <p:cNvGrpSpPr/>
                    <p:nvPr/>
                  </p:nvGrpSpPr>
                  <p:grpSpPr>
                    <a:xfrm>
                      <a:off x="2053389" y="2269957"/>
                      <a:ext cx="3962400" cy="1042737"/>
                      <a:chOff x="2053389" y="2269957"/>
                      <a:chExt cx="3962400" cy="1042737"/>
                    </a:xfrm>
                  </p:grpSpPr>
                  <p:sp>
                    <p:nvSpPr>
                      <p:cNvPr id="29" name="Freeform 28"/>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p:cNvGrpSpPr/>
                    <p:nvPr/>
                  </p:nvGrpSpPr>
                  <p:grpSpPr>
                    <a:xfrm>
                      <a:off x="762000" y="3264747"/>
                      <a:ext cx="3454400" cy="673946"/>
                      <a:chOff x="762000" y="3264747"/>
                      <a:chExt cx="3454400" cy="673946"/>
                    </a:xfrm>
                  </p:grpSpPr>
                  <p:sp>
                    <p:nvSpPr>
                      <p:cNvPr id="27" name="Freeform 26"/>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1" name="Group 41"/>
                  <p:cNvGrpSpPr/>
                  <p:nvPr/>
                </p:nvGrpSpPr>
                <p:grpSpPr>
                  <a:xfrm>
                    <a:off x="484414" y="3581400"/>
                    <a:ext cx="1725386" cy="533400"/>
                    <a:chOff x="484414" y="3581400"/>
                    <a:chExt cx="1725386" cy="533400"/>
                  </a:xfrm>
                </p:grpSpPr>
                <p:sp>
                  <p:nvSpPr>
                    <p:cNvPr id="22" name="Freeform 21"/>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sp>
              <p:nvSpPr>
                <p:cNvPr id="12" name="Freeform 11"/>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 name="Group 39"/>
            <p:cNvGrpSpPr/>
            <p:nvPr/>
          </p:nvGrpSpPr>
          <p:grpSpPr>
            <a:xfrm>
              <a:off x="460571" y="3118182"/>
              <a:ext cx="1711129" cy="631948"/>
              <a:chOff x="460571" y="3118182"/>
              <a:chExt cx="1711129" cy="631948"/>
            </a:xfrm>
          </p:grpSpPr>
          <p:sp>
            <p:nvSpPr>
              <p:cNvPr id="41" name="Freeform 40"/>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41"/>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43" name="Freeform 42"/>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childTnLst>
                                </p:cTn>
                              </p:par>
                              <p:par>
                                <p:cTn id="8" presetID="10" presetClass="exit" presetSubtype="0" fill="hold" nodeType="withEffect">
                                  <p:stCondLst>
                                    <p:cond delay="0"/>
                                  </p:stCondLst>
                                  <p:childTnLst>
                                    <p:animEffect transition="out" filter="fade">
                                      <p:cBhvr>
                                        <p:cTn id="9" dur="1000"/>
                                        <p:tgtEl>
                                          <p:spTgt spid="46"/>
                                        </p:tgtEl>
                                      </p:cBhvr>
                                    </p:animEffect>
                                    <p:set>
                                      <p:cBhvr>
                                        <p:cTn id="10"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3" name="TextBox 1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14" name="TextBox 13"/>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27"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1" name="Rectangle 30"/>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2" name="Rectangle 31"/>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0" name="Group 13"/>
          <p:cNvGrpSpPr/>
          <p:nvPr/>
        </p:nvGrpSpPr>
        <p:grpSpPr>
          <a:xfrm>
            <a:off x="2053389" y="2269957"/>
            <a:ext cx="3962400" cy="1042737"/>
            <a:chOff x="2053389" y="2269957"/>
            <a:chExt cx="3962400" cy="1042737"/>
          </a:xfrm>
        </p:grpSpPr>
        <p:sp>
          <p:nvSpPr>
            <p:cNvPr id="25" name="Freeform 24"/>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sp>
        <p:nvSpPr>
          <p:cNvPr id="5" name="Freeform 4"/>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sp>
        <p:nvSpPr>
          <p:cNvPr id="35" name="Rectangle 34"/>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36" name="Freeform 35"/>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62000" y="3264747"/>
            <a:ext cx="4343402" cy="874437"/>
            <a:chOff x="762000" y="3264747"/>
            <a:chExt cx="4343402" cy="874437"/>
          </a:xfrm>
        </p:grpSpPr>
        <p:sp>
          <p:nvSpPr>
            <p:cNvPr id="30" name="Freeform 29"/>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21" name="Group 24"/>
            <p:cNvGrpSpPr/>
            <p:nvPr/>
          </p:nvGrpSpPr>
          <p:grpSpPr>
            <a:xfrm>
              <a:off x="762000" y="3264747"/>
              <a:ext cx="3454400" cy="673946"/>
              <a:chOff x="762000" y="3264747"/>
              <a:chExt cx="3454400" cy="673946"/>
            </a:xfrm>
          </p:grpSpPr>
          <p:sp>
            <p:nvSpPr>
              <p:cNvPr id="23" name="Freeform 22"/>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9" name="Group 38"/>
          <p:cNvGrpSpPr/>
          <p:nvPr/>
        </p:nvGrpSpPr>
        <p:grpSpPr>
          <a:xfrm>
            <a:off x="6172200" y="5486400"/>
            <a:ext cx="2209800" cy="1371600"/>
            <a:chOff x="6172200" y="5486400"/>
            <a:chExt cx="2209800" cy="1371600"/>
          </a:xfrm>
        </p:grpSpPr>
        <p:sp>
          <p:nvSpPr>
            <p:cNvPr id="37" name="Rectangle 36"/>
            <p:cNvSpPr/>
            <p:nvPr/>
          </p:nvSpPr>
          <p:spPr>
            <a:xfrm>
              <a:off x="6172200" y="5486400"/>
              <a:ext cx="2209800" cy="1371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rot="5400000">
              <a:off x="6133306"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useBgFill="1">
        <p:nvSpPr>
          <p:cNvPr id="40" name="TextBox 39"/>
          <p:cNvSpPr txBox="1"/>
          <p:nvPr/>
        </p:nvSpPr>
        <p:spPr>
          <a:xfrm>
            <a:off x="0" y="738426"/>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34"/>
                                        </p:tgtEl>
                                        <p:attrNameLst>
                                          <p:attrName>ppt_w</p:attrName>
                                        </p:attrNameLst>
                                      </p:cBhvr>
                                      <p:tavLst>
                                        <p:tav tm="0">
                                          <p:val>
                                            <p:strVal val="ppt_w"/>
                                          </p:val>
                                        </p:tav>
                                        <p:tav tm="100000">
                                          <p:val>
                                            <p:fltVal val="0"/>
                                          </p:val>
                                        </p:tav>
                                      </p:tavLst>
                                    </p:anim>
                                    <p:anim calcmode="lin" valueType="num">
                                      <p:cBhvr>
                                        <p:cTn id="7" dur="2000"/>
                                        <p:tgtEl>
                                          <p:spTgt spid="34"/>
                                        </p:tgtEl>
                                        <p:attrNameLst>
                                          <p:attrName>ppt_h</p:attrName>
                                        </p:attrNameLst>
                                      </p:cBhvr>
                                      <p:tavLst>
                                        <p:tav tm="0">
                                          <p:val>
                                            <p:strVal val="ppt_h"/>
                                          </p:val>
                                        </p:tav>
                                        <p:tav tm="100000">
                                          <p:val>
                                            <p:fltVal val="0"/>
                                          </p:val>
                                        </p:tav>
                                      </p:tavLst>
                                    </p:anim>
                                    <p:anim calcmode="lin" valueType="num">
                                      <p:cBhvr>
                                        <p:cTn id="8" dur="2000"/>
                                        <p:tgtEl>
                                          <p:spTgt spid="34"/>
                                        </p:tgtEl>
                                        <p:attrNameLst>
                                          <p:attrName>style.rotation</p:attrName>
                                        </p:attrNameLst>
                                      </p:cBhvr>
                                      <p:tavLst>
                                        <p:tav tm="0">
                                          <p:val>
                                            <p:fltVal val="0"/>
                                          </p:val>
                                        </p:tav>
                                        <p:tav tm="100000">
                                          <p:val>
                                            <p:fltVal val="360"/>
                                          </p:val>
                                        </p:tav>
                                      </p:tavLst>
                                    </p:anim>
                                    <p:animEffect transition="out" filter="fade">
                                      <p:cBhvr>
                                        <p:cTn id="9" dur="2000"/>
                                        <p:tgtEl>
                                          <p:spTgt spid="34"/>
                                        </p:tgtEl>
                                      </p:cBhvr>
                                    </p:animEffect>
                                    <p:set>
                                      <p:cBhvr>
                                        <p:cTn id="10" dur="1" fill="hold">
                                          <p:stCondLst>
                                            <p:cond delay="1999"/>
                                          </p:stCondLst>
                                        </p:cTn>
                                        <p:tgtEl>
                                          <p:spTgt spid="34"/>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0.05417 -0.00648 L -0.19583 -0.00648 " pathEditMode="relative" rAng="0" ptsTypes="AA">
                                      <p:cBhvr>
                                        <p:cTn id="12" dur="2000" fill="hold"/>
                                        <p:tgtEl>
                                          <p:spTgt spid="34"/>
                                        </p:tgtEl>
                                        <p:attrNameLst>
                                          <p:attrName>ppt_x</p:attrName>
                                          <p:attrName>ppt_y</p:attrName>
                                        </p:attrNameLst>
                                      </p:cBhvr>
                                      <p:rCtr x="-125" y="0"/>
                                    </p:animMotion>
                                  </p:childTnLst>
                                </p:cTn>
                              </p:par>
                              <p:par>
                                <p:cTn id="13" presetID="9"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dissolve">
                                      <p:cBhvr>
                                        <p:cTn id="15" dur="1000"/>
                                        <p:tgtEl>
                                          <p:spTgt spid="36"/>
                                        </p:tgtEl>
                                      </p:cBhvr>
                                    </p:animEffect>
                                  </p:childTnLst>
                                </p:cTn>
                              </p:par>
                              <p:par>
                                <p:cTn id="16" presetID="10" presetClass="exit" presetSubtype="0" fill="hold" grpId="0" nodeType="withEffect">
                                  <p:stCondLst>
                                    <p:cond delay="500"/>
                                  </p:stCondLst>
                                  <p:childTnLst>
                                    <p:animEffect transition="out" filter="fade">
                                      <p:cBhvr>
                                        <p:cTn id="17" dur="1000"/>
                                        <p:tgtEl>
                                          <p:spTgt spid="19"/>
                                        </p:tgtEl>
                                      </p:cBhvr>
                                    </p:animEffect>
                                    <p:set>
                                      <p:cBhvr>
                                        <p:cTn id="18" dur="1" fill="hold">
                                          <p:stCondLst>
                                            <p:cond delay="999"/>
                                          </p:stCondLst>
                                        </p:cTn>
                                        <p:tgtEl>
                                          <p:spTgt spid="19"/>
                                        </p:tgtEl>
                                        <p:attrNameLst>
                                          <p:attrName>style.visibility</p:attrName>
                                        </p:attrNameLst>
                                      </p:cBhvr>
                                      <p:to>
                                        <p:strVal val="hidden"/>
                                      </p:to>
                                    </p:set>
                                  </p:childTnLst>
                                </p:cTn>
                              </p:par>
                              <p:par>
                                <p:cTn id="19" presetID="10" presetClass="entr" presetSubtype="0" fill="hold" grpId="0" nodeType="withEffect">
                                  <p:stCondLst>
                                    <p:cond delay="50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grpId="0" nodeType="clickEffect">
                                  <p:stCondLst>
                                    <p:cond delay="0"/>
                                  </p:stCondLst>
                                  <p:childTnLst>
                                    <p:anim calcmode="lin" valueType="num">
                                      <p:cBhvr>
                                        <p:cTn id="25" dur="1000"/>
                                        <p:tgtEl>
                                          <p:spTgt spid="14"/>
                                        </p:tgtEl>
                                        <p:attrNameLst>
                                          <p:attrName>ppt_w</p:attrName>
                                        </p:attrNameLst>
                                      </p:cBhvr>
                                      <p:tavLst>
                                        <p:tav tm="0">
                                          <p:val>
                                            <p:strVal val="ppt_w"/>
                                          </p:val>
                                        </p:tav>
                                        <p:tav tm="100000">
                                          <p:val>
                                            <p:fltVal val="0"/>
                                          </p:val>
                                        </p:tav>
                                      </p:tavLst>
                                    </p:anim>
                                    <p:anim calcmode="lin" valueType="num">
                                      <p:cBhvr>
                                        <p:cTn id="26" dur="1000"/>
                                        <p:tgtEl>
                                          <p:spTgt spid="14"/>
                                        </p:tgtEl>
                                        <p:attrNameLst>
                                          <p:attrName>ppt_h</p:attrName>
                                        </p:attrNameLst>
                                      </p:cBhvr>
                                      <p:tavLst>
                                        <p:tav tm="0">
                                          <p:val>
                                            <p:strVal val="ppt_h"/>
                                          </p:val>
                                        </p:tav>
                                        <p:tav tm="100000">
                                          <p:val>
                                            <p:fltVal val="0"/>
                                          </p:val>
                                        </p:tav>
                                      </p:tavLst>
                                    </p:anim>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53"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1000" fill="hold"/>
                                        <p:tgtEl>
                                          <p:spTgt spid="40"/>
                                        </p:tgtEl>
                                        <p:attrNameLst>
                                          <p:attrName>ppt_w</p:attrName>
                                        </p:attrNameLst>
                                      </p:cBhvr>
                                      <p:tavLst>
                                        <p:tav tm="0">
                                          <p:val>
                                            <p:fltVal val="0"/>
                                          </p:val>
                                        </p:tav>
                                        <p:tav tm="100000">
                                          <p:val>
                                            <p:strVal val="#ppt_w"/>
                                          </p:val>
                                        </p:tav>
                                      </p:tavLst>
                                    </p:anim>
                                    <p:anim calcmode="lin" valueType="num">
                                      <p:cBhvr>
                                        <p:cTn id="32" dur="1000" fill="hold"/>
                                        <p:tgtEl>
                                          <p:spTgt spid="40"/>
                                        </p:tgtEl>
                                        <p:attrNameLst>
                                          <p:attrName>ppt_h</p:attrName>
                                        </p:attrNameLst>
                                      </p:cBhvr>
                                      <p:tavLst>
                                        <p:tav tm="0">
                                          <p:val>
                                            <p:fltVal val="0"/>
                                          </p:val>
                                        </p:tav>
                                        <p:tav tm="100000">
                                          <p:val>
                                            <p:strVal val="#ppt_h"/>
                                          </p:val>
                                        </p:tav>
                                      </p:tavLst>
                                    </p:anim>
                                    <p:animEffect transition="in" filter="fade">
                                      <p:cBhvr>
                                        <p:cTn id="33" dur="1000"/>
                                        <p:tgtEl>
                                          <p:spTgt spid="40"/>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up)">
                                      <p:cBhvr>
                                        <p:cTn id="37"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p:bldP spid="35" grpId="0"/>
      <p:bldP spid="36" grpId="0" animBg="1"/>
      <p:bldP spid="40"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975247"/>
          </a:xfrm>
          <a:prstGeom prst="rect">
            <a:avLst/>
          </a:prstGeom>
        </p:spPr>
        <p:txBody>
          <a:bodyPr wrap="square">
            <a:spAutoFit/>
          </a:bodyPr>
          <a:lstStyle/>
          <a:p>
            <a:r>
              <a:rPr lang="en-US" dirty="0" smtClean="0">
                <a:hlinkClick r:id="rId2"/>
              </a:rPr>
              <a:t>https://en.wikipedia.org/wiki/Seminole</a:t>
            </a:r>
            <a:endParaRPr lang="en-US" dirty="0" smtClean="0"/>
          </a:p>
          <a:p>
            <a:r>
              <a:rPr lang="en-US" dirty="0" smtClean="0"/>
              <a:t> </a:t>
            </a:r>
          </a:p>
          <a:p>
            <a:r>
              <a:rPr lang="en-US" dirty="0" smtClean="0"/>
              <a:t>During the colonial years, the Seminole were on good terms with both the </a:t>
            </a:r>
            <a:r>
              <a:rPr lang="en-US" dirty="0" err="1" smtClean="0"/>
              <a:t>Spanishand</a:t>
            </a:r>
            <a:r>
              <a:rPr lang="en-US" dirty="0" smtClean="0"/>
              <a:t> the British. In 1784, after the American Revolutionary War, Britain came to a settlement with Spain and transferred East and West Florida to it. The Spanish Empire's decline enabled the Seminole to settle more deeply into Florida.</a:t>
            </a:r>
          </a:p>
          <a:p>
            <a:r>
              <a:rPr lang="en-US" dirty="0" smtClean="0"/>
              <a:t>	After the independent United States acquired Florida from Spain in 1819, its settlers increased pressure on Seminole lands. During the period of the Seminole Wars (1818–1858), the tribe was first confined to a large reservation in the center of the Florida peninsula by the Treaty of Moultrie Creek (1823) and then evicted from the territory altogether according to the Treaty of Payne's Landing (1832).</a:t>
            </a:r>
            <a:r>
              <a:rPr lang="en-US" baseline="30000" dirty="0" smtClean="0"/>
              <a:t> </a:t>
            </a:r>
            <a:r>
              <a:rPr lang="en-US" dirty="0" smtClean="0"/>
              <a:t> By 1842, most Seminoles and Black Seminoles had been coerced or forced to move to Indian Territory west of the Mississippi River. </a:t>
            </a:r>
          </a:p>
          <a:p>
            <a:r>
              <a:rPr lang="en-US" dirty="0" smtClean="0"/>
              <a:t>	During the American Civil War, most of the Oklahoma Seminole allied with the Confederacy, after which they had to sign a new treaty with the U.S., including freedom and tribal membership for the Black Seminole. Today residents of the reservation are enrolled in the federally recognized Seminole Nation of Oklahoma, while others belong to unorganized groups.</a:t>
            </a:r>
          </a:p>
          <a:p>
            <a:r>
              <a:rPr lang="en-US" dirty="0" smtClean="0"/>
              <a:t>	Perhaps fewer than 200 Seminoles remained in Florida after the Third Seminole War (1855–1858), but they fostered a resurgence in traditional customs and a culture of staunch independence.</a:t>
            </a:r>
            <a:r>
              <a:rPr lang="en-US" baseline="30000" dirty="0" smtClean="0"/>
              <a:t> </a:t>
            </a:r>
            <a:r>
              <a:rPr lang="en-US" dirty="0" smtClean="0"/>
              <a:t> In the late 19th century, the Florida Seminole re-established limited relations with the U.S. government and in 1930 received 5,000 acres (20 km</a:t>
            </a:r>
            <a:r>
              <a:rPr lang="en-US" baseline="30000" dirty="0" smtClean="0"/>
              <a:t>2</a:t>
            </a:r>
            <a:r>
              <a:rPr lang="en-US" dirty="0" smtClean="0"/>
              <a:t>) of reservation lands. Few Seminole moved to reservations until the 1940s; they reorganized their government and received federal recognition in 1957 as the Seminole Tribe of Florida. The more traditional people near the </a:t>
            </a:r>
            <a:r>
              <a:rPr lang="en-US" dirty="0" err="1" smtClean="0"/>
              <a:t>Tamiami</a:t>
            </a:r>
            <a:r>
              <a:rPr lang="en-US" dirty="0" smtClean="0"/>
              <a:t> Trail received federal recognition as the Miccosukee Tribe in 1962.</a:t>
            </a:r>
          </a:p>
          <a:p>
            <a:r>
              <a:rPr lang="en-US" dirty="0" smtClean="0"/>
              <a:t>	The Oklahoma and Florida Seminole filed land claim suits in the 1950s, which were combined in the government's settlement of 1976. The tribes and </a:t>
            </a:r>
            <a:r>
              <a:rPr lang="en-US" dirty="0" err="1" smtClean="0"/>
              <a:t>Traditionals</a:t>
            </a:r>
            <a:r>
              <a:rPr lang="en-US" dirty="0" smtClean="0"/>
              <a:t> took until 1990 to negotiate an agreement as to division of the settlement, a judgment trust against which members can draw for education and other benefits. The Florida Seminole founded a high-stakes bingo game on their reservation in the late 1970s, winning court challenges to initiate Indian Gaming, which many tribes have adopted to generate revenues for welfare, education and development.</a:t>
            </a:r>
          </a:p>
          <a:p>
            <a:endParaRPr lang="en-US" dirty="0" smtClean="0"/>
          </a:p>
          <a:p>
            <a:r>
              <a:rPr lang="en-US" b="1" dirty="0" smtClean="0"/>
              <a:t>Seminole Wars</a:t>
            </a:r>
          </a:p>
          <a:p>
            <a:r>
              <a:rPr lang="en-US" dirty="0" smtClean="0"/>
              <a:t>	After attacks by Spanish colonists on American Indian towns, Natives began raiding Georgia settlements, purportedly at the behest of the Spanish. In the early 19th century, the U.S. Army made increasingly frequent invasions of Spanish territory to recapture escaped slaves. General Andrew Jackson's 1817–1818 campaign against the Seminole became known as the First Seminole War. Following the war, the United States effectively controlled East Florida.</a:t>
            </a:r>
          </a:p>
          <a:p>
            <a:r>
              <a:rPr lang="en-US" dirty="0" smtClean="0"/>
              <a:t>	In 1819 the United States and Spain signed the Adams-</a:t>
            </a:r>
            <a:r>
              <a:rPr lang="en-US" dirty="0" err="1" smtClean="0"/>
              <a:t>Onís</a:t>
            </a:r>
            <a:r>
              <a:rPr lang="en-US" dirty="0" smtClean="0"/>
              <a:t> Treaty,</a:t>
            </a:r>
            <a:r>
              <a:rPr lang="en-US" baseline="30000" dirty="0" smtClean="0"/>
              <a:t> </a:t>
            </a:r>
            <a:r>
              <a:rPr lang="en-US" dirty="0" smtClean="0"/>
              <a:t>which took effect in 1821. According to its terms, the United States acquired Florida and, in exchange, renounced all claims to Texas. Andrew Jackson was named military governor of Florida. As European-American colonization increased after the treaty, colonists pressured the Federal government to remove Natives from Florida. Slaveholders resented that tribes harbored runaway Black slaves, and more colonists wanted access to desirable lands held by Native Americans. Georgian slaveholders wanted the "maroons" and fugitive slaves living among the Seminoles, known today as Black Seminoles, returned to slavery.</a:t>
            </a:r>
          </a:p>
          <a:p>
            <a:r>
              <a:rPr lang="en-US" dirty="0" smtClean="0"/>
              <a:t>	After acquisition by the US of Florida in 1821, many American slaves and Black Seminoles frequently escaped from Cape Florida to the British colony of the Bahamas.  Contemporary accounts noted a group of 120 migrating in 1821, and a much larger group of 300 African-American slaves escaping in 1823, picked up by Bahamians in 27 sloops and also by canoes.</a:t>
            </a:r>
            <a:r>
              <a:rPr lang="en-US" baseline="30000" dirty="0" smtClean="0"/>
              <a:t> </a:t>
            </a:r>
            <a:endParaRPr lang="en-US" dirty="0" smtClean="0"/>
          </a:p>
          <a:p>
            <a:r>
              <a:rPr lang="en-US" dirty="0" smtClean="0"/>
              <a:t>	Under colonists' pressure, the US government made the 1823 Treaty of Camp Moultrie with the Seminole, seizing 24 million acres in northern Florida and offering them a greatly reduced reservation in the Everglades of about 100,000-acre (400 km</a:t>
            </a:r>
            <a:r>
              <a:rPr lang="en-US" baseline="30000" dirty="0" smtClean="0"/>
              <a:t>2</a:t>
            </a:r>
            <a:r>
              <a:rPr lang="en-US" dirty="0" smtClean="0"/>
              <a:t>). They and the Black Seminoles moved into central and southern Florida. In 1832, the United States government signed the Treaty of Payne's Landing with a few of the Seminole chiefs. They promised lands west of the Mississippi River if the chiefs agreed to leave Florida voluntarily with their people. The Seminoles who remained prepared for war. White colonists continued to press for their removal.</a:t>
            </a:r>
          </a:p>
          <a:p>
            <a:r>
              <a:rPr lang="en-US" dirty="0" smtClean="0"/>
              <a:t>	In 1835, the U.S. Army arrived to enforce the treaty. The Seminole leader Osceola led the vastly outnumbered resistance during the Second Seminole War. Drawing on a population of about 4,000 Seminole and 800 allied Black Seminoles, he mustered at most 1,400 warriors (Andrew Jackson estimated they had only 900). They countered combined U.S. Army and militia forces that ranged from 6,000 troops at the outset to 9,000 at the peak of deployment in 1837. To survive, the Seminole allies employed guerrilla tactics with devastating effect against U.S. forces, as they knew how to move within the Everglades and use this area for their protection. Osceola was arrested (in a breach of honor) when he came under a flag of truce to negotiations with the US in 1837. He died in jail less than a year later. He was decapitated, his body buried without his head.   </a:t>
            </a:r>
          </a:p>
          <a:p>
            <a:r>
              <a:rPr lang="en-US" dirty="0" smtClean="0"/>
              <a:t>	Other war chiefs continued the Seminole resistance against the army.  After a full decade of fighting, the war ended in 1842. Scholars estimate the U.S. government spent about $40,000,000 on the war, at the time a huge sum. An estimated 3,000 Seminole and 800 Black Seminole were forcibly exiled to Indian Territory west of the Mississippi, where they were settled on the Creek reservation.  A few hundred survivors retreated into the Everglades. In the end, after the Third Seminole War, the government gave up trying to subjugate the Seminole and left the estimated fewer than 500 survivors in peace.</a:t>
            </a:r>
            <a:endParaRPr lang="en-US" baseline="30000" dirty="0" smtClean="0"/>
          </a:p>
          <a:p>
            <a:r>
              <a:rPr lang="en-US" baseline="30000" dirty="0" smtClean="0"/>
              <a:t>	</a:t>
            </a:r>
            <a:r>
              <a:rPr lang="en-US" dirty="0" smtClean="0"/>
              <a:t>The Florida Seminole are the only tribe in America to have never signed a peace treaty with the U.S. Government.</a:t>
            </a:r>
          </a:p>
          <a:p>
            <a:endParaRPr lang="en-US" b="1" dirty="0" smtClean="0"/>
          </a:p>
          <a:p>
            <a:endParaRPr lang="en-US" dirty="0"/>
          </a:p>
        </p:txBody>
      </p:sp>
      <p:sp>
        <p:nvSpPr>
          <p:cNvPr id="3" name="Rectangle 2"/>
          <p:cNvSpPr/>
          <p:nvPr/>
        </p:nvSpPr>
        <p:spPr>
          <a:xfrm>
            <a:off x="5791200" y="0"/>
            <a:ext cx="1186543" cy="369332"/>
          </a:xfrm>
          <a:prstGeom prst="rect">
            <a:avLst/>
          </a:prstGeom>
        </p:spPr>
        <p:txBody>
          <a:bodyPr wrap="none">
            <a:spAutoFit/>
          </a:bodyPr>
          <a:lstStyle/>
          <a:p>
            <a:r>
              <a:rPr lang="en-US" b="1" dirty="0" smtClean="0"/>
              <a:t>SEMINOLE</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0" y="0"/>
            <a:ext cx="9181803" cy="6983046"/>
            <a:chOff x="0" y="0"/>
            <a:chExt cx="9181803" cy="6983046"/>
          </a:xfrm>
        </p:grpSpPr>
        <p:grpSp>
          <p:nvGrpSpPr>
            <p:cNvPr id="33" name="Group 32"/>
            <p:cNvGrpSpPr/>
            <p:nvPr/>
          </p:nvGrpSpPr>
          <p:grpSpPr>
            <a:xfrm>
              <a:off x="0" y="0"/>
              <a:ext cx="9181803" cy="6983046"/>
              <a:chOff x="0" y="0"/>
              <a:chExt cx="9181803" cy="6983046"/>
            </a:xfrm>
          </p:grpSpPr>
          <p:grpSp>
            <p:nvGrpSpPr>
              <p:cNvPr id="34" name="Group 38"/>
              <p:cNvGrpSpPr/>
              <p:nvPr/>
            </p:nvGrpSpPr>
            <p:grpSpPr>
              <a:xfrm>
                <a:off x="0" y="0"/>
                <a:ext cx="9181803" cy="6983046"/>
                <a:chOff x="0" y="0"/>
                <a:chExt cx="9181803" cy="6983046"/>
              </a:xfrm>
            </p:grpSpPr>
            <p:sp>
              <p:nvSpPr>
                <p:cNvPr id="39" name="Freeform 38"/>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9"/>
                <p:cNvGrpSpPr/>
                <p:nvPr/>
              </p:nvGrpSpPr>
              <p:grpSpPr>
                <a:xfrm>
                  <a:off x="0" y="0"/>
                  <a:ext cx="9181803" cy="6983046"/>
                  <a:chOff x="0" y="0"/>
                  <a:chExt cx="9181803" cy="6983046"/>
                </a:xfrm>
              </p:grpSpPr>
              <p:grpSp>
                <p:nvGrpSpPr>
                  <p:cNvPr id="42" name="Group 55"/>
                  <p:cNvGrpSpPr/>
                  <p:nvPr/>
                </p:nvGrpSpPr>
                <p:grpSpPr>
                  <a:xfrm>
                    <a:off x="0" y="0"/>
                    <a:ext cx="9181803" cy="6983046"/>
                    <a:chOff x="0" y="0"/>
                    <a:chExt cx="9181803" cy="6983046"/>
                  </a:xfrm>
                </p:grpSpPr>
                <p:pic>
                  <p:nvPicPr>
                    <p:cNvPr id="45"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6" name="TextBox 4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7" name="TextBox 46"/>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48" name="Group 38"/>
                    <p:cNvGrpSpPr/>
                    <p:nvPr/>
                  </p:nvGrpSpPr>
                  <p:grpSpPr>
                    <a:xfrm>
                      <a:off x="3665220" y="3039917"/>
                      <a:ext cx="4424473" cy="3943129"/>
                      <a:chOff x="3665220" y="3039917"/>
                      <a:chExt cx="4424473" cy="3943129"/>
                    </a:xfrm>
                  </p:grpSpPr>
                  <p:sp>
                    <p:nvSpPr>
                      <p:cNvPr id="6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7" name="Group 36"/>
                      <p:cNvGrpSpPr/>
                      <p:nvPr/>
                    </p:nvGrpSpPr>
                    <p:grpSpPr>
                      <a:xfrm>
                        <a:off x="3665220" y="3276603"/>
                        <a:ext cx="4259584" cy="3276601"/>
                        <a:chOff x="3665220" y="3276603"/>
                        <a:chExt cx="4259584" cy="3276601"/>
                      </a:xfrm>
                    </p:grpSpPr>
                    <p:sp>
                      <p:nvSpPr>
                        <p:cNvPr id="71" name="Freeform 70"/>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3" name="Rectangle 72"/>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grpSp>
                <p:grpSp>
                  <p:nvGrpSpPr>
                    <p:cNvPr id="49" name="Group 40"/>
                    <p:cNvGrpSpPr/>
                    <p:nvPr/>
                  </p:nvGrpSpPr>
                  <p:grpSpPr>
                    <a:xfrm>
                      <a:off x="762000" y="2269957"/>
                      <a:ext cx="6756400" cy="4522003"/>
                      <a:chOff x="762000" y="2269957"/>
                      <a:chExt cx="6756400" cy="4522003"/>
                    </a:xfrm>
                  </p:grpSpPr>
                  <p:grpSp>
                    <p:nvGrpSpPr>
                      <p:cNvPr id="53" name="Group 13"/>
                      <p:cNvGrpSpPr/>
                      <p:nvPr/>
                    </p:nvGrpSpPr>
                    <p:grpSpPr>
                      <a:xfrm>
                        <a:off x="2053389" y="2269957"/>
                        <a:ext cx="3962400" cy="1042737"/>
                        <a:chOff x="2053389" y="2269957"/>
                        <a:chExt cx="3962400" cy="1042737"/>
                      </a:xfrm>
                    </p:grpSpPr>
                    <p:sp>
                      <p:nvSpPr>
                        <p:cNvPr id="61" name="Freeform 60"/>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Freeform 61"/>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1" name="Freeform 50"/>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9"/>
              <p:cNvGrpSpPr/>
              <p:nvPr/>
            </p:nvGrpSpPr>
            <p:grpSpPr>
              <a:xfrm>
                <a:off x="460571" y="3118182"/>
                <a:ext cx="1711129" cy="631948"/>
                <a:chOff x="460571" y="3118182"/>
                <a:chExt cx="1711129" cy="631948"/>
              </a:xfrm>
            </p:grpSpPr>
            <p:sp>
              <p:nvSpPr>
                <p:cNvPr id="37" name="Freeform 36"/>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ctangle 37"/>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36" name="Freeform 35"/>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Freeform 74"/>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grpSp>
        <p:nvGrpSpPr>
          <p:cNvPr id="11" name="Group 13"/>
          <p:cNvGrpSpPr/>
          <p:nvPr/>
        </p:nvGrpSpPr>
        <p:grpSpPr>
          <a:xfrm>
            <a:off x="914400" y="969776"/>
            <a:ext cx="7162800" cy="5888224"/>
            <a:chOff x="914400" y="969776"/>
            <a:chExt cx="7162800" cy="5888224"/>
          </a:xfrm>
        </p:grpSpPr>
        <p:grpSp>
          <p:nvGrpSpPr>
            <p:cNvPr id="12" name="Group 10"/>
            <p:cNvGrpSpPr/>
            <p:nvPr/>
          </p:nvGrpSpPr>
          <p:grpSpPr>
            <a:xfrm>
              <a:off x="914400" y="969776"/>
              <a:ext cx="7162800" cy="5888224"/>
              <a:chOff x="914400" y="969776"/>
              <a:chExt cx="7162800" cy="5888224"/>
            </a:xfrm>
          </p:grpSpPr>
          <p:grpSp>
            <p:nvGrpSpPr>
              <p:cNvPr id="13" name="Group 8"/>
              <p:cNvGrpSpPr/>
              <p:nvPr/>
            </p:nvGrpSpPr>
            <p:grpSpPr>
              <a:xfrm>
                <a:off x="914400" y="969776"/>
                <a:ext cx="7162800" cy="5888224"/>
                <a:chOff x="914400" y="969776"/>
                <a:chExt cx="7162800" cy="5888224"/>
              </a:xfrm>
            </p:grpSpPr>
            <p:sp>
              <p:nvSpPr>
                <p:cNvPr id="69" name="Rectangle 6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3"/>
                <p:cNvPicPr>
                  <a:picLocks noChangeAspect="1" noChangeArrowheads="1"/>
                </p:cNvPicPr>
                <p:nvPr/>
              </p:nvPicPr>
              <p:blipFill>
                <a:blip r:embed="rId4"/>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68" name="Freeform 67"/>
              <p:cNvSpPr/>
              <p:nvPr/>
            </p:nvSpPr>
            <p:spPr>
              <a:xfrm>
                <a:off x="528574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Rectangle 42"/>
          <p:cNvSpPr/>
          <p:nvPr/>
        </p:nvSpPr>
        <p:spPr>
          <a:xfrm>
            <a:off x="6172200" y="5486400"/>
            <a:ext cx="2212848" cy="1371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rot="5400000">
            <a:off x="613562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sp useBgFill="1">
        <p:nvSpPr>
          <p:cNvPr id="31" name="TextBox 30"/>
          <p:cNvSpPr txBox="1"/>
          <p:nvPr/>
        </p:nvSpPr>
        <p:spPr>
          <a:xfrm>
            <a:off x="0" y="738426"/>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32" name="TextBox 31"/>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78" name="TextBox 7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7"/>
                                        </p:tgtEl>
                                      </p:cBhvr>
                                    </p:animEffect>
                                    <p:set>
                                      <p:cBhvr>
                                        <p:cTn id="7" dur="1" fill="hold">
                                          <p:stCondLst>
                                            <p:cond delay="999"/>
                                          </p:stCondLst>
                                        </p:cTn>
                                        <p:tgtEl>
                                          <p:spTgt spid="7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55"/>
                                        </p:tgtEl>
                                      </p:cBhvr>
                                    </p:animEffect>
                                    <p:set>
                                      <p:cBhvr>
                                        <p:cTn id="10" dur="1" fill="hold">
                                          <p:stCondLst>
                                            <p:cond delay="999"/>
                                          </p:stCondLst>
                                        </p:cTn>
                                        <p:tgtEl>
                                          <p:spTgt spid="5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3"/>
                                        </p:tgtEl>
                                      </p:cBhvr>
                                    </p:animEffect>
                                    <p:set>
                                      <p:cBhvr>
                                        <p:cTn id="13" dur="1" fill="hold">
                                          <p:stCondLst>
                                            <p:cond delay="999"/>
                                          </p:stCondLst>
                                        </p:cTn>
                                        <p:tgtEl>
                                          <p:spTgt spid="43"/>
                                        </p:tgtEl>
                                        <p:attrNameLst>
                                          <p:attrName>style.visibility</p:attrName>
                                        </p:attrNameLst>
                                      </p:cBhvr>
                                      <p:to>
                                        <p:strVal val="hidden"/>
                                      </p:to>
                                    </p:set>
                                  </p:childTnLst>
                                </p:cTn>
                              </p:par>
                              <p:par>
                                <p:cTn id="14" presetID="42"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anim calcmode="lin" valueType="num">
                                      <p:cBhvr>
                                        <p:cTn id="17" dur="1000" fill="hold"/>
                                        <p:tgtEl>
                                          <p:spTgt spid="32"/>
                                        </p:tgtEl>
                                        <p:attrNameLst>
                                          <p:attrName>ppt_x</p:attrName>
                                        </p:attrNameLst>
                                      </p:cBhvr>
                                      <p:tavLst>
                                        <p:tav tm="0">
                                          <p:val>
                                            <p:strVal val="#ppt_x"/>
                                          </p:val>
                                        </p:tav>
                                        <p:tav tm="100000">
                                          <p:val>
                                            <p:strVal val="#ppt_x"/>
                                          </p:val>
                                        </p:tav>
                                      </p:tavLst>
                                    </p:anim>
                                    <p:anim calcmode="lin" valueType="num">
                                      <p:cBhvr>
                                        <p:cTn id="18" dur="1000" fill="hold"/>
                                        <p:tgtEl>
                                          <p:spTgt spid="32"/>
                                        </p:tgtEl>
                                        <p:attrNameLst>
                                          <p:attrName>ppt_y</p:attrName>
                                        </p:attrNameLst>
                                      </p:cBhvr>
                                      <p:tavLst>
                                        <p:tav tm="0">
                                          <p:val>
                                            <p:strVal val="#ppt_y+.1"/>
                                          </p:val>
                                        </p:tav>
                                        <p:tav tm="100000">
                                          <p:val>
                                            <p:strVal val="#ppt_y"/>
                                          </p:val>
                                        </p:tav>
                                      </p:tavLst>
                                    </p:anim>
                                  </p:childTnLst>
                                </p:cTn>
                              </p:par>
                              <p:par>
                                <p:cTn id="19" presetID="47" presetClass="exit" presetSubtype="0" fill="hold" grpId="0" nodeType="withEffect">
                                  <p:stCondLst>
                                    <p:cond delay="0"/>
                                  </p:stCondLst>
                                  <p:childTnLst>
                                    <p:animEffect transition="out" filter="fade">
                                      <p:cBhvr>
                                        <p:cTn id="20" dur="1000"/>
                                        <p:tgtEl>
                                          <p:spTgt spid="31"/>
                                        </p:tgtEl>
                                      </p:cBhvr>
                                    </p:animEffect>
                                    <p:anim calcmode="lin" valueType="num">
                                      <p:cBhvr>
                                        <p:cTn id="21" dur="1000"/>
                                        <p:tgtEl>
                                          <p:spTgt spid="31"/>
                                        </p:tgtEl>
                                        <p:attrNameLst>
                                          <p:attrName>ppt_x</p:attrName>
                                        </p:attrNameLst>
                                      </p:cBhvr>
                                      <p:tavLst>
                                        <p:tav tm="0">
                                          <p:val>
                                            <p:strVal val="ppt_x"/>
                                          </p:val>
                                        </p:tav>
                                        <p:tav tm="100000">
                                          <p:val>
                                            <p:strVal val="ppt_x"/>
                                          </p:val>
                                        </p:tav>
                                      </p:tavLst>
                                    </p:anim>
                                    <p:anim calcmode="lin" valueType="num">
                                      <p:cBhvr>
                                        <p:cTn id="22" dur="1000"/>
                                        <p:tgtEl>
                                          <p:spTgt spid="31"/>
                                        </p:tgtEl>
                                        <p:attrNameLst>
                                          <p:attrName>ppt_y</p:attrName>
                                        </p:attrNameLst>
                                      </p:cBhvr>
                                      <p:tavLst>
                                        <p:tav tm="0">
                                          <p:val>
                                            <p:strVal val="ppt_y"/>
                                          </p:val>
                                        </p:tav>
                                        <p:tav tm="100000">
                                          <p:val>
                                            <p:strVal val="ppt_y-.1"/>
                                          </p:val>
                                        </p:tav>
                                      </p:tavLst>
                                    </p:anim>
                                    <p:set>
                                      <p:cBhvr>
                                        <p:cTn id="23" dur="1" fill="hold">
                                          <p:stCondLst>
                                            <p:cond delay="999"/>
                                          </p:stCondLst>
                                        </p:cTn>
                                        <p:tgtEl>
                                          <p:spTgt spid="31"/>
                                        </p:tgtEl>
                                        <p:attrNameLst>
                                          <p:attrName>style.visibility</p:attrName>
                                        </p:attrNameLst>
                                      </p:cBhvr>
                                      <p:to>
                                        <p:strVal val="hidden"/>
                                      </p:to>
                                    </p:set>
                                  </p:childTnLst>
                                </p:cTn>
                              </p:par>
                              <p:par>
                                <p:cTn id="24" presetID="64" presetClass="path" presetSubtype="0" accel="50000" decel="50000" fill="hold" grpId="1" nodeType="withEffect">
                                  <p:stCondLst>
                                    <p:cond delay="0"/>
                                  </p:stCondLst>
                                  <p:childTnLst>
                                    <p:animMotion origin="layout" path="M 0 -4.44444E-6 L -0.07083 -0.3 " pathEditMode="relative" rAng="0" ptsTypes="AA">
                                      <p:cBhvr>
                                        <p:cTn id="25" dur="1000" fill="hold"/>
                                        <p:tgtEl>
                                          <p:spTgt spid="43"/>
                                        </p:tgtEl>
                                        <p:attrNameLst>
                                          <p:attrName>ppt_x</p:attrName>
                                          <p:attrName>ppt_y</p:attrName>
                                        </p:attrNameLst>
                                      </p:cBhvr>
                                      <p:rCtr x="-35" y="-150"/>
                                    </p:animMotion>
                                  </p:childTnLst>
                                </p:cTn>
                              </p:par>
                              <p:par>
                                <p:cTn id="26" presetID="53"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fade">
                                      <p:cBhvr>
                                        <p:cTn id="33" dur="1000"/>
                                        <p:tgtEl>
                                          <p:spTgt spid="78"/>
                                        </p:tgtEl>
                                      </p:cBhvr>
                                    </p:animEffect>
                                    <p:anim calcmode="lin" valueType="num">
                                      <p:cBhvr>
                                        <p:cTn id="34" dur="1000" fill="hold"/>
                                        <p:tgtEl>
                                          <p:spTgt spid="78"/>
                                        </p:tgtEl>
                                        <p:attrNameLst>
                                          <p:attrName>ppt_x</p:attrName>
                                        </p:attrNameLst>
                                      </p:cBhvr>
                                      <p:tavLst>
                                        <p:tav tm="0">
                                          <p:val>
                                            <p:strVal val="#ppt_x"/>
                                          </p:val>
                                        </p:tav>
                                        <p:tav tm="100000">
                                          <p:val>
                                            <p:strVal val="#ppt_x"/>
                                          </p:val>
                                        </p:tav>
                                      </p:tavLst>
                                    </p:anim>
                                    <p:anim calcmode="lin" valueType="num">
                                      <p:cBhvr>
                                        <p:cTn id="35"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31" grpId="0" animBg="1"/>
      <p:bldP spid="32" grpId="0" animBg="1"/>
      <p:bldP spid="7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914400" y="969776"/>
            <a:ext cx="7162800" cy="5888224"/>
            <a:chOff x="914400" y="969776"/>
            <a:chExt cx="7162800" cy="5888224"/>
          </a:xfrm>
        </p:grpSpPr>
        <p:sp>
          <p:nvSpPr>
            <p:cNvPr id="11" name="Rectangle 10"/>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10" name="Freeform 9"/>
          <p:cNvSpPr/>
          <p:nvPr/>
        </p:nvSpPr>
        <p:spPr>
          <a:xfrm>
            <a:off x="525780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4419600" y="1447800"/>
            <a:ext cx="966044" cy="461665"/>
          </a:xfrm>
          <a:prstGeom prst="rect">
            <a:avLst/>
          </a:prstGeom>
          <a:noFill/>
          <a:ln w="50800">
            <a:noFill/>
          </a:ln>
        </p:spPr>
        <p:txBody>
          <a:bodyPr wrap="square" rtlCol="0">
            <a:spAutoFit/>
          </a:bodyPr>
          <a:lstStyle/>
          <a:p>
            <a:r>
              <a:rPr lang="en-US" sz="2400" b="1" dirty="0" smtClean="0"/>
              <a:t>1823</a:t>
            </a:r>
            <a:endParaRPr lang="en-US" sz="2400" b="1" dirty="0"/>
          </a:p>
        </p:txBody>
      </p:sp>
      <p:sp>
        <p:nvSpPr>
          <p:cNvPr id="14" name="TextBox 13"/>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sp>
        <p:nvSpPr>
          <p:cNvPr id="19" name="TextBox 18"/>
          <p:cNvSpPr txBox="1"/>
          <p:nvPr/>
        </p:nvSpPr>
        <p:spPr>
          <a:xfrm>
            <a:off x="1066800" y="3352800"/>
            <a:ext cx="3981154" cy="584775"/>
          </a:xfrm>
          <a:prstGeom prst="rect">
            <a:avLst/>
          </a:prstGeom>
          <a:noFill/>
        </p:spPr>
        <p:txBody>
          <a:bodyPr wrap="none" rtlCol="0">
            <a:spAutoFit/>
          </a:bodyPr>
          <a:lstStyle/>
          <a:p>
            <a:r>
              <a:rPr lang="en-US" sz="3200" b="1" dirty="0" smtClean="0">
                <a:solidFill>
                  <a:srgbClr val="FF0000"/>
                </a:solidFill>
                <a:effectLst>
                  <a:outerShdw dist="50800" dir="7200000" algn="ctr" rotWithShape="0">
                    <a:schemeClr val="tx1"/>
                  </a:outerShdw>
                </a:effectLst>
              </a:rPr>
              <a:t>after 1</a:t>
            </a:r>
            <a:r>
              <a:rPr lang="en-US" sz="3200" b="1" baseline="30000" dirty="0" smtClean="0">
                <a:solidFill>
                  <a:srgbClr val="FF0000"/>
                </a:solidFill>
                <a:effectLst>
                  <a:outerShdw dist="50800" dir="7200000" algn="ctr" rotWithShape="0">
                    <a:schemeClr val="tx1"/>
                  </a:outerShdw>
                </a:effectLst>
              </a:rPr>
              <a:t>st</a:t>
            </a:r>
            <a:r>
              <a:rPr lang="en-US" sz="3200" b="1" dirty="0" smtClean="0">
                <a:solidFill>
                  <a:srgbClr val="FF0000"/>
                </a:solidFill>
                <a:effectLst>
                  <a:outerShdw dist="50800" dir="7200000" algn="ctr" rotWithShape="0">
                    <a:schemeClr val="tx1"/>
                  </a:outerShdw>
                </a:effectLst>
              </a:rPr>
              <a:t> Seminole War</a:t>
            </a:r>
            <a:endParaRPr lang="en-US" sz="3200" b="1" dirty="0">
              <a:solidFill>
                <a:srgbClr val="FF0000"/>
              </a:solidFill>
              <a:effectLst>
                <a:outerShdw dist="50800" dir="7200000" algn="ctr" rotWithShape="0">
                  <a:schemeClr val="tx1"/>
                </a:outerShdw>
              </a:effectLst>
            </a:endParaRPr>
          </a:p>
        </p:txBody>
      </p:sp>
      <p:sp useBgFill="1">
        <p:nvSpPr>
          <p:cNvPr id="18" name="TextBox 1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20" name="TextBox 19"/>
          <p:cNvSpPr txBox="1"/>
          <p:nvPr/>
        </p:nvSpPr>
        <p:spPr>
          <a:xfrm>
            <a:off x="0" y="685800"/>
            <a:ext cx="9144000" cy="553998"/>
          </a:xfrm>
          <a:prstGeom prst="rect">
            <a:avLst/>
          </a:prstGeom>
        </p:spPr>
        <p:txBody>
          <a:bodyPr wrap="square" rtlCol="0">
            <a:spAutoFit/>
          </a:bodyPr>
          <a:lstStyle/>
          <a:p>
            <a:pPr algn="ctr"/>
            <a:r>
              <a:rPr lang="en-US" sz="3000" b="1" u="sng" dirty="0" smtClean="0"/>
              <a:t>Treaty of Payne’s Landing</a:t>
            </a:r>
            <a:r>
              <a:rPr lang="en-US" sz="3000" b="1" dirty="0" smtClean="0"/>
              <a:t>:  May</a:t>
            </a:r>
            <a:r>
              <a:rPr lang="en-US" sz="2800" b="1" dirty="0" smtClean="0"/>
              <a:t> 1832</a:t>
            </a:r>
          </a:p>
        </p:txBody>
      </p:sp>
      <p:sp useBgFill="1">
        <p:nvSpPr>
          <p:cNvPr id="21" name="TextBox 20"/>
          <p:cNvSpPr txBox="1"/>
          <p:nvPr/>
        </p:nvSpPr>
        <p:spPr>
          <a:xfrm>
            <a:off x="0" y="1210032"/>
            <a:ext cx="9144000" cy="1938992"/>
          </a:xfrm>
          <a:prstGeom prst="rect">
            <a:avLst/>
          </a:prstGeom>
        </p:spPr>
        <p:txBody>
          <a:bodyPr wrap="square" rtlCol="0">
            <a:spAutoFit/>
          </a:bodyPr>
          <a:lstStyle/>
          <a:p>
            <a:pPr>
              <a:buFont typeface="Arial" pitchFamily="34" charset="0"/>
              <a:buChar char="•"/>
            </a:pPr>
            <a:r>
              <a:rPr lang="en-US" sz="3000" b="1" dirty="0" smtClean="0"/>
              <a:t> within 3 yrs, move to Creek reservation west of Miss. R</a:t>
            </a:r>
          </a:p>
          <a:p>
            <a:pPr>
              <a:buFont typeface="Arial" pitchFamily="34" charset="0"/>
              <a:buChar char="•"/>
            </a:pPr>
            <a:r>
              <a:rPr lang="en-US" sz="3000" b="1" dirty="0" smtClean="0"/>
              <a:t> become part of Creek Nation </a:t>
            </a:r>
          </a:p>
          <a:p>
            <a:pPr>
              <a:buFont typeface="Arial" pitchFamily="34" charset="0"/>
              <a:buChar char="•"/>
            </a:pPr>
            <a:r>
              <a:rPr lang="en-US" sz="3000" b="1" dirty="0" smtClean="0"/>
              <a:t> return all run-away slaves</a:t>
            </a:r>
          </a:p>
          <a:p>
            <a:pPr>
              <a:buFont typeface="Arial" pitchFamily="34" charset="0"/>
              <a:buChar char="•"/>
            </a:pPr>
            <a:r>
              <a:rPr lang="en-US" sz="3000" b="1" dirty="0" smtClean="0"/>
              <a:t> send delegation to Creek territory to approve land</a:t>
            </a:r>
          </a:p>
        </p:txBody>
      </p:sp>
      <p:sp useBgFill="1">
        <p:nvSpPr>
          <p:cNvPr id="22" name="TextBox 21"/>
          <p:cNvSpPr txBox="1"/>
          <p:nvPr/>
        </p:nvSpPr>
        <p:spPr>
          <a:xfrm>
            <a:off x="0" y="4826675"/>
            <a:ext cx="9144000" cy="2031325"/>
          </a:xfrm>
          <a:prstGeom prst="rect">
            <a:avLst/>
          </a:prstGeom>
        </p:spPr>
        <p:txBody>
          <a:bodyPr wrap="square" rtlCol="0">
            <a:spAutoFit/>
          </a:bodyPr>
          <a:lstStyle/>
          <a:p>
            <a:pPr>
              <a:buFont typeface="Arial" pitchFamily="34" charset="0"/>
              <a:buChar char="•"/>
            </a:pPr>
            <a:r>
              <a:rPr lang="en-US" sz="3000" b="1" dirty="0" smtClean="0"/>
              <a:t> 1833: delegation visits Creek Indian country</a:t>
            </a:r>
          </a:p>
          <a:p>
            <a:pPr>
              <a:buFont typeface="Arial" pitchFamily="34" charset="0"/>
              <a:buChar char="•"/>
            </a:pPr>
            <a:r>
              <a:rPr lang="en-US" sz="3000" b="1" dirty="0" smtClean="0"/>
              <a:t> delegates coerced to agree (Treaty of Fort Gibson)</a:t>
            </a:r>
          </a:p>
          <a:p>
            <a:pPr>
              <a:buFont typeface="Arial" pitchFamily="34" charset="0"/>
              <a:buChar char="•"/>
            </a:pPr>
            <a:r>
              <a:rPr lang="en-US" sz="3000" b="1" dirty="0" smtClean="0"/>
              <a:t> 1834: return home, refuse to move; conflict escalates</a:t>
            </a:r>
          </a:p>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cxnSp>
        <p:nvCxnSpPr>
          <p:cNvPr id="16" name="Straight Connector 15"/>
          <p:cNvCxnSpPr/>
          <p:nvPr/>
        </p:nvCxnSpPr>
        <p:spPr>
          <a:xfrm>
            <a:off x="3733800" y="1676400"/>
            <a:ext cx="914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42" presetClass="path" presetSubtype="0" accel="50000" decel="50000" fill="hold" grpId="1" nodeType="withEffect">
                                  <p:stCondLst>
                                    <p:cond delay="0"/>
                                  </p:stCondLst>
                                  <p:childTnLst>
                                    <p:animMotion origin="layout" path="M -3.88889E-6 -3.33333E-6 L 0.23716 0.22431 " pathEditMode="relative" rAng="0" ptsTypes="AA">
                                      <p:cBhvr>
                                        <p:cTn id="23" dur="2000" fill="hold"/>
                                        <p:tgtEl>
                                          <p:spTgt spid="8"/>
                                        </p:tgtEl>
                                        <p:attrNameLst>
                                          <p:attrName>ppt_x</p:attrName>
                                          <p:attrName>ppt_y</p:attrName>
                                        </p:attrNameLst>
                                      </p:cBhvr>
                                      <p:rCtr x="119" y="112"/>
                                    </p:animMotion>
                                  </p:childTnLst>
                                </p:cTn>
                              </p:par>
                              <p:par>
                                <p:cTn id="24" presetID="8" presetClass="emph" presetSubtype="0" fill="hold" grpId="2" nodeType="withEffect">
                                  <p:stCondLst>
                                    <p:cond delay="0"/>
                                  </p:stCondLst>
                                  <p:childTnLst>
                                    <p:animRot by="4200000">
                                      <p:cBhvr>
                                        <p:cTn id="25" dur="2000" fill="hold"/>
                                        <p:tgtEl>
                                          <p:spTgt spid="8"/>
                                        </p:tgtEl>
                                        <p:attrNameLst>
                                          <p:attrName>r</p:attrName>
                                        </p:attrNameLst>
                                      </p:cBhvr>
                                    </p:animRot>
                                  </p:childTnLst>
                                </p:cTn>
                              </p:par>
                              <p:par>
                                <p:cTn id="26" presetID="42" presetClass="path" presetSubtype="0" accel="50000" decel="50000" fill="hold" grpId="1" nodeType="withEffect">
                                  <p:stCondLst>
                                    <p:cond delay="0"/>
                                  </p:stCondLst>
                                  <p:childTnLst>
                                    <p:animMotion origin="layout" path="M -1.11111E-6 4.07407E-6 L 0.13889 0.24421 " pathEditMode="relative" rAng="0" ptsTypes="AA">
                                      <p:cBhvr>
                                        <p:cTn id="27" dur="2000" fill="hold"/>
                                        <p:tgtEl>
                                          <p:spTgt spid="13"/>
                                        </p:tgtEl>
                                        <p:attrNameLst>
                                          <p:attrName>ppt_x</p:attrName>
                                          <p:attrName>ppt_y</p:attrName>
                                        </p:attrNameLst>
                                      </p:cBhvr>
                                      <p:rCtr x="69" y="122"/>
                                    </p:animMotion>
                                  </p:childTnLst>
                                </p:cTn>
                              </p:par>
                            </p:childTnLst>
                          </p:cTn>
                        </p:par>
                        <p:par>
                          <p:cTn id="28" fill="hold">
                            <p:stCondLst>
                              <p:cond delay="2000"/>
                            </p:stCondLst>
                            <p:childTnLst>
                              <p:par>
                                <p:cTn id="29" presetID="3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800" decel="100000"/>
                                        <p:tgtEl>
                                          <p:spTgt spid="14"/>
                                        </p:tgtEl>
                                      </p:cBhvr>
                                    </p:animEffect>
                                    <p:anim calcmode="lin" valueType="num">
                                      <p:cBhvr>
                                        <p:cTn id="32" dur="800" decel="100000" fill="hold"/>
                                        <p:tgtEl>
                                          <p:spTgt spid="14"/>
                                        </p:tgtEl>
                                        <p:attrNameLst>
                                          <p:attrName>style.rotation</p:attrName>
                                        </p:attrNameLst>
                                      </p:cBhvr>
                                      <p:tavLst>
                                        <p:tav tm="0">
                                          <p:val>
                                            <p:fltVal val="-90"/>
                                          </p:val>
                                        </p:tav>
                                        <p:tav tm="100000">
                                          <p:val>
                                            <p:fltVal val="0"/>
                                          </p:val>
                                        </p:tav>
                                      </p:tavLst>
                                    </p:anim>
                                    <p:anim calcmode="lin" valueType="num">
                                      <p:cBhvr>
                                        <p:cTn id="33" dur="800" decel="100000" fill="hold"/>
                                        <p:tgtEl>
                                          <p:spTgt spid="14"/>
                                        </p:tgtEl>
                                        <p:attrNameLst>
                                          <p:attrName>ppt_x</p:attrName>
                                        </p:attrNameLst>
                                      </p:cBhvr>
                                      <p:tavLst>
                                        <p:tav tm="0">
                                          <p:val>
                                            <p:strVal val="#ppt_x+0.4"/>
                                          </p:val>
                                        </p:tav>
                                        <p:tav tm="100000">
                                          <p:val>
                                            <p:strVal val="#ppt_x-0.05"/>
                                          </p:val>
                                        </p:tav>
                                      </p:tavLst>
                                    </p:anim>
                                    <p:anim calcmode="lin" valueType="num">
                                      <p:cBhvr>
                                        <p:cTn id="34" dur="800" decel="100000" fill="hold"/>
                                        <p:tgtEl>
                                          <p:spTgt spid="1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par>
                                <p:cTn id="42" presetID="10" presetClass="exit" presetSubtype="0" fill="hold" grpId="2" nodeType="withEffect">
                                  <p:stCondLst>
                                    <p:cond delay="0"/>
                                  </p:stCondLst>
                                  <p:childTnLst>
                                    <p:animEffect transition="out" filter="fade">
                                      <p:cBhvr>
                                        <p:cTn id="43" dur="1000"/>
                                        <p:tgtEl>
                                          <p:spTgt spid="13"/>
                                        </p:tgtEl>
                                      </p:cBhvr>
                                    </p:animEffect>
                                    <p:set>
                                      <p:cBhvr>
                                        <p:cTn id="44" dur="1" fill="hold">
                                          <p:stCondLst>
                                            <p:cond delay="999"/>
                                          </p:stCondLst>
                                        </p:cTn>
                                        <p:tgtEl>
                                          <p:spTgt spid="13"/>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21">
                                            <p:bg/>
                                          </p:spTgt>
                                        </p:tgtEl>
                                        <p:attrNameLst>
                                          <p:attrName>style.visibility</p:attrName>
                                        </p:attrNameLst>
                                      </p:cBhvr>
                                      <p:to>
                                        <p:strVal val="visible"/>
                                      </p:to>
                                    </p:set>
                                    <p:animEffect transition="in" filter="wipe(up)">
                                      <p:cBhvr>
                                        <p:cTn id="53" dur="1000"/>
                                        <p:tgtEl>
                                          <p:spTgt spid="21">
                                            <p:bg/>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wipe(left)">
                                      <p:cBhvr>
                                        <p:cTn id="56" dur="1000"/>
                                        <p:tgtEl>
                                          <p:spTgt spid="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10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1">
                                            <p:txEl>
                                              <p:pRg st="1" end="1"/>
                                            </p:txEl>
                                          </p:spTgt>
                                        </p:tgtEl>
                                        <p:attrNameLst>
                                          <p:attrName>style.visibility</p:attrName>
                                        </p:attrNameLst>
                                      </p:cBhvr>
                                      <p:to>
                                        <p:strVal val="visible"/>
                                      </p:to>
                                    </p:set>
                                    <p:animEffect transition="in" filter="wipe(left)">
                                      <p:cBhvr>
                                        <p:cTn id="66" dur="1000"/>
                                        <p:tgtEl>
                                          <p:spTgt spid="21">
                                            <p:txEl>
                                              <p:pRg st="1" end="1"/>
                                            </p:txEl>
                                          </p:spTgt>
                                        </p:tgtEl>
                                      </p:cBhvr>
                                    </p:animEffect>
                                  </p:childTnLst>
                                </p:cTn>
                              </p:par>
                            </p:childTnLst>
                          </p:cTn>
                        </p:par>
                        <p:par>
                          <p:cTn id="67" fill="hold">
                            <p:stCondLst>
                              <p:cond delay="1000"/>
                            </p:stCondLst>
                            <p:childTnLst>
                              <p:par>
                                <p:cTn id="68" presetID="42" presetClass="path" presetSubtype="0" accel="50000" decel="50000" fill="hold" nodeType="afterEffect">
                                  <p:stCondLst>
                                    <p:cond delay="0"/>
                                  </p:stCondLst>
                                  <p:childTnLst>
                                    <p:animMotion origin="layout" path="M -3.33333E-6 -4.44444E-6 L -0.1 0.06667 " pathEditMode="relative" rAng="0" ptsTypes="AA">
                                      <p:cBhvr>
                                        <p:cTn id="69" dur="1000" fill="hold"/>
                                        <p:tgtEl>
                                          <p:spTgt spid="16"/>
                                        </p:tgtEl>
                                        <p:attrNameLst>
                                          <p:attrName>ppt_x</p:attrName>
                                          <p:attrName>ppt_y</p:attrName>
                                        </p:attrNameLst>
                                      </p:cBhvr>
                                      <p:rCtr x="-50" y="33"/>
                                    </p:animMotion>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1">
                                            <p:txEl>
                                              <p:pRg st="2" end="2"/>
                                            </p:txEl>
                                          </p:spTgt>
                                        </p:tgtEl>
                                        <p:attrNameLst>
                                          <p:attrName>style.visibility</p:attrName>
                                        </p:attrNameLst>
                                      </p:cBhvr>
                                      <p:to>
                                        <p:strVal val="visible"/>
                                      </p:to>
                                    </p:set>
                                    <p:animEffect transition="in" filter="wipe(left)">
                                      <p:cBhvr>
                                        <p:cTn id="74" dur="1000"/>
                                        <p:tgtEl>
                                          <p:spTgt spid="21">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1">
                                            <p:txEl>
                                              <p:pRg st="3" end="3"/>
                                            </p:txEl>
                                          </p:spTgt>
                                        </p:tgtEl>
                                        <p:attrNameLst>
                                          <p:attrName>style.visibility</p:attrName>
                                        </p:attrNameLst>
                                      </p:cBhvr>
                                      <p:to>
                                        <p:strVal val="visible"/>
                                      </p:to>
                                    </p:set>
                                    <p:animEffect transition="in" filter="wipe(left)">
                                      <p:cBhvr>
                                        <p:cTn id="79" dur="1000"/>
                                        <p:tgtEl>
                                          <p:spTgt spid="21">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22">
                                            <p:bg/>
                                          </p:spTgt>
                                        </p:tgtEl>
                                        <p:attrNameLst>
                                          <p:attrName>style.visibility</p:attrName>
                                        </p:attrNameLst>
                                      </p:cBhvr>
                                      <p:to>
                                        <p:strVal val="visible"/>
                                      </p:to>
                                    </p:set>
                                    <p:animEffect transition="in" filter="wipe(up)">
                                      <p:cBhvr>
                                        <p:cTn id="84" dur="1000"/>
                                        <p:tgtEl>
                                          <p:spTgt spid="22">
                                            <p:bg/>
                                          </p:spTgt>
                                        </p:tgtEl>
                                      </p:cBhvr>
                                    </p:animEffect>
                                  </p:childTnLst>
                                </p:cTn>
                              </p:par>
                              <p:par>
                                <p:cTn id="85" presetID="22" presetClass="entr" presetSubtype="8" fill="hold" nodeType="withEffect">
                                  <p:stCondLst>
                                    <p:cond delay="0"/>
                                  </p:stCondLst>
                                  <p:childTnLst>
                                    <p:set>
                                      <p:cBhvr>
                                        <p:cTn id="86" dur="1" fill="hold">
                                          <p:stCondLst>
                                            <p:cond delay="0"/>
                                          </p:stCondLst>
                                        </p:cTn>
                                        <p:tgtEl>
                                          <p:spTgt spid="22">
                                            <p:txEl>
                                              <p:pRg st="0" end="0"/>
                                            </p:txEl>
                                          </p:spTgt>
                                        </p:tgtEl>
                                        <p:attrNameLst>
                                          <p:attrName>style.visibility</p:attrName>
                                        </p:attrNameLst>
                                      </p:cBhvr>
                                      <p:to>
                                        <p:strVal val="visible"/>
                                      </p:to>
                                    </p:set>
                                    <p:animEffect transition="in" filter="wipe(left)">
                                      <p:cBhvr>
                                        <p:cTn id="87" dur="1000"/>
                                        <p:tgtEl>
                                          <p:spTgt spid="2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22">
                                            <p:txEl>
                                              <p:pRg st="1" end="1"/>
                                            </p:txEl>
                                          </p:spTgt>
                                        </p:tgtEl>
                                        <p:attrNameLst>
                                          <p:attrName>style.visibility</p:attrName>
                                        </p:attrNameLst>
                                      </p:cBhvr>
                                      <p:to>
                                        <p:strVal val="visible"/>
                                      </p:to>
                                    </p:set>
                                    <p:animEffect transition="in" filter="wipe(left)">
                                      <p:cBhvr>
                                        <p:cTn id="92" dur="1000"/>
                                        <p:tgtEl>
                                          <p:spTgt spid="22">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nodeType="clickEffect">
                                  <p:stCondLst>
                                    <p:cond delay="0"/>
                                  </p:stCondLst>
                                  <p:childTnLst>
                                    <p:set>
                                      <p:cBhvr>
                                        <p:cTn id="96" dur="1" fill="hold">
                                          <p:stCondLst>
                                            <p:cond delay="0"/>
                                          </p:stCondLst>
                                        </p:cTn>
                                        <p:tgtEl>
                                          <p:spTgt spid="22">
                                            <p:txEl>
                                              <p:pRg st="2" end="2"/>
                                            </p:txEl>
                                          </p:spTgt>
                                        </p:tgtEl>
                                        <p:attrNameLst>
                                          <p:attrName>style.visibility</p:attrName>
                                        </p:attrNameLst>
                                      </p:cBhvr>
                                      <p:to>
                                        <p:strVal val="visible"/>
                                      </p:to>
                                    </p:set>
                                    <p:animEffect transition="in" filter="wipe(left)">
                                      <p:cBhvr>
                                        <p:cTn id="97" dur="1000"/>
                                        <p:tgtEl>
                                          <p:spTgt spid="22">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0" fill="hold" nodeType="clickEffect">
                                  <p:stCondLst>
                                    <p:cond delay="0"/>
                                  </p:stCondLst>
                                  <p:childTnLst>
                                    <p:set>
                                      <p:cBhvr>
                                        <p:cTn id="101" dur="1" fill="hold">
                                          <p:stCondLst>
                                            <p:cond delay="0"/>
                                          </p:stCondLst>
                                        </p:cTn>
                                        <p:tgtEl>
                                          <p:spTgt spid="22">
                                            <p:txEl>
                                              <p:pRg st="3" end="3"/>
                                            </p:txEl>
                                          </p:spTgt>
                                        </p:tgtEl>
                                        <p:attrNameLst>
                                          <p:attrName>style.visibility</p:attrName>
                                        </p:attrNameLst>
                                      </p:cBhvr>
                                      <p:to>
                                        <p:strVal val="visible"/>
                                      </p:to>
                                    </p:set>
                                    <p:anim calcmode="lin" valueType="num">
                                      <p:cBhvr>
                                        <p:cTn id="102" dur="1000" fill="hold"/>
                                        <p:tgtEl>
                                          <p:spTgt spid="22">
                                            <p:txEl>
                                              <p:pRg st="3" end="3"/>
                                            </p:txEl>
                                          </p:spTgt>
                                        </p:tgtEl>
                                        <p:attrNameLst>
                                          <p:attrName>ppt_w</p:attrName>
                                        </p:attrNameLst>
                                      </p:cBhvr>
                                      <p:tavLst>
                                        <p:tav tm="0">
                                          <p:val>
                                            <p:fltVal val="0"/>
                                          </p:val>
                                        </p:tav>
                                        <p:tav tm="100000">
                                          <p:val>
                                            <p:strVal val="#ppt_w"/>
                                          </p:val>
                                        </p:tav>
                                      </p:tavLst>
                                    </p:anim>
                                    <p:anim calcmode="lin" valueType="num">
                                      <p:cBhvr>
                                        <p:cTn id="103" dur="1000" fill="hold"/>
                                        <p:tgtEl>
                                          <p:spTgt spid="22">
                                            <p:txEl>
                                              <p:pRg st="3" end="3"/>
                                            </p:txEl>
                                          </p:spTgt>
                                        </p:tgtEl>
                                        <p:attrNameLst>
                                          <p:attrName>ppt_h</p:attrName>
                                        </p:attrNameLst>
                                      </p:cBhvr>
                                      <p:tavLst>
                                        <p:tav tm="0">
                                          <p:val>
                                            <p:fltVal val="0"/>
                                          </p:val>
                                        </p:tav>
                                        <p:tav tm="100000">
                                          <p:val>
                                            <p:strVal val="#ppt_h"/>
                                          </p:val>
                                        </p:tav>
                                      </p:tavLst>
                                    </p:anim>
                                    <p:animEffect transition="in" filter="fade">
                                      <p:cBhvr>
                                        <p:cTn id="104" dur="10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8" grpId="2" animBg="1"/>
      <p:bldP spid="13" grpId="0"/>
      <p:bldP spid="13" grpId="1"/>
      <p:bldP spid="13" grpId="2"/>
      <p:bldP spid="14" grpId="0"/>
      <p:bldP spid="19" grpId="0"/>
      <p:bldP spid="19" grpId="1"/>
      <p:bldP spid="20" grpId="0" animBg="1"/>
      <p:bldP spid="21" grpId="0" uiExpand="1" build="allAtOnce" animBg="1"/>
      <p:bldP spid="22" grpId="0" build="allAtOnce" animBg="1"/>
    </p:bld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90252"/>
          </a:xfrm>
          <a:prstGeom prst="rect">
            <a:avLst/>
          </a:prstGeom>
        </p:spPr>
        <p:txBody>
          <a:bodyPr wrap="square">
            <a:spAutoFit/>
          </a:bodyPr>
          <a:lstStyle/>
          <a:p>
            <a:r>
              <a:rPr lang="en-US" dirty="0" smtClean="0">
                <a:hlinkClick r:id="rId2"/>
              </a:rPr>
              <a:t>https://en.wikipedia.org/wiki/Treaty_of_Payne%27s_Landing</a:t>
            </a:r>
            <a:endParaRPr lang="en-US" dirty="0" smtClean="0"/>
          </a:p>
          <a:p>
            <a:r>
              <a:rPr lang="en-US" dirty="0" smtClean="0"/>
              <a:t>	After the election of Andrew Jackson as President of the United States in 1828, the movement to transfer all Indians in the United States to west of the Mississippi River grew, and in 1830 the United States Congress passed the Indian Removal Act.</a:t>
            </a:r>
          </a:p>
          <a:p>
            <a:r>
              <a:rPr lang="en-US" dirty="0" smtClean="0"/>
              <a:t>	Determined to move the Seminoles west, the United States Department of War appointed James Gadsden to negotiate a new treaty with them. In the spring of 1832 the Seminoles on the reservation were called to a meeting at Payne's Landing on the </a:t>
            </a:r>
            <a:r>
              <a:rPr lang="en-US" dirty="0" err="1" smtClean="0"/>
              <a:t>Oklawaha</a:t>
            </a:r>
            <a:r>
              <a:rPr lang="en-US" dirty="0" smtClean="0"/>
              <a:t> River. The negotiations were conducted in obscurity, if not secrecy. No minutes were taken, nor were any detailed accounts of the negotiations ever published. This was to lead to trouble later.</a:t>
            </a:r>
          </a:p>
          <a:p>
            <a:r>
              <a:rPr lang="en-US" dirty="0" smtClean="0"/>
              <a:t>The U.S. government wanted the Seminoles to move to the Creek Reservation in what was then part of the Arkansas Territory (which later became part of the Indian Territory), to become part of the Creek Nation, and to return all runaway slaves to their lawful owners. None of these demands were agreeable to the Seminoles. They had heard that the climate at the Creek Reservation was harsher than in Florida. The Seminoles of Florida did not consider themselves part of the Creeks. Although many of the groups in Florida had come from what whites called Creek tribes, they did not feel any connection. Some of the groups in Florida, such as the Choctaw, </a:t>
            </a:r>
            <a:r>
              <a:rPr lang="en-US" dirty="0" err="1" smtClean="0"/>
              <a:t>Yamasees</a:t>
            </a:r>
            <a:r>
              <a:rPr lang="en-US" dirty="0" smtClean="0"/>
              <a:t> and the </a:t>
            </a:r>
            <a:r>
              <a:rPr lang="en-US" dirty="0" err="1" smtClean="0"/>
              <a:t>Yuchis</a:t>
            </a:r>
            <a:r>
              <a:rPr lang="en-US" dirty="0" smtClean="0"/>
              <a:t> had never been grouped with the Creeks. Finally, runaway slaves, while often held as slaves by the Seminoles (under much milder conditions than with whites), were fairly well integrated into the bands, often inter-marrying, and rising to positions of influence and leadership.</a:t>
            </a:r>
          </a:p>
          <a:p>
            <a:r>
              <a:rPr lang="en-US" dirty="0" smtClean="0"/>
              <a:t>	The treaty negotiated at Payne's Landing called for the Seminoles to move west if the land were found to be suitable. The delegation of seven chiefs who were to inspect the new reservation did not leave Florida until October 1832. After touring the area for several months and conferring with the Creeks who had already been settled there, the seven chiefs signed on March 28, 1833 at Fort Gibson, Arkansas Territory a statement that the new land was acceptable. Upon their return to Florida, however, most of the chiefs renounced the statement, claiming that they had not signed it, or that they had been forced to sign it, and in any case, that they did not have the power to decide for all the tribes and bands that resided on the reservation.</a:t>
            </a:r>
            <a:r>
              <a:rPr lang="en-US" baseline="30000" dirty="0" smtClean="0"/>
              <a:t> </a:t>
            </a:r>
            <a:r>
              <a:rPr lang="en-US" dirty="0" smtClean="0"/>
              <a:t> Even some U.S. Army officers observed that the chiefs "had been wheedled and bullied into signing." Furthermore, "there is evidence of trickery by the whites in the way the treaty is phrased."</a:t>
            </a:r>
          </a:p>
          <a:p>
            <a:r>
              <a:rPr lang="en-US" dirty="0" smtClean="0"/>
              <a:t>	Several villages had been allowed to stay in the area of the Apalachicola River after 1823 when the rest of the Seminoles had been forced into the new reservation. Gadsden was able to persuade the chiefs of these villages to move, however, and they went west in 1834. The United States Senate finally ratified the Treaty of Payne's Landing in April 1834.</a:t>
            </a:r>
          </a:p>
          <a:p>
            <a:r>
              <a:rPr lang="en-US" dirty="0" smtClean="0"/>
              <a:t>	The treaty had given the Seminoles three years to move west of the Mississippi. The government interpreted the three years as starting in 1832, and expected the Seminoles to move in 1835. Fort King, in what is now Ocala was reopened in 1834. A new Seminole agent, Wiley Thompson, was appointed in 1834, and the task of persuading the Seminoles to move fell to him. He called the chiefs together at Fort King in October 1834 to talk to them about the removal to the west. The Seminoles informed Thompson that they had no intention of moving, and that they did not feel bound by the Treaty of Payne's Landing. Thompson then requested reinforcements for Fort King and Fort Brooke, reporting that, "the Indians after they had received the Annuity, purchased an unusually large quantity of Powder &amp; Lead." Brigadier General Duncan L. Clinch, United States Army commander for Florida, also warned Washington that the Seminoles did not intend to move, and that more troops would be needed to force them to move. </a:t>
            </a:r>
          </a:p>
          <a:p>
            <a:r>
              <a:rPr lang="en-US" dirty="0" smtClean="0"/>
              <a:t>	In March 1835 Thompson called the chiefs together to read a letter from Andrew Jackson to them. In his letter, Jackson said, "Should you ... refuse to move, I have then directed the Commanding officer to remove you by force." The chiefs asked for thirty days to respond. A month later the Seminole chiefs told Thompson that they would not move west. Thompson and the chiefs began arguing, and General Clinch had to intervene to prevent bloodshed. Eventually, eight of the chiefs agreed to move west, but asked to delay the move until the end of the year, and Thompson and Clinch agreed.</a:t>
            </a:r>
          </a:p>
          <a:p>
            <a:r>
              <a:rPr lang="en-US" dirty="0" smtClean="0"/>
              <a:t>	Five of the most important of the Seminole chiefs, including Micanopy of the Alachua Seminoles, had not agreed to the move. In retaliation, Thompson declared that those chiefs were removed from their positions. As relations with the Seminoles deteriorated, Thompson forbid the sale of guns and ammunition to the Seminoles. Osceola, a young warrior beginning to be noticed by the whites, was particularly upset by the ban, feeling that it equated Seminoles with slaves and said, "The white man shall not make me black. I will make the white man red with blood; and then blacken him in the sun and rain ... and the buzzard live upon his flesh." In spite of this, Thompson considered Osceola to be a friend, and gave him a rifle. Later, though, when Osceola was causing trouble, Thompson had him locked up at Fort King for a night. The next day, in order to secure his release, Osceola agreed to abide by the Treaty of Payne's Landing and to bring his followers in.</a:t>
            </a:r>
          </a:p>
          <a:p>
            <a:r>
              <a:rPr lang="en-US" dirty="0" smtClean="0"/>
              <a:t>	The situation grew worse. In August 1835 Private Kinsley Dalton (for whom Dalton, Georgia is named) was killed by Seminoles as he was carrying the mail from Fort Brooke to Fort King. In November Chief Charley </a:t>
            </a:r>
            <a:r>
              <a:rPr lang="en-US" dirty="0" err="1" smtClean="0"/>
              <a:t>Emathla</a:t>
            </a:r>
            <a:r>
              <a:rPr lang="en-US" dirty="0" smtClean="0"/>
              <a:t>, wanting no part of a war, led his people towards Fort Brooke where they were to board ships to go west. This was considered a betrayal by other Seminoles. Osceola met </a:t>
            </a:r>
            <a:r>
              <a:rPr lang="en-US" dirty="0" err="1" smtClean="0"/>
              <a:t>Emathla</a:t>
            </a:r>
            <a:r>
              <a:rPr lang="en-US" dirty="0" smtClean="0"/>
              <a:t> on the trail and killed him. The Second Seminole War was beginning.</a:t>
            </a:r>
          </a:p>
          <a:p>
            <a:endParaRPr lang="en-US"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dirty="0" smtClean="0">
                <a:hlinkClick r:id="rId2"/>
              </a:rPr>
              <a:t>https://www.floridamemory.com/onlineclassroom/seminoles/sets/1833_fort_gibson/</a:t>
            </a:r>
            <a:endParaRPr lang="en-US" dirty="0" smtClean="0"/>
          </a:p>
          <a:p>
            <a:r>
              <a:rPr lang="en-US" b="1" dirty="0" smtClean="0"/>
              <a:t>Treaty of Fort Gibson, 1833</a:t>
            </a:r>
          </a:p>
          <a:p>
            <a:r>
              <a:rPr lang="en-US" dirty="0" smtClean="0"/>
              <a:t>	The delegation of Seminole leaders reached the Indian Territory in 1833. They surveyed the lands assigned to them and met with U.S. government officials at Fort Gibson, Arkansas territory. There, at Fort Gibson, the Americans coerced the Seminole delegation into affirming the terms of removal discussed at Payne’s Landing. These strong-arm tactics resulted in the Treaty of Fort Gibson (ratified 1834).</a:t>
            </a:r>
          </a:p>
          <a:p>
            <a:endParaRPr lang="en-US" dirty="0"/>
          </a:p>
        </p:txBody>
      </p:sp>
      <p:grpSp>
        <p:nvGrpSpPr>
          <p:cNvPr id="5" name="Group 4"/>
          <p:cNvGrpSpPr>
            <a:grpSpLocks noChangeAspect="1"/>
          </p:cNvGrpSpPr>
          <p:nvPr/>
        </p:nvGrpSpPr>
        <p:grpSpPr>
          <a:xfrm>
            <a:off x="0" y="2133600"/>
            <a:ext cx="8881130" cy="13030200"/>
            <a:chOff x="0" y="2438400"/>
            <a:chExt cx="10820400" cy="15875454"/>
          </a:xfrm>
        </p:grpSpPr>
        <p:pic>
          <p:nvPicPr>
            <p:cNvPr id="202754" name="Picture 2" descr="Treaty of Fort Gibson, 1833 (page 1)"/>
            <p:cNvPicPr>
              <a:picLocks noChangeAspect="1" noChangeArrowheads="1"/>
            </p:cNvPicPr>
            <p:nvPr/>
          </p:nvPicPr>
          <p:blipFill>
            <a:blip r:embed="rId3"/>
            <a:srcRect/>
            <a:stretch>
              <a:fillRect/>
            </a:stretch>
          </p:blipFill>
          <p:spPr bwMode="auto">
            <a:xfrm>
              <a:off x="0" y="2438400"/>
              <a:ext cx="9144000" cy="5922500"/>
            </a:xfrm>
            <a:prstGeom prst="rect">
              <a:avLst/>
            </a:prstGeom>
            <a:noFill/>
          </p:spPr>
        </p:pic>
        <p:pic>
          <p:nvPicPr>
            <p:cNvPr id="202756" name="Picture 4" descr="Treaty of Fort Gibson, 1833 (page 2)"/>
            <p:cNvPicPr>
              <a:picLocks noChangeAspect="1" noChangeArrowheads="1"/>
            </p:cNvPicPr>
            <p:nvPr/>
          </p:nvPicPr>
          <p:blipFill>
            <a:blip r:embed="rId4"/>
            <a:srcRect/>
            <a:stretch>
              <a:fillRect/>
            </a:stretch>
          </p:blipFill>
          <p:spPr bwMode="auto">
            <a:xfrm>
              <a:off x="1676400" y="8297656"/>
              <a:ext cx="9144000" cy="10016198"/>
            </a:xfrm>
            <a:prstGeom prst="rect">
              <a:avLst/>
            </a:prstGeom>
            <a:noFill/>
          </p:spPr>
        </p:pic>
      </p:gr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 name="TextBox 4"/>
          <p:cNvSpPr txBox="1"/>
          <p:nvPr/>
        </p:nvSpPr>
        <p:spPr>
          <a:xfrm>
            <a:off x="0" y="61722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sp useBgFill="1">
        <p:nvSpPr>
          <p:cNvPr id="7" name="TextBox 6"/>
          <p:cNvSpPr txBox="1"/>
          <p:nvPr/>
        </p:nvSpPr>
        <p:spPr>
          <a:xfrm>
            <a:off x="6553200" y="6172200"/>
            <a:ext cx="4648200" cy="646331"/>
          </a:xfrm>
          <a:prstGeom prst="rect">
            <a:avLst/>
          </a:prstGeom>
        </p:spPr>
        <p:txBody>
          <a:bodyPr wrap="square" rtlCol="0">
            <a:spAutoFit/>
          </a:bodyPr>
          <a:lstStyle/>
          <a:p>
            <a:r>
              <a:rPr lang="en-US" sz="3600" b="1" dirty="0" smtClean="0">
                <a:solidFill>
                  <a:srgbClr val="FF0000"/>
                </a:solidFill>
                <a:effectLst>
                  <a:outerShdw dist="50800" dir="7200000" algn="ctr" rotWithShape="0">
                    <a:schemeClr val="tx1"/>
                  </a:outerShdw>
                </a:effectLst>
              </a:rPr>
              <a:t>1834-1842</a:t>
            </a:r>
          </a:p>
        </p:txBody>
      </p:sp>
      <p:sp useBgFill="1">
        <p:nvSpPr>
          <p:cNvPr id="8" name="TextBox 7"/>
          <p:cNvSpPr txBox="1"/>
          <p:nvPr/>
        </p:nvSpPr>
        <p:spPr>
          <a:xfrm>
            <a:off x="685800" y="609600"/>
            <a:ext cx="8458200" cy="1815882"/>
          </a:xfrm>
          <a:prstGeom prst="rect">
            <a:avLst/>
          </a:prstGeom>
        </p:spPr>
        <p:txBody>
          <a:bodyPr wrap="square" rtlCol="0">
            <a:spAutoFit/>
          </a:bodyPr>
          <a:lstStyle/>
          <a:p>
            <a:pPr>
              <a:buFont typeface="Arial" pitchFamily="34" charset="0"/>
              <a:buChar char="•"/>
            </a:pPr>
            <a:r>
              <a:rPr lang="en-US" sz="2800" b="1" dirty="0" smtClean="0"/>
              <a:t> series of battles between Seminole groups &amp; U.S.</a:t>
            </a:r>
          </a:p>
          <a:p>
            <a:pPr>
              <a:buFont typeface="Arial" pitchFamily="34" charset="0"/>
              <a:buChar char="•"/>
            </a:pPr>
            <a:r>
              <a:rPr lang="en-US" sz="2800" b="1" dirty="0" smtClean="0"/>
              <a:t> during the war, some Seminole groups remove</a:t>
            </a:r>
          </a:p>
          <a:p>
            <a:pPr>
              <a:buFont typeface="Arial" pitchFamily="34" charset="0"/>
              <a:buChar char="•"/>
            </a:pPr>
            <a:r>
              <a:rPr lang="en-US" sz="2800" b="1" dirty="0" smtClean="0"/>
              <a:t> war ends with small reservation in south Florida</a:t>
            </a:r>
          </a:p>
          <a:p>
            <a:pPr>
              <a:buFont typeface="Arial" pitchFamily="34" charset="0"/>
              <a:buChar char="•"/>
            </a:pPr>
            <a:r>
              <a:rPr lang="en-US" sz="2800" b="1" dirty="0" smtClean="0"/>
              <a:t> one of the longest and most costly </a:t>
            </a:r>
            <a:r>
              <a:rPr lang="en-US" sz="2800" b="1" dirty="0" err="1" smtClean="0"/>
              <a:t>indian</a:t>
            </a:r>
            <a:r>
              <a:rPr lang="en-US" sz="2800" b="1" dirty="0" smtClean="0"/>
              <a:t> conflicts </a:t>
            </a:r>
          </a:p>
        </p:txBody>
      </p:sp>
      <p:pic>
        <p:nvPicPr>
          <p:cNvPr id="207876" name="Picture 4" descr="Image result for 2nd seminole war"/>
          <p:cNvPicPr>
            <a:picLocks noChangeAspect="1" noChangeArrowheads="1"/>
          </p:cNvPicPr>
          <p:nvPr/>
        </p:nvPicPr>
        <p:blipFill>
          <a:blip r:embed="rId2"/>
          <a:srcRect l="2667" t="26829" r="444" b="9756"/>
          <a:stretch>
            <a:fillRect/>
          </a:stretch>
        </p:blipFill>
        <p:spPr bwMode="auto">
          <a:xfrm>
            <a:off x="-8792306" y="2438400"/>
            <a:ext cx="17936307" cy="3886200"/>
          </a:xfrm>
          <a:prstGeom prst="rect">
            <a:avLst/>
          </a:prstGeom>
          <a:noFill/>
        </p:spPr>
      </p:pic>
      <p:sp useBgFill="1">
        <p:nvSpPr>
          <p:cNvPr id="6" name="TextBox 5"/>
          <p:cNvSpPr txBox="1"/>
          <p:nvPr/>
        </p:nvSpPr>
        <p:spPr>
          <a:xfrm>
            <a:off x="0" y="62116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  1834-1842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7876"/>
                                        </p:tgtEl>
                                        <p:attrNameLst>
                                          <p:attrName>style.visibility</p:attrName>
                                        </p:attrNameLst>
                                      </p:cBhvr>
                                      <p:to>
                                        <p:strVal val="visible"/>
                                      </p:to>
                                    </p:set>
                                    <p:animEffect transition="in" filter="fade">
                                      <p:cBhvr>
                                        <p:cTn id="10" dur="2000"/>
                                        <p:tgtEl>
                                          <p:spTgt spid="207876"/>
                                        </p:tgtEl>
                                      </p:cBhvr>
                                    </p:animEffect>
                                  </p:childTnLst>
                                </p:cTn>
                              </p:par>
                              <p:par>
                                <p:cTn id="11" presetID="35" presetClass="path" presetSubtype="0" accel="50000" decel="50000" fill="hold" grpId="0" nodeType="withEffect">
                                  <p:stCondLst>
                                    <p:cond delay="0"/>
                                  </p:stCondLst>
                                  <p:childTnLst>
                                    <p:animMotion origin="layout" path="M 0 -7.40741E-7 L -0.14167 0.00857 " pathEditMode="relative" rAng="0" ptsTypes="AA">
                                      <p:cBhvr>
                                        <p:cTn id="12" dur="1000" fill="hold"/>
                                        <p:tgtEl>
                                          <p:spTgt spid="5"/>
                                        </p:tgtEl>
                                        <p:attrNameLst>
                                          <p:attrName>ppt_x</p:attrName>
                                          <p:attrName>ppt_y</p:attrName>
                                        </p:attrNameLst>
                                      </p:cBhvr>
                                      <p:rCtr x="-71" y="4"/>
                                    </p:animMotion>
                                  </p:childTnLst>
                                </p:cTn>
                              </p:par>
                              <p:par>
                                <p:cTn id="13" presetID="35" presetClass="path" presetSubtype="0" accel="50000" decel="50000" fill="hold" grpId="1" nodeType="withEffect">
                                  <p:stCondLst>
                                    <p:cond delay="0"/>
                                  </p:stCondLst>
                                  <p:childTnLst>
                                    <p:animMotion origin="layout" path="M -1.11022E-16 -7.40741E-7 L -0.1375 0.00857 " pathEditMode="relative" rAng="0" ptsTypes="AA">
                                      <p:cBhvr>
                                        <p:cTn id="14" dur="1000" fill="hold"/>
                                        <p:tgtEl>
                                          <p:spTgt spid="7"/>
                                        </p:tgtEl>
                                        <p:attrNameLst>
                                          <p:attrName>ppt_x</p:attrName>
                                          <p:attrName>ppt_y</p:attrName>
                                        </p:attrNameLst>
                                      </p:cBhvr>
                                      <p:rCtr x="-69" y="4"/>
                                    </p:animMotion>
                                  </p:childTnLst>
                                </p:cTn>
                              </p:par>
                              <p:par>
                                <p:cTn id="15" presetID="10"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par>
                                <p:cTn id="18" presetID="10" presetClass="exit" presetSubtype="0" fill="hold" grpId="2" nodeType="withEffect">
                                  <p:stCondLst>
                                    <p:cond delay="5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par>
                                <p:cTn id="21" presetID="10" presetClass="exit" presetSubtype="0" fill="hold" grpId="1" nodeType="withEffect">
                                  <p:stCondLst>
                                    <p:cond delay="500"/>
                                  </p:stCondLst>
                                  <p:childTnLst>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5" presetClass="path" presetSubtype="0" accel="50000" decel="50000" fill="hold" nodeType="clickEffect">
                                  <p:stCondLst>
                                    <p:cond delay="0"/>
                                  </p:stCondLst>
                                  <p:childTnLst>
                                    <p:animMotion origin="layout" path="M 1.38889E-6 4.44444E-6 L 0.96337 0.01111 " pathEditMode="relative" rAng="0" ptsTypes="AA">
                                      <p:cBhvr>
                                        <p:cTn id="27" dur="15000" fill="hold"/>
                                        <p:tgtEl>
                                          <p:spTgt spid="207876"/>
                                        </p:tgtEl>
                                        <p:attrNameLst>
                                          <p:attrName>ppt_x</p:attrName>
                                          <p:attrName>ppt_y</p:attrName>
                                        </p:attrNameLst>
                                      </p:cBhvr>
                                      <p:rCtr x="482" y="6"/>
                                    </p:animMotion>
                                  </p:childTnLst>
                                </p:cTn>
                              </p:par>
                              <p:par>
                                <p:cTn id="28" presetID="10" presetClass="entr" presetSubtype="0" fill="hold" grpId="0" nodeType="withEffect">
                                  <p:stCondLst>
                                    <p:cond delay="0"/>
                                  </p:stCondLst>
                                  <p:childTnLst>
                                    <p:set>
                                      <p:cBhvr>
                                        <p:cTn id="29" dur="1" fill="hold">
                                          <p:stCondLst>
                                            <p:cond delay="0"/>
                                          </p:stCondLst>
                                        </p:cTn>
                                        <p:tgtEl>
                                          <p:spTgt spid="8">
                                            <p:bg/>
                                          </p:spTgt>
                                        </p:tgtEl>
                                        <p:attrNameLst>
                                          <p:attrName>style.visibility</p:attrName>
                                        </p:attrNameLst>
                                      </p:cBhvr>
                                      <p:to>
                                        <p:strVal val="visible"/>
                                      </p:to>
                                    </p:set>
                                    <p:animEffect transition="in" filter="fade">
                                      <p:cBhvr>
                                        <p:cTn id="30" dur="1000"/>
                                        <p:tgtEl>
                                          <p:spTgt spid="8">
                                            <p:bg/>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fade">
                                      <p:cBhvr>
                                        <p:cTn id="33" dur="1000"/>
                                        <p:tgtEl>
                                          <p:spTgt spid="8">
                                            <p:txEl>
                                              <p:pRg st="0" end="0"/>
                                            </p:txEl>
                                          </p:spTgt>
                                        </p:tgtEl>
                                      </p:cBhvr>
                                    </p:animEffect>
                                  </p:childTnLst>
                                </p:cTn>
                              </p:par>
                              <p:par>
                                <p:cTn id="34" presetID="10" presetClass="entr" presetSubtype="0" fill="hold" nodeType="withEffect">
                                  <p:stCondLst>
                                    <p:cond delay="400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childTnLst>
                                </p:cTn>
                              </p:par>
                              <p:par>
                                <p:cTn id="37" presetID="10" presetClass="entr" presetSubtype="0" fill="hold" nodeType="withEffect">
                                  <p:stCondLst>
                                    <p:cond delay="800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1000"/>
                                        <p:tgtEl>
                                          <p:spTgt spid="8">
                                            <p:txEl>
                                              <p:pRg st="2" end="2"/>
                                            </p:txEl>
                                          </p:spTgt>
                                        </p:tgtEl>
                                      </p:cBhvr>
                                    </p:animEffect>
                                  </p:childTnLst>
                                </p:cTn>
                              </p:par>
                              <p:par>
                                <p:cTn id="40" presetID="10" presetClass="entr" presetSubtype="0" fill="hold" nodeType="withEffect">
                                  <p:stCondLst>
                                    <p:cond delay="1200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7" grpId="2" animBg="1"/>
      <p:bldP spid="8" grpId="0" build="allAtOnce"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9" name="Group 8"/>
          <p:cNvGrpSpPr/>
          <p:nvPr/>
        </p:nvGrpSpPr>
        <p:grpSpPr>
          <a:xfrm>
            <a:off x="0" y="609600"/>
            <a:ext cx="9144000" cy="6248400"/>
            <a:chOff x="0" y="609600"/>
            <a:chExt cx="9144000" cy="6248400"/>
          </a:xfrm>
        </p:grpSpPr>
        <p:sp useBgFill="1">
          <p:nvSpPr>
            <p:cNvPr id="8" name="TextBox 7"/>
            <p:cNvSpPr txBox="1"/>
            <p:nvPr/>
          </p:nvSpPr>
          <p:spPr>
            <a:xfrm>
              <a:off x="685800" y="609600"/>
              <a:ext cx="8458200" cy="1815882"/>
            </a:xfrm>
            <a:prstGeom prst="rect">
              <a:avLst/>
            </a:prstGeom>
          </p:spPr>
          <p:txBody>
            <a:bodyPr wrap="square" rtlCol="0">
              <a:spAutoFit/>
            </a:bodyPr>
            <a:lstStyle/>
            <a:p>
              <a:pPr>
                <a:buFont typeface="Arial" pitchFamily="34" charset="0"/>
                <a:buChar char="•"/>
              </a:pPr>
              <a:r>
                <a:rPr lang="en-US" sz="2800" b="1" dirty="0" smtClean="0"/>
                <a:t> series of battles between Seminole groups &amp; U.S.</a:t>
              </a:r>
            </a:p>
            <a:p>
              <a:pPr>
                <a:buFont typeface="Arial" pitchFamily="34" charset="0"/>
                <a:buChar char="•"/>
              </a:pPr>
              <a:r>
                <a:rPr lang="en-US" sz="2800" b="1" dirty="0" smtClean="0"/>
                <a:t> during the war, some Seminole groups remove</a:t>
              </a:r>
            </a:p>
            <a:p>
              <a:pPr>
                <a:buFont typeface="Arial" pitchFamily="34" charset="0"/>
                <a:buChar char="•"/>
              </a:pPr>
              <a:r>
                <a:rPr lang="en-US" sz="2800" b="1" dirty="0" smtClean="0"/>
                <a:t> war ends with small reservation in south Florida</a:t>
              </a:r>
            </a:p>
            <a:p>
              <a:pPr>
                <a:buFont typeface="Arial" pitchFamily="34" charset="0"/>
                <a:buChar char="•"/>
              </a:pPr>
              <a:r>
                <a:rPr lang="en-US" sz="2800" b="1" dirty="0" smtClean="0"/>
                <a:t> one of the longest and most costly </a:t>
              </a:r>
              <a:r>
                <a:rPr lang="en-US" sz="2800" b="1" dirty="0" err="1" smtClean="0"/>
                <a:t>indian</a:t>
              </a:r>
              <a:r>
                <a:rPr lang="en-US" sz="2800" b="1" dirty="0" smtClean="0"/>
                <a:t> conflicts </a:t>
              </a:r>
            </a:p>
          </p:txBody>
        </p:sp>
        <p:pic>
          <p:nvPicPr>
            <p:cNvPr id="207876" name="Picture 4" descr="Image result for 2nd seminole war"/>
            <p:cNvPicPr>
              <a:picLocks noChangeAspect="1" noChangeArrowheads="1"/>
            </p:cNvPicPr>
            <p:nvPr/>
          </p:nvPicPr>
          <p:blipFill>
            <a:blip r:embed="rId2"/>
            <a:srcRect l="2667" t="26829" r="47939" b="10999"/>
            <a:stretch>
              <a:fillRect/>
            </a:stretch>
          </p:blipFill>
          <p:spPr bwMode="auto">
            <a:xfrm>
              <a:off x="0" y="2514600"/>
              <a:ext cx="9144000" cy="3810000"/>
            </a:xfrm>
            <a:prstGeom prst="rect">
              <a:avLst/>
            </a:prstGeom>
            <a:noFill/>
          </p:spPr>
        </p:pic>
        <p:sp useBgFill="1">
          <p:nvSpPr>
            <p:cNvPr id="6" name="TextBox 5"/>
            <p:cNvSpPr txBox="1"/>
            <p:nvPr/>
          </p:nvSpPr>
          <p:spPr>
            <a:xfrm>
              <a:off x="0" y="62116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  1834-1842</a:t>
              </a:r>
            </a:p>
          </p:txBody>
        </p:sp>
      </p:grpSp>
      <p:grpSp>
        <p:nvGrpSpPr>
          <p:cNvPr id="21" name="Group 20"/>
          <p:cNvGrpSpPr/>
          <p:nvPr/>
        </p:nvGrpSpPr>
        <p:grpSpPr>
          <a:xfrm>
            <a:off x="914400" y="990600"/>
            <a:ext cx="7162800" cy="5867400"/>
            <a:chOff x="914400" y="990600"/>
            <a:chExt cx="7162800" cy="5867400"/>
          </a:xfrm>
        </p:grpSpPr>
        <p:grpSp>
          <p:nvGrpSpPr>
            <p:cNvPr id="14" name="Group 8"/>
            <p:cNvGrpSpPr/>
            <p:nvPr/>
          </p:nvGrpSpPr>
          <p:grpSpPr>
            <a:xfrm>
              <a:off x="914400" y="990600"/>
              <a:ext cx="7162800" cy="5867400"/>
              <a:chOff x="914400" y="990600"/>
              <a:chExt cx="7162800" cy="5867400"/>
            </a:xfrm>
          </p:grpSpPr>
          <p:sp>
            <p:nvSpPr>
              <p:cNvPr id="15" name="Rectangle 14"/>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3"/>
              <a:srcRect t="4326"/>
              <a:stretch>
                <a:fillRect/>
              </a:stretch>
            </p:blipFill>
            <p:spPr bwMode="auto">
              <a:xfrm>
                <a:off x="914400" y="1219200"/>
                <a:ext cx="7086600" cy="5516334"/>
              </a:xfrm>
              <a:prstGeom prst="rect">
                <a:avLst/>
              </a:prstGeom>
              <a:noFill/>
              <a:ln w="50800">
                <a:solidFill>
                  <a:schemeClr val="tx1"/>
                </a:solidFill>
                <a:miter lim="800000"/>
                <a:headEnd/>
                <a:tailEnd/>
              </a:ln>
              <a:effectLst/>
            </p:spPr>
          </p:pic>
        </p:grpSp>
        <p:sp>
          <p:nvSpPr>
            <p:cNvPr id="20" name="TextBox 19"/>
            <p:cNvSpPr txBox="1"/>
            <p:nvPr/>
          </p:nvSpPr>
          <p:spPr>
            <a:xfrm>
              <a:off x="5638800" y="2971800"/>
              <a:ext cx="966932" cy="553998"/>
            </a:xfrm>
            <a:prstGeom prst="rect">
              <a:avLst/>
            </a:prstGeom>
            <a:noFill/>
          </p:spPr>
          <p:txBody>
            <a:bodyPr wrap="none" rtlCol="0">
              <a:spAutoFit/>
            </a:bodyPr>
            <a:lstStyle/>
            <a:p>
              <a:pPr algn="ctr"/>
              <a:r>
                <a:rPr lang="en-US" sz="3000" b="1" dirty="0" smtClean="0"/>
                <a:t>1823</a:t>
              </a:r>
            </a:p>
          </p:txBody>
        </p:sp>
      </p:grpSp>
      <p:sp useBgFill="1">
        <p:nvSpPr>
          <p:cNvPr id="11" name="TextBox 10"/>
          <p:cNvSpPr txBox="1"/>
          <p:nvPr/>
        </p:nvSpPr>
        <p:spPr>
          <a:xfrm>
            <a:off x="2997694" y="1447800"/>
            <a:ext cx="5155706" cy="523220"/>
          </a:xfrm>
          <a:prstGeom prst="rect">
            <a:avLst/>
          </a:prstGeom>
        </p:spPr>
        <p:txBody>
          <a:bodyPr wrap="none" rtlCol="0">
            <a:spAutoFit/>
          </a:bodyPr>
          <a:lstStyle/>
          <a:p>
            <a:pPr algn="ctr"/>
            <a:r>
              <a:rPr lang="en-US" sz="2800" b="1" dirty="0" smtClean="0"/>
              <a:t>small reservation in south Florida</a:t>
            </a:r>
          </a:p>
        </p:txBody>
      </p:sp>
      <p:sp>
        <p:nvSpPr>
          <p:cNvPr id="10" name="Rounded Rectangle 9"/>
          <p:cNvSpPr/>
          <p:nvPr/>
        </p:nvSpPr>
        <p:spPr>
          <a:xfrm>
            <a:off x="3048000" y="1447800"/>
            <a:ext cx="5029200" cy="533400"/>
          </a:xfrm>
          <a:prstGeom prst="round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p:cNvPicPr preferRelativeResize="0">
            <a:picLocks noChangeAspect="1" noChangeArrowheads="1"/>
          </p:cNvPicPr>
          <p:nvPr/>
        </p:nvPicPr>
        <p:blipFill>
          <a:blip r:embed="rId4"/>
          <a:srcRect t="4118" r="-507" b="7461"/>
          <a:stretch>
            <a:fillRect/>
          </a:stretch>
        </p:blipFill>
        <p:spPr bwMode="auto">
          <a:xfrm>
            <a:off x="952501" y="1219200"/>
            <a:ext cx="7048499" cy="5562600"/>
          </a:xfrm>
          <a:prstGeom prst="rect">
            <a:avLst/>
          </a:prstGeom>
          <a:solidFill>
            <a:schemeClr val="bg1"/>
          </a:solidFill>
          <a:ln w="63500">
            <a:solidFill>
              <a:schemeClr val="tx1"/>
            </a:solidFill>
            <a:miter lim="800000"/>
            <a:headEnd/>
            <a:tailEnd/>
          </a:ln>
          <a:effectLst/>
        </p:spPr>
      </p:pic>
      <p:sp>
        <p:nvSpPr>
          <p:cNvPr id="17" name="TextBox 16"/>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sp useBgFill="1">
        <p:nvSpPr>
          <p:cNvPr id="12" name="TextBox 11"/>
          <p:cNvSpPr txBox="1"/>
          <p:nvPr/>
        </p:nvSpPr>
        <p:spPr>
          <a:xfrm>
            <a:off x="0" y="609600"/>
            <a:ext cx="9144000" cy="584775"/>
          </a:xfrm>
          <a:prstGeom prst="rect">
            <a:avLst/>
          </a:prstGeom>
        </p:spPr>
        <p:txBody>
          <a:bodyPr wrap="square" rtlCol="0">
            <a:spAutoFit/>
          </a:bodyPr>
          <a:lstStyle/>
          <a:p>
            <a:pPr algn="ctr"/>
            <a:r>
              <a:rPr lang="en-US" sz="3200" b="1" dirty="0" smtClean="0"/>
              <a:t>small reservation in south Florida</a:t>
            </a:r>
          </a:p>
        </p:txBody>
      </p:sp>
      <p:sp>
        <p:nvSpPr>
          <p:cNvPr id="22" name="TextBox 21"/>
          <p:cNvSpPr txBox="1"/>
          <p:nvPr/>
        </p:nvSpPr>
        <p:spPr>
          <a:xfrm>
            <a:off x="6096000" y="4419600"/>
            <a:ext cx="1143000" cy="553998"/>
          </a:xfrm>
          <a:prstGeom prst="rect">
            <a:avLst/>
          </a:prstGeom>
          <a:noFill/>
          <a:ln w="50800">
            <a:noFill/>
          </a:ln>
        </p:spPr>
        <p:txBody>
          <a:bodyPr wrap="square" rtlCol="0">
            <a:spAutoFit/>
          </a:bodyPr>
          <a:lstStyle/>
          <a:p>
            <a:r>
              <a:rPr lang="en-US" sz="3000" b="1" dirty="0" smtClean="0">
                <a:solidFill>
                  <a:srgbClr val="FF0000"/>
                </a:solidFill>
                <a:effectLst>
                  <a:outerShdw dist="50800" dir="7200000" algn="ctr" rotWithShape="0">
                    <a:schemeClr val="tx1"/>
                  </a:outerShdw>
                </a:effectLst>
              </a:rPr>
              <a:t>1842</a:t>
            </a:r>
            <a:endParaRPr lang="en-US" sz="30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64" presetClass="path" presetSubtype="0" accel="50000" decel="50000" fill="hold" grpId="1" nodeType="withEffect">
                                  <p:stCondLst>
                                    <p:cond delay="0"/>
                                  </p:stCondLst>
                                  <p:childTnLst>
                                    <p:animMotion origin="layout" path="M -4.44444E-6 2.21914E-7 L -0.09861 -0.11581 " pathEditMode="relative" rAng="0" ptsTypes="AA">
                                      <p:cBhvr>
                                        <p:cTn id="13" dur="1000" fill="hold"/>
                                        <p:tgtEl>
                                          <p:spTgt spid="11"/>
                                        </p:tgtEl>
                                        <p:attrNameLst>
                                          <p:attrName>ppt_x</p:attrName>
                                          <p:attrName>ppt_y</p:attrName>
                                        </p:attrNameLst>
                                      </p:cBhvr>
                                      <p:rCtr x="-49" y="-58"/>
                                    </p:animMotion>
                                  </p:childTnLst>
                                </p:cTn>
                              </p:par>
                              <p:par>
                                <p:cTn id="14" presetID="6" presetClass="emph" presetSubtype="0" fill="hold" grpId="2" nodeType="withEffect">
                                  <p:stCondLst>
                                    <p:cond delay="0"/>
                                  </p:stCondLst>
                                  <p:childTnLst>
                                    <p:animScale>
                                      <p:cBhvr>
                                        <p:cTn id="15" dur="1000" fill="hold"/>
                                        <p:tgtEl>
                                          <p:spTgt spid="11"/>
                                        </p:tgtEl>
                                      </p:cBhvr>
                                      <p:by x="120000" y="120000"/>
                                    </p:animScale>
                                  </p:childTnLst>
                                </p:cTn>
                              </p:par>
                              <p:par>
                                <p:cTn id="16" presetID="10" presetClass="exit" presetSubtype="0" fill="hold" nodeType="withEffect">
                                  <p:stCondLst>
                                    <p:cond delay="0"/>
                                  </p:stCondLst>
                                  <p:childTnLst>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par>
                                <p:cTn id="22" presetID="10" presetClass="exit" presetSubtype="0" fill="hold" grpId="3" nodeType="withEffect">
                                  <p:stCondLst>
                                    <p:cond delay="500"/>
                                  </p:stCondLst>
                                  <p:childTnLst>
                                    <p:animEffect transition="out" filter="fade">
                                      <p:cBhvr>
                                        <p:cTn id="23" dur="1000"/>
                                        <p:tgtEl>
                                          <p:spTgt spid="11"/>
                                        </p:tgtEl>
                                      </p:cBhvr>
                                    </p:animEffect>
                                    <p:set>
                                      <p:cBhvr>
                                        <p:cTn id="24" dur="1" fill="hold">
                                          <p:stCondLst>
                                            <p:cond delay="999"/>
                                          </p:stCondLst>
                                        </p:cTn>
                                        <p:tgtEl>
                                          <p:spTgt spid="11"/>
                                        </p:tgtEl>
                                        <p:attrNameLst>
                                          <p:attrName>style.visibility</p:attrName>
                                        </p:attrNameLst>
                                      </p:cBhvr>
                                      <p:to>
                                        <p:strVal val="hidden"/>
                                      </p:to>
                                    </p:set>
                                  </p:childTnLst>
                                </p:cTn>
                              </p:par>
                              <p:par>
                                <p:cTn id="25" presetID="1"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childTnLst>
                                </p:cTn>
                              </p:par>
                              <p:par>
                                <p:cTn id="38" presetID="9" presetClass="exit" presetSubtype="0" fill="hold" nodeType="withEffect">
                                  <p:stCondLst>
                                    <p:cond delay="0"/>
                                  </p:stCondLst>
                                  <p:childTnLst>
                                    <p:animEffect transition="out" filter="dissolve">
                                      <p:cBhvr>
                                        <p:cTn id="39" dur="2000"/>
                                        <p:tgtEl>
                                          <p:spTgt spid="21"/>
                                        </p:tgtEl>
                                      </p:cBhvr>
                                    </p:animEffect>
                                    <p:set>
                                      <p:cBhvr>
                                        <p:cTn id="40" dur="1" fill="hold">
                                          <p:stCondLst>
                                            <p:cond delay="1999"/>
                                          </p:stCondLst>
                                        </p:cTn>
                                        <p:tgtEl>
                                          <p:spTgt spid="21"/>
                                        </p:tgtEl>
                                        <p:attrNameLst>
                                          <p:attrName>style.visibility</p:attrName>
                                        </p:attrNameLst>
                                      </p:cBhvr>
                                      <p:to>
                                        <p:strVal val="hidden"/>
                                      </p:to>
                                    </p:set>
                                  </p:childTnLst>
                                </p:cTn>
                              </p:par>
                              <p:par>
                                <p:cTn id="41" presetID="42" presetClass="path" presetSubtype="0" accel="50000" decel="50000" fill="hold" grpId="1" nodeType="withEffect">
                                  <p:stCondLst>
                                    <p:cond delay="0"/>
                                  </p:stCondLst>
                                  <p:childTnLst>
                                    <p:animMotion origin="layout" path="M -3.33333E-6 -3.7037E-6 L 0.0125 0.18936 " pathEditMode="relative" rAng="0" ptsTypes="AA">
                                      <p:cBhvr>
                                        <p:cTn id="42" dur="2000" fill="hold"/>
                                        <p:tgtEl>
                                          <p:spTgt spid="17"/>
                                        </p:tgtEl>
                                        <p:attrNameLst>
                                          <p:attrName>ppt_x</p:attrName>
                                          <p:attrName>ppt_y</p:attrName>
                                        </p:attrNameLst>
                                      </p:cBhvr>
                                      <p:rCtr x="6" y="95"/>
                                    </p:animMotion>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1000" fill="hold"/>
                                        <p:tgtEl>
                                          <p:spTgt spid="22"/>
                                        </p:tgtEl>
                                        <p:attrNameLst>
                                          <p:attrName>ppt_w</p:attrName>
                                        </p:attrNameLst>
                                      </p:cBhvr>
                                      <p:tavLst>
                                        <p:tav tm="0">
                                          <p:val>
                                            <p:fltVal val="0"/>
                                          </p:val>
                                        </p:tav>
                                        <p:tav tm="100000">
                                          <p:val>
                                            <p:strVal val="#ppt_w"/>
                                          </p:val>
                                        </p:tav>
                                      </p:tavLst>
                                    </p:anim>
                                    <p:anim calcmode="lin" valueType="num">
                                      <p:cBhvr>
                                        <p:cTn id="48" dur="1000" fill="hold"/>
                                        <p:tgtEl>
                                          <p:spTgt spid="22"/>
                                        </p:tgtEl>
                                        <p:attrNameLst>
                                          <p:attrName>ppt_h</p:attrName>
                                        </p:attrNameLst>
                                      </p:cBhvr>
                                      <p:tavLst>
                                        <p:tav tm="0">
                                          <p:val>
                                            <p:fltVal val="0"/>
                                          </p:val>
                                        </p:tav>
                                        <p:tav tm="100000">
                                          <p:val>
                                            <p:strVal val="#ppt_h"/>
                                          </p:val>
                                        </p:tav>
                                      </p:tavLst>
                                    </p:anim>
                                    <p:animEffect transition="in" filter="fade">
                                      <p:cBhvr>
                                        <p:cTn id="49"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0" grpId="0" animBg="1"/>
      <p:bldP spid="10" grpId="1" animBg="1"/>
      <p:bldP spid="17" grpId="0"/>
      <p:bldP spid="17" grpId="1"/>
      <p:bldP spid="12" grpId="0" animBg="1"/>
      <p:bldP spid="22" grpId="0"/>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085200"/>
          </a:xfrm>
          <a:prstGeom prst="rect">
            <a:avLst/>
          </a:prstGeom>
        </p:spPr>
        <p:txBody>
          <a:bodyPr wrap="square">
            <a:spAutoFit/>
          </a:bodyPr>
          <a:lstStyle/>
          <a:p>
            <a:r>
              <a:rPr lang="en-US" dirty="0" smtClean="0">
                <a:hlinkClick r:id="rId2"/>
              </a:rPr>
              <a:t>http://www.seminolenation-indianterritory.org/trailoftears.htm</a:t>
            </a:r>
            <a:endParaRPr lang="en-US" dirty="0" smtClean="0"/>
          </a:p>
          <a:p>
            <a:r>
              <a:rPr lang="en-US" dirty="0" smtClean="0"/>
              <a:t>	After the passing of the Indian Removal Bill in 1830, the Seminole Indians fought perhaps harder than any other tribe to defend their lands. The Seminoles’ homes and settlements were destroyed and the inhabitants were driven into the nearby swamps where they were hunted for six years. Those who were captured were carried away as prisoners to Indian Territory.</a:t>
            </a:r>
          </a:p>
          <a:p>
            <a:r>
              <a:rPr lang="en-US" dirty="0" smtClean="0"/>
              <a:t>	The Treaty of Payne’s Landing, signed May 9, 1832, surrendered the remaining Seminole lands in Florida. A provision of the treaty allowed for the Seminole chiefs to tour Indian Territory for their approval of the proposed relocation grounds. The exploration party reached Fort Gibson in the fall of 1832. The Seminoles were not pleased to see that they would be living next to the Creeks. Nevertheless, the Seminole leaders were forced to sign the Treaty of Fort Gibson, which required the Seminoles to settle in the Creek Nation.</a:t>
            </a:r>
          </a:p>
          <a:p>
            <a:r>
              <a:rPr lang="en-US" dirty="0" smtClean="0"/>
              <a:t>	The struggle of the Seminoles against the United States Government to hold on to their land resulted in the Second or Great Seminole War. In January 1837, 10,000 American soldiers were sent to Florida. The Seminoles were defeated; more than 250 Seminoles and Black Seminoles, as well as Seminole prisoners being held at Fort Moultrie, South Carolina, were marched to New Orleans and held at Fort Pike to await transportation to Indian Territory. The prisoners were loaded onto boats that arrived at Fort Gibson in June of 1838.</a:t>
            </a:r>
          </a:p>
          <a:p>
            <a:r>
              <a:rPr lang="en-US" b="1" i="1" dirty="0" smtClean="0"/>
              <a:t>1832</a:t>
            </a:r>
          </a:p>
          <a:p>
            <a:r>
              <a:rPr lang="en-US" dirty="0" smtClean="0"/>
              <a:t>	The exploration party provided by the 1832 Treaty of Payne’s Landing left for Indian Territory late that same year. Seven Seminole leaders, including John Blunt, Charley </a:t>
            </a:r>
            <a:r>
              <a:rPr lang="en-US" dirty="0" err="1" smtClean="0"/>
              <a:t>Emathla</a:t>
            </a:r>
            <a:r>
              <a:rPr lang="en-US" dirty="0" smtClean="0"/>
              <a:t>, </a:t>
            </a:r>
            <a:r>
              <a:rPr lang="en-US" dirty="0" err="1" smtClean="0"/>
              <a:t>Holahte</a:t>
            </a:r>
            <a:r>
              <a:rPr lang="en-US" dirty="0" smtClean="0"/>
              <a:t> </a:t>
            </a:r>
            <a:r>
              <a:rPr lang="en-US" dirty="0" err="1" smtClean="0"/>
              <a:t>Emathla</a:t>
            </a:r>
            <a:r>
              <a:rPr lang="en-US" dirty="0" smtClean="0"/>
              <a:t>, Jumper, and the interpreter Abraham, traveled under the leadership of Colonel James Gadsden. While in Indian Territory they signed the Treaty of Fort Gibson, which was a further agreement to Seminole removal. The treaty was signed even though these seven leaders did not have authority to act on behalf of the entire Seminole tribe.</a:t>
            </a:r>
          </a:p>
          <a:p>
            <a:r>
              <a:rPr lang="en-US" dirty="0" smtClean="0"/>
              <a:t>	The party traveled across the Gulf of Mexico to New Orleans and then ascended the Mississippi River on the steamer </a:t>
            </a:r>
            <a:r>
              <a:rPr lang="en-US" i="1" dirty="0" smtClean="0"/>
              <a:t>Little Rock. </a:t>
            </a:r>
            <a:endParaRPr lang="en-US" dirty="0" smtClean="0"/>
          </a:p>
          <a:p>
            <a:pPr>
              <a:buFont typeface="Arial" pitchFamily="34" charset="0"/>
              <a:buChar char="•"/>
            </a:pPr>
            <a:r>
              <a:rPr lang="en-US" dirty="0" smtClean="0"/>
              <a:t> Ascend the Mississippi River and the Arkansas River on the </a:t>
            </a:r>
            <a:r>
              <a:rPr lang="en-US" i="1" dirty="0" smtClean="0"/>
              <a:t>Little Rock </a:t>
            </a:r>
            <a:endParaRPr lang="en-US" dirty="0" smtClean="0"/>
          </a:p>
          <a:p>
            <a:r>
              <a:rPr lang="en-US" dirty="0" smtClean="0"/>
              <a:t>• Arrive at Little Rock (b) (c) November 3, 1832 </a:t>
            </a:r>
          </a:p>
          <a:p>
            <a:r>
              <a:rPr lang="en-US" dirty="0" smtClean="0"/>
              <a:t>• Depart overland, riding horses, from Little Rock </a:t>
            </a:r>
          </a:p>
          <a:p>
            <a:r>
              <a:rPr lang="en-US" dirty="0" smtClean="0"/>
              <a:t>• Arrive at Fort Gibson (b) (d) a few weeks later </a:t>
            </a:r>
          </a:p>
          <a:p>
            <a:r>
              <a:rPr lang="en-US" dirty="0" smtClean="0"/>
              <a:t>• Sign the Treaty of Fort Gibson March 28, 1833 </a:t>
            </a:r>
          </a:p>
          <a:p>
            <a:r>
              <a:rPr lang="en-US" b="1" i="1" dirty="0" smtClean="0"/>
              <a:t>1836</a:t>
            </a:r>
          </a:p>
          <a:p>
            <a:r>
              <a:rPr lang="en-US" dirty="0" smtClean="0"/>
              <a:t>	During the fall of 1835, a Seminole favoring removal was murdered, and his followers fled to Tampa Bay for protection and to await removal. They were members of </a:t>
            </a:r>
            <a:r>
              <a:rPr lang="en-US" dirty="0" err="1" smtClean="0"/>
              <a:t>Emathla’s</a:t>
            </a:r>
            <a:r>
              <a:rPr lang="en-US" dirty="0" smtClean="0"/>
              <a:t> “friendly Indians” including </a:t>
            </a:r>
            <a:r>
              <a:rPr lang="en-US" dirty="0" err="1" smtClean="0"/>
              <a:t>Fukeluste</a:t>
            </a:r>
            <a:r>
              <a:rPr lang="en-US" dirty="0" smtClean="0"/>
              <a:t> </a:t>
            </a:r>
            <a:r>
              <a:rPr lang="en-US" dirty="0" err="1" smtClean="0"/>
              <a:t>Hadjo</a:t>
            </a:r>
            <a:r>
              <a:rPr lang="en-US" dirty="0" smtClean="0"/>
              <a:t>, who was also known as Black Dirt. </a:t>
            </a:r>
          </a:p>
          <a:p>
            <a:r>
              <a:rPr lang="en-US" dirty="0" smtClean="0"/>
              <a:t>	They left for New Orleans by steamer on April 11 or 12, 1836, conducted by Lieutenant Joseph W. Harris .  The party arrived at New Orleans on April 23. There they boarded the steamer </a:t>
            </a:r>
            <a:r>
              <a:rPr lang="en-US" i="1" dirty="0" smtClean="0"/>
              <a:t>Compromise </a:t>
            </a:r>
            <a:r>
              <a:rPr lang="en-US" dirty="0" smtClean="0"/>
              <a:t>with a keelboat in tow.</a:t>
            </a:r>
          </a:p>
          <a:p>
            <a:r>
              <a:rPr lang="en-US" dirty="0" smtClean="0"/>
              <a:t>	Twenty-five passengers died along the way, and many were sick upon arrival due to heavy rains and poor traveling conditions. Upon reaching their new home, only 320 of the original 407 had survived.</a:t>
            </a:r>
          </a:p>
          <a:p>
            <a:r>
              <a:rPr lang="en-US" dirty="0" smtClean="0"/>
              <a:t>• Ascend the Mississippi River on the </a:t>
            </a:r>
            <a:r>
              <a:rPr lang="en-US" i="1" dirty="0" smtClean="0"/>
              <a:t>Compromise </a:t>
            </a:r>
            <a:endParaRPr lang="en-US" dirty="0" smtClean="0"/>
          </a:p>
          <a:p>
            <a:r>
              <a:rPr lang="en-US" dirty="0" smtClean="0"/>
              <a:t>• Arrive at Montgomery’s Point and ascend the Arkansas River </a:t>
            </a:r>
          </a:p>
          <a:p>
            <a:r>
              <a:rPr lang="en-US" dirty="0" smtClean="0"/>
              <a:t>• Arrive at Little Rock; Harris is ill and stays at Little Rock; Captain Jacob Brown takes charge; he stations the group one-quarter mile below Little Rock to wait for the water level to rise May 5, 1836 </a:t>
            </a:r>
          </a:p>
          <a:p>
            <a:r>
              <a:rPr lang="en-US" dirty="0" smtClean="0"/>
              <a:t>• Ascend the Arkansas River under Lieutenant George G. Meade May 7, 1832 </a:t>
            </a:r>
          </a:p>
          <a:p>
            <a:r>
              <a:rPr lang="en-US" dirty="0" smtClean="0"/>
              <a:t>• Disembark at McLean’s Bottom below Fort Smith due to low water levels May 9, 1836</a:t>
            </a:r>
          </a:p>
          <a:p>
            <a:r>
              <a:rPr lang="en-US" dirty="0" smtClean="0"/>
              <a:t>• Lieutenant Jefferson Van Horne arrives at the camp and takes charge May 13, 1836</a:t>
            </a:r>
          </a:p>
          <a:p>
            <a:r>
              <a:rPr lang="en-US" dirty="0" smtClean="0"/>
              <a:t>• Depart McLean’s Bottom, traveling overland on bad roads</a:t>
            </a:r>
          </a:p>
          <a:p>
            <a:r>
              <a:rPr lang="en-US" dirty="0" smtClean="0"/>
              <a:t>• Travel 4 miles May 14, 1836 </a:t>
            </a:r>
          </a:p>
          <a:p>
            <a:r>
              <a:rPr lang="en-US" dirty="0" smtClean="0"/>
              <a:t>• Travel 6 miles May 15, 1836</a:t>
            </a:r>
          </a:p>
          <a:p>
            <a:r>
              <a:rPr lang="en-US" dirty="0" smtClean="0"/>
              <a:t>• Travel 10 miles; enter a prairie May 18, 1836</a:t>
            </a:r>
          </a:p>
          <a:p>
            <a:r>
              <a:rPr lang="en-US" dirty="0" smtClean="0"/>
              <a:t>• Travel 10 miles; reach the </a:t>
            </a:r>
            <a:r>
              <a:rPr lang="en-US" dirty="0" err="1" smtClean="0"/>
              <a:t>Vache</a:t>
            </a:r>
            <a:r>
              <a:rPr lang="en-US" dirty="0" smtClean="0"/>
              <a:t> Grasse Creek (15 miles southeast of Fort Smith) May 20, 1836</a:t>
            </a:r>
          </a:p>
          <a:p>
            <a:r>
              <a:rPr lang="en-US" dirty="0" smtClean="0"/>
              <a:t>• Travel 5 miles; stop at </a:t>
            </a:r>
            <a:r>
              <a:rPr lang="en-US" dirty="0" err="1" smtClean="0"/>
              <a:t>Barlins</a:t>
            </a:r>
            <a:r>
              <a:rPr lang="en-US" dirty="0" smtClean="0"/>
              <a:t>’ May 21, 1836 </a:t>
            </a:r>
          </a:p>
          <a:p>
            <a:r>
              <a:rPr lang="en-US" dirty="0" smtClean="0"/>
              <a:t>• Arrive at Fort Smith May, 1836 </a:t>
            </a:r>
          </a:p>
          <a:p>
            <a:r>
              <a:rPr lang="en-US" dirty="0" smtClean="0"/>
              <a:t>• Travel 10 miles; reach the Poteau River and go across (d) May 22, 1836 </a:t>
            </a:r>
          </a:p>
          <a:p>
            <a:r>
              <a:rPr lang="en-US" dirty="0" smtClean="0"/>
              <a:t>• Arrive at Fort Gibson (d) (b) May 23, 1836 </a:t>
            </a:r>
          </a:p>
          <a:p>
            <a:r>
              <a:rPr lang="en-US" dirty="0" smtClean="0"/>
              <a:t>	A small Seminole family of eight passed Little Rock on June 1, 1836. They were led by Mr. Sheffield, who was acting superintendent for the removal of the Seminoles. The family was originally assigned to </a:t>
            </a:r>
            <a:r>
              <a:rPr lang="en-US" dirty="0" err="1" smtClean="0"/>
              <a:t>Holata</a:t>
            </a:r>
            <a:r>
              <a:rPr lang="en-US" dirty="0" smtClean="0"/>
              <a:t> </a:t>
            </a:r>
            <a:r>
              <a:rPr lang="en-US" dirty="0" err="1" smtClean="0"/>
              <a:t>Imathla’s</a:t>
            </a:r>
            <a:r>
              <a:rPr lang="en-US" dirty="0" smtClean="0"/>
              <a:t> party but had missed the boat at Tampa Bay while they were out fishing.  In the summer of 1836, a group of Seminoles that had agreed to leave Florida voluntarily began arriving in Indian Territory. Ninety Black Seminoles were taken by </a:t>
            </a:r>
            <a:r>
              <a:rPr lang="en-US" dirty="0" err="1" smtClean="0"/>
              <a:t>Jesup’s</a:t>
            </a:r>
            <a:r>
              <a:rPr lang="en-US" dirty="0" smtClean="0"/>
              <a:t> command during the winter of 1836–1837. They were shipped to New Orleans on June 2, 1837.</a:t>
            </a:r>
          </a:p>
          <a:p>
            <a:r>
              <a:rPr lang="en-US" b="1" i="1" dirty="0" smtClean="0"/>
              <a:t>1838</a:t>
            </a:r>
          </a:p>
          <a:p>
            <a:r>
              <a:rPr lang="en-US" dirty="0" smtClean="0"/>
              <a:t>	Two years after the 1836 emigration the next group of Seminoles arrived in Indian Territory . In 1838 many Seminoles were captured by the United States Military and were transported by water to New Orleans. Here they were held in the barracks at Fort Pike to await transportation to the West. By May 1, 1838, 1000 Seminoles, one-third of whom were Black Seminoles, had arrived. On May 14, 1838,</a:t>
            </a:r>
          </a:p>
          <a:p>
            <a:r>
              <a:rPr lang="en-US" dirty="0" smtClean="0"/>
              <a:t>	Lieutenant John G. Reynolds reached New Orleans with about 160 more people. A dispute arose between the Indians and the whites as to the ownership of the Black Seminoles. The Seminole Indians were forced to sail from New Orleans, leaving the Black Seminoles behind. The dispute was finally settled in the Seminoles’ favor, and Nathaniel Collins brought them up the Mississippi River by boat following the rest of the Seminoles. Collins’ party arrived at Little Rock on June 9, 1838 and reached Fort Gibson on June 12, 1838.</a:t>
            </a:r>
          </a:p>
          <a:p>
            <a:r>
              <a:rPr lang="en-US" dirty="0" smtClean="0"/>
              <a:t>The Seminole Indians left New Orleans on the </a:t>
            </a:r>
            <a:r>
              <a:rPr lang="en-US" i="1" dirty="0" smtClean="0"/>
              <a:t>Renown</a:t>
            </a:r>
            <a:r>
              <a:rPr lang="en-US" dirty="0" smtClean="0"/>
              <a:t>, which departed May 19; and the </a:t>
            </a:r>
            <a:r>
              <a:rPr lang="en-US" i="1" dirty="0" smtClean="0"/>
              <a:t>South Alabama</a:t>
            </a:r>
            <a:r>
              <a:rPr lang="en-US" dirty="0" smtClean="0"/>
              <a:t>, which departed May 22. The </a:t>
            </a:r>
            <a:r>
              <a:rPr lang="en-US" i="1" dirty="0" smtClean="0"/>
              <a:t>Renown </a:t>
            </a:r>
            <a:r>
              <a:rPr lang="en-US" dirty="0" smtClean="0"/>
              <a:t>carried 453 passengers and was conducted by G. Y. </a:t>
            </a:r>
            <a:r>
              <a:rPr lang="en-US" dirty="0" err="1" smtClean="0"/>
              <a:t>Adde</a:t>
            </a:r>
            <a:r>
              <a:rPr lang="en-US" dirty="0" smtClean="0"/>
              <a:t> with the assistance of Dr. S. S. Simmons. The </a:t>
            </a:r>
            <a:r>
              <a:rPr lang="en-US" i="1" dirty="0" smtClean="0"/>
              <a:t>South Alabama </a:t>
            </a:r>
            <a:r>
              <a:rPr lang="en-US" dirty="0" smtClean="0"/>
              <a:t>held 674 passengers, including 249 slaves and chiefs Micanopy, </a:t>
            </a:r>
            <a:r>
              <a:rPr lang="en-US" dirty="0" err="1" smtClean="0"/>
              <a:t>Coa</a:t>
            </a:r>
            <a:r>
              <a:rPr lang="en-US" dirty="0" smtClean="0"/>
              <a:t> </a:t>
            </a:r>
            <a:r>
              <a:rPr lang="en-US" dirty="0" err="1" smtClean="0"/>
              <a:t>Hadjo</a:t>
            </a:r>
            <a:r>
              <a:rPr lang="en-US" dirty="0" smtClean="0"/>
              <a:t>, and Philip; Reynolds was the conductor and had the assistance of Lieutenant </a:t>
            </a:r>
            <a:r>
              <a:rPr lang="en-US" dirty="0" err="1" smtClean="0"/>
              <a:t>Terret</a:t>
            </a:r>
            <a:r>
              <a:rPr lang="en-US" dirty="0" smtClean="0"/>
              <a:t> and Dr. James Simmons. </a:t>
            </a:r>
          </a:p>
          <a:p>
            <a:r>
              <a:rPr lang="en-US" dirty="0" smtClean="0"/>
              <a:t>Ascend the Mississippi River May 19–22, 1838</a:t>
            </a:r>
          </a:p>
          <a:p>
            <a:r>
              <a:rPr lang="en-US" b="1" i="1" dirty="0" smtClean="0"/>
              <a:t>South Alabama party:</a:t>
            </a:r>
          </a:p>
          <a:p>
            <a:r>
              <a:rPr lang="en-US" dirty="0" smtClean="0"/>
              <a:t>• </a:t>
            </a:r>
            <a:r>
              <a:rPr lang="en-US" i="1" dirty="0" smtClean="0"/>
              <a:t>South Alabama </a:t>
            </a:r>
            <a:r>
              <a:rPr lang="en-US" dirty="0" smtClean="0"/>
              <a:t>reaches Vicksburg May 26, 1838 </a:t>
            </a:r>
          </a:p>
          <a:p>
            <a:r>
              <a:rPr lang="en-US" dirty="0" smtClean="0"/>
              <a:t>• Enter the Arkansas River </a:t>
            </a:r>
          </a:p>
          <a:p>
            <a:r>
              <a:rPr lang="en-US" dirty="0" smtClean="0"/>
              <a:t>• </a:t>
            </a:r>
            <a:r>
              <a:rPr lang="en-US" i="1" dirty="0" smtClean="0"/>
              <a:t>South Alabama </a:t>
            </a:r>
            <a:r>
              <a:rPr lang="en-US" dirty="0" smtClean="0"/>
              <a:t>arrives at Little Rock; passengers transfer to lighter craft, the </a:t>
            </a:r>
            <a:r>
              <a:rPr lang="en-US" i="1" dirty="0" smtClean="0"/>
              <a:t>Liverpool </a:t>
            </a:r>
            <a:r>
              <a:rPr lang="en-US" dirty="0" smtClean="0"/>
              <a:t>and the </a:t>
            </a:r>
            <a:r>
              <a:rPr lang="en-US" i="1" dirty="0" smtClean="0"/>
              <a:t>Itasca </a:t>
            </a:r>
            <a:r>
              <a:rPr lang="en-US" dirty="0" smtClean="0"/>
              <a:t>(d) (</a:t>
            </a:r>
            <a:r>
              <a:rPr lang="en-US" dirty="0" err="1" smtClean="0"/>
              <a:t>i</a:t>
            </a:r>
            <a:r>
              <a:rPr lang="en-US" dirty="0" smtClean="0"/>
              <a:t>) June 1, 1838 </a:t>
            </a:r>
          </a:p>
          <a:p>
            <a:r>
              <a:rPr lang="en-US" dirty="0" smtClean="0"/>
              <a:t>• Depart Little Rock June 4, 1838 </a:t>
            </a:r>
          </a:p>
          <a:p>
            <a:r>
              <a:rPr lang="en-US" dirty="0" smtClean="0"/>
              <a:t>• Arrive at Fort Gibson without incident </a:t>
            </a:r>
          </a:p>
          <a:p>
            <a:r>
              <a:rPr lang="en-US" b="1" i="1" dirty="0" smtClean="0"/>
              <a:t>Renown party:</a:t>
            </a:r>
          </a:p>
          <a:p>
            <a:r>
              <a:rPr lang="en-US" dirty="0" smtClean="0"/>
              <a:t>• </a:t>
            </a:r>
            <a:r>
              <a:rPr lang="en-US" i="1" dirty="0" smtClean="0"/>
              <a:t>Renown </a:t>
            </a:r>
            <a:r>
              <a:rPr lang="en-US" dirty="0" smtClean="0"/>
              <a:t>arrives at Little Rock (c) (f) (</a:t>
            </a:r>
            <a:r>
              <a:rPr lang="en-US" dirty="0" err="1" smtClean="0"/>
              <a:t>i</a:t>
            </a:r>
            <a:r>
              <a:rPr lang="en-US" dirty="0" smtClean="0"/>
              <a:t>) May 26, 1838</a:t>
            </a:r>
          </a:p>
          <a:p>
            <a:r>
              <a:rPr lang="en-US" dirty="0" smtClean="0"/>
              <a:t>• </a:t>
            </a:r>
            <a:r>
              <a:rPr lang="en-US" i="1" dirty="0" smtClean="0"/>
              <a:t>Renown </a:t>
            </a:r>
            <a:r>
              <a:rPr lang="en-US" dirty="0" smtClean="0"/>
              <a:t>arrives at Ft. Gibson (f) (</a:t>
            </a:r>
            <a:r>
              <a:rPr lang="en-US" dirty="0" err="1" smtClean="0"/>
              <a:t>i</a:t>
            </a:r>
            <a:r>
              <a:rPr lang="en-US" dirty="0" smtClean="0"/>
              <a:t>) June 12, 1838 </a:t>
            </a:r>
          </a:p>
          <a:p>
            <a:r>
              <a:rPr lang="en-US" dirty="0" smtClean="0"/>
              <a:t>	A party of 117 Seminoles and two Black Seminoles departed Charleston, Florida and arrived at New Orleans on May 28, 1838. The group’s interpreter was named Samuel. They departed New Orleans on the steamer </a:t>
            </a:r>
            <a:r>
              <a:rPr lang="en-US" i="1" dirty="0" smtClean="0"/>
              <a:t>Ozark </a:t>
            </a:r>
            <a:r>
              <a:rPr lang="en-US" dirty="0" smtClean="0"/>
              <a:t>and ascended the Mississippi and Arkansas rivers. </a:t>
            </a:r>
          </a:p>
          <a:p>
            <a:r>
              <a:rPr lang="en-US" dirty="0" smtClean="0"/>
              <a:t>• Capsize on the Arkansas River just below Pine Bluff; transfer to the steamer </a:t>
            </a:r>
            <a:r>
              <a:rPr lang="en-US" i="1" dirty="0" smtClean="0"/>
              <a:t>Mt. Pleasant </a:t>
            </a:r>
            <a:endParaRPr lang="en-US" dirty="0" smtClean="0"/>
          </a:p>
          <a:p>
            <a:r>
              <a:rPr lang="en-US" dirty="0" smtClean="0"/>
              <a:t>• Continue to ascend the Arkansas River </a:t>
            </a:r>
          </a:p>
          <a:p>
            <a:r>
              <a:rPr lang="en-US" dirty="0" smtClean="0"/>
              <a:t>• Arrive at Little Rock June 11, 1838 </a:t>
            </a:r>
          </a:p>
          <a:p>
            <a:r>
              <a:rPr lang="en-US" dirty="0" smtClean="0"/>
              <a:t>• Transfer to the steamer </a:t>
            </a:r>
            <a:r>
              <a:rPr lang="en-US" i="1" dirty="0" smtClean="0"/>
              <a:t>Fox </a:t>
            </a:r>
            <a:r>
              <a:rPr lang="en-US" dirty="0" smtClean="0"/>
              <a:t>and depart Little Rock (c) (</a:t>
            </a:r>
            <a:r>
              <a:rPr lang="en-US" dirty="0" err="1" smtClean="0"/>
              <a:t>i</a:t>
            </a:r>
            <a:r>
              <a:rPr lang="en-US" dirty="0" smtClean="0"/>
              <a:t>) June 13, 1838</a:t>
            </a:r>
          </a:p>
          <a:p>
            <a:r>
              <a:rPr lang="en-US" dirty="0" smtClean="0"/>
              <a:t>• Arrive at Fort Gibson (f) (</a:t>
            </a:r>
            <a:r>
              <a:rPr lang="en-US" dirty="0" err="1" smtClean="0"/>
              <a:t>i</a:t>
            </a:r>
            <a:r>
              <a:rPr lang="en-US" dirty="0" smtClean="0"/>
              <a:t>) June 19, 1838 </a:t>
            </a:r>
          </a:p>
          <a:p>
            <a:r>
              <a:rPr lang="en-US" dirty="0" smtClean="0"/>
              <a:t>	Another party of Black Seminoles, numbering 33, had been detained in New Orleans due to the attempt of some white people to claim them as slaves. The Black Seminoles were finally allowed to leave. They departed up the Mississippi River and were conducted by J. B. Benjamin.</a:t>
            </a:r>
          </a:p>
          <a:p>
            <a:r>
              <a:rPr lang="en-US" dirty="0" smtClean="0"/>
              <a:t>• Ascend the Mississippi River from New Orleans and enter the Arkansas River</a:t>
            </a:r>
          </a:p>
          <a:p>
            <a:r>
              <a:rPr lang="en-US" dirty="0" smtClean="0"/>
              <a:t>• Arrive at Little Rock somewhere between July 7 and July 10, 1838 (</a:t>
            </a:r>
            <a:r>
              <a:rPr lang="en-US" dirty="0" err="1" smtClean="0"/>
              <a:t>i</a:t>
            </a:r>
            <a:r>
              <a:rPr lang="en-US" dirty="0" smtClean="0"/>
              <a:t>); board the steamer </a:t>
            </a:r>
            <a:r>
              <a:rPr lang="en-US" i="1" dirty="0" smtClean="0"/>
              <a:t>Tecumseh </a:t>
            </a:r>
            <a:r>
              <a:rPr lang="en-US" dirty="0" smtClean="0"/>
              <a:t>with </a:t>
            </a:r>
            <a:r>
              <a:rPr lang="en-US" dirty="0" err="1" smtClean="0"/>
              <a:t>Whiteley’s</a:t>
            </a:r>
            <a:r>
              <a:rPr lang="en-US" dirty="0" smtClean="0"/>
              <a:t> party of Cherokees </a:t>
            </a:r>
          </a:p>
          <a:p>
            <a:r>
              <a:rPr lang="en-US" dirty="0" smtClean="0"/>
              <a:t>• Continue to ascend the Arkansas River</a:t>
            </a:r>
          </a:p>
          <a:p>
            <a:r>
              <a:rPr lang="en-US" dirty="0" smtClean="0"/>
              <a:t>• Arrive at Lewisburg and become stranded due to low water (</a:t>
            </a:r>
            <a:r>
              <a:rPr lang="en-US" dirty="0" err="1" smtClean="0"/>
              <a:t>i</a:t>
            </a:r>
            <a:r>
              <a:rPr lang="en-US" dirty="0" smtClean="0"/>
              <a:t>); remain until July 18, 1838 </a:t>
            </a:r>
          </a:p>
          <a:p>
            <a:r>
              <a:rPr lang="en-US" dirty="0" smtClean="0"/>
              <a:t>• Continue overland to Fort Gibson </a:t>
            </a:r>
          </a:p>
          <a:p>
            <a:r>
              <a:rPr lang="en-US" dirty="0" smtClean="0"/>
              <a:t>	On July 11, 1838, 66–67 Seminoles, including Alligator and his family and one Black Seminole, departed New Orleans. They were conducted by Lieutenant John G. Reynolds.  A slave was brought along as an interpreter.</a:t>
            </a:r>
          </a:p>
          <a:p>
            <a:r>
              <a:rPr lang="en-US" dirty="0" smtClean="0"/>
              <a:t>• Depart New Orleans by boat; travel aboard the </a:t>
            </a:r>
            <a:r>
              <a:rPr lang="en-US" i="1" dirty="0" smtClean="0"/>
              <a:t>Itasca </a:t>
            </a:r>
            <a:r>
              <a:rPr lang="en-US" dirty="0" smtClean="0"/>
              <a:t>(</a:t>
            </a:r>
            <a:r>
              <a:rPr lang="en-US" dirty="0" err="1" smtClean="0"/>
              <a:t>i</a:t>
            </a:r>
            <a:r>
              <a:rPr lang="en-US" dirty="0" smtClean="0"/>
              <a:t>) July 11, 1838</a:t>
            </a:r>
          </a:p>
          <a:p>
            <a:r>
              <a:rPr lang="en-US" dirty="0" smtClean="0"/>
              <a:t>• Enter the Arkansas River </a:t>
            </a:r>
          </a:p>
          <a:p>
            <a:r>
              <a:rPr lang="en-US" dirty="0" smtClean="0"/>
              <a:t>• Arrive at Little Rock; delay temporarily due to low water levels; cannot find overland transportation (</a:t>
            </a:r>
            <a:r>
              <a:rPr lang="en-US" dirty="0" err="1" smtClean="0"/>
              <a:t>i</a:t>
            </a:r>
            <a:r>
              <a:rPr lang="en-US" dirty="0" smtClean="0"/>
              <a:t>) July 19, 1939</a:t>
            </a:r>
          </a:p>
          <a:p>
            <a:r>
              <a:rPr lang="en-US" dirty="0" smtClean="0"/>
              <a:t>• Resume journey up the Arkansas River July 22, 1838</a:t>
            </a:r>
          </a:p>
          <a:p>
            <a:r>
              <a:rPr lang="en-US" dirty="0" smtClean="0"/>
              <a:t>• Reach Clarksville; pick up some Black Seminoles who had been forced to abandon their boat due to low water levels </a:t>
            </a:r>
          </a:p>
          <a:p>
            <a:r>
              <a:rPr lang="en-US" dirty="0" smtClean="0"/>
              <a:t>• Continue to ascend the Arkansas River </a:t>
            </a:r>
          </a:p>
          <a:p>
            <a:r>
              <a:rPr lang="en-US" dirty="0" smtClean="0"/>
              <a:t>• Disembark at a point 2 miles below Fort Coffee due to low water ; disembark on the north side of the Arkansas River  July 27, 1838; July 29, 1838</a:t>
            </a:r>
          </a:p>
          <a:p>
            <a:r>
              <a:rPr lang="en-US" dirty="0" smtClean="0"/>
              <a:t>• Continue the journey overland</a:t>
            </a:r>
          </a:p>
          <a:p>
            <a:r>
              <a:rPr lang="en-US" dirty="0" smtClean="0"/>
              <a:t>• Arrive at Fort Gibson August 5, 1838; August 6, 1838</a:t>
            </a:r>
          </a:p>
          <a:p>
            <a:r>
              <a:rPr lang="en-US" dirty="0" smtClean="0"/>
              <a:t>	A party of 250 Seminoles departed Pensacola, Florida on November 29, 1838. The group consisted of the few remaining members of the Apalachicola Tribe and 34 </a:t>
            </a:r>
            <a:r>
              <a:rPr lang="en-US" dirty="0" err="1" smtClean="0"/>
              <a:t>Muscogees</a:t>
            </a:r>
            <a:r>
              <a:rPr lang="en-US" dirty="0" smtClean="0"/>
              <a:t> from Dog Island. They were conducted by Major Daniel Boyd. The group left Florida on the steamers </a:t>
            </a:r>
            <a:r>
              <a:rPr lang="en-US" i="1" dirty="0" smtClean="0"/>
              <a:t>Vesper </a:t>
            </a:r>
            <a:r>
              <a:rPr lang="en-US" dirty="0" smtClean="0"/>
              <a:t>and </a:t>
            </a:r>
            <a:r>
              <a:rPr lang="en-US" i="1" dirty="0" smtClean="0"/>
              <a:t>Octavia </a:t>
            </a:r>
            <a:r>
              <a:rPr lang="en-US" dirty="0" smtClean="0"/>
              <a:t>and arrived at New Orleans November 2, 1838. Here they transferred to the </a:t>
            </a:r>
            <a:r>
              <a:rPr lang="en-US" i="1" dirty="0" smtClean="0"/>
              <a:t>Rodney </a:t>
            </a:r>
            <a:r>
              <a:rPr lang="en-US" dirty="0" smtClean="0"/>
              <a:t>and started up the Mississippi River.</a:t>
            </a:r>
          </a:p>
          <a:p>
            <a:r>
              <a:rPr lang="en-US" dirty="0" smtClean="0"/>
              <a:t>• Ascend the Mississippi River on the </a:t>
            </a:r>
            <a:r>
              <a:rPr lang="en-US" i="1" dirty="0" smtClean="0"/>
              <a:t>Rodney </a:t>
            </a:r>
            <a:endParaRPr lang="en-US" dirty="0" smtClean="0"/>
          </a:p>
          <a:p>
            <a:r>
              <a:rPr lang="en-US" dirty="0" smtClean="0"/>
              <a:t>• Arrive at Montgomery’s Point on the White River; wait here for the water level to rise on the Arkansas River </a:t>
            </a:r>
          </a:p>
          <a:p>
            <a:r>
              <a:rPr lang="en-US" dirty="0" smtClean="0"/>
              <a:t>• Arrive at Little Rock November 22, 1838; transfer to the steamer </a:t>
            </a:r>
            <a:r>
              <a:rPr lang="en-US" i="1" dirty="0" smtClean="0"/>
              <a:t>North St. Louis</a:t>
            </a:r>
            <a:endParaRPr lang="en-US" dirty="0" smtClean="0"/>
          </a:p>
          <a:p>
            <a:r>
              <a:rPr lang="en-US" dirty="0" smtClean="0"/>
              <a:t>• Depart Little Rock (c) (</a:t>
            </a:r>
            <a:r>
              <a:rPr lang="en-US" dirty="0" err="1" smtClean="0"/>
              <a:t>i</a:t>
            </a:r>
            <a:r>
              <a:rPr lang="en-US" dirty="0" smtClean="0"/>
              <a:t>) December 23, 1838</a:t>
            </a:r>
          </a:p>
          <a:p>
            <a:r>
              <a:rPr lang="en-US" dirty="0" smtClean="0"/>
              <a:t>• Run aground below </a:t>
            </a:r>
            <a:r>
              <a:rPr lang="en-US" dirty="0" err="1" smtClean="0"/>
              <a:t>Cadron</a:t>
            </a:r>
            <a:r>
              <a:rPr lang="en-US" dirty="0" smtClean="0"/>
              <a:t> (</a:t>
            </a:r>
            <a:r>
              <a:rPr lang="en-US" dirty="0" err="1" smtClean="0"/>
              <a:t>i</a:t>
            </a:r>
            <a:r>
              <a:rPr lang="en-US" dirty="0" smtClean="0"/>
              <a:t>); run aground 50 miles up the Arkansas River</a:t>
            </a:r>
          </a:p>
          <a:p>
            <a:r>
              <a:rPr lang="en-US" dirty="0" smtClean="0"/>
              <a:t>• Leave overland for Indian Territory from </a:t>
            </a:r>
            <a:r>
              <a:rPr lang="en-US" dirty="0" err="1" smtClean="0"/>
              <a:t>Cadron</a:t>
            </a:r>
            <a:r>
              <a:rPr lang="en-US" dirty="0" smtClean="0"/>
              <a:t> </a:t>
            </a:r>
          </a:p>
          <a:p>
            <a:r>
              <a:rPr lang="en-US" dirty="0" smtClean="0"/>
              <a:t>	Many other Seminole parties left New Orleans in 1838. A party consisting of 305 Seminoles and 30 Black Seminoles moved to Indian Territory under charge of Captain Pitcairn Morrison. They arrived at New Orleans on June, 14, 1838 where they boarded the </a:t>
            </a:r>
            <a:r>
              <a:rPr lang="en-US" i="1" dirty="0" smtClean="0"/>
              <a:t>Livingston </a:t>
            </a:r>
            <a:r>
              <a:rPr lang="en-US" dirty="0" smtClean="0"/>
              <a:t>and ascended the Mississippi River. They passed Little Rock June 23, 1838 and arrived at Fort Gibson June 28, 1838. On October 28, 1838, the entire group of Apalachicola Seminoles and a small number of Creeks departed Florida for the West on one steamer and two schooners. Thirty-one Seminoles and two slaves left Florida in November 1838 and arrived in Fort Gibson February 13, 1839.</a:t>
            </a:r>
          </a:p>
          <a:p>
            <a:r>
              <a:rPr lang="en-US" b="1" i="1" dirty="0" smtClean="0"/>
              <a:t>1839</a:t>
            </a:r>
          </a:p>
          <a:p>
            <a:r>
              <a:rPr lang="en-US" dirty="0" smtClean="0"/>
              <a:t>	General Taylor conducted 96 Seminoles to Tampa Bay on February 25, 1839. They were then brought west by Captain Pitcairn Morrison. The party ascended the Mississippi River, stopping at Fort Jackson, Louisiana to switch to the </a:t>
            </a:r>
            <a:r>
              <a:rPr lang="en-US" i="1" dirty="0" smtClean="0"/>
              <a:t>Buckeye.  </a:t>
            </a:r>
            <a:r>
              <a:rPr lang="en-US" dirty="0" smtClean="0"/>
              <a:t>They passed Natchez on March 28, 1839, where a boiler on the steamer exploded and killed a number of passengers.  The party arrived at Little Rock on April 2, 1839, where they were delayed by low water levels. They arrived at Fort Gibson April 13, 1839.</a:t>
            </a:r>
          </a:p>
          <a:p>
            <a:r>
              <a:rPr lang="en-US" dirty="0" smtClean="0"/>
              <a:t>	Another 1839 removal party consisting of 48 Seminoles departed St. Augustine aboard a schooner conducted by Lieutenant B. Board. They reached New Orleans on November 28, 1839. Here they boarded the steamer </a:t>
            </a:r>
            <a:r>
              <a:rPr lang="en-US" i="1" dirty="0" smtClean="0"/>
              <a:t>Orleans</a:t>
            </a:r>
            <a:r>
              <a:rPr lang="en-US" dirty="0" smtClean="0"/>
              <a:t>. They passed Little Rock in mid-December. Because the Arkansas River was so low, the boat could go no higher than Fort Smith. Here Lieutenant Board put the Seminoles in the charge of Arnold Harris. The water levels rose a few days later, and they continued upriver and arrived at Fort Gibson December 23, 1839.</a:t>
            </a:r>
          </a:p>
          <a:p>
            <a:r>
              <a:rPr lang="en-US" b="1" i="1" dirty="0" smtClean="0"/>
              <a:t>1840</a:t>
            </a:r>
          </a:p>
          <a:p>
            <a:r>
              <a:rPr lang="en-US" dirty="0" smtClean="0"/>
              <a:t>	Several more Seminole parties left Florida for Indian Territory in 1840. On March 21, 220 captive Tallahassee Indians embarked from Tampa Bay and reached New Orleans on April 4. They ascended the Mississippi River on the steamer </a:t>
            </a:r>
            <a:r>
              <a:rPr lang="en-US" i="1" dirty="0" smtClean="0"/>
              <a:t>President </a:t>
            </a:r>
            <a:r>
              <a:rPr lang="en-US" dirty="0" smtClean="0"/>
              <a:t>under charge of Major William B. Belknap. On April 19 they landed on the Arkansas River opposite the mouth of the Grand River in Indian Territory.</a:t>
            </a:r>
          </a:p>
          <a:p>
            <a:r>
              <a:rPr lang="en-US" dirty="0" smtClean="0"/>
              <a:t>	On April 13, 1840, a party of 205 Seminoles, including several Black Seminoles, left Florida. The group’s interpreter was named Abraham. Another party, conducted by disbursing agent L. E. Capers, left Florida on May 7, 1840 and reached New Orleans six days later. They departed May 16 on the </a:t>
            </a:r>
            <a:r>
              <a:rPr lang="en-US" i="1" dirty="0" smtClean="0"/>
              <a:t>John Jay </a:t>
            </a:r>
            <a:r>
              <a:rPr lang="en-US" dirty="0" smtClean="0"/>
              <a:t>under charge of Captain H. </a:t>
            </a:r>
            <a:r>
              <a:rPr lang="en-US" dirty="0" err="1" smtClean="0"/>
              <a:t>McKavett</a:t>
            </a:r>
            <a:r>
              <a:rPr lang="en-US" dirty="0" smtClean="0"/>
              <a:t> and arrived at the Choctaw Agency June 13, 1840.</a:t>
            </a:r>
          </a:p>
          <a:p>
            <a:r>
              <a:rPr lang="en-US" dirty="0" smtClean="0"/>
              <a:t>	A delegation of 14 Seminoles, who had already arrived in Indian Territory, returned to Florida to convince more Seminoles to remove. They traveled under Captain John Page and took two interpreters. Two of the Seminoles were chiefs </a:t>
            </a:r>
            <a:r>
              <a:rPr lang="en-US" dirty="0" err="1" smtClean="0"/>
              <a:t>Holahtochee</a:t>
            </a:r>
            <a:r>
              <a:rPr lang="en-US" dirty="0" smtClean="0"/>
              <a:t> and </a:t>
            </a:r>
            <a:r>
              <a:rPr lang="en-US" dirty="0" err="1" smtClean="0"/>
              <a:t>Nocoseohola</a:t>
            </a:r>
            <a:r>
              <a:rPr lang="en-US" dirty="0" smtClean="0"/>
              <a:t>. The party left Fort Gibson on October 1, 1840 and descended the Arkansas and Mississippi rivers to New Orleans. From there they traveled to 1932; Paige et al. 2003). Tampa Bay, arriving on November 7, 1840.</a:t>
            </a:r>
          </a:p>
          <a:p>
            <a:r>
              <a:rPr lang="en-US" b="1" i="1" dirty="0" smtClean="0"/>
              <a:t>1841</a:t>
            </a:r>
          </a:p>
          <a:p>
            <a:r>
              <a:rPr lang="en-US" dirty="0" smtClean="0"/>
              <a:t>	In late March, 1841 a party of 221 Tallahassee Indians left Tampa Bay, arriving at New Orleans on March 29. Here they boarded the steamer </a:t>
            </a:r>
            <a:r>
              <a:rPr lang="en-US" i="1" dirty="0" smtClean="0"/>
              <a:t>President </a:t>
            </a:r>
            <a:r>
              <a:rPr lang="en-US" dirty="0" smtClean="0"/>
              <a:t>and departed up the Mississippi River on April 4. They were under charge of Major William G. Belknap, Lieutenant John T. Sprague, and Dr. Barnes. The group included the band of Echo </a:t>
            </a:r>
            <a:r>
              <a:rPr lang="en-US" dirty="0" err="1" smtClean="0"/>
              <a:t>Imathla</a:t>
            </a:r>
            <a:r>
              <a:rPr lang="en-US" dirty="0" smtClean="0"/>
              <a:t> and his </a:t>
            </a:r>
            <a:r>
              <a:rPr lang="en-US" dirty="0" err="1" smtClean="0"/>
              <a:t>subchiefs</a:t>
            </a:r>
            <a:r>
              <a:rPr lang="en-US" dirty="0" smtClean="0"/>
              <a:t>. They passed Little Rock April 10 or 11 and reached Fort Gibson on April 19, 1841.</a:t>
            </a:r>
          </a:p>
          <a:p>
            <a:r>
              <a:rPr lang="en-US" dirty="0" smtClean="0"/>
              <a:t>	Also in late March a group of 205 Seminoles and seven Black Seminoles left Florida conducted by </a:t>
            </a:r>
            <a:r>
              <a:rPr lang="en-US" dirty="0" err="1" smtClean="0"/>
              <a:t>LeGrande</a:t>
            </a:r>
            <a:r>
              <a:rPr lang="en-US" dirty="0" smtClean="0"/>
              <a:t> G. Capers. They landed at Fort Gibson on June 13, 1841. In early June, 1841 Wildcat and his men traveled by boat to New Orleans. They were sent back to Florida to help induce other Seminoles to surrender. On October 11, about 200 Seminoles, including Wildcat, left Florida. The party rode on the steamer </a:t>
            </a:r>
            <a:r>
              <a:rPr lang="en-US" i="1" dirty="0" smtClean="0"/>
              <a:t>Laurence Copeland </a:t>
            </a:r>
            <a:r>
              <a:rPr lang="en-US" dirty="0" smtClean="0"/>
              <a:t>to New Orleans, where they switched to the </a:t>
            </a:r>
            <a:r>
              <a:rPr lang="en-US" i="1" dirty="0" smtClean="0"/>
              <a:t>Little Rock </a:t>
            </a:r>
            <a:r>
              <a:rPr lang="en-US" dirty="0" smtClean="0"/>
              <a:t>and ascended the Mississippi River. They passed Little Rock in early November, 1841 and arrived at Fort Gibson November 12.</a:t>
            </a:r>
          </a:p>
          <a:p>
            <a:r>
              <a:rPr lang="en-US" dirty="0" smtClean="0"/>
              <a:t>	A party of 206 Seminoles departed Tampa Bay and arrived at New Orleans May 13, 1841. Here they boarded the </a:t>
            </a:r>
            <a:r>
              <a:rPr lang="en-US" i="1" dirty="0" smtClean="0"/>
              <a:t>John Jay </a:t>
            </a:r>
            <a:r>
              <a:rPr lang="en-US" dirty="0" smtClean="0"/>
              <a:t>and descended the Mississippi River under charge of Captain Henry </a:t>
            </a:r>
            <a:r>
              <a:rPr lang="en-US" dirty="0" err="1" smtClean="0"/>
              <a:t>McKavett</a:t>
            </a:r>
            <a:r>
              <a:rPr lang="en-US" dirty="0" smtClean="0"/>
              <a:t>. They passed Little Rock June 1, 1841 and arrived in Indian Territory on June 13.  In October, 1841 a party of 200 left Tampa Bay and arrived at Fort Gibson in November 1841. The party included 15 Black Seminoles and Billy Factor the interpreter.  In early November, 1841, 207 Seminoles passed Little Rock on the steamer </a:t>
            </a:r>
            <a:r>
              <a:rPr lang="en-US" i="1" dirty="0" smtClean="0"/>
              <a:t>Little Rock</a:t>
            </a:r>
            <a:r>
              <a:rPr lang="en-US" dirty="0" smtClean="0"/>
              <a:t>. They reached Fort Gibson two months later. They had been detained at Little Rock due to low water levels on the Arkansas River.</a:t>
            </a:r>
          </a:p>
          <a:p>
            <a:r>
              <a:rPr lang="en-US" b="1" i="1" dirty="0" smtClean="0"/>
              <a:t>1842</a:t>
            </a:r>
          </a:p>
          <a:p>
            <a:r>
              <a:rPr lang="en-US" dirty="0" smtClean="0"/>
              <a:t>	In the fall and winter of 1841, about 300 Seminoles and their slaves were rounded up and gathered at Tampa Bay. Here they boarded the steamer </a:t>
            </a:r>
            <a:r>
              <a:rPr lang="en-US" i="1" dirty="0" smtClean="0"/>
              <a:t>Laurence Copeland </a:t>
            </a:r>
            <a:r>
              <a:rPr lang="en-US" dirty="0" smtClean="0"/>
              <a:t>and traveled to New Orleans in the spring of 1842. At New Orleans they boarded the steamer </a:t>
            </a:r>
            <a:r>
              <a:rPr lang="en-US" i="1" dirty="0" smtClean="0"/>
              <a:t>President </a:t>
            </a:r>
            <a:r>
              <a:rPr lang="en-US" dirty="0" smtClean="0"/>
              <a:t>and ascended the Mississippi River under the charge of Captain T. L. Alexander.</a:t>
            </a:r>
          </a:p>
          <a:p>
            <a:r>
              <a:rPr lang="en-US" dirty="0" smtClean="0"/>
              <a:t>• Ascend the Mississippi River, Spring 1842 </a:t>
            </a:r>
          </a:p>
          <a:p>
            <a:r>
              <a:rPr lang="en-US" dirty="0" smtClean="0"/>
              <a:t>• Enter the Arkansas River </a:t>
            </a:r>
          </a:p>
          <a:p>
            <a:r>
              <a:rPr lang="en-US" dirty="0" smtClean="0"/>
              <a:t>• Land at a point 60 miles below Little Rock to wait for the water level to rise </a:t>
            </a:r>
          </a:p>
          <a:p>
            <a:r>
              <a:rPr lang="en-US" dirty="0" smtClean="0"/>
              <a:t>• Arrive at Webber’s Falls in Indian Territory June 1, 1842 </a:t>
            </a:r>
          </a:p>
          <a:p>
            <a:r>
              <a:rPr lang="en-US" dirty="0" smtClean="0"/>
              <a:t>	More Seminoles were captured during 1842. In April, a party of 102 left Tampa Bay under the charge of Second Lieutenant E. R. S. Canby. They left New Orleans on July 21/22, 1842 on the steamer </a:t>
            </a:r>
            <a:r>
              <a:rPr lang="en-US" i="1" dirty="0" smtClean="0"/>
              <a:t>J. B. Swan. </a:t>
            </a:r>
            <a:r>
              <a:rPr lang="en-US" dirty="0" smtClean="0"/>
              <a:t>Gopher John (John </a:t>
            </a:r>
            <a:r>
              <a:rPr lang="en-US" dirty="0" err="1" smtClean="0"/>
              <a:t>Coheia</a:t>
            </a:r>
            <a:r>
              <a:rPr lang="en-US" dirty="0" smtClean="0"/>
              <a:t>) was with this group.</a:t>
            </a:r>
          </a:p>
          <a:p>
            <a:r>
              <a:rPr lang="en-US" dirty="0" smtClean="0"/>
              <a:t>• Ascend the Mississippi River on the </a:t>
            </a:r>
            <a:r>
              <a:rPr lang="en-US" i="1" dirty="0" smtClean="0"/>
              <a:t>J. B. Swan </a:t>
            </a:r>
            <a:r>
              <a:rPr lang="en-US" dirty="0" smtClean="0"/>
              <a:t>July 22, 1842</a:t>
            </a:r>
          </a:p>
          <a:p>
            <a:r>
              <a:rPr lang="en-US" dirty="0" smtClean="0"/>
              <a:t>• Enter the Arkansas River; water is very low </a:t>
            </a:r>
          </a:p>
          <a:p>
            <a:r>
              <a:rPr lang="en-US" dirty="0" smtClean="0"/>
              <a:t>• Run aground 6 miles below Little Rock and disembark; ground at La Fourche Bar; are delayed here for a week (d); ground at the </a:t>
            </a:r>
            <a:r>
              <a:rPr lang="en-US" dirty="0" err="1" smtClean="0"/>
              <a:t>Barraque’s</a:t>
            </a:r>
            <a:r>
              <a:rPr lang="en-US" dirty="0" smtClean="0"/>
              <a:t> Bar </a:t>
            </a:r>
          </a:p>
          <a:p>
            <a:r>
              <a:rPr lang="en-US" dirty="0" smtClean="0"/>
              <a:t>• Arrive at Little Rock  early August, 1842 </a:t>
            </a:r>
          </a:p>
          <a:p>
            <a:r>
              <a:rPr lang="en-US" dirty="0" smtClean="0"/>
              <a:t>• Depart overland; travel overland from Little Rock by way of Fort Smith; follow the military road from Little Rock to Fort Smith</a:t>
            </a:r>
          </a:p>
          <a:p>
            <a:r>
              <a:rPr lang="en-US" dirty="0" smtClean="0"/>
              <a:t>• Arrive at Fort Smith August 25, 1842 </a:t>
            </a:r>
          </a:p>
          <a:p>
            <a:r>
              <a:rPr lang="en-US" dirty="0" smtClean="0"/>
              <a:t>• Cross the Arkansas River by ferry at Norristown</a:t>
            </a:r>
          </a:p>
          <a:p>
            <a:r>
              <a:rPr lang="en-US" dirty="0" smtClean="0"/>
              <a:t>• Reach Indian Territory September 6, 1842; August 26, 1842</a:t>
            </a:r>
          </a:p>
          <a:p>
            <a:r>
              <a:rPr lang="en-US" dirty="0" smtClean="0"/>
              <a:t>	In February, 1842, under the charge of Capt. T. L. Alexander, 220 Seminoles were escorted to Indian Territory. They went by boat from Tampa Bay to New Orleans. In New Orleans, they camped for nine weeks while waiting for additional Seminole emigrants to arrive . They were joined by a group of 94 Seminoles who had left Tampa Bay April 10, 1842. From New Orleans, they all set sail aboard the steamer </a:t>
            </a:r>
            <a:r>
              <a:rPr lang="en-US" i="1" dirty="0" smtClean="0"/>
              <a:t>President</a:t>
            </a:r>
            <a:r>
              <a:rPr lang="en-US" dirty="0" smtClean="0"/>
              <a:t>. They traveled up the Mississippi and Arkansas rivers. Due to very low water on the Arkansas River, they were stranded about 60 miles above Little Rock. After camping here for several weeks, the water finally rose and they went on to Webbers Falls, arriving June 1.</a:t>
            </a:r>
          </a:p>
          <a:p>
            <a:r>
              <a:rPr lang="en-US" b="1" i="1" dirty="0" smtClean="0"/>
              <a:t>1843</a:t>
            </a:r>
          </a:p>
          <a:p>
            <a:r>
              <a:rPr lang="en-US" dirty="0" smtClean="0"/>
              <a:t>	</a:t>
            </a:r>
            <a:r>
              <a:rPr lang="en-US" dirty="0" err="1" smtClean="0"/>
              <a:t>Pascofa</a:t>
            </a:r>
            <a:r>
              <a:rPr lang="en-US" dirty="0" smtClean="0"/>
              <a:t> and his followers, who were Creeks that had fled from Alabama to Florida in 1836, surrendered in November, 1842. In January or February of 1843, </a:t>
            </a:r>
            <a:r>
              <a:rPr lang="en-US" dirty="0" err="1" smtClean="0"/>
              <a:t>Pascofa’s</a:t>
            </a:r>
            <a:r>
              <a:rPr lang="en-US" dirty="0" smtClean="0"/>
              <a:t> band of 350 embarked from Tampa Bay on the steamer </a:t>
            </a:r>
            <a:r>
              <a:rPr lang="en-US" i="1" dirty="0" smtClean="0"/>
              <a:t>William Gaston </a:t>
            </a:r>
            <a:r>
              <a:rPr lang="en-US" dirty="0" smtClean="0"/>
              <a:t>under the charge of Lieutenant Henry </a:t>
            </a:r>
            <a:r>
              <a:rPr lang="en-US" dirty="0" err="1" smtClean="0"/>
              <a:t>McKavett</a:t>
            </a:r>
            <a:r>
              <a:rPr lang="en-US" dirty="0" smtClean="0"/>
              <a:t>. They arrived in New Orleans in February and left on March 4, 1843. They took the steamer </a:t>
            </a:r>
            <a:r>
              <a:rPr lang="en-US" i="1" dirty="0" smtClean="0"/>
              <a:t>Lucy Walker </a:t>
            </a:r>
            <a:r>
              <a:rPr lang="en-US" dirty="0" smtClean="0"/>
              <a:t>and were conducted by Captain H. M. </a:t>
            </a:r>
            <a:r>
              <a:rPr lang="en-US" dirty="0" err="1" smtClean="0"/>
              <a:t>McKavett</a:t>
            </a:r>
            <a:r>
              <a:rPr lang="en-US" dirty="0" smtClean="0"/>
              <a:t>.</a:t>
            </a:r>
          </a:p>
          <a:p>
            <a:r>
              <a:rPr lang="en-US" dirty="0" smtClean="0"/>
              <a:t>• Travel up the Mississippi and Arkansas rivers by boat </a:t>
            </a:r>
          </a:p>
          <a:p>
            <a:r>
              <a:rPr lang="en-US" dirty="0" smtClean="0"/>
              <a:t>• Arrive at Little Rock; delay here due to low water March 11, 1843</a:t>
            </a:r>
          </a:p>
          <a:p>
            <a:r>
              <a:rPr lang="en-US" dirty="0" smtClean="0"/>
              <a:t>• Continue to ascend the Arkansas River; encamp on the riverbank 20 miles below Fort Smith one month later</a:t>
            </a:r>
          </a:p>
          <a:p>
            <a:r>
              <a:rPr lang="en-US" dirty="0" smtClean="0"/>
              <a:t>• Land on the south bank of the Arkansas River opposite the mouth of the Illinois River (c) (d); remain at nearby Webber’s Falls while awaiting transportation; travel the rest of the way by wagon April 26</a:t>
            </a:r>
          </a:p>
          <a:p>
            <a:r>
              <a:rPr lang="en-US" b="1" i="1" dirty="0" smtClean="0"/>
              <a:t>1856-1857</a:t>
            </a:r>
          </a:p>
          <a:p>
            <a:r>
              <a:rPr lang="en-US" dirty="0" smtClean="0"/>
              <a:t>	According to Foreman (1932), 165 “hostiles” sailed from Fort Myers, Florida to New Orleans in 1856. From there they ascended the Mississippi River aboard the steamer </a:t>
            </a:r>
            <a:r>
              <a:rPr lang="en-US" i="1" dirty="0" smtClean="0"/>
              <a:t>Quapaw</a:t>
            </a:r>
            <a:r>
              <a:rPr lang="en-US" dirty="0" smtClean="0"/>
              <a:t>. Foreman later wrote (1948) about a delegation of 40 Seminoles and six Creeks who traveled in the winter of 1856 from Indian Territory to Florida to locate more Seminoles. After spending weeks looking for them, 156 Seminoles were gathered and convinced to move. The party left Fort Myers on May 4, 1857 for New Orleans.</a:t>
            </a:r>
          </a:p>
          <a:p>
            <a:r>
              <a:rPr lang="en-US" dirty="0" smtClean="0"/>
              <a:t>	Foreman might possibly have been referring to the same group in both places, as evidenced by the dates below being exactly one year apart and the number of Seminoles seemingly transposed.</a:t>
            </a:r>
          </a:p>
          <a:p>
            <a:r>
              <a:rPr lang="en-US" dirty="0" smtClean="0"/>
              <a:t>• Ascend the Mississippi River by boat </a:t>
            </a:r>
          </a:p>
          <a:p>
            <a:r>
              <a:rPr lang="en-US" dirty="0" smtClean="0"/>
              <a:t>• Ascend the Arkansas River by boat </a:t>
            </a:r>
          </a:p>
          <a:p>
            <a:r>
              <a:rPr lang="en-US" dirty="0" smtClean="0"/>
              <a:t>• Arrive at Fort Smith  May 28</a:t>
            </a:r>
          </a:p>
          <a:p>
            <a:r>
              <a:rPr lang="en-US" dirty="0" smtClean="0"/>
              <a:t>• Proceed overland from Fort Smith in charge of Rutherford </a:t>
            </a:r>
          </a:p>
          <a:p>
            <a:r>
              <a:rPr lang="en-US" dirty="0" smtClean="0"/>
              <a:t>• Arrive at the Seminole Agency June 16, 1856 (c); June 16, 1857 </a:t>
            </a:r>
          </a:p>
          <a:p>
            <a:r>
              <a:rPr lang="en-US" b="1" i="1" dirty="0" smtClean="0"/>
              <a:t>1858</a:t>
            </a:r>
          </a:p>
          <a:p>
            <a:r>
              <a:rPr lang="en-US" dirty="0" smtClean="0"/>
              <a:t>	In 1858, Billy Bowlegs and about 160 of his people agreed to move West.  They left Florida on the steamer </a:t>
            </a:r>
            <a:r>
              <a:rPr lang="en-US" i="1" dirty="0" smtClean="0"/>
              <a:t>Grey Cloud </a:t>
            </a:r>
            <a:r>
              <a:rPr lang="en-US" dirty="0" smtClean="0"/>
              <a:t>and arrived in New Orleans where they spent a week. They transferred to the </a:t>
            </a:r>
            <a:r>
              <a:rPr lang="en-US" i="1" dirty="0" smtClean="0"/>
              <a:t>Quapaw </a:t>
            </a:r>
            <a:r>
              <a:rPr lang="en-US" dirty="0" smtClean="0"/>
              <a:t>and arrived at Fort Smith May 28, 1858. In December 1858, Billy Bowlegs returned to Florida and persuaded 75 more Seminoles to move. They departed for New Orleans February 15, 1859, and arrived in Indian Territory by early March, 1859. This was the last removal from Florida under the provisions of the Treaty of Moultrie Creek.</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54" name="Picture 2"/>
          <p:cNvPicPr>
            <a:picLocks noChangeAspect="1" noChangeArrowheads="1"/>
          </p:cNvPicPr>
          <p:nvPr/>
        </p:nvPicPr>
        <p:blipFill>
          <a:blip r:embed="rId3"/>
          <a:srcRect/>
          <a:stretch>
            <a:fillRect/>
          </a:stretch>
        </p:blipFill>
        <p:spPr bwMode="auto">
          <a:xfrm>
            <a:off x="4648200" y="1989643"/>
            <a:ext cx="3429000" cy="3801557"/>
          </a:xfrm>
          <a:prstGeom prst="rect">
            <a:avLst/>
          </a:prstGeom>
          <a:noFill/>
          <a:ln w="9525">
            <a:noFill/>
            <a:miter lim="800000"/>
            <a:headEnd/>
            <a:tailEnd/>
          </a:ln>
          <a:effectLst/>
        </p:spPr>
      </p:pic>
      <p:grpSp>
        <p:nvGrpSpPr>
          <p:cNvPr id="42" name="Group 41"/>
          <p:cNvGrpSpPr/>
          <p:nvPr/>
        </p:nvGrpSpPr>
        <p:grpSpPr>
          <a:xfrm>
            <a:off x="4839869" y="3124200"/>
            <a:ext cx="3237331" cy="2971800"/>
            <a:chOff x="4839869" y="3124200"/>
            <a:chExt cx="3237331" cy="2971800"/>
          </a:xfrm>
        </p:grpSpPr>
        <p:pic>
          <p:nvPicPr>
            <p:cNvPr id="46"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47" name="Freeform 46"/>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2"/>
          <p:cNvGrpSpPr/>
          <p:nvPr/>
        </p:nvGrpSpPr>
        <p:grpSpPr>
          <a:xfrm>
            <a:off x="4724400" y="3558778"/>
            <a:ext cx="1524000" cy="2998887"/>
            <a:chOff x="4495800" y="3648456"/>
            <a:chExt cx="1524000" cy="2998887"/>
          </a:xfrm>
        </p:grpSpPr>
        <p:grpSp>
          <p:nvGrpSpPr>
            <p:cNvPr id="4" name="Group 64"/>
            <p:cNvGrpSpPr/>
            <p:nvPr/>
          </p:nvGrpSpPr>
          <p:grpSpPr>
            <a:xfrm>
              <a:off x="4495800" y="3747279"/>
              <a:ext cx="1449022" cy="2900064"/>
              <a:chOff x="4495800" y="3747279"/>
              <a:chExt cx="1449022" cy="2900064"/>
            </a:xfrm>
          </p:grpSpPr>
          <p:grpSp>
            <p:nvGrpSpPr>
              <p:cNvPr id="5" name="Group 82"/>
              <p:cNvGrpSpPr/>
              <p:nvPr/>
            </p:nvGrpSpPr>
            <p:grpSpPr>
              <a:xfrm>
                <a:off x="4495800" y="3747279"/>
                <a:ext cx="1449022" cy="2433934"/>
                <a:chOff x="4495800" y="3747279"/>
                <a:chExt cx="1449022" cy="2433934"/>
              </a:xfrm>
            </p:grpSpPr>
            <p:cxnSp>
              <p:nvCxnSpPr>
                <p:cNvPr id="44" name="Straight Connector 43"/>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6" descr="Image result for sequoyah"/>
                <p:cNvPicPr>
                  <a:picLocks noChangeAspect="1" noChangeArrowheads="1"/>
                </p:cNvPicPr>
                <p:nvPr/>
              </p:nvPicPr>
              <p:blipFill>
                <a:blip r:embed="rId5"/>
                <a:srcRect r="35862" b="51680"/>
                <a:stretch>
                  <a:fillRect/>
                </a:stretch>
              </p:blipFill>
              <p:spPr bwMode="auto">
                <a:xfrm>
                  <a:off x="4495800" y="4724400"/>
                  <a:ext cx="1449022" cy="1456813"/>
                </a:xfrm>
                <a:prstGeom prst="rect">
                  <a:avLst/>
                </a:prstGeom>
                <a:noFill/>
                <a:ln w="25400">
                  <a:solidFill>
                    <a:schemeClr val="tx1"/>
                  </a:solidFill>
                </a:ln>
              </p:spPr>
            </p:pic>
          </p:grpSp>
          <p:sp>
            <p:nvSpPr>
              <p:cNvPr id="43" name="TextBox 42"/>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41" name="Oval 40"/>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36"/>
          <p:cNvGrpSpPr/>
          <p:nvPr/>
        </p:nvGrpSpPr>
        <p:grpSpPr>
          <a:xfrm>
            <a:off x="6574536" y="2895600"/>
            <a:ext cx="2285999" cy="1832543"/>
            <a:chOff x="6574536" y="2895600"/>
            <a:chExt cx="2285999" cy="1832543"/>
          </a:xfrm>
        </p:grpSpPr>
        <p:grpSp>
          <p:nvGrpSpPr>
            <p:cNvPr id="7" name="Group 62"/>
            <p:cNvGrpSpPr/>
            <p:nvPr/>
          </p:nvGrpSpPr>
          <p:grpSpPr>
            <a:xfrm>
              <a:off x="6650954" y="2895600"/>
              <a:ext cx="2209581" cy="1832543"/>
              <a:chOff x="6650954" y="2895600"/>
              <a:chExt cx="2209581" cy="1832543"/>
            </a:xfrm>
          </p:grpSpPr>
          <p:grpSp>
            <p:nvGrpSpPr>
              <p:cNvPr id="8" name="Group 96"/>
              <p:cNvGrpSpPr/>
              <p:nvPr/>
            </p:nvGrpSpPr>
            <p:grpSpPr>
              <a:xfrm>
                <a:off x="6650954" y="2895600"/>
                <a:ext cx="2191680" cy="1373008"/>
                <a:chOff x="6650954" y="2820122"/>
                <a:chExt cx="2191680" cy="1373008"/>
              </a:xfrm>
            </p:grpSpPr>
            <p:cxnSp>
              <p:nvCxnSpPr>
                <p:cNvPr id="51" name="Straight Connector 50"/>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Major ridge.jpg"/>
                <p:cNvPicPr>
                  <a:picLocks noChangeAspect="1" noChangeArrowheads="1"/>
                </p:cNvPicPr>
                <p:nvPr/>
              </p:nvPicPr>
              <p:blipFill>
                <a:blip r:embed="rId6"/>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50" name="TextBox 49"/>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48" name="Oval 47"/>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sp>
        <p:nvSpPr>
          <p:cNvPr id="68" name="TextBox 67"/>
          <p:cNvSpPr txBox="1"/>
          <p:nvPr/>
        </p:nvSpPr>
        <p:spPr>
          <a:xfrm rot="20114728">
            <a:off x="627237" y="3189318"/>
            <a:ext cx="3939394"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are they now? </a:t>
            </a:r>
            <a:endParaRPr lang="en-US" sz="3200" b="1" dirty="0">
              <a:effectLst>
                <a:outerShdw dist="38100" dir="7200000" algn="ctr" rotWithShape="0">
                  <a:schemeClr val="bg1"/>
                </a:outerShdw>
              </a:effectLst>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3" name="TextBox 52"/>
          <p:cNvSpPr txBox="1"/>
          <p:nvPr/>
        </p:nvSpPr>
        <p:spPr>
          <a:xfrm rot="20114728">
            <a:off x="-167863" y="2462643"/>
            <a:ext cx="6318360" cy="584775"/>
          </a:xfrm>
          <a:prstGeom prst="rect">
            <a:avLst/>
          </a:prstGeom>
          <a:solidFill>
            <a:schemeClr val="bg1">
              <a:lumMod val="65000"/>
              <a:alpha val="74000"/>
            </a:schemeClr>
          </a:solidFill>
        </p:spPr>
        <p:txBody>
          <a:bodyPr wrap="square" rtlCol="0">
            <a:spAutoFit/>
          </a:bodyPr>
          <a:lstStyle/>
          <a:p>
            <a:r>
              <a:rPr lang="en-US" sz="3200" b="1" dirty="0" smtClean="0">
                <a:effectLst>
                  <a:outerShdw dist="38100" dir="7200000" algn="ctr" rotWithShape="0">
                    <a:schemeClr val="bg1"/>
                  </a:outerShdw>
                </a:effectLst>
              </a:rPr>
              <a:t>Where were the Native Homelands?</a:t>
            </a:r>
            <a:endParaRPr lang="en-US" sz="3200" b="1" dirty="0">
              <a:effectLst>
                <a:outerShdw dist="38100" dir="7200000" algn="ctr" rotWithShape="0">
                  <a:schemeClr val="bg1"/>
                </a:outerShdw>
              </a:effectLst>
            </a:endParaRPr>
          </a:p>
        </p:txBody>
      </p:sp>
      <p:pic>
        <p:nvPicPr>
          <p:cNvPr id="69" name="Picture 5"/>
          <p:cNvPicPr>
            <a:picLocks noChangeAspect="1" noChangeArrowheads="1"/>
          </p:cNvPicPr>
          <p:nvPr/>
        </p:nvPicPr>
        <p:blipFill>
          <a:blip r:embed="rId7"/>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nvGrpSpPr>
          <p:cNvPr id="49" name="Group 48"/>
          <p:cNvGrpSpPr/>
          <p:nvPr/>
        </p:nvGrpSpPr>
        <p:grpSpPr>
          <a:xfrm>
            <a:off x="6324600" y="4343400"/>
            <a:ext cx="1219200" cy="2447330"/>
            <a:chOff x="6324600" y="4343400"/>
            <a:chExt cx="1219200" cy="2447330"/>
          </a:xfrm>
        </p:grpSpPr>
        <p:grpSp>
          <p:nvGrpSpPr>
            <p:cNvPr id="55" name="Group 103"/>
            <p:cNvGrpSpPr/>
            <p:nvPr/>
          </p:nvGrpSpPr>
          <p:grpSpPr>
            <a:xfrm>
              <a:off x="6324600" y="4343400"/>
              <a:ext cx="1219200" cy="2447330"/>
              <a:chOff x="6324600" y="4343400"/>
              <a:chExt cx="1219200" cy="2447330"/>
            </a:xfrm>
          </p:grpSpPr>
          <p:grpSp>
            <p:nvGrpSpPr>
              <p:cNvPr id="58" name="Group 15"/>
              <p:cNvGrpSpPr/>
              <p:nvPr/>
            </p:nvGrpSpPr>
            <p:grpSpPr>
              <a:xfrm>
                <a:off x="6324600" y="4343400"/>
                <a:ext cx="1219200" cy="2447330"/>
                <a:chOff x="2895600" y="3505200"/>
                <a:chExt cx="1219200" cy="2447330"/>
              </a:xfrm>
            </p:grpSpPr>
            <p:grpSp>
              <p:nvGrpSpPr>
                <p:cNvPr id="64" name="Group 65"/>
                <p:cNvGrpSpPr/>
                <p:nvPr/>
              </p:nvGrpSpPr>
              <p:grpSpPr>
                <a:xfrm>
                  <a:off x="2895600" y="3581400"/>
                  <a:ext cx="1219200" cy="2371130"/>
                  <a:chOff x="2895600" y="3581400"/>
                  <a:chExt cx="1219200" cy="2371130"/>
                </a:xfrm>
              </p:grpSpPr>
              <p:grpSp>
                <p:nvGrpSpPr>
                  <p:cNvPr id="70" name="Group 46"/>
                  <p:cNvGrpSpPr/>
                  <p:nvPr/>
                </p:nvGrpSpPr>
                <p:grpSpPr>
                  <a:xfrm>
                    <a:off x="2895600" y="3581400"/>
                    <a:ext cx="1219200" cy="1884065"/>
                    <a:chOff x="3418114" y="4876800"/>
                    <a:chExt cx="1219200" cy="1884065"/>
                  </a:xfrm>
                </p:grpSpPr>
                <p:cxnSp>
                  <p:nvCxnSpPr>
                    <p:cNvPr id="72" name="Straight Connector 71"/>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2"/>
                    <p:cNvPicPr>
                      <a:picLocks noChangeAspect="1" noChangeArrowheads="1"/>
                    </p:cNvPicPr>
                    <p:nvPr/>
                  </p:nvPicPr>
                  <p:blipFill>
                    <a:blip r:embed="rId8"/>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71" name="TextBox 70"/>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7" name="Oval 66"/>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2" descr="vintage-native-american-girls-portrait-photography-1-575a5eb65d1ca__700"/>
              <p:cNvPicPr>
                <a:picLocks noChangeAspect="1" noChangeArrowheads="1"/>
              </p:cNvPicPr>
              <p:nvPr/>
            </p:nvPicPr>
            <p:blipFill>
              <a:blip r:embed="rId9"/>
              <a:srcRect l="38300" t="15050" r="38269" b="61243"/>
              <a:stretch>
                <a:fillRect/>
              </a:stretch>
            </p:blipFill>
            <p:spPr bwMode="auto">
              <a:xfrm flipH="1">
                <a:off x="6324600" y="4881265"/>
                <a:ext cx="1219200" cy="1447800"/>
              </a:xfrm>
              <a:prstGeom prst="rect">
                <a:avLst/>
              </a:prstGeom>
              <a:noFill/>
            </p:spPr>
          </p:pic>
        </p:grpSp>
        <p:pic>
          <p:nvPicPr>
            <p:cNvPr id="56" name="Picture 2" descr="Image result for american indian woman"/>
            <p:cNvPicPr>
              <a:picLocks noChangeAspect="1" noChangeArrowheads="1"/>
            </p:cNvPicPr>
            <p:nvPr/>
          </p:nvPicPr>
          <p:blipFill>
            <a:blip r:embed="rId10"/>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childTnLst>
                                </p:cTn>
                              </p:par>
                              <p:par>
                                <p:cTn id="13" presetID="8" presetClass="emph" presetSubtype="0" fill="hold" nodeType="withEffect">
                                  <p:stCondLst>
                                    <p:cond delay="0"/>
                                  </p:stCondLst>
                                  <p:childTnLst>
                                    <p:animRot by="21600000">
                                      <p:cBhvr>
                                        <p:cTn id="14" dur="1000" fill="hold"/>
                                        <p:tgtEl>
                                          <p:spTgt spid="66"/>
                                        </p:tgtEl>
                                        <p:attrNameLst>
                                          <p:attrName>r</p:attrName>
                                        </p:attrNameLst>
                                      </p:cBhvr>
                                    </p:animRot>
                                  </p:childTnLst>
                                </p:cTn>
                              </p:par>
                            </p:childTnLst>
                          </p:cTn>
                        </p:par>
                        <p:par>
                          <p:cTn id="15" fill="hold">
                            <p:stCondLst>
                              <p:cond delay="1000"/>
                            </p:stCondLst>
                            <p:childTnLst>
                              <p:par>
                                <p:cTn id="16" presetID="53" presetClass="entr" presetSubtype="0" fill="hold" nodeType="afterEffect">
                                  <p:stCondLst>
                                    <p:cond delay="0"/>
                                  </p:stCondLst>
                                  <p:childTnLst>
                                    <p:set>
                                      <p:cBhvr>
                                        <p:cTn id="17" dur="1" fill="hold">
                                          <p:stCondLst>
                                            <p:cond delay="0"/>
                                          </p:stCondLst>
                                        </p:cTn>
                                        <p:tgtEl>
                                          <p:spTgt spid="68"/>
                                        </p:tgtEl>
                                        <p:attrNameLst>
                                          <p:attrName>style.visibility</p:attrName>
                                        </p:attrNameLst>
                                      </p:cBhvr>
                                      <p:to>
                                        <p:strVal val="visible"/>
                                      </p:to>
                                    </p:set>
                                    <p:anim calcmode="lin" valueType="num">
                                      <p:cBhvr>
                                        <p:cTn id="18" dur="1000" fill="hold"/>
                                        <p:tgtEl>
                                          <p:spTgt spid="68"/>
                                        </p:tgtEl>
                                        <p:attrNameLst>
                                          <p:attrName>ppt_w</p:attrName>
                                        </p:attrNameLst>
                                      </p:cBhvr>
                                      <p:tavLst>
                                        <p:tav tm="0">
                                          <p:val>
                                            <p:fltVal val="0"/>
                                          </p:val>
                                        </p:tav>
                                        <p:tav tm="100000">
                                          <p:val>
                                            <p:strVal val="#ppt_w"/>
                                          </p:val>
                                        </p:tav>
                                      </p:tavLst>
                                    </p:anim>
                                    <p:anim calcmode="lin" valueType="num">
                                      <p:cBhvr>
                                        <p:cTn id="19" dur="1000" fill="hold"/>
                                        <p:tgtEl>
                                          <p:spTgt spid="68"/>
                                        </p:tgtEl>
                                        <p:attrNameLst>
                                          <p:attrName>ppt_h</p:attrName>
                                        </p:attrNameLst>
                                      </p:cBhvr>
                                      <p:tavLst>
                                        <p:tav tm="0">
                                          <p:val>
                                            <p:fltVal val="0"/>
                                          </p:val>
                                        </p:tav>
                                        <p:tav tm="100000">
                                          <p:val>
                                            <p:strVal val="#ppt_h"/>
                                          </p:val>
                                        </p:tav>
                                      </p:tavLst>
                                    </p:anim>
                                    <p:animEffect transition="in" filter="fade">
                                      <p:cBhvr>
                                        <p:cTn id="20" dur="10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xit" presetSubtype="0" fill="hold" nodeType="clickEffect">
                                  <p:stCondLst>
                                    <p:cond delay="0"/>
                                  </p:stCondLst>
                                  <p:childTnLst>
                                    <p:anim calcmode="lin" valueType="num">
                                      <p:cBhvr>
                                        <p:cTn id="24" dur="3000"/>
                                        <p:tgtEl>
                                          <p:spTgt spid="54"/>
                                        </p:tgtEl>
                                        <p:attrNameLst>
                                          <p:attrName>ppt_w</p:attrName>
                                        </p:attrNameLst>
                                      </p:cBhvr>
                                      <p:tavLst>
                                        <p:tav tm="0">
                                          <p:val>
                                            <p:strVal val="ppt_w"/>
                                          </p:val>
                                        </p:tav>
                                        <p:tav tm="100000">
                                          <p:val>
                                            <p:fltVal val="0"/>
                                          </p:val>
                                        </p:tav>
                                      </p:tavLst>
                                    </p:anim>
                                    <p:anim calcmode="lin" valueType="num">
                                      <p:cBhvr>
                                        <p:cTn id="25" dur="3000"/>
                                        <p:tgtEl>
                                          <p:spTgt spid="54"/>
                                        </p:tgtEl>
                                        <p:attrNameLst>
                                          <p:attrName>ppt_h</p:attrName>
                                        </p:attrNameLst>
                                      </p:cBhvr>
                                      <p:tavLst>
                                        <p:tav tm="0">
                                          <p:val>
                                            <p:strVal val="ppt_h"/>
                                          </p:val>
                                        </p:tav>
                                        <p:tav tm="100000">
                                          <p:val>
                                            <p:fltVal val="0"/>
                                          </p:val>
                                        </p:tav>
                                      </p:tavLst>
                                    </p:anim>
                                    <p:animEffect transition="out" filter="fade">
                                      <p:cBhvr>
                                        <p:cTn id="26" dur="3000"/>
                                        <p:tgtEl>
                                          <p:spTgt spid="54"/>
                                        </p:tgtEl>
                                      </p:cBhvr>
                                    </p:animEffect>
                                    <p:set>
                                      <p:cBhvr>
                                        <p:cTn id="27" dur="1" fill="hold">
                                          <p:stCondLst>
                                            <p:cond delay="2999"/>
                                          </p:stCondLst>
                                        </p:cTn>
                                        <p:tgtEl>
                                          <p:spTgt spid="54"/>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2000"/>
                                        <p:tgtEl>
                                          <p:spTgt spid="42"/>
                                        </p:tgtEl>
                                      </p:cBhvr>
                                    </p:animEffect>
                                  </p:childTnLst>
                                </p:cTn>
                              </p:par>
                              <p:par>
                                <p:cTn id="31" presetID="10" presetClass="exit" presetSubtype="0" fill="hold" grpId="0" nodeType="withEffect">
                                  <p:stCondLst>
                                    <p:cond delay="0"/>
                                  </p:stCondLst>
                                  <p:childTnLst>
                                    <p:animEffect transition="out" filter="fade">
                                      <p:cBhvr>
                                        <p:cTn id="32" dur="1000"/>
                                        <p:tgtEl>
                                          <p:spTgt spid="53"/>
                                        </p:tgtEl>
                                      </p:cBhvr>
                                    </p:animEffect>
                                    <p:set>
                                      <p:cBhvr>
                                        <p:cTn id="33" dur="1" fill="hold">
                                          <p:stCondLst>
                                            <p:cond delay="999"/>
                                          </p:stCondLst>
                                        </p:cTn>
                                        <p:tgtEl>
                                          <p:spTgt spid="53"/>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8"/>
                                        </p:tgtEl>
                                      </p:cBhvr>
                                    </p:animEffect>
                                    <p:set>
                                      <p:cBhvr>
                                        <p:cTn id="36" dur="1" fill="hold">
                                          <p:stCondLst>
                                            <p:cond delay="9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1" animBg="1"/>
      <p:bldP spid="53" grpId="0" animBg="1"/>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125301"/>
          </a:xfrm>
          <a:prstGeom prst="rect">
            <a:avLst/>
          </a:prstGeom>
        </p:spPr>
        <p:txBody>
          <a:bodyPr wrap="square">
            <a:spAutoFit/>
          </a:bodyPr>
          <a:lstStyle/>
          <a:p>
            <a:r>
              <a:rPr lang="en-US" dirty="0" smtClean="0">
                <a:hlinkClick r:id="rId2"/>
              </a:rPr>
              <a:t>https://www.uswars.net/second-seminole-war/</a:t>
            </a:r>
            <a:endParaRPr lang="en-US" dirty="0" smtClean="0"/>
          </a:p>
          <a:p>
            <a:r>
              <a:rPr lang="en-US" dirty="0" smtClean="0"/>
              <a:t>	United States government decides removal of all Indians in Florida to the Indian Territory in the West (present day Oklahoma) was the best solution to continued conflict between the Seminoles and white settlers. By 1834, 3,824 Indians had been removed to the west.</a:t>
            </a:r>
          </a:p>
          <a:p>
            <a:r>
              <a:rPr lang="en-US" dirty="0" smtClean="0"/>
              <a:t>	On December 28, 1835, Seminole Indians led by Osceola attacked and killed the Indian agent General Wiley Thompson and six others in his party outside the Fort King stockade. Thompson was shot 14 times and scalped.</a:t>
            </a:r>
          </a:p>
          <a:p>
            <a:r>
              <a:rPr lang="en-US" dirty="0" smtClean="0"/>
              <a:t>	That same day, Major Francis Dade and his troops are ambushed by 300 Seminole warriors near Fort King (Ocala), starting the Second Seminole War – beginning of mass removal of the Seminoles to the Indian Territory.</a:t>
            </a:r>
          </a:p>
          <a:p>
            <a:r>
              <a:rPr lang="en-US" dirty="0" smtClean="0"/>
              <a:t>	In December 1837 Colonel Zachary Taylor was on his way to Lake Okeechobee to round up Seminole Indians resisting removal. On Christmas day, 25 Dec 1837, Colonel Taylor and about 1,100 U.S. troops were ambushed by some 400 Seminole Indians under chiefs Alligator, Billy Bowlegs and </a:t>
            </a:r>
            <a:r>
              <a:rPr lang="en-US" dirty="0" err="1" smtClean="0"/>
              <a:t>Abiaca</a:t>
            </a:r>
            <a:r>
              <a:rPr lang="en-US" dirty="0" smtClean="0"/>
              <a:t>. The Seminoles had carefully prepared the site, even cutting the grass to clear a field of fire. The Seminole fire was devastating and Colonel Taylor's direct approach made the situation even worse. The U.S. forces suffered 26 killed and 112 wounded while the Seminoles had only 11 killed and 14 wounded. The Seminoles carefully selected their targets and many of the officers and NCOs were among the dead and wounded. Colonel Taylor was forced to retire to Fort </a:t>
            </a:r>
            <a:r>
              <a:rPr lang="en-US" dirty="0" err="1" smtClean="0"/>
              <a:t>Basinger</a:t>
            </a:r>
            <a:r>
              <a:rPr lang="en-US" dirty="0" smtClean="0"/>
              <a:t> in what was a tactical victory for the Seminoles. Strategically, Colonel Taylor had demonstrated the ability of U.S. forces to penetrate deep into Seminole territory with large forces and with improved tactics they would certainly prevail in the removal effort. Colonel Taylor was promoted to the rank of Brigadier General soon after the battle and later, in May 1838, assumed command of operations in Florida from Major General Thomas S. </a:t>
            </a:r>
            <a:r>
              <a:rPr lang="en-US" dirty="0" err="1" smtClean="0"/>
              <a:t>Jesup</a:t>
            </a:r>
            <a:r>
              <a:rPr lang="en-US" dirty="0" smtClean="0"/>
              <a:t>.</a:t>
            </a:r>
          </a:p>
          <a:p>
            <a:r>
              <a:rPr lang="en-US" dirty="0" smtClean="0"/>
              <a:t>	In June or July, 1837 U.S. Forces captured Osceola under false flag of truce.</a:t>
            </a:r>
          </a:p>
          <a:p>
            <a:r>
              <a:rPr lang="en-US" dirty="0" smtClean="0"/>
              <a:t>January 30, 1838 Osceola dies at Fort Moultrie, South Carolina. </a:t>
            </a:r>
          </a:p>
          <a:p>
            <a:r>
              <a:rPr lang="en-US" dirty="0" smtClean="0"/>
              <a:t>	1842 End of the Second Seminole War – By the end of the war, 4,420 Seminoles had surrendered and been deported to the west.</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600200"/>
            <a:ext cx="9181803" cy="5382846"/>
            <a:chOff x="0" y="1600200"/>
            <a:chExt cx="9181803" cy="5382846"/>
          </a:xfrm>
        </p:grpSpPr>
        <p:grpSp>
          <p:nvGrpSpPr>
            <p:cNvPr id="9" name="Group 32"/>
            <p:cNvGrpSpPr/>
            <p:nvPr/>
          </p:nvGrpSpPr>
          <p:grpSpPr>
            <a:xfrm>
              <a:off x="0" y="1600200"/>
              <a:ext cx="9181803" cy="5382846"/>
              <a:chOff x="0" y="1600200"/>
              <a:chExt cx="9181803" cy="5382846"/>
            </a:xfrm>
          </p:grpSpPr>
          <p:grpSp>
            <p:nvGrpSpPr>
              <p:cNvPr id="12" name="Group 38"/>
              <p:cNvGrpSpPr/>
              <p:nvPr/>
            </p:nvGrpSpPr>
            <p:grpSpPr>
              <a:xfrm>
                <a:off x="0" y="1600200"/>
                <a:ext cx="9181803" cy="5382846"/>
                <a:chOff x="0" y="1600200"/>
                <a:chExt cx="9181803" cy="5382846"/>
              </a:xfrm>
            </p:grpSpPr>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9"/>
                <p:cNvGrpSpPr/>
                <p:nvPr/>
              </p:nvGrpSpPr>
              <p:grpSpPr>
                <a:xfrm>
                  <a:off x="0" y="1600200"/>
                  <a:ext cx="9181803" cy="5382846"/>
                  <a:chOff x="0" y="1600200"/>
                  <a:chExt cx="9181803" cy="5382846"/>
                </a:xfrm>
              </p:grpSpPr>
              <p:grpSp>
                <p:nvGrpSpPr>
                  <p:cNvPr id="19" name="Group 55"/>
                  <p:cNvGrpSpPr/>
                  <p:nvPr/>
                </p:nvGrpSpPr>
                <p:grpSpPr>
                  <a:xfrm>
                    <a:off x="0" y="1600200"/>
                    <a:ext cx="9181803" cy="5382846"/>
                    <a:chOff x="0" y="1600200"/>
                    <a:chExt cx="9181803" cy="5382846"/>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24" name="Group 38"/>
                    <p:cNvGrpSpPr/>
                    <p:nvPr/>
                  </p:nvGrpSpPr>
                  <p:grpSpPr>
                    <a:xfrm>
                      <a:off x="3665220" y="3039917"/>
                      <a:ext cx="4424473" cy="3943129"/>
                      <a:chOff x="3665220" y="3039917"/>
                      <a:chExt cx="4424473" cy="3943129"/>
                    </a:xfrm>
                  </p:grpSpPr>
                  <p:sp>
                    <p:nvSpPr>
                      <p:cNvPr id="32"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34" name="Group 36"/>
                      <p:cNvGrpSpPr/>
                      <p:nvPr/>
                    </p:nvGrpSpPr>
                    <p:grpSpPr>
                      <a:xfrm>
                        <a:off x="3665220" y="3276603"/>
                        <a:ext cx="4259584" cy="3276601"/>
                        <a:chOff x="3665220" y="3276603"/>
                        <a:chExt cx="4259584" cy="3276601"/>
                      </a:xfrm>
                    </p:grpSpPr>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grpSp>
                <p:grpSp>
                  <p:nvGrpSpPr>
                    <p:cNvPr id="25" name="Group 40"/>
                    <p:cNvGrpSpPr/>
                    <p:nvPr/>
                  </p:nvGrpSpPr>
                  <p:grpSpPr>
                    <a:xfrm>
                      <a:off x="762000" y="2269957"/>
                      <a:ext cx="5253789" cy="1668736"/>
                      <a:chOff x="762000" y="2269957"/>
                      <a:chExt cx="5253789" cy="1668736"/>
                    </a:xfrm>
                  </p:grpSpPr>
                  <p:grpSp>
                    <p:nvGrpSpPr>
                      <p:cNvPr id="27"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sp useBgFill="1">
        <p:nvSpPr>
          <p:cNvPr id="38" name="TextBox 3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39" name="Picture 2"/>
          <p:cNvPicPr preferRelativeResize="0">
            <a:picLocks noChangeAspect="1" noChangeArrowheads="1"/>
          </p:cNvPicPr>
          <p:nvPr/>
        </p:nvPicPr>
        <p:blipFill>
          <a:blip r:embed="rId4"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sp useBgFill="1">
        <p:nvSpPr>
          <p:cNvPr id="41" name="TextBox 40"/>
          <p:cNvSpPr txBox="1"/>
          <p:nvPr/>
        </p:nvSpPr>
        <p:spPr>
          <a:xfrm>
            <a:off x="0" y="609600"/>
            <a:ext cx="9144000" cy="584775"/>
          </a:xfrm>
          <a:prstGeom prst="rect">
            <a:avLst/>
          </a:prstGeom>
        </p:spPr>
        <p:txBody>
          <a:bodyPr wrap="square" rtlCol="0">
            <a:spAutoFit/>
          </a:bodyPr>
          <a:lstStyle/>
          <a:p>
            <a:pPr algn="ctr"/>
            <a:r>
              <a:rPr lang="en-US" sz="3200" b="1" dirty="0" smtClean="0"/>
              <a:t>small reservation in south Florida</a:t>
            </a:r>
          </a:p>
        </p:txBody>
      </p:sp>
      <p:grpSp>
        <p:nvGrpSpPr>
          <p:cNvPr id="42" name="Group 41"/>
          <p:cNvGrpSpPr/>
          <p:nvPr/>
        </p:nvGrpSpPr>
        <p:grpSpPr>
          <a:xfrm>
            <a:off x="6793880" y="5791200"/>
            <a:ext cx="1295813" cy="1191846"/>
            <a:chOff x="6793880" y="5791200"/>
            <a:chExt cx="1295813" cy="1191846"/>
          </a:xfrm>
        </p:grpSpPr>
        <p:sp>
          <p:nvSpPr>
            <p:cNvPr id="4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grpSp>
      <p:pic>
        <p:nvPicPr>
          <p:cNvPr id="40" name="Picture 2"/>
          <p:cNvPicPr preferRelativeResize="0">
            <a:picLocks noChangeAspect="1" noChangeArrowheads="1"/>
          </p:cNvPicPr>
          <p:nvPr/>
        </p:nvPicPr>
        <p:blipFill>
          <a:blip r:embed="rId5"/>
          <a:srcRect t="4118" r="-507" b="7461"/>
          <a:stretch>
            <a:fillRect/>
          </a:stretch>
        </p:blipFill>
        <p:spPr bwMode="auto">
          <a:xfrm>
            <a:off x="952501" y="1219200"/>
            <a:ext cx="7048499" cy="5562600"/>
          </a:xfrm>
          <a:prstGeom prst="rect">
            <a:avLst/>
          </a:prstGeom>
          <a:solidFill>
            <a:schemeClr val="bg1"/>
          </a:solidFill>
          <a:ln w="635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40"/>
                                        </p:tgtEl>
                                        <p:attrNameLst>
                                          <p:attrName>ppt_w</p:attrName>
                                        </p:attrNameLst>
                                      </p:cBhvr>
                                      <p:tavLst>
                                        <p:tav tm="0">
                                          <p:val>
                                            <p:strVal val="ppt_w"/>
                                          </p:val>
                                        </p:tav>
                                        <p:tav tm="100000">
                                          <p:val>
                                            <p:fltVal val="0"/>
                                          </p:val>
                                        </p:tav>
                                      </p:tavLst>
                                    </p:anim>
                                    <p:anim calcmode="lin" valueType="num">
                                      <p:cBhvr>
                                        <p:cTn id="7" dur="1000"/>
                                        <p:tgtEl>
                                          <p:spTgt spid="40"/>
                                        </p:tgtEl>
                                        <p:attrNameLst>
                                          <p:attrName>ppt_h</p:attrName>
                                        </p:attrNameLst>
                                      </p:cBhvr>
                                      <p:tavLst>
                                        <p:tav tm="0">
                                          <p:val>
                                            <p:strVal val="ppt_h"/>
                                          </p:val>
                                        </p:tav>
                                        <p:tav tm="100000">
                                          <p:val>
                                            <p:fltVal val="0"/>
                                          </p:val>
                                        </p:tav>
                                      </p:tavLst>
                                    </p:anim>
                                    <p:animEffect transition="out" filter="fade">
                                      <p:cBhvr>
                                        <p:cTn id="8" dur="1000"/>
                                        <p:tgtEl>
                                          <p:spTgt spid="40"/>
                                        </p:tgtEl>
                                      </p:cBhvr>
                                    </p:animEffect>
                                    <p:set>
                                      <p:cBhvr>
                                        <p:cTn id="9" dur="1" fill="hold">
                                          <p:stCondLst>
                                            <p:cond delay="999"/>
                                          </p:stCondLst>
                                        </p:cTn>
                                        <p:tgtEl>
                                          <p:spTgt spid="40"/>
                                        </p:tgtEl>
                                        <p:attrNameLst>
                                          <p:attrName>style.visibility</p:attrName>
                                        </p:attrNameLst>
                                      </p:cBhvr>
                                      <p:to>
                                        <p:strVal val="hidden"/>
                                      </p:to>
                                    </p:set>
                                  </p:childTnLst>
                                </p:cTn>
                              </p:par>
                              <p:par>
                                <p:cTn id="10" presetID="42" presetClass="path" presetSubtype="0" fill="hold" nodeType="withEffect">
                                  <p:stCondLst>
                                    <p:cond delay="0"/>
                                  </p:stCondLst>
                                  <p:childTnLst>
                                    <p:animMotion origin="layout" path="M -3.33333E-6 -3.33333E-6 L 0.23542 0.32778 " pathEditMode="relative" rAng="0" ptsTypes="AA">
                                      <p:cBhvr>
                                        <p:cTn id="11" dur="1000" fill="hold"/>
                                        <p:tgtEl>
                                          <p:spTgt spid="40"/>
                                        </p:tgtEl>
                                        <p:attrNameLst>
                                          <p:attrName>ppt_x</p:attrName>
                                          <p:attrName>ppt_y</p:attrName>
                                        </p:attrNameLst>
                                      </p:cBhvr>
                                      <p:rCtr x="118" y="164"/>
                                    </p:animMotion>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childTnLst>
                                </p:cTn>
                              </p:par>
                              <p:par>
                                <p:cTn id="18" presetID="10" presetClass="exit" presetSubtype="0" fill="hold" grpId="0"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seminoles in florida 1800"/>
          <p:cNvPicPr>
            <a:picLocks noChangeAspect="1" noChangeArrowheads="1"/>
          </p:cNvPicPr>
          <p:nvPr/>
        </p:nvPicPr>
        <p:blipFill>
          <a:blip r:embed="rId2"/>
          <a:srcRect/>
          <a:stretch>
            <a:fillRect/>
          </a:stretch>
        </p:blipFill>
        <p:spPr bwMode="auto">
          <a:xfrm>
            <a:off x="5562600" y="2133600"/>
            <a:ext cx="2857500" cy="2809876"/>
          </a:xfrm>
          <a:prstGeom prst="rect">
            <a:avLst/>
          </a:prstGeom>
          <a:noFill/>
        </p:spPr>
      </p:pic>
      <p:sp>
        <p:nvSpPr>
          <p:cNvPr id="3" name="Rectangle 2"/>
          <p:cNvSpPr/>
          <p:nvPr/>
        </p:nvSpPr>
        <p:spPr>
          <a:xfrm>
            <a:off x="4572000" y="228600"/>
            <a:ext cx="4572000" cy="1754326"/>
          </a:xfrm>
          <a:prstGeom prst="rect">
            <a:avLst/>
          </a:prstGeom>
        </p:spPr>
        <p:txBody>
          <a:bodyPr>
            <a:spAutoFit/>
          </a:bodyPr>
          <a:lstStyle/>
          <a:p>
            <a:r>
              <a:rPr lang="en-US" dirty="0" smtClean="0">
                <a:hlinkClick r:id="rId3"/>
              </a:rPr>
              <a:t>https://en.wikipedia.org/wiki/Seminole_Wars</a:t>
            </a:r>
            <a:endParaRPr lang="en-US" dirty="0" smtClean="0"/>
          </a:p>
          <a:p>
            <a:endParaRPr lang="en-US" dirty="0" smtClean="0"/>
          </a:p>
          <a:p>
            <a:r>
              <a:rPr lang="en-US" dirty="0" smtClean="0"/>
              <a:t>The remaining Seminoles in Florida were allowed to stay on an informal reservation in southwest Florida at the end of the Second Seminole War in 1842.</a:t>
            </a:r>
            <a:endParaRPr lang="en-US" dirty="0"/>
          </a:p>
        </p:txBody>
      </p:sp>
      <p:pic>
        <p:nvPicPr>
          <p:cNvPr id="1028" name="Picture 4" descr="https://upload.wikimedia.org/wikipedia/commons/b/bf/Moultriecreekreservation.PNG"/>
          <p:cNvPicPr>
            <a:picLocks noChangeAspect="1" noChangeArrowheads="1"/>
          </p:cNvPicPr>
          <p:nvPr/>
        </p:nvPicPr>
        <p:blipFill>
          <a:blip r:embed="rId4"/>
          <a:srcRect/>
          <a:stretch>
            <a:fillRect/>
          </a:stretch>
        </p:blipFill>
        <p:spPr bwMode="auto">
          <a:xfrm>
            <a:off x="838200" y="2209800"/>
            <a:ext cx="2857500" cy="2809876"/>
          </a:xfrm>
          <a:prstGeom prst="rect">
            <a:avLst/>
          </a:prstGeom>
          <a:noFill/>
        </p:spPr>
      </p:pic>
      <p:sp>
        <p:nvSpPr>
          <p:cNvPr id="5" name="Rectangle 4"/>
          <p:cNvSpPr/>
          <p:nvPr/>
        </p:nvSpPr>
        <p:spPr>
          <a:xfrm>
            <a:off x="0" y="914400"/>
            <a:ext cx="4572000" cy="923330"/>
          </a:xfrm>
          <a:prstGeom prst="rect">
            <a:avLst/>
          </a:prstGeom>
        </p:spPr>
        <p:txBody>
          <a:bodyPr>
            <a:spAutoFit/>
          </a:bodyPr>
          <a:lstStyle/>
          <a:p>
            <a:r>
              <a:rPr lang="en-US" dirty="0" smtClean="0"/>
              <a:t>The Treaty of Moultrie Creek provided for a reservation in central Florida for the Seminoles.</a:t>
            </a:r>
            <a:endParaRPr lang="en-US"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1" name="TextBox 50"/>
          <p:cNvSpPr txBox="1"/>
          <p:nvPr/>
        </p:nvSpPr>
        <p:spPr>
          <a:xfrm>
            <a:off x="7924800" y="0"/>
            <a:ext cx="4114800" cy="861774"/>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47" name="TextBox 46"/>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45" name="TextBox 44"/>
          <p:cNvSpPr txBox="1"/>
          <p:nvPr/>
        </p:nvSpPr>
        <p:spPr>
          <a:xfrm>
            <a:off x="0" y="725269"/>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NOTE: 700 die during 2</a:t>
            </a:r>
            <a:r>
              <a:rPr lang="en-US" sz="3600" b="1" baseline="30000" dirty="0" smtClean="0">
                <a:solidFill>
                  <a:srgbClr val="FF0000"/>
                </a:solidFill>
                <a:effectLst>
                  <a:outerShdw dist="50800" dir="7200000" algn="ctr" rotWithShape="0">
                    <a:schemeClr val="tx1"/>
                  </a:outerShdw>
                </a:effectLst>
              </a:rPr>
              <a:t>nd</a:t>
            </a:r>
            <a:r>
              <a:rPr lang="en-US" sz="3600" b="1" dirty="0" smtClean="0">
                <a:solidFill>
                  <a:srgbClr val="FF0000"/>
                </a:solidFill>
                <a:effectLst>
                  <a:outerShdw dist="50800" dir="7200000" algn="ctr" rotWithShape="0">
                    <a:schemeClr val="tx1"/>
                  </a:outerShdw>
                </a:effectLst>
              </a:rPr>
              <a:t> Seminole War</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1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6000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29" name="Freeform 12"/>
          <p:cNvSpPr/>
          <p:nvPr/>
        </p:nvSpPr>
        <p:spPr>
          <a:xfrm>
            <a:off x="2225040" y="3484881"/>
            <a:ext cx="5293360" cy="3307080"/>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 name="connsiteX0" fmla="*/ 6040120 w 6040120"/>
              <a:gd name="connsiteY0" fmla="*/ 3142827 h 3432387"/>
              <a:gd name="connsiteX1" fmla="*/ 5857240 w 6040120"/>
              <a:gd name="connsiteY1" fmla="*/ 3305387 h 3432387"/>
              <a:gd name="connsiteX2" fmla="*/ 5450840 w 6040120"/>
              <a:gd name="connsiteY2" fmla="*/ 3396827 h 3432387"/>
              <a:gd name="connsiteX3" fmla="*/ 4871720 w 6040120"/>
              <a:gd name="connsiteY3" fmla="*/ 3406987 h 3432387"/>
              <a:gd name="connsiteX4" fmla="*/ 4150360 w 6040120"/>
              <a:gd name="connsiteY4" fmla="*/ 3396827 h 3432387"/>
              <a:gd name="connsiteX5" fmla="*/ 3307080 w 6040120"/>
              <a:gd name="connsiteY5" fmla="*/ 3193627 h 3432387"/>
              <a:gd name="connsiteX6" fmla="*/ 2931160 w 6040120"/>
              <a:gd name="connsiteY6" fmla="*/ 2919307 h 3432387"/>
              <a:gd name="connsiteX7" fmla="*/ 2636520 w 6040120"/>
              <a:gd name="connsiteY7" fmla="*/ 2685627 h 3432387"/>
              <a:gd name="connsiteX8" fmla="*/ 2148840 w 6040120"/>
              <a:gd name="connsiteY8" fmla="*/ 2421467 h 3432387"/>
              <a:gd name="connsiteX9" fmla="*/ 1955800 w 6040120"/>
              <a:gd name="connsiteY9" fmla="*/ 2076027 h 3432387"/>
              <a:gd name="connsiteX10" fmla="*/ 1793240 w 6040120"/>
              <a:gd name="connsiteY10" fmla="*/ 1893147 h 3432387"/>
              <a:gd name="connsiteX11" fmla="*/ 1783080 w 6040120"/>
              <a:gd name="connsiteY11" fmla="*/ 1710267 h 3432387"/>
              <a:gd name="connsiteX12" fmla="*/ 1701800 w 6040120"/>
              <a:gd name="connsiteY12" fmla="*/ 1547707 h 3432387"/>
              <a:gd name="connsiteX13" fmla="*/ 1661160 w 6040120"/>
              <a:gd name="connsiteY13" fmla="*/ 1354667 h 3432387"/>
              <a:gd name="connsiteX14" fmla="*/ 1651000 w 6040120"/>
              <a:gd name="connsiteY14" fmla="*/ 1110827 h 3432387"/>
              <a:gd name="connsiteX15" fmla="*/ 1579880 w 6040120"/>
              <a:gd name="connsiteY15" fmla="*/ 938107 h 3432387"/>
              <a:gd name="connsiteX16" fmla="*/ 1437640 w 6040120"/>
              <a:gd name="connsiteY16" fmla="*/ 866987 h 3432387"/>
              <a:gd name="connsiteX17" fmla="*/ 1295400 w 6040120"/>
              <a:gd name="connsiteY17" fmla="*/ 745067 h 3432387"/>
              <a:gd name="connsiteX18" fmla="*/ 1275080 w 6040120"/>
              <a:gd name="connsiteY18" fmla="*/ 653627 h 3432387"/>
              <a:gd name="connsiteX19" fmla="*/ 1305560 w 6040120"/>
              <a:gd name="connsiteY19" fmla="*/ 521547 h 3432387"/>
              <a:gd name="connsiteX20" fmla="*/ 1183640 w 6040120"/>
              <a:gd name="connsiteY20" fmla="*/ 409787 h 3432387"/>
              <a:gd name="connsiteX21" fmla="*/ 1183640 w 6040120"/>
              <a:gd name="connsiteY21" fmla="*/ 348827 h 3432387"/>
              <a:gd name="connsiteX22" fmla="*/ 1102360 w 6040120"/>
              <a:gd name="connsiteY22" fmla="*/ 318347 h 3432387"/>
              <a:gd name="connsiteX23" fmla="*/ 1000760 w 6040120"/>
              <a:gd name="connsiteY23" fmla="*/ 348827 h 3432387"/>
              <a:gd name="connsiteX24" fmla="*/ 889000 w 6040120"/>
              <a:gd name="connsiteY24" fmla="*/ 267547 h 3432387"/>
              <a:gd name="connsiteX25" fmla="*/ 746760 w 6040120"/>
              <a:gd name="connsiteY25" fmla="*/ 125307 h 3432387"/>
              <a:gd name="connsiteX26" fmla="*/ 513080 w 6040120"/>
              <a:gd name="connsiteY26" fmla="*/ 13547 h 3432387"/>
              <a:gd name="connsiteX27" fmla="*/ 76200 w 6040120"/>
              <a:gd name="connsiteY27" fmla="*/ 206587 h 3432387"/>
              <a:gd name="connsiteX28" fmla="*/ 55880 w 6040120"/>
              <a:gd name="connsiteY28" fmla="*/ 308187 h 3432387"/>
              <a:gd name="connsiteX0" fmla="*/ 5963920 w 5963920"/>
              <a:gd name="connsiteY0" fmla="*/ 3142827 h 3432387"/>
              <a:gd name="connsiteX1" fmla="*/ 5781040 w 5963920"/>
              <a:gd name="connsiteY1" fmla="*/ 3305387 h 3432387"/>
              <a:gd name="connsiteX2" fmla="*/ 5374640 w 5963920"/>
              <a:gd name="connsiteY2" fmla="*/ 3396827 h 3432387"/>
              <a:gd name="connsiteX3" fmla="*/ 4795520 w 5963920"/>
              <a:gd name="connsiteY3" fmla="*/ 3406987 h 3432387"/>
              <a:gd name="connsiteX4" fmla="*/ 4074160 w 5963920"/>
              <a:gd name="connsiteY4" fmla="*/ 3396827 h 3432387"/>
              <a:gd name="connsiteX5" fmla="*/ 3230880 w 5963920"/>
              <a:gd name="connsiteY5" fmla="*/ 3193627 h 3432387"/>
              <a:gd name="connsiteX6" fmla="*/ 2854960 w 5963920"/>
              <a:gd name="connsiteY6" fmla="*/ 2919307 h 3432387"/>
              <a:gd name="connsiteX7" fmla="*/ 2560320 w 5963920"/>
              <a:gd name="connsiteY7" fmla="*/ 2685627 h 3432387"/>
              <a:gd name="connsiteX8" fmla="*/ 2072640 w 5963920"/>
              <a:gd name="connsiteY8" fmla="*/ 2421467 h 3432387"/>
              <a:gd name="connsiteX9" fmla="*/ 1879600 w 5963920"/>
              <a:gd name="connsiteY9" fmla="*/ 2076027 h 3432387"/>
              <a:gd name="connsiteX10" fmla="*/ 1717040 w 5963920"/>
              <a:gd name="connsiteY10" fmla="*/ 1893147 h 3432387"/>
              <a:gd name="connsiteX11" fmla="*/ 1706880 w 5963920"/>
              <a:gd name="connsiteY11" fmla="*/ 1710267 h 3432387"/>
              <a:gd name="connsiteX12" fmla="*/ 1625600 w 5963920"/>
              <a:gd name="connsiteY12" fmla="*/ 1547707 h 3432387"/>
              <a:gd name="connsiteX13" fmla="*/ 1584960 w 5963920"/>
              <a:gd name="connsiteY13" fmla="*/ 1354667 h 3432387"/>
              <a:gd name="connsiteX14" fmla="*/ 1574800 w 5963920"/>
              <a:gd name="connsiteY14" fmla="*/ 1110827 h 3432387"/>
              <a:gd name="connsiteX15" fmla="*/ 1503680 w 5963920"/>
              <a:gd name="connsiteY15" fmla="*/ 938107 h 3432387"/>
              <a:gd name="connsiteX16" fmla="*/ 1361440 w 5963920"/>
              <a:gd name="connsiteY16" fmla="*/ 866987 h 3432387"/>
              <a:gd name="connsiteX17" fmla="*/ 1219200 w 5963920"/>
              <a:gd name="connsiteY17" fmla="*/ 745067 h 3432387"/>
              <a:gd name="connsiteX18" fmla="*/ 1198880 w 5963920"/>
              <a:gd name="connsiteY18" fmla="*/ 653627 h 3432387"/>
              <a:gd name="connsiteX19" fmla="*/ 1229360 w 5963920"/>
              <a:gd name="connsiteY19" fmla="*/ 521547 h 3432387"/>
              <a:gd name="connsiteX20" fmla="*/ 1107440 w 5963920"/>
              <a:gd name="connsiteY20" fmla="*/ 409787 h 3432387"/>
              <a:gd name="connsiteX21" fmla="*/ 1107440 w 5963920"/>
              <a:gd name="connsiteY21" fmla="*/ 348827 h 3432387"/>
              <a:gd name="connsiteX22" fmla="*/ 1026160 w 5963920"/>
              <a:gd name="connsiteY22" fmla="*/ 318347 h 3432387"/>
              <a:gd name="connsiteX23" fmla="*/ 924560 w 5963920"/>
              <a:gd name="connsiteY23" fmla="*/ 348827 h 3432387"/>
              <a:gd name="connsiteX24" fmla="*/ 812800 w 5963920"/>
              <a:gd name="connsiteY24" fmla="*/ 267547 h 3432387"/>
              <a:gd name="connsiteX25" fmla="*/ 670560 w 5963920"/>
              <a:gd name="connsiteY25" fmla="*/ 125307 h 3432387"/>
              <a:gd name="connsiteX26" fmla="*/ 436880 w 5963920"/>
              <a:gd name="connsiteY26" fmla="*/ 13547 h 3432387"/>
              <a:gd name="connsiteX27" fmla="*/ 0 w 5963920"/>
              <a:gd name="connsiteY27" fmla="*/ 206587 h 3432387"/>
              <a:gd name="connsiteX0" fmla="*/ 5527040 w 5527040"/>
              <a:gd name="connsiteY0" fmla="*/ 3142827 h 3432387"/>
              <a:gd name="connsiteX1" fmla="*/ 5344160 w 5527040"/>
              <a:gd name="connsiteY1" fmla="*/ 3305387 h 3432387"/>
              <a:gd name="connsiteX2" fmla="*/ 4937760 w 5527040"/>
              <a:gd name="connsiteY2" fmla="*/ 3396827 h 3432387"/>
              <a:gd name="connsiteX3" fmla="*/ 4358640 w 5527040"/>
              <a:gd name="connsiteY3" fmla="*/ 3406987 h 3432387"/>
              <a:gd name="connsiteX4" fmla="*/ 3637280 w 5527040"/>
              <a:gd name="connsiteY4" fmla="*/ 3396827 h 3432387"/>
              <a:gd name="connsiteX5" fmla="*/ 2794000 w 5527040"/>
              <a:gd name="connsiteY5" fmla="*/ 3193627 h 3432387"/>
              <a:gd name="connsiteX6" fmla="*/ 2418080 w 5527040"/>
              <a:gd name="connsiteY6" fmla="*/ 2919307 h 3432387"/>
              <a:gd name="connsiteX7" fmla="*/ 2123440 w 5527040"/>
              <a:gd name="connsiteY7" fmla="*/ 2685627 h 3432387"/>
              <a:gd name="connsiteX8" fmla="*/ 1635760 w 5527040"/>
              <a:gd name="connsiteY8" fmla="*/ 2421467 h 3432387"/>
              <a:gd name="connsiteX9" fmla="*/ 1442720 w 5527040"/>
              <a:gd name="connsiteY9" fmla="*/ 2076027 h 3432387"/>
              <a:gd name="connsiteX10" fmla="*/ 1280160 w 5527040"/>
              <a:gd name="connsiteY10" fmla="*/ 1893147 h 3432387"/>
              <a:gd name="connsiteX11" fmla="*/ 1270000 w 5527040"/>
              <a:gd name="connsiteY11" fmla="*/ 1710267 h 3432387"/>
              <a:gd name="connsiteX12" fmla="*/ 1188720 w 5527040"/>
              <a:gd name="connsiteY12" fmla="*/ 1547707 h 3432387"/>
              <a:gd name="connsiteX13" fmla="*/ 1148080 w 5527040"/>
              <a:gd name="connsiteY13" fmla="*/ 1354667 h 3432387"/>
              <a:gd name="connsiteX14" fmla="*/ 1137920 w 5527040"/>
              <a:gd name="connsiteY14" fmla="*/ 1110827 h 3432387"/>
              <a:gd name="connsiteX15" fmla="*/ 1066800 w 5527040"/>
              <a:gd name="connsiteY15" fmla="*/ 938107 h 3432387"/>
              <a:gd name="connsiteX16" fmla="*/ 924560 w 5527040"/>
              <a:gd name="connsiteY16" fmla="*/ 866987 h 3432387"/>
              <a:gd name="connsiteX17" fmla="*/ 782320 w 5527040"/>
              <a:gd name="connsiteY17" fmla="*/ 745067 h 3432387"/>
              <a:gd name="connsiteX18" fmla="*/ 762000 w 5527040"/>
              <a:gd name="connsiteY18" fmla="*/ 653627 h 3432387"/>
              <a:gd name="connsiteX19" fmla="*/ 792480 w 5527040"/>
              <a:gd name="connsiteY19" fmla="*/ 521547 h 3432387"/>
              <a:gd name="connsiteX20" fmla="*/ 670560 w 5527040"/>
              <a:gd name="connsiteY20" fmla="*/ 409787 h 3432387"/>
              <a:gd name="connsiteX21" fmla="*/ 670560 w 5527040"/>
              <a:gd name="connsiteY21" fmla="*/ 348827 h 3432387"/>
              <a:gd name="connsiteX22" fmla="*/ 589280 w 5527040"/>
              <a:gd name="connsiteY22" fmla="*/ 318347 h 3432387"/>
              <a:gd name="connsiteX23" fmla="*/ 487680 w 5527040"/>
              <a:gd name="connsiteY23" fmla="*/ 348827 h 3432387"/>
              <a:gd name="connsiteX24" fmla="*/ 375920 w 5527040"/>
              <a:gd name="connsiteY24" fmla="*/ 267547 h 3432387"/>
              <a:gd name="connsiteX25" fmla="*/ 233680 w 5527040"/>
              <a:gd name="connsiteY25" fmla="*/ 125307 h 3432387"/>
              <a:gd name="connsiteX26" fmla="*/ 0 w 5527040"/>
              <a:gd name="connsiteY26" fmla="*/ 13547 h 3432387"/>
              <a:gd name="connsiteX0" fmla="*/ 5293360 w 5293360"/>
              <a:gd name="connsiteY0" fmla="*/ 3017520 h 3307080"/>
              <a:gd name="connsiteX1" fmla="*/ 5110480 w 5293360"/>
              <a:gd name="connsiteY1" fmla="*/ 3180080 h 3307080"/>
              <a:gd name="connsiteX2" fmla="*/ 4704080 w 5293360"/>
              <a:gd name="connsiteY2" fmla="*/ 3271520 h 3307080"/>
              <a:gd name="connsiteX3" fmla="*/ 4124960 w 5293360"/>
              <a:gd name="connsiteY3" fmla="*/ 3281680 h 3307080"/>
              <a:gd name="connsiteX4" fmla="*/ 3403600 w 5293360"/>
              <a:gd name="connsiteY4" fmla="*/ 3271520 h 3307080"/>
              <a:gd name="connsiteX5" fmla="*/ 2560320 w 5293360"/>
              <a:gd name="connsiteY5" fmla="*/ 3068320 h 3307080"/>
              <a:gd name="connsiteX6" fmla="*/ 2184400 w 5293360"/>
              <a:gd name="connsiteY6" fmla="*/ 2794000 h 3307080"/>
              <a:gd name="connsiteX7" fmla="*/ 1889760 w 5293360"/>
              <a:gd name="connsiteY7" fmla="*/ 2560320 h 3307080"/>
              <a:gd name="connsiteX8" fmla="*/ 1402080 w 5293360"/>
              <a:gd name="connsiteY8" fmla="*/ 2296160 h 3307080"/>
              <a:gd name="connsiteX9" fmla="*/ 1209040 w 5293360"/>
              <a:gd name="connsiteY9" fmla="*/ 1950720 h 3307080"/>
              <a:gd name="connsiteX10" fmla="*/ 1046480 w 5293360"/>
              <a:gd name="connsiteY10" fmla="*/ 1767840 h 3307080"/>
              <a:gd name="connsiteX11" fmla="*/ 1036320 w 5293360"/>
              <a:gd name="connsiteY11" fmla="*/ 1584960 h 3307080"/>
              <a:gd name="connsiteX12" fmla="*/ 955040 w 5293360"/>
              <a:gd name="connsiteY12" fmla="*/ 1422400 h 3307080"/>
              <a:gd name="connsiteX13" fmla="*/ 914400 w 5293360"/>
              <a:gd name="connsiteY13" fmla="*/ 1229360 h 3307080"/>
              <a:gd name="connsiteX14" fmla="*/ 904240 w 5293360"/>
              <a:gd name="connsiteY14" fmla="*/ 985520 h 3307080"/>
              <a:gd name="connsiteX15" fmla="*/ 833120 w 5293360"/>
              <a:gd name="connsiteY15" fmla="*/ 812800 h 3307080"/>
              <a:gd name="connsiteX16" fmla="*/ 690880 w 5293360"/>
              <a:gd name="connsiteY16" fmla="*/ 741680 h 3307080"/>
              <a:gd name="connsiteX17" fmla="*/ 548640 w 5293360"/>
              <a:gd name="connsiteY17" fmla="*/ 619760 h 3307080"/>
              <a:gd name="connsiteX18" fmla="*/ 528320 w 5293360"/>
              <a:gd name="connsiteY18" fmla="*/ 528320 h 3307080"/>
              <a:gd name="connsiteX19" fmla="*/ 558800 w 5293360"/>
              <a:gd name="connsiteY19" fmla="*/ 396240 h 3307080"/>
              <a:gd name="connsiteX20" fmla="*/ 436880 w 5293360"/>
              <a:gd name="connsiteY20" fmla="*/ 284480 h 3307080"/>
              <a:gd name="connsiteX21" fmla="*/ 436880 w 5293360"/>
              <a:gd name="connsiteY21" fmla="*/ 223520 h 3307080"/>
              <a:gd name="connsiteX22" fmla="*/ 355600 w 5293360"/>
              <a:gd name="connsiteY22" fmla="*/ 193040 h 3307080"/>
              <a:gd name="connsiteX23" fmla="*/ 254000 w 5293360"/>
              <a:gd name="connsiteY23" fmla="*/ 223520 h 3307080"/>
              <a:gd name="connsiteX24" fmla="*/ 142240 w 5293360"/>
              <a:gd name="connsiteY24" fmla="*/ 142240 h 3307080"/>
              <a:gd name="connsiteX25" fmla="*/ 0 w 5293360"/>
              <a:gd name="connsiteY25" fmla="*/ 0 h 330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93360" h="3307080">
                <a:moveTo>
                  <a:pt x="5293360" y="3017520"/>
                </a:moveTo>
                <a:cubicBezTo>
                  <a:pt x="5251026" y="3077633"/>
                  <a:pt x="5208693" y="3137747"/>
                  <a:pt x="5110480" y="3180080"/>
                </a:cubicBezTo>
                <a:cubicBezTo>
                  <a:pt x="5012267" y="3222413"/>
                  <a:pt x="4868333" y="3254587"/>
                  <a:pt x="4704080" y="3271520"/>
                </a:cubicBezTo>
                <a:cubicBezTo>
                  <a:pt x="4539827" y="3288453"/>
                  <a:pt x="4341707" y="3281680"/>
                  <a:pt x="4124960" y="3281680"/>
                </a:cubicBezTo>
                <a:cubicBezTo>
                  <a:pt x="3908213" y="3281680"/>
                  <a:pt x="3664373" y="3307080"/>
                  <a:pt x="3403600" y="3271520"/>
                </a:cubicBezTo>
                <a:cubicBezTo>
                  <a:pt x="3142827" y="3235960"/>
                  <a:pt x="2763520" y="3147907"/>
                  <a:pt x="2560320" y="3068320"/>
                </a:cubicBezTo>
                <a:cubicBezTo>
                  <a:pt x="2357120" y="2988733"/>
                  <a:pt x="2296160" y="2878667"/>
                  <a:pt x="2184400" y="2794000"/>
                </a:cubicBezTo>
                <a:cubicBezTo>
                  <a:pt x="2072640" y="2709333"/>
                  <a:pt x="2020147" y="2643293"/>
                  <a:pt x="1889760" y="2560320"/>
                </a:cubicBezTo>
                <a:cubicBezTo>
                  <a:pt x="1759373" y="2477347"/>
                  <a:pt x="1515533" y="2397760"/>
                  <a:pt x="1402080" y="2296160"/>
                </a:cubicBezTo>
                <a:cubicBezTo>
                  <a:pt x="1288627" y="2194560"/>
                  <a:pt x="1268307" y="2038773"/>
                  <a:pt x="1209040" y="1950720"/>
                </a:cubicBezTo>
                <a:cubicBezTo>
                  <a:pt x="1149773" y="1862667"/>
                  <a:pt x="1075267" y="1828800"/>
                  <a:pt x="1046480" y="1767840"/>
                </a:cubicBezTo>
                <a:cubicBezTo>
                  <a:pt x="1017693" y="1706880"/>
                  <a:pt x="1051560" y="1642533"/>
                  <a:pt x="1036320" y="1584960"/>
                </a:cubicBezTo>
                <a:cubicBezTo>
                  <a:pt x="1021080" y="1527387"/>
                  <a:pt x="975360" y="1481667"/>
                  <a:pt x="955040" y="1422400"/>
                </a:cubicBezTo>
                <a:cubicBezTo>
                  <a:pt x="934720" y="1363133"/>
                  <a:pt x="922867" y="1302173"/>
                  <a:pt x="914400" y="1229360"/>
                </a:cubicBezTo>
                <a:cubicBezTo>
                  <a:pt x="905933" y="1156547"/>
                  <a:pt x="917787" y="1054947"/>
                  <a:pt x="904240" y="985520"/>
                </a:cubicBezTo>
                <a:cubicBezTo>
                  <a:pt x="890693" y="916093"/>
                  <a:pt x="868680" y="853440"/>
                  <a:pt x="833120" y="812800"/>
                </a:cubicBezTo>
                <a:cubicBezTo>
                  <a:pt x="797560" y="772160"/>
                  <a:pt x="738293" y="773853"/>
                  <a:pt x="690880" y="741680"/>
                </a:cubicBezTo>
                <a:cubicBezTo>
                  <a:pt x="643467" y="709507"/>
                  <a:pt x="575733" y="655320"/>
                  <a:pt x="548640" y="619760"/>
                </a:cubicBezTo>
                <a:cubicBezTo>
                  <a:pt x="521547" y="584200"/>
                  <a:pt x="526627" y="565573"/>
                  <a:pt x="528320" y="528320"/>
                </a:cubicBezTo>
                <a:cubicBezTo>
                  <a:pt x="530013" y="491067"/>
                  <a:pt x="574040" y="436880"/>
                  <a:pt x="558800" y="396240"/>
                </a:cubicBezTo>
                <a:cubicBezTo>
                  <a:pt x="543560" y="355600"/>
                  <a:pt x="457200" y="313267"/>
                  <a:pt x="436880" y="284480"/>
                </a:cubicBezTo>
                <a:cubicBezTo>
                  <a:pt x="416560" y="255693"/>
                  <a:pt x="450427" y="238760"/>
                  <a:pt x="436880" y="223520"/>
                </a:cubicBezTo>
                <a:cubicBezTo>
                  <a:pt x="423333" y="208280"/>
                  <a:pt x="386080" y="193040"/>
                  <a:pt x="355600" y="193040"/>
                </a:cubicBezTo>
                <a:cubicBezTo>
                  <a:pt x="325120" y="193040"/>
                  <a:pt x="289560" y="231987"/>
                  <a:pt x="254000" y="223520"/>
                </a:cubicBezTo>
                <a:cubicBezTo>
                  <a:pt x="218440" y="215053"/>
                  <a:pt x="184573" y="179493"/>
                  <a:pt x="142240" y="142240"/>
                </a:cubicBezTo>
                <a:cubicBezTo>
                  <a:pt x="99907" y="104987"/>
                  <a:pt x="62653" y="42333"/>
                  <a:pt x="0" y="0"/>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8" name="Group 47"/>
          <p:cNvGrpSpPr/>
          <p:nvPr/>
        </p:nvGrpSpPr>
        <p:grpSpPr>
          <a:xfrm>
            <a:off x="6793880" y="5791200"/>
            <a:ext cx="1295813" cy="1191846"/>
            <a:chOff x="6793880" y="5791200"/>
            <a:chExt cx="1295813" cy="1191846"/>
          </a:xfrm>
        </p:grpSpPr>
        <p:sp>
          <p:nvSpPr>
            <p:cNvPr id="32"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grpSp>
      <p:grpSp>
        <p:nvGrpSpPr>
          <p:cNvPr id="41" name="Group 40"/>
          <p:cNvGrpSpPr/>
          <p:nvPr/>
        </p:nvGrpSpPr>
        <p:grpSpPr>
          <a:xfrm>
            <a:off x="5105400" y="5257800"/>
            <a:ext cx="2807208" cy="1447799"/>
            <a:chOff x="5105400" y="5257800"/>
            <a:chExt cx="2807208" cy="1447799"/>
          </a:xfrm>
        </p:grpSpPr>
        <p:sp>
          <p:nvSpPr>
            <p:cNvPr id="42" name="TextBox 41"/>
            <p:cNvSpPr txBox="1"/>
            <p:nvPr/>
          </p:nvSpPr>
          <p:spPr>
            <a:xfrm>
              <a:off x="5105400" y="5257800"/>
              <a:ext cx="2220673" cy="584775"/>
            </a:xfrm>
            <a:prstGeom prst="rect">
              <a:avLst/>
            </a:prstGeom>
            <a:solidFill>
              <a:schemeClr val="bg1">
                <a:alpha val="60000"/>
              </a:scheme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remain: 750</a:t>
              </a:r>
            </a:p>
          </p:txBody>
        </p:sp>
        <p:sp>
          <p:nvSpPr>
            <p:cNvPr id="34" name="Bent-Up Arrow 33"/>
            <p:cNvSpPr/>
            <p:nvPr/>
          </p:nvSpPr>
          <p:spPr>
            <a:xfrm rot="10800000" flipH="1">
              <a:off x="7315200" y="5486400"/>
              <a:ext cx="597408" cy="1219199"/>
            </a:xfrm>
            <a:prstGeom prst="ben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5334000" y="2209800"/>
            <a:ext cx="3581400" cy="762000"/>
            <a:chOff x="5334000" y="2209800"/>
            <a:chExt cx="3581400" cy="762000"/>
          </a:xfrm>
        </p:grpSpPr>
        <p:sp>
          <p:nvSpPr>
            <p:cNvPr id="46" name="Oval 45"/>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childTnLst>
                                </p:cTn>
                              </p:par>
                              <p:par>
                                <p:cTn id="8" presetID="35" presetClass="path" presetSubtype="0" accel="50000" decel="50000" fill="hold" grpId="1" nodeType="withEffect">
                                  <p:stCondLst>
                                    <p:cond delay="0"/>
                                  </p:stCondLst>
                                  <p:childTnLst>
                                    <p:animMotion origin="layout" path="M 3.33333E-6 3.7037E-6 L -0.125 -0.00324 " pathEditMode="relative" rAng="0" ptsTypes="AA">
                                      <p:cBhvr>
                                        <p:cTn id="9" dur="1000" fill="hold"/>
                                        <p:tgtEl>
                                          <p:spTgt spid="38"/>
                                        </p:tgtEl>
                                        <p:attrNameLst>
                                          <p:attrName>ppt_x</p:attrName>
                                          <p:attrName>ppt_y</p:attrName>
                                        </p:attrNameLst>
                                      </p:cBhvr>
                                      <p:rCtr x="-63" y="-2"/>
                                    </p:animMotion>
                                  </p:childTnLst>
                                </p:cTn>
                              </p:par>
                              <p:par>
                                <p:cTn id="10" presetID="35" presetClass="path" presetSubtype="0" accel="50000" decel="50000" fill="hold" grpId="1" nodeType="withEffect">
                                  <p:stCondLst>
                                    <p:cond delay="0"/>
                                  </p:stCondLst>
                                  <p:childTnLst>
                                    <p:animMotion origin="layout" path="M -0.09167 -0.00717 L -0.18334 -0.00717 " pathEditMode="relative" rAng="0" ptsTypes="AA">
                                      <p:cBhvr>
                                        <p:cTn id="11" dur="1000" fill="hold"/>
                                        <p:tgtEl>
                                          <p:spTgt spid="51"/>
                                        </p:tgtEl>
                                        <p:attrNameLst>
                                          <p:attrName>ppt_x</p:attrName>
                                          <p:attrName>ppt_y</p:attrName>
                                        </p:attrNameLst>
                                      </p:cBhvr>
                                      <p:rCtr x="-46" y="0"/>
                                    </p:animMotion>
                                  </p:childTnLst>
                                </p:cTn>
                              </p:par>
                              <p:par>
                                <p:cTn id="12" presetID="10" presetClass="entr" presetSubtype="0" fill="hold" grpId="0" nodeType="withEffect">
                                  <p:stCondLst>
                                    <p:cond delay="50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1000"/>
                                        <p:tgtEl>
                                          <p:spTgt spid="4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1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right)">
                                      <p:cBhvr>
                                        <p:cTn id="24" dur="20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xit" presetSubtype="0" accel="100000" fill="hold" nodeType="clickEffect">
                                  <p:stCondLst>
                                    <p:cond delay="0"/>
                                  </p:stCondLst>
                                  <p:childTnLst>
                                    <p:anim calcmode="lin" valueType="num">
                                      <p:cBhvr>
                                        <p:cTn id="28" dur="2000"/>
                                        <p:tgtEl>
                                          <p:spTgt spid="48"/>
                                        </p:tgtEl>
                                        <p:attrNameLst>
                                          <p:attrName>ppt_w</p:attrName>
                                        </p:attrNameLst>
                                      </p:cBhvr>
                                      <p:tavLst>
                                        <p:tav tm="0">
                                          <p:val>
                                            <p:strVal val="ppt_w"/>
                                          </p:val>
                                        </p:tav>
                                        <p:tav tm="100000">
                                          <p:val>
                                            <p:fltVal val="0"/>
                                          </p:val>
                                        </p:tav>
                                      </p:tavLst>
                                    </p:anim>
                                    <p:anim calcmode="lin" valueType="num">
                                      <p:cBhvr>
                                        <p:cTn id="29" dur="2000"/>
                                        <p:tgtEl>
                                          <p:spTgt spid="48"/>
                                        </p:tgtEl>
                                        <p:attrNameLst>
                                          <p:attrName>ppt_h</p:attrName>
                                        </p:attrNameLst>
                                      </p:cBhvr>
                                      <p:tavLst>
                                        <p:tav tm="0">
                                          <p:val>
                                            <p:strVal val="ppt_h"/>
                                          </p:val>
                                        </p:tav>
                                        <p:tav tm="100000">
                                          <p:val>
                                            <p:fltVal val="0"/>
                                          </p:val>
                                        </p:tav>
                                      </p:tavLst>
                                    </p:anim>
                                    <p:anim calcmode="lin" valueType="num">
                                      <p:cBhvr>
                                        <p:cTn id="30" dur="2000"/>
                                        <p:tgtEl>
                                          <p:spTgt spid="48"/>
                                        </p:tgtEl>
                                        <p:attrNameLst>
                                          <p:attrName>style.rotation</p:attrName>
                                        </p:attrNameLst>
                                      </p:cBhvr>
                                      <p:tavLst>
                                        <p:tav tm="0">
                                          <p:val>
                                            <p:fltVal val="0"/>
                                          </p:val>
                                        </p:tav>
                                        <p:tav tm="100000">
                                          <p:val>
                                            <p:fltVal val="360"/>
                                          </p:val>
                                        </p:tav>
                                      </p:tavLst>
                                    </p:anim>
                                    <p:animEffect transition="out" filter="fade">
                                      <p:cBhvr>
                                        <p:cTn id="31" dur="2000"/>
                                        <p:tgtEl>
                                          <p:spTgt spid="48"/>
                                        </p:tgtEl>
                                      </p:cBhvr>
                                    </p:animEffect>
                                    <p:set>
                                      <p:cBhvr>
                                        <p:cTn id="32" dur="1" fill="hold">
                                          <p:stCondLst>
                                            <p:cond delay="1999"/>
                                          </p:stCondLst>
                                        </p:cTn>
                                        <p:tgtEl>
                                          <p:spTgt spid="48"/>
                                        </p:tgtEl>
                                        <p:attrNameLst>
                                          <p:attrName>style.visibility</p:attrName>
                                        </p:attrNameLst>
                                      </p:cBhvr>
                                      <p:to>
                                        <p:strVal val="hidden"/>
                                      </p:to>
                                    </p:set>
                                  </p:childTnLst>
                                </p:cTn>
                              </p:par>
                              <p:par>
                                <p:cTn id="33" presetID="35" presetClass="path" presetSubtype="0" accel="50000" decel="50000" fill="hold" nodeType="withEffect">
                                  <p:stCondLst>
                                    <p:cond delay="0"/>
                                  </p:stCondLst>
                                  <p:childTnLst>
                                    <p:animMotion origin="layout" path="M 1.11111E-6 0 L -0.63889 -0.42014 " pathEditMode="relative" rAng="0" ptsTypes="AA">
                                      <p:cBhvr>
                                        <p:cTn id="34" dur="2000" fill="hold"/>
                                        <p:tgtEl>
                                          <p:spTgt spid="48"/>
                                        </p:tgtEl>
                                        <p:attrNameLst>
                                          <p:attrName>ppt_x</p:attrName>
                                          <p:attrName>ppt_y</p:attrName>
                                        </p:attrNameLst>
                                      </p:cBhvr>
                                      <p:rCtr x="-319" y="-210"/>
                                    </p:animMotion>
                                  </p:childTnLst>
                                </p:cTn>
                              </p:par>
                              <p:par>
                                <p:cTn id="35" presetID="35" presetClass="exit" presetSubtype="0" fill="hold" grpId="1" nodeType="withEffect">
                                  <p:stCondLst>
                                    <p:cond delay="0"/>
                                  </p:stCondLst>
                                  <p:childTnLst>
                                    <p:animEffect transition="out" filter="fade">
                                      <p:cBhvr>
                                        <p:cTn id="36" dur="2000"/>
                                        <p:tgtEl>
                                          <p:spTgt spid="29"/>
                                        </p:tgtEl>
                                      </p:cBhvr>
                                    </p:animEffect>
                                    <p:anim calcmode="lin" valueType="num">
                                      <p:cBhvr>
                                        <p:cTn id="37" dur="2000"/>
                                        <p:tgtEl>
                                          <p:spTgt spid="29"/>
                                        </p:tgtEl>
                                        <p:attrNameLst>
                                          <p:attrName>style.rotation</p:attrName>
                                        </p:attrNameLst>
                                      </p:cBhvr>
                                      <p:tavLst>
                                        <p:tav tm="0">
                                          <p:val>
                                            <p:fltVal val="0"/>
                                          </p:val>
                                        </p:tav>
                                        <p:tav tm="100000">
                                          <p:val>
                                            <p:fltVal val="720"/>
                                          </p:val>
                                        </p:tav>
                                      </p:tavLst>
                                    </p:anim>
                                    <p:anim calcmode="lin" valueType="num">
                                      <p:cBhvr>
                                        <p:cTn id="38" dur="2000"/>
                                        <p:tgtEl>
                                          <p:spTgt spid="29"/>
                                        </p:tgtEl>
                                        <p:attrNameLst>
                                          <p:attrName>ppt_h</p:attrName>
                                        </p:attrNameLst>
                                      </p:cBhvr>
                                      <p:tavLst>
                                        <p:tav tm="0">
                                          <p:val>
                                            <p:strVal val="ppt_h"/>
                                          </p:val>
                                        </p:tav>
                                        <p:tav tm="100000">
                                          <p:val>
                                            <p:fltVal val="0"/>
                                          </p:val>
                                        </p:tav>
                                      </p:tavLst>
                                    </p:anim>
                                    <p:anim calcmode="lin" valueType="num">
                                      <p:cBhvr>
                                        <p:cTn id="39" dur="2000"/>
                                        <p:tgtEl>
                                          <p:spTgt spid="29"/>
                                        </p:tgtEl>
                                        <p:attrNameLst>
                                          <p:attrName>ppt_w</p:attrName>
                                        </p:attrNameLst>
                                      </p:cBhvr>
                                      <p:tavLst>
                                        <p:tav tm="0">
                                          <p:val>
                                            <p:strVal val="ppt_w"/>
                                          </p:val>
                                        </p:tav>
                                        <p:tav tm="100000">
                                          <p:val>
                                            <p:fltVal val="0"/>
                                          </p:val>
                                        </p:tav>
                                      </p:tavLst>
                                    </p:anim>
                                    <p:set>
                                      <p:cBhvr>
                                        <p:cTn id="40" dur="1" fill="hold">
                                          <p:stCondLst>
                                            <p:cond delay="1999"/>
                                          </p:stCondLst>
                                        </p:cTn>
                                        <p:tgtEl>
                                          <p:spTgt spid="29"/>
                                        </p:tgtEl>
                                        <p:attrNameLst>
                                          <p:attrName>style.visibility</p:attrName>
                                        </p:attrNameLst>
                                      </p:cBhvr>
                                      <p:to>
                                        <p:strVal val="hidden"/>
                                      </p:to>
                                    </p:set>
                                  </p:childTnLst>
                                </p:cTn>
                              </p:par>
                              <p:par>
                                <p:cTn id="41" presetID="35" presetClass="path" presetSubtype="0" accel="50000" decel="50000" fill="hold" grpId="2" nodeType="withEffect">
                                  <p:stCondLst>
                                    <p:cond delay="0"/>
                                  </p:stCondLst>
                                  <p:childTnLst>
                                    <p:animMotion origin="layout" path="M -2.5E-6 -4.07407E-6 L -0.36614 -0.22685 " pathEditMode="relative" rAng="0" ptsTypes="AA">
                                      <p:cBhvr>
                                        <p:cTn id="42" dur="2000" fill="hold"/>
                                        <p:tgtEl>
                                          <p:spTgt spid="29"/>
                                        </p:tgtEl>
                                        <p:attrNameLst>
                                          <p:attrName>ppt_x</p:attrName>
                                          <p:attrName>ppt_y</p:attrName>
                                        </p:attrNameLst>
                                      </p:cBhvr>
                                      <p:rCtr x="-183" y="-113"/>
                                    </p:animMotion>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p:cTn id="46" dur="1000" fill="hold"/>
                                        <p:tgtEl>
                                          <p:spTgt spid="40"/>
                                        </p:tgtEl>
                                        <p:attrNameLst>
                                          <p:attrName>ppt_w</p:attrName>
                                        </p:attrNameLst>
                                      </p:cBhvr>
                                      <p:tavLst>
                                        <p:tav tm="0">
                                          <p:val>
                                            <p:fltVal val="0"/>
                                          </p:val>
                                        </p:tav>
                                        <p:tav tm="100000">
                                          <p:val>
                                            <p:strVal val="#ppt_w"/>
                                          </p:val>
                                        </p:tav>
                                      </p:tavLst>
                                    </p:anim>
                                    <p:anim calcmode="lin" valueType="num">
                                      <p:cBhvr>
                                        <p:cTn id="47" dur="1000" fill="hold"/>
                                        <p:tgtEl>
                                          <p:spTgt spid="40"/>
                                        </p:tgtEl>
                                        <p:attrNameLst>
                                          <p:attrName>ppt_h</p:attrName>
                                        </p:attrNameLst>
                                      </p:cBhvr>
                                      <p:tavLst>
                                        <p:tav tm="0">
                                          <p:val>
                                            <p:fltVal val="0"/>
                                          </p:val>
                                        </p:tav>
                                        <p:tav tm="100000">
                                          <p:val>
                                            <p:strVal val="#ppt_h"/>
                                          </p:val>
                                        </p:tav>
                                      </p:tavLst>
                                    </p:anim>
                                    <p:animEffect transition="in" filter="fade">
                                      <p:cBhvr>
                                        <p:cTn id="48" dur="1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1000"/>
                                        <p:tgtEl>
                                          <p:spTgt spid="4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up)">
                                      <p:cBhvr>
                                        <p:cTn id="58" dur="10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5"/>
                                        </p:tgtEl>
                                      </p:cBhvr>
                                    </p:animEffect>
                                    <p:set>
                                      <p:cBhvr>
                                        <p:cTn id="66" dur="1" fill="hold">
                                          <p:stCondLst>
                                            <p:cond delay="999"/>
                                          </p:stCondLst>
                                        </p:cTn>
                                        <p:tgtEl>
                                          <p:spTgt spid="45"/>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1000"/>
                                        <p:tgtEl>
                                          <p:spTgt spid="38"/>
                                        </p:tgtEl>
                                      </p:cBhvr>
                                    </p:animEffect>
                                    <p:set>
                                      <p:cBhvr>
                                        <p:cTn id="69" dur="1" fill="hold">
                                          <p:stCondLst>
                                            <p:cond delay="999"/>
                                          </p:stCondLst>
                                        </p:cTn>
                                        <p:tgtEl>
                                          <p:spTgt spid="38"/>
                                        </p:tgtEl>
                                        <p:attrNameLst>
                                          <p:attrName>style.visibility</p:attrName>
                                        </p:attrNameLst>
                                      </p:cBhvr>
                                      <p:to>
                                        <p:strVal val="hidden"/>
                                      </p:to>
                                    </p:set>
                                  </p:childTnLst>
                                </p:cTn>
                              </p:par>
                              <p:par>
                                <p:cTn id="70" presetID="10" presetClass="exit" presetSubtype="0" fill="hold" grpId="3" nodeType="withEffect">
                                  <p:stCondLst>
                                    <p:cond delay="500"/>
                                  </p:stCondLst>
                                  <p:childTnLst>
                                    <p:animEffect transition="out" filter="fade">
                                      <p:cBhvr>
                                        <p:cTn id="71" dur="1000"/>
                                        <p:tgtEl>
                                          <p:spTgt spid="51"/>
                                        </p:tgtEl>
                                      </p:cBhvr>
                                    </p:animEffect>
                                    <p:set>
                                      <p:cBhvr>
                                        <p:cTn id="72" dur="1" fill="hold">
                                          <p:stCondLst>
                                            <p:cond delay="999"/>
                                          </p:stCondLst>
                                        </p:cTn>
                                        <p:tgtEl>
                                          <p:spTgt spid="51"/>
                                        </p:tgtEl>
                                        <p:attrNameLst>
                                          <p:attrName>style.visibility</p:attrName>
                                        </p:attrNameLst>
                                      </p:cBhvr>
                                      <p:to>
                                        <p:strVal val="hidden"/>
                                      </p:to>
                                    </p:set>
                                  </p:childTnLst>
                                </p:cTn>
                              </p:par>
                            </p:childTnLst>
                          </p:cTn>
                        </p:par>
                        <p:par>
                          <p:cTn id="73" fill="hold">
                            <p:stCondLst>
                              <p:cond delay="1500"/>
                            </p:stCondLst>
                            <p:childTnLst>
                              <p:par>
                                <p:cTn id="74" presetID="22" presetClass="entr" presetSubtype="8"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left)">
                                      <p:cBhvr>
                                        <p:cTn id="7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51" grpId="1" animBg="1"/>
      <p:bldP spid="51" grpId="2" animBg="1"/>
      <p:bldP spid="51" grpId="3" animBg="1"/>
      <p:bldP spid="47" grpId="0" animBg="1"/>
      <p:bldP spid="45" grpId="0" animBg="1"/>
      <p:bldP spid="45" grpId="1" animBg="1"/>
      <p:bldP spid="40" grpId="0" animBg="1"/>
      <p:bldP spid="43" grpId="0" animBg="1"/>
      <p:bldP spid="29" grpId="0" animBg="1"/>
      <p:bldP spid="29" grpId="1" animBg="1"/>
      <p:bldP spid="29" grpId="2"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1477328"/>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Similarly, the initial area set aside for the Creek Nation was co-occupied by the Seminole Nation, its removal to Indian Territory beginning in 1832-33 but continuing through 1859. The area was divided in 1856 to provide for distinct areas for each tribe. Parts of the areas of these tribes would later become the "Unassigned Lands.</a:t>
            </a:r>
          </a:p>
        </p:txBody>
      </p:sp>
      <p:sp>
        <p:nvSpPr>
          <p:cNvPr id="4" name="Rectangle 3"/>
          <p:cNvSpPr/>
          <p:nvPr/>
        </p:nvSpPr>
        <p:spPr>
          <a:xfrm>
            <a:off x="0" y="2286000"/>
            <a:ext cx="2985433" cy="369332"/>
          </a:xfrm>
          <a:prstGeom prst="rect">
            <a:avLst/>
          </a:prstGeom>
        </p:spPr>
        <p:txBody>
          <a:bodyPr wrap="none">
            <a:spAutoFit/>
          </a:bodyPr>
          <a:lstStyle/>
          <a:p>
            <a:r>
              <a:rPr lang="en-US" dirty="0" smtClean="0"/>
              <a:t>Creek &amp; Seminole Tribes 1833</a:t>
            </a:r>
            <a:endParaRPr lang="en-US" dirty="0"/>
          </a:p>
        </p:txBody>
      </p:sp>
      <p:sp>
        <p:nvSpPr>
          <p:cNvPr id="5" name="Rectangle 4"/>
          <p:cNvSpPr/>
          <p:nvPr/>
        </p:nvSpPr>
        <p:spPr>
          <a:xfrm>
            <a:off x="6096000" y="2362200"/>
            <a:ext cx="2551981" cy="369332"/>
          </a:xfrm>
          <a:prstGeom prst="rect">
            <a:avLst/>
          </a:prstGeom>
        </p:spPr>
        <p:txBody>
          <a:bodyPr wrap="none">
            <a:spAutoFit/>
          </a:bodyPr>
          <a:lstStyle/>
          <a:p>
            <a:r>
              <a:rPr lang="en-US" dirty="0" smtClean="0"/>
              <a:t>Seminoles &amp; Creeks 1856</a:t>
            </a:r>
            <a:endParaRPr lang="en-US" dirty="0"/>
          </a:p>
        </p:txBody>
      </p:sp>
      <p:pic>
        <p:nvPicPr>
          <p:cNvPr id="160772" name="Picture 4" descr="http://i8.photobucket.com/albums/a49/DougLoudenback/maps/atlas_creek_seminole_250.jpg"/>
          <p:cNvPicPr>
            <a:picLocks noChangeAspect="1" noChangeArrowheads="1"/>
          </p:cNvPicPr>
          <p:nvPr/>
        </p:nvPicPr>
        <p:blipFill>
          <a:blip r:embed="rId3"/>
          <a:srcRect/>
          <a:stretch>
            <a:fillRect/>
          </a:stretch>
        </p:blipFill>
        <p:spPr bwMode="auto">
          <a:xfrm>
            <a:off x="0" y="2971800"/>
            <a:ext cx="4711834" cy="3543301"/>
          </a:xfrm>
          <a:prstGeom prst="rect">
            <a:avLst/>
          </a:prstGeom>
          <a:noFill/>
        </p:spPr>
      </p:pic>
      <p:pic>
        <p:nvPicPr>
          <p:cNvPr id="160774" name="Picture 6" descr="http://i8.photobucket.com/albums/a49/DougLoudenback/maps/atlas_seminole_creek_250.jpg"/>
          <p:cNvPicPr>
            <a:picLocks noChangeAspect="1" noChangeArrowheads="1"/>
          </p:cNvPicPr>
          <p:nvPr/>
        </p:nvPicPr>
        <p:blipFill>
          <a:blip r:embed="rId4"/>
          <a:srcRect/>
          <a:stretch>
            <a:fillRect/>
          </a:stretch>
        </p:blipFill>
        <p:spPr bwMode="auto">
          <a:xfrm>
            <a:off x="4876800" y="3048000"/>
            <a:ext cx="4646654" cy="3438526"/>
          </a:xfrm>
          <a:prstGeom prst="rect">
            <a:avLst/>
          </a:prstGeom>
          <a:noFill/>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308324"/>
          </a:xfrm>
          <a:prstGeom prst="rect">
            <a:avLst/>
          </a:prstGeom>
        </p:spPr>
        <p:txBody>
          <a:bodyPr wrap="square">
            <a:spAutoFit/>
          </a:bodyPr>
          <a:lstStyle/>
          <a:p>
            <a:r>
              <a:rPr lang="en-US" dirty="0" smtClean="0"/>
              <a:t>READ THIS FOR EXPLANATION OF 2nd SEMINOLE WAR</a:t>
            </a:r>
          </a:p>
          <a:p>
            <a:r>
              <a:rPr lang="en-US" dirty="0" smtClean="0">
                <a:hlinkClick r:id="rId2"/>
              </a:rPr>
              <a:t>https://en.wikipedia.org/wiki/Second_Seminole_War</a:t>
            </a:r>
            <a:endParaRPr lang="en-US" dirty="0" smtClean="0"/>
          </a:p>
          <a:p>
            <a:endParaRPr lang="en-US" dirty="0" smtClean="0"/>
          </a:p>
          <a:p>
            <a:r>
              <a:rPr lang="en-US" dirty="0" smtClean="0"/>
              <a:t> By the end of 1843, 3,824 Indians (including 800 Black Seminoles) had been shipped from Florida to what became the Indian Territory.  They were initially settled on the Creek Reservation, which created tensions. The next year, the Florida people numbered 3,136.  As of 1962, their numbers had dropped to 2,343 Seminoles in the Indian Territory and perhaps some 1,500 in Florida.</a:t>
            </a:r>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7" name="TextBox 46"/>
          <p:cNvSpPr txBox="1"/>
          <p:nvPr/>
        </p:nvSpPr>
        <p:spPr>
          <a:xfrm>
            <a:off x="0" y="-1"/>
            <a:ext cx="9144000" cy="881149"/>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48" name="TextBox 47"/>
          <p:cNvSpPr txBox="1"/>
          <p:nvPr/>
        </p:nvSpPr>
        <p:spPr>
          <a:xfrm>
            <a:off x="457200" y="3124200"/>
            <a:ext cx="7696200" cy="1815882"/>
          </a:xfrm>
          <a:prstGeom prst="rect">
            <a:avLst/>
          </a:prstGeom>
          <a:solidFill>
            <a:schemeClr val="bg1"/>
          </a:solidFill>
          <a:ln w="50800">
            <a:solidFill>
              <a:schemeClr val="tx1"/>
            </a:solidFill>
          </a:ln>
        </p:spPr>
        <p:txBody>
          <a:bodyPr wrap="square" rtlCol="0">
            <a:spAutoFit/>
          </a:bodyPr>
          <a:lstStyle/>
          <a:p>
            <a:pPr>
              <a:buFontTx/>
              <a:buChar char="-"/>
            </a:pPr>
            <a:r>
              <a:rPr lang="en-US" sz="2800" b="1" dirty="0" smtClean="0"/>
              <a:t> black Indians associated w/Seminole Nation</a:t>
            </a:r>
          </a:p>
          <a:p>
            <a:pPr>
              <a:buFontTx/>
              <a:buChar char="-"/>
            </a:pPr>
            <a:r>
              <a:rPr lang="en-US" sz="2800" b="1" dirty="0" smtClean="0"/>
              <a:t> descendants of free blacks &amp; escaped slaves who</a:t>
            </a:r>
          </a:p>
          <a:p>
            <a:r>
              <a:rPr lang="en-US" sz="2800" b="1" dirty="0" smtClean="0"/>
              <a:t>   allied w/Seminoles in Spanish Florida</a:t>
            </a:r>
          </a:p>
          <a:p>
            <a:r>
              <a:rPr lang="en-US" sz="2800" b="1" dirty="0" smtClean="0"/>
              <a:t>- some are slaves; others intermarry</a:t>
            </a:r>
          </a:p>
        </p:txBody>
      </p:sp>
      <p:grpSp>
        <p:nvGrpSpPr>
          <p:cNvPr id="46" name="Group 45"/>
          <p:cNvGrpSpPr/>
          <p:nvPr/>
        </p:nvGrpSpPr>
        <p:grpSpPr>
          <a:xfrm>
            <a:off x="5334000" y="2209800"/>
            <a:ext cx="3581400" cy="762000"/>
            <a:chOff x="5334000" y="2209800"/>
            <a:chExt cx="3581400" cy="762000"/>
          </a:xfrm>
        </p:grpSpPr>
        <p:sp>
          <p:nvSpPr>
            <p:cNvPr id="41" name="Oval 40"/>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8">
                                            <p:bg/>
                                          </p:spTgt>
                                        </p:tgtEl>
                                        <p:attrNameLst>
                                          <p:attrName>style.visibility</p:attrName>
                                        </p:attrNameLst>
                                      </p:cBhvr>
                                      <p:to>
                                        <p:strVal val="visible"/>
                                      </p:to>
                                    </p:set>
                                    <p:animEffect transition="in" filter="fade">
                                      <p:cBhvr>
                                        <p:cTn id="7" dur="500"/>
                                        <p:tgtEl>
                                          <p:spTgt spid="48">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
                                            <p:txEl>
                                              <p:pRg st="0" end="0"/>
                                            </p:txEl>
                                          </p:spTgt>
                                        </p:tgtEl>
                                        <p:attrNameLst>
                                          <p:attrName>style.visibility</p:attrName>
                                        </p:attrNameLst>
                                      </p:cBhvr>
                                      <p:to>
                                        <p:strVal val="visible"/>
                                      </p:to>
                                    </p:set>
                                    <p:animEffect transition="in" filter="wipe(left)">
                                      <p:cBhvr>
                                        <p:cTn id="10" dur="1000"/>
                                        <p:tgtEl>
                                          <p:spTgt spid="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8">
                                            <p:txEl>
                                              <p:pRg st="1" end="1"/>
                                            </p:txEl>
                                          </p:spTgt>
                                        </p:tgtEl>
                                        <p:attrNameLst>
                                          <p:attrName>style.visibility</p:attrName>
                                        </p:attrNameLst>
                                      </p:cBhvr>
                                      <p:to>
                                        <p:strVal val="visible"/>
                                      </p:to>
                                    </p:set>
                                    <p:animEffect transition="in" filter="wipe(left)">
                                      <p:cBhvr>
                                        <p:cTn id="15" dur="1000"/>
                                        <p:tgtEl>
                                          <p:spTgt spid="48">
                                            <p:txEl>
                                              <p:pRg st="1" end="1"/>
                                            </p:txEl>
                                          </p:spTgt>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48">
                                            <p:txEl>
                                              <p:pRg st="2" end="2"/>
                                            </p:txEl>
                                          </p:spTgt>
                                        </p:tgtEl>
                                        <p:attrNameLst>
                                          <p:attrName>style.visibility</p:attrName>
                                        </p:attrNameLst>
                                      </p:cBhvr>
                                      <p:to>
                                        <p:strVal val="visible"/>
                                      </p:to>
                                    </p:set>
                                    <p:animEffect transition="in" filter="wipe(left)">
                                      <p:cBhvr>
                                        <p:cTn id="19" dur="1000"/>
                                        <p:tgtEl>
                                          <p:spTgt spid="4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xEl>
                                              <p:pRg st="3" end="3"/>
                                            </p:txEl>
                                          </p:spTgt>
                                        </p:tgtEl>
                                        <p:attrNameLst>
                                          <p:attrName>style.visibility</p:attrName>
                                        </p:attrNameLst>
                                      </p:cBhvr>
                                      <p:to>
                                        <p:strVal val="visible"/>
                                      </p:to>
                                    </p:set>
                                    <p:animEffect transition="in" filter="wipe(left)">
                                      <p:cBhvr>
                                        <p:cTn id="24" dur="1000"/>
                                        <p:tgtEl>
                                          <p:spTgt spid="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allAtOnce" animBg="1"/>
    </p:bld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https://en.wikipedia.org/wiki/Black_Seminoles</a:t>
            </a:r>
            <a:endParaRPr lang="en-US" dirty="0" smtClean="0"/>
          </a:p>
          <a:p>
            <a:endParaRPr lang="en-US" dirty="0" smtClean="0"/>
          </a:p>
          <a:p>
            <a:r>
              <a:rPr lang="en-US" dirty="0" smtClean="0"/>
              <a:t>	The </a:t>
            </a:r>
            <a:r>
              <a:rPr lang="en-US" b="1" dirty="0" smtClean="0"/>
              <a:t>Black Seminoles</a:t>
            </a:r>
            <a:r>
              <a:rPr lang="en-US" dirty="0" smtClean="0"/>
              <a:t> are black Indians associated with the Seminole people in Florida and Oklahoma. They are the descendants of free blacks and of escaped slaves(called </a:t>
            </a:r>
          </a:p>
          <a:p>
            <a:r>
              <a:rPr lang="en-US" dirty="0" smtClean="0"/>
              <a:t>maroons) who allied with Seminole groups in Spanish Florida. Historically, the Black Seminoles lived mostly in distinct bands near the Native American Seminole. Some were held as slaves of particular Seminole leaders; but they had more freedom than did slaves held by whites in the South and by other Native American tribes, including the right to bear arms.</a:t>
            </a:r>
          </a:p>
          <a:p>
            <a:r>
              <a:rPr lang="en-US" dirty="0" smtClean="0"/>
              <a:t>	Today, Black Seminole descendants live primarily in rural communities around the Seminole Nation of Oklahoma. Its two Freedmen's bands, the Caesar Bruner Band and the </a:t>
            </a:r>
            <a:r>
              <a:rPr lang="en-US" dirty="0" err="1" smtClean="0"/>
              <a:t>Dosar</a:t>
            </a:r>
            <a:r>
              <a:rPr lang="en-US" dirty="0" smtClean="0"/>
              <a:t> </a:t>
            </a:r>
            <a:r>
              <a:rPr lang="en-US" dirty="0" err="1" smtClean="0"/>
              <a:t>Barkus</a:t>
            </a:r>
            <a:r>
              <a:rPr lang="en-US" dirty="0" smtClean="0"/>
              <a:t> Band,</a:t>
            </a:r>
            <a:r>
              <a:rPr lang="en-US" baseline="30000" dirty="0" smtClean="0"/>
              <a:t> </a:t>
            </a:r>
            <a:r>
              <a:rPr lang="en-US" dirty="0" smtClean="0"/>
              <a:t>are represented on the General Council of the Nation. Other centers are in Florida, Texas, the Bahamas, and northern Mexico.</a:t>
            </a:r>
          </a:p>
          <a:p>
            <a:r>
              <a:rPr lang="en-US" dirty="0" smtClean="0"/>
              <a:t>	Since the 1930s, the Seminole Freedmen have struggled with cycles of exclusion from the Seminole Tribe of Oklahoma.</a:t>
            </a:r>
            <a:r>
              <a:rPr lang="en-US" baseline="30000" dirty="0" smtClean="0"/>
              <a:t> </a:t>
            </a:r>
            <a:r>
              <a:rPr lang="en-US" dirty="0" smtClean="0"/>
              <a:t> In 1990, the tribe received a $46 million </a:t>
            </a:r>
            <a:r>
              <a:rPr lang="en-US" dirty="0" err="1" smtClean="0"/>
              <a:t>judgement</a:t>
            </a:r>
            <a:r>
              <a:rPr lang="en-US" dirty="0" smtClean="0"/>
              <a:t> trust by the United States, for seizure of lands in Florida in 1823, and the Freedmen have worked to gain a share of it. In 2004 the US Supreme Court ruled the Seminole Freedmen could not bring suit without the Seminole Nation of Oklahoma, which refused to join it on the claim issue. </a:t>
            </a:r>
          </a:p>
          <a:p>
            <a:r>
              <a:rPr lang="en-US" dirty="0" smtClean="0"/>
              <a:t>	In 2000 the Seminole Nation voted to restrict membership to those who could prove descent from a Seminole Indian on the Dawes Rolls of the early 20th century, which excluded about 1,200 Freedmen who were previously included as members. They argue that the Dawes Rolls were inaccurate and often classified persons with both Seminole and African ancestry as only Freedmen.</a:t>
            </a:r>
          </a:p>
          <a:p>
            <a:endParaRPr lang="en-US"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TextBox 4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7" name="TextBox 46"/>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Seminole  1834-1842</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sp useBgFill="1">
        <p:nvSpPr>
          <p:cNvPr id="50" name="TextBox 49"/>
          <p:cNvSpPr txBox="1"/>
          <p:nvPr/>
        </p:nvSpPr>
        <p:spPr>
          <a:xfrm>
            <a:off x="0" y="76200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2"/>
          <p:cNvPicPr preferRelativeResize="0">
            <a:picLocks noChangeAspect="1" noChangeArrowheads="1"/>
          </p:cNvPicPr>
          <p:nvPr/>
        </p:nvPicPr>
        <p:blipFill>
          <a:blip r:embed="rId3" cstate="print"/>
          <a:srcRect t="4118" r="-507" b="7461"/>
          <a:stretch>
            <a:fillRect/>
          </a:stretch>
        </p:blipFill>
        <p:spPr bwMode="auto">
          <a:xfrm rot="21441785">
            <a:off x="4931112" y="5266944"/>
            <a:ext cx="3316240" cy="2617143"/>
          </a:xfrm>
          <a:prstGeom prst="rect">
            <a:avLst/>
          </a:prstGeom>
          <a:solidFill>
            <a:schemeClr val="bg1"/>
          </a:solidFill>
          <a:ln w="63500">
            <a:noFill/>
            <a:miter lim="800000"/>
            <a:headEnd/>
            <a:tailEnd/>
          </a:ln>
          <a:effectLst/>
        </p:spPr>
      </p:pic>
      <p:pic>
        <p:nvPicPr>
          <p:cNvPr id="33"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43" name="TextBox 42"/>
          <p:cNvSpPr txBox="1"/>
          <p:nvPr/>
        </p:nvSpPr>
        <p:spPr>
          <a:xfrm>
            <a:off x="0" y="2286000"/>
            <a:ext cx="9144000" cy="584775"/>
          </a:xfrm>
          <a:prstGeom prst="rect">
            <a:avLst/>
          </a:prstGeom>
          <a:solidFill>
            <a:schemeClr val="bg1"/>
          </a:solidFill>
        </p:spPr>
        <p:txBody>
          <a:bodyPr wrap="square" rtlCol="0">
            <a:spAutoFit/>
          </a:bodyPr>
          <a:lstStyle/>
          <a:p>
            <a:r>
              <a:rPr lang="en-US" sz="3200" b="1" dirty="0" smtClean="0">
                <a:solidFill>
                  <a:srgbClr val="FF0000"/>
                </a:solidFill>
                <a:effectLst>
                  <a:outerShdw dist="50800" dir="7200000" algn="ctr" rotWithShape="0">
                    <a:schemeClr val="tx1"/>
                  </a:outerShdw>
                </a:effectLst>
              </a:rPr>
              <a:t>   removed:  3600, including 800 black Seminoles</a:t>
            </a:r>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27" name="TextBox 26"/>
          <p:cNvSpPr txBox="1"/>
          <p:nvPr/>
        </p:nvSpPr>
        <p:spPr>
          <a:xfrm>
            <a:off x="457200" y="3124200"/>
            <a:ext cx="7696200" cy="1815882"/>
          </a:xfrm>
          <a:prstGeom prst="rect">
            <a:avLst/>
          </a:prstGeom>
          <a:solidFill>
            <a:schemeClr val="bg1"/>
          </a:solidFill>
          <a:ln w="50800">
            <a:solidFill>
              <a:schemeClr val="tx1"/>
            </a:solidFill>
          </a:ln>
        </p:spPr>
        <p:txBody>
          <a:bodyPr wrap="square" rtlCol="0">
            <a:spAutoFit/>
          </a:bodyPr>
          <a:lstStyle/>
          <a:p>
            <a:pPr>
              <a:buFontTx/>
              <a:buChar char="-"/>
            </a:pPr>
            <a:r>
              <a:rPr lang="en-US" sz="2800" b="1" dirty="0" smtClean="0"/>
              <a:t> black Indians associated w/Seminole Nation</a:t>
            </a:r>
          </a:p>
          <a:p>
            <a:pPr>
              <a:buFontTx/>
              <a:buChar char="-"/>
            </a:pPr>
            <a:r>
              <a:rPr lang="en-US" sz="2800" b="1" dirty="0" smtClean="0"/>
              <a:t> descendants of free blacks &amp; escaped slaves who</a:t>
            </a:r>
          </a:p>
          <a:p>
            <a:r>
              <a:rPr lang="en-US" sz="2800" b="1" dirty="0" smtClean="0"/>
              <a:t>   allied w/Seminoles in Spanish Florida</a:t>
            </a:r>
          </a:p>
          <a:p>
            <a:r>
              <a:rPr lang="en-US" sz="2800" b="1" dirty="0" smtClean="0"/>
              <a:t>- some are slaves; others intermarry</a:t>
            </a:r>
          </a:p>
        </p:txBody>
      </p:sp>
      <p:grpSp>
        <p:nvGrpSpPr>
          <p:cNvPr id="29" name="Group 28"/>
          <p:cNvGrpSpPr/>
          <p:nvPr/>
        </p:nvGrpSpPr>
        <p:grpSpPr>
          <a:xfrm>
            <a:off x="5334000" y="2209800"/>
            <a:ext cx="3581400" cy="762000"/>
            <a:chOff x="5334000" y="2209800"/>
            <a:chExt cx="3581400" cy="762000"/>
          </a:xfrm>
        </p:grpSpPr>
        <p:sp>
          <p:nvSpPr>
            <p:cNvPr id="32" name="Oval 31"/>
            <p:cNvSpPr/>
            <p:nvPr/>
          </p:nvSpPr>
          <p:spPr>
            <a:xfrm>
              <a:off x="5334000" y="2209800"/>
              <a:ext cx="3581400" cy="762000"/>
            </a:xfrm>
            <a:prstGeom prst="ellipse">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8153400" y="22639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
        <p:nvSpPr>
          <p:cNvPr id="44" name="Rectangle 43"/>
          <p:cNvSpPr/>
          <p:nvPr/>
        </p:nvSpPr>
        <p:spPr>
          <a:xfrm>
            <a:off x="1219200" y="1828800"/>
            <a:ext cx="5334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0" y="5562600"/>
            <a:ext cx="9144000" cy="584775"/>
          </a:xfrm>
          <a:prstGeom prst="rect">
            <a:avLst/>
          </a:prstGeom>
          <a:solidFill>
            <a:schemeClr val="bg1"/>
          </a:solidFill>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Will the Seminole share Creek’s new lands?</a:t>
            </a:r>
          </a:p>
        </p:txBody>
      </p:sp>
      <p:sp>
        <p:nvSpPr>
          <p:cNvPr id="38" name="TextBox 37"/>
          <p:cNvSpPr txBox="1"/>
          <p:nvPr/>
        </p:nvSpPr>
        <p:spPr>
          <a:xfrm>
            <a:off x="0" y="6120825"/>
            <a:ext cx="9144000" cy="584775"/>
          </a:xfrm>
          <a:prstGeom prst="rect">
            <a:avLst/>
          </a:prstGeom>
          <a:solidFill>
            <a:schemeClr val="bg1"/>
          </a:solidFill>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What happens to the black Seminoles?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bg/>
                                          </p:spTgt>
                                        </p:tgtEl>
                                      </p:cBhvr>
                                    </p:animEffect>
                                    <p:set>
                                      <p:cBhvr>
                                        <p:cTn id="7" dur="1" fill="hold">
                                          <p:stCondLst>
                                            <p:cond delay="999"/>
                                          </p:stCondLst>
                                        </p:cTn>
                                        <p:tgtEl>
                                          <p:spTgt spid="27">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7">
                                            <p:txEl>
                                              <p:pRg st="0" end="0"/>
                                            </p:txEl>
                                          </p:spTgt>
                                        </p:tgtEl>
                                      </p:cBhvr>
                                    </p:animEffect>
                                    <p:set>
                                      <p:cBhvr>
                                        <p:cTn id="10" dur="1" fill="hold">
                                          <p:stCondLst>
                                            <p:cond delay="999"/>
                                          </p:stCondLst>
                                        </p:cTn>
                                        <p:tgtEl>
                                          <p:spTgt spid="27">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7">
                                            <p:txEl>
                                              <p:pRg st="1" end="1"/>
                                            </p:txEl>
                                          </p:spTgt>
                                        </p:tgtEl>
                                      </p:cBhvr>
                                    </p:animEffect>
                                    <p:set>
                                      <p:cBhvr>
                                        <p:cTn id="13" dur="1" fill="hold">
                                          <p:stCondLst>
                                            <p:cond delay="999"/>
                                          </p:stCondLst>
                                        </p:cTn>
                                        <p:tgtEl>
                                          <p:spTgt spid="27">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7">
                                            <p:txEl>
                                              <p:pRg st="2" end="2"/>
                                            </p:txEl>
                                          </p:spTgt>
                                        </p:tgtEl>
                                      </p:cBhvr>
                                    </p:animEffect>
                                    <p:set>
                                      <p:cBhvr>
                                        <p:cTn id="16" dur="1" fill="hold">
                                          <p:stCondLst>
                                            <p:cond delay="999"/>
                                          </p:stCondLst>
                                        </p:cTn>
                                        <p:tgtEl>
                                          <p:spTgt spid="27">
                                            <p:txEl>
                                              <p:pRg st="2" end="2"/>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27">
                                            <p:txEl>
                                              <p:pRg st="3" end="3"/>
                                            </p:txEl>
                                          </p:spTgt>
                                        </p:tgtEl>
                                      </p:cBhvr>
                                    </p:animEffect>
                                    <p:set>
                                      <p:cBhvr>
                                        <p:cTn id="19" dur="1" fill="hold">
                                          <p:stCondLst>
                                            <p:cond delay="999"/>
                                          </p:stCondLst>
                                        </p:cTn>
                                        <p:tgtEl>
                                          <p:spTgt spid="27">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29"/>
                                        </p:tgtEl>
                                      </p:cBhvr>
                                    </p:animEffect>
                                    <p:set>
                                      <p:cBhvr>
                                        <p:cTn id="22" dur="1" fill="hold">
                                          <p:stCondLst>
                                            <p:cond delay="999"/>
                                          </p:stCondLst>
                                        </p:cTn>
                                        <p:tgtEl>
                                          <p:spTgt spid="29"/>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fltVal val="0"/>
                                          </p:val>
                                        </p:tav>
                                        <p:tav tm="100000">
                                          <p:val>
                                            <p:strVal val="#ppt_w"/>
                                          </p:val>
                                        </p:tav>
                                      </p:tavLst>
                                    </p:anim>
                                    <p:anim calcmode="lin" valueType="num">
                                      <p:cBhvr>
                                        <p:cTn id="27" dur="1000" fill="hold"/>
                                        <p:tgtEl>
                                          <p:spTgt spid="36"/>
                                        </p:tgtEl>
                                        <p:attrNameLst>
                                          <p:attrName>ppt_h</p:attrName>
                                        </p:attrNameLst>
                                      </p:cBhvr>
                                      <p:tavLst>
                                        <p:tav tm="0">
                                          <p:val>
                                            <p:fltVal val="0"/>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p:cTn id="33" dur="1000" fill="hold"/>
                                        <p:tgtEl>
                                          <p:spTgt spid="38"/>
                                        </p:tgtEl>
                                        <p:attrNameLst>
                                          <p:attrName>ppt_w</p:attrName>
                                        </p:attrNameLst>
                                      </p:cBhvr>
                                      <p:tavLst>
                                        <p:tav tm="0">
                                          <p:val>
                                            <p:fltVal val="0"/>
                                          </p:val>
                                        </p:tav>
                                        <p:tav tm="100000">
                                          <p:val>
                                            <p:strVal val="#ppt_w"/>
                                          </p:val>
                                        </p:tav>
                                      </p:tavLst>
                                    </p:anim>
                                    <p:anim calcmode="lin" valueType="num">
                                      <p:cBhvr>
                                        <p:cTn id="34" dur="1000" fill="hold"/>
                                        <p:tgtEl>
                                          <p:spTgt spid="38"/>
                                        </p:tgtEl>
                                        <p:attrNameLst>
                                          <p:attrName>ppt_h</p:attrName>
                                        </p:attrNameLst>
                                      </p:cBhvr>
                                      <p:tavLst>
                                        <p:tav tm="0">
                                          <p:val>
                                            <p:fltVal val="0"/>
                                          </p:val>
                                        </p:tav>
                                        <p:tav tm="100000">
                                          <p:val>
                                            <p:strVal val="#ppt_h"/>
                                          </p:val>
                                        </p:tav>
                                      </p:tavLst>
                                    </p:anim>
                                    <p:animEffect transition="in" filter="fade">
                                      <p:cBhvr>
                                        <p:cTn id="35" dur="10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1000"/>
                                        <p:tgtEl>
                                          <p:spTgt spid="36"/>
                                        </p:tgtEl>
                                      </p:cBhvr>
                                    </p:animEffect>
                                    <p:set>
                                      <p:cBhvr>
                                        <p:cTn id="40" dur="1" fill="hold">
                                          <p:stCondLst>
                                            <p:cond delay="999"/>
                                          </p:stCondLst>
                                        </p:cTn>
                                        <p:tgtEl>
                                          <p:spTgt spid="3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38"/>
                                        </p:tgtEl>
                                      </p:cBhvr>
                                    </p:animEffect>
                                    <p:set>
                                      <p:cBhvr>
                                        <p:cTn id="43" dur="1" fill="hold">
                                          <p:stCondLst>
                                            <p:cond delay="999"/>
                                          </p:stCondLst>
                                        </p:cTn>
                                        <p:tgtEl>
                                          <p:spTgt spid="3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xit" presetSubtype="0" fill="hold" nodeType="withEffect">
                                  <p:stCondLst>
                                    <p:cond delay="500"/>
                                  </p:stCondLst>
                                  <p:childTnLst>
                                    <p:animEffect transition="out" filter="fade">
                                      <p:cBhvr>
                                        <p:cTn id="51" dur="1000"/>
                                        <p:tgtEl>
                                          <p:spTgt spid="39"/>
                                        </p:tgtEl>
                                      </p:cBhvr>
                                    </p:animEffect>
                                    <p:set>
                                      <p:cBhvr>
                                        <p:cTn id="52" dur="1" fill="hold">
                                          <p:stCondLst>
                                            <p:cond delay="999"/>
                                          </p:stCondLst>
                                        </p:cTn>
                                        <p:tgtEl>
                                          <p:spTgt spid="39"/>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47"/>
                                        </p:tgtEl>
                                      </p:cBhvr>
                                    </p:animEffect>
                                    <p:set>
                                      <p:cBhvr>
                                        <p:cTn id="55" dur="1" fill="hold">
                                          <p:stCondLst>
                                            <p:cond delay="999"/>
                                          </p:stCondLst>
                                        </p:cTn>
                                        <p:tgtEl>
                                          <p:spTgt spid="47"/>
                                        </p:tgtEl>
                                        <p:attrNameLst>
                                          <p:attrName>style.visibility</p:attrName>
                                        </p:attrNameLst>
                                      </p:cBhvr>
                                      <p:to>
                                        <p:strVal val="hidden"/>
                                      </p:to>
                                    </p:set>
                                  </p:childTnLst>
                                </p:cTn>
                              </p:par>
                            </p:childTnLst>
                          </p:cTn>
                        </p:par>
                        <p:par>
                          <p:cTn id="56" fill="hold">
                            <p:stCondLst>
                              <p:cond delay="1500"/>
                            </p:stCondLst>
                            <p:childTnLst>
                              <p:par>
                                <p:cTn id="57" presetID="53"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p:cTn id="59" dur="1000" fill="hold"/>
                                        <p:tgtEl>
                                          <p:spTgt spid="50"/>
                                        </p:tgtEl>
                                        <p:attrNameLst>
                                          <p:attrName>ppt_w</p:attrName>
                                        </p:attrNameLst>
                                      </p:cBhvr>
                                      <p:tavLst>
                                        <p:tav tm="0">
                                          <p:val>
                                            <p:fltVal val="0"/>
                                          </p:val>
                                        </p:tav>
                                        <p:tav tm="100000">
                                          <p:val>
                                            <p:strVal val="#ppt_w"/>
                                          </p:val>
                                        </p:tav>
                                      </p:tavLst>
                                    </p:anim>
                                    <p:anim calcmode="lin" valueType="num">
                                      <p:cBhvr>
                                        <p:cTn id="60" dur="1000" fill="hold"/>
                                        <p:tgtEl>
                                          <p:spTgt spid="50"/>
                                        </p:tgtEl>
                                        <p:attrNameLst>
                                          <p:attrName>ppt_h</p:attrName>
                                        </p:attrNameLst>
                                      </p:cBhvr>
                                      <p:tavLst>
                                        <p:tav tm="0">
                                          <p:val>
                                            <p:fltVal val="0"/>
                                          </p:val>
                                        </p:tav>
                                        <p:tav tm="100000">
                                          <p:val>
                                            <p:strVal val="#ppt_h"/>
                                          </p:val>
                                        </p:tav>
                                      </p:tavLst>
                                    </p:anim>
                                    <p:animEffect transition="in" filter="fade">
                                      <p:cBhvr>
                                        <p:cTn id="61" dur="1000"/>
                                        <p:tgtEl>
                                          <p:spTgt spid="5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wipe(left)">
                                      <p:cBhvr>
                                        <p:cTn id="66"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50" grpId="0" animBg="1"/>
      <p:bldP spid="49" grpId="0" animBg="1"/>
      <p:bldP spid="43" grpId="1" animBg="1"/>
      <p:bldP spid="27" grpId="0" build="allAtOnce" animBg="1"/>
      <p:bldP spid="44" grpId="0" animBg="1"/>
      <p:bldP spid="36" grpId="0" animBg="1"/>
      <p:bldP spid="36" grpId="1" animBg="1"/>
      <p:bldP spid="38" grpId="0" animBg="1"/>
      <p:bldP spid="3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 name="TextBox 78"/>
          <p:cNvSpPr txBox="1"/>
          <p:nvPr/>
        </p:nvSpPr>
        <p:spPr>
          <a:xfrm>
            <a:off x="0" y="0"/>
            <a:ext cx="9144000" cy="1138773"/>
          </a:xfrm>
          <a:prstGeom prst="rect">
            <a:avLst/>
          </a:prstGeom>
          <a:solidFill>
            <a:schemeClr val="tx1"/>
          </a:solidFill>
        </p:spPr>
        <p:txBody>
          <a:bodyPr wrap="square" rtlCol="0">
            <a:spAutoFit/>
          </a:bodyPr>
          <a:lstStyle/>
          <a:p>
            <a:r>
              <a:rPr lang="en-US" sz="4800" b="1" i="1" spc="100" dirty="0" smtClean="0">
                <a:solidFill>
                  <a:schemeClr val="bg1"/>
                </a:solidFill>
                <a:cs typeface="Arial" pitchFamily="34" charset="0"/>
              </a:rPr>
              <a:t>   	Indian Removal Act</a:t>
            </a:r>
          </a:p>
          <a:p>
            <a:endParaRPr lang="en-US" sz="2000" b="1" i="1" spc="100" dirty="0" smtClean="0">
              <a:solidFill>
                <a:schemeClr val="bg1"/>
              </a:solidFill>
              <a:cs typeface="Arial" pitchFamily="34"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70" name="Group 69"/>
          <p:cNvGrpSpPr/>
          <p:nvPr/>
        </p:nvGrpSpPr>
        <p:grpSpPr>
          <a:xfrm>
            <a:off x="4839869" y="3124200"/>
            <a:ext cx="3237331" cy="2971800"/>
            <a:chOff x="4839869" y="3124200"/>
            <a:chExt cx="3237331" cy="2971800"/>
          </a:xfrm>
        </p:grpSpPr>
        <p:pic>
          <p:nvPicPr>
            <p:cNvPr id="71" name="Picture 1"/>
            <p:cNvPicPr>
              <a:picLocks noChangeAspect="1" noChangeArrowheads="1"/>
            </p:cNvPicPr>
            <p:nvPr/>
          </p:nvPicPr>
          <p:blipFill>
            <a:blip r:embed="rId3"/>
            <a:srcRect/>
            <a:stretch>
              <a:fillRect/>
            </a:stretch>
          </p:blipFill>
          <p:spPr bwMode="auto">
            <a:xfrm>
              <a:off x="4839869" y="3124200"/>
              <a:ext cx="2094331" cy="1524000"/>
            </a:xfrm>
            <a:prstGeom prst="rect">
              <a:avLst/>
            </a:prstGeom>
            <a:noFill/>
            <a:ln w="9525">
              <a:noFill/>
              <a:miter lim="800000"/>
              <a:headEnd/>
              <a:tailEnd/>
            </a:ln>
            <a:effectLst/>
          </p:spPr>
        </p:pic>
        <p:sp>
          <p:nvSpPr>
            <p:cNvPr id="72" name="Freeform 71"/>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1"/>
          <p:cNvGrpSpPr>
            <a:grpSpLocks noChangeAspect="1"/>
          </p:cNvGrpSpPr>
          <p:nvPr/>
        </p:nvGrpSpPr>
        <p:grpSpPr>
          <a:xfrm>
            <a:off x="4648200" y="3343734"/>
            <a:ext cx="3665179" cy="2456530"/>
            <a:chOff x="1731662" y="3005087"/>
            <a:chExt cx="4672304" cy="3131542"/>
          </a:xfrm>
        </p:grpSpPr>
        <p:sp>
          <p:nvSpPr>
            <p:cNvPr id="74" name="Rectangle 73"/>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5" name="Rectangle 74"/>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6" name="Rectangle 75"/>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77" name="Rectangle 76"/>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78" name="Rectangle 77"/>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nvGrpSpPr>
          <p:cNvPr id="39" name="Group 22"/>
          <p:cNvGrpSpPr/>
          <p:nvPr/>
        </p:nvGrpSpPr>
        <p:grpSpPr>
          <a:xfrm>
            <a:off x="4724400" y="3558778"/>
            <a:ext cx="1524000" cy="2998887"/>
            <a:chOff x="4495800" y="3648456"/>
            <a:chExt cx="1524000" cy="2998887"/>
          </a:xfrm>
        </p:grpSpPr>
        <p:grpSp>
          <p:nvGrpSpPr>
            <p:cNvPr id="40" name="Group 64"/>
            <p:cNvGrpSpPr/>
            <p:nvPr/>
          </p:nvGrpSpPr>
          <p:grpSpPr>
            <a:xfrm>
              <a:off x="4495800" y="3747279"/>
              <a:ext cx="1449022" cy="2900064"/>
              <a:chOff x="4495800" y="3747279"/>
              <a:chExt cx="1449022" cy="2900064"/>
            </a:xfrm>
          </p:grpSpPr>
          <p:grpSp>
            <p:nvGrpSpPr>
              <p:cNvPr id="42" name="Group 82"/>
              <p:cNvGrpSpPr/>
              <p:nvPr/>
            </p:nvGrpSpPr>
            <p:grpSpPr>
              <a:xfrm>
                <a:off x="4495800" y="3747279"/>
                <a:ext cx="1449022" cy="2433934"/>
                <a:chOff x="4495800" y="3747279"/>
                <a:chExt cx="1449022" cy="2433934"/>
              </a:xfrm>
            </p:grpSpPr>
            <p:cxnSp>
              <p:nvCxnSpPr>
                <p:cNvPr id="44" name="Straight Connector 43"/>
                <p:cNvCxnSpPr/>
                <p:nvPr/>
              </p:nvCxnSpPr>
              <p:spPr>
                <a:xfrm rot="16200000" flipV="1">
                  <a:off x="5334001" y="4356878"/>
                  <a:ext cx="1219200" cy="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5" name="Picture 6" descr="Image result for sequoyah"/>
                <p:cNvPicPr>
                  <a:picLocks noChangeAspect="1" noChangeArrowheads="1"/>
                </p:cNvPicPr>
                <p:nvPr/>
              </p:nvPicPr>
              <p:blipFill>
                <a:blip r:embed="rId4"/>
                <a:srcRect r="35862" b="51680"/>
                <a:stretch>
                  <a:fillRect/>
                </a:stretch>
              </p:blipFill>
              <p:spPr bwMode="auto">
                <a:xfrm>
                  <a:off x="4495800" y="4724400"/>
                  <a:ext cx="1449022" cy="1456813"/>
                </a:xfrm>
                <a:prstGeom prst="rect">
                  <a:avLst/>
                </a:prstGeom>
                <a:noFill/>
                <a:ln w="25400">
                  <a:solidFill>
                    <a:schemeClr val="tx1"/>
                  </a:solidFill>
                </a:ln>
              </p:spPr>
            </p:pic>
          </p:grpSp>
          <p:sp>
            <p:nvSpPr>
              <p:cNvPr id="43" name="TextBox 42"/>
              <p:cNvSpPr txBox="1"/>
              <p:nvPr/>
            </p:nvSpPr>
            <p:spPr>
              <a:xfrm>
                <a:off x="4496615" y="6185678"/>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sp>
          <p:nvSpPr>
            <p:cNvPr id="41" name="Oval 40"/>
            <p:cNvSpPr/>
            <p:nvPr/>
          </p:nvSpPr>
          <p:spPr>
            <a:xfrm>
              <a:off x="58674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5"/>
          <p:cNvPicPr>
            <a:picLocks noChangeAspect="1" noChangeArrowheads="1"/>
          </p:cNvPicPr>
          <p:nvPr/>
        </p:nvPicPr>
        <p:blipFill>
          <a:blip r:embed="rId5"/>
          <a:srcRect l="126" t="6421" r="61685" b="35786"/>
          <a:stretch>
            <a:fillRect/>
          </a:stretch>
        </p:blipFill>
        <p:spPr bwMode="auto">
          <a:xfrm>
            <a:off x="4724400" y="4638675"/>
            <a:ext cx="1447800" cy="1457325"/>
          </a:xfrm>
          <a:prstGeom prst="rect">
            <a:avLst/>
          </a:prstGeom>
          <a:noFill/>
          <a:ln w="9525">
            <a:noFill/>
            <a:miter lim="800000"/>
            <a:headEnd/>
            <a:tailEnd/>
          </a:ln>
          <a:effectLst/>
        </p:spPr>
      </p:pic>
      <p:grpSp>
        <p:nvGrpSpPr>
          <p:cNvPr id="46" name="Group 36"/>
          <p:cNvGrpSpPr/>
          <p:nvPr/>
        </p:nvGrpSpPr>
        <p:grpSpPr>
          <a:xfrm>
            <a:off x="6574536" y="2895600"/>
            <a:ext cx="2285999" cy="1832543"/>
            <a:chOff x="6574536" y="2895600"/>
            <a:chExt cx="2285999" cy="1832543"/>
          </a:xfrm>
        </p:grpSpPr>
        <p:grpSp>
          <p:nvGrpSpPr>
            <p:cNvPr id="47" name="Group 62"/>
            <p:cNvGrpSpPr/>
            <p:nvPr/>
          </p:nvGrpSpPr>
          <p:grpSpPr>
            <a:xfrm>
              <a:off x="6650954" y="2895600"/>
              <a:ext cx="2209581" cy="1832543"/>
              <a:chOff x="6650954" y="2895600"/>
              <a:chExt cx="2209581" cy="1832543"/>
            </a:xfrm>
          </p:grpSpPr>
          <p:grpSp>
            <p:nvGrpSpPr>
              <p:cNvPr id="49" name="Group 96"/>
              <p:cNvGrpSpPr/>
              <p:nvPr/>
            </p:nvGrpSpPr>
            <p:grpSpPr>
              <a:xfrm>
                <a:off x="6650954" y="2895600"/>
                <a:ext cx="2191680" cy="1373008"/>
                <a:chOff x="6650954" y="2820122"/>
                <a:chExt cx="2191680" cy="1373008"/>
              </a:xfrm>
            </p:grpSpPr>
            <p:cxnSp>
              <p:nvCxnSpPr>
                <p:cNvPr id="51" name="Straight Connector 50"/>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Major ridge.jpg"/>
                <p:cNvPicPr>
                  <a:picLocks noChangeAspect="1" noChangeArrowheads="1"/>
                </p:cNvPicPr>
                <p:nvPr/>
              </p:nvPicPr>
              <p:blipFill>
                <a:blip r:embed="rId6"/>
                <a:srcRect l="9039" t="6452" r="5455" b="16129"/>
                <a:stretch>
                  <a:fillRect/>
                </a:stretch>
              </p:blipFill>
              <p:spPr bwMode="auto">
                <a:xfrm>
                  <a:off x="7543800" y="2820122"/>
                  <a:ext cx="1298834" cy="1373008"/>
                </a:xfrm>
                <a:prstGeom prst="rect">
                  <a:avLst/>
                </a:prstGeom>
                <a:noFill/>
                <a:ln w="25400">
                  <a:solidFill>
                    <a:schemeClr val="tx1"/>
                  </a:solidFill>
                </a:ln>
              </p:spPr>
            </p:pic>
          </p:grpSp>
          <p:sp>
            <p:nvSpPr>
              <p:cNvPr id="50" name="TextBox 49"/>
              <p:cNvSpPr txBox="1"/>
              <p:nvPr/>
            </p:nvSpPr>
            <p:spPr>
              <a:xfrm>
                <a:off x="7534655" y="42664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48" name="Oval 47"/>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Box 80"/>
          <p:cNvSpPr txBox="1"/>
          <p:nvPr/>
        </p:nvSpPr>
        <p:spPr>
          <a:xfrm>
            <a:off x="5715000" y="284994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53" name="Group 52"/>
          <p:cNvGrpSpPr/>
          <p:nvPr/>
        </p:nvGrpSpPr>
        <p:grpSpPr>
          <a:xfrm>
            <a:off x="6324600" y="4343400"/>
            <a:ext cx="1219200" cy="2447330"/>
            <a:chOff x="6324600" y="4343400"/>
            <a:chExt cx="1219200" cy="2447330"/>
          </a:xfrm>
        </p:grpSpPr>
        <p:grpSp>
          <p:nvGrpSpPr>
            <p:cNvPr id="54" name="Group 103"/>
            <p:cNvGrpSpPr/>
            <p:nvPr/>
          </p:nvGrpSpPr>
          <p:grpSpPr>
            <a:xfrm>
              <a:off x="6324600" y="4343400"/>
              <a:ext cx="1219200" cy="2447330"/>
              <a:chOff x="6324600" y="4343400"/>
              <a:chExt cx="1219200" cy="2447330"/>
            </a:xfrm>
          </p:grpSpPr>
          <p:grpSp>
            <p:nvGrpSpPr>
              <p:cNvPr id="67" name="Group 15"/>
              <p:cNvGrpSpPr/>
              <p:nvPr/>
            </p:nvGrpSpPr>
            <p:grpSpPr>
              <a:xfrm>
                <a:off x="6324600" y="4343400"/>
                <a:ext cx="1219200" cy="2447330"/>
                <a:chOff x="2895600" y="3505200"/>
                <a:chExt cx="1219200" cy="2447330"/>
              </a:xfrm>
            </p:grpSpPr>
            <p:grpSp>
              <p:nvGrpSpPr>
                <p:cNvPr id="80" name="Group 65"/>
                <p:cNvGrpSpPr/>
                <p:nvPr/>
              </p:nvGrpSpPr>
              <p:grpSpPr>
                <a:xfrm>
                  <a:off x="2895600" y="3581400"/>
                  <a:ext cx="1219200" cy="2371130"/>
                  <a:chOff x="2895600" y="3581400"/>
                  <a:chExt cx="1219200" cy="2371130"/>
                </a:xfrm>
              </p:grpSpPr>
              <p:grpSp>
                <p:nvGrpSpPr>
                  <p:cNvPr id="84" name="Group 46"/>
                  <p:cNvGrpSpPr/>
                  <p:nvPr/>
                </p:nvGrpSpPr>
                <p:grpSpPr>
                  <a:xfrm>
                    <a:off x="2895600" y="3581400"/>
                    <a:ext cx="1219200" cy="1884065"/>
                    <a:chOff x="3418114" y="4876800"/>
                    <a:chExt cx="1219200" cy="1884065"/>
                  </a:xfrm>
                </p:grpSpPr>
                <p:cxnSp>
                  <p:nvCxnSpPr>
                    <p:cNvPr id="86" name="Straight Connector 85"/>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7" name="Picture 2"/>
                    <p:cNvPicPr>
                      <a:picLocks noChangeAspect="1" noChangeArrowheads="1"/>
                    </p:cNvPicPr>
                    <p:nvPr/>
                  </p:nvPicPr>
                  <p:blipFill>
                    <a:blip r:embed="rId7"/>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85" name="TextBox 84"/>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83" name="Oval 82"/>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8" name="Picture 2" descr="vintage-native-american-girls-portrait-photography-1-575a5eb65d1ca__700"/>
              <p:cNvPicPr>
                <a:picLocks noChangeAspect="1" noChangeArrowheads="1"/>
              </p:cNvPicPr>
              <p:nvPr/>
            </p:nvPicPr>
            <p:blipFill>
              <a:blip r:embed="rId8"/>
              <a:srcRect l="38300" t="15050" r="38269" b="61243"/>
              <a:stretch>
                <a:fillRect/>
              </a:stretch>
            </p:blipFill>
            <p:spPr bwMode="auto">
              <a:xfrm flipH="1">
                <a:off x="6324600" y="4881265"/>
                <a:ext cx="1219200" cy="1447800"/>
              </a:xfrm>
              <a:prstGeom prst="rect">
                <a:avLst/>
              </a:prstGeom>
              <a:noFill/>
            </p:spPr>
          </p:pic>
        </p:grpSp>
        <p:pic>
          <p:nvPicPr>
            <p:cNvPr id="64" name="Picture 2" descr="Image result for american indian woman"/>
            <p:cNvPicPr>
              <a:picLocks noChangeAspect="1" noChangeArrowheads="1"/>
            </p:cNvPicPr>
            <p:nvPr/>
          </p:nvPicPr>
          <p:blipFill>
            <a:blip r:embed="rId9"/>
            <a:srcRect l="14667" t="9153" r="18424" b="35927"/>
            <a:stretch>
              <a:fillRect/>
            </a:stretch>
          </p:blipFill>
          <p:spPr bwMode="auto">
            <a:xfrm>
              <a:off x="6324600" y="4866860"/>
              <a:ext cx="1219200" cy="1457740"/>
            </a:xfrm>
            <a:prstGeom prst="rect">
              <a:avLst/>
            </a:prstGeom>
            <a:noFill/>
          </p:spPr>
        </p:pic>
      </p:grpSp>
      <p:sp>
        <p:nvSpPr>
          <p:cNvPr id="82" name="TextBox 81"/>
          <p:cNvSpPr txBox="1"/>
          <p:nvPr/>
        </p:nvSpPr>
        <p:spPr>
          <a:xfrm>
            <a:off x="-76200" y="4495800"/>
            <a:ext cx="7470648" cy="2616101"/>
          </a:xfrm>
          <a:prstGeom prst="rect">
            <a:avLst/>
          </a:prstGeom>
          <a:solidFill>
            <a:schemeClr val="tx1"/>
          </a:solidFill>
        </p:spPr>
        <p:txBody>
          <a:bodyPr wrap="square" rtlCol="0">
            <a:spAutoFit/>
          </a:bodyPr>
          <a:lstStyle/>
          <a:p>
            <a:r>
              <a:rPr lang="en-US" sz="4800" i="1" spc="100" dirty="0" smtClean="0">
                <a:solidFill>
                  <a:schemeClr val="bg1"/>
                </a:solidFill>
                <a:cs typeface="Arial" pitchFamily="34" charset="0"/>
              </a:rPr>
              <a:t> - Where will they go?</a:t>
            </a:r>
          </a:p>
          <a:p>
            <a:r>
              <a:rPr lang="en-US" sz="4800" i="1" spc="100" dirty="0" smtClean="0">
                <a:solidFill>
                  <a:schemeClr val="bg1"/>
                </a:solidFill>
                <a:cs typeface="Arial" pitchFamily="34" charset="0"/>
              </a:rPr>
              <a:t> - How will they get there?</a:t>
            </a:r>
          </a:p>
          <a:p>
            <a:r>
              <a:rPr lang="en-US" sz="4800" i="1" spc="100" dirty="0" smtClean="0">
                <a:solidFill>
                  <a:schemeClr val="bg1"/>
                </a:solidFill>
                <a:cs typeface="Arial" pitchFamily="34" charset="0"/>
              </a:rPr>
              <a:t> - What will they find there?</a:t>
            </a:r>
          </a:p>
          <a:p>
            <a:endParaRPr lang="en-US" sz="2000" i="1" spc="100" dirty="0" smtClean="0">
              <a:solidFill>
                <a:schemeClr val="bg1"/>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6"/>
                                        </p:tgtEl>
                                      </p:cBhvr>
                                    </p:animEffect>
                                    <p:set>
                                      <p:cBhvr>
                                        <p:cTn id="7" dur="1" fill="hold">
                                          <p:stCondLst>
                                            <p:cond delay="999"/>
                                          </p:stCondLst>
                                        </p:cTn>
                                        <p:tgtEl>
                                          <p:spTgt spid="4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9"/>
                                        </p:tgtEl>
                                      </p:cBhvr>
                                    </p:animEffect>
                                    <p:set>
                                      <p:cBhvr>
                                        <p:cTn id="10" dur="1" fill="hold">
                                          <p:stCondLst>
                                            <p:cond delay="999"/>
                                          </p:stCondLst>
                                        </p:cTn>
                                        <p:tgtEl>
                                          <p:spTgt spid="6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39"/>
                                        </p:tgtEl>
                                      </p:cBhvr>
                                    </p:animEffect>
                                    <p:set>
                                      <p:cBhvr>
                                        <p:cTn id="13" dur="1" fill="hold">
                                          <p:stCondLst>
                                            <p:cond delay="999"/>
                                          </p:stCondLst>
                                        </p:cTn>
                                        <p:tgtEl>
                                          <p:spTgt spid="3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53"/>
                                        </p:tgtEl>
                                      </p:cBhvr>
                                    </p:animEffect>
                                    <p:set>
                                      <p:cBhvr>
                                        <p:cTn id="16" dur="1" fill="hold">
                                          <p:stCondLst>
                                            <p:cond delay="999"/>
                                          </p:stCondLst>
                                        </p:cTn>
                                        <p:tgtEl>
                                          <p:spTgt spid="53"/>
                                        </p:tgtEl>
                                        <p:attrNameLst>
                                          <p:attrName>style.visibility</p:attrName>
                                        </p:attrNameLst>
                                      </p:cBhvr>
                                      <p:to>
                                        <p:strVal val="hidden"/>
                                      </p:to>
                                    </p:set>
                                  </p:childTnLst>
                                </p:cTn>
                              </p:par>
                            </p:childTnLst>
                          </p:cTn>
                        </p:par>
                        <p:par>
                          <p:cTn id="17" fill="hold">
                            <p:stCondLst>
                              <p:cond delay="1000"/>
                            </p:stCondLst>
                            <p:childTnLst>
                              <p:par>
                                <p:cTn id="18" presetID="53" presetClass="entr" presetSubtype="0" fill="hold" nodeType="after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1000" fill="hold"/>
                                        <p:tgtEl>
                                          <p:spTgt spid="73"/>
                                        </p:tgtEl>
                                        <p:attrNameLst>
                                          <p:attrName>ppt_w</p:attrName>
                                        </p:attrNameLst>
                                      </p:cBhvr>
                                      <p:tavLst>
                                        <p:tav tm="0">
                                          <p:val>
                                            <p:fltVal val="0"/>
                                          </p:val>
                                        </p:tav>
                                        <p:tav tm="100000">
                                          <p:val>
                                            <p:strVal val="#ppt_w"/>
                                          </p:val>
                                        </p:tav>
                                      </p:tavLst>
                                    </p:anim>
                                    <p:anim calcmode="lin" valueType="num">
                                      <p:cBhvr>
                                        <p:cTn id="21" dur="1000" fill="hold"/>
                                        <p:tgtEl>
                                          <p:spTgt spid="73"/>
                                        </p:tgtEl>
                                        <p:attrNameLst>
                                          <p:attrName>ppt_h</p:attrName>
                                        </p:attrNameLst>
                                      </p:cBhvr>
                                      <p:tavLst>
                                        <p:tav tm="0">
                                          <p:val>
                                            <p:fltVal val="0"/>
                                          </p:val>
                                        </p:tav>
                                        <p:tav tm="100000">
                                          <p:val>
                                            <p:strVal val="#ppt_h"/>
                                          </p:val>
                                        </p:tav>
                                      </p:tavLst>
                                    </p:anim>
                                    <p:animEffect transition="in" filter="fade">
                                      <p:cBhvr>
                                        <p:cTn id="22" dur="10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grpId="1" nodeType="clickEffect">
                                  <p:stCondLst>
                                    <p:cond delay="0"/>
                                  </p:stCondLst>
                                  <p:childTnLst>
                                    <p:animClr clrSpc="rgb">
                                      <p:cBhvr override="childStyle">
                                        <p:cTn id="26" dur="2000" fill="hold"/>
                                        <p:tgtEl>
                                          <p:spTgt spid="66"/>
                                        </p:tgtEl>
                                        <p:attrNameLst>
                                          <p:attrName>style.color</p:attrName>
                                        </p:attrNameLst>
                                      </p:cBhvr>
                                      <p:to>
                                        <a:schemeClr val="tx1"/>
                                      </p:to>
                                    </p:animClr>
                                  </p:childTnLst>
                                </p:cTn>
                              </p:par>
                              <p:par>
                                <p:cTn id="27" presetID="8" presetClass="emph" presetSubtype="0" fill="hold" grpId="2" nodeType="withEffect">
                                  <p:stCondLst>
                                    <p:cond delay="0"/>
                                  </p:stCondLst>
                                  <p:childTnLst>
                                    <p:animRot by="21600000">
                                      <p:cBhvr>
                                        <p:cTn id="28" dur="1000" fill="hold"/>
                                        <p:tgtEl>
                                          <p:spTgt spid="66"/>
                                        </p:tgtEl>
                                        <p:attrNameLst>
                                          <p:attrName>r</p:attrName>
                                        </p:attrNameLst>
                                      </p:cBhvr>
                                    </p:animRot>
                                  </p:childTnLst>
                                </p:cTn>
                              </p:par>
                              <p:par>
                                <p:cTn id="29" presetID="3" presetClass="emph" presetSubtype="2" fill="hold" grpId="0" nodeType="withEffect">
                                  <p:stCondLst>
                                    <p:cond delay="0"/>
                                  </p:stCondLst>
                                  <p:childTnLst>
                                    <p:animClr clrSpc="rgb">
                                      <p:cBhvr override="childStyle">
                                        <p:cTn id="30" dur="1000" fill="hold"/>
                                        <p:tgtEl>
                                          <p:spTgt spid="66"/>
                                        </p:tgtEl>
                                        <p:attrNameLst>
                                          <p:attrName>style.color</p:attrName>
                                        </p:attrNameLst>
                                      </p:cBhvr>
                                      <p:to>
                                        <a:schemeClr val="bg1"/>
                                      </p:to>
                                    </p:animClr>
                                  </p:childTnLst>
                                </p:cTn>
                              </p:par>
                              <p:par>
                                <p:cTn id="31" presetID="53" presetClass="entr" presetSubtype="0" fill="hold" grpId="0" nodeType="withEffect">
                                  <p:stCondLst>
                                    <p:cond delay="0"/>
                                  </p:stCondLst>
                                  <p:childTnLst>
                                    <p:set>
                                      <p:cBhvr>
                                        <p:cTn id="32" dur="1" fill="hold">
                                          <p:stCondLst>
                                            <p:cond delay="0"/>
                                          </p:stCondLst>
                                        </p:cTn>
                                        <p:tgtEl>
                                          <p:spTgt spid="79"/>
                                        </p:tgtEl>
                                        <p:attrNameLst>
                                          <p:attrName>style.visibility</p:attrName>
                                        </p:attrNameLst>
                                      </p:cBhvr>
                                      <p:to>
                                        <p:strVal val="visible"/>
                                      </p:to>
                                    </p:set>
                                    <p:anim calcmode="lin" valueType="num">
                                      <p:cBhvr>
                                        <p:cTn id="33" dur="1000" fill="hold"/>
                                        <p:tgtEl>
                                          <p:spTgt spid="79"/>
                                        </p:tgtEl>
                                        <p:attrNameLst>
                                          <p:attrName>ppt_w</p:attrName>
                                        </p:attrNameLst>
                                      </p:cBhvr>
                                      <p:tavLst>
                                        <p:tav tm="0">
                                          <p:val>
                                            <p:fltVal val="0"/>
                                          </p:val>
                                        </p:tav>
                                        <p:tav tm="100000">
                                          <p:val>
                                            <p:strVal val="#ppt_w"/>
                                          </p:val>
                                        </p:tav>
                                      </p:tavLst>
                                    </p:anim>
                                    <p:anim calcmode="lin" valueType="num">
                                      <p:cBhvr>
                                        <p:cTn id="34" dur="1000" fill="hold"/>
                                        <p:tgtEl>
                                          <p:spTgt spid="79"/>
                                        </p:tgtEl>
                                        <p:attrNameLst>
                                          <p:attrName>ppt_h</p:attrName>
                                        </p:attrNameLst>
                                      </p:cBhvr>
                                      <p:tavLst>
                                        <p:tav tm="0">
                                          <p:val>
                                            <p:fltVal val="0"/>
                                          </p:val>
                                        </p:tav>
                                        <p:tav tm="100000">
                                          <p:val>
                                            <p:strVal val="#ppt_h"/>
                                          </p:val>
                                        </p:tav>
                                      </p:tavLst>
                                    </p:anim>
                                    <p:animEffect transition="in" filter="fade">
                                      <p:cBhvr>
                                        <p:cTn id="35" dur="1000"/>
                                        <p:tgtEl>
                                          <p:spTgt spid="79"/>
                                        </p:tgtEl>
                                      </p:cBhvr>
                                    </p:animEffect>
                                  </p:childTnLst>
                                </p:cTn>
                              </p:par>
                              <p:par>
                                <p:cTn id="36" presetID="53" presetClass="exit" presetSubtype="0" fill="hold" grpId="0" nodeType="withEffect">
                                  <p:stCondLst>
                                    <p:cond delay="0"/>
                                  </p:stCondLst>
                                  <p:childTnLst>
                                    <p:anim calcmode="lin" valueType="num">
                                      <p:cBhvr>
                                        <p:cTn id="37" dur="1000"/>
                                        <p:tgtEl>
                                          <p:spTgt spid="65"/>
                                        </p:tgtEl>
                                        <p:attrNameLst>
                                          <p:attrName>ppt_w</p:attrName>
                                        </p:attrNameLst>
                                      </p:cBhvr>
                                      <p:tavLst>
                                        <p:tav tm="0">
                                          <p:val>
                                            <p:strVal val="ppt_w"/>
                                          </p:val>
                                        </p:tav>
                                        <p:tav tm="100000">
                                          <p:val>
                                            <p:fltVal val="0"/>
                                          </p:val>
                                        </p:tav>
                                      </p:tavLst>
                                    </p:anim>
                                    <p:anim calcmode="lin" valueType="num">
                                      <p:cBhvr>
                                        <p:cTn id="38" dur="1000"/>
                                        <p:tgtEl>
                                          <p:spTgt spid="65"/>
                                        </p:tgtEl>
                                        <p:attrNameLst>
                                          <p:attrName>ppt_h</p:attrName>
                                        </p:attrNameLst>
                                      </p:cBhvr>
                                      <p:tavLst>
                                        <p:tav tm="0">
                                          <p:val>
                                            <p:strVal val="ppt_h"/>
                                          </p:val>
                                        </p:tav>
                                        <p:tav tm="100000">
                                          <p:val>
                                            <p:fltVal val="0"/>
                                          </p:val>
                                        </p:tav>
                                      </p:tavLst>
                                    </p:anim>
                                    <p:animEffect transition="out" filter="fade">
                                      <p:cBhvr>
                                        <p:cTn id="39" dur="1000"/>
                                        <p:tgtEl>
                                          <p:spTgt spid="65"/>
                                        </p:tgtEl>
                                      </p:cBhvr>
                                    </p:animEffect>
                                    <p:set>
                                      <p:cBhvr>
                                        <p:cTn id="40" dur="1" fill="hold">
                                          <p:stCondLst>
                                            <p:cond delay="999"/>
                                          </p:stCondLst>
                                        </p:cTn>
                                        <p:tgtEl>
                                          <p:spTgt spid="6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9" presetClass="exit" presetSubtype="0" accel="100000" fill="hold" nodeType="clickEffect">
                                  <p:stCondLst>
                                    <p:cond delay="0"/>
                                  </p:stCondLst>
                                  <p:childTnLst>
                                    <p:anim calcmode="lin" valueType="num">
                                      <p:cBhvr>
                                        <p:cTn id="44" dur="1000"/>
                                        <p:tgtEl>
                                          <p:spTgt spid="73"/>
                                        </p:tgtEl>
                                        <p:attrNameLst>
                                          <p:attrName>ppt_w</p:attrName>
                                        </p:attrNameLst>
                                      </p:cBhvr>
                                      <p:tavLst>
                                        <p:tav tm="0">
                                          <p:val>
                                            <p:strVal val="ppt_w"/>
                                          </p:val>
                                        </p:tav>
                                        <p:tav tm="100000">
                                          <p:val>
                                            <p:fltVal val="0"/>
                                          </p:val>
                                        </p:tav>
                                      </p:tavLst>
                                    </p:anim>
                                    <p:anim calcmode="lin" valueType="num">
                                      <p:cBhvr>
                                        <p:cTn id="45" dur="1000"/>
                                        <p:tgtEl>
                                          <p:spTgt spid="73"/>
                                        </p:tgtEl>
                                        <p:attrNameLst>
                                          <p:attrName>ppt_h</p:attrName>
                                        </p:attrNameLst>
                                      </p:cBhvr>
                                      <p:tavLst>
                                        <p:tav tm="0">
                                          <p:val>
                                            <p:strVal val="ppt_h"/>
                                          </p:val>
                                        </p:tav>
                                        <p:tav tm="100000">
                                          <p:val>
                                            <p:fltVal val="0"/>
                                          </p:val>
                                        </p:tav>
                                      </p:tavLst>
                                    </p:anim>
                                    <p:anim calcmode="lin" valueType="num">
                                      <p:cBhvr>
                                        <p:cTn id="46" dur="1000"/>
                                        <p:tgtEl>
                                          <p:spTgt spid="73"/>
                                        </p:tgtEl>
                                        <p:attrNameLst>
                                          <p:attrName>style.rotation</p:attrName>
                                        </p:attrNameLst>
                                      </p:cBhvr>
                                      <p:tavLst>
                                        <p:tav tm="0">
                                          <p:val>
                                            <p:fltVal val="0"/>
                                          </p:val>
                                        </p:tav>
                                        <p:tav tm="100000">
                                          <p:val>
                                            <p:fltVal val="360"/>
                                          </p:val>
                                        </p:tav>
                                      </p:tavLst>
                                    </p:anim>
                                    <p:animEffect transition="out" filter="fade">
                                      <p:cBhvr>
                                        <p:cTn id="47" dur="1000"/>
                                        <p:tgtEl>
                                          <p:spTgt spid="73"/>
                                        </p:tgtEl>
                                      </p:cBhvr>
                                    </p:animEffect>
                                    <p:set>
                                      <p:cBhvr>
                                        <p:cTn id="48" dur="1" fill="hold">
                                          <p:stCondLst>
                                            <p:cond delay="999"/>
                                          </p:stCondLst>
                                        </p:cTn>
                                        <p:tgtEl>
                                          <p:spTgt spid="73"/>
                                        </p:tgtEl>
                                        <p:attrNameLst>
                                          <p:attrName>style.visibility</p:attrName>
                                        </p:attrNameLst>
                                      </p:cBhvr>
                                      <p:to>
                                        <p:strVal val="hidden"/>
                                      </p:to>
                                    </p:set>
                                  </p:childTnLst>
                                </p:cTn>
                              </p:par>
                              <p:par>
                                <p:cTn id="49" presetID="49" presetClass="exit" presetSubtype="0" accel="100000" fill="hold" nodeType="withEffect">
                                  <p:stCondLst>
                                    <p:cond delay="0"/>
                                  </p:stCondLst>
                                  <p:childTnLst>
                                    <p:anim calcmode="lin" valueType="num">
                                      <p:cBhvr>
                                        <p:cTn id="50" dur="1000"/>
                                        <p:tgtEl>
                                          <p:spTgt spid="70"/>
                                        </p:tgtEl>
                                        <p:attrNameLst>
                                          <p:attrName>ppt_w</p:attrName>
                                        </p:attrNameLst>
                                      </p:cBhvr>
                                      <p:tavLst>
                                        <p:tav tm="0">
                                          <p:val>
                                            <p:strVal val="ppt_w"/>
                                          </p:val>
                                        </p:tav>
                                        <p:tav tm="100000">
                                          <p:val>
                                            <p:fltVal val="0"/>
                                          </p:val>
                                        </p:tav>
                                      </p:tavLst>
                                    </p:anim>
                                    <p:anim calcmode="lin" valueType="num">
                                      <p:cBhvr>
                                        <p:cTn id="51" dur="1000"/>
                                        <p:tgtEl>
                                          <p:spTgt spid="70"/>
                                        </p:tgtEl>
                                        <p:attrNameLst>
                                          <p:attrName>ppt_h</p:attrName>
                                        </p:attrNameLst>
                                      </p:cBhvr>
                                      <p:tavLst>
                                        <p:tav tm="0">
                                          <p:val>
                                            <p:strVal val="ppt_h"/>
                                          </p:val>
                                        </p:tav>
                                        <p:tav tm="100000">
                                          <p:val>
                                            <p:fltVal val="0"/>
                                          </p:val>
                                        </p:tav>
                                      </p:tavLst>
                                    </p:anim>
                                    <p:anim calcmode="lin" valueType="num">
                                      <p:cBhvr>
                                        <p:cTn id="52" dur="1000"/>
                                        <p:tgtEl>
                                          <p:spTgt spid="70"/>
                                        </p:tgtEl>
                                        <p:attrNameLst>
                                          <p:attrName>style.rotation</p:attrName>
                                        </p:attrNameLst>
                                      </p:cBhvr>
                                      <p:tavLst>
                                        <p:tav tm="0">
                                          <p:val>
                                            <p:fltVal val="0"/>
                                          </p:val>
                                        </p:tav>
                                        <p:tav tm="100000">
                                          <p:val>
                                            <p:fltVal val="360"/>
                                          </p:val>
                                        </p:tav>
                                      </p:tavLst>
                                    </p:anim>
                                    <p:animEffect transition="out" filter="fade">
                                      <p:cBhvr>
                                        <p:cTn id="53" dur="1000"/>
                                        <p:tgtEl>
                                          <p:spTgt spid="70"/>
                                        </p:tgtEl>
                                      </p:cBhvr>
                                    </p:animEffect>
                                    <p:set>
                                      <p:cBhvr>
                                        <p:cTn id="54" dur="1" fill="hold">
                                          <p:stCondLst>
                                            <p:cond delay="999"/>
                                          </p:stCondLst>
                                        </p:cTn>
                                        <p:tgtEl>
                                          <p:spTgt spid="70"/>
                                        </p:tgtEl>
                                        <p:attrNameLst>
                                          <p:attrName>style.visibility</p:attrName>
                                        </p:attrNameLst>
                                      </p:cBhvr>
                                      <p:to>
                                        <p:strVal val="hidden"/>
                                      </p:to>
                                    </p:set>
                                  </p:childTnLst>
                                </p:cTn>
                              </p:par>
                              <p:par>
                                <p:cTn id="55" presetID="49" presetClass="entr" presetSubtype="0" decel="100000"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1000" fill="hold"/>
                                        <p:tgtEl>
                                          <p:spTgt spid="81"/>
                                        </p:tgtEl>
                                        <p:attrNameLst>
                                          <p:attrName>ppt_w</p:attrName>
                                        </p:attrNameLst>
                                      </p:cBhvr>
                                      <p:tavLst>
                                        <p:tav tm="0">
                                          <p:val>
                                            <p:fltVal val="0"/>
                                          </p:val>
                                        </p:tav>
                                        <p:tav tm="100000">
                                          <p:val>
                                            <p:strVal val="#ppt_w"/>
                                          </p:val>
                                        </p:tav>
                                      </p:tavLst>
                                    </p:anim>
                                    <p:anim calcmode="lin" valueType="num">
                                      <p:cBhvr>
                                        <p:cTn id="58" dur="1000" fill="hold"/>
                                        <p:tgtEl>
                                          <p:spTgt spid="81"/>
                                        </p:tgtEl>
                                        <p:attrNameLst>
                                          <p:attrName>ppt_h</p:attrName>
                                        </p:attrNameLst>
                                      </p:cBhvr>
                                      <p:tavLst>
                                        <p:tav tm="0">
                                          <p:val>
                                            <p:fltVal val="0"/>
                                          </p:val>
                                        </p:tav>
                                        <p:tav tm="100000">
                                          <p:val>
                                            <p:strVal val="#ppt_h"/>
                                          </p:val>
                                        </p:tav>
                                      </p:tavLst>
                                    </p:anim>
                                    <p:anim calcmode="lin" valueType="num">
                                      <p:cBhvr>
                                        <p:cTn id="59" dur="1000" fill="hold"/>
                                        <p:tgtEl>
                                          <p:spTgt spid="81"/>
                                        </p:tgtEl>
                                        <p:attrNameLst>
                                          <p:attrName>style.rotation</p:attrName>
                                        </p:attrNameLst>
                                      </p:cBhvr>
                                      <p:tavLst>
                                        <p:tav tm="0">
                                          <p:val>
                                            <p:fltVal val="360"/>
                                          </p:val>
                                        </p:tav>
                                        <p:tav tm="100000">
                                          <p:val>
                                            <p:fltVal val="0"/>
                                          </p:val>
                                        </p:tav>
                                      </p:tavLst>
                                    </p:anim>
                                    <p:animEffect transition="in" filter="fade">
                                      <p:cBhvr>
                                        <p:cTn id="60" dur="1000"/>
                                        <p:tgtEl>
                                          <p:spTgt spid="8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1" nodeType="clickEffect">
                                  <p:stCondLst>
                                    <p:cond delay="0"/>
                                  </p:stCondLst>
                                  <p:childTnLst>
                                    <p:set>
                                      <p:cBhvr>
                                        <p:cTn id="64" dur="1" fill="hold">
                                          <p:stCondLst>
                                            <p:cond delay="0"/>
                                          </p:stCondLst>
                                        </p:cTn>
                                        <p:tgtEl>
                                          <p:spTgt spid="82">
                                            <p:bg/>
                                          </p:spTgt>
                                        </p:tgtEl>
                                        <p:attrNameLst>
                                          <p:attrName>style.visibility</p:attrName>
                                        </p:attrNameLst>
                                      </p:cBhvr>
                                      <p:to>
                                        <p:strVal val="visible"/>
                                      </p:to>
                                    </p:set>
                                    <p:animEffect transition="in" filter="wipe(up)">
                                      <p:cBhvr>
                                        <p:cTn id="65" dur="5000"/>
                                        <p:tgtEl>
                                          <p:spTgt spid="82">
                                            <p:bg/>
                                          </p:spTgt>
                                        </p:tgtEl>
                                      </p:cBhvr>
                                    </p:animEffect>
                                  </p:childTnLst>
                                </p:cTn>
                              </p:par>
                              <p:par>
                                <p:cTn id="66" presetID="53" presetClass="entr" presetSubtype="0" fill="hold" grpId="0" nodeType="withEffect">
                                  <p:stCondLst>
                                    <p:cond delay="500"/>
                                  </p:stCondLst>
                                  <p:childTnLst>
                                    <p:set>
                                      <p:cBhvr>
                                        <p:cTn id="67" dur="1" fill="hold">
                                          <p:stCondLst>
                                            <p:cond delay="0"/>
                                          </p:stCondLst>
                                        </p:cTn>
                                        <p:tgtEl>
                                          <p:spTgt spid="82">
                                            <p:txEl>
                                              <p:pRg st="0" end="0"/>
                                            </p:txEl>
                                          </p:spTgt>
                                        </p:tgtEl>
                                        <p:attrNameLst>
                                          <p:attrName>style.visibility</p:attrName>
                                        </p:attrNameLst>
                                      </p:cBhvr>
                                      <p:to>
                                        <p:strVal val="visible"/>
                                      </p:to>
                                    </p:set>
                                    <p:anim calcmode="lin" valueType="num">
                                      <p:cBhvr>
                                        <p:cTn id="68" dur="10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69" dur="10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70" dur="1000"/>
                                        <p:tgtEl>
                                          <p:spTgt spid="82">
                                            <p:txEl>
                                              <p:pRg st="0" end="0"/>
                                            </p:txEl>
                                          </p:spTgt>
                                        </p:tgtEl>
                                      </p:cBhvr>
                                    </p:animEffect>
                                  </p:childTnLst>
                                </p:cTn>
                              </p:par>
                              <p:par>
                                <p:cTn id="71" presetID="53" presetClass="entr" presetSubtype="0" fill="hold" grpId="0" nodeType="withEffect">
                                  <p:stCondLst>
                                    <p:cond delay="2000"/>
                                  </p:stCondLst>
                                  <p:childTnLst>
                                    <p:set>
                                      <p:cBhvr>
                                        <p:cTn id="72" dur="1" fill="hold">
                                          <p:stCondLst>
                                            <p:cond delay="0"/>
                                          </p:stCondLst>
                                        </p:cTn>
                                        <p:tgtEl>
                                          <p:spTgt spid="82">
                                            <p:txEl>
                                              <p:pRg st="1" end="1"/>
                                            </p:txEl>
                                          </p:spTgt>
                                        </p:tgtEl>
                                        <p:attrNameLst>
                                          <p:attrName>style.visibility</p:attrName>
                                        </p:attrNameLst>
                                      </p:cBhvr>
                                      <p:to>
                                        <p:strVal val="visible"/>
                                      </p:to>
                                    </p:set>
                                    <p:anim calcmode="lin" valueType="num">
                                      <p:cBhvr>
                                        <p:cTn id="73" dur="1000" fill="hold"/>
                                        <p:tgtEl>
                                          <p:spTgt spid="82">
                                            <p:txEl>
                                              <p:pRg st="1" end="1"/>
                                            </p:txEl>
                                          </p:spTgt>
                                        </p:tgtEl>
                                        <p:attrNameLst>
                                          <p:attrName>ppt_w</p:attrName>
                                        </p:attrNameLst>
                                      </p:cBhvr>
                                      <p:tavLst>
                                        <p:tav tm="0">
                                          <p:val>
                                            <p:fltVal val="0"/>
                                          </p:val>
                                        </p:tav>
                                        <p:tav tm="100000">
                                          <p:val>
                                            <p:strVal val="#ppt_w"/>
                                          </p:val>
                                        </p:tav>
                                      </p:tavLst>
                                    </p:anim>
                                    <p:anim calcmode="lin" valueType="num">
                                      <p:cBhvr>
                                        <p:cTn id="74" dur="1000" fill="hold"/>
                                        <p:tgtEl>
                                          <p:spTgt spid="82">
                                            <p:txEl>
                                              <p:pRg st="1" end="1"/>
                                            </p:txEl>
                                          </p:spTgt>
                                        </p:tgtEl>
                                        <p:attrNameLst>
                                          <p:attrName>ppt_h</p:attrName>
                                        </p:attrNameLst>
                                      </p:cBhvr>
                                      <p:tavLst>
                                        <p:tav tm="0">
                                          <p:val>
                                            <p:fltVal val="0"/>
                                          </p:val>
                                        </p:tav>
                                        <p:tav tm="100000">
                                          <p:val>
                                            <p:strVal val="#ppt_h"/>
                                          </p:val>
                                        </p:tav>
                                      </p:tavLst>
                                    </p:anim>
                                    <p:animEffect transition="in" filter="fade">
                                      <p:cBhvr>
                                        <p:cTn id="75" dur="1000"/>
                                        <p:tgtEl>
                                          <p:spTgt spid="82">
                                            <p:txEl>
                                              <p:pRg st="1" end="1"/>
                                            </p:txEl>
                                          </p:spTgt>
                                        </p:tgtEl>
                                      </p:cBhvr>
                                    </p:animEffect>
                                  </p:childTnLst>
                                </p:cTn>
                              </p:par>
                              <p:par>
                                <p:cTn id="76" presetID="53" presetClass="entr" presetSubtype="0" fill="hold" grpId="0" nodeType="withEffect">
                                  <p:stCondLst>
                                    <p:cond delay="4000"/>
                                  </p:stCondLst>
                                  <p:childTnLst>
                                    <p:set>
                                      <p:cBhvr>
                                        <p:cTn id="77" dur="1" fill="hold">
                                          <p:stCondLst>
                                            <p:cond delay="0"/>
                                          </p:stCondLst>
                                        </p:cTn>
                                        <p:tgtEl>
                                          <p:spTgt spid="82">
                                            <p:txEl>
                                              <p:pRg st="2" end="2"/>
                                            </p:txEl>
                                          </p:spTgt>
                                        </p:tgtEl>
                                        <p:attrNameLst>
                                          <p:attrName>style.visibility</p:attrName>
                                        </p:attrNameLst>
                                      </p:cBhvr>
                                      <p:to>
                                        <p:strVal val="visible"/>
                                      </p:to>
                                    </p:set>
                                    <p:anim calcmode="lin" valueType="num">
                                      <p:cBhvr>
                                        <p:cTn id="78" dur="1000" fill="hold"/>
                                        <p:tgtEl>
                                          <p:spTgt spid="82">
                                            <p:txEl>
                                              <p:pRg st="2" end="2"/>
                                            </p:txEl>
                                          </p:spTgt>
                                        </p:tgtEl>
                                        <p:attrNameLst>
                                          <p:attrName>ppt_w</p:attrName>
                                        </p:attrNameLst>
                                      </p:cBhvr>
                                      <p:tavLst>
                                        <p:tav tm="0">
                                          <p:val>
                                            <p:fltVal val="0"/>
                                          </p:val>
                                        </p:tav>
                                        <p:tav tm="100000">
                                          <p:val>
                                            <p:strVal val="#ppt_w"/>
                                          </p:val>
                                        </p:tav>
                                      </p:tavLst>
                                    </p:anim>
                                    <p:anim calcmode="lin" valueType="num">
                                      <p:cBhvr>
                                        <p:cTn id="79" dur="1000" fill="hold"/>
                                        <p:tgtEl>
                                          <p:spTgt spid="82">
                                            <p:txEl>
                                              <p:pRg st="2" end="2"/>
                                            </p:txEl>
                                          </p:spTgt>
                                        </p:tgtEl>
                                        <p:attrNameLst>
                                          <p:attrName>ppt_h</p:attrName>
                                        </p:attrNameLst>
                                      </p:cBhvr>
                                      <p:tavLst>
                                        <p:tav tm="0">
                                          <p:val>
                                            <p:fltVal val="0"/>
                                          </p:val>
                                        </p:tav>
                                        <p:tav tm="100000">
                                          <p:val>
                                            <p:strVal val="#ppt_h"/>
                                          </p:val>
                                        </p:tav>
                                      </p:tavLst>
                                    </p:anim>
                                    <p:animEffect transition="in" filter="fade">
                                      <p:cBhvr>
                                        <p:cTn id="80" dur="10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9" grpId="0" animBg="1"/>
      <p:bldP spid="66" grpId="0"/>
      <p:bldP spid="66" grpId="1"/>
      <p:bldP spid="66" grpId="2"/>
      <p:bldP spid="81" grpId="0"/>
      <p:bldP spid="82" grpId="0" uiExpand="1" build="allAtOnce"/>
      <p:bldP spid="82" grpId="1" uiExpand="1" build="allAtOnce"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TextBox 37"/>
          <p:cNvSpPr txBox="1"/>
          <p:nvPr/>
        </p:nvSpPr>
        <p:spPr>
          <a:xfrm>
            <a:off x="0" y="76200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44" name="Group 43"/>
          <p:cNvGrpSpPr/>
          <p:nvPr/>
        </p:nvGrpSpPr>
        <p:grpSpPr>
          <a:xfrm>
            <a:off x="0" y="1600200"/>
            <a:ext cx="9181803" cy="5557780"/>
            <a:chOff x="0" y="1600200"/>
            <a:chExt cx="9181803" cy="5557780"/>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sp>
        <p:nvSpPr>
          <p:cNvPr id="47" name="Rectangle 46"/>
          <p:cNvSpPr/>
          <p:nvPr/>
        </p:nvSpPr>
        <p:spPr>
          <a:xfrm>
            <a:off x="1219200" y="1828800"/>
            <a:ext cx="5334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0" y="723900"/>
            <a:ext cx="9158288" cy="6134100"/>
            <a:chOff x="0" y="723900"/>
            <a:chExt cx="9158288" cy="6134100"/>
          </a:xfrm>
        </p:grpSpPr>
        <p:pic>
          <p:nvPicPr>
            <p:cNvPr id="32" name="Picture 2"/>
            <p:cNvPicPr>
              <a:picLocks noChangeAspect="1" noChangeArrowheads="1"/>
            </p:cNvPicPr>
            <p:nvPr/>
          </p:nvPicPr>
          <p:blipFill>
            <a:blip r:embed="rId4"/>
            <a:srcRect/>
            <a:stretch>
              <a:fillRect/>
            </a:stretch>
          </p:blipFill>
          <p:spPr bwMode="auto">
            <a:xfrm>
              <a:off x="0" y="723900"/>
              <a:ext cx="9158288" cy="6134100"/>
            </a:xfrm>
            <a:prstGeom prst="rect">
              <a:avLst/>
            </a:prstGeom>
            <a:noFill/>
            <a:ln w="9525">
              <a:noFill/>
              <a:miter lim="800000"/>
              <a:headEnd/>
              <a:tailEnd/>
            </a:ln>
            <a:effectLst/>
          </p:spPr>
        </p:pic>
        <p:grpSp>
          <p:nvGrpSpPr>
            <p:cNvPr id="45" name="Group 44"/>
            <p:cNvGrpSpPr/>
            <p:nvPr/>
          </p:nvGrpSpPr>
          <p:grpSpPr>
            <a:xfrm>
              <a:off x="36576" y="4892040"/>
              <a:ext cx="1874520" cy="1889760"/>
              <a:chOff x="106680" y="4815840"/>
              <a:chExt cx="1874520" cy="1889760"/>
            </a:xfrm>
          </p:grpSpPr>
          <p:sp>
            <p:nvSpPr>
              <p:cNvPr id="48" name="TextBox 47"/>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50" name="Freeform 49"/>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41" name="TextBox 40"/>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29" name="TextBox 2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4"/>
                                        </p:tgtEl>
                                      </p:cBhvr>
                                    </p:animEffect>
                                    <p:set>
                                      <p:cBhvr>
                                        <p:cTn id="7" dur="1" fill="hold">
                                          <p:stCondLst>
                                            <p:cond delay="999"/>
                                          </p:stCondLst>
                                        </p:cTn>
                                        <p:tgtEl>
                                          <p:spTgt spid="44"/>
                                        </p:tgtEl>
                                        <p:attrNameLst>
                                          <p:attrName>style.visibility</p:attrName>
                                        </p:attrNameLst>
                                      </p:cBhvr>
                                      <p:to>
                                        <p:strVal val="hidden"/>
                                      </p:to>
                                    </p:set>
                                  </p:childTnLst>
                                </p:cTn>
                              </p:par>
                              <p:par>
                                <p:cTn id="8" presetID="6" presetClass="emph" presetSubtype="0" accel="50000" decel="50000" fill="hold" grpId="0" nodeType="withEffect">
                                  <p:stCondLst>
                                    <p:cond delay="0"/>
                                  </p:stCondLst>
                                  <p:childTnLst>
                                    <p:animScale>
                                      <p:cBhvr>
                                        <p:cTn id="9" dur="1000" fill="hold"/>
                                        <p:tgtEl>
                                          <p:spTgt spid="47"/>
                                        </p:tgtEl>
                                      </p:cBhvr>
                                      <p:by x="170000" y="170000"/>
                                    </p:animScale>
                                  </p:childTnLst>
                                </p:cTn>
                              </p:par>
                              <p:par>
                                <p:cTn id="10" presetID="63" presetClass="path" presetSubtype="0" accel="50000" decel="50000" fill="hold" grpId="1" nodeType="withEffect">
                                  <p:stCondLst>
                                    <p:cond delay="0"/>
                                  </p:stCondLst>
                                  <p:childTnLst>
                                    <p:animMotion origin="layout" path="M 5.55112E-17 1.11111E-6 L 0.1 0.04444 " pathEditMode="relative" rAng="0" ptsTypes="AA">
                                      <p:cBhvr>
                                        <p:cTn id="11" dur="1000" fill="hold"/>
                                        <p:tgtEl>
                                          <p:spTgt spid="47"/>
                                        </p:tgtEl>
                                        <p:attrNameLst>
                                          <p:attrName>ppt_x</p:attrName>
                                          <p:attrName>ppt_y</p:attrName>
                                        </p:attrNameLst>
                                      </p:cBhvr>
                                      <p:rCtr x="50" y="22"/>
                                    </p:animMotion>
                                  </p:childTnLst>
                                </p:cTn>
                              </p:par>
                              <p:par>
                                <p:cTn id="12" presetID="47" presetClass="exit" presetSubtype="0" fill="hold" grpId="0" nodeType="withEffect">
                                  <p:stCondLst>
                                    <p:cond delay="500"/>
                                  </p:stCondLst>
                                  <p:childTnLst>
                                    <p:animEffect transition="out" filter="fade">
                                      <p:cBhvr>
                                        <p:cTn id="13" dur="1000"/>
                                        <p:tgtEl>
                                          <p:spTgt spid="38"/>
                                        </p:tgtEl>
                                      </p:cBhvr>
                                    </p:animEffect>
                                    <p:anim calcmode="lin" valueType="num">
                                      <p:cBhvr>
                                        <p:cTn id="14" dur="1000"/>
                                        <p:tgtEl>
                                          <p:spTgt spid="38"/>
                                        </p:tgtEl>
                                        <p:attrNameLst>
                                          <p:attrName>ppt_x</p:attrName>
                                        </p:attrNameLst>
                                      </p:cBhvr>
                                      <p:tavLst>
                                        <p:tav tm="0">
                                          <p:val>
                                            <p:strVal val="ppt_x"/>
                                          </p:val>
                                        </p:tav>
                                        <p:tav tm="100000">
                                          <p:val>
                                            <p:strVal val="ppt_x"/>
                                          </p:val>
                                        </p:tav>
                                      </p:tavLst>
                                    </p:anim>
                                    <p:anim calcmode="lin" valueType="num">
                                      <p:cBhvr>
                                        <p:cTn id="15" dur="1000"/>
                                        <p:tgtEl>
                                          <p:spTgt spid="38"/>
                                        </p:tgtEl>
                                        <p:attrNameLst>
                                          <p:attrName>ppt_y</p:attrName>
                                        </p:attrNameLst>
                                      </p:cBhvr>
                                      <p:tavLst>
                                        <p:tav tm="0">
                                          <p:val>
                                            <p:strVal val="ppt_y"/>
                                          </p:val>
                                        </p:tav>
                                        <p:tav tm="100000">
                                          <p:val>
                                            <p:strVal val="ppt_y-.1"/>
                                          </p:val>
                                        </p:tav>
                                      </p:tavLst>
                                    </p:anim>
                                    <p:set>
                                      <p:cBhvr>
                                        <p:cTn id="16" dur="1" fill="hold">
                                          <p:stCondLst>
                                            <p:cond delay="999"/>
                                          </p:stCondLst>
                                        </p:cTn>
                                        <p:tgtEl>
                                          <p:spTgt spid="38"/>
                                        </p:tgtEl>
                                        <p:attrNameLst>
                                          <p:attrName>style.visibility</p:attrName>
                                        </p:attrNameLst>
                                      </p:cBhvr>
                                      <p:to>
                                        <p:strVal val="hidden"/>
                                      </p:to>
                                    </p:set>
                                  </p:childTnLst>
                                </p:cTn>
                              </p:par>
                              <p:par>
                                <p:cTn id="17" presetID="42" presetClass="entr" presetSubtype="0" fill="hold" grpId="0" nodeType="withEffect">
                                  <p:stCondLst>
                                    <p:cond delay="50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par>
                                <p:cTn id="22" presetID="10" presetClass="entr" presetSubtype="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childTnLst>
                                </p:cTn>
                              </p:par>
                              <p:par>
                                <p:cTn id="25" presetID="10" presetClass="exit" presetSubtype="0" fill="hold" grpId="0" nodeType="withEffect">
                                  <p:stCondLst>
                                    <p:cond delay="500"/>
                                  </p:stCondLst>
                                  <p:childTnLst>
                                    <p:animEffect transition="out" filter="fade">
                                      <p:cBhvr>
                                        <p:cTn id="26" dur="1000"/>
                                        <p:tgtEl>
                                          <p:spTgt spid="41"/>
                                        </p:tgtEl>
                                      </p:cBhvr>
                                    </p:animEffect>
                                    <p:set>
                                      <p:cBhvr>
                                        <p:cTn id="27"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7" grpId="0" animBg="1"/>
      <p:bldP spid="47" grpId="1" animBg="1"/>
      <p:bldP spid="41" grpId="0" animBg="1"/>
      <p:bldP spid="29"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a:t>
            </a:r>
          </a:p>
        </p:txBody>
      </p:sp>
      <p:pic>
        <p:nvPicPr>
          <p:cNvPr id="1026" name="Picture 2"/>
          <p:cNvPicPr>
            <a:picLocks noChangeAspect="1" noChangeArrowheads="1"/>
          </p:cNvPicPr>
          <p:nvPr/>
        </p:nvPicPr>
        <p:blipFill>
          <a:blip r:embed="rId2"/>
          <a:srcRect/>
          <a:stretch>
            <a:fillRect/>
          </a:stretch>
        </p:blipFill>
        <p:spPr bwMode="auto">
          <a:xfrm>
            <a:off x="0" y="723900"/>
            <a:ext cx="9158288" cy="6134100"/>
          </a:xfrm>
          <a:prstGeom prst="rect">
            <a:avLst/>
          </a:prstGeom>
          <a:solidFill>
            <a:schemeClr val="accent1"/>
          </a:solidFill>
          <a:ln w="9525">
            <a:noFill/>
            <a:miter lim="800000"/>
            <a:headEnd/>
            <a:tailEnd/>
          </a:ln>
          <a:effectLst/>
        </p:spPr>
      </p:pic>
      <p:grpSp>
        <p:nvGrpSpPr>
          <p:cNvPr id="38" name="Group 37"/>
          <p:cNvGrpSpPr/>
          <p:nvPr/>
        </p:nvGrpSpPr>
        <p:grpSpPr>
          <a:xfrm>
            <a:off x="4101193" y="794657"/>
            <a:ext cx="2247900" cy="1485900"/>
            <a:chOff x="4101193" y="794657"/>
            <a:chExt cx="2247900" cy="1485900"/>
          </a:xfrm>
        </p:grpSpPr>
        <p:sp>
          <p:nvSpPr>
            <p:cNvPr id="8" name="Freeform 7"/>
            <p:cNvSpPr/>
            <p:nvPr/>
          </p:nvSpPr>
          <p:spPr>
            <a:xfrm>
              <a:off x="4101193" y="794657"/>
              <a:ext cx="2247900" cy="1485900"/>
            </a:xfrm>
            <a:custGeom>
              <a:avLst/>
              <a:gdLst>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85900"/>
                <a:gd name="connsiteX1" fmla="*/ 1989364 w 2247900"/>
                <a:gd name="connsiteY1" fmla="*/ 38100 h 1485900"/>
                <a:gd name="connsiteX2" fmla="*/ 1842407 w 2247900"/>
                <a:gd name="connsiteY2" fmla="*/ 299357 h 1485900"/>
                <a:gd name="connsiteX3" fmla="*/ 1695450 w 2247900"/>
                <a:gd name="connsiteY3" fmla="*/ 446314 h 1485900"/>
                <a:gd name="connsiteX4" fmla="*/ 1760764 w 2247900"/>
                <a:gd name="connsiteY4" fmla="*/ 593272 h 1485900"/>
                <a:gd name="connsiteX5" fmla="*/ 1744436 w 2247900"/>
                <a:gd name="connsiteY5" fmla="*/ 740229 h 1485900"/>
                <a:gd name="connsiteX6" fmla="*/ 1711778 w 2247900"/>
                <a:gd name="connsiteY6" fmla="*/ 1017814 h 1485900"/>
                <a:gd name="connsiteX7" fmla="*/ 1434193 w 2247900"/>
                <a:gd name="connsiteY7" fmla="*/ 1115786 h 1485900"/>
                <a:gd name="connsiteX8" fmla="*/ 1515836 w 2247900"/>
                <a:gd name="connsiteY8" fmla="*/ 1295400 h 1485900"/>
                <a:gd name="connsiteX9" fmla="*/ 1385207 w 2247900"/>
                <a:gd name="connsiteY9" fmla="*/ 1426029 h 1485900"/>
                <a:gd name="connsiteX10" fmla="*/ 1270907 w 2247900"/>
                <a:gd name="connsiteY10" fmla="*/ 1377043 h 1485900"/>
                <a:gd name="connsiteX11" fmla="*/ 1156607 w 2247900"/>
                <a:gd name="connsiteY11" fmla="*/ 1344386 h 1485900"/>
                <a:gd name="connsiteX12" fmla="*/ 1123950 w 2247900"/>
                <a:gd name="connsiteY12" fmla="*/ 1426029 h 1485900"/>
                <a:gd name="connsiteX13" fmla="*/ 879021 w 2247900"/>
                <a:gd name="connsiteY13" fmla="*/ 1426029 h 1485900"/>
                <a:gd name="connsiteX14" fmla="*/ 846364 w 2247900"/>
                <a:gd name="connsiteY14" fmla="*/ 1066800 h 1485900"/>
                <a:gd name="connsiteX15" fmla="*/ 813707 w 2247900"/>
                <a:gd name="connsiteY15" fmla="*/ 952500 h 1485900"/>
                <a:gd name="connsiteX16" fmla="*/ 536121 w 2247900"/>
                <a:gd name="connsiteY16" fmla="*/ 674914 h 1485900"/>
                <a:gd name="connsiteX17" fmla="*/ 291193 w 2247900"/>
                <a:gd name="connsiteY17" fmla="*/ 560614 h 1485900"/>
                <a:gd name="connsiteX18" fmla="*/ 193221 w 2247900"/>
                <a:gd name="connsiteY18" fmla="*/ 381000 h 1485900"/>
                <a:gd name="connsiteX19" fmla="*/ 291193 w 2247900"/>
                <a:gd name="connsiteY19" fmla="*/ 266700 h 1485900"/>
                <a:gd name="connsiteX20" fmla="*/ 242207 w 2247900"/>
                <a:gd name="connsiteY20" fmla="*/ 87086 h 1485900"/>
                <a:gd name="connsiteX21" fmla="*/ 291193 w 2247900"/>
                <a:gd name="connsiteY21" fmla="*/ 70757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7900" h="1485900">
                  <a:moveTo>
                    <a:pt x="291193" y="70757"/>
                  </a:moveTo>
                  <a:cubicBezTo>
                    <a:pt x="582386" y="62593"/>
                    <a:pt x="1730828" y="0"/>
                    <a:pt x="1989364" y="38100"/>
                  </a:cubicBezTo>
                  <a:cubicBezTo>
                    <a:pt x="2247900" y="76200"/>
                    <a:pt x="1891393" y="231321"/>
                    <a:pt x="1842407" y="299357"/>
                  </a:cubicBezTo>
                  <a:cubicBezTo>
                    <a:pt x="1793421" y="367393"/>
                    <a:pt x="1709057" y="397328"/>
                    <a:pt x="1695450" y="446314"/>
                  </a:cubicBezTo>
                  <a:cubicBezTo>
                    <a:pt x="1681843" y="495300"/>
                    <a:pt x="1752600" y="544286"/>
                    <a:pt x="1760764" y="593272"/>
                  </a:cubicBezTo>
                  <a:cubicBezTo>
                    <a:pt x="1768928" y="642258"/>
                    <a:pt x="1752600" y="669472"/>
                    <a:pt x="1744436" y="740229"/>
                  </a:cubicBezTo>
                  <a:cubicBezTo>
                    <a:pt x="1763486" y="876300"/>
                    <a:pt x="1763485" y="955221"/>
                    <a:pt x="1711778" y="1017814"/>
                  </a:cubicBezTo>
                  <a:cubicBezTo>
                    <a:pt x="1660071" y="1080407"/>
                    <a:pt x="1651907" y="1102179"/>
                    <a:pt x="1434193" y="1115786"/>
                  </a:cubicBezTo>
                  <a:cubicBezTo>
                    <a:pt x="1401536" y="1162050"/>
                    <a:pt x="1524000" y="1243693"/>
                    <a:pt x="1515836" y="1295400"/>
                  </a:cubicBezTo>
                  <a:cubicBezTo>
                    <a:pt x="1507672" y="1347107"/>
                    <a:pt x="1426028" y="1412422"/>
                    <a:pt x="1385207" y="1426029"/>
                  </a:cubicBezTo>
                  <a:cubicBezTo>
                    <a:pt x="1344386" y="1439636"/>
                    <a:pt x="1309007" y="1390650"/>
                    <a:pt x="1270907" y="1377043"/>
                  </a:cubicBezTo>
                  <a:cubicBezTo>
                    <a:pt x="1232807" y="1363436"/>
                    <a:pt x="1181100" y="1336222"/>
                    <a:pt x="1156607" y="1344386"/>
                  </a:cubicBezTo>
                  <a:cubicBezTo>
                    <a:pt x="1132114" y="1352550"/>
                    <a:pt x="1170214" y="1412422"/>
                    <a:pt x="1123950" y="1426029"/>
                  </a:cubicBezTo>
                  <a:cubicBezTo>
                    <a:pt x="1077686" y="1439636"/>
                    <a:pt x="925285" y="1485900"/>
                    <a:pt x="879021" y="1426029"/>
                  </a:cubicBezTo>
                  <a:cubicBezTo>
                    <a:pt x="832757" y="1366158"/>
                    <a:pt x="857250" y="1145722"/>
                    <a:pt x="846364" y="1066800"/>
                  </a:cubicBezTo>
                  <a:cubicBezTo>
                    <a:pt x="835478" y="987879"/>
                    <a:pt x="865414" y="1017814"/>
                    <a:pt x="813707" y="952500"/>
                  </a:cubicBezTo>
                  <a:cubicBezTo>
                    <a:pt x="762000" y="887186"/>
                    <a:pt x="623207" y="740228"/>
                    <a:pt x="536121" y="674914"/>
                  </a:cubicBezTo>
                  <a:cubicBezTo>
                    <a:pt x="449035" y="609600"/>
                    <a:pt x="348343" y="609600"/>
                    <a:pt x="291193" y="560614"/>
                  </a:cubicBezTo>
                  <a:cubicBezTo>
                    <a:pt x="234043" y="511628"/>
                    <a:pt x="193221" y="429986"/>
                    <a:pt x="193221" y="381000"/>
                  </a:cubicBezTo>
                  <a:cubicBezTo>
                    <a:pt x="193221" y="332014"/>
                    <a:pt x="283029" y="315686"/>
                    <a:pt x="291193" y="266700"/>
                  </a:cubicBezTo>
                  <a:cubicBezTo>
                    <a:pt x="299357" y="217714"/>
                    <a:pt x="239486" y="122465"/>
                    <a:pt x="242207" y="87086"/>
                  </a:cubicBezTo>
                  <a:cubicBezTo>
                    <a:pt x="244928" y="51708"/>
                    <a:pt x="0" y="78921"/>
                    <a:pt x="291193" y="70757"/>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029200" y="1066800"/>
              <a:ext cx="413896"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IL</a:t>
              </a:r>
            </a:p>
          </p:txBody>
        </p:sp>
      </p:grpSp>
      <p:grpSp>
        <p:nvGrpSpPr>
          <p:cNvPr id="37" name="Group 36"/>
          <p:cNvGrpSpPr/>
          <p:nvPr/>
        </p:nvGrpSpPr>
        <p:grpSpPr>
          <a:xfrm>
            <a:off x="1431471" y="5636078"/>
            <a:ext cx="2631622" cy="1205593"/>
            <a:chOff x="1431471" y="5636078"/>
            <a:chExt cx="2631622" cy="1205593"/>
          </a:xfrm>
        </p:grpSpPr>
        <p:sp>
          <p:nvSpPr>
            <p:cNvPr id="5" name="Freeform 4"/>
            <p:cNvSpPr/>
            <p:nvPr/>
          </p:nvSpPr>
          <p:spPr>
            <a:xfrm>
              <a:off x="1431471" y="5636078"/>
              <a:ext cx="2631622" cy="1205593"/>
            </a:xfrm>
            <a:custGeom>
              <a:avLst/>
              <a:gdLst>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15" fmla="*/ 511629 w 2803071"/>
                <a:gd name="connsiteY15" fmla="*/ 1205593 h 1205593"/>
                <a:gd name="connsiteX0" fmla="*/ 511629 w 2631622"/>
                <a:gd name="connsiteY0" fmla="*/ 1205593 h 1205593"/>
                <a:gd name="connsiteX1" fmla="*/ 348343 w 2631622"/>
                <a:gd name="connsiteY1" fmla="*/ 928008 h 1205593"/>
                <a:gd name="connsiteX2" fmla="*/ 348343 w 2631622"/>
                <a:gd name="connsiteY2" fmla="*/ 144236 h 1205593"/>
                <a:gd name="connsiteX3" fmla="*/ 348343 w 2631622"/>
                <a:gd name="connsiteY3" fmla="*/ 62593 h 1205593"/>
                <a:gd name="connsiteX4" fmla="*/ 2438400 w 2631622"/>
                <a:gd name="connsiteY4" fmla="*/ 62593 h 1205593"/>
                <a:gd name="connsiteX5" fmla="*/ 2536372 w 2631622"/>
                <a:gd name="connsiteY5" fmla="*/ 144236 h 1205593"/>
                <a:gd name="connsiteX6" fmla="*/ 2503715 w 2631622"/>
                <a:gd name="connsiteY6" fmla="*/ 258536 h 1205593"/>
                <a:gd name="connsiteX7" fmla="*/ 2503715 w 2631622"/>
                <a:gd name="connsiteY7" fmla="*/ 340179 h 1205593"/>
                <a:gd name="connsiteX8" fmla="*/ 2487386 w 2631622"/>
                <a:gd name="connsiteY8" fmla="*/ 519793 h 1205593"/>
                <a:gd name="connsiteX9" fmla="*/ 2601686 w 2631622"/>
                <a:gd name="connsiteY9" fmla="*/ 536122 h 1205593"/>
                <a:gd name="connsiteX10" fmla="*/ 2618015 w 2631622"/>
                <a:gd name="connsiteY10" fmla="*/ 666751 h 1205593"/>
                <a:gd name="connsiteX11" fmla="*/ 2520043 w 2631622"/>
                <a:gd name="connsiteY11" fmla="*/ 715736 h 1205593"/>
                <a:gd name="connsiteX12" fmla="*/ 2552700 w 2631622"/>
                <a:gd name="connsiteY12" fmla="*/ 879022 h 1205593"/>
                <a:gd name="connsiteX13" fmla="*/ 2389415 w 2631622"/>
                <a:gd name="connsiteY13" fmla="*/ 1091293 h 1205593"/>
                <a:gd name="connsiteX14" fmla="*/ 2324100 w 2631622"/>
                <a:gd name="connsiteY14" fmla="*/ 1189265 h 1205593"/>
                <a:gd name="connsiteX15" fmla="*/ 511629 w 2631622"/>
                <a:gd name="connsiteY15" fmla="*/ 1205593 h 12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622" h="1205593">
                  <a:moveTo>
                    <a:pt x="511629" y="1205593"/>
                  </a:moveTo>
                  <a:cubicBezTo>
                    <a:pt x="443593" y="1155247"/>
                    <a:pt x="375557" y="1104901"/>
                    <a:pt x="348343" y="928008"/>
                  </a:cubicBezTo>
                  <a:cubicBezTo>
                    <a:pt x="321129" y="751115"/>
                    <a:pt x="348343" y="144236"/>
                    <a:pt x="348343" y="144236"/>
                  </a:cubicBezTo>
                  <a:cubicBezTo>
                    <a:pt x="348343" y="0"/>
                    <a:pt x="0" y="76200"/>
                    <a:pt x="348343" y="62593"/>
                  </a:cubicBezTo>
                  <a:cubicBezTo>
                    <a:pt x="696686" y="48986"/>
                    <a:pt x="2073729" y="48986"/>
                    <a:pt x="2438400" y="62593"/>
                  </a:cubicBezTo>
                  <a:cubicBezTo>
                    <a:pt x="2514600" y="370114"/>
                    <a:pt x="2525486" y="111579"/>
                    <a:pt x="2536372" y="144236"/>
                  </a:cubicBezTo>
                  <a:cubicBezTo>
                    <a:pt x="2547258" y="176893"/>
                    <a:pt x="2509158" y="225879"/>
                    <a:pt x="2503715" y="258536"/>
                  </a:cubicBezTo>
                  <a:cubicBezTo>
                    <a:pt x="2498272" y="291193"/>
                    <a:pt x="2506436" y="296636"/>
                    <a:pt x="2503715" y="340179"/>
                  </a:cubicBezTo>
                  <a:cubicBezTo>
                    <a:pt x="2500994" y="383722"/>
                    <a:pt x="2471058" y="487136"/>
                    <a:pt x="2487386" y="519793"/>
                  </a:cubicBezTo>
                  <a:cubicBezTo>
                    <a:pt x="2503714" y="552450"/>
                    <a:pt x="2579915" y="511629"/>
                    <a:pt x="2601686" y="536122"/>
                  </a:cubicBezTo>
                  <a:cubicBezTo>
                    <a:pt x="2623457" y="560615"/>
                    <a:pt x="2631622" y="636815"/>
                    <a:pt x="2618015" y="666751"/>
                  </a:cubicBezTo>
                  <a:cubicBezTo>
                    <a:pt x="2604408" y="696687"/>
                    <a:pt x="2530929" y="680358"/>
                    <a:pt x="2520043" y="715736"/>
                  </a:cubicBezTo>
                  <a:cubicBezTo>
                    <a:pt x="2509157" y="751115"/>
                    <a:pt x="2574471" y="816429"/>
                    <a:pt x="2552700" y="879022"/>
                  </a:cubicBezTo>
                  <a:cubicBezTo>
                    <a:pt x="2530929" y="941615"/>
                    <a:pt x="2427515" y="1039586"/>
                    <a:pt x="2389415" y="1091293"/>
                  </a:cubicBezTo>
                  <a:cubicBezTo>
                    <a:pt x="2351315" y="1143000"/>
                    <a:pt x="2337707" y="1166132"/>
                    <a:pt x="2324100" y="1189265"/>
                  </a:cubicBezTo>
                  <a:lnTo>
                    <a:pt x="511629" y="1205593"/>
                  </a:ln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2590800" y="5791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35" name="Group 34"/>
          <p:cNvGrpSpPr/>
          <p:nvPr/>
        </p:nvGrpSpPr>
        <p:grpSpPr>
          <a:xfrm>
            <a:off x="1417866" y="816429"/>
            <a:ext cx="3790949" cy="2315936"/>
            <a:chOff x="1417866" y="816429"/>
            <a:chExt cx="3790949" cy="2315936"/>
          </a:xfrm>
        </p:grpSpPr>
        <p:sp>
          <p:nvSpPr>
            <p:cNvPr id="7" name="Freeform 6"/>
            <p:cNvSpPr/>
            <p:nvPr/>
          </p:nvSpPr>
          <p:spPr>
            <a:xfrm>
              <a:off x="1417866" y="816429"/>
              <a:ext cx="379094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0949" h="2315936">
                  <a:moveTo>
                    <a:pt x="51706" y="32657"/>
                  </a:moveTo>
                  <a:cubicBezTo>
                    <a:pt x="57149" y="522514"/>
                    <a:pt x="43542" y="691243"/>
                    <a:pt x="35378" y="979714"/>
                  </a:cubicBezTo>
                  <a:cubicBezTo>
                    <a:pt x="27214" y="1268185"/>
                    <a:pt x="5442" y="1616528"/>
                    <a:pt x="2721" y="1763485"/>
                  </a:cubicBezTo>
                  <a:cubicBezTo>
                    <a:pt x="0" y="1910442"/>
                    <a:pt x="2720" y="1306286"/>
                    <a:pt x="19049" y="1861457"/>
                  </a:cubicBezTo>
                  <a:cubicBezTo>
                    <a:pt x="508906" y="1883228"/>
                    <a:pt x="2438400" y="1869621"/>
                    <a:pt x="2941864" y="1894114"/>
                  </a:cubicBezTo>
                  <a:cubicBezTo>
                    <a:pt x="3135085" y="2125436"/>
                    <a:pt x="3034392" y="1945821"/>
                    <a:pt x="3039835" y="2008414"/>
                  </a:cubicBezTo>
                  <a:cubicBezTo>
                    <a:pt x="3045278" y="2071007"/>
                    <a:pt x="2911928" y="2223407"/>
                    <a:pt x="2974521" y="2269671"/>
                  </a:cubicBezTo>
                  <a:cubicBezTo>
                    <a:pt x="3037114" y="2315935"/>
                    <a:pt x="3325585" y="2315936"/>
                    <a:pt x="3415392" y="2286000"/>
                  </a:cubicBezTo>
                  <a:cubicBezTo>
                    <a:pt x="3505199" y="2256064"/>
                    <a:pt x="3494314" y="2147207"/>
                    <a:pt x="3513364" y="2090057"/>
                  </a:cubicBezTo>
                  <a:cubicBezTo>
                    <a:pt x="3532414" y="2032907"/>
                    <a:pt x="3510642" y="1983921"/>
                    <a:pt x="3529692" y="1943100"/>
                  </a:cubicBezTo>
                  <a:cubicBezTo>
                    <a:pt x="3548742" y="1902279"/>
                    <a:pt x="3595007" y="1872342"/>
                    <a:pt x="3627664" y="1845128"/>
                  </a:cubicBezTo>
                  <a:cubicBezTo>
                    <a:pt x="3660321" y="1817914"/>
                    <a:pt x="3701142" y="1842407"/>
                    <a:pt x="3725635" y="1779814"/>
                  </a:cubicBezTo>
                  <a:cubicBezTo>
                    <a:pt x="3750128" y="1717221"/>
                    <a:pt x="3769178" y="1532164"/>
                    <a:pt x="3774621" y="1469571"/>
                  </a:cubicBezTo>
                  <a:cubicBezTo>
                    <a:pt x="3780064" y="1406978"/>
                    <a:pt x="3790949" y="1415143"/>
                    <a:pt x="3758292" y="1404257"/>
                  </a:cubicBezTo>
                  <a:cubicBezTo>
                    <a:pt x="3725635" y="1393371"/>
                    <a:pt x="3622221" y="1472293"/>
                    <a:pt x="3578678" y="1404257"/>
                  </a:cubicBezTo>
                  <a:cubicBezTo>
                    <a:pt x="3535135" y="1336221"/>
                    <a:pt x="3551464" y="1121228"/>
                    <a:pt x="3497035" y="996042"/>
                  </a:cubicBezTo>
                  <a:cubicBezTo>
                    <a:pt x="3442606" y="870856"/>
                    <a:pt x="3347356" y="734785"/>
                    <a:pt x="3252106" y="653142"/>
                  </a:cubicBezTo>
                  <a:cubicBezTo>
                    <a:pt x="3156856" y="571499"/>
                    <a:pt x="2993571" y="547006"/>
                    <a:pt x="2925535" y="506185"/>
                  </a:cubicBezTo>
                  <a:cubicBezTo>
                    <a:pt x="2857499" y="465364"/>
                    <a:pt x="2841171" y="449035"/>
                    <a:pt x="2843892" y="408214"/>
                  </a:cubicBezTo>
                  <a:cubicBezTo>
                    <a:pt x="2846613" y="367393"/>
                    <a:pt x="2925535" y="323850"/>
                    <a:pt x="2941864" y="261257"/>
                  </a:cubicBezTo>
                  <a:cubicBezTo>
                    <a:pt x="2958193" y="198664"/>
                    <a:pt x="3012621" y="228600"/>
                    <a:pt x="2941864" y="32657"/>
                  </a:cubicBezTo>
                  <a:cubicBezTo>
                    <a:pt x="2462893" y="0"/>
                    <a:pt x="1069520" y="87085"/>
                    <a:pt x="51706" y="32657"/>
                  </a:cubicBezTo>
                  <a:close/>
                </a:path>
              </a:pathLst>
            </a:cu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514600" y="1295400"/>
              <a:ext cx="780984"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MO</a:t>
              </a:r>
            </a:p>
          </p:txBody>
        </p:sp>
      </p:grpSp>
      <p:grpSp>
        <p:nvGrpSpPr>
          <p:cNvPr id="42" name="Group 41"/>
          <p:cNvGrpSpPr/>
          <p:nvPr/>
        </p:nvGrpSpPr>
        <p:grpSpPr>
          <a:xfrm>
            <a:off x="3771899" y="3878037"/>
            <a:ext cx="2155371" cy="3088822"/>
            <a:chOff x="3771899" y="3878037"/>
            <a:chExt cx="2155371" cy="3088822"/>
          </a:xfrm>
        </p:grpSpPr>
        <p:sp>
          <p:nvSpPr>
            <p:cNvPr id="11" name="Freeform 10"/>
            <p:cNvSpPr/>
            <p:nvPr/>
          </p:nvSpPr>
          <p:spPr>
            <a:xfrm>
              <a:off x="3771899" y="3878037"/>
              <a:ext cx="2155371" cy="3088822"/>
            </a:xfrm>
            <a:custGeom>
              <a:avLst/>
              <a:gdLst>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21" fmla="*/ 0 w 2435678"/>
                <a:gd name="connsiteY21" fmla="*/ 3088821 h 3311979"/>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155371"/>
                <a:gd name="connsiteY0" fmla="*/ 2865664 h 3088822"/>
                <a:gd name="connsiteX1" fmla="*/ 212271 w 2155371"/>
                <a:gd name="connsiteY1" fmla="*/ 2686050 h 3088822"/>
                <a:gd name="connsiteX2" fmla="*/ 179614 w 2155371"/>
                <a:gd name="connsiteY2" fmla="*/ 2506435 h 3088822"/>
                <a:gd name="connsiteX3" fmla="*/ 277586 w 2155371"/>
                <a:gd name="connsiteY3" fmla="*/ 2424793 h 3088822"/>
                <a:gd name="connsiteX4" fmla="*/ 195943 w 2155371"/>
                <a:gd name="connsiteY4" fmla="*/ 2310493 h 3088822"/>
                <a:gd name="connsiteX5" fmla="*/ 195943 w 2155371"/>
                <a:gd name="connsiteY5" fmla="*/ 2212521 h 3088822"/>
                <a:gd name="connsiteX6" fmla="*/ 163286 w 2155371"/>
                <a:gd name="connsiteY6" fmla="*/ 2000250 h 3088822"/>
                <a:gd name="connsiteX7" fmla="*/ 163286 w 2155371"/>
                <a:gd name="connsiteY7" fmla="*/ 1690007 h 3088822"/>
                <a:gd name="connsiteX8" fmla="*/ 81643 w 2155371"/>
                <a:gd name="connsiteY8" fmla="*/ 1477735 h 3088822"/>
                <a:gd name="connsiteX9" fmla="*/ 130629 w 2155371"/>
                <a:gd name="connsiteY9" fmla="*/ 1118507 h 3088822"/>
                <a:gd name="connsiteX10" fmla="*/ 326571 w 2155371"/>
                <a:gd name="connsiteY10" fmla="*/ 693964 h 3088822"/>
                <a:gd name="connsiteX11" fmla="*/ 522514 w 2155371"/>
                <a:gd name="connsiteY11" fmla="*/ 285750 h 3088822"/>
                <a:gd name="connsiteX12" fmla="*/ 702129 w 2155371"/>
                <a:gd name="connsiteY12" fmla="*/ 40821 h 3088822"/>
                <a:gd name="connsiteX13" fmla="*/ 849086 w 2155371"/>
                <a:gd name="connsiteY13" fmla="*/ 40821 h 3088822"/>
                <a:gd name="connsiteX14" fmla="*/ 2155371 w 2155371"/>
                <a:gd name="connsiteY14" fmla="*/ 8164 h 3088822"/>
                <a:gd name="connsiteX15" fmla="*/ 2122714 w 2155371"/>
                <a:gd name="connsiteY15" fmla="*/ 1494064 h 3088822"/>
                <a:gd name="connsiteX16" fmla="*/ 2122714 w 2155371"/>
                <a:gd name="connsiteY16" fmla="*/ 1673678 h 3088822"/>
                <a:gd name="connsiteX17" fmla="*/ 2090057 w 2155371"/>
                <a:gd name="connsiteY17" fmla="*/ 2881993 h 3088822"/>
                <a:gd name="connsiteX18" fmla="*/ 2090057 w 2155371"/>
                <a:gd name="connsiteY18" fmla="*/ 2914650 h 3088822"/>
                <a:gd name="connsiteX19" fmla="*/ 16329 w 2155371"/>
                <a:gd name="connsiteY19" fmla="*/ 2930978 h 3088822"/>
                <a:gd name="connsiteX20" fmla="*/ 0 w 2155371"/>
                <a:gd name="connsiteY20" fmla="*/ 2865664 h 3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5371" h="3088822">
                  <a:moveTo>
                    <a:pt x="0" y="2865664"/>
                  </a:moveTo>
                  <a:cubicBezTo>
                    <a:pt x="91167" y="2805792"/>
                    <a:pt x="182335" y="2745921"/>
                    <a:pt x="212271" y="2686050"/>
                  </a:cubicBezTo>
                  <a:cubicBezTo>
                    <a:pt x="242207" y="2626179"/>
                    <a:pt x="168728" y="2549978"/>
                    <a:pt x="179614" y="2506435"/>
                  </a:cubicBezTo>
                  <a:cubicBezTo>
                    <a:pt x="190500" y="2462892"/>
                    <a:pt x="274865" y="2457450"/>
                    <a:pt x="277586" y="2424793"/>
                  </a:cubicBezTo>
                  <a:cubicBezTo>
                    <a:pt x="280308" y="2392136"/>
                    <a:pt x="209550" y="2345872"/>
                    <a:pt x="195943" y="2310493"/>
                  </a:cubicBezTo>
                  <a:cubicBezTo>
                    <a:pt x="182336" y="2275114"/>
                    <a:pt x="201386" y="2264228"/>
                    <a:pt x="195943" y="2212521"/>
                  </a:cubicBezTo>
                  <a:cubicBezTo>
                    <a:pt x="190500" y="2160814"/>
                    <a:pt x="168729" y="2087336"/>
                    <a:pt x="163286" y="2000250"/>
                  </a:cubicBezTo>
                  <a:cubicBezTo>
                    <a:pt x="157843" y="1913164"/>
                    <a:pt x="176893" y="1777093"/>
                    <a:pt x="163286" y="1690007"/>
                  </a:cubicBezTo>
                  <a:cubicBezTo>
                    <a:pt x="149679" y="1602921"/>
                    <a:pt x="87086" y="1572985"/>
                    <a:pt x="81643" y="1477735"/>
                  </a:cubicBezTo>
                  <a:cubicBezTo>
                    <a:pt x="76200" y="1382485"/>
                    <a:pt x="89808" y="1249136"/>
                    <a:pt x="130629" y="1118507"/>
                  </a:cubicBezTo>
                  <a:cubicBezTo>
                    <a:pt x="171450" y="987878"/>
                    <a:pt x="261257" y="832757"/>
                    <a:pt x="326571" y="693964"/>
                  </a:cubicBezTo>
                  <a:cubicBezTo>
                    <a:pt x="391885" y="555171"/>
                    <a:pt x="459921" y="394607"/>
                    <a:pt x="522514" y="285750"/>
                  </a:cubicBezTo>
                  <a:cubicBezTo>
                    <a:pt x="585107" y="176893"/>
                    <a:pt x="647700" y="81643"/>
                    <a:pt x="702129" y="40821"/>
                  </a:cubicBezTo>
                  <a:cubicBezTo>
                    <a:pt x="756558" y="0"/>
                    <a:pt x="849086" y="40821"/>
                    <a:pt x="849086" y="40821"/>
                  </a:cubicBezTo>
                  <a:lnTo>
                    <a:pt x="2155371" y="8164"/>
                  </a:lnTo>
                  <a:cubicBezTo>
                    <a:pt x="2106385" y="778328"/>
                    <a:pt x="2128157" y="1216478"/>
                    <a:pt x="2122714" y="1494064"/>
                  </a:cubicBezTo>
                  <a:cubicBezTo>
                    <a:pt x="2117271" y="1771650"/>
                    <a:pt x="2128157" y="1442357"/>
                    <a:pt x="2122714" y="1673678"/>
                  </a:cubicBezTo>
                  <a:cubicBezTo>
                    <a:pt x="2117271" y="1904999"/>
                    <a:pt x="2095500" y="2675164"/>
                    <a:pt x="2090057" y="2881993"/>
                  </a:cubicBezTo>
                  <a:cubicBezTo>
                    <a:pt x="2084614" y="3088822"/>
                    <a:pt x="2125435" y="2351315"/>
                    <a:pt x="2090057" y="2914650"/>
                  </a:cubicBezTo>
                  <a:cubicBezTo>
                    <a:pt x="1744436" y="2922814"/>
                    <a:pt x="323850" y="3007178"/>
                    <a:pt x="16329" y="2930978"/>
                  </a:cubicBezTo>
                  <a:lnTo>
                    <a:pt x="0" y="2865664"/>
                  </a:ln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4602594" y="5140404"/>
              <a:ext cx="761999" cy="553998"/>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43" name="Group 42"/>
          <p:cNvGrpSpPr/>
          <p:nvPr/>
        </p:nvGrpSpPr>
        <p:grpSpPr>
          <a:xfrm>
            <a:off x="5861957" y="3641470"/>
            <a:ext cx="2552700" cy="3216530"/>
            <a:chOff x="5861957" y="3641470"/>
            <a:chExt cx="2552700" cy="3216530"/>
          </a:xfrm>
        </p:grpSpPr>
        <p:sp>
          <p:nvSpPr>
            <p:cNvPr id="12" name="Freeform 11"/>
            <p:cNvSpPr/>
            <p:nvPr/>
          </p:nvSpPr>
          <p:spPr>
            <a:xfrm>
              <a:off x="5861957" y="3641470"/>
              <a:ext cx="2552700" cy="3216530"/>
            </a:xfrm>
            <a:custGeom>
              <a:avLst/>
              <a:gdLst>
                <a:gd name="connsiteX0" fmla="*/ 391886 w 3214008"/>
                <a:gd name="connsiteY0" fmla="*/ 3363687 h 3839937"/>
                <a:gd name="connsiteX1" fmla="*/ 457200 w 3214008"/>
                <a:gd name="connsiteY1" fmla="*/ 473529 h 3839937"/>
                <a:gd name="connsiteX2" fmla="*/ 2269672 w 3214008"/>
                <a:gd name="connsiteY2" fmla="*/ 522515 h 3839937"/>
                <a:gd name="connsiteX3" fmla="*/ 2808515 w 3214008"/>
                <a:gd name="connsiteY3" fmla="*/ 2432958 h 3839937"/>
                <a:gd name="connsiteX4" fmla="*/ 2873829 w 3214008"/>
                <a:gd name="connsiteY4" fmla="*/ 2612572 h 3839937"/>
                <a:gd name="connsiteX5" fmla="*/ 2939143 w 3214008"/>
                <a:gd name="connsiteY5" fmla="*/ 2677887 h 3839937"/>
                <a:gd name="connsiteX6" fmla="*/ 2841172 w 3214008"/>
                <a:gd name="connsiteY6" fmla="*/ 2890158 h 3839937"/>
                <a:gd name="connsiteX7" fmla="*/ 2808515 w 3214008"/>
                <a:gd name="connsiteY7" fmla="*/ 3086101 h 3839937"/>
                <a:gd name="connsiteX8" fmla="*/ 2841172 w 3214008"/>
                <a:gd name="connsiteY8" fmla="*/ 3233058 h 3839937"/>
                <a:gd name="connsiteX9" fmla="*/ 2808515 w 3214008"/>
                <a:gd name="connsiteY9" fmla="*/ 3331029 h 3839937"/>
                <a:gd name="connsiteX10" fmla="*/ 391886 w 3214008"/>
                <a:gd name="connsiteY10" fmla="*/ 3363687 h 3839937"/>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0 w 2822122"/>
                <a:gd name="connsiteY0" fmla="*/ 3167743 h 3643993"/>
                <a:gd name="connsiteX1" fmla="*/ 65314 w 2822122"/>
                <a:gd name="connsiteY1" fmla="*/ 277585 h 3643993"/>
                <a:gd name="connsiteX2" fmla="*/ 1877786 w 2822122"/>
                <a:gd name="connsiteY2" fmla="*/ 326571 h 3643993"/>
                <a:gd name="connsiteX3" fmla="*/ 2416629 w 2822122"/>
                <a:gd name="connsiteY3" fmla="*/ 2237014 h 3643993"/>
                <a:gd name="connsiteX4" fmla="*/ 2481943 w 2822122"/>
                <a:gd name="connsiteY4" fmla="*/ 2416628 h 3643993"/>
                <a:gd name="connsiteX5" fmla="*/ 2547257 w 2822122"/>
                <a:gd name="connsiteY5" fmla="*/ 2481943 h 3643993"/>
                <a:gd name="connsiteX6" fmla="*/ 2449286 w 2822122"/>
                <a:gd name="connsiteY6" fmla="*/ 2694214 h 3643993"/>
                <a:gd name="connsiteX7" fmla="*/ 2416629 w 2822122"/>
                <a:gd name="connsiteY7" fmla="*/ 2890157 h 3643993"/>
                <a:gd name="connsiteX8" fmla="*/ 2449286 w 2822122"/>
                <a:gd name="connsiteY8" fmla="*/ 3037114 h 3643993"/>
                <a:gd name="connsiteX9" fmla="*/ 2416629 w 2822122"/>
                <a:gd name="connsiteY9" fmla="*/ 3135085 h 3643993"/>
                <a:gd name="connsiteX10" fmla="*/ 0 w 2822122"/>
                <a:gd name="connsiteY10" fmla="*/ 3167743 h 3643993"/>
                <a:gd name="connsiteX0" fmla="*/ 0 w 2552700"/>
                <a:gd name="connsiteY0" fmla="*/ 3167743 h 3643993"/>
                <a:gd name="connsiteX1" fmla="*/ 65314 w 2552700"/>
                <a:gd name="connsiteY1" fmla="*/ 277585 h 3643993"/>
                <a:gd name="connsiteX2" fmla="*/ 1877786 w 2552700"/>
                <a:gd name="connsiteY2" fmla="*/ 326571 h 3643993"/>
                <a:gd name="connsiteX3" fmla="*/ 2416629 w 2552700"/>
                <a:gd name="connsiteY3" fmla="*/ 2237014 h 3643993"/>
                <a:gd name="connsiteX4" fmla="*/ 2481943 w 2552700"/>
                <a:gd name="connsiteY4" fmla="*/ 2416628 h 3643993"/>
                <a:gd name="connsiteX5" fmla="*/ 2547257 w 2552700"/>
                <a:gd name="connsiteY5" fmla="*/ 2481943 h 3643993"/>
                <a:gd name="connsiteX6" fmla="*/ 2449286 w 2552700"/>
                <a:gd name="connsiteY6" fmla="*/ 2694214 h 3643993"/>
                <a:gd name="connsiteX7" fmla="*/ 2416629 w 2552700"/>
                <a:gd name="connsiteY7" fmla="*/ 2890157 h 3643993"/>
                <a:gd name="connsiteX8" fmla="*/ 2449286 w 2552700"/>
                <a:gd name="connsiteY8" fmla="*/ 3037114 h 3643993"/>
                <a:gd name="connsiteX9" fmla="*/ 2416629 w 2552700"/>
                <a:gd name="connsiteY9" fmla="*/ 3135085 h 3643993"/>
                <a:gd name="connsiteX10" fmla="*/ 0 w 2552700"/>
                <a:gd name="connsiteY10" fmla="*/ 3167743 h 3643993"/>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0" h="3216530">
                  <a:moveTo>
                    <a:pt x="0" y="3167743"/>
                  </a:moveTo>
                  <a:cubicBezTo>
                    <a:pt x="5443" y="1929493"/>
                    <a:pt x="19050" y="1469571"/>
                    <a:pt x="65314" y="277585"/>
                  </a:cubicBezTo>
                  <a:cubicBezTo>
                    <a:pt x="1074964" y="277585"/>
                    <a:pt x="1485900" y="0"/>
                    <a:pt x="1877786" y="326571"/>
                  </a:cubicBezTo>
                  <a:cubicBezTo>
                    <a:pt x="2132140" y="1448596"/>
                    <a:pt x="2035297" y="1130388"/>
                    <a:pt x="2416629" y="2237014"/>
                  </a:cubicBezTo>
                  <a:cubicBezTo>
                    <a:pt x="2517322" y="2585357"/>
                    <a:pt x="2460172" y="2375807"/>
                    <a:pt x="2481943" y="2416628"/>
                  </a:cubicBezTo>
                  <a:cubicBezTo>
                    <a:pt x="2503714" y="2457450"/>
                    <a:pt x="2552700" y="2435679"/>
                    <a:pt x="2547257" y="2481943"/>
                  </a:cubicBezTo>
                  <a:cubicBezTo>
                    <a:pt x="2541814" y="2528207"/>
                    <a:pt x="2471057" y="2626178"/>
                    <a:pt x="2449286" y="2694214"/>
                  </a:cubicBezTo>
                  <a:cubicBezTo>
                    <a:pt x="2427515" y="2762250"/>
                    <a:pt x="2416629" y="2833007"/>
                    <a:pt x="2416629" y="2890157"/>
                  </a:cubicBezTo>
                  <a:cubicBezTo>
                    <a:pt x="2416629" y="2947307"/>
                    <a:pt x="2449286" y="2996293"/>
                    <a:pt x="2449286" y="3037114"/>
                  </a:cubicBezTo>
                  <a:cubicBezTo>
                    <a:pt x="2449286" y="3077935"/>
                    <a:pt x="2413908" y="2862942"/>
                    <a:pt x="2416629" y="3135085"/>
                  </a:cubicBezTo>
                  <a:cubicBezTo>
                    <a:pt x="2011136" y="3162299"/>
                    <a:pt x="1146452" y="3216530"/>
                    <a:pt x="0" y="3167743"/>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431394" y="5161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41" name="Group 40"/>
          <p:cNvGrpSpPr/>
          <p:nvPr/>
        </p:nvGrpSpPr>
        <p:grpSpPr>
          <a:xfrm>
            <a:off x="4506686" y="2261507"/>
            <a:ext cx="4697185" cy="1673679"/>
            <a:chOff x="4506686" y="2261507"/>
            <a:chExt cx="4697185" cy="1673679"/>
          </a:xfrm>
        </p:grpSpPr>
        <p:sp>
          <p:nvSpPr>
            <p:cNvPr id="10" name="Freeform 9"/>
            <p:cNvSpPr/>
            <p:nvPr/>
          </p:nvSpPr>
          <p:spPr>
            <a:xfrm>
              <a:off x="4506686" y="2261507"/>
              <a:ext cx="4697185" cy="1673679"/>
            </a:xfrm>
            <a:custGeom>
              <a:avLst/>
              <a:gdLst>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27" fmla="*/ 0 w 4795157"/>
                <a:gd name="connsiteY27" fmla="*/ 1657350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1600200 w 4795157"/>
                <a:gd name="connsiteY15" fmla="*/ 236764 h 1673679"/>
                <a:gd name="connsiteX16" fmla="*/ 1469572 w 4795157"/>
                <a:gd name="connsiteY16" fmla="*/ 236764 h 1673679"/>
                <a:gd name="connsiteX17" fmla="*/ 1469572 w 4795157"/>
                <a:gd name="connsiteY17" fmla="*/ 416379 h 1673679"/>
                <a:gd name="connsiteX18" fmla="*/ 979715 w 4795157"/>
                <a:gd name="connsiteY18" fmla="*/ 416379 h 1673679"/>
                <a:gd name="connsiteX19" fmla="*/ 636815 w 4795157"/>
                <a:gd name="connsiteY19" fmla="*/ 449036 h 1673679"/>
                <a:gd name="connsiteX20" fmla="*/ 555172 w 4795157"/>
                <a:gd name="connsiteY20" fmla="*/ 514350 h 1673679"/>
                <a:gd name="connsiteX21" fmla="*/ 506186 w 4795157"/>
                <a:gd name="connsiteY21" fmla="*/ 742950 h 1673679"/>
                <a:gd name="connsiteX22" fmla="*/ 408215 w 4795157"/>
                <a:gd name="connsiteY22" fmla="*/ 906236 h 1673679"/>
                <a:gd name="connsiteX23" fmla="*/ 326572 w 4795157"/>
                <a:gd name="connsiteY23" fmla="*/ 1134836 h 1673679"/>
                <a:gd name="connsiteX24" fmla="*/ 195943 w 4795157"/>
                <a:gd name="connsiteY24" fmla="*/ 1526722 h 1673679"/>
                <a:gd name="connsiteX25" fmla="*/ 97972 w 4795157"/>
                <a:gd name="connsiteY25" fmla="*/ 1673679 h 1673679"/>
                <a:gd name="connsiteX26" fmla="*/ 0 w 4795157"/>
                <a:gd name="connsiteY26" fmla="*/ 1657350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7185" h="1673679">
                  <a:moveTo>
                    <a:pt x="0" y="1673679"/>
                  </a:moveTo>
                  <a:lnTo>
                    <a:pt x="3249385" y="1592036"/>
                  </a:lnTo>
                  <a:cubicBezTo>
                    <a:pt x="3826328" y="1570265"/>
                    <a:pt x="3243942" y="1534886"/>
                    <a:pt x="3363685" y="1526722"/>
                  </a:cubicBezTo>
                  <a:cubicBezTo>
                    <a:pt x="3483428" y="1518558"/>
                    <a:pt x="3850822" y="1553936"/>
                    <a:pt x="3967843" y="1543050"/>
                  </a:cubicBezTo>
                  <a:cubicBezTo>
                    <a:pt x="4084865" y="1532164"/>
                    <a:pt x="4049485" y="1504950"/>
                    <a:pt x="4065814" y="1461407"/>
                  </a:cubicBezTo>
                  <a:cubicBezTo>
                    <a:pt x="4082143" y="1417864"/>
                    <a:pt x="4046764" y="1314450"/>
                    <a:pt x="4065814" y="1281793"/>
                  </a:cubicBezTo>
                  <a:cubicBezTo>
                    <a:pt x="4084864" y="1249136"/>
                    <a:pt x="4155621" y="1281792"/>
                    <a:pt x="4180114" y="1265464"/>
                  </a:cubicBezTo>
                  <a:cubicBezTo>
                    <a:pt x="4204607" y="1249136"/>
                    <a:pt x="4182835" y="1221922"/>
                    <a:pt x="4212771" y="1183822"/>
                  </a:cubicBezTo>
                  <a:cubicBezTo>
                    <a:pt x="4242707" y="1145722"/>
                    <a:pt x="4335235" y="1074964"/>
                    <a:pt x="4359728" y="1036864"/>
                  </a:cubicBezTo>
                  <a:cubicBezTo>
                    <a:pt x="4384221" y="998764"/>
                    <a:pt x="4348842" y="971551"/>
                    <a:pt x="4359728" y="955222"/>
                  </a:cubicBezTo>
                  <a:cubicBezTo>
                    <a:pt x="4370614" y="938894"/>
                    <a:pt x="4395107" y="944336"/>
                    <a:pt x="4425043" y="938893"/>
                  </a:cubicBezTo>
                  <a:cubicBezTo>
                    <a:pt x="4454979" y="933450"/>
                    <a:pt x="4512129" y="1053192"/>
                    <a:pt x="4539343" y="922564"/>
                  </a:cubicBezTo>
                  <a:cubicBezTo>
                    <a:pt x="4566557" y="791936"/>
                    <a:pt x="4599214" y="307522"/>
                    <a:pt x="4588328" y="155122"/>
                  </a:cubicBezTo>
                  <a:cubicBezTo>
                    <a:pt x="4577442" y="2722"/>
                    <a:pt x="4697185" y="16328"/>
                    <a:pt x="4474028" y="8164"/>
                  </a:cubicBezTo>
                  <a:cubicBezTo>
                    <a:pt x="4250871" y="0"/>
                    <a:pt x="3249385" y="106136"/>
                    <a:pt x="3249385" y="106136"/>
                  </a:cubicBezTo>
                  <a:lnTo>
                    <a:pt x="1502228" y="236764"/>
                  </a:lnTo>
                  <a:cubicBezTo>
                    <a:pt x="1385207" y="239485"/>
                    <a:pt x="1393371" y="206828"/>
                    <a:pt x="1371600" y="236764"/>
                  </a:cubicBezTo>
                  <a:cubicBezTo>
                    <a:pt x="1349829" y="266700"/>
                    <a:pt x="1453243" y="386443"/>
                    <a:pt x="1371600" y="416379"/>
                  </a:cubicBezTo>
                  <a:cubicBezTo>
                    <a:pt x="1289957" y="446315"/>
                    <a:pt x="1020536" y="410936"/>
                    <a:pt x="881743" y="416379"/>
                  </a:cubicBezTo>
                  <a:cubicBezTo>
                    <a:pt x="742950" y="421822"/>
                    <a:pt x="609600" y="432708"/>
                    <a:pt x="538843" y="449036"/>
                  </a:cubicBezTo>
                  <a:cubicBezTo>
                    <a:pt x="468086" y="465364"/>
                    <a:pt x="478971" y="465364"/>
                    <a:pt x="457200" y="514350"/>
                  </a:cubicBezTo>
                  <a:cubicBezTo>
                    <a:pt x="435429" y="563336"/>
                    <a:pt x="432707" y="677636"/>
                    <a:pt x="408214" y="742950"/>
                  </a:cubicBezTo>
                  <a:cubicBezTo>
                    <a:pt x="383721" y="808264"/>
                    <a:pt x="340179" y="840922"/>
                    <a:pt x="310243" y="906236"/>
                  </a:cubicBezTo>
                  <a:cubicBezTo>
                    <a:pt x="280307" y="971550"/>
                    <a:pt x="263979" y="1031422"/>
                    <a:pt x="228600" y="1134836"/>
                  </a:cubicBezTo>
                  <a:cubicBezTo>
                    <a:pt x="193221" y="1238250"/>
                    <a:pt x="136071" y="1436915"/>
                    <a:pt x="97971" y="1526722"/>
                  </a:cubicBezTo>
                  <a:cubicBezTo>
                    <a:pt x="59871" y="1616529"/>
                    <a:pt x="195943" y="1140279"/>
                    <a:pt x="0" y="167367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8077200" y="24384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40" name="Group 39"/>
          <p:cNvGrpSpPr/>
          <p:nvPr/>
        </p:nvGrpSpPr>
        <p:grpSpPr>
          <a:xfrm>
            <a:off x="4936671" y="805543"/>
            <a:ext cx="4152901" cy="1910443"/>
            <a:chOff x="4936671" y="805543"/>
            <a:chExt cx="4152901" cy="1910443"/>
          </a:xfrm>
        </p:grpSpPr>
        <p:sp>
          <p:nvSpPr>
            <p:cNvPr id="9" name="Freeform 8"/>
            <p:cNvSpPr/>
            <p:nvPr/>
          </p:nvSpPr>
          <p:spPr>
            <a:xfrm>
              <a:off x="4936671" y="805543"/>
              <a:ext cx="4152901" cy="1910443"/>
            </a:xfrm>
            <a:custGeom>
              <a:avLst/>
              <a:gdLst>
                <a:gd name="connsiteX0" fmla="*/ 125186 w 4416879"/>
                <a:gd name="connsiteY0" fmla="*/ 2098221 h 2119993"/>
                <a:gd name="connsiteX1" fmla="*/ 990600 w 4416879"/>
                <a:gd name="connsiteY1" fmla="*/ 2049236 h 2119993"/>
                <a:gd name="connsiteX2" fmla="*/ 908958 w 4416879"/>
                <a:gd name="connsiteY2" fmla="*/ 1934936 h 2119993"/>
                <a:gd name="connsiteX3" fmla="*/ 1660072 w 4416879"/>
                <a:gd name="connsiteY3" fmla="*/ 1836964 h 2119993"/>
                <a:gd name="connsiteX4" fmla="*/ 3080658 w 4416879"/>
                <a:gd name="connsiteY4" fmla="*/ 1755321 h 2119993"/>
                <a:gd name="connsiteX5" fmla="*/ 3750129 w 4416879"/>
                <a:gd name="connsiteY5" fmla="*/ 1755321 h 2119993"/>
                <a:gd name="connsiteX6" fmla="*/ 4076700 w 4416879"/>
                <a:gd name="connsiteY6" fmla="*/ 1690007 h 2119993"/>
                <a:gd name="connsiteX7" fmla="*/ 4142015 w 4416879"/>
                <a:gd name="connsiteY7" fmla="*/ 1657350 h 2119993"/>
                <a:gd name="connsiteX8" fmla="*/ 4142015 w 4416879"/>
                <a:gd name="connsiteY8" fmla="*/ 236764 h 2119993"/>
                <a:gd name="connsiteX9" fmla="*/ 2492829 w 4416879"/>
                <a:gd name="connsiteY9" fmla="*/ 236764 h 2119993"/>
                <a:gd name="connsiteX10" fmla="*/ 2509158 w 4416879"/>
                <a:gd name="connsiteY10" fmla="*/ 400050 h 2119993"/>
                <a:gd name="connsiteX11" fmla="*/ 2378529 w 4416879"/>
                <a:gd name="connsiteY11" fmla="*/ 481693 h 2119993"/>
                <a:gd name="connsiteX12" fmla="*/ 2313215 w 4416879"/>
                <a:gd name="connsiteY12" fmla="*/ 644978 h 2119993"/>
                <a:gd name="connsiteX13" fmla="*/ 2133600 w 4416879"/>
                <a:gd name="connsiteY13" fmla="*/ 677636 h 2119993"/>
                <a:gd name="connsiteX14" fmla="*/ 2100943 w 4416879"/>
                <a:gd name="connsiteY14" fmla="*/ 530678 h 2119993"/>
                <a:gd name="connsiteX15" fmla="*/ 1937658 w 4416879"/>
                <a:gd name="connsiteY15" fmla="*/ 710293 h 2119993"/>
                <a:gd name="connsiteX16" fmla="*/ 1807029 w 4416879"/>
                <a:gd name="connsiteY16" fmla="*/ 759278 h 2119993"/>
                <a:gd name="connsiteX17" fmla="*/ 1660072 w 4416879"/>
                <a:gd name="connsiteY17" fmla="*/ 742950 h 2119993"/>
                <a:gd name="connsiteX18" fmla="*/ 1594758 w 4416879"/>
                <a:gd name="connsiteY18" fmla="*/ 889907 h 2119993"/>
                <a:gd name="connsiteX19" fmla="*/ 1415143 w 4416879"/>
                <a:gd name="connsiteY19" fmla="*/ 775607 h 2119993"/>
                <a:gd name="connsiteX20" fmla="*/ 1202872 w 4416879"/>
                <a:gd name="connsiteY20" fmla="*/ 857250 h 2119993"/>
                <a:gd name="connsiteX21" fmla="*/ 1137558 w 4416879"/>
                <a:gd name="connsiteY21" fmla="*/ 857250 h 2119993"/>
                <a:gd name="connsiteX22" fmla="*/ 990600 w 4416879"/>
                <a:gd name="connsiteY22" fmla="*/ 938893 h 2119993"/>
                <a:gd name="connsiteX23" fmla="*/ 957943 w 4416879"/>
                <a:gd name="connsiteY23" fmla="*/ 971550 h 2119993"/>
                <a:gd name="connsiteX24" fmla="*/ 908958 w 4416879"/>
                <a:gd name="connsiteY24" fmla="*/ 1298121 h 2119993"/>
                <a:gd name="connsiteX25" fmla="*/ 647700 w 4416879"/>
                <a:gd name="connsiteY25" fmla="*/ 1330778 h 2119993"/>
                <a:gd name="connsiteX26" fmla="*/ 680358 w 4416879"/>
                <a:gd name="connsiteY26" fmla="*/ 1608364 h 2119993"/>
                <a:gd name="connsiteX27" fmla="*/ 484415 w 4416879"/>
                <a:gd name="connsiteY27" fmla="*/ 1657350 h 2119993"/>
                <a:gd name="connsiteX28" fmla="*/ 321129 w 4416879"/>
                <a:gd name="connsiteY28" fmla="*/ 1526721 h 2119993"/>
                <a:gd name="connsiteX29" fmla="*/ 288472 w 4416879"/>
                <a:gd name="connsiteY29" fmla="*/ 1722664 h 2119993"/>
                <a:gd name="connsiteX30" fmla="*/ 239486 w 4416879"/>
                <a:gd name="connsiteY30" fmla="*/ 1918607 h 2119993"/>
                <a:gd name="connsiteX31" fmla="*/ 125186 w 4416879"/>
                <a:gd name="connsiteY31" fmla="*/ 2098221 h 2119993"/>
                <a:gd name="connsiteX0" fmla="*/ 125186 w 4152901"/>
                <a:gd name="connsiteY0" fmla="*/ 2098221 h 2119993"/>
                <a:gd name="connsiteX1" fmla="*/ 990600 w 4152901"/>
                <a:gd name="connsiteY1" fmla="*/ 2049236 h 2119993"/>
                <a:gd name="connsiteX2" fmla="*/ 908958 w 4152901"/>
                <a:gd name="connsiteY2" fmla="*/ 1934936 h 2119993"/>
                <a:gd name="connsiteX3" fmla="*/ 1660072 w 4152901"/>
                <a:gd name="connsiteY3" fmla="*/ 1836964 h 2119993"/>
                <a:gd name="connsiteX4" fmla="*/ 3080658 w 4152901"/>
                <a:gd name="connsiteY4" fmla="*/ 1755321 h 2119993"/>
                <a:gd name="connsiteX5" fmla="*/ 3750129 w 4152901"/>
                <a:gd name="connsiteY5" fmla="*/ 1755321 h 2119993"/>
                <a:gd name="connsiteX6" fmla="*/ 4076700 w 4152901"/>
                <a:gd name="connsiteY6" fmla="*/ 1690007 h 2119993"/>
                <a:gd name="connsiteX7" fmla="*/ 4142015 w 4152901"/>
                <a:gd name="connsiteY7" fmla="*/ 1657350 h 2119993"/>
                <a:gd name="connsiteX8" fmla="*/ 4142015 w 4152901"/>
                <a:gd name="connsiteY8" fmla="*/ 236764 h 2119993"/>
                <a:gd name="connsiteX9" fmla="*/ 2492829 w 4152901"/>
                <a:gd name="connsiteY9" fmla="*/ 236764 h 2119993"/>
                <a:gd name="connsiteX10" fmla="*/ 2509158 w 4152901"/>
                <a:gd name="connsiteY10" fmla="*/ 400050 h 2119993"/>
                <a:gd name="connsiteX11" fmla="*/ 2378529 w 4152901"/>
                <a:gd name="connsiteY11" fmla="*/ 481693 h 2119993"/>
                <a:gd name="connsiteX12" fmla="*/ 2313215 w 4152901"/>
                <a:gd name="connsiteY12" fmla="*/ 644978 h 2119993"/>
                <a:gd name="connsiteX13" fmla="*/ 2133600 w 4152901"/>
                <a:gd name="connsiteY13" fmla="*/ 677636 h 2119993"/>
                <a:gd name="connsiteX14" fmla="*/ 2100943 w 4152901"/>
                <a:gd name="connsiteY14" fmla="*/ 530678 h 2119993"/>
                <a:gd name="connsiteX15" fmla="*/ 1937658 w 4152901"/>
                <a:gd name="connsiteY15" fmla="*/ 710293 h 2119993"/>
                <a:gd name="connsiteX16" fmla="*/ 1807029 w 4152901"/>
                <a:gd name="connsiteY16" fmla="*/ 759278 h 2119993"/>
                <a:gd name="connsiteX17" fmla="*/ 1660072 w 4152901"/>
                <a:gd name="connsiteY17" fmla="*/ 742950 h 2119993"/>
                <a:gd name="connsiteX18" fmla="*/ 1594758 w 4152901"/>
                <a:gd name="connsiteY18" fmla="*/ 889907 h 2119993"/>
                <a:gd name="connsiteX19" fmla="*/ 1415143 w 4152901"/>
                <a:gd name="connsiteY19" fmla="*/ 775607 h 2119993"/>
                <a:gd name="connsiteX20" fmla="*/ 1202872 w 4152901"/>
                <a:gd name="connsiteY20" fmla="*/ 857250 h 2119993"/>
                <a:gd name="connsiteX21" fmla="*/ 1137558 w 4152901"/>
                <a:gd name="connsiteY21" fmla="*/ 857250 h 2119993"/>
                <a:gd name="connsiteX22" fmla="*/ 990600 w 4152901"/>
                <a:gd name="connsiteY22" fmla="*/ 938893 h 2119993"/>
                <a:gd name="connsiteX23" fmla="*/ 957943 w 4152901"/>
                <a:gd name="connsiteY23" fmla="*/ 971550 h 2119993"/>
                <a:gd name="connsiteX24" fmla="*/ 908958 w 4152901"/>
                <a:gd name="connsiteY24" fmla="*/ 1298121 h 2119993"/>
                <a:gd name="connsiteX25" fmla="*/ 647700 w 4152901"/>
                <a:gd name="connsiteY25" fmla="*/ 1330778 h 2119993"/>
                <a:gd name="connsiteX26" fmla="*/ 680358 w 4152901"/>
                <a:gd name="connsiteY26" fmla="*/ 1608364 h 2119993"/>
                <a:gd name="connsiteX27" fmla="*/ 484415 w 4152901"/>
                <a:gd name="connsiteY27" fmla="*/ 1657350 h 2119993"/>
                <a:gd name="connsiteX28" fmla="*/ 321129 w 4152901"/>
                <a:gd name="connsiteY28" fmla="*/ 1526721 h 2119993"/>
                <a:gd name="connsiteX29" fmla="*/ 288472 w 4152901"/>
                <a:gd name="connsiteY29" fmla="*/ 1722664 h 2119993"/>
                <a:gd name="connsiteX30" fmla="*/ 239486 w 4152901"/>
                <a:gd name="connsiteY30" fmla="*/ 1918607 h 2119993"/>
                <a:gd name="connsiteX31" fmla="*/ 125186 w 4152901"/>
                <a:gd name="connsiteY31" fmla="*/ 2098221 h 211999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01" h="1910443">
                  <a:moveTo>
                    <a:pt x="125186" y="1888671"/>
                  </a:moveTo>
                  <a:cubicBezTo>
                    <a:pt x="250372" y="1910443"/>
                    <a:pt x="859971" y="1866900"/>
                    <a:pt x="990600" y="1839686"/>
                  </a:cubicBezTo>
                  <a:cubicBezTo>
                    <a:pt x="914400" y="1719943"/>
                    <a:pt x="797379" y="1760765"/>
                    <a:pt x="908958" y="1725386"/>
                  </a:cubicBezTo>
                  <a:cubicBezTo>
                    <a:pt x="1020537" y="1690007"/>
                    <a:pt x="1298122" y="1657350"/>
                    <a:pt x="1660072" y="1627414"/>
                  </a:cubicBezTo>
                  <a:cubicBezTo>
                    <a:pt x="2022022" y="1597478"/>
                    <a:pt x="2732315" y="1559378"/>
                    <a:pt x="3080658" y="1545771"/>
                  </a:cubicBezTo>
                  <a:cubicBezTo>
                    <a:pt x="3429001" y="1532164"/>
                    <a:pt x="3584122" y="1556657"/>
                    <a:pt x="3750129" y="1545771"/>
                  </a:cubicBezTo>
                  <a:cubicBezTo>
                    <a:pt x="3916136" y="1534885"/>
                    <a:pt x="4011386" y="1496785"/>
                    <a:pt x="4076700" y="1480457"/>
                  </a:cubicBezTo>
                  <a:cubicBezTo>
                    <a:pt x="4142014" y="1464129"/>
                    <a:pt x="4131129" y="1690007"/>
                    <a:pt x="4142015" y="1447800"/>
                  </a:cubicBezTo>
                  <a:cubicBezTo>
                    <a:pt x="4152901" y="1205593"/>
                    <a:pt x="4139293" y="568778"/>
                    <a:pt x="4142015" y="27214"/>
                  </a:cubicBezTo>
                  <a:cubicBezTo>
                    <a:pt x="3513365" y="29936"/>
                    <a:pt x="2764972" y="0"/>
                    <a:pt x="2492829" y="27214"/>
                  </a:cubicBezTo>
                  <a:cubicBezTo>
                    <a:pt x="2547257" y="261257"/>
                    <a:pt x="2528208" y="149679"/>
                    <a:pt x="2509158" y="190500"/>
                  </a:cubicBezTo>
                  <a:cubicBezTo>
                    <a:pt x="2490108" y="231321"/>
                    <a:pt x="2411186" y="231322"/>
                    <a:pt x="2378529" y="272143"/>
                  </a:cubicBezTo>
                  <a:cubicBezTo>
                    <a:pt x="2345872" y="312964"/>
                    <a:pt x="2354036" y="402771"/>
                    <a:pt x="2313215" y="435428"/>
                  </a:cubicBezTo>
                  <a:cubicBezTo>
                    <a:pt x="2272394" y="468085"/>
                    <a:pt x="2168978" y="487136"/>
                    <a:pt x="2133600" y="468086"/>
                  </a:cubicBezTo>
                  <a:cubicBezTo>
                    <a:pt x="2098222" y="449036"/>
                    <a:pt x="2133600" y="315685"/>
                    <a:pt x="2100943" y="321128"/>
                  </a:cubicBezTo>
                  <a:cubicBezTo>
                    <a:pt x="2068286" y="326571"/>
                    <a:pt x="1986644" y="462643"/>
                    <a:pt x="1937658" y="500743"/>
                  </a:cubicBezTo>
                  <a:cubicBezTo>
                    <a:pt x="1888672" y="538843"/>
                    <a:pt x="1853293" y="544285"/>
                    <a:pt x="1807029" y="549728"/>
                  </a:cubicBezTo>
                  <a:cubicBezTo>
                    <a:pt x="1760765" y="555171"/>
                    <a:pt x="1695451" y="511628"/>
                    <a:pt x="1660072" y="533400"/>
                  </a:cubicBezTo>
                  <a:cubicBezTo>
                    <a:pt x="1624693" y="555172"/>
                    <a:pt x="1635579" y="674914"/>
                    <a:pt x="1594758" y="680357"/>
                  </a:cubicBezTo>
                  <a:cubicBezTo>
                    <a:pt x="1553937" y="685800"/>
                    <a:pt x="1480457" y="571500"/>
                    <a:pt x="1415143" y="566057"/>
                  </a:cubicBezTo>
                  <a:cubicBezTo>
                    <a:pt x="1349829" y="560614"/>
                    <a:pt x="1249136" y="634093"/>
                    <a:pt x="1202872" y="647700"/>
                  </a:cubicBezTo>
                  <a:cubicBezTo>
                    <a:pt x="1156608" y="661307"/>
                    <a:pt x="1172937" y="634093"/>
                    <a:pt x="1137558" y="647700"/>
                  </a:cubicBezTo>
                  <a:cubicBezTo>
                    <a:pt x="1102179" y="661307"/>
                    <a:pt x="1020536" y="710293"/>
                    <a:pt x="990600" y="729343"/>
                  </a:cubicBezTo>
                  <a:cubicBezTo>
                    <a:pt x="960664" y="748393"/>
                    <a:pt x="971550" y="702129"/>
                    <a:pt x="957943" y="762000"/>
                  </a:cubicBezTo>
                  <a:cubicBezTo>
                    <a:pt x="944336" y="821871"/>
                    <a:pt x="960665" y="1028700"/>
                    <a:pt x="908958" y="1088571"/>
                  </a:cubicBezTo>
                  <a:cubicBezTo>
                    <a:pt x="857251" y="1148442"/>
                    <a:pt x="685800" y="1069521"/>
                    <a:pt x="647700" y="1121228"/>
                  </a:cubicBezTo>
                  <a:cubicBezTo>
                    <a:pt x="609600" y="1172935"/>
                    <a:pt x="707572" y="1344385"/>
                    <a:pt x="680358" y="1398814"/>
                  </a:cubicBezTo>
                  <a:cubicBezTo>
                    <a:pt x="653144" y="1453243"/>
                    <a:pt x="544286" y="1461407"/>
                    <a:pt x="484415" y="1447800"/>
                  </a:cubicBezTo>
                  <a:cubicBezTo>
                    <a:pt x="424544" y="1434193"/>
                    <a:pt x="353786" y="1306285"/>
                    <a:pt x="321129" y="1317171"/>
                  </a:cubicBezTo>
                  <a:cubicBezTo>
                    <a:pt x="288472" y="1328057"/>
                    <a:pt x="302079" y="1447800"/>
                    <a:pt x="288472" y="1513114"/>
                  </a:cubicBezTo>
                  <a:cubicBezTo>
                    <a:pt x="274865" y="1578428"/>
                    <a:pt x="261258" y="1649185"/>
                    <a:pt x="239486" y="1709057"/>
                  </a:cubicBezTo>
                  <a:cubicBezTo>
                    <a:pt x="217714" y="1768929"/>
                    <a:pt x="0" y="1866900"/>
                    <a:pt x="125186" y="1888671"/>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8077200" y="1143000"/>
              <a:ext cx="5950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KY</a:t>
              </a:r>
            </a:p>
          </p:txBody>
        </p:sp>
      </p:grpSp>
      <p:grpSp>
        <p:nvGrpSpPr>
          <p:cNvPr id="39" name="Group 38"/>
          <p:cNvGrpSpPr/>
          <p:nvPr/>
        </p:nvGrpSpPr>
        <p:grpSpPr>
          <a:xfrm>
            <a:off x="5761264" y="816429"/>
            <a:ext cx="1902279" cy="723899"/>
            <a:chOff x="5761264" y="816429"/>
            <a:chExt cx="1902279" cy="723899"/>
          </a:xfrm>
        </p:grpSpPr>
        <p:sp>
          <p:nvSpPr>
            <p:cNvPr id="14" name="Freeform 13"/>
            <p:cNvSpPr/>
            <p:nvPr/>
          </p:nvSpPr>
          <p:spPr>
            <a:xfrm>
              <a:off x="5761264" y="816429"/>
              <a:ext cx="1902279" cy="723899"/>
            </a:xfrm>
            <a:custGeom>
              <a:avLst/>
              <a:gdLst>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129393 w 1902279"/>
                <a:gd name="connsiteY6" fmla="*/ 326571 h 723899"/>
                <a:gd name="connsiteX7" fmla="*/ 1015093 w 1902279"/>
                <a:gd name="connsiteY7" fmla="*/ 506185 h 723899"/>
                <a:gd name="connsiteX8" fmla="*/ 900793 w 1902279"/>
                <a:gd name="connsiteY8" fmla="*/ 489857 h 723899"/>
                <a:gd name="connsiteX9" fmla="*/ 737507 w 1902279"/>
                <a:gd name="connsiteY9" fmla="*/ 653142 h 723899"/>
                <a:gd name="connsiteX10" fmla="*/ 590550 w 1902279"/>
                <a:gd name="connsiteY10" fmla="*/ 555171 h 723899"/>
                <a:gd name="connsiteX11" fmla="*/ 312965 w 1902279"/>
                <a:gd name="connsiteY11" fmla="*/ 685800 h 723899"/>
                <a:gd name="connsiteX12" fmla="*/ 182336 w 1902279"/>
                <a:gd name="connsiteY12" fmla="*/ 702128 h 723899"/>
                <a:gd name="connsiteX13" fmla="*/ 100693 w 1902279"/>
                <a:gd name="connsiteY13" fmla="*/ 555171 h 723899"/>
                <a:gd name="connsiteX14" fmla="*/ 19050 w 1902279"/>
                <a:gd name="connsiteY14" fmla="*/ 440871 h 723899"/>
                <a:gd name="connsiteX15" fmla="*/ 214993 w 1902279"/>
                <a:gd name="connsiteY15" fmla="*/ 261257 h 723899"/>
                <a:gd name="connsiteX16" fmla="*/ 329293 w 1902279"/>
                <a:gd name="connsiteY16" fmla="*/ 130628 h 723899"/>
                <a:gd name="connsiteX17" fmla="*/ 410936 w 1902279"/>
                <a:gd name="connsiteY17" fmla="*/ 16328 h 723899"/>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015093 w 1902279"/>
                <a:gd name="connsiteY6" fmla="*/ 506185 h 723899"/>
                <a:gd name="connsiteX7" fmla="*/ 900793 w 1902279"/>
                <a:gd name="connsiteY7" fmla="*/ 489857 h 723899"/>
                <a:gd name="connsiteX8" fmla="*/ 737507 w 1902279"/>
                <a:gd name="connsiteY8" fmla="*/ 653142 h 723899"/>
                <a:gd name="connsiteX9" fmla="*/ 590550 w 1902279"/>
                <a:gd name="connsiteY9" fmla="*/ 555171 h 723899"/>
                <a:gd name="connsiteX10" fmla="*/ 312965 w 1902279"/>
                <a:gd name="connsiteY10" fmla="*/ 685800 h 723899"/>
                <a:gd name="connsiteX11" fmla="*/ 182336 w 1902279"/>
                <a:gd name="connsiteY11" fmla="*/ 702128 h 723899"/>
                <a:gd name="connsiteX12" fmla="*/ 100693 w 1902279"/>
                <a:gd name="connsiteY12" fmla="*/ 555171 h 723899"/>
                <a:gd name="connsiteX13" fmla="*/ 19050 w 1902279"/>
                <a:gd name="connsiteY13" fmla="*/ 440871 h 723899"/>
                <a:gd name="connsiteX14" fmla="*/ 214993 w 1902279"/>
                <a:gd name="connsiteY14" fmla="*/ 261257 h 723899"/>
                <a:gd name="connsiteX15" fmla="*/ 329293 w 1902279"/>
                <a:gd name="connsiteY15" fmla="*/ 130628 h 723899"/>
                <a:gd name="connsiteX16" fmla="*/ 410936 w 1902279"/>
                <a:gd name="connsiteY16" fmla="*/ 16328 h 7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79" h="723899">
                  <a:moveTo>
                    <a:pt x="410936" y="16328"/>
                  </a:moveTo>
                  <a:cubicBezTo>
                    <a:pt x="639536" y="0"/>
                    <a:pt x="1499507" y="5443"/>
                    <a:pt x="1700893" y="32657"/>
                  </a:cubicBezTo>
                  <a:cubicBezTo>
                    <a:pt x="1902279" y="59871"/>
                    <a:pt x="1654629" y="119743"/>
                    <a:pt x="1619250" y="179614"/>
                  </a:cubicBezTo>
                  <a:cubicBezTo>
                    <a:pt x="1583872" y="239485"/>
                    <a:pt x="1540329" y="345621"/>
                    <a:pt x="1488622" y="391885"/>
                  </a:cubicBezTo>
                  <a:cubicBezTo>
                    <a:pt x="1436915" y="438149"/>
                    <a:pt x="1341664" y="468086"/>
                    <a:pt x="1309007" y="457200"/>
                  </a:cubicBezTo>
                  <a:cubicBezTo>
                    <a:pt x="1276350" y="446314"/>
                    <a:pt x="1341665" y="318407"/>
                    <a:pt x="1292679" y="326571"/>
                  </a:cubicBezTo>
                  <a:cubicBezTo>
                    <a:pt x="1243693" y="334735"/>
                    <a:pt x="1080407" y="478971"/>
                    <a:pt x="1015093" y="506185"/>
                  </a:cubicBezTo>
                  <a:cubicBezTo>
                    <a:pt x="949779" y="533399"/>
                    <a:pt x="947057" y="465364"/>
                    <a:pt x="900793" y="489857"/>
                  </a:cubicBezTo>
                  <a:cubicBezTo>
                    <a:pt x="854529" y="514350"/>
                    <a:pt x="789214" y="642256"/>
                    <a:pt x="737507" y="653142"/>
                  </a:cubicBezTo>
                  <a:cubicBezTo>
                    <a:pt x="685800" y="664028"/>
                    <a:pt x="661307" y="549728"/>
                    <a:pt x="590550" y="555171"/>
                  </a:cubicBezTo>
                  <a:cubicBezTo>
                    <a:pt x="519793" y="560614"/>
                    <a:pt x="381001" y="661307"/>
                    <a:pt x="312965" y="685800"/>
                  </a:cubicBezTo>
                  <a:cubicBezTo>
                    <a:pt x="244929" y="710293"/>
                    <a:pt x="217715" y="723899"/>
                    <a:pt x="182336" y="702128"/>
                  </a:cubicBezTo>
                  <a:cubicBezTo>
                    <a:pt x="146957" y="680357"/>
                    <a:pt x="127907" y="598714"/>
                    <a:pt x="100693" y="555171"/>
                  </a:cubicBezTo>
                  <a:cubicBezTo>
                    <a:pt x="73479" y="511628"/>
                    <a:pt x="0" y="489856"/>
                    <a:pt x="19050" y="440871"/>
                  </a:cubicBezTo>
                  <a:cubicBezTo>
                    <a:pt x="38100" y="391886"/>
                    <a:pt x="163286" y="312964"/>
                    <a:pt x="214993" y="261257"/>
                  </a:cubicBezTo>
                  <a:cubicBezTo>
                    <a:pt x="266700" y="209550"/>
                    <a:pt x="296636" y="168728"/>
                    <a:pt x="329293" y="130628"/>
                  </a:cubicBezTo>
                  <a:cubicBezTo>
                    <a:pt x="361950" y="92528"/>
                    <a:pt x="182336" y="32656"/>
                    <a:pt x="410936" y="16328"/>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096000" y="914400"/>
              <a:ext cx="49244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a:t>
              </a:r>
            </a:p>
          </p:txBody>
        </p:sp>
      </p:grpSp>
      <p:grpSp>
        <p:nvGrpSpPr>
          <p:cNvPr id="44" name="Group 43"/>
          <p:cNvGrpSpPr/>
          <p:nvPr/>
        </p:nvGrpSpPr>
        <p:grpSpPr>
          <a:xfrm>
            <a:off x="7649936" y="3186793"/>
            <a:ext cx="1453243" cy="3573236"/>
            <a:chOff x="7649936" y="3186793"/>
            <a:chExt cx="1453243" cy="3573236"/>
          </a:xfrm>
        </p:grpSpPr>
        <p:sp>
          <p:nvSpPr>
            <p:cNvPr id="13" name="Freeform 12"/>
            <p:cNvSpPr/>
            <p:nvPr/>
          </p:nvSpPr>
          <p:spPr>
            <a:xfrm>
              <a:off x="7649936" y="3186793"/>
              <a:ext cx="1453243" cy="3573236"/>
            </a:xfrm>
            <a:custGeom>
              <a:avLst/>
              <a:gdLst>
                <a:gd name="connsiteX0" fmla="*/ 1428750 w 1543049"/>
                <a:gd name="connsiteY0" fmla="*/ 590550 h 4705351"/>
                <a:gd name="connsiteX1" fmla="*/ 1265464 w 1543049"/>
                <a:gd name="connsiteY1" fmla="*/ 574222 h 4705351"/>
                <a:gd name="connsiteX2" fmla="*/ 1151164 w 1543049"/>
                <a:gd name="connsiteY2" fmla="*/ 770164 h 4705351"/>
                <a:gd name="connsiteX3" fmla="*/ 987878 w 1543049"/>
                <a:gd name="connsiteY3" fmla="*/ 835479 h 4705351"/>
                <a:gd name="connsiteX4" fmla="*/ 906235 w 1543049"/>
                <a:gd name="connsiteY4" fmla="*/ 1129393 h 4705351"/>
                <a:gd name="connsiteX5" fmla="*/ 726621 w 1543049"/>
                <a:gd name="connsiteY5" fmla="*/ 1162050 h 4705351"/>
                <a:gd name="connsiteX6" fmla="*/ 334735 w 1543049"/>
                <a:gd name="connsiteY6" fmla="*/ 1129393 h 4705351"/>
                <a:gd name="connsiteX7" fmla="*/ 171450 w 1543049"/>
                <a:gd name="connsiteY7" fmla="*/ 1260022 h 4705351"/>
                <a:gd name="connsiteX8" fmla="*/ 8164 w 1543049"/>
                <a:gd name="connsiteY8" fmla="*/ 1276350 h 4705351"/>
                <a:gd name="connsiteX9" fmla="*/ 122464 w 1543049"/>
                <a:gd name="connsiteY9" fmla="*/ 1521279 h 4705351"/>
                <a:gd name="connsiteX10" fmla="*/ 547007 w 1543049"/>
                <a:gd name="connsiteY10" fmla="*/ 3056164 h 4705351"/>
                <a:gd name="connsiteX11" fmla="*/ 628650 w 1543049"/>
                <a:gd name="connsiteY11" fmla="*/ 3366407 h 4705351"/>
                <a:gd name="connsiteX12" fmla="*/ 775607 w 1543049"/>
                <a:gd name="connsiteY12" fmla="*/ 3448050 h 4705351"/>
                <a:gd name="connsiteX13" fmla="*/ 661307 w 1543049"/>
                <a:gd name="connsiteY13" fmla="*/ 3627664 h 4705351"/>
                <a:gd name="connsiteX14" fmla="*/ 661307 w 1543049"/>
                <a:gd name="connsiteY14" fmla="*/ 3823607 h 4705351"/>
                <a:gd name="connsiteX15" fmla="*/ 612321 w 1543049"/>
                <a:gd name="connsiteY15" fmla="*/ 3872593 h 4705351"/>
                <a:gd name="connsiteX16" fmla="*/ 612321 w 1543049"/>
                <a:gd name="connsiteY16" fmla="*/ 4003222 h 4705351"/>
                <a:gd name="connsiteX17" fmla="*/ 628650 w 1543049"/>
                <a:gd name="connsiteY17" fmla="*/ 4117522 h 4705351"/>
                <a:gd name="connsiteX18" fmla="*/ 628650 w 1543049"/>
                <a:gd name="connsiteY18" fmla="*/ 4117522 h 4705351"/>
                <a:gd name="connsiteX19" fmla="*/ 1412421 w 1543049"/>
                <a:gd name="connsiteY19" fmla="*/ 4117522 h 4705351"/>
                <a:gd name="connsiteX20" fmla="*/ 1428750 w 1543049"/>
                <a:gd name="connsiteY20" fmla="*/ 590550 h 4705351"/>
                <a:gd name="connsiteX0" fmla="*/ 1428750 w 1453243"/>
                <a:gd name="connsiteY0" fmla="*/ 590550 h 4705351"/>
                <a:gd name="connsiteX1" fmla="*/ 1265464 w 1453243"/>
                <a:gd name="connsiteY1" fmla="*/ 574222 h 4705351"/>
                <a:gd name="connsiteX2" fmla="*/ 1151164 w 1453243"/>
                <a:gd name="connsiteY2" fmla="*/ 770164 h 4705351"/>
                <a:gd name="connsiteX3" fmla="*/ 987878 w 1453243"/>
                <a:gd name="connsiteY3" fmla="*/ 835479 h 4705351"/>
                <a:gd name="connsiteX4" fmla="*/ 906235 w 1453243"/>
                <a:gd name="connsiteY4" fmla="*/ 1129393 h 4705351"/>
                <a:gd name="connsiteX5" fmla="*/ 726621 w 1453243"/>
                <a:gd name="connsiteY5" fmla="*/ 1162050 h 4705351"/>
                <a:gd name="connsiteX6" fmla="*/ 334735 w 1453243"/>
                <a:gd name="connsiteY6" fmla="*/ 1129393 h 4705351"/>
                <a:gd name="connsiteX7" fmla="*/ 171450 w 1453243"/>
                <a:gd name="connsiteY7" fmla="*/ 1260022 h 4705351"/>
                <a:gd name="connsiteX8" fmla="*/ 8164 w 1453243"/>
                <a:gd name="connsiteY8" fmla="*/ 1276350 h 4705351"/>
                <a:gd name="connsiteX9" fmla="*/ 122464 w 1453243"/>
                <a:gd name="connsiteY9" fmla="*/ 1521279 h 4705351"/>
                <a:gd name="connsiteX10" fmla="*/ 547007 w 1453243"/>
                <a:gd name="connsiteY10" fmla="*/ 3056164 h 4705351"/>
                <a:gd name="connsiteX11" fmla="*/ 628650 w 1453243"/>
                <a:gd name="connsiteY11" fmla="*/ 3366407 h 4705351"/>
                <a:gd name="connsiteX12" fmla="*/ 775607 w 1453243"/>
                <a:gd name="connsiteY12" fmla="*/ 3448050 h 4705351"/>
                <a:gd name="connsiteX13" fmla="*/ 661307 w 1453243"/>
                <a:gd name="connsiteY13" fmla="*/ 3627664 h 4705351"/>
                <a:gd name="connsiteX14" fmla="*/ 661307 w 1453243"/>
                <a:gd name="connsiteY14" fmla="*/ 3823607 h 4705351"/>
                <a:gd name="connsiteX15" fmla="*/ 612321 w 1453243"/>
                <a:gd name="connsiteY15" fmla="*/ 3872593 h 4705351"/>
                <a:gd name="connsiteX16" fmla="*/ 612321 w 1453243"/>
                <a:gd name="connsiteY16" fmla="*/ 4003222 h 4705351"/>
                <a:gd name="connsiteX17" fmla="*/ 628650 w 1453243"/>
                <a:gd name="connsiteY17" fmla="*/ 4117522 h 4705351"/>
                <a:gd name="connsiteX18" fmla="*/ 628650 w 1453243"/>
                <a:gd name="connsiteY18" fmla="*/ 4117522 h 4705351"/>
                <a:gd name="connsiteX19" fmla="*/ 1412421 w 1453243"/>
                <a:gd name="connsiteY19" fmla="*/ 4117522 h 4705351"/>
                <a:gd name="connsiteX20" fmla="*/ 1428750 w 1453243"/>
                <a:gd name="connsiteY20" fmla="*/ 590550 h 4705351"/>
                <a:gd name="connsiteX0" fmla="*/ 1428750 w 1453243"/>
                <a:gd name="connsiteY0" fmla="*/ 590550 h 4117522"/>
                <a:gd name="connsiteX1" fmla="*/ 1265464 w 1453243"/>
                <a:gd name="connsiteY1" fmla="*/ 574222 h 4117522"/>
                <a:gd name="connsiteX2" fmla="*/ 1151164 w 1453243"/>
                <a:gd name="connsiteY2" fmla="*/ 770164 h 4117522"/>
                <a:gd name="connsiteX3" fmla="*/ 987878 w 1453243"/>
                <a:gd name="connsiteY3" fmla="*/ 835479 h 4117522"/>
                <a:gd name="connsiteX4" fmla="*/ 906235 w 1453243"/>
                <a:gd name="connsiteY4" fmla="*/ 1129393 h 4117522"/>
                <a:gd name="connsiteX5" fmla="*/ 726621 w 1453243"/>
                <a:gd name="connsiteY5" fmla="*/ 1162050 h 4117522"/>
                <a:gd name="connsiteX6" fmla="*/ 334735 w 1453243"/>
                <a:gd name="connsiteY6" fmla="*/ 1129393 h 4117522"/>
                <a:gd name="connsiteX7" fmla="*/ 171450 w 1453243"/>
                <a:gd name="connsiteY7" fmla="*/ 1260022 h 4117522"/>
                <a:gd name="connsiteX8" fmla="*/ 8164 w 1453243"/>
                <a:gd name="connsiteY8" fmla="*/ 1276350 h 4117522"/>
                <a:gd name="connsiteX9" fmla="*/ 122464 w 1453243"/>
                <a:gd name="connsiteY9" fmla="*/ 1521279 h 4117522"/>
                <a:gd name="connsiteX10" fmla="*/ 547007 w 1453243"/>
                <a:gd name="connsiteY10" fmla="*/ 3056164 h 4117522"/>
                <a:gd name="connsiteX11" fmla="*/ 628650 w 1453243"/>
                <a:gd name="connsiteY11" fmla="*/ 3366407 h 4117522"/>
                <a:gd name="connsiteX12" fmla="*/ 775607 w 1453243"/>
                <a:gd name="connsiteY12" fmla="*/ 3448050 h 4117522"/>
                <a:gd name="connsiteX13" fmla="*/ 661307 w 1453243"/>
                <a:gd name="connsiteY13" fmla="*/ 3627664 h 4117522"/>
                <a:gd name="connsiteX14" fmla="*/ 661307 w 1453243"/>
                <a:gd name="connsiteY14" fmla="*/ 3823607 h 4117522"/>
                <a:gd name="connsiteX15" fmla="*/ 612321 w 1453243"/>
                <a:gd name="connsiteY15" fmla="*/ 3872593 h 4117522"/>
                <a:gd name="connsiteX16" fmla="*/ 612321 w 1453243"/>
                <a:gd name="connsiteY16" fmla="*/ 4003222 h 4117522"/>
                <a:gd name="connsiteX17" fmla="*/ 628650 w 1453243"/>
                <a:gd name="connsiteY17" fmla="*/ 4117522 h 4117522"/>
                <a:gd name="connsiteX18" fmla="*/ 628650 w 1453243"/>
                <a:gd name="connsiteY18" fmla="*/ 4117522 h 4117522"/>
                <a:gd name="connsiteX19" fmla="*/ 1412421 w 1453243"/>
                <a:gd name="connsiteY19" fmla="*/ 4117522 h 4117522"/>
                <a:gd name="connsiteX20" fmla="*/ 1428750 w 1453243"/>
                <a:gd name="connsiteY20" fmla="*/ 590550 h 4117522"/>
                <a:gd name="connsiteX0" fmla="*/ 1428750 w 1453243"/>
                <a:gd name="connsiteY0" fmla="*/ 46264 h 3573236"/>
                <a:gd name="connsiteX1" fmla="*/ 1265464 w 1453243"/>
                <a:gd name="connsiteY1" fmla="*/ 29936 h 3573236"/>
                <a:gd name="connsiteX2" fmla="*/ 1151164 w 1453243"/>
                <a:gd name="connsiteY2" fmla="*/ 225878 h 3573236"/>
                <a:gd name="connsiteX3" fmla="*/ 987878 w 1453243"/>
                <a:gd name="connsiteY3" fmla="*/ 291193 h 3573236"/>
                <a:gd name="connsiteX4" fmla="*/ 906235 w 1453243"/>
                <a:gd name="connsiteY4" fmla="*/ 585107 h 3573236"/>
                <a:gd name="connsiteX5" fmla="*/ 726621 w 1453243"/>
                <a:gd name="connsiteY5" fmla="*/ 617764 h 3573236"/>
                <a:gd name="connsiteX6" fmla="*/ 334735 w 1453243"/>
                <a:gd name="connsiteY6" fmla="*/ 585107 h 3573236"/>
                <a:gd name="connsiteX7" fmla="*/ 171450 w 1453243"/>
                <a:gd name="connsiteY7" fmla="*/ 715736 h 3573236"/>
                <a:gd name="connsiteX8" fmla="*/ 8164 w 1453243"/>
                <a:gd name="connsiteY8" fmla="*/ 732064 h 3573236"/>
                <a:gd name="connsiteX9" fmla="*/ 122464 w 1453243"/>
                <a:gd name="connsiteY9" fmla="*/ 976993 h 3573236"/>
                <a:gd name="connsiteX10" fmla="*/ 547007 w 1453243"/>
                <a:gd name="connsiteY10" fmla="*/ 2511878 h 3573236"/>
                <a:gd name="connsiteX11" fmla="*/ 628650 w 1453243"/>
                <a:gd name="connsiteY11" fmla="*/ 2822121 h 3573236"/>
                <a:gd name="connsiteX12" fmla="*/ 775607 w 1453243"/>
                <a:gd name="connsiteY12" fmla="*/ 2903764 h 3573236"/>
                <a:gd name="connsiteX13" fmla="*/ 661307 w 1453243"/>
                <a:gd name="connsiteY13" fmla="*/ 3083378 h 3573236"/>
                <a:gd name="connsiteX14" fmla="*/ 661307 w 1453243"/>
                <a:gd name="connsiteY14" fmla="*/ 3279321 h 3573236"/>
                <a:gd name="connsiteX15" fmla="*/ 612321 w 1453243"/>
                <a:gd name="connsiteY15" fmla="*/ 3328307 h 3573236"/>
                <a:gd name="connsiteX16" fmla="*/ 612321 w 1453243"/>
                <a:gd name="connsiteY16" fmla="*/ 3458936 h 3573236"/>
                <a:gd name="connsiteX17" fmla="*/ 628650 w 1453243"/>
                <a:gd name="connsiteY17" fmla="*/ 3573236 h 3573236"/>
                <a:gd name="connsiteX18" fmla="*/ 628650 w 1453243"/>
                <a:gd name="connsiteY18" fmla="*/ 3573236 h 3573236"/>
                <a:gd name="connsiteX19" fmla="*/ 1412421 w 1453243"/>
                <a:gd name="connsiteY19" fmla="*/ 3573236 h 3573236"/>
                <a:gd name="connsiteX20" fmla="*/ 1428750 w 1453243"/>
                <a:gd name="connsiteY20" fmla="*/ 46264 h 35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3243" h="3573236">
                  <a:moveTo>
                    <a:pt x="1428750" y="46264"/>
                  </a:moveTo>
                  <a:cubicBezTo>
                    <a:pt x="1126671" y="48985"/>
                    <a:pt x="1311728" y="0"/>
                    <a:pt x="1265464" y="29936"/>
                  </a:cubicBezTo>
                  <a:cubicBezTo>
                    <a:pt x="1219200" y="59872"/>
                    <a:pt x="1197428" y="182335"/>
                    <a:pt x="1151164" y="225878"/>
                  </a:cubicBezTo>
                  <a:cubicBezTo>
                    <a:pt x="1104900" y="269421"/>
                    <a:pt x="1028700" y="231322"/>
                    <a:pt x="987878" y="291193"/>
                  </a:cubicBezTo>
                  <a:cubicBezTo>
                    <a:pt x="947057" y="351065"/>
                    <a:pt x="949778" y="530679"/>
                    <a:pt x="906235" y="585107"/>
                  </a:cubicBezTo>
                  <a:cubicBezTo>
                    <a:pt x="862692" y="639535"/>
                    <a:pt x="821871" y="617764"/>
                    <a:pt x="726621" y="617764"/>
                  </a:cubicBezTo>
                  <a:cubicBezTo>
                    <a:pt x="631371" y="617764"/>
                    <a:pt x="427264" y="568778"/>
                    <a:pt x="334735" y="585107"/>
                  </a:cubicBezTo>
                  <a:cubicBezTo>
                    <a:pt x="242207" y="601436"/>
                    <a:pt x="225878" y="691243"/>
                    <a:pt x="171450" y="715736"/>
                  </a:cubicBezTo>
                  <a:cubicBezTo>
                    <a:pt x="117022" y="740229"/>
                    <a:pt x="16328" y="688521"/>
                    <a:pt x="8164" y="732064"/>
                  </a:cubicBezTo>
                  <a:cubicBezTo>
                    <a:pt x="0" y="775607"/>
                    <a:pt x="32657" y="680357"/>
                    <a:pt x="122464" y="976993"/>
                  </a:cubicBezTo>
                  <a:cubicBezTo>
                    <a:pt x="212271" y="1273629"/>
                    <a:pt x="462643" y="2204357"/>
                    <a:pt x="547007" y="2511878"/>
                  </a:cubicBezTo>
                  <a:cubicBezTo>
                    <a:pt x="631371" y="2819399"/>
                    <a:pt x="590550" y="2756807"/>
                    <a:pt x="628650" y="2822121"/>
                  </a:cubicBezTo>
                  <a:cubicBezTo>
                    <a:pt x="666750" y="2887435"/>
                    <a:pt x="770164" y="2860221"/>
                    <a:pt x="775607" y="2903764"/>
                  </a:cubicBezTo>
                  <a:cubicBezTo>
                    <a:pt x="781050" y="2947307"/>
                    <a:pt x="680357" y="3020785"/>
                    <a:pt x="661307" y="3083378"/>
                  </a:cubicBezTo>
                  <a:cubicBezTo>
                    <a:pt x="642257" y="3145971"/>
                    <a:pt x="669471" y="3238500"/>
                    <a:pt x="661307" y="3279321"/>
                  </a:cubicBezTo>
                  <a:cubicBezTo>
                    <a:pt x="653143" y="3320143"/>
                    <a:pt x="620485" y="3298371"/>
                    <a:pt x="612321" y="3328307"/>
                  </a:cubicBezTo>
                  <a:cubicBezTo>
                    <a:pt x="604157" y="3358243"/>
                    <a:pt x="609600" y="3418115"/>
                    <a:pt x="612321" y="3458936"/>
                  </a:cubicBezTo>
                  <a:cubicBezTo>
                    <a:pt x="615042" y="3499757"/>
                    <a:pt x="628650" y="3573236"/>
                    <a:pt x="628650" y="3573236"/>
                  </a:cubicBezTo>
                  <a:lnTo>
                    <a:pt x="628650" y="3573236"/>
                  </a:lnTo>
                  <a:cubicBezTo>
                    <a:pt x="759278" y="3573236"/>
                    <a:pt x="508070" y="3557327"/>
                    <a:pt x="1412421" y="3573236"/>
                  </a:cubicBezTo>
                  <a:cubicBezTo>
                    <a:pt x="1428749" y="2675164"/>
                    <a:pt x="1453243" y="636814"/>
                    <a:pt x="1428750" y="46264"/>
                  </a:cubicBezTo>
                  <a:close/>
                </a:path>
              </a:pathLst>
            </a:custGeom>
            <a:solidFill>
              <a:srgbClr val="FF33CC"/>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305800" y="5181600"/>
              <a:ext cx="662362"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GA</a:t>
              </a:r>
            </a:p>
          </p:txBody>
        </p:sp>
      </p:grpSp>
      <p:grpSp>
        <p:nvGrpSpPr>
          <p:cNvPr id="34" name="Group 33"/>
          <p:cNvGrpSpPr/>
          <p:nvPr/>
        </p:nvGrpSpPr>
        <p:grpSpPr>
          <a:xfrm>
            <a:off x="2721" y="854529"/>
            <a:ext cx="1583871" cy="4774292"/>
            <a:chOff x="2721" y="854529"/>
            <a:chExt cx="1583871" cy="4774292"/>
          </a:xfrm>
        </p:grpSpPr>
        <p:sp>
          <p:nvSpPr>
            <p:cNvPr id="18" name="Freeform 17"/>
            <p:cNvSpPr/>
            <p:nvPr/>
          </p:nvSpPr>
          <p:spPr>
            <a:xfrm>
              <a:off x="2721" y="854529"/>
              <a:ext cx="1583871" cy="4774292"/>
            </a:xfrm>
            <a:custGeom>
              <a:avLst/>
              <a:gdLst>
                <a:gd name="connsiteX0" fmla="*/ 1581150 w 1861458"/>
                <a:gd name="connsiteY0" fmla="*/ 4868636 h 5456464"/>
                <a:gd name="connsiteX1" fmla="*/ 1728107 w 1861458"/>
                <a:gd name="connsiteY1" fmla="*/ 3448050 h 5456464"/>
                <a:gd name="connsiteX2" fmla="*/ 1564822 w 1861458"/>
                <a:gd name="connsiteY2" fmla="*/ 2794907 h 5456464"/>
                <a:gd name="connsiteX3" fmla="*/ 1564822 w 1861458"/>
                <a:gd name="connsiteY3" fmla="*/ 2125436 h 5456464"/>
                <a:gd name="connsiteX4" fmla="*/ 1630136 w 1861458"/>
                <a:gd name="connsiteY4" fmla="*/ 737507 h 5456464"/>
                <a:gd name="connsiteX5" fmla="*/ 1630136 w 1861458"/>
                <a:gd name="connsiteY5" fmla="*/ 639536 h 5456464"/>
                <a:gd name="connsiteX6" fmla="*/ 242207 w 1861458"/>
                <a:gd name="connsiteY6" fmla="*/ 688521 h 5456464"/>
                <a:gd name="connsiteX7" fmla="*/ 176893 w 1861458"/>
                <a:gd name="connsiteY7" fmla="*/ 4770664 h 5456464"/>
                <a:gd name="connsiteX8" fmla="*/ 340179 w 1861458"/>
                <a:gd name="connsiteY8" fmla="*/ 4803321 h 5456464"/>
                <a:gd name="connsiteX9" fmla="*/ 421822 w 1861458"/>
                <a:gd name="connsiteY9" fmla="*/ 4754336 h 5456464"/>
                <a:gd name="connsiteX10" fmla="*/ 895350 w 1861458"/>
                <a:gd name="connsiteY10" fmla="*/ 4786993 h 5456464"/>
                <a:gd name="connsiteX11" fmla="*/ 1091293 w 1861458"/>
                <a:gd name="connsiteY11" fmla="*/ 4705350 h 5456464"/>
                <a:gd name="connsiteX12" fmla="*/ 1270907 w 1861458"/>
                <a:gd name="connsiteY12" fmla="*/ 4803321 h 5456464"/>
                <a:gd name="connsiteX13" fmla="*/ 1581150 w 1861458"/>
                <a:gd name="connsiteY13" fmla="*/ 4868636 h 5456464"/>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730828"/>
                <a:gd name="connsiteY0" fmla="*/ 4852308 h 5440136"/>
                <a:gd name="connsiteX1" fmla="*/ 1728107 w 1730828"/>
                <a:gd name="connsiteY1" fmla="*/ 3431722 h 5440136"/>
                <a:gd name="connsiteX2" fmla="*/ 1564822 w 1730828"/>
                <a:gd name="connsiteY2" fmla="*/ 2778579 h 5440136"/>
                <a:gd name="connsiteX3" fmla="*/ 1564822 w 1730828"/>
                <a:gd name="connsiteY3" fmla="*/ 2109108 h 5440136"/>
                <a:gd name="connsiteX4" fmla="*/ 1630136 w 1730828"/>
                <a:gd name="connsiteY4" fmla="*/ 721179 h 5440136"/>
                <a:gd name="connsiteX5" fmla="*/ 242207 w 1730828"/>
                <a:gd name="connsiteY5" fmla="*/ 672193 h 5440136"/>
                <a:gd name="connsiteX6" fmla="*/ 176893 w 1730828"/>
                <a:gd name="connsiteY6" fmla="*/ 4754336 h 5440136"/>
                <a:gd name="connsiteX7" fmla="*/ 340179 w 1730828"/>
                <a:gd name="connsiteY7" fmla="*/ 4786993 h 5440136"/>
                <a:gd name="connsiteX8" fmla="*/ 421822 w 1730828"/>
                <a:gd name="connsiteY8" fmla="*/ 4738008 h 5440136"/>
                <a:gd name="connsiteX9" fmla="*/ 895350 w 1730828"/>
                <a:gd name="connsiteY9" fmla="*/ 4770665 h 5440136"/>
                <a:gd name="connsiteX10" fmla="*/ 1091293 w 1730828"/>
                <a:gd name="connsiteY10" fmla="*/ 4689022 h 5440136"/>
                <a:gd name="connsiteX11" fmla="*/ 1270907 w 1730828"/>
                <a:gd name="connsiteY11" fmla="*/ 4786993 h 5440136"/>
                <a:gd name="connsiteX12" fmla="*/ 1581150 w 1730828"/>
                <a:gd name="connsiteY12" fmla="*/ 4852308 h 5440136"/>
                <a:gd name="connsiteX0" fmla="*/ 1581150 w 1730828"/>
                <a:gd name="connsiteY0" fmla="*/ 4182837 h 4770665"/>
                <a:gd name="connsiteX1" fmla="*/ 1728107 w 1730828"/>
                <a:gd name="connsiteY1" fmla="*/ 2762251 h 4770665"/>
                <a:gd name="connsiteX2" fmla="*/ 1564822 w 1730828"/>
                <a:gd name="connsiteY2" fmla="*/ 2109108 h 4770665"/>
                <a:gd name="connsiteX3" fmla="*/ 1564822 w 1730828"/>
                <a:gd name="connsiteY3" fmla="*/ 1439637 h 4770665"/>
                <a:gd name="connsiteX4" fmla="*/ 1630136 w 1730828"/>
                <a:gd name="connsiteY4" fmla="*/ 51708 h 4770665"/>
                <a:gd name="connsiteX5" fmla="*/ 242207 w 1730828"/>
                <a:gd name="connsiteY5" fmla="*/ 2722 h 4770665"/>
                <a:gd name="connsiteX6" fmla="*/ 176893 w 1730828"/>
                <a:gd name="connsiteY6" fmla="*/ 4084865 h 4770665"/>
                <a:gd name="connsiteX7" fmla="*/ 340179 w 1730828"/>
                <a:gd name="connsiteY7" fmla="*/ 4117522 h 4770665"/>
                <a:gd name="connsiteX8" fmla="*/ 421822 w 1730828"/>
                <a:gd name="connsiteY8" fmla="*/ 4068537 h 4770665"/>
                <a:gd name="connsiteX9" fmla="*/ 895350 w 1730828"/>
                <a:gd name="connsiteY9" fmla="*/ 4101194 h 4770665"/>
                <a:gd name="connsiteX10" fmla="*/ 1091293 w 1730828"/>
                <a:gd name="connsiteY10" fmla="*/ 4019551 h 4770665"/>
                <a:gd name="connsiteX11" fmla="*/ 1270907 w 1730828"/>
                <a:gd name="connsiteY11" fmla="*/ 4117522 h 4770665"/>
                <a:gd name="connsiteX12" fmla="*/ 1581150 w 1730828"/>
                <a:gd name="connsiteY12" fmla="*/ 4182837 h 4770665"/>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416879"/>
                <a:gd name="connsiteX1" fmla="*/ 1728107 w 1730828"/>
                <a:gd name="connsiteY1" fmla="*/ 2770414 h 4416879"/>
                <a:gd name="connsiteX2" fmla="*/ 1564822 w 1730828"/>
                <a:gd name="connsiteY2" fmla="*/ 2117271 h 4416879"/>
                <a:gd name="connsiteX3" fmla="*/ 1564822 w 1730828"/>
                <a:gd name="connsiteY3" fmla="*/ 1447800 h 4416879"/>
                <a:gd name="connsiteX4" fmla="*/ 1630136 w 1730828"/>
                <a:gd name="connsiteY4" fmla="*/ 59871 h 4416879"/>
                <a:gd name="connsiteX5" fmla="*/ 242207 w 1730828"/>
                <a:gd name="connsiteY5" fmla="*/ 10885 h 4416879"/>
                <a:gd name="connsiteX6" fmla="*/ 176893 w 1730828"/>
                <a:gd name="connsiteY6" fmla="*/ 4093028 h 4416879"/>
                <a:gd name="connsiteX7" fmla="*/ 340179 w 1730828"/>
                <a:gd name="connsiteY7" fmla="*/ 4125685 h 4416879"/>
                <a:gd name="connsiteX8" fmla="*/ 421822 w 1730828"/>
                <a:gd name="connsiteY8" fmla="*/ 4076700 h 4416879"/>
                <a:gd name="connsiteX9" fmla="*/ 895350 w 1730828"/>
                <a:gd name="connsiteY9" fmla="*/ 4109357 h 4416879"/>
                <a:gd name="connsiteX10" fmla="*/ 1091293 w 1730828"/>
                <a:gd name="connsiteY10" fmla="*/ 4027714 h 4416879"/>
                <a:gd name="connsiteX11" fmla="*/ 1270907 w 1730828"/>
                <a:gd name="connsiteY11" fmla="*/ 4125685 h 4416879"/>
                <a:gd name="connsiteX12" fmla="*/ 1581150 w 1730828"/>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1123950 w 1583871"/>
                <a:gd name="connsiteY12" fmla="*/ 4125685 h 4774292"/>
                <a:gd name="connsiteX13" fmla="*/ 1434193 w 1583871"/>
                <a:gd name="connsiteY13" fmla="*/ 4191000 h 4774292"/>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957399 w 1583871"/>
                <a:gd name="connsiteY12" fmla="*/ 4052751 h 4774292"/>
                <a:gd name="connsiteX13" fmla="*/ 1123950 w 1583871"/>
                <a:gd name="connsiteY13" fmla="*/ 4125685 h 4774292"/>
                <a:gd name="connsiteX14" fmla="*/ 1434193 w 1583871"/>
                <a:gd name="connsiteY14" fmla="*/ 4191000 h 47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3871" h="4774292">
                  <a:moveTo>
                    <a:pt x="1434193" y="4191000"/>
                  </a:moveTo>
                  <a:cubicBezTo>
                    <a:pt x="1510393" y="3965122"/>
                    <a:pt x="1583871" y="3116035"/>
                    <a:pt x="1581150" y="2770414"/>
                  </a:cubicBezTo>
                  <a:cubicBezTo>
                    <a:pt x="1578429" y="2424793"/>
                    <a:pt x="1445079" y="2337707"/>
                    <a:pt x="1417865" y="2117271"/>
                  </a:cubicBezTo>
                  <a:cubicBezTo>
                    <a:pt x="1390651" y="1896835"/>
                    <a:pt x="1406979" y="1790700"/>
                    <a:pt x="1417865" y="1447800"/>
                  </a:cubicBezTo>
                  <a:cubicBezTo>
                    <a:pt x="1428751" y="1104900"/>
                    <a:pt x="1502229" y="723900"/>
                    <a:pt x="1483179" y="59871"/>
                  </a:cubicBezTo>
                  <a:cubicBezTo>
                    <a:pt x="664029" y="0"/>
                    <a:pt x="870857" y="8163"/>
                    <a:pt x="95250" y="10885"/>
                  </a:cubicBezTo>
                  <a:cubicBezTo>
                    <a:pt x="0" y="824592"/>
                    <a:pt x="160564" y="3194957"/>
                    <a:pt x="29936" y="4093028"/>
                  </a:cubicBezTo>
                  <a:cubicBezTo>
                    <a:pt x="21228" y="4774292"/>
                    <a:pt x="15785" y="4245429"/>
                    <a:pt x="42999" y="4250872"/>
                  </a:cubicBezTo>
                  <a:cubicBezTo>
                    <a:pt x="70213" y="4256315"/>
                    <a:pt x="154578" y="4154714"/>
                    <a:pt x="193222" y="4125685"/>
                  </a:cubicBezTo>
                  <a:cubicBezTo>
                    <a:pt x="231866" y="4096656"/>
                    <a:pt x="182337" y="4079421"/>
                    <a:pt x="274865" y="4076700"/>
                  </a:cubicBezTo>
                  <a:cubicBezTo>
                    <a:pt x="367393" y="4073979"/>
                    <a:pt x="636815" y="4117521"/>
                    <a:pt x="748393" y="4109357"/>
                  </a:cubicBezTo>
                  <a:cubicBezTo>
                    <a:pt x="859971" y="4101193"/>
                    <a:pt x="909502" y="4037148"/>
                    <a:pt x="944336" y="4027714"/>
                  </a:cubicBezTo>
                  <a:cubicBezTo>
                    <a:pt x="979170" y="4018280"/>
                    <a:pt x="927463" y="4036423"/>
                    <a:pt x="957399" y="4052751"/>
                  </a:cubicBezTo>
                  <a:cubicBezTo>
                    <a:pt x="987335" y="4069079"/>
                    <a:pt x="1044484" y="4102644"/>
                    <a:pt x="1123950" y="4125685"/>
                  </a:cubicBezTo>
                  <a:cubicBezTo>
                    <a:pt x="1203416" y="4148726"/>
                    <a:pt x="1357993" y="4416879"/>
                    <a:pt x="1434193" y="4191000"/>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152400" y="1219200"/>
              <a:ext cx="1290738" cy="892552"/>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Indian</a:t>
              </a:r>
            </a:p>
            <a:p>
              <a:pPr algn="ctr"/>
              <a:r>
                <a:rPr lang="en-US" sz="2600" b="1" dirty="0" smtClean="0">
                  <a:solidFill>
                    <a:schemeClr val="bg1"/>
                  </a:solidFill>
                  <a:effectLst>
                    <a:outerShdw dist="38100" dir="7200000" algn="ctr" rotWithShape="0">
                      <a:schemeClr val="tx1"/>
                    </a:outerShdw>
                  </a:effectLst>
                </a:rPr>
                <a:t>Country</a:t>
              </a:r>
            </a:p>
          </p:txBody>
        </p:sp>
      </p:grpSp>
      <p:grpSp>
        <p:nvGrpSpPr>
          <p:cNvPr id="46" name="Group 45"/>
          <p:cNvGrpSpPr/>
          <p:nvPr/>
        </p:nvGrpSpPr>
        <p:grpSpPr>
          <a:xfrm>
            <a:off x="6779078" y="3214008"/>
            <a:ext cx="2321379" cy="1850571"/>
            <a:chOff x="6779078" y="3214008"/>
            <a:chExt cx="2321379" cy="1850571"/>
          </a:xfrm>
        </p:grpSpPr>
        <p:sp>
          <p:nvSpPr>
            <p:cNvPr id="31" name="Freeform 30"/>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rot="18795035">
              <a:off x="7336081" y="3970607"/>
              <a:ext cx="149079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Cherokee</a:t>
              </a:r>
            </a:p>
          </p:txBody>
        </p:sp>
      </p:grpSp>
      <p:grpSp>
        <p:nvGrpSpPr>
          <p:cNvPr id="51" name="Group 50"/>
          <p:cNvGrpSpPr/>
          <p:nvPr/>
        </p:nvGrpSpPr>
        <p:grpSpPr>
          <a:xfrm>
            <a:off x="36576" y="4892040"/>
            <a:ext cx="1874520" cy="1889760"/>
            <a:chOff x="106680" y="4815840"/>
            <a:chExt cx="1874520" cy="1889760"/>
          </a:xfrm>
        </p:grpSpPr>
        <p:sp>
          <p:nvSpPr>
            <p:cNvPr id="52" name="TextBox 51"/>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53" name="Freeform 52"/>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6" name="Group 35"/>
          <p:cNvGrpSpPr/>
          <p:nvPr/>
        </p:nvGrpSpPr>
        <p:grpSpPr>
          <a:xfrm>
            <a:off x="1368879" y="2607129"/>
            <a:ext cx="3513364" cy="3151414"/>
            <a:chOff x="1368879" y="2607129"/>
            <a:chExt cx="3513364" cy="3151414"/>
          </a:xfrm>
        </p:grpSpPr>
        <p:sp>
          <p:nvSpPr>
            <p:cNvPr id="6" name="Freeform 5"/>
            <p:cNvSpPr/>
            <p:nvPr/>
          </p:nvSpPr>
          <p:spPr>
            <a:xfrm>
              <a:off x="1368879" y="2607129"/>
              <a:ext cx="3513364" cy="3151414"/>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590800" y="38100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sp>
        <p:nvSpPr>
          <p:cNvPr id="16" name="Freeform 15"/>
          <p:cNvSpPr/>
          <p:nvPr/>
        </p:nvSpPr>
        <p:spPr>
          <a:xfrm>
            <a:off x="3788229" y="876300"/>
            <a:ext cx="1385207" cy="5932714"/>
          </a:xfrm>
          <a:custGeom>
            <a:avLst/>
            <a:gdLst>
              <a:gd name="connsiteX0" fmla="*/ 1061357 w 1385207"/>
              <a:gd name="connsiteY0" fmla="*/ 0 h 5094514"/>
              <a:gd name="connsiteX1" fmla="*/ 1159328 w 1385207"/>
              <a:gd name="connsiteY1" fmla="*/ 179614 h 5094514"/>
              <a:gd name="connsiteX2" fmla="*/ 1175657 w 1385207"/>
              <a:gd name="connsiteY2" fmla="*/ 326571 h 5094514"/>
              <a:gd name="connsiteX3" fmla="*/ 1191985 w 1385207"/>
              <a:gd name="connsiteY3" fmla="*/ 473529 h 5094514"/>
              <a:gd name="connsiteX4" fmla="*/ 1322614 w 1385207"/>
              <a:gd name="connsiteY4" fmla="*/ 571500 h 5094514"/>
              <a:gd name="connsiteX5" fmla="*/ 1371600 w 1385207"/>
              <a:gd name="connsiteY5" fmla="*/ 849086 h 5094514"/>
              <a:gd name="connsiteX6" fmla="*/ 1240971 w 1385207"/>
              <a:gd name="connsiteY6" fmla="*/ 930729 h 5094514"/>
              <a:gd name="connsiteX7" fmla="*/ 1208314 w 1385207"/>
              <a:gd name="connsiteY7" fmla="*/ 1045029 h 5094514"/>
              <a:gd name="connsiteX8" fmla="*/ 1110342 w 1385207"/>
              <a:gd name="connsiteY8" fmla="*/ 1387929 h 5094514"/>
              <a:gd name="connsiteX9" fmla="*/ 1077685 w 1385207"/>
              <a:gd name="connsiteY9" fmla="*/ 1616529 h 5094514"/>
              <a:gd name="connsiteX10" fmla="*/ 898071 w 1385207"/>
              <a:gd name="connsiteY10" fmla="*/ 1665514 h 5094514"/>
              <a:gd name="connsiteX11" fmla="*/ 914400 w 1385207"/>
              <a:gd name="connsiteY11" fmla="*/ 1877786 h 5094514"/>
              <a:gd name="connsiteX12" fmla="*/ 783771 w 1385207"/>
              <a:gd name="connsiteY12" fmla="*/ 1910443 h 5094514"/>
              <a:gd name="connsiteX13" fmla="*/ 783771 w 1385207"/>
              <a:gd name="connsiteY13" fmla="*/ 2090057 h 5094514"/>
              <a:gd name="connsiteX14" fmla="*/ 767442 w 1385207"/>
              <a:gd name="connsiteY14" fmla="*/ 2237014 h 5094514"/>
              <a:gd name="connsiteX15" fmla="*/ 620485 w 1385207"/>
              <a:gd name="connsiteY15" fmla="*/ 2383971 h 5094514"/>
              <a:gd name="connsiteX16" fmla="*/ 555171 w 1385207"/>
              <a:gd name="connsiteY16" fmla="*/ 2530929 h 5094514"/>
              <a:gd name="connsiteX17" fmla="*/ 538842 w 1385207"/>
              <a:gd name="connsiteY17" fmla="*/ 2661557 h 5094514"/>
              <a:gd name="connsiteX18" fmla="*/ 408214 w 1385207"/>
              <a:gd name="connsiteY18" fmla="*/ 2841171 h 5094514"/>
              <a:gd name="connsiteX19" fmla="*/ 326571 w 1385207"/>
              <a:gd name="connsiteY19" fmla="*/ 2988129 h 5094514"/>
              <a:gd name="connsiteX20" fmla="*/ 277585 w 1385207"/>
              <a:gd name="connsiteY20" fmla="*/ 3086100 h 5094514"/>
              <a:gd name="connsiteX21" fmla="*/ 212271 w 1385207"/>
              <a:gd name="connsiteY21" fmla="*/ 3233057 h 5094514"/>
              <a:gd name="connsiteX22" fmla="*/ 97971 w 1385207"/>
              <a:gd name="connsiteY22" fmla="*/ 3363686 h 5094514"/>
              <a:gd name="connsiteX23" fmla="*/ 130628 w 1385207"/>
              <a:gd name="connsiteY23" fmla="*/ 3526971 h 5094514"/>
              <a:gd name="connsiteX24" fmla="*/ 130628 w 1385207"/>
              <a:gd name="connsiteY24" fmla="*/ 3755571 h 5094514"/>
              <a:gd name="connsiteX25" fmla="*/ 97971 w 1385207"/>
              <a:gd name="connsiteY25" fmla="*/ 3967843 h 5094514"/>
              <a:gd name="connsiteX26" fmla="*/ 130628 w 1385207"/>
              <a:gd name="connsiteY26" fmla="*/ 4180114 h 5094514"/>
              <a:gd name="connsiteX27" fmla="*/ 114300 w 1385207"/>
              <a:gd name="connsiteY27" fmla="*/ 4359729 h 5094514"/>
              <a:gd name="connsiteX28" fmla="*/ 261257 w 1385207"/>
              <a:gd name="connsiteY28" fmla="*/ 4457700 h 5094514"/>
              <a:gd name="connsiteX29" fmla="*/ 212271 w 1385207"/>
              <a:gd name="connsiteY29" fmla="*/ 4620986 h 5094514"/>
              <a:gd name="connsiteX30" fmla="*/ 146957 w 1385207"/>
              <a:gd name="connsiteY30" fmla="*/ 4702629 h 5094514"/>
              <a:gd name="connsiteX31" fmla="*/ 212271 w 1385207"/>
              <a:gd name="connsiteY31" fmla="*/ 4784271 h 5094514"/>
              <a:gd name="connsiteX32" fmla="*/ 65314 w 1385207"/>
              <a:gd name="connsiteY32" fmla="*/ 4996543 h 5094514"/>
              <a:gd name="connsiteX33" fmla="*/ 0 w 1385207"/>
              <a:gd name="connsiteY33" fmla="*/ 5094514 h 5094514"/>
              <a:gd name="connsiteX0" fmla="*/ 604157 w 1385207"/>
              <a:gd name="connsiteY0" fmla="*/ 0 h 5932714"/>
              <a:gd name="connsiteX1" fmla="*/ 1159328 w 1385207"/>
              <a:gd name="connsiteY1" fmla="*/ 1017814 h 5932714"/>
              <a:gd name="connsiteX2" fmla="*/ 1175657 w 1385207"/>
              <a:gd name="connsiteY2" fmla="*/ 1164771 h 5932714"/>
              <a:gd name="connsiteX3" fmla="*/ 1191985 w 1385207"/>
              <a:gd name="connsiteY3" fmla="*/ 1311729 h 5932714"/>
              <a:gd name="connsiteX4" fmla="*/ 1322614 w 1385207"/>
              <a:gd name="connsiteY4" fmla="*/ 1409700 h 5932714"/>
              <a:gd name="connsiteX5" fmla="*/ 1371600 w 1385207"/>
              <a:gd name="connsiteY5" fmla="*/ 1687286 h 5932714"/>
              <a:gd name="connsiteX6" fmla="*/ 1240971 w 1385207"/>
              <a:gd name="connsiteY6" fmla="*/ 1768929 h 5932714"/>
              <a:gd name="connsiteX7" fmla="*/ 1208314 w 1385207"/>
              <a:gd name="connsiteY7" fmla="*/ 1883229 h 5932714"/>
              <a:gd name="connsiteX8" fmla="*/ 1110342 w 1385207"/>
              <a:gd name="connsiteY8" fmla="*/ 2226129 h 5932714"/>
              <a:gd name="connsiteX9" fmla="*/ 1077685 w 1385207"/>
              <a:gd name="connsiteY9" fmla="*/ 2454729 h 5932714"/>
              <a:gd name="connsiteX10" fmla="*/ 898071 w 1385207"/>
              <a:gd name="connsiteY10" fmla="*/ 2503714 h 5932714"/>
              <a:gd name="connsiteX11" fmla="*/ 914400 w 1385207"/>
              <a:gd name="connsiteY11" fmla="*/ 2715986 h 5932714"/>
              <a:gd name="connsiteX12" fmla="*/ 783771 w 1385207"/>
              <a:gd name="connsiteY12" fmla="*/ 2748643 h 5932714"/>
              <a:gd name="connsiteX13" fmla="*/ 783771 w 1385207"/>
              <a:gd name="connsiteY13" fmla="*/ 2928257 h 5932714"/>
              <a:gd name="connsiteX14" fmla="*/ 767442 w 1385207"/>
              <a:gd name="connsiteY14" fmla="*/ 3075214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767442 w 1385207"/>
              <a:gd name="connsiteY1" fmla="*/ 234043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767442 w 1385207"/>
              <a:gd name="connsiteY1" fmla="*/ 234043 h 5932714"/>
              <a:gd name="connsiteX2" fmla="*/ 495300 w 1385207"/>
              <a:gd name="connsiteY2" fmla="*/ 446314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7511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783771 w 1385207"/>
              <a:gd name="connsiteY13" fmla="*/ 2748643 h 5932714"/>
              <a:gd name="connsiteX14" fmla="*/ 783771 w 1385207"/>
              <a:gd name="connsiteY14" fmla="*/ 2928257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898071 w 1385207"/>
              <a:gd name="connsiteY11" fmla="*/ 2503714 h 5932714"/>
              <a:gd name="connsiteX12" fmla="*/ 783771 w 1385207"/>
              <a:gd name="connsiteY12" fmla="*/ 2748643 h 5932714"/>
              <a:gd name="connsiteX13" fmla="*/ 783771 w 1385207"/>
              <a:gd name="connsiteY13" fmla="*/ 2928257 h 5932714"/>
              <a:gd name="connsiteX14" fmla="*/ 620485 w 1385207"/>
              <a:gd name="connsiteY14" fmla="*/ 3222171 h 5932714"/>
              <a:gd name="connsiteX15" fmla="*/ 555171 w 1385207"/>
              <a:gd name="connsiteY15" fmla="*/ 3369129 h 5932714"/>
              <a:gd name="connsiteX16" fmla="*/ 538842 w 1385207"/>
              <a:gd name="connsiteY16" fmla="*/ 3499757 h 5932714"/>
              <a:gd name="connsiteX17" fmla="*/ 408214 w 1385207"/>
              <a:gd name="connsiteY17" fmla="*/ 3679371 h 5932714"/>
              <a:gd name="connsiteX18" fmla="*/ 326571 w 1385207"/>
              <a:gd name="connsiteY18" fmla="*/ 3826329 h 5932714"/>
              <a:gd name="connsiteX19" fmla="*/ 277585 w 1385207"/>
              <a:gd name="connsiteY19" fmla="*/ 3924300 h 5932714"/>
              <a:gd name="connsiteX20" fmla="*/ 212271 w 1385207"/>
              <a:gd name="connsiteY20" fmla="*/ 4071257 h 5932714"/>
              <a:gd name="connsiteX21" fmla="*/ 97971 w 1385207"/>
              <a:gd name="connsiteY21" fmla="*/ 4201886 h 5932714"/>
              <a:gd name="connsiteX22" fmla="*/ 130628 w 1385207"/>
              <a:gd name="connsiteY22" fmla="*/ 4365171 h 5932714"/>
              <a:gd name="connsiteX23" fmla="*/ 130628 w 1385207"/>
              <a:gd name="connsiteY23" fmla="*/ 4593771 h 5932714"/>
              <a:gd name="connsiteX24" fmla="*/ 97971 w 1385207"/>
              <a:gd name="connsiteY24" fmla="*/ 4806043 h 5932714"/>
              <a:gd name="connsiteX25" fmla="*/ 130628 w 1385207"/>
              <a:gd name="connsiteY25" fmla="*/ 5018314 h 5932714"/>
              <a:gd name="connsiteX26" fmla="*/ 114300 w 1385207"/>
              <a:gd name="connsiteY26" fmla="*/ 5197929 h 5932714"/>
              <a:gd name="connsiteX27" fmla="*/ 261257 w 1385207"/>
              <a:gd name="connsiteY27" fmla="*/ 5295900 h 5932714"/>
              <a:gd name="connsiteX28" fmla="*/ 212271 w 1385207"/>
              <a:gd name="connsiteY28" fmla="*/ 5459186 h 5932714"/>
              <a:gd name="connsiteX29" fmla="*/ 146957 w 1385207"/>
              <a:gd name="connsiteY29" fmla="*/ 5540829 h 5932714"/>
              <a:gd name="connsiteX30" fmla="*/ 212271 w 1385207"/>
              <a:gd name="connsiteY30" fmla="*/ 5622471 h 5932714"/>
              <a:gd name="connsiteX31" fmla="*/ 65314 w 1385207"/>
              <a:gd name="connsiteY31" fmla="*/ 5834743 h 5932714"/>
              <a:gd name="connsiteX32" fmla="*/ 0 w 1385207"/>
              <a:gd name="connsiteY32" fmla="*/ 5932714 h 59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207" h="5932714">
                <a:moveTo>
                  <a:pt x="604157" y="0"/>
                </a:moveTo>
                <a:cubicBezTo>
                  <a:pt x="581479" y="92982"/>
                  <a:pt x="402772" y="276678"/>
                  <a:pt x="495300" y="446314"/>
                </a:cubicBezTo>
                <a:cubicBezTo>
                  <a:pt x="519793" y="569685"/>
                  <a:pt x="869043" y="644979"/>
                  <a:pt x="979714" y="740229"/>
                </a:cubicBezTo>
                <a:cubicBezTo>
                  <a:pt x="1090385" y="835479"/>
                  <a:pt x="1126671" y="947057"/>
                  <a:pt x="1159328" y="1017814"/>
                </a:cubicBezTo>
                <a:cubicBezTo>
                  <a:pt x="1191985" y="1088571"/>
                  <a:pt x="1175657" y="1164771"/>
                  <a:pt x="1175657" y="1164771"/>
                </a:cubicBezTo>
                <a:cubicBezTo>
                  <a:pt x="1181100" y="1213757"/>
                  <a:pt x="1167492" y="1270908"/>
                  <a:pt x="1191985" y="1311729"/>
                </a:cubicBezTo>
                <a:cubicBezTo>
                  <a:pt x="1216478" y="1352550"/>
                  <a:pt x="1292678" y="1347107"/>
                  <a:pt x="1322614" y="1409700"/>
                </a:cubicBezTo>
                <a:cubicBezTo>
                  <a:pt x="1352550" y="1472293"/>
                  <a:pt x="1385207" y="1627415"/>
                  <a:pt x="1371600" y="1687286"/>
                </a:cubicBezTo>
                <a:cubicBezTo>
                  <a:pt x="1357993" y="1747157"/>
                  <a:pt x="1268185" y="1736272"/>
                  <a:pt x="1240971" y="1768929"/>
                </a:cubicBezTo>
                <a:cubicBezTo>
                  <a:pt x="1213757" y="1801586"/>
                  <a:pt x="1208314" y="1883229"/>
                  <a:pt x="1208314" y="1883229"/>
                </a:cubicBezTo>
                <a:cubicBezTo>
                  <a:pt x="1186543" y="1959429"/>
                  <a:pt x="1162049" y="2122715"/>
                  <a:pt x="1110342" y="2226129"/>
                </a:cubicBezTo>
                <a:cubicBezTo>
                  <a:pt x="1058635" y="2329543"/>
                  <a:pt x="952499" y="2416628"/>
                  <a:pt x="898071" y="2503714"/>
                </a:cubicBezTo>
                <a:cubicBezTo>
                  <a:pt x="843643" y="2590800"/>
                  <a:pt x="802821" y="2677886"/>
                  <a:pt x="783771" y="2748643"/>
                </a:cubicBezTo>
                <a:cubicBezTo>
                  <a:pt x="764721" y="2819400"/>
                  <a:pt x="810985" y="2849336"/>
                  <a:pt x="783771" y="2928257"/>
                </a:cubicBezTo>
                <a:cubicBezTo>
                  <a:pt x="756557" y="3007178"/>
                  <a:pt x="658585" y="3148692"/>
                  <a:pt x="620485" y="3222171"/>
                </a:cubicBezTo>
                <a:cubicBezTo>
                  <a:pt x="582385" y="3295650"/>
                  <a:pt x="568778" y="3322865"/>
                  <a:pt x="555171" y="3369129"/>
                </a:cubicBezTo>
                <a:cubicBezTo>
                  <a:pt x="541564" y="3415393"/>
                  <a:pt x="563335" y="3448050"/>
                  <a:pt x="538842" y="3499757"/>
                </a:cubicBezTo>
                <a:cubicBezTo>
                  <a:pt x="514349" y="3551464"/>
                  <a:pt x="443593" y="3624942"/>
                  <a:pt x="408214" y="3679371"/>
                </a:cubicBezTo>
                <a:cubicBezTo>
                  <a:pt x="372835" y="3733800"/>
                  <a:pt x="348342" y="3785508"/>
                  <a:pt x="326571" y="3826329"/>
                </a:cubicBezTo>
                <a:cubicBezTo>
                  <a:pt x="304800" y="3867150"/>
                  <a:pt x="296635" y="3883479"/>
                  <a:pt x="277585" y="3924300"/>
                </a:cubicBezTo>
                <a:cubicBezTo>
                  <a:pt x="258535" y="3965121"/>
                  <a:pt x="242207" y="4024993"/>
                  <a:pt x="212271" y="4071257"/>
                </a:cubicBezTo>
                <a:cubicBezTo>
                  <a:pt x="182335" y="4117521"/>
                  <a:pt x="111578" y="4152900"/>
                  <a:pt x="97971" y="4201886"/>
                </a:cubicBezTo>
                <a:cubicBezTo>
                  <a:pt x="84364" y="4250872"/>
                  <a:pt x="125185" y="4299857"/>
                  <a:pt x="130628" y="4365171"/>
                </a:cubicBezTo>
                <a:cubicBezTo>
                  <a:pt x="136071" y="4430485"/>
                  <a:pt x="136071" y="4520292"/>
                  <a:pt x="130628" y="4593771"/>
                </a:cubicBezTo>
                <a:cubicBezTo>
                  <a:pt x="125185" y="4667250"/>
                  <a:pt x="97971" y="4735286"/>
                  <a:pt x="97971" y="4806043"/>
                </a:cubicBezTo>
                <a:cubicBezTo>
                  <a:pt x="97971" y="4876800"/>
                  <a:pt x="127907" y="4953000"/>
                  <a:pt x="130628" y="5018314"/>
                </a:cubicBezTo>
                <a:cubicBezTo>
                  <a:pt x="133350" y="5083628"/>
                  <a:pt x="92529" y="5151665"/>
                  <a:pt x="114300" y="5197929"/>
                </a:cubicBezTo>
                <a:cubicBezTo>
                  <a:pt x="136072" y="5244193"/>
                  <a:pt x="244928" y="5252357"/>
                  <a:pt x="261257" y="5295900"/>
                </a:cubicBezTo>
                <a:cubicBezTo>
                  <a:pt x="277586" y="5339443"/>
                  <a:pt x="231321" y="5418365"/>
                  <a:pt x="212271" y="5459186"/>
                </a:cubicBezTo>
                <a:cubicBezTo>
                  <a:pt x="193221" y="5500007"/>
                  <a:pt x="146957" y="5513615"/>
                  <a:pt x="146957" y="5540829"/>
                </a:cubicBezTo>
                <a:cubicBezTo>
                  <a:pt x="146957" y="5568043"/>
                  <a:pt x="225878" y="5573485"/>
                  <a:pt x="212271" y="5622471"/>
                </a:cubicBezTo>
                <a:cubicBezTo>
                  <a:pt x="198664" y="5671457"/>
                  <a:pt x="100692" y="5783036"/>
                  <a:pt x="65314" y="5834743"/>
                </a:cubicBezTo>
                <a:cubicBezTo>
                  <a:pt x="29936" y="5886450"/>
                  <a:pt x="0" y="5932714"/>
                  <a:pt x="0" y="5932714"/>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4" name="Group 53"/>
          <p:cNvGrpSpPr/>
          <p:nvPr/>
        </p:nvGrpSpPr>
        <p:grpSpPr>
          <a:xfrm rot="20435875">
            <a:off x="589194" y="2327278"/>
            <a:ext cx="8197621" cy="2634316"/>
            <a:chOff x="3219916" y="1737981"/>
            <a:chExt cx="4818912" cy="2224313"/>
          </a:xfrm>
        </p:grpSpPr>
        <p:sp>
          <p:nvSpPr>
            <p:cNvPr id="55" name="Freeform 54"/>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&gt; 1000 miles</a:t>
              </a:r>
            </a:p>
          </p:txBody>
        </p:sp>
      </p:grpSp>
      <p:sp useBgFill="1">
        <p:nvSpPr>
          <p:cNvPr id="57" name="TextBox 56"/>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1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10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fade">
                                      <p:cBhvr>
                                        <p:cTn id="37" dur="1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10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10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wipe(right)">
                                      <p:cBhvr>
                                        <p:cTn id="72" dur="1000"/>
                                        <p:tgtEl>
                                          <p:spTgt spid="5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00"/>
                                        <p:tgtEl>
                                          <p:spTgt spid="54"/>
                                        </p:tgtEl>
                                      </p:cBhvr>
                                    </p:animEffect>
                                    <p:set>
                                      <p:cBhvr>
                                        <p:cTn id="77" dur="1" fill="hold">
                                          <p:stCondLst>
                                            <p:cond delay="999"/>
                                          </p:stCondLst>
                                        </p:cTn>
                                        <p:tgtEl>
                                          <p:spTgt spid="54"/>
                                        </p:tgtEl>
                                        <p:attrNameLst>
                                          <p:attrName>style.visibility</p:attrName>
                                        </p:attrNameLst>
                                      </p:cBhvr>
                                      <p:to>
                                        <p:strVal val="hidden"/>
                                      </p:to>
                                    </p:set>
                                  </p:childTnLst>
                                </p:cTn>
                              </p:par>
                            </p:childTnLst>
                          </p:cTn>
                        </p:par>
                        <p:par>
                          <p:cTn id="78" fill="hold">
                            <p:stCondLst>
                              <p:cond delay="1000"/>
                            </p:stCondLst>
                            <p:childTnLst>
                              <p:par>
                                <p:cTn id="79" presetID="53" presetClass="entr" presetSubtype="0" fill="hold" grpId="0" nodeType="after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1000" fill="hold"/>
                                        <p:tgtEl>
                                          <p:spTgt spid="57"/>
                                        </p:tgtEl>
                                        <p:attrNameLst>
                                          <p:attrName>ppt_w</p:attrName>
                                        </p:attrNameLst>
                                      </p:cBhvr>
                                      <p:tavLst>
                                        <p:tav tm="0">
                                          <p:val>
                                            <p:fltVal val="0"/>
                                          </p:val>
                                        </p:tav>
                                        <p:tav tm="100000">
                                          <p:val>
                                            <p:strVal val="#ppt_w"/>
                                          </p:val>
                                        </p:tav>
                                      </p:tavLst>
                                    </p:anim>
                                    <p:anim calcmode="lin" valueType="num">
                                      <p:cBhvr>
                                        <p:cTn id="82" dur="1000" fill="hold"/>
                                        <p:tgtEl>
                                          <p:spTgt spid="57"/>
                                        </p:tgtEl>
                                        <p:attrNameLst>
                                          <p:attrName>ppt_h</p:attrName>
                                        </p:attrNameLst>
                                      </p:cBhvr>
                                      <p:tavLst>
                                        <p:tav tm="0">
                                          <p:val>
                                            <p:fltVal val="0"/>
                                          </p:val>
                                        </p:tav>
                                        <p:tav tm="100000">
                                          <p:val>
                                            <p:strVal val="#ppt_h"/>
                                          </p:val>
                                        </p:tav>
                                      </p:tavLst>
                                    </p:anim>
                                    <p:animEffect transition="in" filter="fade">
                                      <p:cBhvr>
                                        <p:cTn id="83" dur="1000"/>
                                        <p:tgtEl>
                                          <p:spTgt spid="57"/>
                                        </p:tgtEl>
                                      </p:cBhvr>
                                    </p:animEffect>
                                  </p:childTnLst>
                                </p:cTn>
                              </p:par>
                              <p:par>
                                <p:cTn id="84" presetID="53" presetClass="exit" presetSubtype="0" fill="hold" grpId="0" nodeType="withEffect">
                                  <p:stCondLst>
                                    <p:cond delay="0"/>
                                  </p:stCondLst>
                                  <p:childTnLst>
                                    <p:anim calcmode="lin" valueType="num">
                                      <p:cBhvr>
                                        <p:cTn id="85" dur="1000"/>
                                        <p:tgtEl>
                                          <p:spTgt spid="4"/>
                                        </p:tgtEl>
                                        <p:attrNameLst>
                                          <p:attrName>ppt_w</p:attrName>
                                        </p:attrNameLst>
                                      </p:cBhvr>
                                      <p:tavLst>
                                        <p:tav tm="0">
                                          <p:val>
                                            <p:strVal val="ppt_w"/>
                                          </p:val>
                                        </p:tav>
                                        <p:tav tm="100000">
                                          <p:val>
                                            <p:fltVal val="0"/>
                                          </p:val>
                                        </p:tav>
                                      </p:tavLst>
                                    </p:anim>
                                    <p:anim calcmode="lin" valueType="num">
                                      <p:cBhvr>
                                        <p:cTn id="86" dur="1000"/>
                                        <p:tgtEl>
                                          <p:spTgt spid="4"/>
                                        </p:tgtEl>
                                        <p:attrNameLst>
                                          <p:attrName>ppt_h</p:attrName>
                                        </p:attrNameLst>
                                      </p:cBhvr>
                                      <p:tavLst>
                                        <p:tav tm="0">
                                          <p:val>
                                            <p:strVal val="ppt_h"/>
                                          </p:val>
                                        </p:tav>
                                        <p:tav tm="100000">
                                          <p:val>
                                            <p:fltVal val="0"/>
                                          </p:val>
                                        </p:tav>
                                      </p:tavLst>
                                    </p:anim>
                                    <p:animEffect transition="out" filter="fade">
                                      <p:cBhvr>
                                        <p:cTn id="87" dur="1000"/>
                                        <p:tgtEl>
                                          <p:spTgt spid="4"/>
                                        </p:tgtEl>
                                      </p:cBhvr>
                                    </p:animEffect>
                                    <p:set>
                                      <p:cBhvr>
                                        <p:cTn id="88" dur="1" fill="hold">
                                          <p:stCondLst>
                                            <p:cond delay="999"/>
                                          </p:stCondLst>
                                        </p:cTn>
                                        <p:tgtEl>
                                          <p:spTgt spid="4"/>
                                        </p:tgtEl>
                                        <p:attrNameLst>
                                          <p:attrName>style.visibility</p:attrName>
                                        </p:attrNameLst>
                                      </p:cBhvr>
                                      <p:to>
                                        <p:strVal val="hidden"/>
                                      </p:to>
                                    </p:set>
                                  </p:childTnLst>
                                </p:cTn>
                              </p:par>
                              <p:par>
                                <p:cTn id="89" presetID="9" presetClass="emph" presetSubtype="0" nodeType="withEffect">
                                  <p:stCondLst>
                                    <p:cond delay="500"/>
                                  </p:stCondLst>
                                  <p:childTnLst>
                                    <p:set>
                                      <p:cBhvr rctx="PPT">
                                        <p:cTn id="90" dur="indefinite"/>
                                        <p:tgtEl>
                                          <p:spTgt spid="38"/>
                                        </p:tgtEl>
                                        <p:attrNameLst>
                                          <p:attrName>style.opacity</p:attrName>
                                        </p:attrNameLst>
                                      </p:cBhvr>
                                      <p:to>
                                        <p:strVal val="0.5"/>
                                      </p:to>
                                    </p:set>
                                    <p:animEffect filter="image" prLst="opacity: 0.5">
                                      <p:cBhvr rctx="IE">
                                        <p:cTn id="91" dur="indefinite"/>
                                        <p:tgtEl>
                                          <p:spTgt spid="38"/>
                                        </p:tgtEl>
                                      </p:cBhvr>
                                    </p:animEffect>
                                  </p:childTnLst>
                                </p:cTn>
                              </p:par>
                              <p:par>
                                <p:cTn id="92" presetID="9" presetClass="emph" presetSubtype="0" nodeType="withEffect">
                                  <p:stCondLst>
                                    <p:cond delay="500"/>
                                  </p:stCondLst>
                                  <p:childTnLst>
                                    <p:set>
                                      <p:cBhvr rctx="PPT">
                                        <p:cTn id="93" dur="indefinite"/>
                                        <p:tgtEl>
                                          <p:spTgt spid="39"/>
                                        </p:tgtEl>
                                        <p:attrNameLst>
                                          <p:attrName>style.opacity</p:attrName>
                                        </p:attrNameLst>
                                      </p:cBhvr>
                                      <p:to>
                                        <p:strVal val="0.5"/>
                                      </p:to>
                                    </p:set>
                                    <p:animEffect filter="image" prLst="opacity: 0.5">
                                      <p:cBhvr rctx="IE">
                                        <p:cTn id="94" dur="indefinite"/>
                                        <p:tgtEl>
                                          <p:spTgt spid="39"/>
                                        </p:tgtEl>
                                      </p:cBhvr>
                                    </p:animEffect>
                                  </p:childTnLst>
                                </p:cTn>
                              </p:par>
                              <p:par>
                                <p:cTn id="95" presetID="9" presetClass="emph" presetSubtype="0" nodeType="withEffect">
                                  <p:stCondLst>
                                    <p:cond delay="500"/>
                                  </p:stCondLst>
                                  <p:childTnLst>
                                    <p:set>
                                      <p:cBhvr rctx="PPT">
                                        <p:cTn id="96" dur="indefinite"/>
                                        <p:tgtEl>
                                          <p:spTgt spid="40"/>
                                        </p:tgtEl>
                                        <p:attrNameLst>
                                          <p:attrName>style.opacity</p:attrName>
                                        </p:attrNameLst>
                                      </p:cBhvr>
                                      <p:to>
                                        <p:strVal val="0.5"/>
                                      </p:to>
                                    </p:set>
                                    <p:animEffect filter="image" prLst="opacity: 0.5">
                                      <p:cBhvr rctx="IE">
                                        <p:cTn id="97" dur="indefinite"/>
                                        <p:tgtEl>
                                          <p:spTgt spid="40"/>
                                        </p:tgtEl>
                                      </p:cBhvr>
                                    </p:animEffect>
                                  </p:childTnLst>
                                </p:cTn>
                              </p:par>
                              <p:par>
                                <p:cTn id="98" presetID="9" presetClass="emph" presetSubtype="0" nodeType="withEffect">
                                  <p:stCondLst>
                                    <p:cond delay="500"/>
                                  </p:stCondLst>
                                  <p:childTnLst>
                                    <p:set>
                                      <p:cBhvr rctx="PPT">
                                        <p:cTn id="99" dur="indefinite"/>
                                        <p:tgtEl>
                                          <p:spTgt spid="42"/>
                                        </p:tgtEl>
                                        <p:attrNameLst>
                                          <p:attrName>style.opacity</p:attrName>
                                        </p:attrNameLst>
                                      </p:cBhvr>
                                      <p:to>
                                        <p:strVal val="0.5"/>
                                      </p:to>
                                    </p:set>
                                    <p:animEffect filter="image" prLst="opacity: 0.5">
                                      <p:cBhvr rctx="IE">
                                        <p:cTn id="100" dur="indefinite"/>
                                        <p:tgtEl>
                                          <p:spTgt spid="42"/>
                                        </p:tgtEl>
                                      </p:cBhvr>
                                    </p:animEffect>
                                  </p:childTnLst>
                                </p:cTn>
                              </p:par>
                              <p:par>
                                <p:cTn id="101" presetID="9" presetClass="emph" presetSubtype="0" nodeType="withEffect">
                                  <p:stCondLst>
                                    <p:cond delay="500"/>
                                  </p:stCondLst>
                                  <p:childTnLst>
                                    <p:set>
                                      <p:cBhvr rctx="PPT">
                                        <p:cTn id="102" dur="indefinite"/>
                                        <p:tgtEl>
                                          <p:spTgt spid="37"/>
                                        </p:tgtEl>
                                        <p:attrNameLst>
                                          <p:attrName>style.opacity</p:attrName>
                                        </p:attrNameLst>
                                      </p:cBhvr>
                                      <p:to>
                                        <p:strVal val="0.5"/>
                                      </p:to>
                                    </p:set>
                                    <p:animEffect filter="image" prLst="opacity: 0.5">
                                      <p:cBhvr rctx="IE">
                                        <p:cTn id="103" dur="indefinite"/>
                                        <p:tgtEl>
                                          <p:spTgt spid="37"/>
                                        </p:tgtEl>
                                      </p:cBhvr>
                                    </p:animEffect>
                                  </p:childTnLst>
                                </p:cTn>
                              </p:par>
                              <p:par>
                                <p:cTn id="104" presetID="9" presetClass="emph" presetSubtype="0" nodeType="withEffect">
                                  <p:stCondLst>
                                    <p:cond delay="500"/>
                                  </p:stCondLst>
                                  <p:childTnLst>
                                    <p:set>
                                      <p:cBhvr rctx="PPT">
                                        <p:cTn id="105" dur="indefinite"/>
                                        <p:tgtEl>
                                          <p:spTgt spid="43"/>
                                        </p:tgtEl>
                                        <p:attrNameLst>
                                          <p:attrName>style.opacity</p:attrName>
                                        </p:attrNameLst>
                                      </p:cBhvr>
                                      <p:to>
                                        <p:strVal val="0.5"/>
                                      </p:to>
                                    </p:set>
                                    <p:animEffect filter="image" prLst="opacity: 0.5">
                                      <p:cBhvr rctx="IE">
                                        <p:cTn id="106" dur="indefinite"/>
                                        <p:tgtEl>
                                          <p:spTgt spid="43"/>
                                        </p:tgtEl>
                                      </p:cBhvr>
                                    </p:animEffect>
                                  </p:childTnLst>
                                </p:cTn>
                              </p:par>
                              <p:par>
                                <p:cTn id="107" presetID="9" presetClass="emph" presetSubtype="0" nodeType="withEffect">
                                  <p:stCondLst>
                                    <p:cond delay="500"/>
                                  </p:stCondLst>
                                  <p:childTnLst>
                                    <p:set>
                                      <p:cBhvr rctx="PPT">
                                        <p:cTn id="108" dur="indefinite"/>
                                        <p:tgtEl>
                                          <p:spTgt spid="44"/>
                                        </p:tgtEl>
                                        <p:attrNameLst>
                                          <p:attrName>style.opacity</p:attrName>
                                        </p:attrNameLst>
                                      </p:cBhvr>
                                      <p:to>
                                        <p:strVal val="0.5"/>
                                      </p:to>
                                    </p:set>
                                    <p:animEffect filter="image" prLst="opacity: 0.5">
                                      <p:cBhvr rctx="IE">
                                        <p:cTn id="109" dur="indefinite"/>
                                        <p:tgtEl>
                                          <p:spTgt spid="44"/>
                                        </p:tgtEl>
                                      </p:cBhvr>
                                    </p:animEffect>
                                  </p:childTnLst>
                                </p:cTn>
                              </p:par>
                              <p:par>
                                <p:cTn id="110" presetID="9" presetClass="emph" presetSubtype="0" nodeType="withEffect">
                                  <p:stCondLst>
                                    <p:cond delay="500"/>
                                  </p:stCondLst>
                                  <p:childTnLst>
                                    <p:set>
                                      <p:cBhvr rctx="PPT">
                                        <p:cTn id="111" dur="indefinite"/>
                                        <p:tgtEl>
                                          <p:spTgt spid="41"/>
                                        </p:tgtEl>
                                        <p:attrNameLst>
                                          <p:attrName>style.opacity</p:attrName>
                                        </p:attrNameLst>
                                      </p:cBhvr>
                                      <p:to>
                                        <p:strVal val="0.5"/>
                                      </p:to>
                                    </p:set>
                                    <p:animEffect filter="image" prLst="opacity: 0.5">
                                      <p:cBhvr rctx="IE">
                                        <p:cTn id="112" dur="indefinite"/>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57" grpId="0" animBg="1"/>
    </p:bld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Related image"/>
          <p:cNvPicPr>
            <a:picLocks noChangeAspect="1" noChangeArrowheads="1"/>
          </p:cNvPicPr>
          <p:nvPr/>
        </p:nvPicPr>
        <p:blipFill>
          <a:blip r:embed="rId2"/>
          <a:srcRect/>
          <a:stretch>
            <a:fillRect/>
          </a:stretch>
        </p:blipFill>
        <p:spPr bwMode="auto">
          <a:xfrm>
            <a:off x="0" y="700205"/>
            <a:ext cx="9144000" cy="6157795"/>
          </a:xfrm>
          <a:prstGeom prst="rect">
            <a:avLst/>
          </a:prstGeom>
          <a:noFill/>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https://www.google.com/search?q=choctaw+trail+of+tears+route&amp;tbm=isch&amp;tbo=u&amp;source=univ&amp;sa=X&amp;ved=0ahUKEwj6642i4JPZAhXluFkKHROgAH8QsAQIag&amp;biw=1094&amp;bih=484#imgdii=iYOod1FKV4UmOM:&amp;imgrc=ldILbWd-fRyF3M</a:t>
            </a:r>
            <a:r>
              <a:rPr lang="en-US" dirty="0" smtClean="0"/>
              <a:t>:</a:t>
            </a:r>
          </a:p>
          <a:p>
            <a:endParaRPr lang="en-US" dirty="0"/>
          </a:p>
        </p:txBody>
      </p:sp>
      <p:grpSp>
        <p:nvGrpSpPr>
          <p:cNvPr id="8" name="Group 7"/>
          <p:cNvGrpSpPr/>
          <p:nvPr/>
        </p:nvGrpSpPr>
        <p:grpSpPr>
          <a:xfrm>
            <a:off x="106680" y="4815840"/>
            <a:ext cx="1874520" cy="1889760"/>
            <a:chOff x="106680" y="4815840"/>
            <a:chExt cx="1874520" cy="1889760"/>
          </a:xfrm>
        </p:grpSpPr>
        <p:sp>
          <p:nvSpPr>
            <p:cNvPr id="5" name="TextBox 4"/>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6" name="Freeform 5"/>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p:cNvPicPr>
            <a:picLocks noChangeAspect="1" noChangeArrowheads="1"/>
          </p:cNvPicPr>
          <p:nvPr/>
        </p:nvPicPr>
        <p:blipFill>
          <a:blip r:embed="rId2"/>
          <a:srcRect/>
          <a:stretch>
            <a:fillRect/>
          </a:stretch>
        </p:blipFill>
        <p:spPr bwMode="auto">
          <a:xfrm>
            <a:off x="0" y="723900"/>
            <a:ext cx="9158288" cy="6134100"/>
          </a:xfrm>
          <a:prstGeom prst="rect">
            <a:avLst/>
          </a:prstGeom>
          <a:solidFill>
            <a:schemeClr val="accent1"/>
          </a:solidFill>
          <a:ln w="9525">
            <a:noFill/>
            <a:miter lim="800000"/>
            <a:headEnd/>
            <a:tailEnd/>
          </a:ln>
          <a:effectLst/>
        </p:spPr>
      </p:pic>
      <p:grpSp>
        <p:nvGrpSpPr>
          <p:cNvPr id="62" name="Group 37"/>
          <p:cNvGrpSpPr/>
          <p:nvPr/>
        </p:nvGrpSpPr>
        <p:grpSpPr>
          <a:xfrm>
            <a:off x="4101193" y="794657"/>
            <a:ext cx="2247900" cy="1485900"/>
            <a:chOff x="4101193" y="794657"/>
            <a:chExt cx="2247900" cy="1485900"/>
          </a:xfrm>
        </p:grpSpPr>
        <p:sp>
          <p:nvSpPr>
            <p:cNvPr id="63" name="Freeform 62"/>
            <p:cNvSpPr/>
            <p:nvPr/>
          </p:nvSpPr>
          <p:spPr>
            <a:xfrm>
              <a:off x="4101193" y="794657"/>
              <a:ext cx="2247900" cy="1485900"/>
            </a:xfrm>
            <a:custGeom>
              <a:avLst/>
              <a:gdLst>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50522"/>
                <a:gd name="connsiteX1" fmla="*/ 1989364 w 2247900"/>
                <a:gd name="connsiteY1" fmla="*/ 38100 h 1450522"/>
                <a:gd name="connsiteX2" fmla="*/ 1842407 w 2247900"/>
                <a:gd name="connsiteY2" fmla="*/ 299357 h 1450522"/>
                <a:gd name="connsiteX3" fmla="*/ 1695450 w 2247900"/>
                <a:gd name="connsiteY3" fmla="*/ 446314 h 1450522"/>
                <a:gd name="connsiteX4" fmla="*/ 1760764 w 2247900"/>
                <a:gd name="connsiteY4" fmla="*/ 593272 h 1450522"/>
                <a:gd name="connsiteX5" fmla="*/ 1744436 w 2247900"/>
                <a:gd name="connsiteY5" fmla="*/ 740229 h 1450522"/>
                <a:gd name="connsiteX6" fmla="*/ 1711778 w 2247900"/>
                <a:gd name="connsiteY6" fmla="*/ 1017814 h 1450522"/>
                <a:gd name="connsiteX7" fmla="*/ 1434193 w 2247900"/>
                <a:gd name="connsiteY7" fmla="*/ 1115786 h 1450522"/>
                <a:gd name="connsiteX8" fmla="*/ 1515836 w 2247900"/>
                <a:gd name="connsiteY8" fmla="*/ 1295400 h 1450522"/>
                <a:gd name="connsiteX9" fmla="*/ 1385207 w 2247900"/>
                <a:gd name="connsiteY9" fmla="*/ 1426029 h 1450522"/>
                <a:gd name="connsiteX10" fmla="*/ 1270907 w 2247900"/>
                <a:gd name="connsiteY10" fmla="*/ 1377043 h 1450522"/>
                <a:gd name="connsiteX11" fmla="*/ 1156607 w 2247900"/>
                <a:gd name="connsiteY11" fmla="*/ 1344386 h 1450522"/>
                <a:gd name="connsiteX12" fmla="*/ 1123950 w 2247900"/>
                <a:gd name="connsiteY12" fmla="*/ 1426029 h 1450522"/>
                <a:gd name="connsiteX13" fmla="*/ 879021 w 2247900"/>
                <a:gd name="connsiteY13" fmla="*/ 1426029 h 1450522"/>
                <a:gd name="connsiteX14" fmla="*/ 781050 w 2247900"/>
                <a:gd name="connsiteY14" fmla="*/ 1279072 h 1450522"/>
                <a:gd name="connsiteX15" fmla="*/ 846364 w 2247900"/>
                <a:gd name="connsiteY15" fmla="*/ 1066800 h 1450522"/>
                <a:gd name="connsiteX16" fmla="*/ 813707 w 2247900"/>
                <a:gd name="connsiteY16" fmla="*/ 952500 h 1450522"/>
                <a:gd name="connsiteX17" fmla="*/ 536121 w 2247900"/>
                <a:gd name="connsiteY17" fmla="*/ 674914 h 1450522"/>
                <a:gd name="connsiteX18" fmla="*/ 291193 w 2247900"/>
                <a:gd name="connsiteY18" fmla="*/ 560614 h 1450522"/>
                <a:gd name="connsiteX19" fmla="*/ 193221 w 2247900"/>
                <a:gd name="connsiteY19" fmla="*/ 381000 h 1450522"/>
                <a:gd name="connsiteX20" fmla="*/ 291193 w 2247900"/>
                <a:gd name="connsiteY20" fmla="*/ 266700 h 1450522"/>
                <a:gd name="connsiteX21" fmla="*/ 242207 w 2247900"/>
                <a:gd name="connsiteY21" fmla="*/ 87086 h 1450522"/>
                <a:gd name="connsiteX22" fmla="*/ 291193 w 2247900"/>
                <a:gd name="connsiteY22" fmla="*/ 70757 h 1450522"/>
                <a:gd name="connsiteX0" fmla="*/ 291193 w 2247900"/>
                <a:gd name="connsiteY0" fmla="*/ 70757 h 1485900"/>
                <a:gd name="connsiteX1" fmla="*/ 1989364 w 2247900"/>
                <a:gd name="connsiteY1" fmla="*/ 38100 h 1485900"/>
                <a:gd name="connsiteX2" fmla="*/ 1842407 w 2247900"/>
                <a:gd name="connsiteY2" fmla="*/ 299357 h 1485900"/>
                <a:gd name="connsiteX3" fmla="*/ 1695450 w 2247900"/>
                <a:gd name="connsiteY3" fmla="*/ 446314 h 1485900"/>
                <a:gd name="connsiteX4" fmla="*/ 1760764 w 2247900"/>
                <a:gd name="connsiteY4" fmla="*/ 593272 h 1485900"/>
                <a:gd name="connsiteX5" fmla="*/ 1744436 w 2247900"/>
                <a:gd name="connsiteY5" fmla="*/ 740229 h 1485900"/>
                <a:gd name="connsiteX6" fmla="*/ 1711778 w 2247900"/>
                <a:gd name="connsiteY6" fmla="*/ 1017814 h 1485900"/>
                <a:gd name="connsiteX7" fmla="*/ 1434193 w 2247900"/>
                <a:gd name="connsiteY7" fmla="*/ 1115786 h 1485900"/>
                <a:gd name="connsiteX8" fmla="*/ 1515836 w 2247900"/>
                <a:gd name="connsiteY8" fmla="*/ 1295400 h 1485900"/>
                <a:gd name="connsiteX9" fmla="*/ 1385207 w 2247900"/>
                <a:gd name="connsiteY9" fmla="*/ 1426029 h 1485900"/>
                <a:gd name="connsiteX10" fmla="*/ 1270907 w 2247900"/>
                <a:gd name="connsiteY10" fmla="*/ 1377043 h 1485900"/>
                <a:gd name="connsiteX11" fmla="*/ 1156607 w 2247900"/>
                <a:gd name="connsiteY11" fmla="*/ 1344386 h 1485900"/>
                <a:gd name="connsiteX12" fmla="*/ 1123950 w 2247900"/>
                <a:gd name="connsiteY12" fmla="*/ 1426029 h 1485900"/>
                <a:gd name="connsiteX13" fmla="*/ 879021 w 2247900"/>
                <a:gd name="connsiteY13" fmla="*/ 1426029 h 1485900"/>
                <a:gd name="connsiteX14" fmla="*/ 846364 w 2247900"/>
                <a:gd name="connsiteY14" fmla="*/ 1066800 h 1485900"/>
                <a:gd name="connsiteX15" fmla="*/ 813707 w 2247900"/>
                <a:gd name="connsiteY15" fmla="*/ 952500 h 1485900"/>
                <a:gd name="connsiteX16" fmla="*/ 536121 w 2247900"/>
                <a:gd name="connsiteY16" fmla="*/ 674914 h 1485900"/>
                <a:gd name="connsiteX17" fmla="*/ 291193 w 2247900"/>
                <a:gd name="connsiteY17" fmla="*/ 560614 h 1485900"/>
                <a:gd name="connsiteX18" fmla="*/ 193221 w 2247900"/>
                <a:gd name="connsiteY18" fmla="*/ 381000 h 1485900"/>
                <a:gd name="connsiteX19" fmla="*/ 291193 w 2247900"/>
                <a:gd name="connsiteY19" fmla="*/ 266700 h 1485900"/>
                <a:gd name="connsiteX20" fmla="*/ 242207 w 2247900"/>
                <a:gd name="connsiteY20" fmla="*/ 87086 h 1485900"/>
                <a:gd name="connsiteX21" fmla="*/ 291193 w 2247900"/>
                <a:gd name="connsiteY21" fmla="*/ 70757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7900" h="1485900">
                  <a:moveTo>
                    <a:pt x="291193" y="70757"/>
                  </a:moveTo>
                  <a:cubicBezTo>
                    <a:pt x="582386" y="62593"/>
                    <a:pt x="1730828" y="0"/>
                    <a:pt x="1989364" y="38100"/>
                  </a:cubicBezTo>
                  <a:cubicBezTo>
                    <a:pt x="2247900" y="76200"/>
                    <a:pt x="1891393" y="231321"/>
                    <a:pt x="1842407" y="299357"/>
                  </a:cubicBezTo>
                  <a:cubicBezTo>
                    <a:pt x="1793421" y="367393"/>
                    <a:pt x="1709057" y="397328"/>
                    <a:pt x="1695450" y="446314"/>
                  </a:cubicBezTo>
                  <a:cubicBezTo>
                    <a:pt x="1681843" y="495300"/>
                    <a:pt x="1752600" y="544286"/>
                    <a:pt x="1760764" y="593272"/>
                  </a:cubicBezTo>
                  <a:cubicBezTo>
                    <a:pt x="1768928" y="642258"/>
                    <a:pt x="1752600" y="669472"/>
                    <a:pt x="1744436" y="740229"/>
                  </a:cubicBezTo>
                  <a:cubicBezTo>
                    <a:pt x="1763486" y="876300"/>
                    <a:pt x="1763485" y="955221"/>
                    <a:pt x="1711778" y="1017814"/>
                  </a:cubicBezTo>
                  <a:cubicBezTo>
                    <a:pt x="1660071" y="1080407"/>
                    <a:pt x="1651907" y="1102179"/>
                    <a:pt x="1434193" y="1115786"/>
                  </a:cubicBezTo>
                  <a:cubicBezTo>
                    <a:pt x="1401536" y="1162050"/>
                    <a:pt x="1524000" y="1243693"/>
                    <a:pt x="1515836" y="1295400"/>
                  </a:cubicBezTo>
                  <a:cubicBezTo>
                    <a:pt x="1507672" y="1347107"/>
                    <a:pt x="1426028" y="1412422"/>
                    <a:pt x="1385207" y="1426029"/>
                  </a:cubicBezTo>
                  <a:cubicBezTo>
                    <a:pt x="1344386" y="1439636"/>
                    <a:pt x="1309007" y="1390650"/>
                    <a:pt x="1270907" y="1377043"/>
                  </a:cubicBezTo>
                  <a:cubicBezTo>
                    <a:pt x="1232807" y="1363436"/>
                    <a:pt x="1181100" y="1336222"/>
                    <a:pt x="1156607" y="1344386"/>
                  </a:cubicBezTo>
                  <a:cubicBezTo>
                    <a:pt x="1132114" y="1352550"/>
                    <a:pt x="1170214" y="1412422"/>
                    <a:pt x="1123950" y="1426029"/>
                  </a:cubicBezTo>
                  <a:cubicBezTo>
                    <a:pt x="1077686" y="1439636"/>
                    <a:pt x="925285" y="1485900"/>
                    <a:pt x="879021" y="1426029"/>
                  </a:cubicBezTo>
                  <a:cubicBezTo>
                    <a:pt x="832757" y="1366158"/>
                    <a:pt x="857250" y="1145722"/>
                    <a:pt x="846364" y="1066800"/>
                  </a:cubicBezTo>
                  <a:cubicBezTo>
                    <a:pt x="835478" y="987879"/>
                    <a:pt x="865414" y="1017814"/>
                    <a:pt x="813707" y="952500"/>
                  </a:cubicBezTo>
                  <a:cubicBezTo>
                    <a:pt x="762000" y="887186"/>
                    <a:pt x="623207" y="740228"/>
                    <a:pt x="536121" y="674914"/>
                  </a:cubicBezTo>
                  <a:cubicBezTo>
                    <a:pt x="449035" y="609600"/>
                    <a:pt x="348343" y="609600"/>
                    <a:pt x="291193" y="560614"/>
                  </a:cubicBezTo>
                  <a:cubicBezTo>
                    <a:pt x="234043" y="511628"/>
                    <a:pt x="193221" y="429986"/>
                    <a:pt x="193221" y="381000"/>
                  </a:cubicBezTo>
                  <a:cubicBezTo>
                    <a:pt x="193221" y="332014"/>
                    <a:pt x="283029" y="315686"/>
                    <a:pt x="291193" y="266700"/>
                  </a:cubicBezTo>
                  <a:cubicBezTo>
                    <a:pt x="299357" y="217714"/>
                    <a:pt x="239486" y="122465"/>
                    <a:pt x="242207" y="87086"/>
                  </a:cubicBezTo>
                  <a:cubicBezTo>
                    <a:pt x="244928" y="51708"/>
                    <a:pt x="0" y="78921"/>
                    <a:pt x="291193" y="70757"/>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5029200" y="1066800"/>
              <a:ext cx="413896"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IL</a:t>
              </a:r>
            </a:p>
          </p:txBody>
        </p:sp>
      </p:grpSp>
      <p:grpSp>
        <p:nvGrpSpPr>
          <p:cNvPr id="65" name="Group 36"/>
          <p:cNvGrpSpPr/>
          <p:nvPr/>
        </p:nvGrpSpPr>
        <p:grpSpPr>
          <a:xfrm>
            <a:off x="1431471" y="5636078"/>
            <a:ext cx="2631622" cy="1205593"/>
            <a:chOff x="1431471" y="5636078"/>
            <a:chExt cx="2631622" cy="1205593"/>
          </a:xfrm>
        </p:grpSpPr>
        <p:sp>
          <p:nvSpPr>
            <p:cNvPr id="66" name="Freeform 65"/>
            <p:cNvSpPr/>
            <p:nvPr/>
          </p:nvSpPr>
          <p:spPr>
            <a:xfrm>
              <a:off x="1431471" y="5636078"/>
              <a:ext cx="2631622" cy="1205593"/>
            </a:xfrm>
            <a:custGeom>
              <a:avLst/>
              <a:gdLst>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0" fmla="*/ 511629 w 2803071"/>
                <a:gd name="connsiteY0" fmla="*/ 1205593 h 1205593"/>
                <a:gd name="connsiteX1" fmla="*/ 348343 w 2803071"/>
                <a:gd name="connsiteY1" fmla="*/ 928008 h 1205593"/>
                <a:gd name="connsiteX2" fmla="*/ 348343 w 2803071"/>
                <a:gd name="connsiteY2" fmla="*/ 144236 h 1205593"/>
                <a:gd name="connsiteX3" fmla="*/ 348343 w 2803071"/>
                <a:gd name="connsiteY3" fmla="*/ 62593 h 1205593"/>
                <a:gd name="connsiteX4" fmla="*/ 2438400 w 2803071"/>
                <a:gd name="connsiteY4" fmla="*/ 62593 h 1205593"/>
                <a:gd name="connsiteX5" fmla="*/ 2536372 w 2803071"/>
                <a:gd name="connsiteY5" fmla="*/ 144236 h 1205593"/>
                <a:gd name="connsiteX6" fmla="*/ 2503715 w 2803071"/>
                <a:gd name="connsiteY6" fmla="*/ 258536 h 1205593"/>
                <a:gd name="connsiteX7" fmla="*/ 2503715 w 2803071"/>
                <a:gd name="connsiteY7" fmla="*/ 340179 h 1205593"/>
                <a:gd name="connsiteX8" fmla="*/ 2487386 w 2803071"/>
                <a:gd name="connsiteY8" fmla="*/ 519793 h 1205593"/>
                <a:gd name="connsiteX9" fmla="*/ 2601686 w 2803071"/>
                <a:gd name="connsiteY9" fmla="*/ 536122 h 1205593"/>
                <a:gd name="connsiteX10" fmla="*/ 2618015 w 2803071"/>
                <a:gd name="connsiteY10" fmla="*/ 666751 h 1205593"/>
                <a:gd name="connsiteX11" fmla="*/ 2520043 w 2803071"/>
                <a:gd name="connsiteY11" fmla="*/ 715736 h 1205593"/>
                <a:gd name="connsiteX12" fmla="*/ 2552700 w 2803071"/>
                <a:gd name="connsiteY12" fmla="*/ 879022 h 1205593"/>
                <a:gd name="connsiteX13" fmla="*/ 2389415 w 2803071"/>
                <a:gd name="connsiteY13" fmla="*/ 1091293 h 1205593"/>
                <a:gd name="connsiteX14" fmla="*/ 2324100 w 2803071"/>
                <a:gd name="connsiteY14" fmla="*/ 1189265 h 1205593"/>
                <a:gd name="connsiteX15" fmla="*/ 511629 w 2803071"/>
                <a:gd name="connsiteY15" fmla="*/ 1205593 h 1205593"/>
                <a:gd name="connsiteX0" fmla="*/ 511629 w 2631622"/>
                <a:gd name="connsiteY0" fmla="*/ 1205593 h 1205593"/>
                <a:gd name="connsiteX1" fmla="*/ 348343 w 2631622"/>
                <a:gd name="connsiteY1" fmla="*/ 928008 h 1205593"/>
                <a:gd name="connsiteX2" fmla="*/ 348343 w 2631622"/>
                <a:gd name="connsiteY2" fmla="*/ 144236 h 1205593"/>
                <a:gd name="connsiteX3" fmla="*/ 348343 w 2631622"/>
                <a:gd name="connsiteY3" fmla="*/ 62593 h 1205593"/>
                <a:gd name="connsiteX4" fmla="*/ 2438400 w 2631622"/>
                <a:gd name="connsiteY4" fmla="*/ 62593 h 1205593"/>
                <a:gd name="connsiteX5" fmla="*/ 2536372 w 2631622"/>
                <a:gd name="connsiteY5" fmla="*/ 144236 h 1205593"/>
                <a:gd name="connsiteX6" fmla="*/ 2503715 w 2631622"/>
                <a:gd name="connsiteY6" fmla="*/ 258536 h 1205593"/>
                <a:gd name="connsiteX7" fmla="*/ 2503715 w 2631622"/>
                <a:gd name="connsiteY7" fmla="*/ 340179 h 1205593"/>
                <a:gd name="connsiteX8" fmla="*/ 2487386 w 2631622"/>
                <a:gd name="connsiteY8" fmla="*/ 519793 h 1205593"/>
                <a:gd name="connsiteX9" fmla="*/ 2601686 w 2631622"/>
                <a:gd name="connsiteY9" fmla="*/ 536122 h 1205593"/>
                <a:gd name="connsiteX10" fmla="*/ 2618015 w 2631622"/>
                <a:gd name="connsiteY10" fmla="*/ 666751 h 1205593"/>
                <a:gd name="connsiteX11" fmla="*/ 2520043 w 2631622"/>
                <a:gd name="connsiteY11" fmla="*/ 715736 h 1205593"/>
                <a:gd name="connsiteX12" fmla="*/ 2552700 w 2631622"/>
                <a:gd name="connsiteY12" fmla="*/ 879022 h 1205593"/>
                <a:gd name="connsiteX13" fmla="*/ 2389415 w 2631622"/>
                <a:gd name="connsiteY13" fmla="*/ 1091293 h 1205593"/>
                <a:gd name="connsiteX14" fmla="*/ 2324100 w 2631622"/>
                <a:gd name="connsiteY14" fmla="*/ 1189265 h 1205593"/>
                <a:gd name="connsiteX15" fmla="*/ 511629 w 2631622"/>
                <a:gd name="connsiteY15" fmla="*/ 1205593 h 120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622" h="1205593">
                  <a:moveTo>
                    <a:pt x="511629" y="1205593"/>
                  </a:moveTo>
                  <a:cubicBezTo>
                    <a:pt x="443593" y="1155247"/>
                    <a:pt x="375557" y="1104901"/>
                    <a:pt x="348343" y="928008"/>
                  </a:cubicBezTo>
                  <a:cubicBezTo>
                    <a:pt x="321129" y="751115"/>
                    <a:pt x="348343" y="144236"/>
                    <a:pt x="348343" y="144236"/>
                  </a:cubicBezTo>
                  <a:cubicBezTo>
                    <a:pt x="348343" y="0"/>
                    <a:pt x="0" y="76200"/>
                    <a:pt x="348343" y="62593"/>
                  </a:cubicBezTo>
                  <a:cubicBezTo>
                    <a:pt x="696686" y="48986"/>
                    <a:pt x="2073729" y="48986"/>
                    <a:pt x="2438400" y="62593"/>
                  </a:cubicBezTo>
                  <a:cubicBezTo>
                    <a:pt x="2514600" y="370114"/>
                    <a:pt x="2525486" y="111579"/>
                    <a:pt x="2536372" y="144236"/>
                  </a:cubicBezTo>
                  <a:cubicBezTo>
                    <a:pt x="2547258" y="176893"/>
                    <a:pt x="2509158" y="225879"/>
                    <a:pt x="2503715" y="258536"/>
                  </a:cubicBezTo>
                  <a:cubicBezTo>
                    <a:pt x="2498272" y="291193"/>
                    <a:pt x="2506436" y="296636"/>
                    <a:pt x="2503715" y="340179"/>
                  </a:cubicBezTo>
                  <a:cubicBezTo>
                    <a:pt x="2500994" y="383722"/>
                    <a:pt x="2471058" y="487136"/>
                    <a:pt x="2487386" y="519793"/>
                  </a:cubicBezTo>
                  <a:cubicBezTo>
                    <a:pt x="2503714" y="552450"/>
                    <a:pt x="2579915" y="511629"/>
                    <a:pt x="2601686" y="536122"/>
                  </a:cubicBezTo>
                  <a:cubicBezTo>
                    <a:pt x="2623457" y="560615"/>
                    <a:pt x="2631622" y="636815"/>
                    <a:pt x="2618015" y="666751"/>
                  </a:cubicBezTo>
                  <a:cubicBezTo>
                    <a:pt x="2604408" y="696687"/>
                    <a:pt x="2530929" y="680358"/>
                    <a:pt x="2520043" y="715736"/>
                  </a:cubicBezTo>
                  <a:cubicBezTo>
                    <a:pt x="2509157" y="751115"/>
                    <a:pt x="2574471" y="816429"/>
                    <a:pt x="2552700" y="879022"/>
                  </a:cubicBezTo>
                  <a:cubicBezTo>
                    <a:pt x="2530929" y="941615"/>
                    <a:pt x="2427515" y="1039586"/>
                    <a:pt x="2389415" y="1091293"/>
                  </a:cubicBezTo>
                  <a:cubicBezTo>
                    <a:pt x="2351315" y="1143000"/>
                    <a:pt x="2337707" y="1166132"/>
                    <a:pt x="2324100" y="1189265"/>
                  </a:cubicBezTo>
                  <a:lnTo>
                    <a:pt x="511629" y="1205593"/>
                  </a:ln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a:off x="2590800" y="5791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68" name="Group 34"/>
          <p:cNvGrpSpPr/>
          <p:nvPr/>
        </p:nvGrpSpPr>
        <p:grpSpPr>
          <a:xfrm>
            <a:off x="1417866" y="816429"/>
            <a:ext cx="3790949" cy="2315936"/>
            <a:chOff x="1417866" y="816429"/>
            <a:chExt cx="3790949" cy="2315936"/>
          </a:xfrm>
        </p:grpSpPr>
        <p:sp>
          <p:nvSpPr>
            <p:cNvPr id="69" name="Freeform 68"/>
            <p:cNvSpPr/>
            <p:nvPr/>
          </p:nvSpPr>
          <p:spPr>
            <a:xfrm>
              <a:off x="1417866" y="816429"/>
              <a:ext cx="379094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90949" h="2315936">
                  <a:moveTo>
                    <a:pt x="51706" y="32657"/>
                  </a:moveTo>
                  <a:cubicBezTo>
                    <a:pt x="57149" y="522514"/>
                    <a:pt x="43542" y="691243"/>
                    <a:pt x="35378" y="979714"/>
                  </a:cubicBezTo>
                  <a:cubicBezTo>
                    <a:pt x="27214" y="1268185"/>
                    <a:pt x="5442" y="1616528"/>
                    <a:pt x="2721" y="1763485"/>
                  </a:cubicBezTo>
                  <a:cubicBezTo>
                    <a:pt x="0" y="1910442"/>
                    <a:pt x="2720" y="1306286"/>
                    <a:pt x="19049" y="1861457"/>
                  </a:cubicBezTo>
                  <a:cubicBezTo>
                    <a:pt x="508906" y="1883228"/>
                    <a:pt x="2438400" y="1869621"/>
                    <a:pt x="2941864" y="1894114"/>
                  </a:cubicBezTo>
                  <a:cubicBezTo>
                    <a:pt x="3135085" y="2125436"/>
                    <a:pt x="3034392" y="1945821"/>
                    <a:pt x="3039835" y="2008414"/>
                  </a:cubicBezTo>
                  <a:cubicBezTo>
                    <a:pt x="3045278" y="2071007"/>
                    <a:pt x="2911928" y="2223407"/>
                    <a:pt x="2974521" y="2269671"/>
                  </a:cubicBezTo>
                  <a:cubicBezTo>
                    <a:pt x="3037114" y="2315935"/>
                    <a:pt x="3325585" y="2315936"/>
                    <a:pt x="3415392" y="2286000"/>
                  </a:cubicBezTo>
                  <a:cubicBezTo>
                    <a:pt x="3505199" y="2256064"/>
                    <a:pt x="3494314" y="2147207"/>
                    <a:pt x="3513364" y="2090057"/>
                  </a:cubicBezTo>
                  <a:cubicBezTo>
                    <a:pt x="3532414" y="2032907"/>
                    <a:pt x="3510642" y="1983921"/>
                    <a:pt x="3529692" y="1943100"/>
                  </a:cubicBezTo>
                  <a:cubicBezTo>
                    <a:pt x="3548742" y="1902279"/>
                    <a:pt x="3595007" y="1872342"/>
                    <a:pt x="3627664" y="1845128"/>
                  </a:cubicBezTo>
                  <a:cubicBezTo>
                    <a:pt x="3660321" y="1817914"/>
                    <a:pt x="3701142" y="1842407"/>
                    <a:pt x="3725635" y="1779814"/>
                  </a:cubicBezTo>
                  <a:cubicBezTo>
                    <a:pt x="3750128" y="1717221"/>
                    <a:pt x="3769178" y="1532164"/>
                    <a:pt x="3774621" y="1469571"/>
                  </a:cubicBezTo>
                  <a:cubicBezTo>
                    <a:pt x="3780064" y="1406978"/>
                    <a:pt x="3790949" y="1415143"/>
                    <a:pt x="3758292" y="1404257"/>
                  </a:cubicBezTo>
                  <a:cubicBezTo>
                    <a:pt x="3725635" y="1393371"/>
                    <a:pt x="3622221" y="1472293"/>
                    <a:pt x="3578678" y="1404257"/>
                  </a:cubicBezTo>
                  <a:cubicBezTo>
                    <a:pt x="3535135" y="1336221"/>
                    <a:pt x="3551464" y="1121228"/>
                    <a:pt x="3497035" y="996042"/>
                  </a:cubicBezTo>
                  <a:cubicBezTo>
                    <a:pt x="3442606" y="870856"/>
                    <a:pt x="3347356" y="734785"/>
                    <a:pt x="3252106" y="653142"/>
                  </a:cubicBezTo>
                  <a:cubicBezTo>
                    <a:pt x="3156856" y="571499"/>
                    <a:pt x="2993571" y="547006"/>
                    <a:pt x="2925535" y="506185"/>
                  </a:cubicBezTo>
                  <a:cubicBezTo>
                    <a:pt x="2857499" y="465364"/>
                    <a:pt x="2841171" y="449035"/>
                    <a:pt x="2843892" y="408214"/>
                  </a:cubicBezTo>
                  <a:cubicBezTo>
                    <a:pt x="2846613" y="367393"/>
                    <a:pt x="2925535" y="323850"/>
                    <a:pt x="2941864" y="261257"/>
                  </a:cubicBezTo>
                  <a:cubicBezTo>
                    <a:pt x="2958193" y="198664"/>
                    <a:pt x="3012621" y="228600"/>
                    <a:pt x="2941864" y="32657"/>
                  </a:cubicBezTo>
                  <a:cubicBezTo>
                    <a:pt x="2462893" y="0"/>
                    <a:pt x="1069520" y="87085"/>
                    <a:pt x="51706" y="32657"/>
                  </a:cubicBezTo>
                  <a:close/>
                </a:path>
              </a:pathLst>
            </a:custGeom>
            <a:solidFill>
              <a:srgbClr val="FF33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2514600" y="1295400"/>
              <a:ext cx="780984"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MO</a:t>
              </a:r>
            </a:p>
          </p:txBody>
        </p:sp>
      </p:grpSp>
      <p:grpSp>
        <p:nvGrpSpPr>
          <p:cNvPr id="71" name="Group 41"/>
          <p:cNvGrpSpPr/>
          <p:nvPr/>
        </p:nvGrpSpPr>
        <p:grpSpPr>
          <a:xfrm>
            <a:off x="3771899" y="3878037"/>
            <a:ext cx="2155371" cy="3088822"/>
            <a:chOff x="3771899" y="3878037"/>
            <a:chExt cx="2155371" cy="3088822"/>
          </a:xfrm>
        </p:grpSpPr>
        <p:sp>
          <p:nvSpPr>
            <p:cNvPr id="72" name="Freeform 71"/>
            <p:cNvSpPr/>
            <p:nvPr/>
          </p:nvSpPr>
          <p:spPr>
            <a:xfrm>
              <a:off x="3771899" y="3878037"/>
              <a:ext cx="2155371" cy="3088822"/>
            </a:xfrm>
            <a:custGeom>
              <a:avLst/>
              <a:gdLst>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0" fmla="*/ 0 w 2435678"/>
                <a:gd name="connsiteY0" fmla="*/ 3088821 h 3311979"/>
                <a:gd name="connsiteX1" fmla="*/ 212271 w 2435678"/>
                <a:gd name="connsiteY1" fmla="*/ 2909207 h 3311979"/>
                <a:gd name="connsiteX2" fmla="*/ 179614 w 2435678"/>
                <a:gd name="connsiteY2" fmla="*/ 2729592 h 3311979"/>
                <a:gd name="connsiteX3" fmla="*/ 277586 w 2435678"/>
                <a:gd name="connsiteY3" fmla="*/ 2647950 h 3311979"/>
                <a:gd name="connsiteX4" fmla="*/ 195943 w 2435678"/>
                <a:gd name="connsiteY4" fmla="*/ 2533650 h 3311979"/>
                <a:gd name="connsiteX5" fmla="*/ 195943 w 2435678"/>
                <a:gd name="connsiteY5" fmla="*/ 2435678 h 3311979"/>
                <a:gd name="connsiteX6" fmla="*/ 163286 w 2435678"/>
                <a:gd name="connsiteY6" fmla="*/ 2223407 h 3311979"/>
                <a:gd name="connsiteX7" fmla="*/ 163286 w 2435678"/>
                <a:gd name="connsiteY7" fmla="*/ 1913164 h 3311979"/>
                <a:gd name="connsiteX8" fmla="*/ 81643 w 2435678"/>
                <a:gd name="connsiteY8" fmla="*/ 1700892 h 3311979"/>
                <a:gd name="connsiteX9" fmla="*/ 130629 w 2435678"/>
                <a:gd name="connsiteY9" fmla="*/ 1341664 h 3311979"/>
                <a:gd name="connsiteX10" fmla="*/ 326571 w 2435678"/>
                <a:gd name="connsiteY10" fmla="*/ 917121 h 3311979"/>
                <a:gd name="connsiteX11" fmla="*/ 522514 w 2435678"/>
                <a:gd name="connsiteY11" fmla="*/ 508907 h 3311979"/>
                <a:gd name="connsiteX12" fmla="*/ 702129 w 2435678"/>
                <a:gd name="connsiteY12" fmla="*/ 263978 h 3311979"/>
                <a:gd name="connsiteX13" fmla="*/ 849086 w 2435678"/>
                <a:gd name="connsiteY13" fmla="*/ 263978 h 3311979"/>
                <a:gd name="connsiteX14" fmla="*/ 2155371 w 2435678"/>
                <a:gd name="connsiteY14" fmla="*/ 231321 h 3311979"/>
                <a:gd name="connsiteX15" fmla="*/ 2237014 w 2435678"/>
                <a:gd name="connsiteY15" fmla="*/ 247650 h 3311979"/>
                <a:gd name="connsiteX16" fmla="*/ 2122714 w 2435678"/>
                <a:gd name="connsiteY16" fmla="*/ 1717221 h 3311979"/>
                <a:gd name="connsiteX17" fmla="*/ 2122714 w 2435678"/>
                <a:gd name="connsiteY17" fmla="*/ 1896835 h 3311979"/>
                <a:gd name="connsiteX18" fmla="*/ 2090057 w 2435678"/>
                <a:gd name="connsiteY18" fmla="*/ 3105150 h 3311979"/>
                <a:gd name="connsiteX19" fmla="*/ 2090057 w 2435678"/>
                <a:gd name="connsiteY19" fmla="*/ 3137807 h 3311979"/>
                <a:gd name="connsiteX20" fmla="*/ 16329 w 2435678"/>
                <a:gd name="connsiteY20" fmla="*/ 3154135 h 3311979"/>
                <a:gd name="connsiteX21" fmla="*/ 0 w 2435678"/>
                <a:gd name="connsiteY21" fmla="*/ 3088821 h 3311979"/>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435678"/>
                <a:gd name="connsiteY0" fmla="*/ 2865664 h 3088822"/>
                <a:gd name="connsiteX1" fmla="*/ 212271 w 2435678"/>
                <a:gd name="connsiteY1" fmla="*/ 2686050 h 3088822"/>
                <a:gd name="connsiteX2" fmla="*/ 179614 w 2435678"/>
                <a:gd name="connsiteY2" fmla="*/ 2506435 h 3088822"/>
                <a:gd name="connsiteX3" fmla="*/ 277586 w 2435678"/>
                <a:gd name="connsiteY3" fmla="*/ 2424793 h 3088822"/>
                <a:gd name="connsiteX4" fmla="*/ 195943 w 2435678"/>
                <a:gd name="connsiteY4" fmla="*/ 2310493 h 3088822"/>
                <a:gd name="connsiteX5" fmla="*/ 195943 w 2435678"/>
                <a:gd name="connsiteY5" fmla="*/ 2212521 h 3088822"/>
                <a:gd name="connsiteX6" fmla="*/ 163286 w 2435678"/>
                <a:gd name="connsiteY6" fmla="*/ 2000250 h 3088822"/>
                <a:gd name="connsiteX7" fmla="*/ 163286 w 2435678"/>
                <a:gd name="connsiteY7" fmla="*/ 1690007 h 3088822"/>
                <a:gd name="connsiteX8" fmla="*/ 81643 w 2435678"/>
                <a:gd name="connsiteY8" fmla="*/ 1477735 h 3088822"/>
                <a:gd name="connsiteX9" fmla="*/ 130629 w 2435678"/>
                <a:gd name="connsiteY9" fmla="*/ 1118507 h 3088822"/>
                <a:gd name="connsiteX10" fmla="*/ 326571 w 2435678"/>
                <a:gd name="connsiteY10" fmla="*/ 693964 h 3088822"/>
                <a:gd name="connsiteX11" fmla="*/ 522514 w 2435678"/>
                <a:gd name="connsiteY11" fmla="*/ 285750 h 3088822"/>
                <a:gd name="connsiteX12" fmla="*/ 702129 w 2435678"/>
                <a:gd name="connsiteY12" fmla="*/ 40821 h 3088822"/>
                <a:gd name="connsiteX13" fmla="*/ 849086 w 2435678"/>
                <a:gd name="connsiteY13" fmla="*/ 40821 h 3088822"/>
                <a:gd name="connsiteX14" fmla="*/ 2155371 w 2435678"/>
                <a:gd name="connsiteY14" fmla="*/ 8164 h 3088822"/>
                <a:gd name="connsiteX15" fmla="*/ 2122714 w 2435678"/>
                <a:gd name="connsiteY15" fmla="*/ 1494064 h 3088822"/>
                <a:gd name="connsiteX16" fmla="*/ 2122714 w 2435678"/>
                <a:gd name="connsiteY16" fmla="*/ 1673678 h 3088822"/>
                <a:gd name="connsiteX17" fmla="*/ 2090057 w 2435678"/>
                <a:gd name="connsiteY17" fmla="*/ 2881993 h 3088822"/>
                <a:gd name="connsiteX18" fmla="*/ 2090057 w 2435678"/>
                <a:gd name="connsiteY18" fmla="*/ 2914650 h 3088822"/>
                <a:gd name="connsiteX19" fmla="*/ 16329 w 2435678"/>
                <a:gd name="connsiteY19" fmla="*/ 2930978 h 3088822"/>
                <a:gd name="connsiteX20" fmla="*/ 0 w 2435678"/>
                <a:gd name="connsiteY20" fmla="*/ 2865664 h 3088822"/>
                <a:gd name="connsiteX0" fmla="*/ 0 w 2155371"/>
                <a:gd name="connsiteY0" fmla="*/ 2865664 h 3088822"/>
                <a:gd name="connsiteX1" fmla="*/ 212271 w 2155371"/>
                <a:gd name="connsiteY1" fmla="*/ 2686050 h 3088822"/>
                <a:gd name="connsiteX2" fmla="*/ 179614 w 2155371"/>
                <a:gd name="connsiteY2" fmla="*/ 2506435 h 3088822"/>
                <a:gd name="connsiteX3" fmla="*/ 277586 w 2155371"/>
                <a:gd name="connsiteY3" fmla="*/ 2424793 h 3088822"/>
                <a:gd name="connsiteX4" fmla="*/ 195943 w 2155371"/>
                <a:gd name="connsiteY4" fmla="*/ 2310493 h 3088822"/>
                <a:gd name="connsiteX5" fmla="*/ 195943 w 2155371"/>
                <a:gd name="connsiteY5" fmla="*/ 2212521 h 3088822"/>
                <a:gd name="connsiteX6" fmla="*/ 163286 w 2155371"/>
                <a:gd name="connsiteY6" fmla="*/ 2000250 h 3088822"/>
                <a:gd name="connsiteX7" fmla="*/ 163286 w 2155371"/>
                <a:gd name="connsiteY7" fmla="*/ 1690007 h 3088822"/>
                <a:gd name="connsiteX8" fmla="*/ 81643 w 2155371"/>
                <a:gd name="connsiteY8" fmla="*/ 1477735 h 3088822"/>
                <a:gd name="connsiteX9" fmla="*/ 130629 w 2155371"/>
                <a:gd name="connsiteY9" fmla="*/ 1118507 h 3088822"/>
                <a:gd name="connsiteX10" fmla="*/ 326571 w 2155371"/>
                <a:gd name="connsiteY10" fmla="*/ 693964 h 3088822"/>
                <a:gd name="connsiteX11" fmla="*/ 522514 w 2155371"/>
                <a:gd name="connsiteY11" fmla="*/ 285750 h 3088822"/>
                <a:gd name="connsiteX12" fmla="*/ 702129 w 2155371"/>
                <a:gd name="connsiteY12" fmla="*/ 40821 h 3088822"/>
                <a:gd name="connsiteX13" fmla="*/ 849086 w 2155371"/>
                <a:gd name="connsiteY13" fmla="*/ 40821 h 3088822"/>
                <a:gd name="connsiteX14" fmla="*/ 2155371 w 2155371"/>
                <a:gd name="connsiteY14" fmla="*/ 8164 h 3088822"/>
                <a:gd name="connsiteX15" fmla="*/ 2122714 w 2155371"/>
                <a:gd name="connsiteY15" fmla="*/ 1494064 h 3088822"/>
                <a:gd name="connsiteX16" fmla="*/ 2122714 w 2155371"/>
                <a:gd name="connsiteY16" fmla="*/ 1673678 h 3088822"/>
                <a:gd name="connsiteX17" fmla="*/ 2090057 w 2155371"/>
                <a:gd name="connsiteY17" fmla="*/ 2881993 h 3088822"/>
                <a:gd name="connsiteX18" fmla="*/ 2090057 w 2155371"/>
                <a:gd name="connsiteY18" fmla="*/ 2914650 h 3088822"/>
                <a:gd name="connsiteX19" fmla="*/ 16329 w 2155371"/>
                <a:gd name="connsiteY19" fmla="*/ 2930978 h 3088822"/>
                <a:gd name="connsiteX20" fmla="*/ 0 w 2155371"/>
                <a:gd name="connsiteY20" fmla="*/ 2865664 h 30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55371" h="3088822">
                  <a:moveTo>
                    <a:pt x="0" y="2865664"/>
                  </a:moveTo>
                  <a:cubicBezTo>
                    <a:pt x="91167" y="2805792"/>
                    <a:pt x="182335" y="2745921"/>
                    <a:pt x="212271" y="2686050"/>
                  </a:cubicBezTo>
                  <a:cubicBezTo>
                    <a:pt x="242207" y="2626179"/>
                    <a:pt x="168728" y="2549978"/>
                    <a:pt x="179614" y="2506435"/>
                  </a:cubicBezTo>
                  <a:cubicBezTo>
                    <a:pt x="190500" y="2462892"/>
                    <a:pt x="274865" y="2457450"/>
                    <a:pt x="277586" y="2424793"/>
                  </a:cubicBezTo>
                  <a:cubicBezTo>
                    <a:pt x="280308" y="2392136"/>
                    <a:pt x="209550" y="2345872"/>
                    <a:pt x="195943" y="2310493"/>
                  </a:cubicBezTo>
                  <a:cubicBezTo>
                    <a:pt x="182336" y="2275114"/>
                    <a:pt x="201386" y="2264228"/>
                    <a:pt x="195943" y="2212521"/>
                  </a:cubicBezTo>
                  <a:cubicBezTo>
                    <a:pt x="190500" y="2160814"/>
                    <a:pt x="168729" y="2087336"/>
                    <a:pt x="163286" y="2000250"/>
                  </a:cubicBezTo>
                  <a:cubicBezTo>
                    <a:pt x="157843" y="1913164"/>
                    <a:pt x="176893" y="1777093"/>
                    <a:pt x="163286" y="1690007"/>
                  </a:cubicBezTo>
                  <a:cubicBezTo>
                    <a:pt x="149679" y="1602921"/>
                    <a:pt x="87086" y="1572985"/>
                    <a:pt x="81643" y="1477735"/>
                  </a:cubicBezTo>
                  <a:cubicBezTo>
                    <a:pt x="76200" y="1382485"/>
                    <a:pt x="89808" y="1249136"/>
                    <a:pt x="130629" y="1118507"/>
                  </a:cubicBezTo>
                  <a:cubicBezTo>
                    <a:pt x="171450" y="987878"/>
                    <a:pt x="261257" y="832757"/>
                    <a:pt x="326571" y="693964"/>
                  </a:cubicBezTo>
                  <a:cubicBezTo>
                    <a:pt x="391885" y="555171"/>
                    <a:pt x="459921" y="394607"/>
                    <a:pt x="522514" y="285750"/>
                  </a:cubicBezTo>
                  <a:cubicBezTo>
                    <a:pt x="585107" y="176893"/>
                    <a:pt x="647700" y="81643"/>
                    <a:pt x="702129" y="40821"/>
                  </a:cubicBezTo>
                  <a:cubicBezTo>
                    <a:pt x="756558" y="0"/>
                    <a:pt x="849086" y="40821"/>
                    <a:pt x="849086" y="40821"/>
                  </a:cubicBezTo>
                  <a:lnTo>
                    <a:pt x="2155371" y="8164"/>
                  </a:lnTo>
                  <a:cubicBezTo>
                    <a:pt x="2106385" y="778328"/>
                    <a:pt x="2128157" y="1216478"/>
                    <a:pt x="2122714" y="1494064"/>
                  </a:cubicBezTo>
                  <a:cubicBezTo>
                    <a:pt x="2117271" y="1771650"/>
                    <a:pt x="2128157" y="1442357"/>
                    <a:pt x="2122714" y="1673678"/>
                  </a:cubicBezTo>
                  <a:cubicBezTo>
                    <a:pt x="2117271" y="1904999"/>
                    <a:pt x="2095500" y="2675164"/>
                    <a:pt x="2090057" y="2881993"/>
                  </a:cubicBezTo>
                  <a:cubicBezTo>
                    <a:pt x="2084614" y="3088822"/>
                    <a:pt x="2125435" y="2351315"/>
                    <a:pt x="2090057" y="2914650"/>
                  </a:cubicBezTo>
                  <a:cubicBezTo>
                    <a:pt x="1744436" y="2922814"/>
                    <a:pt x="323850" y="3007178"/>
                    <a:pt x="16329" y="2930978"/>
                  </a:cubicBezTo>
                  <a:lnTo>
                    <a:pt x="0" y="2865664"/>
                  </a:ln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p:cNvSpPr txBox="1"/>
            <p:nvPr/>
          </p:nvSpPr>
          <p:spPr>
            <a:xfrm>
              <a:off x="4602594" y="5140404"/>
              <a:ext cx="761999" cy="553998"/>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74" name="Group 42"/>
          <p:cNvGrpSpPr/>
          <p:nvPr/>
        </p:nvGrpSpPr>
        <p:grpSpPr>
          <a:xfrm>
            <a:off x="5861957" y="3641470"/>
            <a:ext cx="2552700" cy="3216530"/>
            <a:chOff x="5861957" y="3641470"/>
            <a:chExt cx="2552700" cy="3216530"/>
          </a:xfrm>
        </p:grpSpPr>
        <p:sp>
          <p:nvSpPr>
            <p:cNvPr id="75" name="Freeform 74"/>
            <p:cNvSpPr/>
            <p:nvPr/>
          </p:nvSpPr>
          <p:spPr>
            <a:xfrm>
              <a:off x="5861957" y="3641470"/>
              <a:ext cx="2552700" cy="3216530"/>
            </a:xfrm>
            <a:custGeom>
              <a:avLst/>
              <a:gdLst>
                <a:gd name="connsiteX0" fmla="*/ 391886 w 3214008"/>
                <a:gd name="connsiteY0" fmla="*/ 3363687 h 3839937"/>
                <a:gd name="connsiteX1" fmla="*/ 457200 w 3214008"/>
                <a:gd name="connsiteY1" fmla="*/ 473529 h 3839937"/>
                <a:gd name="connsiteX2" fmla="*/ 2269672 w 3214008"/>
                <a:gd name="connsiteY2" fmla="*/ 522515 h 3839937"/>
                <a:gd name="connsiteX3" fmla="*/ 2808515 w 3214008"/>
                <a:gd name="connsiteY3" fmla="*/ 2432958 h 3839937"/>
                <a:gd name="connsiteX4" fmla="*/ 2873829 w 3214008"/>
                <a:gd name="connsiteY4" fmla="*/ 2612572 h 3839937"/>
                <a:gd name="connsiteX5" fmla="*/ 2939143 w 3214008"/>
                <a:gd name="connsiteY5" fmla="*/ 2677887 h 3839937"/>
                <a:gd name="connsiteX6" fmla="*/ 2841172 w 3214008"/>
                <a:gd name="connsiteY6" fmla="*/ 2890158 h 3839937"/>
                <a:gd name="connsiteX7" fmla="*/ 2808515 w 3214008"/>
                <a:gd name="connsiteY7" fmla="*/ 3086101 h 3839937"/>
                <a:gd name="connsiteX8" fmla="*/ 2841172 w 3214008"/>
                <a:gd name="connsiteY8" fmla="*/ 3233058 h 3839937"/>
                <a:gd name="connsiteX9" fmla="*/ 2808515 w 3214008"/>
                <a:gd name="connsiteY9" fmla="*/ 3331029 h 3839937"/>
                <a:gd name="connsiteX10" fmla="*/ 391886 w 3214008"/>
                <a:gd name="connsiteY10" fmla="*/ 3363687 h 3839937"/>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391886 w 3214008"/>
                <a:gd name="connsiteY0" fmla="*/ 3167743 h 3643993"/>
                <a:gd name="connsiteX1" fmla="*/ 457200 w 3214008"/>
                <a:gd name="connsiteY1" fmla="*/ 277585 h 3643993"/>
                <a:gd name="connsiteX2" fmla="*/ 2269672 w 3214008"/>
                <a:gd name="connsiteY2" fmla="*/ 326571 h 3643993"/>
                <a:gd name="connsiteX3" fmla="*/ 2808515 w 3214008"/>
                <a:gd name="connsiteY3" fmla="*/ 2237014 h 3643993"/>
                <a:gd name="connsiteX4" fmla="*/ 2873829 w 3214008"/>
                <a:gd name="connsiteY4" fmla="*/ 2416628 h 3643993"/>
                <a:gd name="connsiteX5" fmla="*/ 2939143 w 3214008"/>
                <a:gd name="connsiteY5" fmla="*/ 2481943 h 3643993"/>
                <a:gd name="connsiteX6" fmla="*/ 2841172 w 3214008"/>
                <a:gd name="connsiteY6" fmla="*/ 2694214 h 3643993"/>
                <a:gd name="connsiteX7" fmla="*/ 2808515 w 3214008"/>
                <a:gd name="connsiteY7" fmla="*/ 2890157 h 3643993"/>
                <a:gd name="connsiteX8" fmla="*/ 2841172 w 3214008"/>
                <a:gd name="connsiteY8" fmla="*/ 3037114 h 3643993"/>
                <a:gd name="connsiteX9" fmla="*/ 2808515 w 3214008"/>
                <a:gd name="connsiteY9" fmla="*/ 3135085 h 3643993"/>
                <a:gd name="connsiteX10" fmla="*/ 391886 w 3214008"/>
                <a:gd name="connsiteY10" fmla="*/ 3167743 h 3643993"/>
                <a:gd name="connsiteX0" fmla="*/ 0 w 2822122"/>
                <a:gd name="connsiteY0" fmla="*/ 3167743 h 3643993"/>
                <a:gd name="connsiteX1" fmla="*/ 65314 w 2822122"/>
                <a:gd name="connsiteY1" fmla="*/ 277585 h 3643993"/>
                <a:gd name="connsiteX2" fmla="*/ 1877786 w 2822122"/>
                <a:gd name="connsiteY2" fmla="*/ 326571 h 3643993"/>
                <a:gd name="connsiteX3" fmla="*/ 2416629 w 2822122"/>
                <a:gd name="connsiteY3" fmla="*/ 2237014 h 3643993"/>
                <a:gd name="connsiteX4" fmla="*/ 2481943 w 2822122"/>
                <a:gd name="connsiteY4" fmla="*/ 2416628 h 3643993"/>
                <a:gd name="connsiteX5" fmla="*/ 2547257 w 2822122"/>
                <a:gd name="connsiteY5" fmla="*/ 2481943 h 3643993"/>
                <a:gd name="connsiteX6" fmla="*/ 2449286 w 2822122"/>
                <a:gd name="connsiteY6" fmla="*/ 2694214 h 3643993"/>
                <a:gd name="connsiteX7" fmla="*/ 2416629 w 2822122"/>
                <a:gd name="connsiteY7" fmla="*/ 2890157 h 3643993"/>
                <a:gd name="connsiteX8" fmla="*/ 2449286 w 2822122"/>
                <a:gd name="connsiteY8" fmla="*/ 3037114 h 3643993"/>
                <a:gd name="connsiteX9" fmla="*/ 2416629 w 2822122"/>
                <a:gd name="connsiteY9" fmla="*/ 3135085 h 3643993"/>
                <a:gd name="connsiteX10" fmla="*/ 0 w 2822122"/>
                <a:gd name="connsiteY10" fmla="*/ 3167743 h 3643993"/>
                <a:gd name="connsiteX0" fmla="*/ 0 w 2552700"/>
                <a:gd name="connsiteY0" fmla="*/ 3167743 h 3643993"/>
                <a:gd name="connsiteX1" fmla="*/ 65314 w 2552700"/>
                <a:gd name="connsiteY1" fmla="*/ 277585 h 3643993"/>
                <a:gd name="connsiteX2" fmla="*/ 1877786 w 2552700"/>
                <a:gd name="connsiteY2" fmla="*/ 326571 h 3643993"/>
                <a:gd name="connsiteX3" fmla="*/ 2416629 w 2552700"/>
                <a:gd name="connsiteY3" fmla="*/ 2237014 h 3643993"/>
                <a:gd name="connsiteX4" fmla="*/ 2481943 w 2552700"/>
                <a:gd name="connsiteY4" fmla="*/ 2416628 h 3643993"/>
                <a:gd name="connsiteX5" fmla="*/ 2547257 w 2552700"/>
                <a:gd name="connsiteY5" fmla="*/ 2481943 h 3643993"/>
                <a:gd name="connsiteX6" fmla="*/ 2449286 w 2552700"/>
                <a:gd name="connsiteY6" fmla="*/ 2694214 h 3643993"/>
                <a:gd name="connsiteX7" fmla="*/ 2416629 w 2552700"/>
                <a:gd name="connsiteY7" fmla="*/ 2890157 h 3643993"/>
                <a:gd name="connsiteX8" fmla="*/ 2449286 w 2552700"/>
                <a:gd name="connsiteY8" fmla="*/ 3037114 h 3643993"/>
                <a:gd name="connsiteX9" fmla="*/ 2416629 w 2552700"/>
                <a:gd name="connsiteY9" fmla="*/ 3135085 h 3643993"/>
                <a:gd name="connsiteX10" fmla="*/ 0 w 2552700"/>
                <a:gd name="connsiteY10" fmla="*/ 3167743 h 3643993"/>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 name="connsiteX0" fmla="*/ 0 w 2552700"/>
                <a:gd name="connsiteY0" fmla="*/ 3167743 h 3216530"/>
                <a:gd name="connsiteX1" fmla="*/ 65314 w 2552700"/>
                <a:gd name="connsiteY1" fmla="*/ 277585 h 3216530"/>
                <a:gd name="connsiteX2" fmla="*/ 1877786 w 2552700"/>
                <a:gd name="connsiteY2" fmla="*/ 326571 h 3216530"/>
                <a:gd name="connsiteX3" fmla="*/ 2416629 w 2552700"/>
                <a:gd name="connsiteY3" fmla="*/ 2237014 h 3216530"/>
                <a:gd name="connsiteX4" fmla="*/ 2481943 w 2552700"/>
                <a:gd name="connsiteY4" fmla="*/ 2416628 h 3216530"/>
                <a:gd name="connsiteX5" fmla="*/ 2547257 w 2552700"/>
                <a:gd name="connsiteY5" fmla="*/ 2481943 h 3216530"/>
                <a:gd name="connsiteX6" fmla="*/ 2449286 w 2552700"/>
                <a:gd name="connsiteY6" fmla="*/ 2694214 h 3216530"/>
                <a:gd name="connsiteX7" fmla="*/ 2416629 w 2552700"/>
                <a:gd name="connsiteY7" fmla="*/ 2890157 h 3216530"/>
                <a:gd name="connsiteX8" fmla="*/ 2449286 w 2552700"/>
                <a:gd name="connsiteY8" fmla="*/ 3037114 h 3216530"/>
                <a:gd name="connsiteX9" fmla="*/ 2416629 w 2552700"/>
                <a:gd name="connsiteY9" fmla="*/ 3135085 h 3216530"/>
                <a:gd name="connsiteX10" fmla="*/ 0 w 2552700"/>
                <a:gd name="connsiteY10" fmla="*/ 3167743 h 321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2700" h="3216530">
                  <a:moveTo>
                    <a:pt x="0" y="3167743"/>
                  </a:moveTo>
                  <a:cubicBezTo>
                    <a:pt x="5443" y="1929493"/>
                    <a:pt x="19050" y="1469571"/>
                    <a:pt x="65314" y="277585"/>
                  </a:cubicBezTo>
                  <a:cubicBezTo>
                    <a:pt x="1074964" y="277585"/>
                    <a:pt x="1485900" y="0"/>
                    <a:pt x="1877786" y="326571"/>
                  </a:cubicBezTo>
                  <a:cubicBezTo>
                    <a:pt x="2132140" y="1448596"/>
                    <a:pt x="2035297" y="1130388"/>
                    <a:pt x="2416629" y="2237014"/>
                  </a:cubicBezTo>
                  <a:cubicBezTo>
                    <a:pt x="2517322" y="2585357"/>
                    <a:pt x="2460172" y="2375807"/>
                    <a:pt x="2481943" y="2416628"/>
                  </a:cubicBezTo>
                  <a:cubicBezTo>
                    <a:pt x="2503714" y="2457450"/>
                    <a:pt x="2552700" y="2435679"/>
                    <a:pt x="2547257" y="2481943"/>
                  </a:cubicBezTo>
                  <a:cubicBezTo>
                    <a:pt x="2541814" y="2528207"/>
                    <a:pt x="2471057" y="2626178"/>
                    <a:pt x="2449286" y="2694214"/>
                  </a:cubicBezTo>
                  <a:cubicBezTo>
                    <a:pt x="2427515" y="2762250"/>
                    <a:pt x="2416629" y="2833007"/>
                    <a:pt x="2416629" y="2890157"/>
                  </a:cubicBezTo>
                  <a:cubicBezTo>
                    <a:pt x="2416629" y="2947307"/>
                    <a:pt x="2449286" y="2996293"/>
                    <a:pt x="2449286" y="3037114"/>
                  </a:cubicBezTo>
                  <a:cubicBezTo>
                    <a:pt x="2449286" y="3077935"/>
                    <a:pt x="2413908" y="2862942"/>
                    <a:pt x="2416629" y="3135085"/>
                  </a:cubicBezTo>
                  <a:cubicBezTo>
                    <a:pt x="2011136" y="3162299"/>
                    <a:pt x="1146452" y="3216530"/>
                    <a:pt x="0" y="3167743"/>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p:cNvSpPr txBox="1"/>
            <p:nvPr/>
          </p:nvSpPr>
          <p:spPr>
            <a:xfrm>
              <a:off x="6431394" y="5161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77" name="Group 40"/>
          <p:cNvGrpSpPr/>
          <p:nvPr/>
        </p:nvGrpSpPr>
        <p:grpSpPr>
          <a:xfrm>
            <a:off x="4506686" y="2261507"/>
            <a:ext cx="4697185" cy="1673679"/>
            <a:chOff x="4506686" y="2261507"/>
            <a:chExt cx="4697185" cy="1673679"/>
          </a:xfrm>
        </p:grpSpPr>
        <p:sp>
          <p:nvSpPr>
            <p:cNvPr id="78" name="Freeform 77"/>
            <p:cNvSpPr/>
            <p:nvPr/>
          </p:nvSpPr>
          <p:spPr>
            <a:xfrm>
              <a:off x="4506686" y="2261507"/>
              <a:ext cx="4697185" cy="1673679"/>
            </a:xfrm>
            <a:custGeom>
              <a:avLst/>
              <a:gdLst>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2171700 w 4795157"/>
                <a:gd name="connsiteY15" fmla="*/ 220436 h 1673679"/>
                <a:gd name="connsiteX16" fmla="*/ 1600200 w 4795157"/>
                <a:gd name="connsiteY16" fmla="*/ 236764 h 1673679"/>
                <a:gd name="connsiteX17" fmla="*/ 1469572 w 4795157"/>
                <a:gd name="connsiteY17" fmla="*/ 236764 h 1673679"/>
                <a:gd name="connsiteX18" fmla="*/ 1469572 w 4795157"/>
                <a:gd name="connsiteY18" fmla="*/ 416379 h 1673679"/>
                <a:gd name="connsiteX19" fmla="*/ 979715 w 4795157"/>
                <a:gd name="connsiteY19" fmla="*/ 416379 h 1673679"/>
                <a:gd name="connsiteX20" fmla="*/ 636815 w 4795157"/>
                <a:gd name="connsiteY20" fmla="*/ 449036 h 1673679"/>
                <a:gd name="connsiteX21" fmla="*/ 555172 w 4795157"/>
                <a:gd name="connsiteY21" fmla="*/ 514350 h 1673679"/>
                <a:gd name="connsiteX22" fmla="*/ 506186 w 4795157"/>
                <a:gd name="connsiteY22" fmla="*/ 742950 h 1673679"/>
                <a:gd name="connsiteX23" fmla="*/ 408215 w 4795157"/>
                <a:gd name="connsiteY23" fmla="*/ 906236 h 1673679"/>
                <a:gd name="connsiteX24" fmla="*/ 326572 w 4795157"/>
                <a:gd name="connsiteY24" fmla="*/ 1134836 h 1673679"/>
                <a:gd name="connsiteX25" fmla="*/ 195943 w 4795157"/>
                <a:gd name="connsiteY25" fmla="*/ 1526722 h 1673679"/>
                <a:gd name="connsiteX26" fmla="*/ 97972 w 4795157"/>
                <a:gd name="connsiteY26" fmla="*/ 1673679 h 1673679"/>
                <a:gd name="connsiteX27" fmla="*/ 0 w 4795157"/>
                <a:gd name="connsiteY27" fmla="*/ 1657350 h 1673679"/>
                <a:gd name="connsiteX0" fmla="*/ 0 w 4795157"/>
                <a:gd name="connsiteY0" fmla="*/ 1657350 h 1673679"/>
                <a:gd name="connsiteX1" fmla="*/ 3347357 w 4795157"/>
                <a:gd name="connsiteY1" fmla="*/ 1592036 h 1673679"/>
                <a:gd name="connsiteX2" fmla="*/ 3461657 w 4795157"/>
                <a:gd name="connsiteY2" fmla="*/ 1526722 h 1673679"/>
                <a:gd name="connsiteX3" fmla="*/ 4065815 w 4795157"/>
                <a:gd name="connsiteY3" fmla="*/ 1543050 h 1673679"/>
                <a:gd name="connsiteX4" fmla="*/ 4163786 w 4795157"/>
                <a:gd name="connsiteY4" fmla="*/ 1461407 h 1673679"/>
                <a:gd name="connsiteX5" fmla="*/ 4163786 w 4795157"/>
                <a:gd name="connsiteY5" fmla="*/ 1281793 h 1673679"/>
                <a:gd name="connsiteX6" fmla="*/ 4278086 w 4795157"/>
                <a:gd name="connsiteY6" fmla="*/ 1265464 h 1673679"/>
                <a:gd name="connsiteX7" fmla="*/ 4310743 w 4795157"/>
                <a:gd name="connsiteY7" fmla="*/ 1183822 h 1673679"/>
                <a:gd name="connsiteX8" fmla="*/ 4457700 w 4795157"/>
                <a:gd name="connsiteY8" fmla="*/ 1036864 h 1673679"/>
                <a:gd name="connsiteX9" fmla="*/ 4457700 w 4795157"/>
                <a:gd name="connsiteY9" fmla="*/ 955222 h 1673679"/>
                <a:gd name="connsiteX10" fmla="*/ 4523015 w 4795157"/>
                <a:gd name="connsiteY10" fmla="*/ 938893 h 1673679"/>
                <a:gd name="connsiteX11" fmla="*/ 4637315 w 4795157"/>
                <a:gd name="connsiteY11" fmla="*/ 922564 h 1673679"/>
                <a:gd name="connsiteX12" fmla="*/ 4686300 w 4795157"/>
                <a:gd name="connsiteY12" fmla="*/ 155122 h 1673679"/>
                <a:gd name="connsiteX13" fmla="*/ 4572000 w 4795157"/>
                <a:gd name="connsiteY13" fmla="*/ 8164 h 1673679"/>
                <a:gd name="connsiteX14" fmla="*/ 3347357 w 4795157"/>
                <a:gd name="connsiteY14" fmla="*/ 106136 h 1673679"/>
                <a:gd name="connsiteX15" fmla="*/ 1600200 w 4795157"/>
                <a:gd name="connsiteY15" fmla="*/ 236764 h 1673679"/>
                <a:gd name="connsiteX16" fmla="*/ 1469572 w 4795157"/>
                <a:gd name="connsiteY16" fmla="*/ 236764 h 1673679"/>
                <a:gd name="connsiteX17" fmla="*/ 1469572 w 4795157"/>
                <a:gd name="connsiteY17" fmla="*/ 416379 h 1673679"/>
                <a:gd name="connsiteX18" fmla="*/ 979715 w 4795157"/>
                <a:gd name="connsiteY18" fmla="*/ 416379 h 1673679"/>
                <a:gd name="connsiteX19" fmla="*/ 636815 w 4795157"/>
                <a:gd name="connsiteY19" fmla="*/ 449036 h 1673679"/>
                <a:gd name="connsiteX20" fmla="*/ 555172 w 4795157"/>
                <a:gd name="connsiteY20" fmla="*/ 514350 h 1673679"/>
                <a:gd name="connsiteX21" fmla="*/ 506186 w 4795157"/>
                <a:gd name="connsiteY21" fmla="*/ 742950 h 1673679"/>
                <a:gd name="connsiteX22" fmla="*/ 408215 w 4795157"/>
                <a:gd name="connsiteY22" fmla="*/ 906236 h 1673679"/>
                <a:gd name="connsiteX23" fmla="*/ 326572 w 4795157"/>
                <a:gd name="connsiteY23" fmla="*/ 1134836 h 1673679"/>
                <a:gd name="connsiteX24" fmla="*/ 195943 w 4795157"/>
                <a:gd name="connsiteY24" fmla="*/ 1526722 h 1673679"/>
                <a:gd name="connsiteX25" fmla="*/ 97972 w 4795157"/>
                <a:gd name="connsiteY25" fmla="*/ 1673679 h 1673679"/>
                <a:gd name="connsiteX26" fmla="*/ 0 w 4795157"/>
                <a:gd name="connsiteY26" fmla="*/ 1657350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 name="connsiteX0" fmla="*/ 0 w 4697185"/>
                <a:gd name="connsiteY0" fmla="*/ 1673679 h 1673679"/>
                <a:gd name="connsiteX1" fmla="*/ 3249385 w 4697185"/>
                <a:gd name="connsiteY1" fmla="*/ 1592036 h 1673679"/>
                <a:gd name="connsiteX2" fmla="*/ 3363685 w 4697185"/>
                <a:gd name="connsiteY2" fmla="*/ 1526722 h 1673679"/>
                <a:gd name="connsiteX3" fmla="*/ 3967843 w 4697185"/>
                <a:gd name="connsiteY3" fmla="*/ 1543050 h 1673679"/>
                <a:gd name="connsiteX4" fmla="*/ 4065814 w 4697185"/>
                <a:gd name="connsiteY4" fmla="*/ 1461407 h 1673679"/>
                <a:gd name="connsiteX5" fmla="*/ 4065814 w 4697185"/>
                <a:gd name="connsiteY5" fmla="*/ 1281793 h 1673679"/>
                <a:gd name="connsiteX6" fmla="*/ 4180114 w 4697185"/>
                <a:gd name="connsiteY6" fmla="*/ 1265464 h 1673679"/>
                <a:gd name="connsiteX7" fmla="*/ 4212771 w 4697185"/>
                <a:gd name="connsiteY7" fmla="*/ 1183822 h 1673679"/>
                <a:gd name="connsiteX8" fmla="*/ 4359728 w 4697185"/>
                <a:gd name="connsiteY8" fmla="*/ 1036864 h 1673679"/>
                <a:gd name="connsiteX9" fmla="*/ 4359728 w 4697185"/>
                <a:gd name="connsiteY9" fmla="*/ 955222 h 1673679"/>
                <a:gd name="connsiteX10" fmla="*/ 4425043 w 4697185"/>
                <a:gd name="connsiteY10" fmla="*/ 938893 h 1673679"/>
                <a:gd name="connsiteX11" fmla="*/ 4539343 w 4697185"/>
                <a:gd name="connsiteY11" fmla="*/ 922564 h 1673679"/>
                <a:gd name="connsiteX12" fmla="*/ 4588328 w 4697185"/>
                <a:gd name="connsiteY12" fmla="*/ 155122 h 1673679"/>
                <a:gd name="connsiteX13" fmla="*/ 4474028 w 4697185"/>
                <a:gd name="connsiteY13" fmla="*/ 8164 h 1673679"/>
                <a:gd name="connsiteX14" fmla="*/ 3249385 w 4697185"/>
                <a:gd name="connsiteY14" fmla="*/ 106136 h 1673679"/>
                <a:gd name="connsiteX15" fmla="*/ 1502228 w 4697185"/>
                <a:gd name="connsiteY15" fmla="*/ 236764 h 1673679"/>
                <a:gd name="connsiteX16" fmla="*/ 1371600 w 4697185"/>
                <a:gd name="connsiteY16" fmla="*/ 236764 h 1673679"/>
                <a:gd name="connsiteX17" fmla="*/ 1371600 w 4697185"/>
                <a:gd name="connsiteY17" fmla="*/ 416379 h 1673679"/>
                <a:gd name="connsiteX18" fmla="*/ 881743 w 4697185"/>
                <a:gd name="connsiteY18" fmla="*/ 416379 h 1673679"/>
                <a:gd name="connsiteX19" fmla="*/ 538843 w 4697185"/>
                <a:gd name="connsiteY19" fmla="*/ 449036 h 1673679"/>
                <a:gd name="connsiteX20" fmla="*/ 457200 w 4697185"/>
                <a:gd name="connsiteY20" fmla="*/ 514350 h 1673679"/>
                <a:gd name="connsiteX21" fmla="*/ 408214 w 4697185"/>
                <a:gd name="connsiteY21" fmla="*/ 742950 h 1673679"/>
                <a:gd name="connsiteX22" fmla="*/ 310243 w 4697185"/>
                <a:gd name="connsiteY22" fmla="*/ 906236 h 1673679"/>
                <a:gd name="connsiteX23" fmla="*/ 228600 w 4697185"/>
                <a:gd name="connsiteY23" fmla="*/ 1134836 h 1673679"/>
                <a:gd name="connsiteX24" fmla="*/ 97971 w 4697185"/>
                <a:gd name="connsiteY24" fmla="*/ 1526722 h 1673679"/>
                <a:gd name="connsiteX25" fmla="*/ 0 w 4697185"/>
                <a:gd name="connsiteY25" fmla="*/ 1673679 h 1673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697185" h="1673679">
                  <a:moveTo>
                    <a:pt x="0" y="1673679"/>
                  </a:moveTo>
                  <a:lnTo>
                    <a:pt x="3249385" y="1592036"/>
                  </a:lnTo>
                  <a:cubicBezTo>
                    <a:pt x="3826328" y="1570265"/>
                    <a:pt x="3243942" y="1534886"/>
                    <a:pt x="3363685" y="1526722"/>
                  </a:cubicBezTo>
                  <a:cubicBezTo>
                    <a:pt x="3483428" y="1518558"/>
                    <a:pt x="3850822" y="1553936"/>
                    <a:pt x="3967843" y="1543050"/>
                  </a:cubicBezTo>
                  <a:cubicBezTo>
                    <a:pt x="4084865" y="1532164"/>
                    <a:pt x="4049485" y="1504950"/>
                    <a:pt x="4065814" y="1461407"/>
                  </a:cubicBezTo>
                  <a:cubicBezTo>
                    <a:pt x="4082143" y="1417864"/>
                    <a:pt x="4046764" y="1314450"/>
                    <a:pt x="4065814" y="1281793"/>
                  </a:cubicBezTo>
                  <a:cubicBezTo>
                    <a:pt x="4084864" y="1249136"/>
                    <a:pt x="4155621" y="1281792"/>
                    <a:pt x="4180114" y="1265464"/>
                  </a:cubicBezTo>
                  <a:cubicBezTo>
                    <a:pt x="4204607" y="1249136"/>
                    <a:pt x="4182835" y="1221922"/>
                    <a:pt x="4212771" y="1183822"/>
                  </a:cubicBezTo>
                  <a:cubicBezTo>
                    <a:pt x="4242707" y="1145722"/>
                    <a:pt x="4335235" y="1074964"/>
                    <a:pt x="4359728" y="1036864"/>
                  </a:cubicBezTo>
                  <a:cubicBezTo>
                    <a:pt x="4384221" y="998764"/>
                    <a:pt x="4348842" y="971551"/>
                    <a:pt x="4359728" y="955222"/>
                  </a:cubicBezTo>
                  <a:cubicBezTo>
                    <a:pt x="4370614" y="938894"/>
                    <a:pt x="4395107" y="944336"/>
                    <a:pt x="4425043" y="938893"/>
                  </a:cubicBezTo>
                  <a:cubicBezTo>
                    <a:pt x="4454979" y="933450"/>
                    <a:pt x="4512129" y="1053192"/>
                    <a:pt x="4539343" y="922564"/>
                  </a:cubicBezTo>
                  <a:cubicBezTo>
                    <a:pt x="4566557" y="791936"/>
                    <a:pt x="4599214" y="307522"/>
                    <a:pt x="4588328" y="155122"/>
                  </a:cubicBezTo>
                  <a:cubicBezTo>
                    <a:pt x="4577442" y="2722"/>
                    <a:pt x="4697185" y="16328"/>
                    <a:pt x="4474028" y="8164"/>
                  </a:cubicBezTo>
                  <a:cubicBezTo>
                    <a:pt x="4250871" y="0"/>
                    <a:pt x="3249385" y="106136"/>
                    <a:pt x="3249385" y="106136"/>
                  </a:cubicBezTo>
                  <a:lnTo>
                    <a:pt x="1502228" y="236764"/>
                  </a:lnTo>
                  <a:cubicBezTo>
                    <a:pt x="1385207" y="239485"/>
                    <a:pt x="1393371" y="206828"/>
                    <a:pt x="1371600" y="236764"/>
                  </a:cubicBezTo>
                  <a:cubicBezTo>
                    <a:pt x="1349829" y="266700"/>
                    <a:pt x="1453243" y="386443"/>
                    <a:pt x="1371600" y="416379"/>
                  </a:cubicBezTo>
                  <a:cubicBezTo>
                    <a:pt x="1289957" y="446315"/>
                    <a:pt x="1020536" y="410936"/>
                    <a:pt x="881743" y="416379"/>
                  </a:cubicBezTo>
                  <a:cubicBezTo>
                    <a:pt x="742950" y="421822"/>
                    <a:pt x="609600" y="432708"/>
                    <a:pt x="538843" y="449036"/>
                  </a:cubicBezTo>
                  <a:cubicBezTo>
                    <a:pt x="468086" y="465364"/>
                    <a:pt x="478971" y="465364"/>
                    <a:pt x="457200" y="514350"/>
                  </a:cubicBezTo>
                  <a:cubicBezTo>
                    <a:pt x="435429" y="563336"/>
                    <a:pt x="432707" y="677636"/>
                    <a:pt x="408214" y="742950"/>
                  </a:cubicBezTo>
                  <a:cubicBezTo>
                    <a:pt x="383721" y="808264"/>
                    <a:pt x="340179" y="840922"/>
                    <a:pt x="310243" y="906236"/>
                  </a:cubicBezTo>
                  <a:cubicBezTo>
                    <a:pt x="280307" y="971550"/>
                    <a:pt x="263979" y="1031422"/>
                    <a:pt x="228600" y="1134836"/>
                  </a:cubicBezTo>
                  <a:cubicBezTo>
                    <a:pt x="193221" y="1238250"/>
                    <a:pt x="136071" y="1436915"/>
                    <a:pt x="97971" y="1526722"/>
                  </a:cubicBezTo>
                  <a:cubicBezTo>
                    <a:pt x="59871" y="1616529"/>
                    <a:pt x="195943" y="1140279"/>
                    <a:pt x="0" y="1673679"/>
                  </a:cubicBezTo>
                  <a:close/>
                </a:path>
              </a:pathLst>
            </a:custGeom>
            <a:solidFill>
              <a:srgbClr val="FF33CC">
                <a:alpha val="5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p:cNvSpPr txBox="1"/>
            <p:nvPr/>
          </p:nvSpPr>
          <p:spPr>
            <a:xfrm>
              <a:off x="8077200" y="24384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80" name="Group 39"/>
          <p:cNvGrpSpPr/>
          <p:nvPr/>
        </p:nvGrpSpPr>
        <p:grpSpPr>
          <a:xfrm>
            <a:off x="4936671" y="805543"/>
            <a:ext cx="4152901" cy="1910443"/>
            <a:chOff x="4936671" y="805543"/>
            <a:chExt cx="4152901" cy="1910443"/>
          </a:xfrm>
        </p:grpSpPr>
        <p:sp>
          <p:nvSpPr>
            <p:cNvPr id="81" name="Freeform 80"/>
            <p:cNvSpPr/>
            <p:nvPr/>
          </p:nvSpPr>
          <p:spPr>
            <a:xfrm>
              <a:off x="4936671" y="805543"/>
              <a:ext cx="4152901" cy="1910443"/>
            </a:xfrm>
            <a:custGeom>
              <a:avLst/>
              <a:gdLst>
                <a:gd name="connsiteX0" fmla="*/ 125186 w 4416879"/>
                <a:gd name="connsiteY0" fmla="*/ 2098221 h 2119993"/>
                <a:gd name="connsiteX1" fmla="*/ 990600 w 4416879"/>
                <a:gd name="connsiteY1" fmla="*/ 2049236 h 2119993"/>
                <a:gd name="connsiteX2" fmla="*/ 908958 w 4416879"/>
                <a:gd name="connsiteY2" fmla="*/ 1934936 h 2119993"/>
                <a:gd name="connsiteX3" fmla="*/ 1660072 w 4416879"/>
                <a:gd name="connsiteY3" fmla="*/ 1836964 h 2119993"/>
                <a:gd name="connsiteX4" fmla="*/ 3080658 w 4416879"/>
                <a:gd name="connsiteY4" fmla="*/ 1755321 h 2119993"/>
                <a:gd name="connsiteX5" fmla="*/ 3750129 w 4416879"/>
                <a:gd name="connsiteY5" fmla="*/ 1755321 h 2119993"/>
                <a:gd name="connsiteX6" fmla="*/ 4076700 w 4416879"/>
                <a:gd name="connsiteY6" fmla="*/ 1690007 h 2119993"/>
                <a:gd name="connsiteX7" fmla="*/ 4142015 w 4416879"/>
                <a:gd name="connsiteY7" fmla="*/ 1657350 h 2119993"/>
                <a:gd name="connsiteX8" fmla="*/ 4142015 w 4416879"/>
                <a:gd name="connsiteY8" fmla="*/ 236764 h 2119993"/>
                <a:gd name="connsiteX9" fmla="*/ 2492829 w 4416879"/>
                <a:gd name="connsiteY9" fmla="*/ 236764 h 2119993"/>
                <a:gd name="connsiteX10" fmla="*/ 2509158 w 4416879"/>
                <a:gd name="connsiteY10" fmla="*/ 400050 h 2119993"/>
                <a:gd name="connsiteX11" fmla="*/ 2378529 w 4416879"/>
                <a:gd name="connsiteY11" fmla="*/ 481693 h 2119993"/>
                <a:gd name="connsiteX12" fmla="*/ 2313215 w 4416879"/>
                <a:gd name="connsiteY12" fmla="*/ 644978 h 2119993"/>
                <a:gd name="connsiteX13" fmla="*/ 2133600 w 4416879"/>
                <a:gd name="connsiteY13" fmla="*/ 677636 h 2119993"/>
                <a:gd name="connsiteX14" fmla="*/ 2100943 w 4416879"/>
                <a:gd name="connsiteY14" fmla="*/ 530678 h 2119993"/>
                <a:gd name="connsiteX15" fmla="*/ 1937658 w 4416879"/>
                <a:gd name="connsiteY15" fmla="*/ 710293 h 2119993"/>
                <a:gd name="connsiteX16" fmla="*/ 1807029 w 4416879"/>
                <a:gd name="connsiteY16" fmla="*/ 759278 h 2119993"/>
                <a:gd name="connsiteX17" fmla="*/ 1660072 w 4416879"/>
                <a:gd name="connsiteY17" fmla="*/ 742950 h 2119993"/>
                <a:gd name="connsiteX18" fmla="*/ 1594758 w 4416879"/>
                <a:gd name="connsiteY18" fmla="*/ 889907 h 2119993"/>
                <a:gd name="connsiteX19" fmla="*/ 1415143 w 4416879"/>
                <a:gd name="connsiteY19" fmla="*/ 775607 h 2119993"/>
                <a:gd name="connsiteX20" fmla="*/ 1202872 w 4416879"/>
                <a:gd name="connsiteY20" fmla="*/ 857250 h 2119993"/>
                <a:gd name="connsiteX21" fmla="*/ 1137558 w 4416879"/>
                <a:gd name="connsiteY21" fmla="*/ 857250 h 2119993"/>
                <a:gd name="connsiteX22" fmla="*/ 990600 w 4416879"/>
                <a:gd name="connsiteY22" fmla="*/ 938893 h 2119993"/>
                <a:gd name="connsiteX23" fmla="*/ 957943 w 4416879"/>
                <a:gd name="connsiteY23" fmla="*/ 971550 h 2119993"/>
                <a:gd name="connsiteX24" fmla="*/ 908958 w 4416879"/>
                <a:gd name="connsiteY24" fmla="*/ 1298121 h 2119993"/>
                <a:gd name="connsiteX25" fmla="*/ 647700 w 4416879"/>
                <a:gd name="connsiteY25" fmla="*/ 1330778 h 2119993"/>
                <a:gd name="connsiteX26" fmla="*/ 680358 w 4416879"/>
                <a:gd name="connsiteY26" fmla="*/ 1608364 h 2119993"/>
                <a:gd name="connsiteX27" fmla="*/ 484415 w 4416879"/>
                <a:gd name="connsiteY27" fmla="*/ 1657350 h 2119993"/>
                <a:gd name="connsiteX28" fmla="*/ 321129 w 4416879"/>
                <a:gd name="connsiteY28" fmla="*/ 1526721 h 2119993"/>
                <a:gd name="connsiteX29" fmla="*/ 288472 w 4416879"/>
                <a:gd name="connsiteY29" fmla="*/ 1722664 h 2119993"/>
                <a:gd name="connsiteX30" fmla="*/ 239486 w 4416879"/>
                <a:gd name="connsiteY30" fmla="*/ 1918607 h 2119993"/>
                <a:gd name="connsiteX31" fmla="*/ 125186 w 4416879"/>
                <a:gd name="connsiteY31" fmla="*/ 2098221 h 2119993"/>
                <a:gd name="connsiteX0" fmla="*/ 125186 w 4152901"/>
                <a:gd name="connsiteY0" fmla="*/ 2098221 h 2119993"/>
                <a:gd name="connsiteX1" fmla="*/ 990600 w 4152901"/>
                <a:gd name="connsiteY1" fmla="*/ 2049236 h 2119993"/>
                <a:gd name="connsiteX2" fmla="*/ 908958 w 4152901"/>
                <a:gd name="connsiteY2" fmla="*/ 1934936 h 2119993"/>
                <a:gd name="connsiteX3" fmla="*/ 1660072 w 4152901"/>
                <a:gd name="connsiteY3" fmla="*/ 1836964 h 2119993"/>
                <a:gd name="connsiteX4" fmla="*/ 3080658 w 4152901"/>
                <a:gd name="connsiteY4" fmla="*/ 1755321 h 2119993"/>
                <a:gd name="connsiteX5" fmla="*/ 3750129 w 4152901"/>
                <a:gd name="connsiteY5" fmla="*/ 1755321 h 2119993"/>
                <a:gd name="connsiteX6" fmla="*/ 4076700 w 4152901"/>
                <a:gd name="connsiteY6" fmla="*/ 1690007 h 2119993"/>
                <a:gd name="connsiteX7" fmla="*/ 4142015 w 4152901"/>
                <a:gd name="connsiteY7" fmla="*/ 1657350 h 2119993"/>
                <a:gd name="connsiteX8" fmla="*/ 4142015 w 4152901"/>
                <a:gd name="connsiteY8" fmla="*/ 236764 h 2119993"/>
                <a:gd name="connsiteX9" fmla="*/ 2492829 w 4152901"/>
                <a:gd name="connsiteY9" fmla="*/ 236764 h 2119993"/>
                <a:gd name="connsiteX10" fmla="*/ 2509158 w 4152901"/>
                <a:gd name="connsiteY10" fmla="*/ 400050 h 2119993"/>
                <a:gd name="connsiteX11" fmla="*/ 2378529 w 4152901"/>
                <a:gd name="connsiteY11" fmla="*/ 481693 h 2119993"/>
                <a:gd name="connsiteX12" fmla="*/ 2313215 w 4152901"/>
                <a:gd name="connsiteY12" fmla="*/ 644978 h 2119993"/>
                <a:gd name="connsiteX13" fmla="*/ 2133600 w 4152901"/>
                <a:gd name="connsiteY13" fmla="*/ 677636 h 2119993"/>
                <a:gd name="connsiteX14" fmla="*/ 2100943 w 4152901"/>
                <a:gd name="connsiteY14" fmla="*/ 530678 h 2119993"/>
                <a:gd name="connsiteX15" fmla="*/ 1937658 w 4152901"/>
                <a:gd name="connsiteY15" fmla="*/ 710293 h 2119993"/>
                <a:gd name="connsiteX16" fmla="*/ 1807029 w 4152901"/>
                <a:gd name="connsiteY16" fmla="*/ 759278 h 2119993"/>
                <a:gd name="connsiteX17" fmla="*/ 1660072 w 4152901"/>
                <a:gd name="connsiteY17" fmla="*/ 742950 h 2119993"/>
                <a:gd name="connsiteX18" fmla="*/ 1594758 w 4152901"/>
                <a:gd name="connsiteY18" fmla="*/ 889907 h 2119993"/>
                <a:gd name="connsiteX19" fmla="*/ 1415143 w 4152901"/>
                <a:gd name="connsiteY19" fmla="*/ 775607 h 2119993"/>
                <a:gd name="connsiteX20" fmla="*/ 1202872 w 4152901"/>
                <a:gd name="connsiteY20" fmla="*/ 857250 h 2119993"/>
                <a:gd name="connsiteX21" fmla="*/ 1137558 w 4152901"/>
                <a:gd name="connsiteY21" fmla="*/ 857250 h 2119993"/>
                <a:gd name="connsiteX22" fmla="*/ 990600 w 4152901"/>
                <a:gd name="connsiteY22" fmla="*/ 938893 h 2119993"/>
                <a:gd name="connsiteX23" fmla="*/ 957943 w 4152901"/>
                <a:gd name="connsiteY23" fmla="*/ 971550 h 2119993"/>
                <a:gd name="connsiteX24" fmla="*/ 908958 w 4152901"/>
                <a:gd name="connsiteY24" fmla="*/ 1298121 h 2119993"/>
                <a:gd name="connsiteX25" fmla="*/ 647700 w 4152901"/>
                <a:gd name="connsiteY25" fmla="*/ 1330778 h 2119993"/>
                <a:gd name="connsiteX26" fmla="*/ 680358 w 4152901"/>
                <a:gd name="connsiteY26" fmla="*/ 1608364 h 2119993"/>
                <a:gd name="connsiteX27" fmla="*/ 484415 w 4152901"/>
                <a:gd name="connsiteY27" fmla="*/ 1657350 h 2119993"/>
                <a:gd name="connsiteX28" fmla="*/ 321129 w 4152901"/>
                <a:gd name="connsiteY28" fmla="*/ 1526721 h 2119993"/>
                <a:gd name="connsiteX29" fmla="*/ 288472 w 4152901"/>
                <a:gd name="connsiteY29" fmla="*/ 1722664 h 2119993"/>
                <a:gd name="connsiteX30" fmla="*/ 239486 w 4152901"/>
                <a:gd name="connsiteY30" fmla="*/ 1918607 h 2119993"/>
                <a:gd name="connsiteX31" fmla="*/ 125186 w 4152901"/>
                <a:gd name="connsiteY31" fmla="*/ 2098221 h 211999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 name="connsiteX0" fmla="*/ 125186 w 4152901"/>
                <a:gd name="connsiteY0" fmla="*/ 1888671 h 1910443"/>
                <a:gd name="connsiteX1" fmla="*/ 990600 w 4152901"/>
                <a:gd name="connsiteY1" fmla="*/ 1839686 h 1910443"/>
                <a:gd name="connsiteX2" fmla="*/ 908958 w 4152901"/>
                <a:gd name="connsiteY2" fmla="*/ 1725386 h 1910443"/>
                <a:gd name="connsiteX3" fmla="*/ 1660072 w 4152901"/>
                <a:gd name="connsiteY3" fmla="*/ 1627414 h 1910443"/>
                <a:gd name="connsiteX4" fmla="*/ 3080658 w 4152901"/>
                <a:gd name="connsiteY4" fmla="*/ 1545771 h 1910443"/>
                <a:gd name="connsiteX5" fmla="*/ 3750129 w 4152901"/>
                <a:gd name="connsiteY5" fmla="*/ 1545771 h 1910443"/>
                <a:gd name="connsiteX6" fmla="*/ 4076700 w 4152901"/>
                <a:gd name="connsiteY6" fmla="*/ 1480457 h 1910443"/>
                <a:gd name="connsiteX7" fmla="*/ 4142015 w 4152901"/>
                <a:gd name="connsiteY7" fmla="*/ 1447800 h 1910443"/>
                <a:gd name="connsiteX8" fmla="*/ 4142015 w 4152901"/>
                <a:gd name="connsiteY8" fmla="*/ 27214 h 1910443"/>
                <a:gd name="connsiteX9" fmla="*/ 2492829 w 4152901"/>
                <a:gd name="connsiteY9" fmla="*/ 27214 h 1910443"/>
                <a:gd name="connsiteX10" fmla="*/ 2509158 w 4152901"/>
                <a:gd name="connsiteY10" fmla="*/ 190500 h 1910443"/>
                <a:gd name="connsiteX11" fmla="*/ 2378529 w 4152901"/>
                <a:gd name="connsiteY11" fmla="*/ 272143 h 1910443"/>
                <a:gd name="connsiteX12" fmla="*/ 2313215 w 4152901"/>
                <a:gd name="connsiteY12" fmla="*/ 435428 h 1910443"/>
                <a:gd name="connsiteX13" fmla="*/ 2133600 w 4152901"/>
                <a:gd name="connsiteY13" fmla="*/ 468086 h 1910443"/>
                <a:gd name="connsiteX14" fmla="*/ 2100943 w 4152901"/>
                <a:gd name="connsiteY14" fmla="*/ 321128 h 1910443"/>
                <a:gd name="connsiteX15" fmla="*/ 1937658 w 4152901"/>
                <a:gd name="connsiteY15" fmla="*/ 500743 h 1910443"/>
                <a:gd name="connsiteX16" fmla="*/ 1807029 w 4152901"/>
                <a:gd name="connsiteY16" fmla="*/ 549728 h 1910443"/>
                <a:gd name="connsiteX17" fmla="*/ 1660072 w 4152901"/>
                <a:gd name="connsiteY17" fmla="*/ 533400 h 1910443"/>
                <a:gd name="connsiteX18" fmla="*/ 1594758 w 4152901"/>
                <a:gd name="connsiteY18" fmla="*/ 680357 h 1910443"/>
                <a:gd name="connsiteX19" fmla="*/ 1415143 w 4152901"/>
                <a:gd name="connsiteY19" fmla="*/ 566057 h 1910443"/>
                <a:gd name="connsiteX20" fmla="*/ 1202872 w 4152901"/>
                <a:gd name="connsiteY20" fmla="*/ 647700 h 1910443"/>
                <a:gd name="connsiteX21" fmla="*/ 1137558 w 4152901"/>
                <a:gd name="connsiteY21" fmla="*/ 647700 h 1910443"/>
                <a:gd name="connsiteX22" fmla="*/ 990600 w 4152901"/>
                <a:gd name="connsiteY22" fmla="*/ 729343 h 1910443"/>
                <a:gd name="connsiteX23" fmla="*/ 957943 w 4152901"/>
                <a:gd name="connsiteY23" fmla="*/ 762000 h 1910443"/>
                <a:gd name="connsiteX24" fmla="*/ 908958 w 4152901"/>
                <a:gd name="connsiteY24" fmla="*/ 1088571 h 1910443"/>
                <a:gd name="connsiteX25" fmla="*/ 647700 w 4152901"/>
                <a:gd name="connsiteY25" fmla="*/ 1121228 h 1910443"/>
                <a:gd name="connsiteX26" fmla="*/ 680358 w 4152901"/>
                <a:gd name="connsiteY26" fmla="*/ 1398814 h 1910443"/>
                <a:gd name="connsiteX27" fmla="*/ 484415 w 4152901"/>
                <a:gd name="connsiteY27" fmla="*/ 1447800 h 1910443"/>
                <a:gd name="connsiteX28" fmla="*/ 321129 w 4152901"/>
                <a:gd name="connsiteY28" fmla="*/ 1317171 h 1910443"/>
                <a:gd name="connsiteX29" fmla="*/ 288472 w 4152901"/>
                <a:gd name="connsiteY29" fmla="*/ 1513114 h 1910443"/>
                <a:gd name="connsiteX30" fmla="*/ 239486 w 4152901"/>
                <a:gd name="connsiteY30" fmla="*/ 1709057 h 1910443"/>
                <a:gd name="connsiteX31" fmla="*/ 125186 w 4152901"/>
                <a:gd name="connsiteY31" fmla="*/ 1888671 h 19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152901" h="1910443">
                  <a:moveTo>
                    <a:pt x="125186" y="1888671"/>
                  </a:moveTo>
                  <a:cubicBezTo>
                    <a:pt x="250372" y="1910443"/>
                    <a:pt x="859971" y="1866900"/>
                    <a:pt x="990600" y="1839686"/>
                  </a:cubicBezTo>
                  <a:cubicBezTo>
                    <a:pt x="914400" y="1719943"/>
                    <a:pt x="797379" y="1760765"/>
                    <a:pt x="908958" y="1725386"/>
                  </a:cubicBezTo>
                  <a:cubicBezTo>
                    <a:pt x="1020537" y="1690007"/>
                    <a:pt x="1298122" y="1657350"/>
                    <a:pt x="1660072" y="1627414"/>
                  </a:cubicBezTo>
                  <a:cubicBezTo>
                    <a:pt x="2022022" y="1597478"/>
                    <a:pt x="2732315" y="1559378"/>
                    <a:pt x="3080658" y="1545771"/>
                  </a:cubicBezTo>
                  <a:cubicBezTo>
                    <a:pt x="3429001" y="1532164"/>
                    <a:pt x="3584122" y="1556657"/>
                    <a:pt x="3750129" y="1545771"/>
                  </a:cubicBezTo>
                  <a:cubicBezTo>
                    <a:pt x="3916136" y="1534885"/>
                    <a:pt x="4011386" y="1496785"/>
                    <a:pt x="4076700" y="1480457"/>
                  </a:cubicBezTo>
                  <a:cubicBezTo>
                    <a:pt x="4142014" y="1464129"/>
                    <a:pt x="4131129" y="1690007"/>
                    <a:pt x="4142015" y="1447800"/>
                  </a:cubicBezTo>
                  <a:cubicBezTo>
                    <a:pt x="4152901" y="1205593"/>
                    <a:pt x="4139293" y="568778"/>
                    <a:pt x="4142015" y="27214"/>
                  </a:cubicBezTo>
                  <a:cubicBezTo>
                    <a:pt x="3513365" y="29936"/>
                    <a:pt x="2764972" y="0"/>
                    <a:pt x="2492829" y="27214"/>
                  </a:cubicBezTo>
                  <a:cubicBezTo>
                    <a:pt x="2547257" y="261257"/>
                    <a:pt x="2528208" y="149679"/>
                    <a:pt x="2509158" y="190500"/>
                  </a:cubicBezTo>
                  <a:cubicBezTo>
                    <a:pt x="2490108" y="231321"/>
                    <a:pt x="2411186" y="231322"/>
                    <a:pt x="2378529" y="272143"/>
                  </a:cubicBezTo>
                  <a:cubicBezTo>
                    <a:pt x="2345872" y="312964"/>
                    <a:pt x="2354036" y="402771"/>
                    <a:pt x="2313215" y="435428"/>
                  </a:cubicBezTo>
                  <a:cubicBezTo>
                    <a:pt x="2272394" y="468085"/>
                    <a:pt x="2168978" y="487136"/>
                    <a:pt x="2133600" y="468086"/>
                  </a:cubicBezTo>
                  <a:cubicBezTo>
                    <a:pt x="2098222" y="449036"/>
                    <a:pt x="2133600" y="315685"/>
                    <a:pt x="2100943" y="321128"/>
                  </a:cubicBezTo>
                  <a:cubicBezTo>
                    <a:pt x="2068286" y="326571"/>
                    <a:pt x="1986644" y="462643"/>
                    <a:pt x="1937658" y="500743"/>
                  </a:cubicBezTo>
                  <a:cubicBezTo>
                    <a:pt x="1888672" y="538843"/>
                    <a:pt x="1853293" y="544285"/>
                    <a:pt x="1807029" y="549728"/>
                  </a:cubicBezTo>
                  <a:cubicBezTo>
                    <a:pt x="1760765" y="555171"/>
                    <a:pt x="1695451" y="511628"/>
                    <a:pt x="1660072" y="533400"/>
                  </a:cubicBezTo>
                  <a:cubicBezTo>
                    <a:pt x="1624693" y="555172"/>
                    <a:pt x="1635579" y="674914"/>
                    <a:pt x="1594758" y="680357"/>
                  </a:cubicBezTo>
                  <a:cubicBezTo>
                    <a:pt x="1553937" y="685800"/>
                    <a:pt x="1480457" y="571500"/>
                    <a:pt x="1415143" y="566057"/>
                  </a:cubicBezTo>
                  <a:cubicBezTo>
                    <a:pt x="1349829" y="560614"/>
                    <a:pt x="1249136" y="634093"/>
                    <a:pt x="1202872" y="647700"/>
                  </a:cubicBezTo>
                  <a:cubicBezTo>
                    <a:pt x="1156608" y="661307"/>
                    <a:pt x="1172937" y="634093"/>
                    <a:pt x="1137558" y="647700"/>
                  </a:cubicBezTo>
                  <a:cubicBezTo>
                    <a:pt x="1102179" y="661307"/>
                    <a:pt x="1020536" y="710293"/>
                    <a:pt x="990600" y="729343"/>
                  </a:cubicBezTo>
                  <a:cubicBezTo>
                    <a:pt x="960664" y="748393"/>
                    <a:pt x="971550" y="702129"/>
                    <a:pt x="957943" y="762000"/>
                  </a:cubicBezTo>
                  <a:cubicBezTo>
                    <a:pt x="944336" y="821871"/>
                    <a:pt x="960665" y="1028700"/>
                    <a:pt x="908958" y="1088571"/>
                  </a:cubicBezTo>
                  <a:cubicBezTo>
                    <a:pt x="857251" y="1148442"/>
                    <a:pt x="685800" y="1069521"/>
                    <a:pt x="647700" y="1121228"/>
                  </a:cubicBezTo>
                  <a:cubicBezTo>
                    <a:pt x="609600" y="1172935"/>
                    <a:pt x="707572" y="1344385"/>
                    <a:pt x="680358" y="1398814"/>
                  </a:cubicBezTo>
                  <a:cubicBezTo>
                    <a:pt x="653144" y="1453243"/>
                    <a:pt x="544286" y="1461407"/>
                    <a:pt x="484415" y="1447800"/>
                  </a:cubicBezTo>
                  <a:cubicBezTo>
                    <a:pt x="424544" y="1434193"/>
                    <a:pt x="353786" y="1306285"/>
                    <a:pt x="321129" y="1317171"/>
                  </a:cubicBezTo>
                  <a:cubicBezTo>
                    <a:pt x="288472" y="1328057"/>
                    <a:pt x="302079" y="1447800"/>
                    <a:pt x="288472" y="1513114"/>
                  </a:cubicBezTo>
                  <a:cubicBezTo>
                    <a:pt x="274865" y="1578428"/>
                    <a:pt x="261258" y="1649185"/>
                    <a:pt x="239486" y="1709057"/>
                  </a:cubicBezTo>
                  <a:cubicBezTo>
                    <a:pt x="217714" y="1768929"/>
                    <a:pt x="0" y="1866900"/>
                    <a:pt x="125186" y="1888671"/>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8077200" y="1143000"/>
              <a:ext cx="5950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KY</a:t>
              </a:r>
            </a:p>
          </p:txBody>
        </p:sp>
      </p:grpSp>
      <p:grpSp>
        <p:nvGrpSpPr>
          <p:cNvPr id="83" name="Group 38"/>
          <p:cNvGrpSpPr/>
          <p:nvPr/>
        </p:nvGrpSpPr>
        <p:grpSpPr>
          <a:xfrm>
            <a:off x="5761264" y="816429"/>
            <a:ext cx="1902279" cy="723899"/>
            <a:chOff x="5761264" y="816429"/>
            <a:chExt cx="1902279" cy="723899"/>
          </a:xfrm>
        </p:grpSpPr>
        <p:sp>
          <p:nvSpPr>
            <p:cNvPr id="84" name="Freeform 83"/>
            <p:cNvSpPr/>
            <p:nvPr/>
          </p:nvSpPr>
          <p:spPr>
            <a:xfrm>
              <a:off x="5761264" y="816429"/>
              <a:ext cx="1902279" cy="723899"/>
            </a:xfrm>
            <a:custGeom>
              <a:avLst/>
              <a:gdLst>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129393 w 1902279"/>
                <a:gd name="connsiteY6" fmla="*/ 326571 h 723899"/>
                <a:gd name="connsiteX7" fmla="*/ 1015093 w 1902279"/>
                <a:gd name="connsiteY7" fmla="*/ 506185 h 723899"/>
                <a:gd name="connsiteX8" fmla="*/ 900793 w 1902279"/>
                <a:gd name="connsiteY8" fmla="*/ 489857 h 723899"/>
                <a:gd name="connsiteX9" fmla="*/ 737507 w 1902279"/>
                <a:gd name="connsiteY9" fmla="*/ 653142 h 723899"/>
                <a:gd name="connsiteX10" fmla="*/ 590550 w 1902279"/>
                <a:gd name="connsiteY10" fmla="*/ 555171 h 723899"/>
                <a:gd name="connsiteX11" fmla="*/ 312965 w 1902279"/>
                <a:gd name="connsiteY11" fmla="*/ 685800 h 723899"/>
                <a:gd name="connsiteX12" fmla="*/ 182336 w 1902279"/>
                <a:gd name="connsiteY12" fmla="*/ 702128 h 723899"/>
                <a:gd name="connsiteX13" fmla="*/ 100693 w 1902279"/>
                <a:gd name="connsiteY13" fmla="*/ 555171 h 723899"/>
                <a:gd name="connsiteX14" fmla="*/ 19050 w 1902279"/>
                <a:gd name="connsiteY14" fmla="*/ 440871 h 723899"/>
                <a:gd name="connsiteX15" fmla="*/ 214993 w 1902279"/>
                <a:gd name="connsiteY15" fmla="*/ 261257 h 723899"/>
                <a:gd name="connsiteX16" fmla="*/ 329293 w 1902279"/>
                <a:gd name="connsiteY16" fmla="*/ 130628 h 723899"/>
                <a:gd name="connsiteX17" fmla="*/ 410936 w 1902279"/>
                <a:gd name="connsiteY17" fmla="*/ 16328 h 723899"/>
                <a:gd name="connsiteX0" fmla="*/ 410936 w 1902279"/>
                <a:gd name="connsiteY0" fmla="*/ 16328 h 723899"/>
                <a:gd name="connsiteX1" fmla="*/ 1700893 w 1902279"/>
                <a:gd name="connsiteY1" fmla="*/ 32657 h 723899"/>
                <a:gd name="connsiteX2" fmla="*/ 1619250 w 1902279"/>
                <a:gd name="connsiteY2" fmla="*/ 179614 h 723899"/>
                <a:gd name="connsiteX3" fmla="*/ 1488622 w 1902279"/>
                <a:gd name="connsiteY3" fmla="*/ 391885 h 723899"/>
                <a:gd name="connsiteX4" fmla="*/ 1309007 w 1902279"/>
                <a:gd name="connsiteY4" fmla="*/ 457200 h 723899"/>
                <a:gd name="connsiteX5" fmla="*/ 1292679 w 1902279"/>
                <a:gd name="connsiteY5" fmla="*/ 326571 h 723899"/>
                <a:gd name="connsiteX6" fmla="*/ 1015093 w 1902279"/>
                <a:gd name="connsiteY6" fmla="*/ 506185 h 723899"/>
                <a:gd name="connsiteX7" fmla="*/ 900793 w 1902279"/>
                <a:gd name="connsiteY7" fmla="*/ 489857 h 723899"/>
                <a:gd name="connsiteX8" fmla="*/ 737507 w 1902279"/>
                <a:gd name="connsiteY8" fmla="*/ 653142 h 723899"/>
                <a:gd name="connsiteX9" fmla="*/ 590550 w 1902279"/>
                <a:gd name="connsiteY9" fmla="*/ 555171 h 723899"/>
                <a:gd name="connsiteX10" fmla="*/ 312965 w 1902279"/>
                <a:gd name="connsiteY10" fmla="*/ 685800 h 723899"/>
                <a:gd name="connsiteX11" fmla="*/ 182336 w 1902279"/>
                <a:gd name="connsiteY11" fmla="*/ 702128 h 723899"/>
                <a:gd name="connsiteX12" fmla="*/ 100693 w 1902279"/>
                <a:gd name="connsiteY12" fmla="*/ 555171 h 723899"/>
                <a:gd name="connsiteX13" fmla="*/ 19050 w 1902279"/>
                <a:gd name="connsiteY13" fmla="*/ 440871 h 723899"/>
                <a:gd name="connsiteX14" fmla="*/ 214993 w 1902279"/>
                <a:gd name="connsiteY14" fmla="*/ 261257 h 723899"/>
                <a:gd name="connsiteX15" fmla="*/ 329293 w 1902279"/>
                <a:gd name="connsiteY15" fmla="*/ 130628 h 723899"/>
                <a:gd name="connsiteX16" fmla="*/ 410936 w 1902279"/>
                <a:gd name="connsiteY16" fmla="*/ 16328 h 72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2279" h="723899">
                  <a:moveTo>
                    <a:pt x="410936" y="16328"/>
                  </a:moveTo>
                  <a:cubicBezTo>
                    <a:pt x="639536" y="0"/>
                    <a:pt x="1499507" y="5443"/>
                    <a:pt x="1700893" y="32657"/>
                  </a:cubicBezTo>
                  <a:cubicBezTo>
                    <a:pt x="1902279" y="59871"/>
                    <a:pt x="1654629" y="119743"/>
                    <a:pt x="1619250" y="179614"/>
                  </a:cubicBezTo>
                  <a:cubicBezTo>
                    <a:pt x="1583872" y="239485"/>
                    <a:pt x="1540329" y="345621"/>
                    <a:pt x="1488622" y="391885"/>
                  </a:cubicBezTo>
                  <a:cubicBezTo>
                    <a:pt x="1436915" y="438149"/>
                    <a:pt x="1341664" y="468086"/>
                    <a:pt x="1309007" y="457200"/>
                  </a:cubicBezTo>
                  <a:cubicBezTo>
                    <a:pt x="1276350" y="446314"/>
                    <a:pt x="1341665" y="318407"/>
                    <a:pt x="1292679" y="326571"/>
                  </a:cubicBezTo>
                  <a:cubicBezTo>
                    <a:pt x="1243693" y="334735"/>
                    <a:pt x="1080407" y="478971"/>
                    <a:pt x="1015093" y="506185"/>
                  </a:cubicBezTo>
                  <a:cubicBezTo>
                    <a:pt x="949779" y="533399"/>
                    <a:pt x="947057" y="465364"/>
                    <a:pt x="900793" y="489857"/>
                  </a:cubicBezTo>
                  <a:cubicBezTo>
                    <a:pt x="854529" y="514350"/>
                    <a:pt x="789214" y="642256"/>
                    <a:pt x="737507" y="653142"/>
                  </a:cubicBezTo>
                  <a:cubicBezTo>
                    <a:pt x="685800" y="664028"/>
                    <a:pt x="661307" y="549728"/>
                    <a:pt x="590550" y="555171"/>
                  </a:cubicBezTo>
                  <a:cubicBezTo>
                    <a:pt x="519793" y="560614"/>
                    <a:pt x="381001" y="661307"/>
                    <a:pt x="312965" y="685800"/>
                  </a:cubicBezTo>
                  <a:cubicBezTo>
                    <a:pt x="244929" y="710293"/>
                    <a:pt x="217715" y="723899"/>
                    <a:pt x="182336" y="702128"/>
                  </a:cubicBezTo>
                  <a:cubicBezTo>
                    <a:pt x="146957" y="680357"/>
                    <a:pt x="127907" y="598714"/>
                    <a:pt x="100693" y="555171"/>
                  </a:cubicBezTo>
                  <a:cubicBezTo>
                    <a:pt x="73479" y="511628"/>
                    <a:pt x="0" y="489856"/>
                    <a:pt x="19050" y="440871"/>
                  </a:cubicBezTo>
                  <a:cubicBezTo>
                    <a:pt x="38100" y="391886"/>
                    <a:pt x="163286" y="312964"/>
                    <a:pt x="214993" y="261257"/>
                  </a:cubicBezTo>
                  <a:cubicBezTo>
                    <a:pt x="266700" y="209550"/>
                    <a:pt x="296636" y="168728"/>
                    <a:pt x="329293" y="130628"/>
                  </a:cubicBezTo>
                  <a:cubicBezTo>
                    <a:pt x="361950" y="92528"/>
                    <a:pt x="182336" y="32656"/>
                    <a:pt x="410936" y="16328"/>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Box 84"/>
            <p:cNvSpPr txBox="1"/>
            <p:nvPr/>
          </p:nvSpPr>
          <p:spPr>
            <a:xfrm>
              <a:off x="6096000" y="914400"/>
              <a:ext cx="49244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a:t>
              </a:r>
            </a:p>
          </p:txBody>
        </p:sp>
      </p:grpSp>
      <p:grpSp>
        <p:nvGrpSpPr>
          <p:cNvPr id="86" name="Group 43"/>
          <p:cNvGrpSpPr/>
          <p:nvPr/>
        </p:nvGrpSpPr>
        <p:grpSpPr>
          <a:xfrm>
            <a:off x="7649936" y="3186793"/>
            <a:ext cx="1453243" cy="3573236"/>
            <a:chOff x="7649936" y="3186793"/>
            <a:chExt cx="1453243" cy="3573236"/>
          </a:xfrm>
        </p:grpSpPr>
        <p:sp>
          <p:nvSpPr>
            <p:cNvPr id="87" name="Freeform 86"/>
            <p:cNvSpPr/>
            <p:nvPr/>
          </p:nvSpPr>
          <p:spPr>
            <a:xfrm>
              <a:off x="7649936" y="3186793"/>
              <a:ext cx="1453243" cy="3573236"/>
            </a:xfrm>
            <a:custGeom>
              <a:avLst/>
              <a:gdLst>
                <a:gd name="connsiteX0" fmla="*/ 1428750 w 1543049"/>
                <a:gd name="connsiteY0" fmla="*/ 590550 h 4705351"/>
                <a:gd name="connsiteX1" fmla="*/ 1265464 w 1543049"/>
                <a:gd name="connsiteY1" fmla="*/ 574222 h 4705351"/>
                <a:gd name="connsiteX2" fmla="*/ 1151164 w 1543049"/>
                <a:gd name="connsiteY2" fmla="*/ 770164 h 4705351"/>
                <a:gd name="connsiteX3" fmla="*/ 987878 w 1543049"/>
                <a:gd name="connsiteY3" fmla="*/ 835479 h 4705351"/>
                <a:gd name="connsiteX4" fmla="*/ 906235 w 1543049"/>
                <a:gd name="connsiteY4" fmla="*/ 1129393 h 4705351"/>
                <a:gd name="connsiteX5" fmla="*/ 726621 w 1543049"/>
                <a:gd name="connsiteY5" fmla="*/ 1162050 h 4705351"/>
                <a:gd name="connsiteX6" fmla="*/ 334735 w 1543049"/>
                <a:gd name="connsiteY6" fmla="*/ 1129393 h 4705351"/>
                <a:gd name="connsiteX7" fmla="*/ 171450 w 1543049"/>
                <a:gd name="connsiteY7" fmla="*/ 1260022 h 4705351"/>
                <a:gd name="connsiteX8" fmla="*/ 8164 w 1543049"/>
                <a:gd name="connsiteY8" fmla="*/ 1276350 h 4705351"/>
                <a:gd name="connsiteX9" fmla="*/ 122464 w 1543049"/>
                <a:gd name="connsiteY9" fmla="*/ 1521279 h 4705351"/>
                <a:gd name="connsiteX10" fmla="*/ 547007 w 1543049"/>
                <a:gd name="connsiteY10" fmla="*/ 3056164 h 4705351"/>
                <a:gd name="connsiteX11" fmla="*/ 628650 w 1543049"/>
                <a:gd name="connsiteY11" fmla="*/ 3366407 h 4705351"/>
                <a:gd name="connsiteX12" fmla="*/ 775607 w 1543049"/>
                <a:gd name="connsiteY12" fmla="*/ 3448050 h 4705351"/>
                <a:gd name="connsiteX13" fmla="*/ 661307 w 1543049"/>
                <a:gd name="connsiteY13" fmla="*/ 3627664 h 4705351"/>
                <a:gd name="connsiteX14" fmla="*/ 661307 w 1543049"/>
                <a:gd name="connsiteY14" fmla="*/ 3823607 h 4705351"/>
                <a:gd name="connsiteX15" fmla="*/ 612321 w 1543049"/>
                <a:gd name="connsiteY15" fmla="*/ 3872593 h 4705351"/>
                <a:gd name="connsiteX16" fmla="*/ 612321 w 1543049"/>
                <a:gd name="connsiteY16" fmla="*/ 4003222 h 4705351"/>
                <a:gd name="connsiteX17" fmla="*/ 628650 w 1543049"/>
                <a:gd name="connsiteY17" fmla="*/ 4117522 h 4705351"/>
                <a:gd name="connsiteX18" fmla="*/ 628650 w 1543049"/>
                <a:gd name="connsiteY18" fmla="*/ 4117522 h 4705351"/>
                <a:gd name="connsiteX19" fmla="*/ 1412421 w 1543049"/>
                <a:gd name="connsiteY19" fmla="*/ 4117522 h 4705351"/>
                <a:gd name="connsiteX20" fmla="*/ 1428750 w 1543049"/>
                <a:gd name="connsiteY20" fmla="*/ 590550 h 4705351"/>
                <a:gd name="connsiteX0" fmla="*/ 1428750 w 1453243"/>
                <a:gd name="connsiteY0" fmla="*/ 590550 h 4705351"/>
                <a:gd name="connsiteX1" fmla="*/ 1265464 w 1453243"/>
                <a:gd name="connsiteY1" fmla="*/ 574222 h 4705351"/>
                <a:gd name="connsiteX2" fmla="*/ 1151164 w 1453243"/>
                <a:gd name="connsiteY2" fmla="*/ 770164 h 4705351"/>
                <a:gd name="connsiteX3" fmla="*/ 987878 w 1453243"/>
                <a:gd name="connsiteY3" fmla="*/ 835479 h 4705351"/>
                <a:gd name="connsiteX4" fmla="*/ 906235 w 1453243"/>
                <a:gd name="connsiteY4" fmla="*/ 1129393 h 4705351"/>
                <a:gd name="connsiteX5" fmla="*/ 726621 w 1453243"/>
                <a:gd name="connsiteY5" fmla="*/ 1162050 h 4705351"/>
                <a:gd name="connsiteX6" fmla="*/ 334735 w 1453243"/>
                <a:gd name="connsiteY6" fmla="*/ 1129393 h 4705351"/>
                <a:gd name="connsiteX7" fmla="*/ 171450 w 1453243"/>
                <a:gd name="connsiteY7" fmla="*/ 1260022 h 4705351"/>
                <a:gd name="connsiteX8" fmla="*/ 8164 w 1453243"/>
                <a:gd name="connsiteY8" fmla="*/ 1276350 h 4705351"/>
                <a:gd name="connsiteX9" fmla="*/ 122464 w 1453243"/>
                <a:gd name="connsiteY9" fmla="*/ 1521279 h 4705351"/>
                <a:gd name="connsiteX10" fmla="*/ 547007 w 1453243"/>
                <a:gd name="connsiteY10" fmla="*/ 3056164 h 4705351"/>
                <a:gd name="connsiteX11" fmla="*/ 628650 w 1453243"/>
                <a:gd name="connsiteY11" fmla="*/ 3366407 h 4705351"/>
                <a:gd name="connsiteX12" fmla="*/ 775607 w 1453243"/>
                <a:gd name="connsiteY12" fmla="*/ 3448050 h 4705351"/>
                <a:gd name="connsiteX13" fmla="*/ 661307 w 1453243"/>
                <a:gd name="connsiteY13" fmla="*/ 3627664 h 4705351"/>
                <a:gd name="connsiteX14" fmla="*/ 661307 w 1453243"/>
                <a:gd name="connsiteY14" fmla="*/ 3823607 h 4705351"/>
                <a:gd name="connsiteX15" fmla="*/ 612321 w 1453243"/>
                <a:gd name="connsiteY15" fmla="*/ 3872593 h 4705351"/>
                <a:gd name="connsiteX16" fmla="*/ 612321 w 1453243"/>
                <a:gd name="connsiteY16" fmla="*/ 4003222 h 4705351"/>
                <a:gd name="connsiteX17" fmla="*/ 628650 w 1453243"/>
                <a:gd name="connsiteY17" fmla="*/ 4117522 h 4705351"/>
                <a:gd name="connsiteX18" fmla="*/ 628650 w 1453243"/>
                <a:gd name="connsiteY18" fmla="*/ 4117522 h 4705351"/>
                <a:gd name="connsiteX19" fmla="*/ 1412421 w 1453243"/>
                <a:gd name="connsiteY19" fmla="*/ 4117522 h 4705351"/>
                <a:gd name="connsiteX20" fmla="*/ 1428750 w 1453243"/>
                <a:gd name="connsiteY20" fmla="*/ 590550 h 4705351"/>
                <a:gd name="connsiteX0" fmla="*/ 1428750 w 1453243"/>
                <a:gd name="connsiteY0" fmla="*/ 590550 h 4117522"/>
                <a:gd name="connsiteX1" fmla="*/ 1265464 w 1453243"/>
                <a:gd name="connsiteY1" fmla="*/ 574222 h 4117522"/>
                <a:gd name="connsiteX2" fmla="*/ 1151164 w 1453243"/>
                <a:gd name="connsiteY2" fmla="*/ 770164 h 4117522"/>
                <a:gd name="connsiteX3" fmla="*/ 987878 w 1453243"/>
                <a:gd name="connsiteY3" fmla="*/ 835479 h 4117522"/>
                <a:gd name="connsiteX4" fmla="*/ 906235 w 1453243"/>
                <a:gd name="connsiteY4" fmla="*/ 1129393 h 4117522"/>
                <a:gd name="connsiteX5" fmla="*/ 726621 w 1453243"/>
                <a:gd name="connsiteY5" fmla="*/ 1162050 h 4117522"/>
                <a:gd name="connsiteX6" fmla="*/ 334735 w 1453243"/>
                <a:gd name="connsiteY6" fmla="*/ 1129393 h 4117522"/>
                <a:gd name="connsiteX7" fmla="*/ 171450 w 1453243"/>
                <a:gd name="connsiteY7" fmla="*/ 1260022 h 4117522"/>
                <a:gd name="connsiteX8" fmla="*/ 8164 w 1453243"/>
                <a:gd name="connsiteY8" fmla="*/ 1276350 h 4117522"/>
                <a:gd name="connsiteX9" fmla="*/ 122464 w 1453243"/>
                <a:gd name="connsiteY9" fmla="*/ 1521279 h 4117522"/>
                <a:gd name="connsiteX10" fmla="*/ 547007 w 1453243"/>
                <a:gd name="connsiteY10" fmla="*/ 3056164 h 4117522"/>
                <a:gd name="connsiteX11" fmla="*/ 628650 w 1453243"/>
                <a:gd name="connsiteY11" fmla="*/ 3366407 h 4117522"/>
                <a:gd name="connsiteX12" fmla="*/ 775607 w 1453243"/>
                <a:gd name="connsiteY12" fmla="*/ 3448050 h 4117522"/>
                <a:gd name="connsiteX13" fmla="*/ 661307 w 1453243"/>
                <a:gd name="connsiteY13" fmla="*/ 3627664 h 4117522"/>
                <a:gd name="connsiteX14" fmla="*/ 661307 w 1453243"/>
                <a:gd name="connsiteY14" fmla="*/ 3823607 h 4117522"/>
                <a:gd name="connsiteX15" fmla="*/ 612321 w 1453243"/>
                <a:gd name="connsiteY15" fmla="*/ 3872593 h 4117522"/>
                <a:gd name="connsiteX16" fmla="*/ 612321 w 1453243"/>
                <a:gd name="connsiteY16" fmla="*/ 4003222 h 4117522"/>
                <a:gd name="connsiteX17" fmla="*/ 628650 w 1453243"/>
                <a:gd name="connsiteY17" fmla="*/ 4117522 h 4117522"/>
                <a:gd name="connsiteX18" fmla="*/ 628650 w 1453243"/>
                <a:gd name="connsiteY18" fmla="*/ 4117522 h 4117522"/>
                <a:gd name="connsiteX19" fmla="*/ 1412421 w 1453243"/>
                <a:gd name="connsiteY19" fmla="*/ 4117522 h 4117522"/>
                <a:gd name="connsiteX20" fmla="*/ 1428750 w 1453243"/>
                <a:gd name="connsiteY20" fmla="*/ 590550 h 4117522"/>
                <a:gd name="connsiteX0" fmla="*/ 1428750 w 1453243"/>
                <a:gd name="connsiteY0" fmla="*/ 46264 h 3573236"/>
                <a:gd name="connsiteX1" fmla="*/ 1265464 w 1453243"/>
                <a:gd name="connsiteY1" fmla="*/ 29936 h 3573236"/>
                <a:gd name="connsiteX2" fmla="*/ 1151164 w 1453243"/>
                <a:gd name="connsiteY2" fmla="*/ 225878 h 3573236"/>
                <a:gd name="connsiteX3" fmla="*/ 987878 w 1453243"/>
                <a:gd name="connsiteY3" fmla="*/ 291193 h 3573236"/>
                <a:gd name="connsiteX4" fmla="*/ 906235 w 1453243"/>
                <a:gd name="connsiteY4" fmla="*/ 585107 h 3573236"/>
                <a:gd name="connsiteX5" fmla="*/ 726621 w 1453243"/>
                <a:gd name="connsiteY5" fmla="*/ 617764 h 3573236"/>
                <a:gd name="connsiteX6" fmla="*/ 334735 w 1453243"/>
                <a:gd name="connsiteY6" fmla="*/ 585107 h 3573236"/>
                <a:gd name="connsiteX7" fmla="*/ 171450 w 1453243"/>
                <a:gd name="connsiteY7" fmla="*/ 715736 h 3573236"/>
                <a:gd name="connsiteX8" fmla="*/ 8164 w 1453243"/>
                <a:gd name="connsiteY8" fmla="*/ 732064 h 3573236"/>
                <a:gd name="connsiteX9" fmla="*/ 122464 w 1453243"/>
                <a:gd name="connsiteY9" fmla="*/ 976993 h 3573236"/>
                <a:gd name="connsiteX10" fmla="*/ 547007 w 1453243"/>
                <a:gd name="connsiteY10" fmla="*/ 2511878 h 3573236"/>
                <a:gd name="connsiteX11" fmla="*/ 628650 w 1453243"/>
                <a:gd name="connsiteY11" fmla="*/ 2822121 h 3573236"/>
                <a:gd name="connsiteX12" fmla="*/ 775607 w 1453243"/>
                <a:gd name="connsiteY12" fmla="*/ 2903764 h 3573236"/>
                <a:gd name="connsiteX13" fmla="*/ 661307 w 1453243"/>
                <a:gd name="connsiteY13" fmla="*/ 3083378 h 3573236"/>
                <a:gd name="connsiteX14" fmla="*/ 661307 w 1453243"/>
                <a:gd name="connsiteY14" fmla="*/ 3279321 h 3573236"/>
                <a:gd name="connsiteX15" fmla="*/ 612321 w 1453243"/>
                <a:gd name="connsiteY15" fmla="*/ 3328307 h 3573236"/>
                <a:gd name="connsiteX16" fmla="*/ 612321 w 1453243"/>
                <a:gd name="connsiteY16" fmla="*/ 3458936 h 3573236"/>
                <a:gd name="connsiteX17" fmla="*/ 628650 w 1453243"/>
                <a:gd name="connsiteY17" fmla="*/ 3573236 h 3573236"/>
                <a:gd name="connsiteX18" fmla="*/ 628650 w 1453243"/>
                <a:gd name="connsiteY18" fmla="*/ 3573236 h 3573236"/>
                <a:gd name="connsiteX19" fmla="*/ 1412421 w 1453243"/>
                <a:gd name="connsiteY19" fmla="*/ 3573236 h 3573236"/>
                <a:gd name="connsiteX20" fmla="*/ 1428750 w 1453243"/>
                <a:gd name="connsiteY20" fmla="*/ 46264 h 357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3243" h="3573236">
                  <a:moveTo>
                    <a:pt x="1428750" y="46264"/>
                  </a:moveTo>
                  <a:cubicBezTo>
                    <a:pt x="1126671" y="48985"/>
                    <a:pt x="1311728" y="0"/>
                    <a:pt x="1265464" y="29936"/>
                  </a:cubicBezTo>
                  <a:cubicBezTo>
                    <a:pt x="1219200" y="59872"/>
                    <a:pt x="1197428" y="182335"/>
                    <a:pt x="1151164" y="225878"/>
                  </a:cubicBezTo>
                  <a:cubicBezTo>
                    <a:pt x="1104900" y="269421"/>
                    <a:pt x="1028700" y="231322"/>
                    <a:pt x="987878" y="291193"/>
                  </a:cubicBezTo>
                  <a:cubicBezTo>
                    <a:pt x="947057" y="351065"/>
                    <a:pt x="949778" y="530679"/>
                    <a:pt x="906235" y="585107"/>
                  </a:cubicBezTo>
                  <a:cubicBezTo>
                    <a:pt x="862692" y="639535"/>
                    <a:pt x="821871" y="617764"/>
                    <a:pt x="726621" y="617764"/>
                  </a:cubicBezTo>
                  <a:cubicBezTo>
                    <a:pt x="631371" y="617764"/>
                    <a:pt x="427264" y="568778"/>
                    <a:pt x="334735" y="585107"/>
                  </a:cubicBezTo>
                  <a:cubicBezTo>
                    <a:pt x="242207" y="601436"/>
                    <a:pt x="225878" y="691243"/>
                    <a:pt x="171450" y="715736"/>
                  </a:cubicBezTo>
                  <a:cubicBezTo>
                    <a:pt x="117022" y="740229"/>
                    <a:pt x="16328" y="688521"/>
                    <a:pt x="8164" y="732064"/>
                  </a:cubicBezTo>
                  <a:cubicBezTo>
                    <a:pt x="0" y="775607"/>
                    <a:pt x="32657" y="680357"/>
                    <a:pt x="122464" y="976993"/>
                  </a:cubicBezTo>
                  <a:cubicBezTo>
                    <a:pt x="212271" y="1273629"/>
                    <a:pt x="462643" y="2204357"/>
                    <a:pt x="547007" y="2511878"/>
                  </a:cubicBezTo>
                  <a:cubicBezTo>
                    <a:pt x="631371" y="2819399"/>
                    <a:pt x="590550" y="2756807"/>
                    <a:pt x="628650" y="2822121"/>
                  </a:cubicBezTo>
                  <a:cubicBezTo>
                    <a:pt x="666750" y="2887435"/>
                    <a:pt x="770164" y="2860221"/>
                    <a:pt x="775607" y="2903764"/>
                  </a:cubicBezTo>
                  <a:cubicBezTo>
                    <a:pt x="781050" y="2947307"/>
                    <a:pt x="680357" y="3020785"/>
                    <a:pt x="661307" y="3083378"/>
                  </a:cubicBezTo>
                  <a:cubicBezTo>
                    <a:pt x="642257" y="3145971"/>
                    <a:pt x="669471" y="3238500"/>
                    <a:pt x="661307" y="3279321"/>
                  </a:cubicBezTo>
                  <a:cubicBezTo>
                    <a:pt x="653143" y="3320143"/>
                    <a:pt x="620485" y="3298371"/>
                    <a:pt x="612321" y="3328307"/>
                  </a:cubicBezTo>
                  <a:cubicBezTo>
                    <a:pt x="604157" y="3358243"/>
                    <a:pt x="609600" y="3418115"/>
                    <a:pt x="612321" y="3458936"/>
                  </a:cubicBezTo>
                  <a:cubicBezTo>
                    <a:pt x="615042" y="3499757"/>
                    <a:pt x="628650" y="3573236"/>
                    <a:pt x="628650" y="3573236"/>
                  </a:cubicBezTo>
                  <a:lnTo>
                    <a:pt x="628650" y="3573236"/>
                  </a:lnTo>
                  <a:cubicBezTo>
                    <a:pt x="759278" y="3573236"/>
                    <a:pt x="508070" y="3557327"/>
                    <a:pt x="1412421" y="3573236"/>
                  </a:cubicBezTo>
                  <a:cubicBezTo>
                    <a:pt x="1428749" y="2675164"/>
                    <a:pt x="1453243" y="636814"/>
                    <a:pt x="1428750" y="46264"/>
                  </a:cubicBezTo>
                  <a:close/>
                </a:path>
              </a:pathLst>
            </a:custGeom>
            <a:solidFill>
              <a:srgbClr val="FF33CC">
                <a:alpha val="5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8305800" y="5181600"/>
              <a:ext cx="662362"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GA</a:t>
              </a:r>
            </a:p>
          </p:txBody>
        </p:sp>
      </p:grpSp>
      <p:grpSp>
        <p:nvGrpSpPr>
          <p:cNvPr id="89" name="Group 33"/>
          <p:cNvGrpSpPr/>
          <p:nvPr/>
        </p:nvGrpSpPr>
        <p:grpSpPr>
          <a:xfrm>
            <a:off x="2721" y="854529"/>
            <a:ext cx="1583871" cy="4774292"/>
            <a:chOff x="2721" y="854529"/>
            <a:chExt cx="1583871" cy="4774292"/>
          </a:xfrm>
        </p:grpSpPr>
        <p:sp>
          <p:nvSpPr>
            <p:cNvPr id="90" name="Freeform 89"/>
            <p:cNvSpPr/>
            <p:nvPr/>
          </p:nvSpPr>
          <p:spPr>
            <a:xfrm>
              <a:off x="2721" y="854529"/>
              <a:ext cx="1583871" cy="4774292"/>
            </a:xfrm>
            <a:custGeom>
              <a:avLst/>
              <a:gdLst>
                <a:gd name="connsiteX0" fmla="*/ 1581150 w 1861458"/>
                <a:gd name="connsiteY0" fmla="*/ 4868636 h 5456464"/>
                <a:gd name="connsiteX1" fmla="*/ 1728107 w 1861458"/>
                <a:gd name="connsiteY1" fmla="*/ 3448050 h 5456464"/>
                <a:gd name="connsiteX2" fmla="*/ 1564822 w 1861458"/>
                <a:gd name="connsiteY2" fmla="*/ 2794907 h 5456464"/>
                <a:gd name="connsiteX3" fmla="*/ 1564822 w 1861458"/>
                <a:gd name="connsiteY3" fmla="*/ 2125436 h 5456464"/>
                <a:gd name="connsiteX4" fmla="*/ 1630136 w 1861458"/>
                <a:gd name="connsiteY4" fmla="*/ 737507 h 5456464"/>
                <a:gd name="connsiteX5" fmla="*/ 1630136 w 1861458"/>
                <a:gd name="connsiteY5" fmla="*/ 639536 h 5456464"/>
                <a:gd name="connsiteX6" fmla="*/ 242207 w 1861458"/>
                <a:gd name="connsiteY6" fmla="*/ 688521 h 5456464"/>
                <a:gd name="connsiteX7" fmla="*/ 176893 w 1861458"/>
                <a:gd name="connsiteY7" fmla="*/ 4770664 h 5456464"/>
                <a:gd name="connsiteX8" fmla="*/ 340179 w 1861458"/>
                <a:gd name="connsiteY8" fmla="*/ 4803321 h 5456464"/>
                <a:gd name="connsiteX9" fmla="*/ 421822 w 1861458"/>
                <a:gd name="connsiteY9" fmla="*/ 4754336 h 5456464"/>
                <a:gd name="connsiteX10" fmla="*/ 895350 w 1861458"/>
                <a:gd name="connsiteY10" fmla="*/ 4786993 h 5456464"/>
                <a:gd name="connsiteX11" fmla="*/ 1091293 w 1861458"/>
                <a:gd name="connsiteY11" fmla="*/ 4705350 h 5456464"/>
                <a:gd name="connsiteX12" fmla="*/ 1270907 w 1861458"/>
                <a:gd name="connsiteY12" fmla="*/ 4803321 h 5456464"/>
                <a:gd name="connsiteX13" fmla="*/ 1581150 w 1861458"/>
                <a:gd name="connsiteY13" fmla="*/ 4868636 h 5456464"/>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61458"/>
                <a:gd name="connsiteY0" fmla="*/ 4378779 h 4966607"/>
                <a:gd name="connsiteX1" fmla="*/ 1728107 w 1861458"/>
                <a:gd name="connsiteY1" fmla="*/ 2958193 h 4966607"/>
                <a:gd name="connsiteX2" fmla="*/ 1564822 w 1861458"/>
                <a:gd name="connsiteY2" fmla="*/ 2305050 h 4966607"/>
                <a:gd name="connsiteX3" fmla="*/ 1564822 w 1861458"/>
                <a:gd name="connsiteY3" fmla="*/ 1635579 h 4966607"/>
                <a:gd name="connsiteX4" fmla="*/ 1630136 w 1861458"/>
                <a:gd name="connsiteY4" fmla="*/ 247650 h 4966607"/>
                <a:gd name="connsiteX5" fmla="*/ 1630136 w 1861458"/>
                <a:gd name="connsiteY5" fmla="*/ 149679 h 4966607"/>
                <a:gd name="connsiteX6" fmla="*/ 242207 w 1861458"/>
                <a:gd name="connsiteY6" fmla="*/ 198664 h 4966607"/>
                <a:gd name="connsiteX7" fmla="*/ 176893 w 1861458"/>
                <a:gd name="connsiteY7" fmla="*/ 4280807 h 4966607"/>
                <a:gd name="connsiteX8" fmla="*/ 340179 w 1861458"/>
                <a:gd name="connsiteY8" fmla="*/ 4313464 h 4966607"/>
                <a:gd name="connsiteX9" fmla="*/ 421822 w 1861458"/>
                <a:gd name="connsiteY9" fmla="*/ 4264479 h 4966607"/>
                <a:gd name="connsiteX10" fmla="*/ 895350 w 1861458"/>
                <a:gd name="connsiteY10" fmla="*/ 4297136 h 4966607"/>
                <a:gd name="connsiteX11" fmla="*/ 1091293 w 1861458"/>
                <a:gd name="connsiteY11" fmla="*/ 4215493 h 4966607"/>
                <a:gd name="connsiteX12" fmla="*/ 1270907 w 1861458"/>
                <a:gd name="connsiteY12" fmla="*/ 4313464 h 4966607"/>
                <a:gd name="connsiteX13" fmla="*/ 1581150 w 1861458"/>
                <a:gd name="connsiteY13" fmla="*/ 4378779 h 4966607"/>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850572"/>
                <a:gd name="connsiteY0" fmla="*/ 4852308 h 5440136"/>
                <a:gd name="connsiteX1" fmla="*/ 1728107 w 1850572"/>
                <a:gd name="connsiteY1" fmla="*/ 3431722 h 5440136"/>
                <a:gd name="connsiteX2" fmla="*/ 1564822 w 1850572"/>
                <a:gd name="connsiteY2" fmla="*/ 2778579 h 5440136"/>
                <a:gd name="connsiteX3" fmla="*/ 1564822 w 1850572"/>
                <a:gd name="connsiteY3" fmla="*/ 2109108 h 5440136"/>
                <a:gd name="connsiteX4" fmla="*/ 1630136 w 1850572"/>
                <a:gd name="connsiteY4" fmla="*/ 721179 h 5440136"/>
                <a:gd name="connsiteX5" fmla="*/ 242207 w 1850572"/>
                <a:gd name="connsiteY5" fmla="*/ 672193 h 5440136"/>
                <a:gd name="connsiteX6" fmla="*/ 176893 w 1850572"/>
                <a:gd name="connsiteY6" fmla="*/ 4754336 h 5440136"/>
                <a:gd name="connsiteX7" fmla="*/ 340179 w 1850572"/>
                <a:gd name="connsiteY7" fmla="*/ 4786993 h 5440136"/>
                <a:gd name="connsiteX8" fmla="*/ 421822 w 1850572"/>
                <a:gd name="connsiteY8" fmla="*/ 4738008 h 5440136"/>
                <a:gd name="connsiteX9" fmla="*/ 895350 w 1850572"/>
                <a:gd name="connsiteY9" fmla="*/ 4770665 h 5440136"/>
                <a:gd name="connsiteX10" fmla="*/ 1091293 w 1850572"/>
                <a:gd name="connsiteY10" fmla="*/ 4689022 h 5440136"/>
                <a:gd name="connsiteX11" fmla="*/ 1270907 w 1850572"/>
                <a:gd name="connsiteY11" fmla="*/ 4786993 h 5440136"/>
                <a:gd name="connsiteX12" fmla="*/ 1581150 w 1850572"/>
                <a:gd name="connsiteY12" fmla="*/ 4852308 h 5440136"/>
                <a:gd name="connsiteX0" fmla="*/ 1581150 w 1730828"/>
                <a:gd name="connsiteY0" fmla="*/ 4852308 h 5440136"/>
                <a:gd name="connsiteX1" fmla="*/ 1728107 w 1730828"/>
                <a:gd name="connsiteY1" fmla="*/ 3431722 h 5440136"/>
                <a:gd name="connsiteX2" fmla="*/ 1564822 w 1730828"/>
                <a:gd name="connsiteY2" fmla="*/ 2778579 h 5440136"/>
                <a:gd name="connsiteX3" fmla="*/ 1564822 w 1730828"/>
                <a:gd name="connsiteY3" fmla="*/ 2109108 h 5440136"/>
                <a:gd name="connsiteX4" fmla="*/ 1630136 w 1730828"/>
                <a:gd name="connsiteY4" fmla="*/ 721179 h 5440136"/>
                <a:gd name="connsiteX5" fmla="*/ 242207 w 1730828"/>
                <a:gd name="connsiteY5" fmla="*/ 672193 h 5440136"/>
                <a:gd name="connsiteX6" fmla="*/ 176893 w 1730828"/>
                <a:gd name="connsiteY6" fmla="*/ 4754336 h 5440136"/>
                <a:gd name="connsiteX7" fmla="*/ 340179 w 1730828"/>
                <a:gd name="connsiteY7" fmla="*/ 4786993 h 5440136"/>
                <a:gd name="connsiteX8" fmla="*/ 421822 w 1730828"/>
                <a:gd name="connsiteY8" fmla="*/ 4738008 h 5440136"/>
                <a:gd name="connsiteX9" fmla="*/ 895350 w 1730828"/>
                <a:gd name="connsiteY9" fmla="*/ 4770665 h 5440136"/>
                <a:gd name="connsiteX10" fmla="*/ 1091293 w 1730828"/>
                <a:gd name="connsiteY10" fmla="*/ 4689022 h 5440136"/>
                <a:gd name="connsiteX11" fmla="*/ 1270907 w 1730828"/>
                <a:gd name="connsiteY11" fmla="*/ 4786993 h 5440136"/>
                <a:gd name="connsiteX12" fmla="*/ 1581150 w 1730828"/>
                <a:gd name="connsiteY12" fmla="*/ 4852308 h 5440136"/>
                <a:gd name="connsiteX0" fmla="*/ 1581150 w 1730828"/>
                <a:gd name="connsiteY0" fmla="*/ 4182837 h 4770665"/>
                <a:gd name="connsiteX1" fmla="*/ 1728107 w 1730828"/>
                <a:gd name="connsiteY1" fmla="*/ 2762251 h 4770665"/>
                <a:gd name="connsiteX2" fmla="*/ 1564822 w 1730828"/>
                <a:gd name="connsiteY2" fmla="*/ 2109108 h 4770665"/>
                <a:gd name="connsiteX3" fmla="*/ 1564822 w 1730828"/>
                <a:gd name="connsiteY3" fmla="*/ 1439637 h 4770665"/>
                <a:gd name="connsiteX4" fmla="*/ 1630136 w 1730828"/>
                <a:gd name="connsiteY4" fmla="*/ 51708 h 4770665"/>
                <a:gd name="connsiteX5" fmla="*/ 242207 w 1730828"/>
                <a:gd name="connsiteY5" fmla="*/ 2722 h 4770665"/>
                <a:gd name="connsiteX6" fmla="*/ 176893 w 1730828"/>
                <a:gd name="connsiteY6" fmla="*/ 4084865 h 4770665"/>
                <a:gd name="connsiteX7" fmla="*/ 340179 w 1730828"/>
                <a:gd name="connsiteY7" fmla="*/ 4117522 h 4770665"/>
                <a:gd name="connsiteX8" fmla="*/ 421822 w 1730828"/>
                <a:gd name="connsiteY8" fmla="*/ 4068537 h 4770665"/>
                <a:gd name="connsiteX9" fmla="*/ 895350 w 1730828"/>
                <a:gd name="connsiteY9" fmla="*/ 4101194 h 4770665"/>
                <a:gd name="connsiteX10" fmla="*/ 1091293 w 1730828"/>
                <a:gd name="connsiteY10" fmla="*/ 4019551 h 4770665"/>
                <a:gd name="connsiteX11" fmla="*/ 1270907 w 1730828"/>
                <a:gd name="connsiteY11" fmla="*/ 4117522 h 4770665"/>
                <a:gd name="connsiteX12" fmla="*/ 1581150 w 1730828"/>
                <a:gd name="connsiteY12" fmla="*/ 4182837 h 4770665"/>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778828"/>
                <a:gd name="connsiteX1" fmla="*/ 1728107 w 1730828"/>
                <a:gd name="connsiteY1" fmla="*/ 2770414 h 4778828"/>
                <a:gd name="connsiteX2" fmla="*/ 1564822 w 1730828"/>
                <a:gd name="connsiteY2" fmla="*/ 2117271 h 4778828"/>
                <a:gd name="connsiteX3" fmla="*/ 1564822 w 1730828"/>
                <a:gd name="connsiteY3" fmla="*/ 1447800 h 4778828"/>
                <a:gd name="connsiteX4" fmla="*/ 1630136 w 1730828"/>
                <a:gd name="connsiteY4" fmla="*/ 59871 h 4778828"/>
                <a:gd name="connsiteX5" fmla="*/ 242207 w 1730828"/>
                <a:gd name="connsiteY5" fmla="*/ 10885 h 4778828"/>
                <a:gd name="connsiteX6" fmla="*/ 176893 w 1730828"/>
                <a:gd name="connsiteY6" fmla="*/ 4093028 h 4778828"/>
                <a:gd name="connsiteX7" fmla="*/ 340179 w 1730828"/>
                <a:gd name="connsiteY7" fmla="*/ 4125685 h 4778828"/>
                <a:gd name="connsiteX8" fmla="*/ 421822 w 1730828"/>
                <a:gd name="connsiteY8" fmla="*/ 4076700 h 4778828"/>
                <a:gd name="connsiteX9" fmla="*/ 895350 w 1730828"/>
                <a:gd name="connsiteY9" fmla="*/ 4109357 h 4778828"/>
                <a:gd name="connsiteX10" fmla="*/ 1091293 w 1730828"/>
                <a:gd name="connsiteY10" fmla="*/ 4027714 h 4778828"/>
                <a:gd name="connsiteX11" fmla="*/ 1270907 w 1730828"/>
                <a:gd name="connsiteY11" fmla="*/ 4125685 h 4778828"/>
                <a:gd name="connsiteX12" fmla="*/ 1581150 w 1730828"/>
                <a:gd name="connsiteY12" fmla="*/ 4191000 h 4778828"/>
                <a:gd name="connsiteX0" fmla="*/ 1581150 w 1730828"/>
                <a:gd name="connsiteY0" fmla="*/ 4191000 h 4416879"/>
                <a:gd name="connsiteX1" fmla="*/ 1728107 w 1730828"/>
                <a:gd name="connsiteY1" fmla="*/ 2770414 h 4416879"/>
                <a:gd name="connsiteX2" fmla="*/ 1564822 w 1730828"/>
                <a:gd name="connsiteY2" fmla="*/ 2117271 h 4416879"/>
                <a:gd name="connsiteX3" fmla="*/ 1564822 w 1730828"/>
                <a:gd name="connsiteY3" fmla="*/ 1447800 h 4416879"/>
                <a:gd name="connsiteX4" fmla="*/ 1630136 w 1730828"/>
                <a:gd name="connsiteY4" fmla="*/ 59871 h 4416879"/>
                <a:gd name="connsiteX5" fmla="*/ 242207 w 1730828"/>
                <a:gd name="connsiteY5" fmla="*/ 10885 h 4416879"/>
                <a:gd name="connsiteX6" fmla="*/ 176893 w 1730828"/>
                <a:gd name="connsiteY6" fmla="*/ 4093028 h 4416879"/>
                <a:gd name="connsiteX7" fmla="*/ 340179 w 1730828"/>
                <a:gd name="connsiteY7" fmla="*/ 4125685 h 4416879"/>
                <a:gd name="connsiteX8" fmla="*/ 421822 w 1730828"/>
                <a:gd name="connsiteY8" fmla="*/ 4076700 h 4416879"/>
                <a:gd name="connsiteX9" fmla="*/ 895350 w 1730828"/>
                <a:gd name="connsiteY9" fmla="*/ 4109357 h 4416879"/>
                <a:gd name="connsiteX10" fmla="*/ 1091293 w 1730828"/>
                <a:gd name="connsiteY10" fmla="*/ 4027714 h 4416879"/>
                <a:gd name="connsiteX11" fmla="*/ 1270907 w 1730828"/>
                <a:gd name="connsiteY11" fmla="*/ 4125685 h 4416879"/>
                <a:gd name="connsiteX12" fmla="*/ 1581150 w 1730828"/>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416879"/>
                <a:gd name="connsiteX1" fmla="*/ 1581150 w 1583871"/>
                <a:gd name="connsiteY1" fmla="*/ 2770414 h 4416879"/>
                <a:gd name="connsiteX2" fmla="*/ 1417865 w 1583871"/>
                <a:gd name="connsiteY2" fmla="*/ 2117271 h 4416879"/>
                <a:gd name="connsiteX3" fmla="*/ 1417865 w 1583871"/>
                <a:gd name="connsiteY3" fmla="*/ 1447800 h 4416879"/>
                <a:gd name="connsiteX4" fmla="*/ 1483179 w 1583871"/>
                <a:gd name="connsiteY4" fmla="*/ 59871 h 4416879"/>
                <a:gd name="connsiteX5" fmla="*/ 95250 w 1583871"/>
                <a:gd name="connsiteY5" fmla="*/ 10885 h 4416879"/>
                <a:gd name="connsiteX6" fmla="*/ 29936 w 1583871"/>
                <a:gd name="connsiteY6" fmla="*/ 4093028 h 4416879"/>
                <a:gd name="connsiteX7" fmla="*/ 193222 w 1583871"/>
                <a:gd name="connsiteY7" fmla="*/ 4125685 h 4416879"/>
                <a:gd name="connsiteX8" fmla="*/ 274865 w 1583871"/>
                <a:gd name="connsiteY8" fmla="*/ 4076700 h 4416879"/>
                <a:gd name="connsiteX9" fmla="*/ 748393 w 1583871"/>
                <a:gd name="connsiteY9" fmla="*/ 4109357 h 4416879"/>
                <a:gd name="connsiteX10" fmla="*/ 944336 w 1583871"/>
                <a:gd name="connsiteY10" fmla="*/ 4027714 h 4416879"/>
                <a:gd name="connsiteX11" fmla="*/ 1123950 w 1583871"/>
                <a:gd name="connsiteY11" fmla="*/ 4125685 h 4416879"/>
                <a:gd name="connsiteX12" fmla="*/ 1434193 w 1583871"/>
                <a:gd name="connsiteY12" fmla="*/ 4191000 h 4416879"/>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1123950 w 1583871"/>
                <a:gd name="connsiteY12" fmla="*/ 4125685 h 4774292"/>
                <a:gd name="connsiteX13" fmla="*/ 1434193 w 1583871"/>
                <a:gd name="connsiteY13" fmla="*/ 4191000 h 4774292"/>
                <a:gd name="connsiteX0" fmla="*/ 1434193 w 1583871"/>
                <a:gd name="connsiteY0" fmla="*/ 4191000 h 4774292"/>
                <a:gd name="connsiteX1" fmla="*/ 1581150 w 1583871"/>
                <a:gd name="connsiteY1" fmla="*/ 2770414 h 4774292"/>
                <a:gd name="connsiteX2" fmla="*/ 1417865 w 1583871"/>
                <a:gd name="connsiteY2" fmla="*/ 2117271 h 4774292"/>
                <a:gd name="connsiteX3" fmla="*/ 1417865 w 1583871"/>
                <a:gd name="connsiteY3" fmla="*/ 1447800 h 4774292"/>
                <a:gd name="connsiteX4" fmla="*/ 1483179 w 1583871"/>
                <a:gd name="connsiteY4" fmla="*/ 59871 h 4774292"/>
                <a:gd name="connsiteX5" fmla="*/ 95250 w 1583871"/>
                <a:gd name="connsiteY5" fmla="*/ 10885 h 4774292"/>
                <a:gd name="connsiteX6" fmla="*/ 29936 w 1583871"/>
                <a:gd name="connsiteY6" fmla="*/ 4093028 h 4774292"/>
                <a:gd name="connsiteX7" fmla="*/ 42999 w 1583871"/>
                <a:gd name="connsiteY7" fmla="*/ 4250872 h 4774292"/>
                <a:gd name="connsiteX8" fmla="*/ 193222 w 1583871"/>
                <a:gd name="connsiteY8" fmla="*/ 4125685 h 4774292"/>
                <a:gd name="connsiteX9" fmla="*/ 274865 w 1583871"/>
                <a:gd name="connsiteY9" fmla="*/ 4076700 h 4774292"/>
                <a:gd name="connsiteX10" fmla="*/ 748393 w 1583871"/>
                <a:gd name="connsiteY10" fmla="*/ 4109357 h 4774292"/>
                <a:gd name="connsiteX11" fmla="*/ 944336 w 1583871"/>
                <a:gd name="connsiteY11" fmla="*/ 4027714 h 4774292"/>
                <a:gd name="connsiteX12" fmla="*/ 957399 w 1583871"/>
                <a:gd name="connsiteY12" fmla="*/ 4052751 h 4774292"/>
                <a:gd name="connsiteX13" fmla="*/ 1123950 w 1583871"/>
                <a:gd name="connsiteY13" fmla="*/ 4125685 h 4774292"/>
                <a:gd name="connsiteX14" fmla="*/ 1434193 w 1583871"/>
                <a:gd name="connsiteY14" fmla="*/ 4191000 h 477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3871" h="4774292">
                  <a:moveTo>
                    <a:pt x="1434193" y="4191000"/>
                  </a:moveTo>
                  <a:cubicBezTo>
                    <a:pt x="1510393" y="3965122"/>
                    <a:pt x="1583871" y="3116035"/>
                    <a:pt x="1581150" y="2770414"/>
                  </a:cubicBezTo>
                  <a:cubicBezTo>
                    <a:pt x="1578429" y="2424793"/>
                    <a:pt x="1445079" y="2337707"/>
                    <a:pt x="1417865" y="2117271"/>
                  </a:cubicBezTo>
                  <a:cubicBezTo>
                    <a:pt x="1390651" y="1896835"/>
                    <a:pt x="1406979" y="1790700"/>
                    <a:pt x="1417865" y="1447800"/>
                  </a:cubicBezTo>
                  <a:cubicBezTo>
                    <a:pt x="1428751" y="1104900"/>
                    <a:pt x="1502229" y="723900"/>
                    <a:pt x="1483179" y="59871"/>
                  </a:cubicBezTo>
                  <a:cubicBezTo>
                    <a:pt x="664029" y="0"/>
                    <a:pt x="870857" y="8163"/>
                    <a:pt x="95250" y="10885"/>
                  </a:cubicBezTo>
                  <a:cubicBezTo>
                    <a:pt x="0" y="824592"/>
                    <a:pt x="160564" y="3194957"/>
                    <a:pt x="29936" y="4093028"/>
                  </a:cubicBezTo>
                  <a:cubicBezTo>
                    <a:pt x="21228" y="4774292"/>
                    <a:pt x="15785" y="4245429"/>
                    <a:pt x="42999" y="4250872"/>
                  </a:cubicBezTo>
                  <a:cubicBezTo>
                    <a:pt x="70213" y="4256315"/>
                    <a:pt x="154578" y="4154714"/>
                    <a:pt x="193222" y="4125685"/>
                  </a:cubicBezTo>
                  <a:cubicBezTo>
                    <a:pt x="231866" y="4096656"/>
                    <a:pt x="182337" y="4079421"/>
                    <a:pt x="274865" y="4076700"/>
                  </a:cubicBezTo>
                  <a:cubicBezTo>
                    <a:pt x="367393" y="4073979"/>
                    <a:pt x="636815" y="4117521"/>
                    <a:pt x="748393" y="4109357"/>
                  </a:cubicBezTo>
                  <a:cubicBezTo>
                    <a:pt x="859971" y="4101193"/>
                    <a:pt x="909502" y="4037148"/>
                    <a:pt x="944336" y="4027714"/>
                  </a:cubicBezTo>
                  <a:cubicBezTo>
                    <a:pt x="979170" y="4018280"/>
                    <a:pt x="927463" y="4036423"/>
                    <a:pt x="957399" y="4052751"/>
                  </a:cubicBezTo>
                  <a:cubicBezTo>
                    <a:pt x="987335" y="4069079"/>
                    <a:pt x="1044484" y="4102644"/>
                    <a:pt x="1123950" y="4125685"/>
                  </a:cubicBezTo>
                  <a:cubicBezTo>
                    <a:pt x="1203416" y="4148726"/>
                    <a:pt x="1357993" y="4416879"/>
                    <a:pt x="1434193" y="4191000"/>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p:cNvSpPr txBox="1"/>
            <p:nvPr/>
          </p:nvSpPr>
          <p:spPr>
            <a:xfrm>
              <a:off x="152400" y="1219200"/>
              <a:ext cx="1290738" cy="892552"/>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Indian</a:t>
              </a:r>
            </a:p>
            <a:p>
              <a:pPr algn="ctr"/>
              <a:r>
                <a:rPr lang="en-US" sz="2600" b="1" dirty="0" smtClean="0">
                  <a:solidFill>
                    <a:schemeClr val="bg1"/>
                  </a:solidFill>
                  <a:effectLst>
                    <a:outerShdw dist="38100" dir="7200000" algn="ctr" rotWithShape="0">
                      <a:schemeClr val="tx1"/>
                    </a:outerShdw>
                  </a:effectLst>
                </a:rPr>
                <a:t>Country</a:t>
              </a:r>
            </a:p>
          </p:txBody>
        </p:sp>
      </p:grpSp>
      <p:grpSp>
        <p:nvGrpSpPr>
          <p:cNvPr id="92" name="Group 45"/>
          <p:cNvGrpSpPr/>
          <p:nvPr/>
        </p:nvGrpSpPr>
        <p:grpSpPr>
          <a:xfrm>
            <a:off x="6779078" y="3214008"/>
            <a:ext cx="2321379" cy="1850571"/>
            <a:chOff x="6779078" y="3214008"/>
            <a:chExt cx="2321379" cy="1850571"/>
          </a:xfrm>
        </p:grpSpPr>
        <p:sp>
          <p:nvSpPr>
            <p:cNvPr id="93" name="Freeform 92"/>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rot="18795035">
              <a:off x="7336081" y="3970607"/>
              <a:ext cx="1490793" cy="492443"/>
            </a:xfrm>
            <a:prstGeom prst="rect">
              <a:avLst/>
            </a:prstGeom>
            <a:noFill/>
          </p:spPr>
          <p:txBody>
            <a:bodyPr wrap="none" rtlCol="0">
              <a:spAutoFit/>
            </a:bodyPr>
            <a:lstStyle/>
            <a:p>
              <a:pPr algn="ctr"/>
              <a:r>
                <a:rPr lang="en-US" sz="2600" b="1" dirty="0" smtClean="0">
                  <a:solidFill>
                    <a:schemeClr val="bg1"/>
                  </a:solidFill>
                  <a:effectLst>
                    <a:outerShdw dist="38100" dir="7200000" algn="ctr" rotWithShape="0">
                      <a:schemeClr val="tx1"/>
                    </a:outerShdw>
                  </a:effectLst>
                </a:rPr>
                <a:t>Cherokee</a:t>
              </a:r>
            </a:p>
          </p:txBody>
        </p:sp>
      </p:grpSp>
      <p:grpSp>
        <p:nvGrpSpPr>
          <p:cNvPr id="95" name="Group 50"/>
          <p:cNvGrpSpPr/>
          <p:nvPr/>
        </p:nvGrpSpPr>
        <p:grpSpPr>
          <a:xfrm>
            <a:off x="36576" y="4892040"/>
            <a:ext cx="1874520" cy="1889760"/>
            <a:chOff x="106680" y="4815840"/>
            <a:chExt cx="1874520" cy="1889760"/>
          </a:xfrm>
        </p:grpSpPr>
        <p:sp>
          <p:nvSpPr>
            <p:cNvPr id="96" name="TextBox 95"/>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97" name="Freeform 96"/>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8" name="Group 35"/>
          <p:cNvGrpSpPr/>
          <p:nvPr/>
        </p:nvGrpSpPr>
        <p:grpSpPr>
          <a:xfrm>
            <a:off x="1368879" y="2607129"/>
            <a:ext cx="3513364" cy="3151414"/>
            <a:chOff x="1368879" y="2607129"/>
            <a:chExt cx="3513364" cy="3151414"/>
          </a:xfrm>
        </p:grpSpPr>
        <p:sp>
          <p:nvSpPr>
            <p:cNvPr id="99" name="Freeform 98"/>
            <p:cNvSpPr/>
            <p:nvPr/>
          </p:nvSpPr>
          <p:spPr>
            <a:xfrm>
              <a:off x="1368879" y="2607129"/>
              <a:ext cx="3513364" cy="3151414"/>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2590800" y="38100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101" name="Group 100"/>
          <p:cNvGrpSpPr/>
          <p:nvPr/>
        </p:nvGrpSpPr>
        <p:grpSpPr>
          <a:xfrm>
            <a:off x="24492" y="2639682"/>
            <a:ext cx="4860472" cy="3102531"/>
            <a:chOff x="24491" y="2639682"/>
            <a:chExt cx="4860472" cy="3102531"/>
          </a:xfrm>
        </p:grpSpPr>
        <p:sp>
          <p:nvSpPr>
            <p:cNvPr id="102" name="Freeform 101"/>
            <p:cNvSpPr/>
            <p:nvPr/>
          </p:nvSpPr>
          <p:spPr>
            <a:xfrm>
              <a:off x="24491" y="2639682"/>
              <a:ext cx="4860472" cy="3102531"/>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1499507 w 4912179"/>
                <a:gd name="connsiteY22" fmla="*/ 2552700 h 3151414"/>
                <a:gd name="connsiteX23" fmla="*/ 1597479 w 4912179"/>
                <a:gd name="connsiteY23" fmla="*/ 25853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597479 w 4912179"/>
                <a:gd name="connsiteY23" fmla="*/ 25853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140279 w 4912179"/>
                <a:gd name="connsiteY23" fmla="*/ 23567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38361 w 4934404"/>
                <a:gd name="connsiteY0" fmla="*/ 3107871 h 3151414"/>
                <a:gd name="connsiteX1" fmla="*/ 4003675 w 4934404"/>
                <a:gd name="connsiteY1" fmla="*/ 2977242 h 3151414"/>
                <a:gd name="connsiteX2" fmla="*/ 3938361 w 4934404"/>
                <a:gd name="connsiteY2" fmla="*/ 2879271 h 3151414"/>
                <a:gd name="connsiteX3" fmla="*/ 3938361 w 4934404"/>
                <a:gd name="connsiteY3" fmla="*/ 2650671 h 3151414"/>
                <a:gd name="connsiteX4" fmla="*/ 3954690 w 4934404"/>
                <a:gd name="connsiteY4" fmla="*/ 2405742 h 3151414"/>
                <a:gd name="connsiteX5" fmla="*/ 4297590 w 4934404"/>
                <a:gd name="connsiteY5" fmla="*/ 1839685 h 3151414"/>
                <a:gd name="connsiteX6" fmla="*/ 4428218 w 4934404"/>
                <a:gd name="connsiteY6" fmla="*/ 1393371 h 3151414"/>
                <a:gd name="connsiteX7" fmla="*/ 4591504 w 4934404"/>
                <a:gd name="connsiteY7" fmla="*/ 1213757 h 3151414"/>
                <a:gd name="connsiteX8" fmla="*/ 4771118 w 4934404"/>
                <a:gd name="connsiteY8" fmla="*/ 723900 h 3151414"/>
                <a:gd name="connsiteX9" fmla="*/ 4852761 w 4934404"/>
                <a:gd name="connsiteY9" fmla="*/ 560614 h 3151414"/>
                <a:gd name="connsiteX10" fmla="*/ 4869090 w 4934404"/>
                <a:gd name="connsiteY10" fmla="*/ 527957 h 3151414"/>
                <a:gd name="connsiteX11" fmla="*/ 4460875 w 4934404"/>
                <a:gd name="connsiteY11" fmla="*/ 478971 h 3151414"/>
                <a:gd name="connsiteX12" fmla="*/ 4460875 w 4934404"/>
                <a:gd name="connsiteY12" fmla="*/ 462642 h 3151414"/>
                <a:gd name="connsiteX13" fmla="*/ 4558847 w 4934404"/>
                <a:gd name="connsiteY13" fmla="*/ 299357 h 3151414"/>
                <a:gd name="connsiteX14" fmla="*/ 4575175 w 4934404"/>
                <a:gd name="connsiteY14" fmla="*/ 234042 h 3151414"/>
                <a:gd name="connsiteX15" fmla="*/ 4509861 w 4934404"/>
                <a:gd name="connsiteY15" fmla="*/ 119742 h 3151414"/>
                <a:gd name="connsiteX16" fmla="*/ 2681061 w 4934404"/>
                <a:gd name="connsiteY16" fmla="*/ 103414 h 3151414"/>
                <a:gd name="connsiteX17" fmla="*/ 1619704 w 4934404"/>
                <a:gd name="connsiteY17" fmla="*/ 70757 h 3151414"/>
                <a:gd name="connsiteX18" fmla="*/ 41275 w 4934404"/>
                <a:gd name="connsiteY18" fmla="*/ 54428 h 3151414"/>
                <a:gd name="connsiteX19" fmla="*/ 1505404 w 4934404"/>
                <a:gd name="connsiteY19" fmla="*/ 397328 h 3151414"/>
                <a:gd name="connsiteX20" fmla="*/ 1619704 w 4934404"/>
                <a:gd name="connsiteY20" fmla="*/ 887185 h 3151414"/>
                <a:gd name="connsiteX21" fmla="*/ 1554390 w 4934404"/>
                <a:gd name="connsiteY21" fmla="*/ 1883228 h 3151414"/>
                <a:gd name="connsiteX22" fmla="*/ 226332 w 4934404"/>
                <a:gd name="connsiteY22" fmla="*/ 2324100 h 3151414"/>
                <a:gd name="connsiteX23" fmla="*/ 196398 w 4934404"/>
                <a:gd name="connsiteY23" fmla="*/ 2340429 h 3151414"/>
                <a:gd name="connsiteX24" fmla="*/ 1162504 w 4934404"/>
                <a:gd name="connsiteY24" fmla="*/ 2356757 h 3151414"/>
                <a:gd name="connsiteX25" fmla="*/ 1734004 w 4934404"/>
                <a:gd name="connsiteY25" fmla="*/ 2601685 h 3151414"/>
                <a:gd name="connsiteX26" fmla="*/ 1782990 w 4934404"/>
                <a:gd name="connsiteY26" fmla="*/ 2601685 h 3151414"/>
                <a:gd name="connsiteX27" fmla="*/ 1831975 w 4934404"/>
                <a:gd name="connsiteY27" fmla="*/ 3042557 h 3151414"/>
                <a:gd name="connsiteX28" fmla="*/ 1815647 w 4934404"/>
                <a:gd name="connsiteY28" fmla="*/ 3140528 h 3151414"/>
                <a:gd name="connsiteX29" fmla="*/ 3938361 w 4934404"/>
                <a:gd name="connsiteY29" fmla="*/ 3107871 h 3151414"/>
                <a:gd name="connsiteX0" fmla="*/ 3916136 w 4912179"/>
                <a:gd name="connsiteY0" fmla="*/ 3107871 h 3151414"/>
                <a:gd name="connsiteX1" fmla="*/ 3981450 w 4912179"/>
                <a:gd name="connsiteY1" fmla="*/ 2977242 h 3151414"/>
                <a:gd name="connsiteX2" fmla="*/ 3916136 w 4912179"/>
                <a:gd name="connsiteY2" fmla="*/ 2879271 h 3151414"/>
                <a:gd name="connsiteX3" fmla="*/ 3916136 w 4912179"/>
                <a:gd name="connsiteY3" fmla="*/ 2650671 h 3151414"/>
                <a:gd name="connsiteX4" fmla="*/ 3932465 w 4912179"/>
                <a:gd name="connsiteY4" fmla="*/ 2405742 h 3151414"/>
                <a:gd name="connsiteX5" fmla="*/ 4275365 w 4912179"/>
                <a:gd name="connsiteY5" fmla="*/ 1839685 h 3151414"/>
                <a:gd name="connsiteX6" fmla="*/ 4405993 w 4912179"/>
                <a:gd name="connsiteY6" fmla="*/ 1393371 h 3151414"/>
                <a:gd name="connsiteX7" fmla="*/ 4569279 w 4912179"/>
                <a:gd name="connsiteY7" fmla="*/ 1213757 h 3151414"/>
                <a:gd name="connsiteX8" fmla="*/ 4748893 w 4912179"/>
                <a:gd name="connsiteY8" fmla="*/ 723900 h 3151414"/>
                <a:gd name="connsiteX9" fmla="*/ 4830536 w 4912179"/>
                <a:gd name="connsiteY9" fmla="*/ 560614 h 3151414"/>
                <a:gd name="connsiteX10" fmla="*/ 4846865 w 4912179"/>
                <a:gd name="connsiteY10" fmla="*/ 527957 h 3151414"/>
                <a:gd name="connsiteX11" fmla="*/ 4438650 w 4912179"/>
                <a:gd name="connsiteY11" fmla="*/ 478971 h 3151414"/>
                <a:gd name="connsiteX12" fmla="*/ 4438650 w 4912179"/>
                <a:gd name="connsiteY12" fmla="*/ 462642 h 3151414"/>
                <a:gd name="connsiteX13" fmla="*/ 4536622 w 4912179"/>
                <a:gd name="connsiteY13" fmla="*/ 299357 h 3151414"/>
                <a:gd name="connsiteX14" fmla="*/ 4552950 w 4912179"/>
                <a:gd name="connsiteY14" fmla="*/ 234042 h 3151414"/>
                <a:gd name="connsiteX15" fmla="*/ 4487636 w 4912179"/>
                <a:gd name="connsiteY15" fmla="*/ 119742 h 3151414"/>
                <a:gd name="connsiteX16" fmla="*/ 2658836 w 4912179"/>
                <a:gd name="connsiteY16" fmla="*/ 103414 h 3151414"/>
                <a:gd name="connsiteX17" fmla="*/ 1597479 w 4912179"/>
                <a:gd name="connsiteY17" fmla="*/ 70757 h 3151414"/>
                <a:gd name="connsiteX18" fmla="*/ 19050 w 4912179"/>
                <a:gd name="connsiteY18" fmla="*/ 54428 h 3151414"/>
                <a:gd name="connsiteX19" fmla="*/ 1483179 w 4912179"/>
                <a:gd name="connsiteY19" fmla="*/ 397328 h 3151414"/>
                <a:gd name="connsiteX20" fmla="*/ 1597479 w 4912179"/>
                <a:gd name="connsiteY20" fmla="*/ 887185 h 3151414"/>
                <a:gd name="connsiteX21" fmla="*/ 1532165 w 4912179"/>
                <a:gd name="connsiteY21" fmla="*/ 1883228 h 3151414"/>
                <a:gd name="connsiteX22" fmla="*/ 204107 w 4912179"/>
                <a:gd name="connsiteY22" fmla="*/ 2324100 h 3151414"/>
                <a:gd name="connsiteX23" fmla="*/ 1140279 w 4912179"/>
                <a:gd name="connsiteY23" fmla="*/ 2356757 h 3151414"/>
                <a:gd name="connsiteX24" fmla="*/ 1711779 w 4912179"/>
                <a:gd name="connsiteY24" fmla="*/ 2601685 h 3151414"/>
                <a:gd name="connsiteX25" fmla="*/ 1760765 w 4912179"/>
                <a:gd name="connsiteY25" fmla="*/ 2601685 h 3151414"/>
                <a:gd name="connsiteX26" fmla="*/ 1809750 w 4912179"/>
                <a:gd name="connsiteY26" fmla="*/ 3042557 h 3151414"/>
                <a:gd name="connsiteX27" fmla="*/ 1793422 w 4912179"/>
                <a:gd name="connsiteY27" fmla="*/ 3140528 h 3151414"/>
                <a:gd name="connsiteX28" fmla="*/ 3916136 w 4912179"/>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611086 w 4925786"/>
                <a:gd name="connsiteY20" fmla="*/ 887185 h 3151414"/>
                <a:gd name="connsiteX21" fmla="*/ 1545772 w 4925786"/>
                <a:gd name="connsiteY21" fmla="*/ 1883228 h 3151414"/>
                <a:gd name="connsiteX22" fmla="*/ 65314 w 4925786"/>
                <a:gd name="connsiteY22" fmla="*/ 2324100 h 3151414"/>
                <a:gd name="connsiteX23" fmla="*/ 1153886 w 4925786"/>
                <a:gd name="connsiteY23" fmla="*/ 2356757 h 3151414"/>
                <a:gd name="connsiteX24" fmla="*/ 1725386 w 4925786"/>
                <a:gd name="connsiteY24" fmla="*/ 2601685 h 3151414"/>
                <a:gd name="connsiteX25" fmla="*/ 1774372 w 4925786"/>
                <a:gd name="connsiteY25" fmla="*/ 2601685 h 3151414"/>
                <a:gd name="connsiteX26" fmla="*/ 1823357 w 4925786"/>
                <a:gd name="connsiteY26" fmla="*/ 3042557 h 3151414"/>
                <a:gd name="connsiteX27" fmla="*/ 1807029 w 4925786"/>
                <a:gd name="connsiteY27" fmla="*/ 3140528 h 3151414"/>
                <a:gd name="connsiteX28" fmla="*/ 3929743 w 4925786"/>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611086 w 4925786"/>
                <a:gd name="connsiteY20" fmla="*/ 887185 h 3151414"/>
                <a:gd name="connsiteX21" fmla="*/ 1545772 w 4925786"/>
                <a:gd name="connsiteY21" fmla="*/ 1883228 h 3151414"/>
                <a:gd name="connsiteX22" fmla="*/ 65314 w 4925786"/>
                <a:gd name="connsiteY22" fmla="*/ 2324100 h 3151414"/>
                <a:gd name="connsiteX23" fmla="*/ 1153886 w 4925786"/>
                <a:gd name="connsiteY23" fmla="*/ 2356757 h 3151414"/>
                <a:gd name="connsiteX24" fmla="*/ 1725386 w 4925786"/>
                <a:gd name="connsiteY24" fmla="*/ 2601685 h 3151414"/>
                <a:gd name="connsiteX25" fmla="*/ 1774372 w 4925786"/>
                <a:gd name="connsiteY25" fmla="*/ 2601685 h 3151414"/>
                <a:gd name="connsiteX26" fmla="*/ 1823357 w 4925786"/>
                <a:gd name="connsiteY26" fmla="*/ 3042557 h 3151414"/>
                <a:gd name="connsiteX27" fmla="*/ 1807029 w 4925786"/>
                <a:gd name="connsiteY27" fmla="*/ 3140528 h 3151414"/>
                <a:gd name="connsiteX28" fmla="*/ 3929743 w 4925786"/>
                <a:gd name="connsiteY28" fmla="*/ 3107871 h 3151414"/>
                <a:gd name="connsiteX0" fmla="*/ 3929743 w 4925786"/>
                <a:gd name="connsiteY0" fmla="*/ 3107871 h 3151414"/>
                <a:gd name="connsiteX1" fmla="*/ 3995057 w 4925786"/>
                <a:gd name="connsiteY1" fmla="*/ 2977242 h 3151414"/>
                <a:gd name="connsiteX2" fmla="*/ 3929743 w 4925786"/>
                <a:gd name="connsiteY2" fmla="*/ 2879271 h 3151414"/>
                <a:gd name="connsiteX3" fmla="*/ 3929743 w 4925786"/>
                <a:gd name="connsiteY3" fmla="*/ 2650671 h 3151414"/>
                <a:gd name="connsiteX4" fmla="*/ 3946072 w 4925786"/>
                <a:gd name="connsiteY4" fmla="*/ 2405742 h 3151414"/>
                <a:gd name="connsiteX5" fmla="*/ 4288972 w 4925786"/>
                <a:gd name="connsiteY5" fmla="*/ 1839685 h 3151414"/>
                <a:gd name="connsiteX6" fmla="*/ 4419600 w 4925786"/>
                <a:gd name="connsiteY6" fmla="*/ 1393371 h 3151414"/>
                <a:gd name="connsiteX7" fmla="*/ 4582886 w 4925786"/>
                <a:gd name="connsiteY7" fmla="*/ 1213757 h 3151414"/>
                <a:gd name="connsiteX8" fmla="*/ 4762500 w 4925786"/>
                <a:gd name="connsiteY8" fmla="*/ 723900 h 3151414"/>
                <a:gd name="connsiteX9" fmla="*/ 4844143 w 4925786"/>
                <a:gd name="connsiteY9" fmla="*/ 560614 h 3151414"/>
                <a:gd name="connsiteX10" fmla="*/ 4860472 w 4925786"/>
                <a:gd name="connsiteY10" fmla="*/ 527957 h 3151414"/>
                <a:gd name="connsiteX11" fmla="*/ 4452257 w 4925786"/>
                <a:gd name="connsiteY11" fmla="*/ 478971 h 3151414"/>
                <a:gd name="connsiteX12" fmla="*/ 4452257 w 4925786"/>
                <a:gd name="connsiteY12" fmla="*/ 462642 h 3151414"/>
                <a:gd name="connsiteX13" fmla="*/ 4550229 w 4925786"/>
                <a:gd name="connsiteY13" fmla="*/ 299357 h 3151414"/>
                <a:gd name="connsiteX14" fmla="*/ 4566557 w 4925786"/>
                <a:gd name="connsiteY14" fmla="*/ 234042 h 3151414"/>
                <a:gd name="connsiteX15" fmla="*/ 4501243 w 4925786"/>
                <a:gd name="connsiteY15" fmla="*/ 119742 h 3151414"/>
                <a:gd name="connsiteX16" fmla="*/ 2672443 w 4925786"/>
                <a:gd name="connsiteY16" fmla="*/ 103414 h 3151414"/>
                <a:gd name="connsiteX17" fmla="*/ 1611086 w 4925786"/>
                <a:gd name="connsiteY17" fmla="*/ 70757 h 3151414"/>
                <a:gd name="connsiteX18" fmla="*/ 32657 w 4925786"/>
                <a:gd name="connsiteY18" fmla="*/ 54428 h 3151414"/>
                <a:gd name="connsiteX19" fmla="*/ 1496786 w 4925786"/>
                <a:gd name="connsiteY19" fmla="*/ 397328 h 3151414"/>
                <a:gd name="connsiteX20" fmla="*/ 1545772 w 4925786"/>
                <a:gd name="connsiteY20" fmla="*/ 1883228 h 3151414"/>
                <a:gd name="connsiteX21" fmla="*/ 65314 w 4925786"/>
                <a:gd name="connsiteY21" fmla="*/ 2324100 h 3151414"/>
                <a:gd name="connsiteX22" fmla="*/ 1153886 w 4925786"/>
                <a:gd name="connsiteY22" fmla="*/ 2356757 h 3151414"/>
                <a:gd name="connsiteX23" fmla="*/ 1725386 w 4925786"/>
                <a:gd name="connsiteY23" fmla="*/ 2601685 h 3151414"/>
                <a:gd name="connsiteX24" fmla="*/ 1774372 w 4925786"/>
                <a:gd name="connsiteY24" fmla="*/ 2601685 h 3151414"/>
                <a:gd name="connsiteX25" fmla="*/ 1823357 w 4925786"/>
                <a:gd name="connsiteY25" fmla="*/ 3042557 h 3151414"/>
                <a:gd name="connsiteX26" fmla="*/ 1807029 w 4925786"/>
                <a:gd name="connsiteY26" fmla="*/ 3140528 h 3151414"/>
                <a:gd name="connsiteX27" fmla="*/ 3929743 w 4925786"/>
                <a:gd name="connsiteY27" fmla="*/ 3107871 h 3151414"/>
                <a:gd name="connsiteX0" fmla="*/ 3921579 w 4917622"/>
                <a:gd name="connsiteY0" fmla="*/ 3107871 h 3151414"/>
                <a:gd name="connsiteX1" fmla="*/ 3986893 w 4917622"/>
                <a:gd name="connsiteY1" fmla="*/ 2977242 h 3151414"/>
                <a:gd name="connsiteX2" fmla="*/ 3921579 w 4917622"/>
                <a:gd name="connsiteY2" fmla="*/ 2879271 h 3151414"/>
                <a:gd name="connsiteX3" fmla="*/ 3921579 w 4917622"/>
                <a:gd name="connsiteY3" fmla="*/ 2650671 h 3151414"/>
                <a:gd name="connsiteX4" fmla="*/ 3937908 w 4917622"/>
                <a:gd name="connsiteY4" fmla="*/ 2405742 h 3151414"/>
                <a:gd name="connsiteX5" fmla="*/ 4280808 w 4917622"/>
                <a:gd name="connsiteY5" fmla="*/ 1839685 h 3151414"/>
                <a:gd name="connsiteX6" fmla="*/ 4411436 w 4917622"/>
                <a:gd name="connsiteY6" fmla="*/ 1393371 h 3151414"/>
                <a:gd name="connsiteX7" fmla="*/ 4574722 w 4917622"/>
                <a:gd name="connsiteY7" fmla="*/ 1213757 h 3151414"/>
                <a:gd name="connsiteX8" fmla="*/ 4754336 w 4917622"/>
                <a:gd name="connsiteY8" fmla="*/ 723900 h 3151414"/>
                <a:gd name="connsiteX9" fmla="*/ 4835979 w 4917622"/>
                <a:gd name="connsiteY9" fmla="*/ 560614 h 3151414"/>
                <a:gd name="connsiteX10" fmla="*/ 4852308 w 4917622"/>
                <a:gd name="connsiteY10" fmla="*/ 527957 h 3151414"/>
                <a:gd name="connsiteX11" fmla="*/ 4444093 w 4917622"/>
                <a:gd name="connsiteY11" fmla="*/ 478971 h 3151414"/>
                <a:gd name="connsiteX12" fmla="*/ 4444093 w 4917622"/>
                <a:gd name="connsiteY12" fmla="*/ 462642 h 3151414"/>
                <a:gd name="connsiteX13" fmla="*/ 4542065 w 4917622"/>
                <a:gd name="connsiteY13" fmla="*/ 299357 h 3151414"/>
                <a:gd name="connsiteX14" fmla="*/ 4558393 w 4917622"/>
                <a:gd name="connsiteY14" fmla="*/ 234042 h 3151414"/>
                <a:gd name="connsiteX15" fmla="*/ 4493079 w 4917622"/>
                <a:gd name="connsiteY15" fmla="*/ 119742 h 3151414"/>
                <a:gd name="connsiteX16" fmla="*/ 2664279 w 4917622"/>
                <a:gd name="connsiteY16" fmla="*/ 103414 h 3151414"/>
                <a:gd name="connsiteX17" fmla="*/ 1602922 w 4917622"/>
                <a:gd name="connsiteY17" fmla="*/ 70757 h 3151414"/>
                <a:gd name="connsiteX18" fmla="*/ 24493 w 4917622"/>
                <a:gd name="connsiteY18" fmla="*/ 54428 h 3151414"/>
                <a:gd name="connsiteX19" fmla="*/ 1488622 w 4917622"/>
                <a:gd name="connsiteY19" fmla="*/ 397328 h 3151414"/>
                <a:gd name="connsiteX20" fmla="*/ 57150 w 4917622"/>
                <a:gd name="connsiteY20" fmla="*/ 2324100 h 3151414"/>
                <a:gd name="connsiteX21" fmla="*/ 1145722 w 4917622"/>
                <a:gd name="connsiteY21" fmla="*/ 2356757 h 3151414"/>
                <a:gd name="connsiteX22" fmla="*/ 1717222 w 4917622"/>
                <a:gd name="connsiteY22" fmla="*/ 2601685 h 3151414"/>
                <a:gd name="connsiteX23" fmla="*/ 1766208 w 4917622"/>
                <a:gd name="connsiteY23" fmla="*/ 2601685 h 3151414"/>
                <a:gd name="connsiteX24" fmla="*/ 1815193 w 4917622"/>
                <a:gd name="connsiteY24" fmla="*/ 3042557 h 3151414"/>
                <a:gd name="connsiteX25" fmla="*/ 1798865 w 4917622"/>
                <a:gd name="connsiteY25" fmla="*/ 3140528 h 3151414"/>
                <a:gd name="connsiteX26" fmla="*/ 3921579 w 4917622"/>
                <a:gd name="connsiteY26" fmla="*/ 3107871 h 3151414"/>
                <a:gd name="connsiteX0" fmla="*/ 4154715 w 5150758"/>
                <a:gd name="connsiteY0" fmla="*/ 3429000 h 3472543"/>
                <a:gd name="connsiteX1" fmla="*/ 4220029 w 5150758"/>
                <a:gd name="connsiteY1" fmla="*/ 3298371 h 3472543"/>
                <a:gd name="connsiteX2" fmla="*/ 4154715 w 5150758"/>
                <a:gd name="connsiteY2" fmla="*/ 3200400 h 3472543"/>
                <a:gd name="connsiteX3" fmla="*/ 4154715 w 5150758"/>
                <a:gd name="connsiteY3" fmla="*/ 2971800 h 3472543"/>
                <a:gd name="connsiteX4" fmla="*/ 4171044 w 5150758"/>
                <a:gd name="connsiteY4" fmla="*/ 2726871 h 3472543"/>
                <a:gd name="connsiteX5" fmla="*/ 4513944 w 5150758"/>
                <a:gd name="connsiteY5" fmla="*/ 2160814 h 3472543"/>
                <a:gd name="connsiteX6" fmla="*/ 4644572 w 5150758"/>
                <a:gd name="connsiteY6" fmla="*/ 1714500 h 3472543"/>
                <a:gd name="connsiteX7" fmla="*/ 4807858 w 5150758"/>
                <a:gd name="connsiteY7" fmla="*/ 1534886 h 3472543"/>
                <a:gd name="connsiteX8" fmla="*/ 4987472 w 5150758"/>
                <a:gd name="connsiteY8" fmla="*/ 1045029 h 3472543"/>
                <a:gd name="connsiteX9" fmla="*/ 5069115 w 5150758"/>
                <a:gd name="connsiteY9" fmla="*/ 881743 h 3472543"/>
                <a:gd name="connsiteX10" fmla="*/ 5085444 w 5150758"/>
                <a:gd name="connsiteY10" fmla="*/ 849086 h 3472543"/>
                <a:gd name="connsiteX11" fmla="*/ 4677229 w 5150758"/>
                <a:gd name="connsiteY11" fmla="*/ 800100 h 3472543"/>
                <a:gd name="connsiteX12" fmla="*/ 4677229 w 5150758"/>
                <a:gd name="connsiteY12" fmla="*/ 783771 h 3472543"/>
                <a:gd name="connsiteX13" fmla="*/ 4775201 w 5150758"/>
                <a:gd name="connsiteY13" fmla="*/ 620486 h 3472543"/>
                <a:gd name="connsiteX14" fmla="*/ 4791529 w 5150758"/>
                <a:gd name="connsiteY14" fmla="*/ 555171 h 3472543"/>
                <a:gd name="connsiteX15" fmla="*/ 4726215 w 5150758"/>
                <a:gd name="connsiteY15" fmla="*/ 440871 h 3472543"/>
                <a:gd name="connsiteX16" fmla="*/ 2897415 w 5150758"/>
                <a:gd name="connsiteY16" fmla="*/ 424543 h 3472543"/>
                <a:gd name="connsiteX17" fmla="*/ 1836058 w 5150758"/>
                <a:gd name="connsiteY17" fmla="*/ 391886 h 3472543"/>
                <a:gd name="connsiteX18" fmla="*/ 257629 w 5150758"/>
                <a:gd name="connsiteY18" fmla="*/ 375557 h 3472543"/>
                <a:gd name="connsiteX19" fmla="*/ 290286 w 5150758"/>
                <a:gd name="connsiteY19" fmla="*/ 2645229 h 3472543"/>
                <a:gd name="connsiteX20" fmla="*/ 1378858 w 5150758"/>
                <a:gd name="connsiteY20" fmla="*/ 2677886 h 3472543"/>
                <a:gd name="connsiteX21" fmla="*/ 1950358 w 5150758"/>
                <a:gd name="connsiteY21" fmla="*/ 2922814 h 3472543"/>
                <a:gd name="connsiteX22" fmla="*/ 1999344 w 5150758"/>
                <a:gd name="connsiteY22" fmla="*/ 2922814 h 3472543"/>
                <a:gd name="connsiteX23" fmla="*/ 2048329 w 5150758"/>
                <a:gd name="connsiteY23" fmla="*/ 3363686 h 3472543"/>
                <a:gd name="connsiteX24" fmla="*/ 2032001 w 5150758"/>
                <a:gd name="connsiteY24" fmla="*/ 3461657 h 3472543"/>
                <a:gd name="connsiteX25" fmla="*/ 4154715 w 5150758"/>
                <a:gd name="connsiteY25" fmla="*/ 3429000 h 3472543"/>
                <a:gd name="connsiteX0" fmla="*/ 4154715 w 5150758"/>
                <a:gd name="connsiteY0" fmla="*/ 3056641 h 3100184"/>
                <a:gd name="connsiteX1" fmla="*/ 4220029 w 5150758"/>
                <a:gd name="connsiteY1" fmla="*/ 2926012 h 3100184"/>
                <a:gd name="connsiteX2" fmla="*/ 4154715 w 5150758"/>
                <a:gd name="connsiteY2" fmla="*/ 2828041 h 3100184"/>
                <a:gd name="connsiteX3" fmla="*/ 4154715 w 5150758"/>
                <a:gd name="connsiteY3" fmla="*/ 2599441 h 3100184"/>
                <a:gd name="connsiteX4" fmla="*/ 4171044 w 5150758"/>
                <a:gd name="connsiteY4" fmla="*/ 2354512 h 3100184"/>
                <a:gd name="connsiteX5" fmla="*/ 4513944 w 5150758"/>
                <a:gd name="connsiteY5" fmla="*/ 1788455 h 3100184"/>
                <a:gd name="connsiteX6" fmla="*/ 4644572 w 5150758"/>
                <a:gd name="connsiteY6" fmla="*/ 1342141 h 3100184"/>
                <a:gd name="connsiteX7" fmla="*/ 4807858 w 5150758"/>
                <a:gd name="connsiteY7" fmla="*/ 1162527 h 3100184"/>
                <a:gd name="connsiteX8" fmla="*/ 4987472 w 5150758"/>
                <a:gd name="connsiteY8" fmla="*/ 672670 h 3100184"/>
                <a:gd name="connsiteX9" fmla="*/ 5069115 w 5150758"/>
                <a:gd name="connsiteY9" fmla="*/ 509384 h 3100184"/>
                <a:gd name="connsiteX10" fmla="*/ 5085444 w 5150758"/>
                <a:gd name="connsiteY10" fmla="*/ 476727 h 3100184"/>
                <a:gd name="connsiteX11" fmla="*/ 4677229 w 5150758"/>
                <a:gd name="connsiteY11" fmla="*/ 427741 h 3100184"/>
                <a:gd name="connsiteX12" fmla="*/ 4677229 w 5150758"/>
                <a:gd name="connsiteY12" fmla="*/ 411412 h 3100184"/>
                <a:gd name="connsiteX13" fmla="*/ 4775201 w 5150758"/>
                <a:gd name="connsiteY13" fmla="*/ 248127 h 3100184"/>
                <a:gd name="connsiteX14" fmla="*/ 4791529 w 5150758"/>
                <a:gd name="connsiteY14" fmla="*/ 182812 h 3100184"/>
                <a:gd name="connsiteX15" fmla="*/ 4726215 w 5150758"/>
                <a:gd name="connsiteY15" fmla="*/ 68512 h 3100184"/>
                <a:gd name="connsiteX16" fmla="*/ 2897415 w 5150758"/>
                <a:gd name="connsiteY16" fmla="*/ 52184 h 3100184"/>
                <a:gd name="connsiteX17" fmla="*/ 1836058 w 5150758"/>
                <a:gd name="connsiteY17" fmla="*/ 19527 h 3100184"/>
                <a:gd name="connsiteX18" fmla="*/ 257629 w 5150758"/>
                <a:gd name="connsiteY18" fmla="*/ 3198 h 3100184"/>
                <a:gd name="connsiteX19" fmla="*/ 290286 w 5150758"/>
                <a:gd name="connsiteY19" fmla="*/ 2272870 h 3100184"/>
                <a:gd name="connsiteX20" fmla="*/ 1378858 w 5150758"/>
                <a:gd name="connsiteY20" fmla="*/ 2305527 h 3100184"/>
                <a:gd name="connsiteX21" fmla="*/ 1950358 w 5150758"/>
                <a:gd name="connsiteY21" fmla="*/ 2550455 h 3100184"/>
                <a:gd name="connsiteX22" fmla="*/ 1999344 w 5150758"/>
                <a:gd name="connsiteY22" fmla="*/ 2550455 h 3100184"/>
                <a:gd name="connsiteX23" fmla="*/ 2048329 w 5150758"/>
                <a:gd name="connsiteY23" fmla="*/ 2991327 h 3100184"/>
                <a:gd name="connsiteX24" fmla="*/ 2032001 w 5150758"/>
                <a:gd name="connsiteY24" fmla="*/ 3089298 h 3100184"/>
                <a:gd name="connsiteX25" fmla="*/ 4154715 w 5150758"/>
                <a:gd name="connsiteY25" fmla="*/ 3056641 h 3100184"/>
                <a:gd name="connsiteX0" fmla="*/ 4051301 w 5047344"/>
                <a:gd name="connsiteY0" fmla="*/ 3056641 h 3100184"/>
                <a:gd name="connsiteX1" fmla="*/ 4116615 w 5047344"/>
                <a:gd name="connsiteY1" fmla="*/ 2926012 h 3100184"/>
                <a:gd name="connsiteX2" fmla="*/ 4051301 w 5047344"/>
                <a:gd name="connsiteY2" fmla="*/ 2828041 h 3100184"/>
                <a:gd name="connsiteX3" fmla="*/ 4051301 w 5047344"/>
                <a:gd name="connsiteY3" fmla="*/ 2599441 h 3100184"/>
                <a:gd name="connsiteX4" fmla="*/ 4067630 w 5047344"/>
                <a:gd name="connsiteY4" fmla="*/ 2354512 h 3100184"/>
                <a:gd name="connsiteX5" fmla="*/ 4410530 w 5047344"/>
                <a:gd name="connsiteY5" fmla="*/ 1788455 h 3100184"/>
                <a:gd name="connsiteX6" fmla="*/ 4541158 w 5047344"/>
                <a:gd name="connsiteY6" fmla="*/ 1342141 h 3100184"/>
                <a:gd name="connsiteX7" fmla="*/ 4704444 w 5047344"/>
                <a:gd name="connsiteY7" fmla="*/ 1162527 h 3100184"/>
                <a:gd name="connsiteX8" fmla="*/ 4884058 w 5047344"/>
                <a:gd name="connsiteY8" fmla="*/ 672670 h 3100184"/>
                <a:gd name="connsiteX9" fmla="*/ 4965701 w 5047344"/>
                <a:gd name="connsiteY9" fmla="*/ 509384 h 3100184"/>
                <a:gd name="connsiteX10" fmla="*/ 4982030 w 5047344"/>
                <a:gd name="connsiteY10" fmla="*/ 476727 h 3100184"/>
                <a:gd name="connsiteX11" fmla="*/ 4573815 w 5047344"/>
                <a:gd name="connsiteY11" fmla="*/ 427741 h 3100184"/>
                <a:gd name="connsiteX12" fmla="*/ 4573815 w 5047344"/>
                <a:gd name="connsiteY12" fmla="*/ 411412 h 3100184"/>
                <a:gd name="connsiteX13" fmla="*/ 4671787 w 5047344"/>
                <a:gd name="connsiteY13" fmla="*/ 248127 h 3100184"/>
                <a:gd name="connsiteX14" fmla="*/ 4688115 w 5047344"/>
                <a:gd name="connsiteY14" fmla="*/ 182812 h 3100184"/>
                <a:gd name="connsiteX15" fmla="*/ 4622801 w 5047344"/>
                <a:gd name="connsiteY15" fmla="*/ 68512 h 3100184"/>
                <a:gd name="connsiteX16" fmla="*/ 2794001 w 5047344"/>
                <a:gd name="connsiteY16" fmla="*/ 52184 h 3100184"/>
                <a:gd name="connsiteX17" fmla="*/ 1732644 w 5047344"/>
                <a:gd name="connsiteY17" fmla="*/ 19527 h 3100184"/>
                <a:gd name="connsiteX18" fmla="*/ 154215 w 5047344"/>
                <a:gd name="connsiteY18" fmla="*/ 3198 h 3100184"/>
                <a:gd name="connsiteX19" fmla="*/ 186872 w 5047344"/>
                <a:gd name="connsiteY19" fmla="*/ 2272870 h 3100184"/>
                <a:gd name="connsiteX20" fmla="*/ 1275444 w 5047344"/>
                <a:gd name="connsiteY20" fmla="*/ 2305527 h 3100184"/>
                <a:gd name="connsiteX21" fmla="*/ 1846944 w 5047344"/>
                <a:gd name="connsiteY21" fmla="*/ 2550455 h 3100184"/>
                <a:gd name="connsiteX22" fmla="*/ 1895930 w 5047344"/>
                <a:gd name="connsiteY22" fmla="*/ 2550455 h 3100184"/>
                <a:gd name="connsiteX23" fmla="*/ 1944915 w 5047344"/>
                <a:gd name="connsiteY23" fmla="*/ 2991327 h 3100184"/>
                <a:gd name="connsiteX24" fmla="*/ 1928587 w 5047344"/>
                <a:gd name="connsiteY24" fmla="*/ 3089298 h 3100184"/>
                <a:gd name="connsiteX25" fmla="*/ 4051301 w 5047344"/>
                <a:gd name="connsiteY25" fmla="*/ 3056641 h 3100184"/>
                <a:gd name="connsiteX0" fmla="*/ 4051300 w 5047343"/>
                <a:gd name="connsiteY0" fmla="*/ 3056641 h 3100184"/>
                <a:gd name="connsiteX1" fmla="*/ 4116614 w 5047343"/>
                <a:gd name="connsiteY1" fmla="*/ 2926012 h 3100184"/>
                <a:gd name="connsiteX2" fmla="*/ 4051300 w 5047343"/>
                <a:gd name="connsiteY2" fmla="*/ 2828041 h 3100184"/>
                <a:gd name="connsiteX3" fmla="*/ 4051300 w 5047343"/>
                <a:gd name="connsiteY3" fmla="*/ 2599441 h 3100184"/>
                <a:gd name="connsiteX4" fmla="*/ 4067629 w 5047343"/>
                <a:gd name="connsiteY4" fmla="*/ 2354512 h 3100184"/>
                <a:gd name="connsiteX5" fmla="*/ 4410529 w 5047343"/>
                <a:gd name="connsiteY5" fmla="*/ 1788455 h 3100184"/>
                <a:gd name="connsiteX6" fmla="*/ 4541157 w 5047343"/>
                <a:gd name="connsiteY6" fmla="*/ 1342141 h 3100184"/>
                <a:gd name="connsiteX7" fmla="*/ 4704443 w 5047343"/>
                <a:gd name="connsiteY7" fmla="*/ 1162527 h 3100184"/>
                <a:gd name="connsiteX8" fmla="*/ 4884057 w 5047343"/>
                <a:gd name="connsiteY8" fmla="*/ 672670 h 3100184"/>
                <a:gd name="connsiteX9" fmla="*/ 4965700 w 5047343"/>
                <a:gd name="connsiteY9" fmla="*/ 509384 h 3100184"/>
                <a:gd name="connsiteX10" fmla="*/ 4982029 w 5047343"/>
                <a:gd name="connsiteY10" fmla="*/ 476727 h 3100184"/>
                <a:gd name="connsiteX11" fmla="*/ 4573814 w 5047343"/>
                <a:gd name="connsiteY11" fmla="*/ 427741 h 3100184"/>
                <a:gd name="connsiteX12" fmla="*/ 4573814 w 5047343"/>
                <a:gd name="connsiteY12" fmla="*/ 411412 h 3100184"/>
                <a:gd name="connsiteX13" fmla="*/ 4671786 w 5047343"/>
                <a:gd name="connsiteY13" fmla="*/ 248127 h 3100184"/>
                <a:gd name="connsiteX14" fmla="*/ 4688114 w 5047343"/>
                <a:gd name="connsiteY14" fmla="*/ 182812 h 3100184"/>
                <a:gd name="connsiteX15" fmla="*/ 4622800 w 5047343"/>
                <a:gd name="connsiteY15" fmla="*/ 68512 h 3100184"/>
                <a:gd name="connsiteX16" fmla="*/ 2794000 w 5047343"/>
                <a:gd name="connsiteY16" fmla="*/ 52184 h 3100184"/>
                <a:gd name="connsiteX17" fmla="*/ 1732643 w 5047343"/>
                <a:gd name="connsiteY17" fmla="*/ 19527 h 3100184"/>
                <a:gd name="connsiteX18" fmla="*/ 154214 w 5047343"/>
                <a:gd name="connsiteY18" fmla="*/ 3198 h 3100184"/>
                <a:gd name="connsiteX19" fmla="*/ 186871 w 5047343"/>
                <a:gd name="connsiteY19" fmla="*/ 2272870 h 3100184"/>
                <a:gd name="connsiteX20" fmla="*/ 1275443 w 5047343"/>
                <a:gd name="connsiteY20" fmla="*/ 2305527 h 3100184"/>
                <a:gd name="connsiteX21" fmla="*/ 1846943 w 5047343"/>
                <a:gd name="connsiteY21" fmla="*/ 2550455 h 3100184"/>
                <a:gd name="connsiteX22" fmla="*/ 1895929 w 5047343"/>
                <a:gd name="connsiteY22" fmla="*/ 2550455 h 3100184"/>
                <a:gd name="connsiteX23" fmla="*/ 1944914 w 5047343"/>
                <a:gd name="connsiteY23" fmla="*/ 2991327 h 3100184"/>
                <a:gd name="connsiteX24" fmla="*/ 1928586 w 5047343"/>
                <a:gd name="connsiteY24" fmla="*/ 3089298 h 3100184"/>
                <a:gd name="connsiteX25" fmla="*/ 4051300 w 50473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4025900 w 5021943"/>
                <a:gd name="connsiteY0" fmla="*/ 3056641 h 3100184"/>
                <a:gd name="connsiteX1" fmla="*/ 4091214 w 5021943"/>
                <a:gd name="connsiteY1" fmla="*/ 2926012 h 3100184"/>
                <a:gd name="connsiteX2" fmla="*/ 4025900 w 5021943"/>
                <a:gd name="connsiteY2" fmla="*/ 2828041 h 3100184"/>
                <a:gd name="connsiteX3" fmla="*/ 4025900 w 5021943"/>
                <a:gd name="connsiteY3" fmla="*/ 2599441 h 3100184"/>
                <a:gd name="connsiteX4" fmla="*/ 4042229 w 5021943"/>
                <a:gd name="connsiteY4" fmla="*/ 2354512 h 3100184"/>
                <a:gd name="connsiteX5" fmla="*/ 4385129 w 5021943"/>
                <a:gd name="connsiteY5" fmla="*/ 1788455 h 3100184"/>
                <a:gd name="connsiteX6" fmla="*/ 4515757 w 5021943"/>
                <a:gd name="connsiteY6" fmla="*/ 1342141 h 3100184"/>
                <a:gd name="connsiteX7" fmla="*/ 4679043 w 5021943"/>
                <a:gd name="connsiteY7" fmla="*/ 1162527 h 3100184"/>
                <a:gd name="connsiteX8" fmla="*/ 4858657 w 5021943"/>
                <a:gd name="connsiteY8" fmla="*/ 672670 h 3100184"/>
                <a:gd name="connsiteX9" fmla="*/ 4940300 w 5021943"/>
                <a:gd name="connsiteY9" fmla="*/ 509384 h 3100184"/>
                <a:gd name="connsiteX10" fmla="*/ 4956629 w 5021943"/>
                <a:gd name="connsiteY10" fmla="*/ 476727 h 3100184"/>
                <a:gd name="connsiteX11" fmla="*/ 4548414 w 5021943"/>
                <a:gd name="connsiteY11" fmla="*/ 427741 h 3100184"/>
                <a:gd name="connsiteX12" fmla="*/ 4548414 w 5021943"/>
                <a:gd name="connsiteY12" fmla="*/ 411412 h 3100184"/>
                <a:gd name="connsiteX13" fmla="*/ 4646386 w 5021943"/>
                <a:gd name="connsiteY13" fmla="*/ 248127 h 3100184"/>
                <a:gd name="connsiteX14" fmla="*/ 4662714 w 5021943"/>
                <a:gd name="connsiteY14" fmla="*/ 182812 h 3100184"/>
                <a:gd name="connsiteX15" fmla="*/ 4597400 w 5021943"/>
                <a:gd name="connsiteY15" fmla="*/ 68512 h 3100184"/>
                <a:gd name="connsiteX16" fmla="*/ 2768600 w 5021943"/>
                <a:gd name="connsiteY16" fmla="*/ 52184 h 3100184"/>
                <a:gd name="connsiteX17" fmla="*/ 1707243 w 5021943"/>
                <a:gd name="connsiteY17" fmla="*/ 19527 h 3100184"/>
                <a:gd name="connsiteX18" fmla="*/ 281214 w 5021943"/>
                <a:gd name="connsiteY18" fmla="*/ 3198 h 3100184"/>
                <a:gd name="connsiteX19" fmla="*/ 161471 w 5021943"/>
                <a:gd name="connsiteY19" fmla="*/ 2272870 h 3100184"/>
                <a:gd name="connsiteX20" fmla="*/ 1250043 w 5021943"/>
                <a:gd name="connsiteY20" fmla="*/ 2305527 h 3100184"/>
                <a:gd name="connsiteX21" fmla="*/ 1821543 w 5021943"/>
                <a:gd name="connsiteY21" fmla="*/ 2550455 h 3100184"/>
                <a:gd name="connsiteX22" fmla="*/ 1870529 w 5021943"/>
                <a:gd name="connsiteY22" fmla="*/ 2550455 h 3100184"/>
                <a:gd name="connsiteX23" fmla="*/ 1919514 w 5021943"/>
                <a:gd name="connsiteY23" fmla="*/ 2991327 h 3100184"/>
                <a:gd name="connsiteX24" fmla="*/ 1903186 w 5021943"/>
                <a:gd name="connsiteY24" fmla="*/ 3089298 h 3100184"/>
                <a:gd name="connsiteX25" fmla="*/ 4025900 w 5021943"/>
                <a:gd name="connsiteY25" fmla="*/ 3056641 h 3100184"/>
                <a:gd name="connsiteX0" fmla="*/ 3873500 w 4869543"/>
                <a:gd name="connsiteY0" fmla="*/ 3056641 h 3100184"/>
                <a:gd name="connsiteX1" fmla="*/ 3938814 w 4869543"/>
                <a:gd name="connsiteY1" fmla="*/ 2926012 h 3100184"/>
                <a:gd name="connsiteX2" fmla="*/ 3873500 w 4869543"/>
                <a:gd name="connsiteY2" fmla="*/ 2828041 h 3100184"/>
                <a:gd name="connsiteX3" fmla="*/ 3873500 w 4869543"/>
                <a:gd name="connsiteY3" fmla="*/ 2599441 h 3100184"/>
                <a:gd name="connsiteX4" fmla="*/ 3889829 w 4869543"/>
                <a:gd name="connsiteY4" fmla="*/ 2354512 h 3100184"/>
                <a:gd name="connsiteX5" fmla="*/ 4232729 w 4869543"/>
                <a:gd name="connsiteY5" fmla="*/ 1788455 h 3100184"/>
                <a:gd name="connsiteX6" fmla="*/ 4363357 w 4869543"/>
                <a:gd name="connsiteY6" fmla="*/ 1342141 h 3100184"/>
                <a:gd name="connsiteX7" fmla="*/ 4526643 w 4869543"/>
                <a:gd name="connsiteY7" fmla="*/ 1162527 h 3100184"/>
                <a:gd name="connsiteX8" fmla="*/ 4706257 w 4869543"/>
                <a:gd name="connsiteY8" fmla="*/ 672670 h 3100184"/>
                <a:gd name="connsiteX9" fmla="*/ 4787900 w 4869543"/>
                <a:gd name="connsiteY9" fmla="*/ 509384 h 3100184"/>
                <a:gd name="connsiteX10" fmla="*/ 4804229 w 4869543"/>
                <a:gd name="connsiteY10" fmla="*/ 476727 h 3100184"/>
                <a:gd name="connsiteX11" fmla="*/ 4396014 w 4869543"/>
                <a:gd name="connsiteY11" fmla="*/ 427741 h 3100184"/>
                <a:gd name="connsiteX12" fmla="*/ 4396014 w 4869543"/>
                <a:gd name="connsiteY12" fmla="*/ 411412 h 3100184"/>
                <a:gd name="connsiteX13" fmla="*/ 4493986 w 4869543"/>
                <a:gd name="connsiteY13" fmla="*/ 248127 h 3100184"/>
                <a:gd name="connsiteX14" fmla="*/ 4510314 w 4869543"/>
                <a:gd name="connsiteY14" fmla="*/ 182812 h 3100184"/>
                <a:gd name="connsiteX15" fmla="*/ 4445000 w 4869543"/>
                <a:gd name="connsiteY15" fmla="*/ 68512 h 3100184"/>
                <a:gd name="connsiteX16" fmla="*/ 2616200 w 4869543"/>
                <a:gd name="connsiteY16" fmla="*/ 52184 h 3100184"/>
                <a:gd name="connsiteX17" fmla="*/ 1554843 w 4869543"/>
                <a:gd name="connsiteY17" fmla="*/ 19527 h 3100184"/>
                <a:gd name="connsiteX18" fmla="*/ 128814 w 4869543"/>
                <a:gd name="connsiteY18" fmla="*/ 3198 h 3100184"/>
                <a:gd name="connsiteX19" fmla="*/ 9071 w 4869543"/>
                <a:gd name="connsiteY19" fmla="*/ 2272870 h 3100184"/>
                <a:gd name="connsiteX20" fmla="*/ 1097643 w 4869543"/>
                <a:gd name="connsiteY20" fmla="*/ 2305527 h 3100184"/>
                <a:gd name="connsiteX21" fmla="*/ 1669143 w 4869543"/>
                <a:gd name="connsiteY21" fmla="*/ 2550455 h 3100184"/>
                <a:gd name="connsiteX22" fmla="*/ 1718129 w 4869543"/>
                <a:gd name="connsiteY22" fmla="*/ 2550455 h 3100184"/>
                <a:gd name="connsiteX23" fmla="*/ 1767114 w 4869543"/>
                <a:gd name="connsiteY23" fmla="*/ 2991327 h 3100184"/>
                <a:gd name="connsiteX24" fmla="*/ 1750786 w 4869543"/>
                <a:gd name="connsiteY24" fmla="*/ 3089298 h 3100184"/>
                <a:gd name="connsiteX25" fmla="*/ 3873500 w 4869543"/>
                <a:gd name="connsiteY25" fmla="*/ 3056641 h 3100184"/>
                <a:gd name="connsiteX0" fmla="*/ 3908833 w 4904876"/>
                <a:gd name="connsiteY0" fmla="*/ 3056641 h 3100184"/>
                <a:gd name="connsiteX1" fmla="*/ 3974147 w 4904876"/>
                <a:gd name="connsiteY1" fmla="*/ 2926012 h 3100184"/>
                <a:gd name="connsiteX2" fmla="*/ 3908833 w 4904876"/>
                <a:gd name="connsiteY2" fmla="*/ 2828041 h 3100184"/>
                <a:gd name="connsiteX3" fmla="*/ 3908833 w 4904876"/>
                <a:gd name="connsiteY3" fmla="*/ 2599441 h 3100184"/>
                <a:gd name="connsiteX4" fmla="*/ 3925162 w 4904876"/>
                <a:gd name="connsiteY4" fmla="*/ 2354512 h 3100184"/>
                <a:gd name="connsiteX5" fmla="*/ 4268062 w 4904876"/>
                <a:gd name="connsiteY5" fmla="*/ 1788455 h 3100184"/>
                <a:gd name="connsiteX6" fmla="*/ 4398690 w 4904876"/>
                <a:gd name="connsiteY6" fmla="*/ 1342141 h 3100184"/>
                <a:gd name="connsiteX7" fmla="*/ 4561976 w 4904876"/>
                <a:gd name="connsiteY7" fmla="*/ 1162527 h 3100184"/>
                <a:gd name="connsiteX8" fmla="*/ 4741590 w 4904876"/>
                <a:gd name="connsiteY8" fmla="*/ 672670 h 3100184"/>
                <a:gd name="connsiteX9" fmla="*/ 4823233 w 4904876"/>
                <a:gd name="connsiteY9" fmla="*/ 509384 h 3100184"/>
                <a:gd name="connsiteX10" fmla="*/ 4839562 w 4904876"/>
                <a:gd name="connsiteY10" fmla="*/ 476727 h 3100184"/>
                <a:gd name="connsiteX11" fmla="*/ 4431347 w 4904876"/>
                <a:gd name="connsiteY11" fmla="*/ 427741 h 3100184"/>
                <a:gd name="connsiteX12" fmla="*/ 4431347 w 4904876"/>
                <a:gd name="connsiteY12" fmla="*/ 411412 h 3100184"/>
                <a:gd name="connsiteX13" fmla="*/ 4529319 w 4904876"/>
                <a:gd name="connsiteY13" fmla="*/ 248127 h 3100184"/>
                <a:gd name="connsiteX14" fmla="*/ 4545647 w 4904876"/>
                <a:gd name="connsiteY14" fmla="*/ 182812 h 3100184"/>
                <a:gd name="connsiteX15" fmla="*/ 4480333 w 4904876"/>
                <a:gd name="connsiteY15" fmla="*/ 68512 h 3100184"/>
                <a:gd name="connsiteX16" fmla="*/ 2651533 w 4904876"/>
                <a:gd name="connsiteY16" fmla="*/ 52184 h 3100184"/>
                <a:gd name="connsiteX17" fmla="*/ 1590176 w 4904876"/>
                <a:gd name="connsiteY17" fmla="*/ 19527 h 3100184"/>
                <a:gd name="connsiteX18" fmla="*/ 11747 w 4904876"/>
                <a:gd name="connsiteY18" fmla="*/ 3198 h 3100184"/>
                <a:gd name="connsiteX19" fmla="*/ 44404 w 4904876"/>
                <a:gd name="connsiteY19" fmla="*/ 2272870 h 3100184"/>
                <a:gd name="connsiteX20" fmla="*/ 1132976 w 4904876"/>
                <a:gd name="connsiteY20" fmla="*/ 2305527 h 3100184"/>
                <a:gd name="connsiteX21" fmla="*/ 1704476 w 4904876"/>
                <a:gd name="connsiteY21" fmla="*/ 2550455 h 3100184"/>
                <a:gd name="connsiteX22" fmla="*/ 1753462 w 4904876"/>
                <a:gd name="connsiteY22" fmla="*/ 2550455 h 3100184"/>
                <a:gd name="connsiteX23" fmla="*/ 1802447 w 4904876"/>
                <a:gd name="connsiteY23" fmla="*/ 2991327 h 3100184"/>
                <a:gd name="connsiteX24" fmla="*/ 1786119 w 4904876"/>
                <a:gd name="connsiteY24" fmla="*/ 3089298 h 3100184"/>
                <a:gd name="connsiteX25" fmla="*/ 3908833 w 4904876"/>
                <a:gd name="connsiteY25" fmla="*/ 3056641 h 3100184"/>
                <a:gd name="connsiteX0" fmla="*/ 3908833 w 4904876"/>
                <a:gd name="connsiteY0" fmla="*/ 3056641 h 3100184"/>
                <a:gd name="connsiteX1" fmla="*/ 3974147 w 4904876"/>
                <a:gd name="connsiteY1" fmla="*/ 2926012 h 3100184"/>
                <a:gd name="connsiteX2" fmla="*/ 3908833 w 4904876"/>
                <a:gd name="connsiteY2" fmla="*/ 2828041 h 3100184"/>
                <a:gd name="connsiteX3" fmla="*/ 3908833 w 4904876"/>
                <a:gd name="connsiteY3" fmla="*/ 2599441 h 3100184"/>
                <a:gd name="connsiteX4" fmla="*/ 3925162 w 4904876"/>
                <a:gd name="connsiteY4" fmla="*/ 2354512 h 3100184"/>
                <a:gd name="connsiteX5" fmla="*/ 4268062 w 4904876"/>
                <a:gd name="connsiteY5" fmla="*/ 1788455 h 3100184"/>
                <a:gd name="connsiteX6" fmla="*/ 4398690 w 4904876"/>
                <a:gd name="connsiteY6" fmla="*/ 1342141 h 3100184"/>
                <a:gd name="connsiteX7" fmla="*/ 4561976 w 4904876"/>
                <a:gd name="connsiteY7" fmla="*/ 1162527 h 3100184"/>
                <a:gd name="connsiteX8" fmla="*/ 4741590 w 4904876"/>
                <a:gd name="connsiteY8" fmla="*/ 672670 h 3100184"/>
                <a:gd name="connsiteX9" fmla="*/ 4823233 w 4904876"/>
                <a:gd name="connsiteY9" fmla="*/ 509384 h 3100184"/>
                <a:gd name="connsiteX10" fmla="*/ 4839562 w 4904876"/>
                <a:gd name="connsiteY10" fmla="*/ 476727 h 3100184"/>
                <a:gd name="connsiteX11" fmla="*/ 4431347 w 4904876"/>
                <a:gd name="connsiteY11" fmla="*/ 427741 h 3100184"/>
                <a:gd name="connsiteX12" fmla="*/ 4431347 w 4904876"/>
                <a:gd name="connsiteY12" fmla="*/ 411412 h 3100184"/>
                <a:gd name="connsiteX13" fmla="*/ 4529319 w 4904876"/>
                <a:gd name="connsiteY13" fmla="*/ 248127 h 3100184"/>
                <a:gd name="connsiteX14" fmla="*/ 4545647 w 4904876"/>
                <a:gd name="connsiteY14" fmla="*/ 182812 h 3100184"/>
                <a:gd name="connsiteX15" fmla="*/ 4480333 w 4904876"/>
                <a:gd name="connsiteY15" fmla="*/ 68512 h 3100184"/>
                <a:gd name="connsiteX16" fmla="*/ 2651533 w 4904876"/>
                <a:gd name="connsiteY16" fmla="*/ 52184 h 3100184"/>
                <a:gd name="connsiteX17" fmla="*/ 1590176 w 4904876"/>
                <a:gd name="connsiteY17" fmla="*/ 19527 h 3100184"/>
                <a:gd name="connsiteX18" fmla="*/ 11747 w 4904876"/>
                <a:gd name="connsiteY18" fmla="*/ 3198 h 3100184"/>
                <a:gd name="connsiteX19" fmla="*/ 44404 w 4904876"/>
                <a:gd name="connsiteY19" fmla="*/ 2272870 h 3100184"/>
                <a:gd name="connsiteX20" fmla="*/ 1132976 w 4904876"/>
                <a:gd name="connsiteY20" fmla="*/ 2305527 h 3100184"/>
                <a:gd name="connsiteX21" fmla="*/ 1704476 w 4904876"/>
                <a:gd name="connsiteY21" fmla="*/ 2550455 h 3100184"/>
                <a:gd name="connsiteX22" fmla="*/ 1753462 w 4904876"/>
                <a:gd name="connsiteY22" fmla="*/ 2550455 h 3100184"/>
                <a:gd name="connsiteX23" fmla="*/ 1802447 w 4904876"/>
                <a:gd name="connsiteY23" fmla="*/ 2991327 h 3100184"/>
                <a:gd name="connsiteX24" fmla="*/ 1786119 w 4904876"/>
                <a:gd name="connsiteY24" fmla="*/ 3089298 h 3100184"/>
                <a:gd name="connsiteX25" fmla="*/ 3908833 w 4904876"/>
                <a:gd name="connsiteY25" fmla="*/ 3056641 h 3100184"/>
                <a:gd name="connsiteX0" fmla="*/ 4100233 w 5096276"/>
                <a:gd name="connsiteY0" fmla="*/ 3432646 h 3476189"/>
                <a:gd name="connsiteX1" fmla="*/ 4165547 w 5096276"/>
                <a:gd name="connsiteY1" fmla="*/ 3302017 h 3476189"/>
                <a:gd name="connsiteX2" fmla="*/ 4100233 w 5096276"/>
                <a:gd name="connsiteY2" fmla="*/ 3204046 h 3476189"/>
                <a:gd name="connsiteX3" fmla="*/ 4100233 w 5096276"/>
                <a:gd name="connsiteY3" fmla="*/ 2975446 h 3476189"/>
                <a:gd name="connsiteX4" fmla="*/ 4116562 w 5096276"/>
                <a:gd name="connsiteY4" fmla="*/ 2730517 h 3476189"/>
                <a:gd name="connsiteX5" fmla="*/ 4459462 w 5096276"/>
                <a:gd name="connsiteY5" fmla="*/ 2164460 h 3476189"/>
                <a:gd name="connsiteX6" fmla="*/ 4590090 w 5096276"/>
                <a:gd name="connsiteY6" fmla="*/ 1718146 h 3476189"/>
                <a:gd name="connsiteX7" fmla="*/ 4753376 w 5096276"/>
                <a:gd name="connsiteY7" fmla="*/ 1538532 h 3476189"/>
                <a:gd name="connsiteX8" fmla="*/ 4932990 w 5096276"/>
                <a:gd name="connsiteY8" fmla="*/ 1048675 h 3476189"/>
                <a:gd name="connsiteX9" fmla="*/ 5014633 w 5096276"/>
                <a:gd name="connsiteY9" fmla="*/ 885389 h 3476189"/>
                <a:gd name="connsiteX10" fmla="*/ 5030962 w 5096276"/>
                <a:gd name="connsiteY10" fmla="*/ 852732 h 3476189"/>
                <a:gd name="connsiteX11" fmla="*/ 4622747 w 5096276"/>
                <a:gd name="connsiteY11" fmla="*/ 803746 h 3476189"/>
                <a:gd name="connsiteX12" fmla="*/ 4622747 w 5096276"/>
                <a:gd name="connsiteY12" fmla="*/ 787417 h 3476189"/>
                <a:gd name="connsiteX13" fmla="*/ 4720719 w 5096276"/>
                <a:gd name="connsiteY13" fmla="*/ 624132 h 3476189"/>
                <a:gd name="connsiteX14" fmla="*/ 4737047 w 5096276"/>
                <a:gd name="connsiteY14" fmla="*/ 558817 h 3476189"/>
                <a:gd name="connsiteX15" fmla="*/ 4671733 w 5096276"/>
                <a:gd name="connsiteY15" fmla="*/ 444517 h 3476189"/>
                <a:gd name="connsiteX16" fmla="*/ 2842933 w 5096276"/>
                <a:gd name="connsiteY16" fmla="*/ 428189 h 3476189"/>
                <a:gd name="connsiteX17" fmla="*/ 1781576 w 5096276"/>
                <a:gd name="connsiteY17" fmla="*/ 395532 h 3476189"/>
                <a:gd name="connsiteX18" fmla="*/ 263071 w 5096276"/>
                <a:gd name="connsiteY18" fmla="*/ 373658 h 3476189"/>
                <a:gd name="connsiteX19" fmla="*/ 203147 w 5096276"/>
                <a:gd name="connsiteY19" fmla="*/ 379203 h 3476189"/>
                <a:gd name="connsiteX20" fmla="*/ 235804 w 5096276"/>
                <a:gd name="connsiteY20" fmla="*/ 2648875 h 3476189"/>
                <a:gd name="connsiteX21" fmla="*/ 1324376 w 5096276"/>
                <a:gd name="connsiteY21" fmla="*/ 2681532 h 3476189"/>
                <a:gd name="connsiteX22" fmla="*/ 1895876 w 5096276"/>
                <a:gd name="connsiteY22" fmla="*/ 2926460 h 3476189"/>
                <a:gd name="connsiteX23" fmla="*/ 1944862 w 5096276"/>
                <a:gd name="connsiteY23" fmla="*/ 2926460 h 3476189"/>
                <a:gd name="connsiteX24" fmla="*/ 1993847 w 5096276"/>
                <a:gd name="connsiteY24" fmla="*/ 3367332 h 3476189"/>
                <a:gd name="connsiteX25" fmla="*/ 1977519 w 5096276"/>
                <a:gd name="connsiteY25" fmla="*/ 3465303 h 3476189"/>
                <a:gd name="connsiteX26" fmla="*/ 4100233 w 5096276"/>
                <a:gd name="connsiteY26" fmla="*/ 3432646 h 3476189"/>
                <a:gd name="connsiteX0" fmla="*/ 4094791 w 5090834"/>
                <a:gd name="connsiteY0" fmla="*/ 3058988 h 3102531"/>
                <a:gd name="connsiteX1" fmla="*/ 4160105 w 5090834"/>
                <a:gd name="connsiteY1" fmla="*/ 2928359 h 3102531"/>
                <a:gd name="connsiteX2" fmla="*/ 4094791 w 5090834"/>
                <a:gd name="connsiteY2" fmla="*/ 2830388 h 3102531"/>
                <a:gd name="connsiteX3" fmla="*/ 4094791 w 5090834"/>
                <a:gd name="connsiteY3" fmla="*/ 2601788 h 3102531"/>
                <a:gd name="connsiteX4" fmla="*/ 4111120 w 5090834"/>
                <a:gd name="connsiteY4" fmla="*/ 2356859 h 3102531"/>
                <a:gd name="connsiteX5" fmla="*/ 4454020 w 5090834"/>
                <a:gd name="connsiteY5" fmla="*/ 1790802 h 3102531"/>
                <a:gd name="connsiteX6" fmla="*/ 4584648 w 5090834"/>
                <a:gd name="connsiteY6" fmla="*/ 1344488 h 3102531"/>
                <a:gd name="connsiteX7" fmla="*/ 4747934 w 5090834"/>
                <a:gd name="connsiteY7" fmla="*/ 1164874 h 3102531"/>
                <a:gd name="connsiteX8" fmla="*/ 4927548 w 5090834"/>
                <a:gd name="connsiteY8" fmla="*/ 675017 h 3102531"/>
                <a:gd name="connsiteX9" fmla="*/ 5009191 w 5090834"/>
                <a:gd name="connsiteY9" fmla="*/ 511731 h 3102531"/>
                <a:gd name="connsiteX10" fmla="*/ 5025520 w 5090834"/>
                <a:gd name="connsiteY10" fmla="*/ 479074 h 3102531"/>
                <a:gd name="connsiteX11" fmla="*/ 4617305 w 5090834"/>
                <a:gd name="connsiteY11" fmla="*/ 430088 h 3102531"/>
                <a:gd name="connsiteX12" fmla="*/ 4617305 w 5090834"/>
                <a:gd name="connsiteY12" fmla="*/ 413759 h 3102531"/>
                <a:gd name="connsiteX13" fmla="*/ 4715277 w 5090834"/>
                <a:gd name="connsiteY13" fmla="*/ 250474 h 3102531"/>
                <a:gd name="connsiteX14" fmla="*/ 4731605 w 5090834"/>
                <a:gd name="connsiteY14" fmla="*/ 185159 h 3102531"/>
                <a:gd name="connsiteX15" fmla="*/ 4666291 w 5090834"/>
                <a:gd name="connsiteY15" fmla="*/ 70859 h 3102531"/>
                <a:gd name="connsiteX16" fmla="*/ 2837491 w 5090834"/>
                <a:gd name="connsiteY16" fmla="*/ 54531 h 3102531"/>
                <a:gd name="connsiteX17" fmla="*/ 1776134 w 5090834"/>
                <a:gd name="connsiteY17" fmla="*/ 21874 h 3102531"/>
                <a:gd name="connsiteX18" fmla="*/ 257629 w 5090834"/>
                <a:gd name="connsiteY18" fmla="*/ 0 h 3102531"/>
                <a:gd name="connsiteX19" fmla="*/ 230362 w 5090834"/>
                <a:gd name="connsiteY19" fmla="*/ 2275217 h 3102531"/>
                <a:gd name="connsiteX20" fmla="*/ 1318934 w 5090834"/>
                <a:gd name="connsiteY20" fmla="*/ 2307874 h 3102531"/>
                <a:gd name="connsiteX21" fmla="*/ 1890434 w 5090834"/>
                <a:gd name="connsiteY21" fmla="*/ 2552802 h 3102531"/>
                <a:gd name="connsiteX22" fmla="*/ 1939420 w 5090834"/>
                <a:gd name="connsiteY22" fmla="*/ 2552802 h 3102531"/>
                <a:gd name="connsiteX23" fmla="*/ 1988405 w 5090834"/>
                <a:gd name="connsiteY23" fmla="*/ 2993674 h 3102531"/>
                <a:gd name="connsiteX24" fmla="*/ 1972077 w 5090834"/>
                <a:gd name="connsiteY24" fmla="*/ 3091645 h 3102531"/>
                <a:gd name="connsiteX25" fmla="*/ 4094791 w 5090834"/>
                <a:gd name="connsiteY25" fmla="*/ 3058988 h 3102531"/>
                <a:gd name="connsiteX0" fmla="*/ 4041313 w 5037356"/>
                <a:gd name="connsiteY0" fmla="*/ 3058988 h 3102531"/>
                <a:gd name="connsiteX1" fmla="*/ 4106627 w 5037356"/>
                <a:gd name="connsiteY1" fmla="*/ 2928359 h 3102531"/>
                <a:gd name="connsiteX2" fmla="*/ 4041313 w 5037356"/>
                <a:gd name="connsiteY2" fmla="*/ 2830388 h 3102531"/>
                <a:gd name="connsiteX3" fmla="*/ 4041313 w 5037356"/>
                <a:gd name="connsiteY3" fmla="*/ 2601788 h 3102531"/>
                <a:gd name="connsiteX4" fmla="*/ 4057642 w 5037356"/>
                <a:gd name="connsiteY4" fmla="*/ 2356859 h 3102531"/>
                <a:gd name="connsiteX5" fmla="*/ 4400542 w 5037356"/>
                <a:gd name="connsiteY5" fmla="*/ 1790802 h 3102531"/>
                <a:gd name="connsiteX6" fmla="*/ 4531170 w 5037356"/>
                <a:gd name="connsiteY6" fmla="*/ 1344488 h 3102531"/>
                <a:gd name="connsiteX7" fmla="*/ 4694456 w 5037356"/>
                <a:gd name="connsiteY7" fmla="*/ 1164874 h 3102531"/>
                <a:gd name="connsiteX8" fmla="*/ 4874070 w 5037356"/>
                <a:gd name="connsiteY8" fmla="*/ 675017 h 3102531"/>
                <a:gd name="connsiteX9" fmla="*/ 4955713 w 5037356"/>
                <a:gd name="connsiteY9" fmla="*/ 511731 h 3102531"/>
                <a:gd name="connsiteX10" fmla="*/ 4972042 w 5037356"/>
                <a:gd name="connsiteY10" fmla="*/ 479074 h 3102531"/>
                <a:gd name="connsiteX11" fmla="*/ 4563827 w 5037356"/>
                <a:gd name="connsiteY11" fmla="*/ 430088 h 3102531"/>
                <a:gd name="connsiteX12" fmla="*/ 4563827 w 5037356"/>
                <a:gd name="connsiteY12" fmla="*/ 413759 h 3102531"/>
                <a:gd name="connsiteX13" fmla="*/ 4661799 w 5037356"/>
                <a:gd name="connsiteY13" fmla="*/ 250474 h 3102531"/>
                <a:gd name="connsiteX14" fmla="*/ 4678127 w 5037356"/>
                <a:gd name="connsiteY14" fmla="*/ 185159 h 3102531"/>
                <a:gd name="connsiteX15" fmla="*/ 4612813 w 5037356"/>
                <a:gd name="connsiteY15" fmla="*/ 70859 h 3102531"/>
                <a:gd name="connsiteX16" fmla="*/ 2784013 w 5037356"/>
                <a:gd name="connsiteY16" fmla="*/ 54531 h 3102531"/>
                <a:gd name="connsiteX17" fmla="*/ 1722656 w 5037356"/>
                <a:gd name="connsiteY17" fmla="*/ 21874 h 3102531"/>
                <a:gd name="connsiteX18" fmla="*/ 204151 w 5037356"/>
                <a:gd name="connsiteY18" fmla="*/ 0 h 3102531"/>
                <a:gd name="connsiteX19" fmla="*/ 176884 w 5037356"/>
                <a:gd name="connsiteY19" fmla="*/ 2275217 h 3102531"/>
                <a:gd name="connsiteX20" fmla="*/ 1265456 w 5037356"/>
                <a:gd name="connsiteY20" fmla="*/ 2307874 h 3102531"/>
                <a:gd name="connsiteX21" fmla="*/ 1836956 w 5037356"/>
                <a:gd name="connsiteY21" fmla="*/ 2552802 h 3102531"/>
                <a:gd name="connsiteX22" fmla="*/ 1885942 w 5037356"/>
                <a:gd name="connsiteY22" fmla="*/ 2552802 h 3102531"/>
                <a:gd name="connsiteX23" fmla="*/ 1934927 w 5037356"/>
                <a:gd name="connsiteY23" fmla="*/ 2993674 h 3102531"/>
                <a:gd name="connsiteX24" fmla="*/ 1918599 w 5037356"/>
                <a:gd name="connsiteY24" fmla="*/ 3091645 h 3102531"/>
                <a:gd name="connsiteX25" fmla="*/ 4041313 w 5037356"/>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1660072 w 4860472"/>
                <a:gd name="connsiteY21" fmla="*/ 2552802 h 3102531"/>
                <a:gd name="connsiteX22" fmla="*/ 1709058 w 4860472"/>
                <a:gd name="connsiteY22" fmla="*/ 2552802 h 3102531"/>
                <a:gd name="connsiteX23" fmla="*/ 1758043 w 4860472"/>
                <a:gd name="connsiteY23" fmla="*/ 2993674 h 3102531"/>
                <a:gd name="connsiteX24" fmla="*/ 1741715 w 4860472"/>
                <a:gd name="connsiteY24" fmla="*/ 3091645 h 3102531"/>
                <a:gd name="connsiteX25" fmla="*/ 3864429 w 4860472"/>
                <a:gd name="connsiteY25"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1088572 w 4860472"/>
                <a:gd name="connsiteY20" fmla="*/ 2307874 h 3102531"/>
                <a:gd name="connsiteX21" fmla="*/ 942782 w 4860472"/>
                <a:gd name="connsiteY21" fmla="*/ 21531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942782 w 4860472"/>
                <a:gd name="connsiteY21" fmla="*/ 21531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660072 w 4860472"/>
                <a:gd name="connsiteY22" fmla="*/ 2552802 h 3102531"/>
                <a:gd name="connsiteX23" fmla="*/ 1709058 w 4860472"/>
                <a:gd name="connsiteY23" fmla="*/ 2552802 h 3102531"/>
                <a:gd name="connsiteX24" fmla="*/ 1758043 w 4860472"/>
                <a:gd name="connsiteY24" fmla="*/ 2993674 h 3102531"/>
                <a:gd name="connsiteX25" fmla="*/ 1741715 w 4860472"/>
                <a:gd name="connsiteY25" fmla="*/ 3091645 h 3102531"/>
                <a:gd name="connsiteX26" fmla="*/ 3864429 w 4860472"/>
                <a:gd name="connsiteY26"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337778 w 4860472"/>
                <a:gd name="connsiteY22" fmla="*/ 2417510 h 3102531"/>
                <a:gd name="connsiteX23" fmla="*/ 1660072 w 4860472"/>
                <a:gd name="connsiteY23" fmla="*/ 2552802 h 3102531"/>
                <a:gd name="connsiteX24" fmla="*/ 1709058 w 4860472"/>
                <a:gd name="connsiteY24" fmla="*/ 2552802 h 3102531"/>
                <a:gd name="connsiteX25" fmla="*/ 1758043 w 4860472"/>
                <a:gd name="connsiteY25" fmla="*/ 2993674 h 3102531"/>
                <a:gd name="connsiteX26" fmla="*/ 1741715 w 4860472"/>
                <a:gd name="connsiteY26" fmla="*/ 3091645 h 3102531"/>
                <a:gd name="connsiteX27" fmla="*/ 3864429 w 4860472"/>
                <a:gd name="connsiteY27"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660072 w 4860472"/>
                <a:gd name="connsiteY23" fmla="*/ 2552802 h 3102531"/>
                <a:gd name="connsiteX24" fmla="*/ 1709058 w 4860472"/>
                <a:gd name="connsiteY24" fmla="*/ 2552802 h 3102531"/>
                <a:gd name="connsiteX25" fmla="*/ 1758043 w 4860472"/>
                <a:gd name="connsiteY25" fmla="*/ 2993674 h 3102531"/>
                <a:gd name="connsiteX26" fmla="*/ 1741715 w 4860472"/>
                <a:gd name="connsiteY26" fmla="*/ 3091645 h 3102531"/>
                <a:gd name="connsiteX27" fmla="*/ 3864429 w 4860472"/>
                <a:gd name="connsiteY27"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 name="connsiteX0" fmla="*/ 3864429 w 4860472"/>
                <a:gd name="connsiteY0" fmla="*/ 3058988 h 3102531"/>
                <a:gd name="connsiteX1" fmla="*/ 3929743 w 4860472"/>
                <a:gd name="connsiteY1" fmla="*/ 2928359 h 3102531"/>
                <a:gd name="connsiteX2" fmla="*/ 3864429 w 4860472"/>
                <a:gd name="connsiteY2" fmla="*/ 2830388 h 3102531"/>
                <a:gd name="connsiteX3" fmla="*/ 3864429 w 4860472"/>
                <a:gd name="connsiteY3" fmla="*/ 2601788 h 3102531"/>
                <a:gd name="connsiteX4" fmla="*/ 3880758 w 4860472"/>
                <a:gd name="connsiteY4" fmla="*/ 2356859 h 3102531"/>
                <a:gd name="connsiteX5" fmla="*/ 4223658 w 4860472"/>
                <a:gd name="connsiteY5" fmla="*/ 1790802 h 3102531"/>
                <a:gd name="connsiteX6" fmla="*/ 4354286 w 4860472"/>
                <a:gd name="connsiteY6" fmla="*/ 1344488 h 3102531"/>
                <a:gd name="connsiteX7" fmla="*/ 4517572 w 4860472"/>
                <a:gd name="connsiteY7" fmla="*/ 1164874 h 3102531"/>
                <a:gd name="connsiteX8" fmla="*/ 4697186 w 4860472"/>
                <a:gd name="connsiteY8" fmla="*/ 675017 h 3102531"/>
                <a:gd name="connsiteX9" fmla="*/ 4778829 w 4860472"/>
                <a:gd name="connsiteY9" fmla="*/ 511731 h 3102531"/>
                <a:gd name="connsiteX10" fmla="*/ 4795158 w 4860472"/>
                <a:gd name="connsiteY10" fmla="*/ 479074 h 3102531"/>
                <a:gd name="connsiteX11" fmla="*/ 4386943 w 4860472"/>
                <a:gd name="connsiteY11" fmla="*/ 430088 h 3102531"/>
                <a:gd name="connsiteX12" fmla="*/ 4386943 w 4860472"/>
                <a:gd name="connsiteY12" fmla="*/ 413759 h 3102531"/>
                <a:gd name="connsiteX13" fmla="*/ 4484915 w 4860472"/>
                <a:gd name="connsiteY13" fmla="*/ 250474 h 3102531"/>
                <a:gd name="connsiteX14" fmla="*/ 4501243 w 4860472"/>
                <a:gd name="connsiteY14" fmla="*/ 185159 h 3102531"/>
                <a:gd name="connsiteX15" fmla="*/ 4435929 w 4860472"/>
                <a:gd name="connsiteY15" fmla="*/ 70859 h 3102531"/>
                <a:gd name="connsiteX16" fmla="*/ 2607129 w 4860472"/>
                <a:gd name="connsiteY16" fmla="*/ 54531 h 3102531"/>
                <a:gd name="connsiteX17" fmla="*/ 1545772 w 4860472"/>
                <a:gd name="connsiteY17" fmla="*/ 21874 h 3102531"/>
                <a:gd name="connsiteX18" fmla="*/ 27267 w 4860472"/>
                <a:gd name="connsiteY18" fmla="*/ 0 h 3102531"/>
                <a:gd name="connsiteX19" fmla="*/ 0 w 4860472"/>
                <a:gd name="connsiteY19" fmla="*/ 2275217 h 3102531"/>
                <a:gd name="connsiteX20" fmla="*/ 707572 w 4860472"/>
                <a:gd name="connsiteY20" fmla="*/ 2307874 h 3102531"/>
                <a:gd name="connsiteX21" fmla="*/ 1095182 w 4860472"/>
                <a:gd name="connsiteY21" fmla="*/ 2305542 h 3102531"/>
                <a:gd name="connsiteX22" fmla="*/ 1261578 w 4860472"/>
                <a:gd name="connsiteY22" fmla="*/ 2569910 h 3102531"/>
                <a:gd name="connsiteX23" fmla="*/ 1431085 w 4860472"/>
                <a:gd name="connsiteY23" fmla="*/ 2566800 h 3102531"/>
                <a:gd name="connsiteX24" fmla="*/ 1660072 w 4860472"/>
                <a:gd name="connsiteY24" fmla="*/ 2552802 h 3102531"/>
                <a:gd name="connsiteX25" fmla="*/ 1709058 w 4860472"/>
                <a:gd name="connsiteY25" fmla="*/ 2552802 h 3102531"/>
                <a:gd name="connsiteX26" fmla="*/ 1758043 w 4860472"/>
                <a:gd name="connsiteY26" fmla="*/ 2993674 h 3102531"/>
                <a:gd name="connsiteX27" fmla="*/ 1741715 w 4860472"/>
                <a:gd name="connsiteY27" fmla="*/ 3091645 h 3102531"/>
                <a:gd name="connsiteX28" fmla="*/ 3864429 w 4860472"/>
                <a:gd name="connsiteY28" fmla="*/ 3058988 h 31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860472" h="3102531">
                  <a:moveTo>
                    <a:pt x="3864429" y="3058988"/>
                  </a:moveTo>
                  <a:cubicBezTo>
                    <a:pt x="3913414" y="2754188"/>
                    <a:pt x="3929743" y="2966459"/>
                    <a:pt x="3929743" y="2928359"/>
                  </a:cubicBezTo>
                  <a:cubicBezTo>
                    <a:pt x="3929743" y="2890259"/>
                    <a:pt x="3875315" y="2884816"/>
                    <a:pt x="3864429" y="2830388"/>
                  </a:cubicBezTo>
                  <a:cubicBezTo>
                    <a:pt x="3853543" y="2775960"/>
                    <a:pt x="3861708" y="2680709"/>
                    <a:pt x="3864429" y="2601788"/>
                  </a:cubicBezTo>
                  <a:cubicBezTo>
                    <a:pt x="3867150" y="2522867"/>
                    <a:pt x="3820887" y="2492023"/>
                    <a:pt x="3880758" y="2356859"/>
                  </a:cubicBezTo>
                  <a:cubicBezTo>
                    <a:pt x="3940629" y="2221695"/>
                    <a:pt x="4144737" y="1959530"/>
                    <a:pt x="4223658" y="1790802"/>
                  </a:cubicBezTo>
                  <a:cubicBezTo>
                    <a:pt x="4302579" y="1622074"/>
                    <a:pt x="4305300" y="1448809"/>
                    <a:pt x="4354286" y="1344488"/>
                  </a:cubicBezTo>
                  <a:cubicBezTo>
                    <a:pt x="4403272" y="1240167"/>
                    <a:pt x="4460422" y="1276453"/>
                    <a:pt x="4517572" y="1164874"/>
                  </a:cubicBezTo>
                  <a:cubicBezTo>
                    <a:pt x="4574722" y="1053296"/>
                    <a:pt x="4653643" y="783874"/>
                    <a:pt x="4697186" y="675017"/>
                  </a:cubicBezTo>
                  <a:cubicBezTo>
                    <a:pt x="4740729" y="566160"/>
                    <a:pt x="4778829" y="511731"/>
                    <a:pt x="4778829" y="511731"/>
                  </a:cubicBezTo>
                  <a:cubicBezTo>
                    <a:pt x="4795158" y="479074"/>
                    <a:pt x="4860472" y="492681"/>
                    <a:pt x="4795158" y="479074"/>
                  </a:cubicBezTo>
                  <a:cubicBezTo>
                    <a:pt x="4729844" y="465467"/>
                    <a:pt x="4454979" y="440974"/>
                    <a:pt x="4386943" y="430088"/>
                  </a:cubicBezTo>
                  <a:cubicBezTo>
                    <a:pt x="4318907" y="419202"/>
                    <a:pt x="4370614" y="443695"/>
                    <a:pt x="4386943" y="413759"/>
                  </a:cubicBezTo>
                  <a:cubicBezTo>
                    <a:pt x="4403272" y="383823"/>
                    <a:pt x="4465865" y="288574"/>
                    <a:pt x="4484915" y="250474"/>
                  </a:cubicBezTo>
                  <a:cubicBezTo>
                    <a:pt x="4503965" y="212374"/>
                    <a:pt x="4509407" y="215095"/>
                    <a:pt x="4501243" y="185159"/>
                  </a:cubicBezTo>
                  <a:cubicBezTo>
                    <a:pt x="4493079" y="155223"/>
                    <a:pt x="4474029" y="304901"/>
                    <a:pt x="4435929" y="70859"/>
                  </a:cubicBezTo>
                  <a:cubicBezTo>
                    <a:pt x="4120243" y="49088"/>
                    <a:pt x="3088822" y="62695"/>
                    <a:pt x="2607129" y="54531"/>
                  </a:cubicBezTo>
                  <a:cubicBezTo>
                    <a:pt x="2125436" y="46367"/>
                    <a:pt x="1975749" y="30963"/>
                    <a:pt x="1545772" y="21874"/>
                  </a:cubicBezTo>
                  <a:lnTo>
                    <a:pt x="27267" y="0"/>
                  </a:lnTo>
                  <a:cubicBezTo>
                    <a:pt x="54222" y="714569"/>
                    <a:pt x="40830" y="1808151"/>
                    <a:pt x="0" y="2275217"/>
                  </a:cubicBezTo>
                  <a:cubicBezTo>
                    <a:pt x="713394" y="2358173"/>
                    <a:pt x="430893" y="2261610"/>
                    <a:pt x="707572" y="2307874"/>
                  </a:cubicBezTo>
                  <a:cubicBezTo>
                    <a:pt x="890102" y="2312928"/>
                    <a:pt x="999932" y="2264721"/>
                    <a:pt x="1095182" y="2305542"/>
                  </a:cubicBezTo>
                  <a:lnTo>
                    <a:pt x="1261578" y="2569910"/>
                  </a:lnTo>
                  <a:cubicBezTo>
                    <a:pt x="1318080" y="2568873"/>
                    <a:pt x="1373028" y="2415437"/>
                    <a:pt x="1431085" y="2566800"/>
                  </a:cubicBezTo>
                  <a:cubicBezTo>
                    <a:pt x="1513634" y="2680322"/>
                    <a:pt x="1583743" y="2557468"/>
                    <a:pt x="1660072" y="2552802"/>
                  </a:cubicBezTo>
                  <a:cubicBezTo>
                    <a:pt x="1787785" y="2619412"/>
                    <a:pt x="1692730" y="2479323"/>
                    <a:pt x="1709058" y="2552802"/>
                  </a:cubicBezTo>
                  <a:cubicBezTo>
                    <a:pt x="1725386" y="2626281"/>
                    <a:pt x="1752600" y="2903867"/>
                    <a:pt x="1758043" y="2993674"/>
                  </a:cubicBezTo>
                  <a:cubicBezTo>
                    <a:pt x="1763486" y="3083481"/>
                    <a:pt x="1738994" y="2868488"/>
                    <a:pt x="1741715" y="3091645"/>
                  </a:cubicBezTo>
                  <a:cubicBezTo>
                    <a:pt x="2092779" y="3102531"/>
                    <a:pt x="3499758" y="3086202"/>
                    <a:pt x="3864429" y="3058988"/>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650707" y="3327737"/>
              <a:ext cx="1625893"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Arkansas</a:t>
              </a:r>
            </a:p>
            <a:p>
              <a:pPr algn="ctr"/>
              <a:r>
                <a:rPr lang="en-US" sz="3000" b="1" dirty="0" smtClean="0">
                  <a:solidFill>
                    <a:schemeClr val="bg1"/>
                  </a:solidFill>
                  <a:effectLst>
                    <a:outerShdw dist="38100" dir="7200000" algn="ctr" rotWithShape="0">
                      <a:schemeClr val="tx1"/>
                    </a:outerShdw>
                  </a:effectLst>
                </a:rPr>
                <a:t>Territory</a:t>
              </a:r>
            </a:p>
          </p:txBody>
        </p:sp>
      </p:grpSp>
      <p:grpSp>
        <p:nvGrpSpPr>
          <p:cNvPr id="104" name="Group 103"/>
          <p:cNvGrpSpPr/>
          <p:nvPr/>
        </p:nvGrpSpPr>
        <p:grpSpPr>
          <a:xfrm>
            <a:off x="53521" y="838200"/>
            <a:ext cx="5128079" cy="2315936"/>
            <a:chOff x="53520" y="838200"/>
            <a:chExt cx="5128079" cy="2315936"/>
          </a:xfrm>
        </p:grpSpPr>
        <p:sp>
          <p:nvSpPr>
            <p:cNvPr id="105" name="Freeform 104"/>
            <p:cNvSpPr/>
            <p:nvPr/>
          </p:nvSpPr>
          <p:spPr>
            <a:xfrm>
              <a:off x="53520" y="838200"/>
              <a:ext cx="5128079" cy="2315936"/>
            </a:xfrm>
            <a:custGeom>
              <a:avLst/>
              <a:gdLst>
                <a:gd name="connsiteX0" fmla="*/ 522514 w 4261757"/>
                <a:gd name="connsiteY0" fmla="*/ 157843 h 2441122"/>
                <a:gd name="connsiteX1" fmla="*/ 506186 w 4261757"/>
                <a:gd name="connsiteY1" fmla="*/ 1104900 h 2441122"/>
                <a:gd name="connsiteX2" fmla="*/ 473529 w 4261757"/>
                <a:gd name="connsiteY2" fmla="*/ 1888671 h 2441122"/>
                <a:gd name="connsiteX3" fmla="*/ 489857 w 4261757"/>
                <a:gd name="connsiteY3" fmla="*/ 1986643 h 2441122"/>
                <a:gd name="connsiteX4" fmla="*/ 3412672 w 4261757"/>
                <a:gd name="connsiteY4" fmla="*/ 2019300 h 2441122"/>
                <a:gd name="connsiteX5" fmla="*/ 3510643 w 4261757"/>
                <a:gd name="connsiteY5" fmla="*/ 2133600 h 2441122"/>
                <a:gd name="connsiteX6" fmla="*/ 3445329 w 4261757"/>
                <a:gd name="connsiteY6" fmla="*/ 2394857 h 2441122"/>
                <a:gd name="connsiteX7" fmla="*/ 3886200 w 4261757"/>
                <a:gd name="connsiteY7" fmla="*/ 2411186 h 2441122"/>
                <a:gd name="connsiteX8" fmla="*/ 3984172 w 4261757"/>
                <a:gd name="connsiteY8" fmla="*/ 2215243 h 2441122"/>
                <a:gd name="connsiteX9" fmla="*/ 4000500 w 4261757"/>
                <a:gd name="connsiteY9" fmla="*/ 2068286 h 2441122"/>
                <a:gd name="connsiteX10" fmla="*/ 4098472 w 4261757"/>
                <a:gd name="connsiteY10" fmla="*/ 1970314 h 2441122"/>
                <a:gd name="connsiteX11" fmla="*/ 4196443 w 4261757"/>
                <a:gd name="connsiteY11" fmla="*/ 1905000 h 2441122"/>
                <a:gd name="connsiteX12" fmla="*/ 4245429 w 4261757"/>
                <a:gd name="connsiteY12" fmla="*/ 1594757 h 2441122"/>
                <a:gd name="connsiteX13" fmla="*/ 4229100 w 4261757"/>
                <a:gd name="connsiteY13" fmla="*/ 1529443 h 2441122"/>
                <a:gd name="connsiteX14" fmla="*/ 4049486 w 4261757"/>
                <a:gd name="connsiteY14" fmla="*/ 1529443 h 2441122"/>
                <a:gd name="connsiteX15" fmla="*/ 3918857 w 4261757"/>
                <a:gd name="connsiteY15" fmla="*/ 1300843 h 2441122"/>
                <a:gd name="connsiteX16" fmla="*/ 3967843 w 4261757"/>
                <a:gd name="connsiteY16" fmla="*/ 1121228 h 2441122"/>
                <a:gd name="connsiteX17" fmla="*/ 3722914 w 4261757"/>
                <a:gd name="connsiteY17" fmla="*/ 778328 h 2441122"/>
                <a:gd name="connsiteX18" fmla="*/ 3396343 w 4261757"/>
                <a:gd name="connsiteY18" fmla="*/ 631371 h 2441122"/>
                <a:gd name="connsiteX19" fmla="*/ 3314700 w 4261757"/>
                <a:gd name="connsiteY19" fmla="*/ 533400 h 2441122"/>
                <a:gd name="connsiteX20" fmla="*/ 3412672 w 4261757"/>
                <a:gd name="connsiteY20" fmla="*/ 386443 h 2441122"/>
                <a:gd name="connsiteX21" fmla="*/ 3412672 w 4261757"/>
                <a:gd name="connsiteY21" fmla="*/ 157843 h 2441122"/>
                <a:gd name="connsiteX22" fmla="*/ 522514 w 4261757"/>
                <a:gd name="connsiteY22" fmla="*/ 157843 h 2441122"/>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522514 w 4261757"/>
                <a:gd name="connsiteY0" fmla="*/ 32657 h 2315936"/>
                <a:gd name="connsiteX1" fmla="*/ 506186 w 4261757"/>
                <a:gd name="connsiteY1" fmla="*/ 979714 h 2315936"/>
                <a:gd name="connsiteX2" fmla="*/ 473529 w 4261757"/>
                <a:gd name="connsiteY2" fmla="*/ 1763485 h 2315936"/>
                <a:gd name="connsiteX3" fmla="*/ 489857 w 4261757"/>
                <a:gd name="connsiteY3" fmla="*/ 1861457 h 2315936"/>
                <a:gd name="connsiteX4" fmla="*/ 3412672 w 4261757"/>
                <a:gd name="connsiteY4" fmla="*/ 1894114 h 2315936"/>
                <a:gd name="connsiteX5" fmla="*/ 3510643 w 4261757"/>
                <a:gd name="connsiteY5" fmla="*/ 2008414 h 2315936"/>
                <a:gd name="connsiteX6" fmla="*/ 3445329 w 4261757"/>
                <a:gd name="connsiteY6" fmla="*/ 2269671 h 2315936"/>
                <a:gd name="connsiteX7" fmla="*/ 3886200 w 4261757"/>
                <a:gd name="connsiteY7" fmla="*/ 2286000 h 2315936"/>
                <a:gd name="connsiteX8" fmla="*/ 3984172 w 4261757"/>
                <a:gd name="connsiteY8" fmla="*/ 2090057 h 2315936"/>
                <a:gd name="connsiteX9" fmla="*/ 4000500 w 4261757"/>
                <a:gd name="connsiteY9" fmla="*/ 1943100 h 2315936"/>
                <a:gd name="connsiteX10" fmla="*/ 4098472 w 4261757"/>
                <a:gd name="connsiteY10" fmla="*/ 1845128 h 2315936"/>
                <a:gd name="connsiteX11" fmla="*/ 4196443 w 4261757"/>
                <a:gd name="connsiteY11" fmla="*/ 1779814 h 2315936"/>
                <a:gd name="connsiteX12" fmla="*/ 4245429 w 4261757"/>
                <a:gd name="connsiteY12" fmla="*/ 1469571 h 2315936"/>
                <a:gd name="connsiteX13" fmla="*/ 4229100 w 4261757"/>
                <a:gd name="connsiteY13" fmla="*/ 1404257 h 2315936"/>
                <a:gd name="connsiteX14" fmla="*/ 4049486 w 4261757"/>
                <a:gd name="connsiteY14" fmla="*/ 1404257 h 2315936"/>
                <a:gd name="connsiteX15" fmla="*/ 3918857 w 4261757"/>
                <a:gd name="connsiteY15" fmla="*/ 1175657 h 2315936"/>
                <a:gd name="connsiteX16" fmla="*/ 3967843 w 4261757"/>
                <a:gd name="connsiteY16" fmla="*/ 996042 h 2315936"/>
                <a:gd name="connsiteX17" fmla="*/ 3722914 w 4261757"/>
                <a:gd name="connsiteY17" fmla="*/ 653142 h 2315936"/>
                <a:gd name="connsiteX18" fmla="*/ 3396343 w 4261757"/>
                <a:gd name="connsiteY18" fmla="*/ 506185 h 2315936"/>
                <a:gd name="connsiteX19" fmla="*/ 3314700 w 4261757"/>
                <a:gd name="connsiteY19" fmla="*/ 408214 h 2315936"/>
                <a:gd name="connsiteX20" fmla="*/ 3412672 w 4261757"/>
                <a:gd name="connsiteY20" fmla="*/ 261257 h 2315936"/>
                <a:gd name="connsiteX21" fmla="*/ 3412672 w 4261757"/>
                <a:gd name="connsiteY21" fmla="*/ 32657 h 2315936"/>
                <a:gd name="connsiteX22" fmla="*/ 522514 w 4261757"/>
                <a:gd name="connsiteY22" fmla="*/ 32657 h 2315936"/>
                <a:gd name="connsiteX0" fmla="*/ 108857 w 3848100"/>
                <a:gd name="connsiteY0" fmla="*/ 32657 h 2315936"/>
                <a:gd name="connsiteX1" fmla="*/ 92529 w 3848100"/>
                <a:gd name="connsiteY1" fmla="*/ 979714 h 2315936"/>
                <a:gd name="connsiteX2" fmla="*/ 59872 w 3848100"/>
                <a:gd name="connsiteY2" fmla="*/ 1763485 h 2315936"/>
                <a:gd name="connsiteX3" fmla="*/ 76200 w 3848100"/>
                <a:gd name="connsiteY3" fmla="*/ 1861457 h 2315936"/>
                <a:gd name="connsiteX4" fmla="*/ 2999015 w 3848100"/>
                <a:gd name="connsiteY4" fmla="*/ 1894114 h 2315936"/>
                <a:gd name="connsiteX5" fmla="*/ 3096986 w 3848100"/>
                <a:gd name="connsiteY5" fmla="*/ 2008414 h 2315936"/>
                <a:gd name="connsiteX6" fmla="*/ 3031672 w 3848100"/>
                <a:gd name="connsiteY6" fmla="*/ 2269671 h 2315936"/>
                <a:gd name="connsiteX7" fmla="*/ 3472543 w 3848100"/>
                <a:gd name="connsiteY7" fmla="*/ 2286000 h 2315936"/>
                <a:gd name="connsiteX8" fmla="*/ 3570515 w 3848100"/>
                <a:gd name="connsiteY8" fmla="*/ 2090057 h 2315936"/>
                <a:gd name="connsiteX9" fmla="*/ 3586843 w 3848100"/>
                <a:gd name="connsiteY9" fmla="*/ 1943100 h 2315936"/>
                <a:gd name="connsiteX10" fmla="*/ 3684815 w 3848100"/>
                <a:gd name="connsiteY10" fmla="*/ 1845128 h 2315936"/>
                <a:gd name="connsiteX11" fmla="*/ 3782786 w 3848100"/>
                <a:gd name="connsiteY11" fmla="*/ 1779814 h 2315936"/>
                <a:gd name="connsiteX12" fmla="*/ 3831772 w 3848100"/>
                <a:gd name="connsiteY12" fmla="*/ 1469571 h 2315936"/>
                <a:gd name="connsiteX13" fmla="*/ 3815443 w 3848100"/>
                <a:gd name="connsiteY13" fmla="*/ 1404257 h 2315936"/>
                <a:gd name="connsiteX14" fmla="*/ 3635829 w 3848100"/>
                <a:gd name="connsiteY14" fmla="*/ 1404257 h 2315936"/>
                <a:gd name="connsiteX15" fmla="*/ 3505200 w 3848100"/>
                <a:gd name="connsiteY15" fmla="*/ 1175657 h 2315936"/>
                <a:gd name="connsiteX16" fmla="*/ 3554186 w 3848100"/>
                <a:gd name="connsiteY16" fmla="*/ 996042 h 2315936"/>
                <a:gd name="connsiteX17" fmla="*/ 3309257 w 3848100"/>
                <a:gd name="connsiteY17" fmla="*/ 653142 h 2315936"/>
                <a:gd name="connsiteX18" fmla="*/ 2982686 w 3848100"/>
                <a:gd name="connsiteY18" fmla="*/ 506185 h 2315936"/>
                <a:gd name="connsiteX19" fmla="*/ 2901043 w 3848100"/>
                <a:gd name="connsiteY19" fmla="*/ 408214 h 2315936"/>
                <a:gd name="connsiteX20" fmla="*/ 2999015 w 3848100"/>
                <a:gd name="connsiteY20" fmla="*/ 261257 h 2315936"/>
                <a:gd name="connsiteX21" fmla="*/ 2999015 w 3848100"/>
                <a:gd name="connsiteY21" fmla="*/ 32657 h 2315936"/>
                <a:gd name="connsiteX22" fmla="*/ 108857 w 3848100"/>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48049 w 3790949"/>
                <a:gd name="connsiteY15" fmla="*/ 1175657 h 2315936"/>
                <a:gd name="connsiteX16" fmla="*/ 3497035 w 3790949"/>
                <a:gd name="connsiteY16" fmla="*/ 996042 h 2315936"/>
                <a:gd name="connsiteX17" fmla="*/ 3252106 w 3790949"/>
                <a:gd name="connsiteY17" fmla="*/ 653142 h 2315936"/>
                <a:gd name="connsiteX18" fmla="*/ 2925535 w 3790949"/>
                <a:gd name="connsiteY18" fmla="*/ 506185 h 2315936"/>
                <a:gd name="connsiteX19" fmla="*/ 2843892 w 3790949"/>
                <a:gd name="connsiteY19" fmla="*/ 408214 h 2315936"/>
                <a:gd name="connsiteX20" fmla="*/ 2941864 w 3790949"/>
                <a:gd name="connsiteY20" fmla="*/ 261257 h 2315936"/>
                <a:gd name="connsiteX21" fmla="*/ 2941864 w 3790949"/>
                <a:gd name="connsiteY21" fmla="*/ 32657 h 2315936"/>
                <a:gd name="connsiteX22" fmla="*/ 51706 w 3790949"/>
                <a:gd name="connsiteY22" fmla="*/ 32657 h 2315936"/>
                <a:gd name="connsiteX0" fmla="*/ 51706 w 3790949"/>
                <a:gd name="connsiteY0" fmla="*/ 32657 h 2315936"/>
                <a:gd name="connsiteX1" fmla="*/ 35378 w 3790949"/>
                <a:gd name="connsiteY1" fmla="*/ 979714 h 2315936"/>
                <a:gd name="connsiteX2" fmla="*/ 2721 w 3790949"/>
                <a:gd name="connsiteY2" fmla="*/ 1763485 h 2315936"/>
                <a:gd name="connsiteX3" fmla="*/ 19049 w 3790949"/>
                <a:gd name="connsiteY3" fmla="*/ 1861457 h 2315936"/>
                <a:gd name="connsiteX4" fmla="*/ 2941864 w 3790949"/>
                <a:gd name="connsiteY4" fmla="*/ 1894114 h 2315936"/>
                <a:gd name="connsiteX5" fmla="*/ 3039835 w 3790949"/>
                <a:gd name="connsiteY5" fmla="*/ 2008414 h 2315936"/>
                <a:gd name="connsiteX6" fmla="*/ 2974521 w 3790949"/>
                <a:gd name="connsiteY6" fmla="*/ 2269671 h 2315936"/>
                <a:gd name="connsiteX7" fmla="*/ 3415392 w 3790949"/>
                <a:gd name="connsiteY7" fmla="*/ 2286000 h 2315936"/>
                <a:gd name="connsiteX8" fmla="*/ 3513364 w 3790949"/>
                <a:gd name="connsiteY8" fmla="*/ 2090057 h 2315936"/>
                <a:gd name="connsiteX9" fmla="*/ 3529692 w 3790949"/>
                <a:gd name="connsiteY9" fmla="*/ 1943100 h 2315936"/>
                <a:gd name="connsiteX10" fmla="*/ 3627664 w 3790949"/>
                <a:gd name="connsiteY10" fmla="*/ 1845128 h 2315936"/>
                <a:gd name="connsiteX11" fmla="*/ 3725635 w 3790949"/>
                <a:gd name="connsiteY11" fmla="*/ 1779814 h 2315936"/>
                <a:gd name="connsiteX12" fmla="*/ 3774621 w 3790949"/>
                <a:gd name="connsiteY12" fmla="*/ 1469571 h 2315936"/>
                <a:gd name="connsiteX13" fmla="*/ 3758292 w 3790949"/>
                <a:gd name="connsiteY13" fmla="*/ 1404257 h 2315936"/>
                <a:gd name="connsiteX14" fmla="*/ 3578678 w 3790949"/>
                <a:gd name="connsiteY14" fmla="*/ 1404257 h 2315936"/>
                <a:gd name="connsiteX15" fmla="*/ 3497035 w 3790949"/>
                <a:gd name="connsiteY15" fmla="*/ 996042 h 2315936"/>
                <a:gd name="connsiteX16" fmla="*/ 3252106 w 3790949"/>
                <a:gd name="connsiteY16" fmla="*/ 653142 h 2315936"/>
                <a:gd name="connsiteX17" fmla="*/ 2925535 w 3790949"/>
                <a:gd name="connsiteY17" fmla="*/ 506185 h 2315936"/>
                <a:gd name="connsiteX18" fmla="*/ 2843892 w 3790949"/>
                <a:gd name="connsiteY18" fmla="*/ 408214 h 2315936"/>
                <a:gd name="connsiteX19" fmla="*/ 2941864 w 3790949"/>
                <a:gd name="connsiteY19" fmla="*/ 261257 h 2315936"/>
                <a:gd name="connsiteX20" fmla="*/ 2941864 w 3790949"/>
                <a:gd name="connsiteY20" fmla="*/ 32657 h 2315936"/>
                <a:gd name="connsiteX21" fmla="*/ 51706 w 3790949"/>
                <a:gd name="connsiteY21" fmla="*/ 32657 h 2315936"/>
                <a:gd name="connsiteX0" fmla="*/ 0 w 5110843"/>
                <a:gd name="connsiteY0" fmla="*/ 32657 h 2315936"/>
                <a:gd name="connsiteX1" fmla="*/ 1355272 w 5110843"/>
                <a:gd name="connsiteY1" fmla="*/ 979714 h 2315936"/>
                <a:gd name="connsiteX2" fmla="*/ 1322615 w 5110843"/>
                <a:gd name="connsiteY2" fmla="*/ 1763485 h 2315936"/>
                <a:gd name="connsiteX3" fmla="*/ 1338943 w 5110843"/>
                <a:gd name="connsiteY3" fmla="*/ 1861457 h 2315936"/>
                <a:gd name="connsiteX4" fmla="*/ 4261758 w 5110843"/>
                <a:gd name="connsiteY4" fmla="*/ 1894114 h 2315936"/>
                <a:gd name="connsiteX5" fmla="*/ 4359729 w 5110843"/>
                <a:gd name="connsiteY5" fmla="*/ 2008414 h 2315936"/>
                <a:gd name="connsiteX6" fmla="*/ 4294415 w 5110843"/>
                <a:gd name="connsiteY6" fmla="*/ 2269671 h 2315936"/>
                <a:gd name="connsiteX7" fmla="*/ 4735286 w 5110843"/>
                <a:gd name="connsiteY7" fmla="*/ 2286000 h 2315936"/>
                <a:gd name="connsiteX8" fmla="*/ 4833258 w 5110843"/>
                <a:gd name="connsiteY8" fmla="*/ 2090057 h 2315936"/>
                <a:gd name="connsiteX9" fmla="*/ 4849586 w 5110843"/>
                <a:gd name="connsiteY9" fmla="*/ 1943100 h 2315936"/>
                <a:gd name="connsiteX10" fmla="*/ 4947558 w 5110843"/>
                <a:gd name="connsiteY10" fmla="*/ 1845128 h 2315936"/>
                <a:gd name="connsiteX11" fmla="*/ 5045529 w 5110843"/>
                <a:gd name="connsiteY11" fmla="*/ 1779814 h 2315936"/>
                <a:gd name="connsiteX12" fmla="*/ 5094515 w 5110843"/>
                <a:gd name="connsiteY12" fmla="*/ 1469571 h 2315936"/>
                <a:gd name="connsiteX13" fmla="*/ 5078186 w 5110843"/>
                <a:gd name="connsiteY13" fmla="*/ 1404257 h 2315936"/>
                <a:gd name="connsiteX14" fmla="*/ 4898572 w 5110843"/>
                <a:gd name="connsiteY14" fmla="*/ 1404257 h 2315936"/>
                <a:gd name="connsiteX15" fmla="*/ 4816929 w 5110843"/>
                <a:gd name="connsiteY15" fmla="*/ 996042 h 2315936"/>
                <a:gd name="connsiteX16" fmla="*/ 4572000 w 5110843"/>
                <a:gd name="connsiteY16" fmla="*/ 653142 h 2315936"/>
                <a:gd name="connsiteX17" fmla="*/ 4245429 w 5110843"/>
                <a:gd name="connsiteY17" fmla="*/ 506185 h 2315936"/>
                <a:gd name="connsiteX18" fmla="*/ 4163786 w 5110843"/>
                <a:gd name="connsiteY18" fmla="*/ 408214 h 2315936"/>
                <a:gd name="connsiteX19" fmla="*/ 4261758 w 5110843"/>
                <a:gd name="connsiteY19" fmla="*/ 261257 h 2315936"/>
                <a:gd name="connsiteX20" fmla="*/ 4261758 w 5110843"/>
                <a:gd name="connsiteY20" fmla="*/ 32657 h 2315936"/>
                <a:gd name="connsiteX21" fmla="*/ 0 w 5110843"/>
                <a:gd name="connsiteY21" fmla="*/ 32657 h 2315936"/>
                <a:gd name="connsiteX0" fmla="*/ 0 w 5110843"/>
                <a:gd name="connsiteY0" fmla="*/ 32657 h 2315936"/>
                <a:gd name="connsiteX1" fmla="*/ 1355272 w 5110843"/>
                <a:gd name="connsiteY1" fmla="*/ 979714 h 2315936"/>
                <a:gd name="connsiteX2" fmla="*/ 1322615 w 5110843"/>
                <a:gd name="connsiteY2" fmla="*/ 1763485 h 2315936"/>
                <a:gd name="connsiteX3" fmla="*/ 43543 w 5110843"/>
                <a:gd name="connsiteY3" fmla="*/ 1861457 h 2315936"/>
                <a:gd name="connsiteX4" fmla="*/ 4261758 w 5110843"/>
                <a:gd name="connsiteY4" fmla="*/ 1894114 h 2315936"/>
                <a:gd name="connsiteX5" fmla="*/ 4359729 w 5110843"/>
                <a:gd name="connsiteY5" fmla="*/ 2008414 h 2315936"/>
                <a:gd name="connsiteX6" fmla="*/ 4294415 w 5110843"/>
                <a:gd name="connsiteY6" fmla="*/ 2269671 h 2315936"/>
                <a:gd name="connsiteX7" fmla="*/ 4735286 w 5110843"/>
                <a:gd name="connsiteY7" fmla="*/ 2286000 h 2315936"/>
                <a:gd name="connsiteX8" fmla="*/ 4833258 w 5110843"/>
                <a:gd name="connsiteY8" fmla="*/ 2090057 h 2315936"/>
                <a:gd name="connsiteX9" fmla="*/ 4849586 w 5110843"/>
                <a:gd name="connsiteY9" fmla="*/ 1943100 h 2315936"/>
                <a:gd name="connsiteX10" fmla="*/ 4947558 w 5110843"/>
                <a:gd name="connsiteY10" fmla="*/ 1845128 h 2315936"/>
                <a:gd name="connsiteX11" fmla="*/ 5045529 w 5110843"/>
                <a:gd name="connsiteY11" fmla="*/ 1779814 h 2315936"/>
                <a:gd name="connsiteX12" fmla="*/ 5094515 w 5110843"/>
                <a:gd name="connsiteY12" fmla="*/ 1469571 h 2315936"/>
                <a:gd name="connsiteX13" fmla="*/ 5078186 w 5110843"/>
                <a:gd name="connsiteY13" fmla="*/ 1404257 h 2315936"/>
                <a:gd name="connsiteX14" fmla="*/ 4898572 w 5110843"/>
                <a:gd name="connsiteY14" fmla="*/ 1404257 h 2315936"/>
                <a:gd name="connsiteX15" fmla="*/ 4816929 w 5110843"/>
                <a:gd name="connsiteY15" fmla="*/ 996042 h 2315936"/>
                <a:gd name="connsiteX16" fmla="*/ 4572000 w 5110843"/>
                <a:gd name="connsiteY16" fmla="*/ 653142 h 2315936"/>
                <a:gd name="connsiteX17" fmla="*/ 4245429 w 5110843"/>
                <a:gd name="connsiteY17" fmla="*/ 506185 h 2315936"/>
                <a:gd name="connsiteX18" fmla="*/ 4163786 w 5110843"/>
                <a:gd name="connsiteY18" fmla="*/ 408214 h 2315936"/>
                <a:gd name="connsiteX19" fmla="*/ 4261758 w 5110843"/>
                <a:gd name="connsiteY19" fmla="*/ 261257 h 2315936"/>
                <a:gd name="connsiteX20" fmla="*/ 4261758 w 5110843"/>
                <a:gd name="connsiteY20" fmla="*/ 32657 h 2315936"/>
                <a:gd name="connsiteX21" fmla="*/ 0 w 5110843"/>
                <a:gd name="connsiteY21" fmla="*/ 32657 h 2315936"/>
                <a:gd name="connsiteX0" fmla="*/ 489857 w 5600700"/>
                <a:gd name="connsiteY0" fmla="*/ 32657 h 2315936"/>
                <a:gd name="connsiteX1" fmla="*/ 1812472 w 5600700"/>
                <a:gd name="connsiteY1" fmla="*/ 1763485 h 2315936"/>
                <a:gd name="connsiteX2" fmla="*/ 533400 w 5600700"/>
                <a:gd name="connsiteY2" fmla="*/ 1861457 h 2315936"/>
                <a:gd name="connsiteX3" fmla="*/ 4751615 w 5600700"/>
                <a:gd name="connsiteY3" fmla="*/ 1894114 h 2315936"/>
                <a:gd name="connsiteX4" fmla="*/ 4849586 w 5600700"/>
                <a:gd name="connsiteY4" fmla="*/ 2008414 h 2315936"/>
                <a:gd name="connsiteX5" fmla="*/ 4784272 w 5600700"/>
                <a:gd name="connsiteY5" fmla="*/ 2269671 h 2315936"/>
                <a:gd name="connsiteX6" fmla="*/ 5225143 w 5600700"/>
                <a:gd name="connsiteY6" fmla="*/ 2286000 h 2315936"/>
                <a:gd name="connsiteX7" fmla="*/ 5323115 w 5600700"/>
                <a:gd name="connsiteY7" fmla="*/ 2090057 h 2315936"/>
                <a:gd name="connsiteX8" fmla="*/ 5339443 w 5600700"/>
                <a:gd name="connsiteY8" fmla="*/ 1943100 h 2315936"/>
                <a:gd name="connsiteX9" fmla="*/ 5437415 w 5600700"/>
                <a:gd name="connsiteY9" fmla="*/ 1845128 h 2315936"/>
                <a:gd name="connsiteX10" fmla="*/ 5535386 w 5600700"/>
                <a:gd name="connsiteY10" fmla="*/ 1779814 h 2315936"/>
                <a:gd name="connsiteX11" fmla="*/ 5584372 w 5600700"/>
                <a:gd name="connsiteY11" fmla="*/ 1469571 h 2315936"/>
                <a:gd name="connsiteX12" fmla="*/ 5568043 w 5600700"/>
                <a:gd name="connsiteY12" fmla="*/ 1404257 h 2315936"/>
                <a:gd name="connsiteX13" fmla="*/ 5388429 w 5600700"/>
                <a:gd name="connsiteY13" fmla="*/ 1404257 h 2315936"/>
                <a:gd name="connsiteX14" fmla="*/ 5306786 w 5600700"/>
                <a:gd name="connsiteY14" fmla="*/ 996042 h 2315936"/>
                <a:gd name="connsiteX15" fmla="*/ 5061857 w 5600700"/>
                <a:gd name="connsiteY15" fmla="*/ 653142 h 2315936"/>
                <a:gd name="connsiteX16" fmla="*/ 4735286 w 5600700"/>
                <a:gd name="connsiteY16" fmla="*/ 506185 h 2315936"/>
                <a:gd name="connsiteX17" fmla="*/ 4653643 w 5600700"/>
                <a:gd name="connsiteY17" fmla="*/ 408214 h 2315936"/>
                <a:gd name="connsiteX18" fmla="*/ 4751615 w 5600700"/>
                <a:gd name="connsiteY18" fmla="*/ 261257 h 2315936"/>
                <a:gd name="connsiteX19" fmla="*/ 4751615 w 5600700"/>
                <a:gd name="connsiteY19" fmla="*/ 32657 h 2315936"/>
                <a:gd name="connsiteX20" fmla="*/ 489857 w 5600700"/>
                <a:gd name="connsiteY20" fmla="*/ 32657 h 2315936"/>
                <a:gd name="connsiteX0" fmla="*/ 703036 w 5813879"/>
                <a:gd name="connsiteY0" fmla="*/ 32657 h 2315936"/>
                <a:gd name="connsiteX1" fmla="*/ 746579 w 5813879"/>
                <a:gd name="connsiteY1" fmla="*/ 1861457 h 2315936"/>
                <a:gd name="connsiteX2" fmla="*/ 4964794 w 5813879"/>
                <a:gd name="connsiteY2" fmla="*/ 1894114 h 2315936"/>
                <a:gd name="connsiteX3" fmla="*/ 5062765 w 5813879"/>
                <a:gd name="connsiteY3" fmla="*/ 2008414 h 2315936"/>
                <a:gd name="connsiteX4" fmla="*/ 4997451 w 5813879"/>
                <a:gd name="connsiteY4" fmla="*/ 2269671 h 2315936"/>
                <a:gd name="connsiteX5" fmla="*/ 5438322 w 5813879"/>
                <a:gd name="connsiteY5" fmla="*/ 2286000 h 2315936"/>
                <a:gd name="connsiteX6" fmla="*/ 5536294 w 5813879"/>
                <a:gd name="connsiteY6" fmla="*/ 2090057 h 2315936"/>
                <a:gd name="connsiteX7" fmla="*/ 5552622 w 5813879"/>
                <a:gd name="connsiteY7" fmla="*/ 1943100 h 2315936"/>
                <a:gd name="connsiteX8" fmla="*/ 5650594 w 5813879"/>
                <a:gd name="connsiteY8" fmla="*/ 1845128 h 2315936"/>
                <a:gd name="connsiteX9" fmla="*/ 5748565 w 5813879"/>
                <a:gd name="connsiteY9" fmla="*/ 1779814 h 2315936"/>
                <a:gd name="connsiteX10" fmla="*/ 5797551 w 5813879"/>
                <a:gd name="connsiteY10" fmla="*/ 1469571 h 2315936"/>
                <a:gd name="connsiteX11" fmla="*/ 5781222 w 5813879"/>
                <a:gd name="connsiteY11" fmla="*/ 1404257 h 2315936"/>
                <a:gd name="connsiteX12" fmla="*/ 5601608 w 5813879"/>
                <a:gd name="connsiteY12" fmla="*/ 1404257 h 2315936"/>
                <a:gd name="connsiteX13" fmla="*/ 5519965 w 5813879"/>
                <a:gd name="connsiteY13" fmla="*/ 996042 h 2315936"/>
                <a:gd name="connsiteX14" fmla="*/ 5275036 w 5813879"/>
                <a:gd name="connsiteY14" fmla="*/ 653142 h 2315936"/>
                <a:gd name="connsiteX15" fmla="*/ 4948465 w 5813879"/>
                <a:gd name="connsiteY15" fmla="*/ 506185 h 2315936"/>
                <a:gd name="connsiteX16" fmla="*/ 4866822 w 5813879"/>
                <a:gd name="connsiteY16" fmla="*/ 408214 h 2315936"/>
                <a:gd name="connsiteX17" fmla="*/ 4964794 w 5813879"/>
                <a:gd name="connsiteY17" fmla="*/ 261257 h 2315936"/>
                <a:gd name="connsiteX18" fmla="*/ 4964794 w 5813879"/>
                <a:gd name="connsiteY18" fmla="*/ 32657 h 2315936"/>
                <a:gd name="connsiteX19" fmla="*/ 703036 w 5813879"/>
                <a:gd name="connsiteY19" fmla="*/ 32657 h 2315936"/>
                <a:gd name="connsiteX0" fmla="*/ 666750 w 5777593"/>
                <a:gd name="connsiteY0" fmla="*/ 32657 h 2315936"/>
                <a:gd name="connsiteX1" fmla="*/ 710293 w 5777593"/>
                <a:gd name="connsiteY1" fmla="*/ 1861457 h 2315936"/>
                <a:gd name="connsiteX2" fmla="*/ 4928508 w 5777593"/>
                <a:gd name="connsiteY2" fmla="*/ 1894114 h 2315936"/>
                <a:gd name="connsiteX3" fmla="*/ 5026479 w 5777593"/>
                <a:gd name="connsiteY3" fmla="*/ 2008414 h 2315936"/>
                <a:gd name="connsiteX4" fmla="*/ 4961165 w 5777593"/>
                <a:gd name="connsiteY4" fmla="*/ 2269671 h 2315936"/>
                <a:gd name="connsiteX5" fmla="*/ 5402036 w 5777593"/>
                <a:gd name="connsiteY5" fmla="*/ 2286000 h 2315936"/>
                <a:gd name="connsiteX6" fmla="*/ 5500008 w 5777593"/>
                <a:gd name="connsiteY6" fmla="*/ 2090057 h 2315936"/>
                <a:gd name="connsiteX7" fmla="*/ 5516336 w 5777593"/>
                <a:gd name="connsiteY7" fmla="*/ 1943100 h 2315936"/>
                <a:gd name="connsiteX8" fmla="*/ 5614308 w 5777593"/>
                <a:gd name="connsiteY8" fmla="*/ 1845128 h 2315936"/>
                <a:gd name="connsiteX9" fmla="*/ 5712279 w 5777593"/>
                <a:gd name="connsiteY9" fmla="*/ 1779814 h 2315936"/>
                <a:gd name="connsiteX10" fmla="*/ 5761265 w 5777593"/>
                <a:gd name="connsiteY10" fmla="*/ 1469571 h 2315936"/>
                <a:gd name="connsiteX11" fmla="*/ 5744936 w 5777593"/>
                <a:gd name="connsiteY11" fmla="*/ 1404257 h 2315936"/>
                <a:gd name="connsiteX12" fmla="*/ 5565322 w 5777593"/>
                <a:gd name="connsiteY12" fmla="*/ 1404257 h 2315936"/>
                <a:gd name="connsiteX13" fmla="*/ 5483679 w 5777593"/>
                <a:gd name="connsiteY13" fmla="*/ 996042 h 2315936"/>
                <a:gd name="connsiteX14" fmla="*/ 5238750 w 5777593"/>
                <a:gd name="connsiteY14" fmla="*/ 653142 h 2315936"/>
                <a:gd name="connsiteX15" fmla="*/ 4912179 w 5777593"/>
                <a:gd name="connsiteY15" fmla="*/ 506185 h 2315936"/>
                <a:gd name="connsiteX16" fmla="*/ 4830536 w 5777593"/>
                <a:gd name="connsiteY16" fmla="*/ 408214 h 2315936"/>
                <a:gd name="connsiteX17" fmla="*/ 4928508 w 5777593"/>
                <a:gd name="connsiteY17" fmla="*/ 261257 h 2315936"/>
                <a:gd name="connsiteX18" fmla="*/ 4928508 w 5777593"/>
                <a:gd name="connsiteY18" fmla="*/ 32657 h 2315936"/>
                <a:gd name="connsiteX19" fmla="*/ 666750 w 5777593"/>
                <a:gd name="connsiteY19" fmla="*/ 32657 h 2315936"/>
                <a:gd name="connsiteX0" fmla="*/ 17236 w 5128079"/>
                <a:gd name="connsiteY0" fmla="*/ 32657 h 2315936"/>
                <a:gd name="connsiteX1" fmla="*/ 60779 w 5128079"/>
                <a:gd name="connsiteY1" fmla="*/ 1861457 h 2315936"/>
                <a:gd name="connsiteX2" fmla="*/ 4278994 w 5128079"/>
                <a:gd name="connsiteY2" fmla="*/ 1894114 h 2315936"/>
                <a:gd name="connsiteX3" fmla="*/ 4376965 w 5128079"/>
                <a:gd name="connsiteY3" fmla="*/ 2008414 h 2315936"/>
                <a:gd name="connsiteX4" fmla="*/ 4311651 w 5128079"/>
                <a:gd name="connsiteY4" fmla="*/ 2269671 h 2315936"/>
                <a:gd name="connsiteX5" fmla="*/ 4752522 w 5128079"/>
                <a:gd name="connsiteY5" fmla="*/ 2286000 h 2315936"/>
                <a:gd name="connsiteX6" fmla="*/ 4850494 w 5128079"/>
                <a:gd name="connsiteY6" fmla="*/ 2090057 h 2315936"/>
                <a:gd name="connsiteX7" fmla="*/ 4866822 w 5128079"/>
                <a:gd name="connsiteY7" fmla="*/ 1943100 h 2315936"/>
                <a:gd name="connsiteX8" fmla="*/ 4964794 w 5128079"/>
                <a:gd name="connsiteY8" fmla="*/ 1845128 h 2315936"/>
                <a:gd name="connsiteX9" fmla="*/ 5062765 w 5128079"/>
                <a:gd name="connsiteY9" fmla="*/ 1779814 h 2315936"/>
                <a:gd name="connsiteX10" fmla="*/ 5111751 w 5128079"/>
                <a:gd name="connsiteY10" fmla="*/ 1469571 h 2315936"/>
                <a:gd name="connsiteX11" fmla="*/ 5095422 w 5128079"/>
                <a:gd name="connsiteY11" fmla="*/ 1404257 h 2315936"/>
                <a:gd name="connsiteX12" fmla="*/ 4915808 w 5128079"/>
                <a:gd name="connsiteY12" fmla="*/ 1404257 h 2315936"/>
                <a:gd name="connsiteX13" fmla="*/ 4834165 w 5128079"/>
                <a:gd name="connsiteY13" fmla="*/ 996042 h 2315936"/>
                <a:gd name="connsiteX14" fmla="*/ 4589236 w 5128079"/>
                <a:gd name="connsiteY14" fmla="*/ 653142 h 2315936"/>
                <a:gd name="connsiteX15" fmla="*/ 4262665 w 5128079"/>
                <a:gd name="connsiteY15" fmla="*/ 506185 h 2315936"/>
                <a:gd name="connsiteX16" fmla="*/ 4181022 w 5128079"/>
                <a:gd name="connsiteY16" fmla="*/ 408214 h 2315936"/>
                <a:gd name="connsiteX17" fmla="*/ 4278994 w 5128079"/>
                <a:gd name="connsiteY17" fmla="*/ 261257 h 2315936"/>
                <a:gd name="connsiteX18" fmla="*/ 4278994 w 5128079"/>
                <a:gd name="connsiteY18" fmla="*/ 32657 h 2315936"/>
                <a:gd name="connsiteX19" fmla="*/ 17236 w 5128079"/>
                <a:gd name="connsiteY19" fmla="*/ 32657 h 231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128079" h="2315936">
                  <a:moveTo>
                    <a:pt x="17236" y="32657"/>
                  </a:moveTo>
                  <a:cubicBezTo>
                    <a:pt x="0" y="810986"/>
                    <a:pt x="9072" y="985157"/>
                    <a:pt x="60779" y="1861457"/>
                  </a:cubicBezTo>
                  <a:cubicBezTo>
                    <a:pt x="550636" y="1883228"/>
                    <a:pt x="3775530" y="1869621"/>
                    <a:pt x="4278994" y="1894114"/>
                  </a:cubicBezTo>
                  <a:cubicBezTo>
                    <a:pt x="4472215" y="2125436"/>
                    <a:pt x="4371522" y="1945821"/>
                    <a:pt x="4376965" y="2008414"/>
                  </a:cubicBezTo>
                  <a:cubicBezTo>
                    <a:pt x="4382408" y="2071007"/>
                    <a:pt x="4249058" y="2223407"/>
                    <a:pt x="4311651" y="2269671"/>
                  </a:cubicBezTo>
                  <a:cubicBezTo>
                    <a:pt x="4374244" y="2315935"/>
                    <a:pt x="4662715" y="2315936"/>
                    <a:pt x="4752522" y="2286000"/>
                  </a:cubicBezTo>
                  <a:cubicBezTo>
                    <a:pt x="4842329" y="2256064"/>
                    <a:pt x="4831444" y="2147207"/>
                    <a:pt x="4850494" y="2090057"/>
                  </a:cubicBezTo>
                  <a:cubicBezTo>
                    <a:pt x="4869544" y="2032907"/>
                    <a:pt x="4847772" y="1983921"/>
                    <a:pt x="4866822" y="1943100"/>
                  </a:cubicBezTo>
                  <a:cubicBezTo>
                    <a:pt x="4885872" y="1902279"/>
                    <a:pt x="4932137" y="1872342"/>
                    <a:pt x="4964794" y="1845128"/>
                  </a:cubicBezTo>
                  <a:cubicBezTo>
                    <a:pt x="4997451" y="1817914"/>
                    <a:pt x="5038272" y="1842407"/>
                    <a:pt x="5062765" y="1779814"/>
                  </a:cubicBezTo>
                  <a:cubicBezTo>
                    <a:pt x="5087258" y="1717221"/>
                    <a:pt x="5106308" y="1532164"/>
                    <a:pt x="5111751" y="1469571"/>
                  </a:cubicBezTo>
                  <a:cubicBezTo>
                    <a:pt x="5117194" y="1406978"/>
                    <a:pt x="5128079" y="1415143"/>
                    <a:pt x="5095422" y="1404257"/>
                  </a:cubicBezTo>
                  <a:cubicBezTo>
                    <a:pt x="5062765" y="1393371"/>
                    <a:pt x="4959351" y="1472293"/>
                    <a:pt x="4915808" y="1404257"/>
                  </a:cubicBezTo>
                  <a:cubicBezTo>
                    <a:pt x="4872265" y="1336221"/>
                    <a:pt x="4888594" y="1121228"/>
                    <a:pt x="4834165" y="996042"/>
                  </a:cubicBezTo>
                  <a:cubicBezTo>
                    <a:pt x="4779736" y="870856"/>
                    <a:pt x="4684486" y="734785"/>
                    <a:pt x="4589236" y="653142"/>
                  </a:cubicBezTo>
                  <a:cubicBezTo>
                    <a:pt x="4493986" y="571499"/>
                    <a:pt x="4330701" y="547006"/>
                    <a:pt x="4262665" y="506185"/>
                  </a:cubicBezTo>
                  <a:cubicBezTo>
                    <a:pt x="4194629" y="465364"/>
                    <a:pt x="4178301" y="449035"/>
                    <a:pt x="4181022" y="408214"/>
                  </a:cubicBezTo>
                  <a:cubicBezTo>
                    <a:pt x="4183743" y="367393"/>
                    <a:pt x="4262665" y="323850"/>
                    <a:pt x="4278994" y="261257"/>
                  </a:cubicBezTo>
                  <a:cubicBezTo>
                    <a:pt x="4295323" y="198664"/>
                    <a:pt x="4349751" y="228600"/>
                    <a:pt x="4278994" y="32657"/>
                  </a:cubicBezTo>
                  <a:cubicBezTo>
                    <a:pt x="3800023" y="0"/>
                    <a:pt x="1035050" y="87085"/>
                    <a:pt x="17236" y="32657"/>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1869086" y="1219200"/>
              <a:ext cx="155991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Missouri</a:t>
              </a:r>
            </a:p>
            <a:p>
              <a:pPr algn="ctr"/>
              <a:r>
                <a:rPr lang="en-US" sz="3000" b="1" dirty="0" smtClean="0">
                  <a:solidFill>
                    <a:schemeClr val="bg1"/>
                  </a:solidFill>
                  <a:effectLst>
                    <a:outerShdw dist="38100" dir="7200000" algn="ctr" rotWithShape="0">
                      <a:schemeClr val="tx1"/>
                    </a:outerShdw>
                  </a:effectLst>
                </a:rPr>
                <a:t>Territory</a:t>
              </a:r>
            </a:p>
          </p:txBody>
        </p:sp>
      </p:grpSp>
      <p:sp>
        <p:nvSpPr>
          <p:cNvPr id="107" name="Freeform 106"/>
          <p:cNvSpPr/>
          <p:nvPr/>
        </p:nvSpPr>
        <p:spPr>
          <a:xfrm>
            <a:off x="3788229" y="876300"/>
            <a:ext cx="1385207" cy="5932714"/>
          </a:xfrm>
          <a:custGeom>
            <a:avLst/>
            <a:gdLst>
              <a:gd name="connsiteX0" fmla="*/ 1061357 w 1385207"/>
              <a:gd name="connsiteY0" fmla="*/ 0 h 5094514"/>
              <a:gd name="connsiteX1" fmla="*/ 1159328 w 1385207"/>
              <a:gd name="connsiteY1" fmla="*/ 179614 h 5094514"/>
              <a:gd name="connsiteX2" fmla="*/ 1175657 w 1385207"/>
              <a:gd name="connsiteY2" fmla="*/ 326571 h 5094514"/>
              <a:gd name="connsiteX3" fmla="*/ 1191985 w 1385207"/>
              <a:gd name="connsiteY3" fmla="*/ 473529 h 5094514"/>
              <a:gd name="connsiteX4" fmla="*/ 1322614 w 1385207"/>
              <a:gd name="connsiteY4" fmla="*/ 571500 h 5094514"/>
              <a:gd name="connsiteX5" fmla="*/ 1371600 w 1385207"/>
              <a:gd name="connsiteY5" fmla="*/ 849086 h 5094514"/>
              <a:gd name="connsiteX6" fmla="*/ 1240971 w 1385207"/>
              <a:gd name="connsiteY6" fmla="*/ 930729 h 5094514"/>
              <a:gd name="connsiteX7" fmla="*/ 1208314 w 1385207"/>
              <a:gd name="connsiteY7" fmla="*/ 1045029 h 5094514"/>
              <a:gd name="connsiteX8" fmla="*/ 1110342 w 1385207"/>
              <a:gd name="connsiteY8" fmla="*/ 1387929 h 5094514"/>
              <a:gd name="connsiteX9" fmla="*/ 1077685 w 1385207"/>
              <a:gd name="connsiteY9" fmla="*/ 1616529 h 5094514"/>
              <a:gd name="connsiteX10" fmla="*/ 898071 w 1385207"/>
              <a:gd name="connsiteY10" fmla="*/ 1665514 h 5094514"/>
              <a:gd name="connsiteX11" fmla="*/ 914400 w 1385207"/>
              <a:gd name="connsiteY11" fmla="*/ 1877786 h 5094514"/>
              <a:gd name="connsiteX12" fmla="*/ 783771 w 1385207"/>
              <a:gd name="connsiteY12" fmla="*/ 1910443 h 5094514"/>
              <a:gd name="connsiteX13" fmla="*/ 783771 w 1385207"/>
              <a:gd name="connsiteY13" fmla="*/ 2090057 h 5094514"/>
              <a:gd name="connsiteX14" fmla="*/ 767442 w 1385207"/>
              <a:gd name="connsiteY14" fmla="*/ 2237014 h 5094514"/>
              <a:gd name="connsiteX15" fmla="*/ 620485 w 1385207"/>
              <a:gd name="connsiteY15" fmla="*/ 2383971 h 5094514"/>
              <a:gd name="connsiteX16" fmla="*/ 555171 w 1385207"/>
              <a:gd name="connsiteY16" fmla="*/ 2530929 h 5094514"/>
              <a:gd name="connsiteX17" fmla="*/ 538842 w 1385207"/>
              <a:gd name="connsiteY17" fmla="*/ 2661557 h 5094514"/>
              <a:gd name="connsiteX18" fmla="*/ 408214 w 1385207"/>
              <a:gd name="connsiteY18" fmla="*/ 2841171 h 5094514"/>
              <a:gd name="connsiteX19" fmla="*/ 326571 w 1385207"/>
              <a:gd name="connsiteY19" fmla="*/ 2988129 h 5094514"/>
              <a:gd name="connsiteX20" fmla="*/ 277585 w 1385207"/>
              <a:gd name="connsiteY20" fmla="*/ 3086100 h 5094514"/>
              <a:gd name="connsiteX21" fmla="*/ 212271 w 1385207"/>
              <a:gd name="connsiteY21" fmla="*/ 3233057 h 5094514"/>
              <a:gd name="connsiteX22" fmla="*/ 97971 w 1385207"/>
              <a:gd name="connsiteY22" fmla="*/ 3363686 h 5094514"/>
              <a:gd name="connsiteX23" fmla="*/ 130628 w 1385207"/>
              <a:gd name="connsiteY23" fmla="*/ 3526971 h 5094514"/>
              <a:gd name="connsiteX24" fmla="*/ 130628 w 1385207"/>
              <a:gd name="connsiteY24" fmla="*/ 3755571 h 5094514"/>
              <a:gd name="connsiteX25" fmla="*/ 97971 w 1385207"/>
              <a:gd name="connsiteY25" fmla="*/ 3967843 h 5094514"/>
              <a:gd name="connsiteX26" fmla="*/ 130628 w 1385207"/>
              <a:gd name="connsiteY26" fmla="*/ 4180114 h 5094514"/>
              <a:gd name="connsiteX27" fmla="*/ 114300 w 1385207"/>
              <a:gd name="connsiteY27" fmla="*/ 4359729 h 5094514"/>
              <a:gd name="connsiteX28" fmla="*/ 261257 w 1385207"/>
              <a:gd name="connsiteY28" fmla="*/ 4457700 h 5094514"/>
              <a:gd name="connsiteX29" fmla="*/ 212271 w 1385207"/>
              <a:gd name="connsiteY29" fmla="*/ 4620986 h 5094514"/>
              <a:gd name="connsiteX30" fmla="*/ 146957 w 1385207"/>
              <a:gd name="connsiteY30" fmla="*/ 4702629 h 5094514"/>
              <a:gd name="connsiteX31" fmla="*/ 212271 w 1385207"/>
              <a:gd name="connsiteY31" fmla="*/ 4784271 h 5094514"/>
              <a:gd name="connsiteX32" fmla="*/ 65314 w 1385207"/>
              <a:gd name="connsiteY32" fmla="*/ 4996543 h 5094514"/>
              <a:gd name="connsiteX33" fmla="*/ 0 w 1385207"/>
              <a:gd name="connsiteY33" fmla="*/ 5094514 h 5094514"/>
              <a:gd name="connsiteX0" fmla="*/ 604157 w 1385207"/>
              <a:gd name="connsiteY0" fmla="*/ 0 h 5932714"/>
              <a:gd name="connsiteX1" fmla="*/ 1159328 w 1385207"/>
              <a:gd name="connsiteY1" fmla="*/ 1017814 h 5932714"/>
              <a:gd name="connsiteX2" fmla="*/ 1175657 w 1385207"/>
              <a:gd name="connsiteY2" fmla="*/ 1164771 h 5932714"/>
              <a:gd name="connsiteX3" fmla="*/ 1191985 w 1385207"/>
              <a:gd name="connsiteY3" fmla="*/ 1311729 h 5932714"/>
              <a:gd name="connsiteX4" fmla="*/ 1322614 w 1385207"/>
              <a:gd name="connsiteY4" fmla="*/ 1409700 h 5932714"/>
              <a:gd name="connsiteX5" fmla="*/ 1371600 w 1385207"/>
              <a:gd name="connsiteY5" fmla="*/ 1687286 h 5932714"/>
              <a:gd name="connsiteX6" fmla="*/ 1240971 w 1385207"/>
              <a:gd name="connsiteY6" fmla="*/ 1768929 h 5932714"/>
              <a:gd name="connsiteX7" fmla="*/ 1208314 w 1385207"/>
              <a:gd name="connsiteY7" fmla="*/ 1883229 h 5932714"/>
              <a:gd name="connsiteX8" fmla="*/ 1110342 w 1385207"/>
              <a:gd name="connsiteY8" fmla="*/ 2226129 h 5932714"/>
              <a:gd name="connsiteX9" fmla="*/ 1077685 w 1385207"/>
              <a:gd name="connsiteY9" fmla="*/ 2454729 h 5932714"/>
              <a:gd name="connsiteX10" fmla="*/ 898071 w 1385207"/>
              <a:gd name="connsiteY10" fmla="*/ 2503714 h 5932714"/>
              <a:gd name="connsiteX11" fmla="*/ 914400 w 1385207"/>
              <a:gd name="connsiteY11" fmla="*/ 2715986 h 5932714"/>
              <a:gd name="connsiteX12" fmla="*/ 783771 w 1385207"/>
              <a:gd name="connsiteY12" fmla="*/ 2748643 h 5932714"/>
              <a:gd name="connsiteX13" fmla="*/ 783771 w 1385207"/>
              <a:gd name="connsiteY13" fmla="*/ 2928257 h 5932714"/>
              <a:gd name="connsiteX14" fmla="*/ 767442 w 1385207"/>
              <a:gd name="connsiteY14" fmla="*/ 3075214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767442 w 1385207"/>
              <a:gd name="connsiteY1" fmla="*/ 234043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767442 w 1385207"/>
              <a:gd name="connsiteY1" fmla="*/ 234043 h 5932714"/>
              <a:gd name="connsiteX2" fmla="*/ 495300 w 1385207"/>
              <a:gd name="connsiteY2" fmla="*/ 446314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1159328 w 1385207"/>
              <a:gd name="connsiteY2" fmla="*/ 1017814 h 5932714"/>
              <a:gd name="connsiteX3" fmla="*/ 1175657 w 1385207"/>
              <a:gd name="connsiteY3" fmla="*/ 1164771 h 5932714"/>
              <a:gd name="connsiteX4" fmla="*/ 1191985 w 1385207"/>
              <a:gd name="connsiteY4" fmla="*/ 1311729 h 5932714"/>
              <a:gd name="connsiteX5" fmla="*/ 1322614 w 1385207"/>
              <a:gd name="connsiteY5" fmla="*/ 1409700 h 5932714"/>
              <a:gd name="connsiteX6" fmla="*/ 1371600 w 1385207"/>
              <a:gd name="connsiteY6" fmla="*/ 1687286 h 5932714"/>
              <a:gd name="connsiteX7" fmla="*/ 1240971 w 1385207"/>
              <a:gd name="connsiteY7" fmla="*/ 1768929 h 5932714"/>
              <a:gd name="connsiteX8" fmla="*/ 1208314 w 1385207"/>
              <a:gd name="connsiteY8" fmla="*/ 1883229 h 5932714"/>
              <a:gd name="connsiteX9" fmla="*/ 1110342 w 1385207"/>
              <a:gd name="connsiteY9" fmla="*/ 2226129 h 5932714"/>
              <a:gd name="connsiteX10" fmla="*/ 1077685 w 1385207"/>
              <a:gd name="connsiteY10" fmla="*/ 2454729 h 5932714"/>
              <a:gd name="connsiteX11" fmla="*/ 898071 w 1385207"/>
              <a:gd name="connsiteY11" fmla="*/ 2503714 h 5932714"/>
              <a:gd name="connsiteX12" fmla="*/ 914400 w 1385207"/>
              <a:gd name="connsiteY12" fmla="*/ 2715986 h 5932714"/>
              <a:gd name="connsiteX13" fmla="*/ 783771 w 1385207"/>
              <a:gd name="connsiteY13" fmla="*/ 2748643 h 5932714"/>
              <a:gd name="connsiteX14" fmla="*/ 783771 w 1385207"/>
              <a:gd name="connsiteY14" fmla="*/ 2928257 h 5932714"/>
              <a:gd name="connsiteX15" fmla="*/ 767442 w 1385207"/>
              <a:gd name="connsiteY15" fmla="*/ 3075214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7511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767442 w 1385207"/>
              <a:gd name="connsiteY16" fmla="*/ 3075214 h 5932714"/>
              <a:gd name="connsiteX17" fmla="*/ 620485 w 1385207"/>
              <a:gd name="connsiteY17" fmla="*/ 3222171 h 5932714"/>
              <a:gd name="connsiteX18" fmla="*/ 555171 w 1385207"/>
              <a:gd name="connsiteY18" fmla="*/ 3369129 h 5932714"/>
              <a:gd name="connsiteX19" fmla="*/ 538842 w 1385207"/>
              <a:gd name="connsiteY19" fmla="*/ 3499757 h 5932714"/>
              <a:gd name="connsiteX20" fmla="*/ 408214 w 1385207"/>
              <a:gd name="connsiteY20" fmla="*/ 3679371 h 5932714"/>
              <a:gd name="connsiteX21" fmla="*/ 326571 w 1385207"/>
              <a:gd name="connsiteY21" fmla="*/ 3826329 h 5932714"/>
              <a:gd name="connsiteX22" fmla="*/ 277585 w 1385207"/>
              <a:gd name="connsiteY22" fmla="*/ 3924300 h 5932714"/>
              <a:gd name="connsiteX23" fmla="*/ 212271 w 1385207"/>
              <a:gd name="connsiteY23" fmla="*/ 4071257 h 5932714"/>
              <a:gd name="connsiteX24" fmla="*/ 97971 w 1385207"/>
              <a:gd name="connsiteY24" fmla="*/ 4201886 h 5932714"/>
              <a:gd name="connsiteX25" fmla="*/ 130628 w 1385207"/>
              <a:gd name="connsiteY25" fmla="*/ 4365171 h 5932714"/>
              <a:gd name="connsiteX26" fmla="*/ 130628 w 1385207"/>
              <a:gd name="connsiteY26" fmla="*/ 4593771 h 5932714"/>
              <a:gd name="connsiteX27" fmla="*/ 97971 w 1385207"/>
              <a:gd name="connsiteY27" fmla="*/ 4806043 h 5932714"/>
              <a:gd name="connsiteX28" fmla="*/ 130628 w 1385207"/>
              <a:gd name="connsiteY28" fmla="*/ 5018314 h 5932714"/>
              <a:gd name="connsiteX29" fmla="*/ 114300 w 1385207"/>
              <a:gd name="connsiteY29" fmla="*/ 5197929 h 5932714"/>
              <a:gd name="connsiteX30" fmla="*/ 261257 w 1385207"/>
              <a:gd name="connsiteY30" fmla="*/ 5295900 h 5932714"/>
              <a:gd name="connsiteX31" fmla="*/ 212271 w 1385207"/>
              <a:gd name="connsiteY31" fmla="*/ 5459186 h 5932714"/>
              <a:gd name="connsiteX32" fmla="*/ 146957 w 1385207"/>
              <a:gd name="connsiteY32" fmla="*/ 5540829 h 5932714"/>
              <a:gd name="connsiteX33" fmla="*/ 212271 w 1385207"/>
              <a:gd name="connsiteY33" fmla="*/ 5622471 h 5932714"/>
              <a:gd name="connsiteX34" fmla="*/ 65314 w 1385207"/>
              <a:gd name="connsiteY34" fmla="*/ 5834743 h 5932714"/>
              <a:gd name="connsiteX35" fmla="*/ 0 w 1385207"/>
              <a:gd name="connsiteY35"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914400 w 1385207"/>
              <a:gd name="connsiteY13" fmla="*/ 2715986 h 5932714"/>
              <a:gd name="connsiteX14" fmla="*/ 783771 w 1385207"/>
              <a:gd name="connsiteY14" fmla="*/ 2748643 h 5932714"/>
              <a:gd name="connsiteX15" fmla="*/ 783771 w 1385207"/>
              <a:gd name="connsiteY15" fmla="*/ 2928257 h 5932714"/>
              <a:gd name="connsiteX16" fmla="*/ 620485 w 1385207"/>
              <a:gd name="connsiteY16" fmla="*/ 3222171 h 5932714"/>
              <a:gd name="connsiteX17" fmla="*/ 555171 w 1385207"/>
              <a:gd name="connsiteY17" fmla="*/ 3369129 h 5932714"/>
              <a:gd name="connsiteX18" fmla="*/ 538842 w 1385207"/>
              <a:gd name="connsiteY18" fmla="*/ 3499757 h 5932714"/>
              <a:gd name="connsiteX19" fmla="*/ 408214 w 1385207"/>
              <a:gd name="connsiteY19" fmla="*/ 3679371 h 5932714"/>
              <a:gd name="connsiteX20" fmla="*/ 326571 w 1385207"/>
              <a:gd name="connsiteY20" fmla="*/ 3826329 h 5932714"/>
              <a:gd name="connsiteX21" fmla="*/ 277585 w 1385207"/>
              <a:gd name="connsiteY21" fmla="*/ 3924300 h 5932714"/>
              <a:gd name="connsiteX22" fmla="*/ 212271 w 1385207"/>
              <a:gd name="connsiteY22" fmla="*/ 4071257 h 5932714"/>
              <a:gd name="connsiteX23" fmla="*/ 97971 w 1385207"/>
              <a:gd name="connsiteY23" fmla="*/ 4201886 h 5932714"/>
              <a:gd name="connsiteX24" fmla="*/ 130628 w 1385207"/>
              <a:gd name="connsiteY24" fmla="*/ 4365171 h 5932714"/>
              <a:gd name="connsiteX25" fmla="*/ 130628 w 1385207"/>
              <a:gd name="connsiteY25" fmla="*/ 4593771 h 5932714"/>
              <a:gd name="connsiteX26" fmla="*/ 97971 w 1385207"/>
              <a:gd name="connsiteY26" fmla="*/ 4806043 h 5932714"/>
              <a:gd name="connsiteX27" fmla="*/ 130628 w 1385207"/>
              <a:gd name="connsiteY27" fmla="*/ 5018314 h 5932714"/>
              <a:gd name="connsiteX28" fmla="*/ 114300 w 1385207"/>
              <a:gd name="connsiteY28" fmla="*/ 5197929 h 5932714"/>
              <a:gd name="connsiteX29" fmla="*/ 261257 w 1385207"/>
              <a:gd name="connsiteY29" fmla="*/ 5295900 h 5932714"/>
              <a:gd name="connsiteX30" fmla="*/ 212271 w 1385207"/>
              <a:gd name="connsiteY30" fmla="*/ 5459186 h 5932714"/>
              <a:gd name="connsiteX31" fmla="*/ 146957 w 1385207"/>
              <a:gd name="connsiteY31" fmla="*/ 5540829 h 5932714"/>
              <a:gd name="connsiteX32" fmla="*/ 212271 w 1385207"/>
              <a:gd name="connsiteY32" fmla="*/ 5622471 h 5932714"/>
              <a:gd name="connsiteX33" fmla="*/ 65314 w 1385207"/>
              <a:gd name="connsiteY33" fmla="*/ 5834743 h 5932714"/>
              <a:gd name="connsiteX34" fmla="*/ 0 w 1385207"/>
              <a:gd name="connsiteY34"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1077685 w 1385207"/>
              <a:gd name="connsiteY11" fmla="*/ 2454729 h 5932714"/>
              <a:gd name="connsiteX12" fmla="*/ 898071 w 1385207"/>
              <a:gd name="connsiteY12" fmla="*/ 2503714 h 5932714"/>
              <a:gd name="connsiteX13" fmla="*/ 783771 w 1385207"/>
              <a:gd name="connsiteY13" fmla="*/ 2748643 h 5932714"/>
              <a:gd name="connsiteX14" fmla="*/ 783771 w 1385207"/>
              <a:gd name="connsiteY14" fmla="*/ 2928257 h 5932714"/>
              <a:gd name="connsiteX15" fmla="*/ 620485 w 1385207"/>
              <a:gd name="connsiteY15" fmla="*/ 3222171 h 5932714"/>
              <a:gd name="connsiteX16" fmla="*/ 555171 w 1385207"/>
              <a:gd name="connsiteY16" fmla="*/ 3369129 h 5932714"/>
              <a:gd name="connsiteX17" fmla="*/ 538842 w 1385207"/>
              <a:gd name="connsiteY17" fmla="*/ 3499757 h 5932714"/>
              <a:gd name="connsiteX18" fmla="*/ 408214 w 1385207"/>
              <a:gd name="connsiteY18" fmla="*/ 3679371 h 5932714"/>
              <a:gd name="connsiteX19" fmla="*/ 326571 w 1385207"/>
              <a:gd name="connsiteY19" fmla="*/ 3826329 h 5932714"/>
              <a:gd name="connsiteX20" fmla="*/ 277585 w 1385207"/>
              <a:gd name="connsiteY20" fmla="*/ 3924300 h 5932714"/>
              <a:gd name="connsiteX21" fmla="*/ 212271 w 1385207"/>
              <a:gd name="connsiteY21" fmla="*/ 4071257 h 5932714"/>
              <a:gd name="connsiteX22" fmla="*/ 97971 w 1385207"/>
              <a:gd name="connsiteY22" fmla="*/ 4201886 h 5932714"/>
              <a:gd name="connsiteX23" fmla="*/ 130628 w 1385207"/>
              <a:gd name="connsiteY23" fmla="*/ 4365171 h 5932714"/>
              <a:gd name="connsiteX24" fmla="*/ 130628 w 1385207"/>
              <a:gd name="connsiteY24" fmla="*/ 4593771 h 5932714"/>
              <a:gd name="connsiteX25" fmla="*/ 97971 w 1385207"/>
              <a:gd name="connsiteY25" fmla="*/ 4806043 h 5932714"/>
              <a:gd name="connsiteX26" fmla="*/ 130628 w 1385207"/>
              <a:gd name="connsiteY26" fmla="*/ 5018314 h 5932714"/>
              <a:gd name="connsiteX27" fmla="*/ 114300 w 1385207"/>
              <a:gd name="connsiteY27" fmla="*/ 5197929 h 5932714"/>
              <a:gd name="connsiteX28" fmla="*/ 261257 w 1385207"/>
              <a:gd name="connsiteY28" fmla="*/ 5295900 h 5932714"/>
              <a:gd name="connsiteX29" fmla="*/ 212271 w 1385207"/>
              <a:gd name="connsiteY29" fmla="*/ 5459186 h 5932714"/>
              <a:gd name="connsiteX30" fmla="*/ 146957 w 1385207"/>
              <a:gd name="connsiteY30" fmla="*/ 5540829 h 5932714"/>
              <a:gd name="connsiteX31" fmla="*/ 212271 w 1385207"/>
              <a:gd name="connsiteY31" fmla="*/ 5622471 h 5932714"/>
              <a:gd name="connsiteX32" fmla="*/ 65314 w 1385207"/>
              <a:gd name="connsiteY32" fmla="*/ 5834743 h 5932714"/>
              <a:gd name="connsiteX33" fmla="*/ 0 w 1385207"/>
              <a:gd name="connsiteY33" fmla="*/ 5932714 h 5932714"/>
              <a:gd name="connsiteX0" fmla="*/ 604157 w 1385207"/>
              <a:gd name="connsiteY0" fmla="*/ 0 h 5932714"/>
              <a:gd name="connsiteX1" fmla="*/ 495300 w 1385207"/>
              <a:gd name="connsiteY1" fmla="*/ 446314 h 5932714"/>
              <a:gd name="connsiteX2" fmla="*/ 979714 w 1385207"/>
              <a:gd name="connsiteY2" fmla="*/ 740229 h 5932714"/>
              <a:gd name="connsiteX3" fmla="*/ 1159328 w 1385207"/>
              <a:gd name="connsiteY3" fmla="*/ 1017814 h 5932714"/>
              <a:gd name="connsiteX4" fmla="*/ 1175657 w 1385207"/>
              <a:gd name="connsiteY4" fmla="*/ 1164771 h 5932714"/>
              <a:gd name="connsiteX5" fmla="*/ 1191985 w 1385207"/>
              <a:gd name="connsiteY5" fmla="*/ 1311729 h 5932714"/>
              <a:gd name="connsiteX6" fmla="*/ 1322614 w 1385207"/>
              <a:gd name="connsiteY6" fmla="*/ 1409700 h 5932714"/>
              <a:gd name="connsiteX7" fmla="*/ 1371600 w 1385207"/>
              <a:gd name="connsiteY7" fmla="*/ 1687286 h 5932714"/>
              <a:gd name="connsiteX8" fmla="*/ 1240971 w 1385207"/>
              <a:gd name="connsiteY8" fmla="*/ 1768929 h 5932714"/>
              <a:gd name="connsiteX9" fmla="*/ 1208314 w 1385207"/>
              <a:gd name="connsiteY9" fmla="*/ 1883229 h 5932714"/>
              <a:gd name="connsiteX10" fmla="*/ 1110342 w 1385207"/>
              <a:gd name="connsiteY10" fmla="*/ 2226129 h 5932714"/>
              <a:gd name="connsiteX11" fmla="*/ 898071 w 1385207"/>
              <a:gd name="connsiteY11" fmla="*/ 2503714 h 5932714"/>
              <a:gd name="connsiteX12" fmla="*/ 783771 w 1385207"/>
              <a:gd name="connsiteY12" fmla="*/ 2748643 h 5932714"/>
              <a:gd name="connsiteX13" fmla="*/ 783771 w 1385207"/>
              <a:gd name="connsiteY13" fmla="*/ 2928257 h 5932714"/>
              <a:gd name="connsiteX14" fmla="*/ 620485 w 1385207"/>
              <a:gd name="connsiteY14" fmla="*/ 3222171 h 5932714"/>
              <a:gd name="connsiteX15" fmla="*/ 555171 w 1385207"/>
              <a:gd name="connsiteY15" fmla="*/ 3369129 h 5932714"/>
              <a:gd name="connsiteX16" fmla="*/ 538842 w 1385207"/>
              <a:gd name="connsiteY16" fmla="*/ 3499757 h 5932714"/>
              <a:gd name="connsiteX17" fmla="*/ 408214 w 1385207"/>
              <a:gd name="connsiteY17" fmla="*/ 3679371 h 5932714"/>
              <a:gd name="connsiteX18" fmla="*/ 326571 w 1385207"/>
              <a:gd name="connsiteY18" fmla="*/ 3826329 h 5932714"/>
              <a:gd name="connsiteX19" fmla="*/ 277585 w 1385207"/>
              <a:gd name="connsiteY19" fmla="*/ 3924300 h 5932714"/>
              <a:gd name="connsiteX20" fmla="*/ 212271 w 1385207"/>
              <a:gd name="connsiteY20" fmla="*/ 4071257 h 5932714"/>
              <a:gd name="connsiteX21" fmla="*/ 97971 w 1385207"/>
              <a:gd name="connsiteY21" fmla="*/ 4201886 h 5932714"/>
              <a:gd name="connsiteX22" fmla="*/ 130628 w 1385207"/>
              <a:gd name="connsiteY22" fmla="*/ 4365171 h 5932714"/>
              <a:gd name="connsiteX23" fmla="*/ 130628 w 1385207"/>
              <a:gd name="connsiteY23" fmla="*/ 4593771 h 5932714"/>
              <a:gd name="connsiteX24" fmla="*/ 97971 w 1385207"/>
              <a:gd name="connsiteY24" fmla="*/ 4806043 h 5932714"/>
              <a:gd name="connsiteX25" fmla="*/ 130628 w 1385207"/>
              <a:gd name="connsiteY25" fmla="*/ 5018314 h 5932714"/>
              <a:gd name="connsiteX26" fmla="*/ 114300 w 1385207"/>
              <a:gd name="connsiteY26" fmla="*/ 5197929 h 5932714"/>
              <a:gd name="connsiteX27" fmla="*/ 261257 w 1385207"/>
              <a:gd name="connsiteY27" fmla="*/ 5295900 h 5932714"/>
              <a:gd name="connsiteX28" fmla="*/ 212271 w 1385207"/>
              <a:gd name="connsiteY28" fmla="*/ 5459186 h 5932714"/>
              <a:gd name="connsiteX29" fmla="*/ 146957 w 1385207"/>
              <a:gd name="connsiteY29" fmla="*/ 5540829 h 5932714"/>
              <a:gd name="connsiteX30" fmla="*/ 212271 w 1385207"/>
              <a:gd name="connsiteY30" fmla="*/ 5622471 h 5932714"/>
              <a:gd name="connsiteX31" fmla="*/ 65314 w 1385207"/>
              <a:gd name="connsiteY31" fmla="*/ 5834743 h 5932714"/>
              <a:gd name="connsiteX32" fmla="*/ 0 w 1385207"/>
              <a:gd name="connsiteY32" fmla="*/ 5932714 h 59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385207" h="5932714">
                <a:moveTo>
                  <a:pt x="604157" y="0"/>
                </a:moveTo>
                <a:cubicBezTo>
                  <a:pt x="581479" y="92982"/>
                  <a:pt x="402772" y="276678"/>
                  <a:pt x="495300" y="446314"/>
                </a:cubicBezTo>
                <a:cubicBezTo>
                  <a:pt x="519793" y="569685"/>
                  <a:pt x="869043" y="644979"/>
                  <a:pt x="979714" y="740229"/>
                </a:cubicBezTo>
                <a:cubicBezTo>
                  <a:pt x="1090385" y="835479"/>
                  <a:pt x="1126671" y="947057"/>
                  <a:pt x="1159328" y="1017814"/>
                </a:cubicBezTo>
                <a:cubicBezTo>
                  <a:pt x="1191985" y="1088571"/>
                  <a:pt x="1175657" y="1164771"/>
                  <a:pt x="1175657" y="1164771"/>
                </a:cubicBezTo>
                <a:cubicBezTo>
                  <a:pt x="1181100" y="1213757"/>
                  <a:pt x="1167492" y="1270908"/>
                  <a:pt x="1191985" y="1311729"/>
                </a:cubicBezTo>
                <a:cubicBezTo>
                  <a:pt x="1216478" y="1352550"/>
                  <a:pt x="1292678" y="1347107"/>
                  <a:pt x="1322614" y="1409700"/>
                </a:cubicBezTo>
                <a:cubicBezTo>
                  <a:pt x="1352550" y="1472293"/>
                  <a:pt x="1385207" y="1627415"/>
                  <a:pt x="1371600" y="1687286"/>
                </a:cubicBezTo>
                <a:cubicBezTo>
                  <a:pt x="1357993" y="1747157"/>
                  <a:pt x="1268185" y="1736272"/>
                  <a:pt x="1240971" y="1768929"/>
                </a:cubicBezTo>
                <a:cubicBezTo>
                  <a:pt x="1213757" y="1801586"/>
                  <a:pt x="1208314" y="1883229"/>
                  <a:pt x="1208314" y="1883229"/>
                </a:cubicBezTo>
                <a:cubicBezTo>
                  <a:pt x="1186543" y="1959429"/>
                  <a:pt x="1162049" y="2122715"/>
                  <a:pt x="1110342" y="2226129"/>
                </a:cubicBezTo>
                <a:cubicBezTo>
                  <a:pt x="1058635" y="2329543"/>
                  <a:pt x="952499" y="2416628"/>
                  <a:pt x="898071" y="2503714"/>
                </a:cubicBezTo>
                <a:cubicBezTo>
                  <a:pt x="843643" y="2590800"/>
                  <a:pt x="802821" y="2677886"/>
                  <a:pt x="783771" y="2748643"/>
                </a:cubicBezTo>
                <a:cubicBezTo>
                  <a:pt x="764721" y="2819400"/>
                  <a:pt x="810985" y="2849336"/>
                  <a:pt x="783771" y="2928257"/>
                </a:cubicBezTo>
                <a:cubicBezTo>
                  <a:pt x="756557" y="3007178"/>
                  <a:pt x="658585" y="3148692"/>
                  <a:pt x="620485" y="3222171"/>
                </a:cubicBezTo>
                <a:cubicBezTo>
                  <a:pt x="582385" y="3295650"/>
                  <a:pt x="568778" y="3322865"/>
                  <a:pt x="555171" y="3369129"/>
                </a:cubicBezTo>
                <a:cubicBezTo>
                  <a:pt x="541564" y="3415393"/>
                  <a:pt x="563335" y="3448050"/>
                  <a:pt x="538842" y="3499757"/>
                </a:cubicBezTo>
                <a:cubicBezTo>
                  <a:pt x="514349" y="3551464"/>
                  <a:pt x="443593" y="3624942"/>
                  <a:pt x="408214" y="3679371"/>
                </a:cubicBezTo>
                <a:cubicBezTo>
                  <a:pt x="372835" y="3733800"/>
                  <a:pt x="348342" y="3785508"/>
                  <a:pt x="326571" y="3826329"/>
                </a:cubicBezTo>
                <a:cubicBezTo>
                  <a:pt x="304800" y="3867150"/>
                  <a:pt x="296635" y="3883479"/>
                  <a:pt x="277585" y="3924300"/>
                </a:cubicBezTo>
                <a:cubicBezTo>
                  <a:pt x="258535" y="3965121"/>
                  <a:pt x="242207" y="4024993"/>
                  <a:pt x="212271" y="4071257"/>
                </a:cubicBezTo>
                <a:cubicBezTo>
                  <a:pt x="182335" y="4117521"/>
                  <a:pt x="111578" y="4152900"/>
                  <a:pt x="97971" y="4201886"/>
                </a:cubicBezTo>
                <a:cubicBezTo>
                  <a:pt x="84364" y="4250872"/>
                  <a:pt x="125185" y="4299857"/>
                  <a:pt x="130628" y="4365171"/>
                </a:cubicBezTo>
                <a:cubicBezTo>
                  <a:pt x="136071" y="4430485"/>
                  <a:pt x="136071" y="4520292"/>
                  <a:pt x="130628" y="4593771"/>
                </a:cubicBezTo>
                <a:cubicBezTo>
                  <a:pt x="125185" y="4667250"/>
                  <a:pt x="97971" y="4735286"/>
                  <a:pt x="97971" y="4806043"/>
                </a:cubicBezTo>
                <a:cubicBezTo>
                  <a:pt x="97971" y="4876800"/>
                  <a:pt x="127907" y="4953000"/>
                  <a:pt x="130628" y="5018314"/>
                </a:cubicBezTo>
                <a:cubicBezTo>
                  <a:pt x="133350" y="5083628"/>
                  <a:pt x="92529" y="5151665"/>
                  <a:pt x="114300" y="5197929"/>
                </a:cubicBezTo>
                <a:cubicBezTo>
                  <a:pt x="136072" y="5244193"/>
                  <a:pt x="244928" y="5252357"/>
                  <a:pt x="261257" y="5295900"/>
                </a:cubicBezTo>
                <a:cubicBezTo>
                  <a:pt x="277586" y="5339443"/>
                  <a:pt x="231321" y="5418365"/>
                  <a:pt x="212271" y="5459186"/>
                </a:cubicBezTo>
                <a:cubicBezTo>
                  <a:pt x="193221" y="5500007"/>
                  <a:pt x="146957" y="5513615"/>
                  <a:pt x="146957" y="5540829"/>
                </a:cubicBezTo>
                <a:cubicBezTo>
                  <a:pt x="146957" y="5568043"/>
                  <a:pt x="225878" y="5573485"/>
                  <a:pt x="212271" y="5622471"/>
                </a:cubicBezTo>
                <a:cubicBezTo>
                  <a:pt x="198664" y="5671457"/>
                  <a:pt x="100692" y="5783036"/>
                  <a:pt x="65314" y="5834743"/>
                </a:cubicBezTo>
                <a:cubicBezTo>
                  <a:pt x="29936" y="5886450"/>
                  <a:pt x="0" y="5932714"/>
                  <a:pt x="0" y="5932714"/>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0" name="TextBox 59"/>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108" name="TextBox 107"/>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8"/>
                                        </p:tgtEl>
                                        <p:attrNameLst>
                                          <p:attrName>style.visibility</p:attrName>
                                        </p:attrNameLst>
                                      </p:cBhvr>
                                      <p:to>
                                        <p:strVal val="visible"/>
                                      </p:to>
                                    </p:set>
                                    <p:anim calcmode="lin" valueType="num">
                                      <p:cBhvr>
                                        <p:cTn id="7" dur="1000" fill="hold"/>
                                        <p:tgtEl>
                                          <p:spTgt spid="108"/>
                                        </p:tgtEl>
                                        <p:attrNameLst>
                                          <p:attrName>ppt_w</p:attrName>
                                        </p:attrNameLst>
                                      </p:cBhvr>
                                      <p:tavLst>
                                        <p:tav tm="0">
                                          <p:val>
                                            <p:fltVal val="0"/>
                                          </p:val>
                                        </p:tav>
                                        <p:tav tm="100000">
                                          <p:val>
                                            <p:strVal val="#ppt_w"/>
                                          </p:val>
                                        </p:tav>
                                      </p:tavLst>
                                    </p:anim>
                                    <p:anim calcmode="lin" valueType="num">
                                      <p:cBhvr>
                                        <p:cTn id="8" dur="1000" fill="hold"/>
                                        <p:tgtEl>
                                          <p:spTgt spid="108"/>
                                        </p:tgtEl>
                                        <p:attrNameLst>
                                          <p:attrName>ppt_h</p:attrName>
                                        </p:attrNameLst>
                                      </p:cBhvr>
                                      <p:tavLst>
                                        <p:tav tm="0">
                                          <p:val>
                                            <p:fltVal val="0"/>
                                          </p:val>
                                        </p:tav>
                                        <p:tav tm="100000">
                                          <p:val>
                                            <p:strVal val="#ppt_h"/>
                                          </p:val>
                                        </p:tav>
                                      </p:tavLst>
                                    </p:anim>
                                    <p:anim calcmode="lin" valueType="num">
                                      <p:cBhvr>
                                        <p:cTn id="9" dur="1000" fill="hold"/>
                                        <p:tgtEl>
                                          <p:spTgt spid="108"/>
                                        </p:tgtEl>
                                        <p:attrNameLst>
                                          <p:attrName>style.rotation</p:attrName>
                                        </p:attrNameLst>
                                      </p:cBhvr>
                                      <p:tavLst>
                                        <p:tav tm="0">
                                          <p:val>
                                            <p:fltVal val="360"/>
                                          </p:val>
                                        </p:tav>
                                        <p:tav tm="100000">
                                          <p:val>
                                            <p:fltVal val="0"/>
                                          </p:val>
                                        </p:tav>
                                      </p:tavLst>
                                    </p:anim>
                                    <p:animEffect transition="in" filter="fade">
                                      <p:cBhvr>
                                        <p:cTn id="10" dur="1000"/>
                                        <p:tgtEl>
                                          <p:spTgt spid="10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wipe(right)">
                                      <p:cBhvr>
                                        <p:cTn id="15" dur="1000"/>
                                        <p:tgtEl>
                                          <p:spTgt spid="101"/>
                                        </p:tgtEl>
                                      </p:cBhvr>
                                    </p:animEffect>
                                  </p:childTnLst>
                                </p:cTn>
                              </p:par>
                              <p:par>
                                <p:cTn id="16" presetID="22" presetClass="exit" presetSubtype="2" fill="hold" nodeType="withEffect">
                                  <p:stCondLst>
                                    <p:cond delay="500"/>
                                  </p:stCondLst>
                                  <p:childTnLst>
                                    <p:animEffect transition="out" filter="wipe(right)">
                                      <p:cBhvr>
                                        <p:cTn id="17" dur="1000"/>
                                        <p:tgtEl>
                                          <p:spTgt spid="98"/>
                                        </p:tgtEl>
                                      </p:cBhvr>
                                    </p:animEffect>
                                    <p:set>
                                      <p:cBhvr>
                                        <p:cTn id="18" dur="1" fill="hold">
                                          <p:stCondLst>
                                            <p:cond delay="999"/>
                                          </p:stCondLst>
                                        </p:cTn>
                                        <p:tgtEl>
                                          <p:spTgt spid="9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wipe(right)">
                                      <p:cBhvr>
                                        <p:cTn id="23" dur="1000"/>
                                        <p:tgtEl>
                                          <p:spTgt spid="104"/>
                                        </p:tgtEl>
                                      </p:cBhvr>
                                    </p:animEffect>
                                  </p:childTnLst>
                                </p:cTn>
                              </p:par>
                              <p:par>
                                <p:cTn id="24" presetID="10" presetClass="exit" presetSubtype="0" fill="hold" nodeType="withEffect">
                                  <p:stCondLst>
                                    <p:cond delay="500"/>
                                  </p:stCondLst>
                                  <p:childTnLst>
                                    <p:animEffect transition="out" filter="fade">
                                      <p:cBhvr>
                                        <p:cTn id="25" dur="1000"/>
                                        <p:tgtEl>
                                          <p:spTgt spid="68"/>
                                        </p:tgtEl>
                                      </p:cBhvr>
                                    </p:animEffect>
                                    <p:set>
                                      <p:cBhvr>
                                        <p:cTn id="26" dur="1" fill="hold">
                                          <p:stCondLst>
                                            <p:cond delay="999"/>
                                          </p:stCondLst>
                                        </p:cTn>
                                        <p:tgtEl>
                                          <p:spTgt spid="68"/>
                                        </p:tgtEl>
                                        <p:attrNameLst>
                                          <p:attrName>style.visibility</p:attrName>
                                        </p:attrNameLst>
                                      </p:cBhvr>
                                      <p:to>
                                        <p:strVal val="hidden"/>
                                      </p:to>
                                    </p:set>
                                  </p:childTnLst>
                                </p:cTn>
                              </p:par>
                              <p:par>
                                <p:cTn id="27" presetID="10" presetClass="exit" presetSubtype="0" fill="hold" nodeType="withEffect">
                                  <p:stCondLst>
                                    <p:cond delay="500"/>
                                  </p:stCondLst>
                                  <p:childTnLst>
                                    <p:animEffect transition="out" filter="fade">
                                      <p:cBhvr>
                                        <p:cTn id="28" dur="1000"/>
                                        <p:tgtEl>
                                          <p:spTgt spid="89"/>
                                        </p:tgtEl>
                                      </p:cBhvr>
                                    </p:animEffect>
                                    <p:set>
                                      <p:cBhvr>
                                        <p:cTn id="29" dur="1" fill="hold">
                                          <p:stCondLst>
                                            <p:cond delay="999"/>
                                          </p:stCondLst>
                                        </p:cTn>
                                        <p:tgtEl>
                                          <p:spTgt spid="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Location of Arkansas"/>
          <p:cNvPicPr>
            <a:picLocks noChangeAspect="1" noChangeArrowheads="1"/>
          </p:cNvPicPr>
          <p:nvPr/>
        </p:nvPicPr>
        <p:blipFill>
          <a:blip r:embed="rId2"/>
          <a:srcRect l="2061" t="2260" r="2102" b="5085"/>
          <a:stretch>
            <a:fillRect/>
          </a:stretch>
        </p:blipFill>
        <p:spPr bwMode="auto">
          <a:xfrm>
            <a:off x="990600" y="1371600"/>
            <a:ext cx="7086600" cy="3124200"/>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https://en.wikipedia.org/wiki/Arkansas_Territory</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2"/>
          <a:srcRect t="-2480" r="415"/>
          <a:stretch>
            <a:fillRect/>
          </a:stretch>
        </p:blipFill>
        <p:spPr bwMode="auto">
          <a:xfrm>
            <a:off x="-18288" y="560387"/>
            <a:ext cx="9144000" cy="6297613"/>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4" name="TextBox 3"/>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pic>
        <p:nvPicPr>
          <p:cNvPr id="5" name="Picture 2"/>
          <p:cNvPicPr>
            <a:picLocks noChangeAspect="1" noChangeArrowheads="1"/>
          </p:cNvPicPr>
          <p:nvPr/>
        </p:nvPicPr>
        <p:blipFill>
          <a:blip r:embed="rId3" cstate="print"/>
          <a:srcRect t="-2480" r="415"/>
          <a:stretch>
            <a:fillRect/>
          </a:stretch>
        </p:blipFill>
        <p:spPr bwMode="auto">
          <a:xfrm>
            <a:off x="4495800" y="685800"/>
            <a:ext cx="4571635" cy="3148852"/>
          </a:xfrm>
          <a:prstGeom prst="rect">
            <a:avLst/>
          </a:prstGeom>
          <a:noFill/>
          <a:ln w="9525">
            <a:noFill/>
            <a:miter lim="800000"/>
            <a:headEnd/>
            <a:tailEnd/>
          </a:ln>
          <a:effectLst/>
        </p:spPr>
      </p:pic>
      <p:sp useBgFill="1">
        <p:nvSpPr>
          <p:cNvPr id="9" name="TextBox 8"/>
          <p:cNvSpPr txBox="1"/>
          <p:nvPr/>
        </p:nvSpPr>
        <p:spPr>
          <a:xfrm>
            <a:off x="0" y="838200"/>
            <a:ext cx="4495800" cy="3539430"/>
          </a:xfrm>
          <a:prstGeom prst="rect">
            <a:avLst/>
          </a:prstGeom>
        </p:spPr>
        <p:txBody>
          <a:bodyPr wrap="square" rtlCol="0">
            <a:spAutoFit/>
          </a:bodyPr>
          <a:lstStyle/>
          <a:p>
            <a:pPr>
              <a:buFont typeface="Arial" pitchFamily="34" charset="0"/>
              <a:buChar char="•"/>
            </a:pPr>
            <a:r>
              <a:rPr lang="en-US" sz="2800" b="1" dirty="0" smtClean="0"/>
              <a:t> 1815: </a:t>
            </a:r>
            <a:r>
              <a:rPr lang="en-US" sz="2800" b="1" dirty="0" smtClean="0"/>
              <a:t>Georgia pressures</a:t>
            </a:r>
          </a:p>
          <a:p>
            <a:r>
              <a:rPr lang="en-US" sz="2800" b="1" dirty="0" smtClean="0"/>
              <a:t> </a:t>
            </a:r>
            <a:r>
              <a:rPr lang="en-US" sz="2800" b="1" dirty="0" smtClean="0"/>
              <a:t> </a:t>
            </a:r>
            <a:r>
              <a:rPr lang="en-US" sz="2800" b="1" dirty="0" smtClean="0"/>
              <a:t> U.S</a:t>
            </a:r>
            <a:r>
              <a:rPr lang="en-US" sz="2800" b="1" dirty="0" smtClean="0"/>
              <a:t>. </a:t>
            </a:r>
            <a:r>
              <a:rPr lang="en-US" sz="2800" b="1" dirty="0" smtClean="0"/>
              <a:t>to establish a</a:t>
            </a:r>
            <a:endParaRPr lang="en-US" sz="2800" b="1" dirty="0" smtClean="0"/>
          </a:p>
          <a:p>
            <a:r>
              <a:rPr lang="en-US" sz="2800" b="1" dirty="0" smtClean="0"/>
              <a:t>   </a:t>
            </a:r>
            <a:r>
              <a:rPr lang="en-US" sz="2800" b="1" dirty="0" smtClean="0"/>
              <a:t>Cherokee </a:t>
            </a:r>
            <a:r>
              <a:rPr lang="en-US" sz="2800" b="1" dirty="0" smtClean="0"/>
              <a:t>reserve in</a:t>
            </a:r>
          </a:p>
          <a:p>
            <a:r>
              <a:rPr lang="en-US" sz="2800" b="1" dirty="0" smtClean="0"/>
              <a:t>   Arkansas Territory</a:t>
            </a:r>
          </a:p>
          <a:p>
            <a:pPr>
              <a:buFont typeface="Arial" pitchFamily="34" charset="0"/>
              <a:buChar char="•"/>
            </a:pPr>
            <a:r>
              <a:rPr lang="en-US" sz="2800" b="1" dirty="0" smtClean="0"/>
              <a:t> during next 15 years, 4000  </a:t>
            </a:r>
          </a:p>
          <a:p>
            <a:r>
              <a:rPr lang="en-US" sz="2800" b="1" dirty="0" smtClean="0"/>
              <a:t>  Cherokees voluntarily    </a:t>
            </a:r>
          </a:p>
          <a:p>
            <a:r>
              <a:rPr lang="en-US" sz="2800" b="1" dirty="0" smtClean="0"/>
              <a:t>  move west to avoid conflict</a:t>
            </a:r>
          </a:p>
          <a:p>
            <a:pPr>
              <a:buFont typeface="Arial" pitchFamily="34" charset="0"/>
              <a:buChar char="•"/>
            </a:pPr>
            <a:r>
              <a:rPr lang="en-US" sz="2800" b="1" dirty="0" smtClean="0"/>
              <a:t> these early Cherokee</a:t>
            </a:r>
          </a:p>
        </p:txBody>
      </p:sp>
      <p:grpSp>
        <p:nvGrpSpPr>
          <p:cNvPr id="19"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5867400" y="2133600"/>
            <a:ext cx="2509157" cy="381000"/>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rot="1433882">
            <a:off x="6776489" y="2089135"/>
            <a:ext cx="1671740" cy="4862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rot="20596550">
            <a:off x="5132008" y="2674889"/>
            <a:ext cx="3276318" cy="29861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4" name="TextBox 23"/>
          <p:cNvSpPr txBox="1"/>
          <p:nvPr/>
        </p:nvSpPr>
        <p:spPr>
          <a:xfrm>
            <a:off x="0" y="4267200"/>
            <a:ext cx="9144000" cy="1815882"/>
          </a:xfrm>
          <a:prstGeom prst="rect">
            <a:avLst/>
          </a:prstGeom>
        </p:spPr>
        <p:txBody>
          <a:bodyPr wrap="square" rtlCol="0">
            <a:spAutoFit/>
          </a:bodyPr>
          <a:lstStyle/>
          <a:p>
            <a:r>
              <a:rPr lang="en-US" sz="2800" b="1" dirty="0" smtClean="0"/>
              <a:t>  migrants are called the ‘Old Settlers’ or ‘Western Cherokee’</a:t>
            </a:r>
          </a:p>
          <a:p>
            <a:pPr>
              <a:buFont typeface="Arial" pitchFamily="34" charset="0"/>
              <a:buChar char="•"/>
            </a:pPr>
            <a:r>
              <a:rPr lang="en-US" sz="2800" b="1" dirty="0" smtClean="0"/>
              <a:t> Delaware, Shawnee, &amp; Osage already live in territory</a:t>
            </a:r>
          </a:p>
          <a:p>
            <a:pPr>
              <a:buFont typeface="Arial" pitchFamily="34" charset="0"/>
              <a:buChar char="•"/>
            </a:pPr>
            <a:r>
              <a:rPr lang="en-US" sz="2800" b="1" dirty="0" smtClean="0"/>
              <a:t> 1817: Fort Smith built following Cherokee conflict w/Osage </a:t>
            </a:r>
          </a:p>
          <a:p>
            <a:pPr>
              <a:buFont typeface="Arial" pitchFamily="34" charset="0"/>
              <a:buChar char="•"/>
            </a:pPr>
            <a:r>
              <a:rPr lang="en-US" sz="2800" b="1" dirty="0" smtClean="0"/>
              <a:t> 1825: Osage cede all rights to Missouri/Arkansas land	</a:t>
            </a:r>
          </a:p>
        </p:txBody>
      </p:sp>
      <p:grpSp>
        <p:nvGrpSpPr>
          <p:cNvPr id="27" name="Group 26"/>
          <p:cNvGrpSpPr/>
          <p:nvPr/>
        </p:nvGrpSpPr>
        <p:grpSpPr>
          <a:xfrm>
            <a:off x="4489704" y="2130552"/>
            <a:ext cx="1013535" cy="853250"/>
            <a:chOff x="4396665" y="2057400"/>
            <a:chExt cx="1013535" cy="853250"/>
          </a:xfrm>
        </p:grpSpPr>
        <p:sp>
          <p:nvSpPr>
            <p:cNvPr id="25" name="5-Point Star 24"/>
            <p:cNvSpPr/>
            <p:nvPr/>
          </p:nvSpPr>
          <p:spPr>
            <a:xfrm>
              <a:off x="5029200" y="2057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0281342">
              <a:off x="4396665" y="2202764"/>
              <a:ext cx="914294" cy="707886"/>
            </a:xfrm>
            <a:prstGeom prst="rect">
              <a:avLst/>
            </a:prstGeom>
            <a:noFill/>
          </p:spPr>
          <p:txBody>
            <a:bodyPr wrap="square" rtlCol="0">
              <a:spAutoFit/>
            </a:bodyPr>
            <a:lstStyle/>
            <a:p>
              <a:pPr algn="ctr"/>
              <a:r>
                <a:rPr lang="en-US" sz="2000" b="1" dirty="0" smtClean="0">
                  <a:solidFill>
                    <a:schemeClr val="bg1"/>
                  </a:solidFill>
                  <a:effectLst>
                    <a:outerShdw dist="38100" dir="7200000" algn="ctr" rotWithShape="0">
                      <a:schemeClr val="tx1"/>
                    </a:outerShdw>
                  </a:effectLst>
                </a:rPr>
                <a:t>Fort Smith</a:t>
              </a:r>
            </a:p>
          </p:txBody>
        </p:sp>
      </p:grpSp>
      <p:sp useBgFill="1">
        <p:nvSpPr>
          <p:cNvPr id="28" name="TextBox 27"/>
          <p:cNvSpPr txBox="1"/>
          <p:nvPr/>
        </p:nvSpPr>
        <p:spPr>
          <a:xfrm>
            <a:off x="0" y="6059269"/>
            <a:ext cx="9144000" cy="646331"/>
          </a:xfrm>
          <a:prstGeom prst="rect">
            <a:avLst/>
          </a:prstGeom>
        </p:spPr>
        <p:txBody>
          <a:bodyPr wrap="square" rtlCol="0">
            <a:spAutoFit/>
          </a:bodyPr>
          <a:lstStyle/>
          <a:p>
            <a:r>
              <a:rPr lang="en-US" sz="2800" b="1" dirty="0" smtClean="0"/>
              <a:t>	</a:t>
            </a:r>
            <a:r>
              <a:rPr lang="en-US" sz="3600" b="1" dirty="0" smtClean="0">
                <a:solidFill>
                  <a:srgbClr val="FF0000"/>
                </a:solidFill>
                <a:effectLst>
                  <a:outerShdw dist="50800" dir="7200000" algn="ctr" rotWithShape="0">
                    <a:schemeClr val="tx1"/>
                  </a:outerShdw>
                </a:effectLst>
              </a:rPr>
              <a:t>Sequoyah is one of the Old Settlers!</a:t>
            </a:r>
          </a:p>
        </p:txBody>
      </p:sp>
      <p:grpSp>
        <p:nvGrpSpPr>
          <p:cNvPr id="31" name="Group 30"/>
          <p:cNvGrpSpPr/>
          <p:nvPr/>
        </p:nvGrpSpPr>
        <p:grpSpPr>
          <a:xfrm>
            <a:off x="4648200" y="880870"/>
            <a:ext cx="1600200" cy="795530"/>
            <a:chOff x="4724400" y="1066800"/>
            <a:chExt cx="1600200" cy="795530"/>
          </a:xfrm>
        </p:grpSpPr>
        <p:sp>
          <p:nvSpPr>
            <p:cNvPr id="30" name="Rectangle 29"/>
            <p:cNvSpPr/>
            <p:nvPr/>
          </p:nvSpPr>
          <p:spPr>
            <a:xfrm>
              <a:off x="5410200" y="1066800"/>
              <a:ext cx="914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995" name="Picture 3" descr="C:\Users\Sandra\AppData\Local\Microsoft\Windows\INetCache\IE\6X49EDLW\640px-USA_-_Special_Forces_Branch_Insignia[1].png"/>
            <p:cNvPicPr>
              <a:picLocks noChangeAspect="1" noChangeArrowheads="1"/>
            </p:cNvPicPr>
            <p:nvPr/>
          </p:nvPicPr>
          <p:blipFill>
            <a:blip r:embed="rId4" cstate="print"/>
            <a:srcRect/>
            <a:stretch>
              <a:fillRect/>
            </a:stretch>
          </p:blipFill>
          <p:spPr bwMode="auto">
            <a:xfrm>
              <a:off x="4724400" y="1066800"/>
              <a:ext cx="1515295" cy="795530"/>
            </a:xfrm>
            <a:prstGeom prst="rect">
              <a:avLst/>
            </a:prstGeom>
            <a:noFill/>
          </p:spPr>
        </p:pic>
      </p:grpSp>
      <p:grpSp>
        <p:nvGrpSpPr>
          <p:cNvPr id="33" name="Group 32"/>
          <p:cNvGrpSpPr/>
          <p:nvPr/>
        </p:nvGrpSpPr>
        <p:grpSpPr>
          <a:xfrm>
            <a:off x="304800" y="4191000"/>
            <a:ext cx="5562600" cy="2258786"/>
            <a:chOff x="304800" y="4191000"/>
            <a:chExt cx="5562600" cy="2258786"/>
          </a:xfrm>
        </p:grpSpPr>
        <p:sp>
          <p:nvSpPr>
            <p:cNvPr id="29" name="Oval 28"/>
            <p:cNvSpPr/>
            <p:nvPr/>
          </p:nvSpPr>
          <p:spPr>
            <a:xfrm>
              <a:off x="3505200" y="4191000"/>
              <a:ext cx="2362200" cy="609600"/>
            </a:xfrm>
            <a:prstGeom prst="ellipse">
              <a:avLst/>
            </a:prstGeom>
            <a:noFill/>
            <a:ln w="63500">
              <a:solidFill>
                <a:srgbClr val="FF0000"/>
              </a:solidFill>
            </a:ln>
            <a:effectLst>
              <a:outerShdw dist="50800" dir="6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304800" y="4474029"/>
              <a:ext cx="3189514" cy="1975757"/>
            </a:xfrm>
            <a:custGeom>
              <a:avLst/>
              <a:gdLst>
                <a:gd name="connsiteX0" fmla="*/ 3189514 w 3189514"/>
                <a:gd name="connsiteY0" fmla="*/ 0 h 1975757"/>
                <a:gd name="connsiteX1" fmla="*/ 1050471 w 3189514"/>
                <a:gd name="connsiteY1" fmla="*/ 212271 h 1975757"/>
                <a:gd name="connsiteX2" fmla="*/ 152400 w 3189514"/>
                <a:gd name="connsiteY2" fmla="*/ 816428 h 1975757"/>
                <a:gd name="connsiteX3" fmla="*/ 136071 w 3189514"/>
                <a:gd name="connsiteY3" fmla="*/ 1698171 h 1975757"/>
                <a:gd name="connsiteX4" fmla="*/ 544286 w 3189514"/>
                <a:gd name="connsiteY4" fmla="*/ 1975757 h 1975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514" h="1975757">
                  <a:moveTo>
                    <a:pt x="3189514" y="0"/>
                  </a:moveTo>
                  <a:cubicBezTo>
                    <a:pt x="2373085" y="38100"/>
                    <a:pt x="1556657" y="76200"/>
                    <a:pt x="1050471" y="212271"/>
                  </a:cubicBezTo>
                  <a:cubicBezTo>
                    <a:pt x="544285" y="348342"/>
                    <a:pt x="304800" y="568778"/>
                    <a:pt x="152400" y="816428"/>
                  </a:cubicBezTo>
                  <a:cubicBezTo>
                    <a:pt x="0" y="1064078"/>
                    <a:pt x="70757" y="1504950"/>
                    <a:pt x="136071" y="1698171"/>
                  </a:cubicBezTo>
                  <a:cubicBezTo>
                    <a:pt x="201385" y="1891393"/>
                    <a:pt x="372835" y="1933575"/>
                    <a:pt x="544286" y="1975757"/>
                  </a:cubicBezTo>
                </a:path>
              </a:pathLst>
            </a:custGeom>
            <a:ln w="76200">
              <a:solidFill>
                <a:srgbClr val="FF0000"/>
              </a:solidFill>
              <a:tailEnd type="triangle" w="lg" len="med"/>
            </a:ln>
            <a:effectLst>
              <a:outerShdw dist="50800" dir="3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212994"/>
                                        </p:tgtEl>
                                      </p:cBhvr>
                                      <p:by x="50000" y="50000"/>
                                    </p:animScale>
                                  </p:childTnLst>
                                </p:cTn>
                              </p:par>
                              <p:par>
                                <p:cTn id="7" presetID="63" presetClass="path" presetSubtype="0" accel="50000" decel="50000" fill="hold" nodeType="withEffect">
                                  <p:stCondLst>
                                    <p:cond delay="0"/>
                                  </p:stCondLst>
                                  <p:childTnLst>
                                    <p:animMotion origin="layout" path="M 0.00208 -7.40741E-7 L 0.2375 -0.20741 " pathEditMode="relative" rAng="0" ptsTypes="AA">
                                      <p:cBhvr>
                                        <p:cTn id="8" dur="1000" fill="hold"/>
                                        <p:tgtEl>
                                          <p:spTgt spid="212994"/>
                                        </p:tgtEl>
                                        <p:attrNameLst>
                                          <p:attrName>ppt_x</p:attrName>
                                          <p:attrName>ppt_y</p:attrName>
                                        </p:attrNameLst>
                                      </p:cBhvr>
                                      <p:rCtr x="118" y="-104"/>
                                    </p:animMotion>
                                  </p:childTnLst>
                                </p:cTn>
                              </p:par>
                              <p:par>
                                <p:cTn id="9" presetID="10" presetClass="entr" presetSubtype="0"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xit" presetSubtype="0" fill="hold" nodeType="withEffect">
                                  <p:stCondLst>
                                    <p:cond delay="500"/>
                                  </p:stCondLst>
                                  <p:childTnLst>
                                    <p:animEffect transition="out" filter="fade">
                                      <p:cBhvr>
                                        <p:cTn id="13" dur="1000"/>
                                        <p:tgtEl>
                                          <p:spTgt spid="212994"/>
                                        </p:tgtEl>
                                      </p:cBhvr>
                                    </p:animEffect>
                                    <p:set>
                                      <p:cBhvr>
                                        <p:cTn id="14" dur="1" fill="hold">
                                          <p:stCondLst>
                                            <p:cond delay="999"/>
                                          </p:stCondLst>
                                        </p:cTn>
                                        <p:tgtEl>
                                          <p:spTgt spid="21299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animEffect transition="in" filter="fade">
                                      <p:cBhvr>
                                        <p:cTn id="19" dur="1000"/>
                                        <p:tgtEl>
                                          <p:spTgt spid="9">
                                            <p:bg/>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10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childTnLst>
                                </p:cTn>
                              </p:par>
                            </p:childTnLst>
                          </p:cTn>
                        </p:par>
                        <p:par>
                          <p:cTn id="32" fill="hold">
                            <p:stCondLst>
                              <p:cond delay="1000"/>
                            </p:stCondLst>
                            <p:childTnLst>
                              <p:par>
                                <p:cTn id="33" presetID="22" presetClass="entr" presetSubtype="2"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right)">
                                      <p:cBhvr>
                                        <p:cTn id="35" dur="1000"/>
                                        <p:tgtEl>
                                          <p:spTgt spid="8"/>
                                        </p:tgtEl>
                                      </p:cBhvr>
                                    </p:animEffect>
                                  </p:childTnLst>
                                </p:cTn>
                              </p:par>
                            </p:childTnLst>
                          </p:cTn>
                        </p:par>
                        <p:par>
                          <p:cTn id="36" fill="hold">
                            <p:stCondLst>
                              <p:cond delay="2000"/>
                            </p:stCondLst>
                            <p:childTnLst>
                              <p:par>
                                <p:cTn id="37" presetID="9"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10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
                                            <p:txEl>
                                              <p:pRg st="4" end="4"/>
                                            </p:txEl>
                                          </p:spTgt>
                                        </p:tgtEl>
                                        <p:attrNameLst>
                                          <p:attrName>style.visibility</p:attrName>
                                        </p:attrNameLst>
                                      </p:cBhvr>
                                      <p:to>
                                        <p:strVal val="visible"/>
                                      </p:to>
                                    </p:set>
                                    <p:animEffect transition="in" filter="fade">
                                      <p:cBhvr>
                                        <p:cTn id="44" dur="1000"/>
                                        <p:tgtEl>
                                          <p:spTgt spid="9">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9">
                                            <p:txEl>
                                              <p:pRg st="5" end="5"/>
                                            </p:txEl>
                                          </p:spTgt>
                                        </p:tgtEl>
                                        <p:attrNameLst>
                                          <p:attrName>style.visibility</p:attrName>
                                        </p:attrNameLst>
                                      </p:cBhvr>
                                      <p:to>
                                        <p:strVal val="visible"/>
                                      </p:to>
                                    </p:set>
                                    <p:animEffect transition="in" filter="fade">
                                      <p:cBhvr>
                                        <p:cTn id="47" dur="1000"/>
                                        <p:tgtEl>
                                          <p:spTgt spid="9">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Effect transition="in" filter="fade">
                                      <p:cBhvr>
                                        <p:cTn id="50" dur="1000"/>
                                        <p:tgtEl>
                                          <p:spTgt spid="9">
                                            <p:txEl>
                                              <p:pRg st="6" end="6"/>
                                            </p:txEl>
                                          </p:spTgt>
                                        </p:tgtEl>
                                      </p:cBhvr>
                                    </p:animEffect>
                                  </p:childTnLst>
                                </p:cTn>
                              </p:par>
                            </p:childTnLst>
                          </p:cTn>
                        </p:par>
                        <p:par>
                          <p:cTn id="51" fill="hold">
                            <p:stCondLst>
                              <p:cond delay="1000"/>
                            </p:stCondLst>
                            <p:childTnLst>
                              <p:par>
                                <p:cTn id="52" presetID="22" presetClass="entr" presetSubtype="2"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right)">
                                      <p:cBhvr>
                                        <p:cTn id="54" dur="2000"/>
                                        <p:tgtEl>
                                          <p:spTgt spid="21"/>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right)">
                                      <p:cBhvr>
                                        <p:cTn id="57" dur="2000"/>
                                        <p:tgtEl>
                                          <p:spTgt spid="22"/>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right)">
                                      <p:cBhvr>
                                        <p:cTn id="60" dur="20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
                                            <p:txEl>
                                              <p:pRg st="7" end="7"/>
                                            </p:txEl>
                                          </p:spTgt>
                                        </p:tgtEl>
                                        <p:attrNameLst>
                                          <p:attrName>style.visibility</p:attrName>
                                        </p:attrNameLst>
                                      </p:cBhvr>
                                      <p:to>
                                        <p:strVal val="visible"/>
                                      </p:to>
                                    </p:set>
                                    <p:animEffect transition="in" filter="fade">
                                      <p:cBhvr>
                                        <p:cTn id="65" dur="1000"/>
                                        <p:tgtEl>
                                          <p:spTgt spid="9">
                                            <p:txEl>
                                              <p:pRg st="7" end="7"/>
                                            </p:tx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bg/>
                                          </p:spTgt>
                                        </p:tgtEl>
                                        <p:attrNameLst>
                                          <p:attrName>style.visibility</p:attrName>
                                        </p:attrNameLst>
                                      </p:cBhvr>
                                      <p:to>
                                        <p:strVal val="visible"/>
                                      </p:to>
                                    </p:set>
                                    <p:animEffect transition="in" filter="fade">
                                      <p:cBhvr>
                                        <p:cTn id="68" dur="1000"/>
                                        <p:tgtEl>
                                          <p:spTgt spid="24">
                                            <p:bg/>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24">
                                            <p:txEl>
                                              <p:pRg st="0" end="0"/>
                                            </p:txEl>
                                          </p:spTgt>
                                        </p:tgtEl>
                                        <p:attrNameLst>
                                          <p:attrName>style.visibility</p:attrName>
                                        </p:attrNameLst>
                                      </p:cBhvr>
                                      <p:to>
                                        <p:strVal val="visible"/>
                                      </p:to>
                                    </p:set>
                                    <p:animEffect transition="in" filter="fade">
                                      <p:cBhvr>
                                        <p:cTn id="71" dur="1000"/>
                                        <p:tgtEl>
                                          <p:spTgt spid="24">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4">
                                            <p:txEl>
                                              <p:pRg st="1" end="1"/>
                                            </p:txEl>
                                          </p:spTgt>
                                        </p:tgtEl>
                                        <p:attrNameLst>
                                          <p:attrName>style.visibility</p:attrName>
                                        </p:attrNameLst>
                                      </p:cBhvr>
                                      <p:to>
                                        <p:strVal val="visible"/>
                                      </p:to>
                                    </p:set>
                                    <p:animEffect transition="in" filter="fade">
                                      <p:cBhvr>
                                        <p:cTn id="76" dur="1000"/>
                                        <p:tgtEl>
                                          <p:spTgt spid="24">
                                            <p:txEl>
                                              <p:pRg st="1" end="1"/>
                                            </p:txEl>
                                          </p:spTgt>
                                        </p:tgtEl>
                                      </p:cBhvr>
                                    </p:animEffect>
                                  </p:childTnLst>
                                </p:cTn>
                              </p:par>
                            </p:childTnLst>
                          </p:cTn>
                        </p:par>
                        <p:par>
                          <p:cTn id="77" fill="hold">
                            <p:stCondLst>
                              <p:cond delay="1000"/>
                            </p:stCondLst>
                            <p:childTnLst>
                              <p:par>
                                <p:cTn id="78" presetID="52" presetClass="entr" presetSubtype="0" fill="hold" nodeType="afterEffect">
                                  <p:stCondLst>
                                    <p:cond delay="0"/>
                                  </p:stCondLst>
                                  <p:childTnLst>
                                    <p:set>
                                      <p:cBhvr>
                                        <p:cTn id="79" dur="1" fill="hold">
                                          <p:stCondLst>
                                            <p:cond delay="0"/>
                                          </p:stCondLst>
                                        </p:cTn>
                                        <p:tgtEl>
                                          <p:spTgt spid="31"/>
                                        </p:tgtEl>
                                        <p:attrNameLst>
                                          <p:attrName>style.visibility</p:attrName>
                                        </p:attrNameLst>
                                      </p:cBhvr>
                                      <p:to>
                                        <p:strVal val="visible"/>
                                      </p:to>
                                    </p:set>
                                    <p:animScale>
                                      <p:cBhvr>
                                        <p:cTn id="80" dur="2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2000" decel="50000" fill="hold">
                                          <p:stCondLst>
                                            <p:cond delay="0"/>
                                          </p:stCondLst>
                                        </p:cTn>
                                        <p:tgtEl>
                                          <p:spTgt spid="31"/>
                                        </p:tgtEl>
                                        <p:attrNameLst>
                                          <p:attrName>ppt_x</p:attrName>
                                          <p:attrName>ppt_y</p:attrName>
                                        </p:attrNameLst>
                                      </p:cBhvr>
                                    </p:animMotion>
                                    <p:animEffect transition="in" filter="fade">
                                      <p:cBhvr>
                                        <p:cTn id="82" dur="20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4">
                                            <p:txEl>
                                              <p:pRg st="2" end="2"/>
                                            </p:txEl>
                                          </p:spTgt>
                                        </p:tgtEl>
                                        <p:attrNameLst>
                                          <p:attrName>style.visibility</p:attrName>
                                        </p:attrNameLst>
                                      </p:cBhvr>
                                      <p:to>
                                        <p:strVal val="visible"/>
                                      </p:to>
                                    </p:set>
                                    <p:animEffect transition="in" filter="fade">
                                      <p:cBhvr>
                                        <p:cTn id="87" dur="1000"/>
                                        <p:tgtEl>
                                          <p:spTgt spid="24">
                                            <p:txEl>
                                              <p:pRg st="2" end="2"/>
                                            </p:txEl>
                                          </p:spTgt>
                                        </p:tgtEl>
                                      </p:cBhvr>
                                    </p:animEffect>
                                  </p:childTnLst>
                                </p:cTn>
                              </p:par>
                              <p:par>
                                <p:cTn id="88" presetID="49" presetClass="entr" presetSubtype="0" decel="100000" fill="hold" nodeType="withEffect">
                                  <p:stCondLst>
                                    <p:cond delay="0"/>
                                  </p:stCondLst>
                                  <p:childTnLst>
                                    <p:set>
                                      <p:cBhvr>
                                        <p:cTn id="89" dur="1" fill="hold">
                                          <p:stCondLst>
                                            <p:cond delay="0"/>
                                          </p:stCondLst>
                                        </p:cTn>
                                        <p:tgtEl>
                                          <p:spTgt spid="27"/>
                                        </p:tgtEl>
                                        <p:attrNameLst>
                                          <p:attrName>style.visibility</p:attrName>
                                        </p:attrNameLst>
                                      </p:cBhvr>
                                      <p:to>
                                        <p:strVal val="visible"/>
                                      </p:to>
                                    </p:set>
                                    <p:anim calcmode="lin" valueType="num">
                                      <p:cBhvr>
                                        <p:cTn id="90" dur="1000" fill="hold"/>
                                        <p:tgtEl>
                                          <p:spTgt spid="27"/>
                                        </p:tgtEl>
                                        <p:attrNameLst>
                                          <p:attrName>ppt_w</p:attrName>
                                        </p:attrNameLst>
                                      </p:cBhvr>
                                      <p:tavLst>
                                        <p:tav tm="0">
                                          <p:val>
                                            <p:fltVal val="0"/>
                                          </p:val>
                                        </p:tav>
                                        <p:tav tm="100000">
                                          <p:val>
                                            <p:strVal val="#ppt_w"/>
                                          </p:val>
                                        </p:tav>
                                      </p:tavLst>
                                    </p:anim>
                                    <p:anim calcmode="lin" valueType="num">
                                      <p:cBhvr>
                                        <p:cTn id="91" dur="1000" fill="hold"/>
                                        <p:tgtEl>
                                          <p:spTgt spid="27"/>
                                        </p:tgtEl>
                                        <p:attrNameLst>
                                          <p:attrName>ppt_h</p:attrName>
                                        </p:attrNameLst>
                                      </p:cBhvr>
                                      <p:tavLst>
                                        <p:tav tm="0">
                                          <p:val>
                                            <p:fltVal val="0"/>
                                          </p:val>
                                        </p:tav>
                                        <p:tav tm="100000">
                                          <p:val>
                                            <p:strVal val="#ppt_h"/>
                                          </p:val>
                                        </p:tav>
                                      </p:tavLst>
                                    </p:anim>
                                    <p:anim calcmode="lin" valueType="num">
                                      <p:cBhvr>
                                        <p:cTn id="92" dur="1000" fill="hold"/>
                                        <p:tgtEl>
                                          <p:spTgt spid="27"/>
                                        </p:tgtEl>
                                        <p:attrNameLst>
                                          <p:attrName>style.rotation</p:attrName>
                                        </p:attrNameLst>
                                      </p:cBhvr>
                                      <p:tavLst>
                                        <p:tav tm="0">
                                          <p:val>
                                            <p:fltVal val="360"/>
                                          </p:val>
                                        </p:tav>
                                        <p:tav tm="100000">
                                          <p:val>
                                            <p:fltVal val="0"/>
                                          </p:val>
                                        </p:tav>
                                      </p:tavLst>
                                    </p:anim>
                                    <p:animEffect transition="in" filter="fade">
                                      <p:cBhvr>
                                        <p:cTn id="93" dur="1000"/>
                                        <p:tgtEl>
                                          <p:spTgt spid="2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4">
                                            <p:txEl>
                                              <p:pRg st="3" end="3"/>
                                            </p:txEl>
                                          </p:spTgt>
                                        </p:tgtEl>
                                        <p:attrNameLst>
                                          <p:attrName>style.visibility</p:attrName>
                                        </p:attrNameLst>
                                      </p:cBhvr>
                                      <p:to>
                                        <p:strVal val="visible"/>
                                      </p:to>
                                    </p:set>
                                    <p:animEffect transition="in" filter="fade">
                                      <p:cBhvr>
                                        <p:cTn id="98" dur="1000"/>
                                        <p:tgtEl>
                                          <p:spTgt spid="24">
                                            <p:txEl>
                                              <p:pRg st="3" end="3"/>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up)">
                                      <p:cBhvr>
                                        <p:cTn id="103" dur="1000"/>
                                        <p:tgtEl>
                                          <p:spTgt spid="33"/>
                                        </p:tgtEl>
                                      </p:cBhvr>
                                    </p:animEffect>
                                  </p:childTnLst>
                                </p:cTn>
                              </p:par>
                            </p:childTnLst>
                          </p:cTn>
                        </p:par>
                        <p:par>
                          <p:cTn id="104" fill="hold">
                            <p:stCondLst>
                              <p:cond delay="1000"/>
                            </p:stCondLst>
                            <p:childTnLst>
                              <p:par>
                                <p:cTn id="105" presetID="22" presetClass="entr" presetSubtype="8" fill="hold" grpId="0"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left)">
                                      <p:cBhvr>
                                        <p:cTn id="10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1" grpId="0" animBg="1"/>
      <p:bldP spid="22" grpId="0" animBg="1"/>
      <p:bldP spid="23" grpId="0" animBg="1"/>
      <p:bldP spid="24" grpId="0" build="allAtOnce" animBg="1"/>
      <p:bldP spid="28" grpId="0" animBg="1"/>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https://en.wikipedia.org/wiki/Cherokee</a:t>
            </a:r>
            <a:endParaRPr lang="en-US" dirty="0" smtClean="0"/>
          </a:p>
          <a:p>
            <a:endParaRPr lang="en-US" dirty="0" smtClean="0"/>
          </a:p>
          <a:p>
            <a:r>
              <a:rPr lang="en-US" b="1" dirty="0" smtClean="0"/>
              <a:t>CHEROKEE - OLD SETTLERS</a:t>
            </a:r>
          </a:p>
          <a:p>
            <a:r>
              <a:rPr lang="en-US" dirty="0" smtClean="0"/>
              <a:t>	Before the final removal to present-day Oklahoma, many Cherokees relocated to present-day Arkansas, Missouri and Texas.</a:t>
            </a:r>
            <a:r>
              <a:rPr lang="en-US" baseline="30000" dirty="0" smtClean="0"/>
              <a:t> </a:t>
            </a:r>
            <a:r>
              <a:rPr lang="en-US" dirty="0" smtClean="0"/>
              <a:t> Between 1775 and 1786 the Cherokee, along with people of other nations such as the Choctaw and Chickasaw, began voluntarily settling along the Arkansas and Red Rivers.</a:t>
            </a:r>
          </a:p>
          <a:p>
            <a:r>
              <a:rPr lang="en-US" dirty="0" smtClean="0"/>
              <a:t>	In 1802, the federal government promised to extinguish Indian titles to lands claimed by Georgia in return for Georgia's cession of the western lands that became Alabama and</a:t>
            </a:r>
          </a:p>
          <a:p>
            <a:r>
              <a:rPr lang="en-US" dirty="0" smtClean="0"/>
              <a:t> Mississippi. To convince the Cherokee to move voluntarily in 1815, the US government established a Cherokee Reservation in Arkansas.</a:t>
            </a:r>
            <a:r>
              <a:rPr lang="en-US" baseline="30000" dirty="0" smtClean="0"/>
              <a:t> </a:t>
            </a:r>
            <a:r>
              <a:rPr lang="en-US" dirty="0" smtClean="0"/>
              <a:t>The reservation boundaries extended from north of the Arkansas River to the southern bank of the White River. </a:t>
            </a:r>
            <a:r>
              <a:rPr lang="en-US" dirty="0" err="1" smtClean="0"/>
              <a:t>Di'wali</a:t>
            </a:r>
            <a:r>
              <a:rPr lang="en-US" dirty="0" smtClean="0"/>
              <a:t> (The Bowl), Sequoyah, Spring Frog and </a:t>
            </a:r>
            <a:r>
              <a:rPr lang="en-US" dirty="0" err="1" smtClean="0"/>
              <a:t>Tatsi</a:t>
            </a:r>
            <a:r>
              <a:rPr lang="en-US" dirty="0" smtClean="0"/>
              <a:t> (Dutch) and their bands settled there. These Cherokees became known as "Old settlers."</a:t>
            </a:r>
          </a:p>
          <a:p>
            <a:r>
              <a:rPr lang="en-US" dirty="0" smtClean="0"/>
              <a:t>	The Cherokee, eventually, migrated as far north as the Missouri </a:t>
            </a:r>
            <a:r>
              <a:rPr lang="en-US" dirty="0" err="1" smtClean="0"/>
              <a:t>Bootheel</a:t>
            </a:r>
            <a:r>
              <a:rPr lang="en-US" dirty="0" smtClean="0"/>
              <a:t> by 1816. They lived interspersed among the </a:t>
            </a:r>
            <a:r>
              <a:rPr lang="en-US" dirty="0" err="1" smtClean="0"/>
              <a:t>Delawares</a:t>
            </a:r>
            <a:r>
              <a:rPr lang="en-US" dirty="0" smtClean="0"/>
              <a:t> and Shawnees of that area.</a:t>
            </a:r>
            <a:r>
              <a:rPr lang="en-US" baseline="30000" dirty="0" smtClean="0"/>
              <a:t> </a:t>
            </a:r>
            <a:r>
              <a:rPr lang="en-US" dirty="0" smtClean="0"/>
              <a:t>The Cherokee in Missouri Territory increased rapidly in population, from 1,000 to 6,000 over the next year (1816–1817), according to reports by Governor William Clark. </a:t>
            </a:r>
            <a:r>
              <a:rPr lang="en-US" baseline="30000" dirty="0" smtClean="0"/>
              <a:t> </a:t>
            </a:r>
            <a:r>
              <a:rPr lang="en-US" dirty="0" smtClean="0"/>
              <a:t>Increased conflicts with the Osage Nation led to the Battle of Claremore Mound and the eventual establishment of Fort Smith between Cherokee and Osage communities.</a:t>
            </a:r>
            <a:r>
              <a:rPr lang="en-US" baseline="30000" dirty="0" smtClean="0"/>
              <a:t> </a:t>
            </a:r>
            <a:r>
              <a:rPr lang="en-US" dirty="0" smtClean="0"/>
              <a:t> In the Treaty of St. Louis (1825), the Osage were made to "cede and relinquish to the United States, all their right, title, interest, and claim, to lands lying within the State of Missouri and Territory of Arkansas..." to make room for the Cherokee and the </a:t>
            </a:r>
            <a:r>
              <a:rPr lang="en-US" i="1" dirty="0" err="1" smtClean="0"/>
              <a:t>Mashcoux</a:t>
            </a:r>
            <a:r>
              <a:rPr lang="en-US" dirty="0" smtClean="0"/>
              <a:t>, Muscogee Creeks.</a:t>
            </a:r>
            <a:r>
              <a:rPr lang="en-US" baseline="30000" dirty="0" smtClean="0"/>
              <a:t> </a:t>
            </a:r>
            <a:r>
              <a:rPr lang="en-US" dirty="0" smtClean="0"/>
              <a:t>As late as the winter of 1838, Cherokee and Creek living in the Missouri and Arkansas areas petitioned the War Department to remove the Osage from the area.</a:t>
            </a:r>
          </a:p>
          <a:p>
            <a:r>
              <a:rPr lang="en-US" dirty="0" smtClean="0"/>
              <a:t>	A group of Cherokee traditionalists led by </a:t>
            </a:r>
            <a:r>
              <a:rPr lang="en-US" i="1" dirty="0" err="1" smtClean="0"/>
              <a:t>Di'wali</a:t>
            </a:r>
            <a:r>
              <a:rPr lang="en-US" dirty="0" smtClean="0"/>
              <a:t> moved to Spanish Texas in 1819. Settling near Nacogdoches, they were welcomed by Mexican authorities as potential allies against Anglo-American colonists. The Texas Cherokees were mostly neutral during the Texas War of Independence. In 1836, they signed a treaty with Texas President Sam Houston, an adopted member of the Cherokee tribe. His successor Mirabeau Lamar sent militia to evict them in 1839.</a:t>
            </a:r>
            <a:endParaRPr lang="en-US" dirty="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9177218"/>
          </a:xfrm>
          <a:prstGeom prst="rect">
            <a:avLst/>
          </a:prstGeom>
        </p:spPr>
        <p:txBody>
          <a:bodyPr wrap="square">
            <a:spAutoFit/>
          </a:bodyPr>
          <a:lstStyle/>
          <a:p>
            <a:r>
              <a:rPr lang="en-US" b="1" dirty="0" smtClean="0">
                <a:hlinkClick r:id="rId2"/>
              </a:rPr>
              <a:t>http://www.encyclopediaofarkansas.net/encyclopedia/entry-detail.aspx?entryID=553</a:t>
            </a:r>
            <a:endParaRPr lang="en-US" b="1" dirty="0" smtClean="0"/>
          </a:p>
          <a:p>
            <a:endParaRPr lang="en-US" b="1" dirty="0" smtClean="0"/>
          </a:p>
          <a:p>
            <a:r>
              <a:rPr lang="en-US" b="1" dirty="0" smtClean="0"/>
              <a:t>CHEROKEE - OLD SETTLERS IN ARKANSAS</a:t>
            </a:r>
          </a:p>
          <a:p>
            <a:r>
              <a:rPr lang="en-US" b="1" dirty="0" smtClean="0"/>
              <a:t>Migration during the Settlement and Early Statehood Era</a:t>
            </a:r>
            <a:br>
              <a:rPr lang="en-US" b="1" dirty="0" smtClean="0"/>
            </a:br>
            <a:r>
              <a:rPr lang="en-US" b="1" dirty="0" smtClean="0"/>
              <a:t>	</a:t>
            </a:r>
            <a:r>
              <a:rPr lang="en-US" dirty="0" smtClean="0"/>
              <a:t>Cherokee migrated from their homeland to what became Arkansas from the 1780s to the 1820s. Their home territory in Georgia, eastern Tennessee, and western North and South Carolina had been threatened by the expansion of Euro-American settlement, and the Cherokee had lost numerous military and judicial battles with the newcomers. Cherokee had been exploring west of the Mississippi, and as many as a thousand reacted to the setbacks in their home territory by moving west into Spanish Louisiana out of the reach of the English colonies. The first Cherokee focus in Arkansas was the St. Francis River drainage and Crowley’s Ridge, with place names such as </a:t>
            </a:r>
            <a:r>
              <a:rPr lang="en-US" dirty="0" err="1" smtClean="0"/>
              <a:t>Doublehead</a:t>
            </a:r>
            <a:r>
              <a:rPr lang="en-US" dirty="0" smtClean="0"/>
              <a:t> Bluff in Cross County (named after a leader) and Big and Little </a:t>
            </a:r>
            <a:r>
              <a:rPr lang="en-US" dirty="0" err="1" smtClean="0"/>
              <a:t>Telico</a:t>
            </a:r>
            <a:r>
              <a:rPr lang="en-US" dirty="0" smtClean="0"/>
              <a:t> Creeks in St. Francis County (named after a major town in the homeland) bearing their imprint. Crow Creek in Cross County was probably not named after the bird but rather after the </a:t>
            </a:r>
            <a:r>
              <a:rPr lang="en-US" dirty="0" err="1" smtClean="0"/>
              <a:t>Crowtown</a:t>
            </a:r>
            <a:r>
              <a:rPr lang="en-US" dirty="0" smtClean="0"/>
              <a:t> Cherokee settlement. The </a:t>
            </a:r>
            <a:r>
              <a:rPr lang="en-US" dirty="0" err="1" smtClean="0"/>
              <a:t>Crowtown</a:t>
            </a:r>
            <a:r>
              <a:rPr lang="en-US" dirty="0" smtClean="0"/>
              <a:t> settlement was itself named after another homeland town. Early migrants who led parties of Cherokee families to eastern Arkansas included </a:t>
            </a:r>
            <a:r>
              <a:rPr lang="en-US" dirty="0" err="1" smtClean="0"/>
              <a:t>Connetoo</a:t>
            </a:r>
            <a:r>
              <a:rPr lang="en-US" dirty="0" smtClean="0"/>
              <a:t> (also known as John Hill), </a:t>
            </a:r>
            <a:r>
              <a:rPr lang="en-US" dirty="0" err="1" smtClean="0"/>
              <a:t>Unacata</a:t>
            </a:r>
            <a:r>
              <a:rPr lang="en-US" dirty="0" smtClean="0"/>
              <a:t> (also known as White Man Killer), William “Red-Headed Will” Webber, George Duvall, and Moses Price (also known as </a:t>
            </a:r>
            <a:r>
              <a:rPr lang="en-US" dirty="0" err="1" smtClean="0"/>
              <a:t>Wohsi</a:t>
            </a:r>
            <a:r>
              <a:rPr lang="en-US" dirty="0" smtClean="0"/>
              <a:t>).</a:t>
            </a:r>
          </a:p>
          <a:p>
            <a:r>
              <a:rPr lang="en-US" dirty="0" smtClean="0"/>
              <a:t>	The New Madrid Earthquakes of 1811–1812 disrupted these settlements. In June of 1812, Cherokee prophet </a:t>
            </a:r>
            <a:r>
              <a:rPr lang="en-US" dirty="0" err="1" smtClean="0"/>
              <a:t>Skawuaw</a:t>
            </a:r>
            <a:r>
              <a:rPr lang="en-US" dirty="0" smtClean="0"/>
              <a:t> (also known as the Swan) in a speech at </a:t>
            </a:r>
            <a:r>
              <a:rPr lang="en-US" dirty="0" err="1" smtClean="0"/>
              <a:t>Crowtown</a:t>
            </a:r>
            <a:r>
              <a:rPr lang="en-US" dirty="0" smtClean="0"/>
              <a:t> warned of further destruction for the Cherokee unless they gave up Anglo-American ways. In response to the quakes and this prophecy, many Cherokee abandoned eastern Arkansas and moved into the Arkansas River Valley west of what is now Little Rock (Pulaski County). This area of mountains and river valleys was similar to the foothills of the Appalachians that had been their homeland. There, unfortunately, they clashed with the Osage, who claimed the area as hunting grounds, and with American settlers moving across the Mississippi River. (Fort Smith in Sebastian County was later established to keep peace between the Cherokee and Osage.) Nonetheless, many groups of families came, along with parties that continued to drift west from the homeland. Major figures included Black Fox, Dutch, Spring Frog, </a:t>
            </a:r>
            <a:r>
              <a:rPr lang="en-US" dirty="0" err="1" smtClean="0"/>
              <a:t>Toluntuskee</a:t>
            </a:r>
            <a:r>
              <a:rPr lang="en-US" dirty="0" smtClean="0"/>
              <a:t>, and </a:t>
            </a:r>
            <a:r>
              <a:rPr lang="en-US" dirty="0" err="1" smtClean="0"/>
              <a:t>Takatoka</a:t>
            </a:r>
            <a:r>
              <a:rPr lang="en-US" dirty="0" smtClean="0"/>
              <a:t>. Some also eventually moved to the Red River area, including groups under Du-</a:t>
            </a:r>
            <a:r>
              <a:rPr lang="en-US" dirty="0" err="1" smtClean="0"/>
              <a:t>wa</a:t>
            </a:r>
            <a:r>
              <a:rPr lang="en-US" dirty="0" smtClean="0"/>
              <a:t>-</a:t>
            </a:r>
            <a:r>
              <a:rPr lang="en-US" dirty="0" err="1" smtClean="0"/>
              <a:t>li</a:t>
            </a:r>
            <a:r>
              <a:rPr lang="en-US" dirty="0" smtClean="0"/>
              <a:t> (also known as the Bowl) and later under Dutch.</a:t>
            </a:r>
          </a:p>
          <a:p>
            <a:r>
              <a:rPr lang="en-US" dirty="0" smtClean="0"/>
              <a:t>	Back in the homeland, increasing federal and state pressure on the remaining Cherokee led to the </a:t>
            </a:r>
            <a:r>
              <a:rPr lang="en-US" dirty="0" err="1" smtClean="0"/>
              <a:t>Turkeytown</a:t>
            </a:r>
            <a:r>
              <a:rPr lang="en-US" dirty="0" smtClean="0"/>
              <a:t> Treaty of July 8, 1817, in which land in the east was exchanged for land in northwest Arkansas, north of the Arkansas River and south of the White River. The goal of the Arkansas Cherokee was to protect their holdings and thereby create a new homeland in northwest Arkansas, although many of the Eastern Cherokee saw the treaty as a betrayal. The goal of the U.S. government was that all Cherokee would give up their native land and move to Arkansas. As many as 4000 may have done this, becoming known as the Western Cherokee. Emigrants included parties of families led by the principal chief John Jolly (brother to </a:t>
            </a:r>
            <a:r>
              <a:rPr lang="en-US" dirty="0" err="1" smtClean="0"/>
              <a:t>Tolluntuskee</a:t>
            </a:r>
            <a:r>
              <a:rPr lang="en-US" dirty="0" smtClean="0"/>
              <a:t>), Dick Justice (also known as </a:t>
            </a:r>
            <a:r>
              <a:rPr lang="en-US" dirty="0" err="1" smtClean="0"/>
              <a:t>Dek-keh</a:t>
            </a:r>
            <a:r>
              <a:rPr lang="en-US" dirty="0" smtClean="0"/>
              <a:t> the Just), the Glass, Walter “</a:t>
            </a:r>
            <a:r>
              <a:rPr lang="en-US" dirty="0" err="1" smtClean="0"/>
              <a:t>Wat</a:t>
            </a:r>
            <a:r>
              <a:rPr lang="en-US" dirty="0" smtClean="0"/>
              <a:t>” Webber, John Rogers, Tom Graves, John and David Brown, and, in 1829, Sequoyah (also known as George Gist or Guest), inventor of the Cherokee </a:t>
            </a:r>
            <a:r>
              <a:rPr lang="en-US" dirty="0" err="1" smtClean="0"/>
              <a:t>syllabary</a:t>
            </a:r>
            <a:r>
              <a:rPr lang="en-US" dirty="0" smtClean="0"/>
              <a:t>. The remaining 35,000 or so Cherokee stayed in the homeland.</a:t>
            </a:r>
          </a:p>
          <a:p>
            <a:r>
              <a:rPr lang="en-US" dirty="0" smtClean="0"/>
              <a:t>	Because the Cherokee owned the territory together in fee simple—that is, they were given the land as a group instead of in individual parcels—rather than it being managed for them by the U.S. government, the Arkansas land was not considered a reservation. The Western Cherokee established scattered family farmsteads and farms complete with cattle and some even with African-American slaves. The dispersed families were organized in traditional “towns,” spread out along tributaries on the north side of the Arkansas River, places such as </a:t>
            </a:r>
            <a:r>
              <a:rPr lang="en-US" dirty="0" err="1" smtClean="0"/>
              <a:t>Galla</a:t>
            </a:r>
            <a:r>
              <a:rPr lang="en-US" dirty="0" smtClean="0"/>
              <a:t> Creek, Illinois Bayou, Piney Creek, </a:t>
            </a:r>
            <a:r>
              <a:rPr lang="en-US" dirty="0" err="1" smtClean="0"/>
              <a:t>Spadra</a:t>
            </a:r>
            <a:r>
              <a:rPr lang="en-US" dirty="0" smtClean="0"/>
              <a:t> Creek, </a:t>
            </a:r>
            <a:r>
              <a:rPr lang="en-US" dirty="0" err="1" smtClean="0"/>
              <a:t>Horsehead</a:t>
            </a:r>
            <a:r>
              <a:rPr lang="en-US" dirty="0" smtClean="0"/>
              <a:t> Creek, and Mulberry River (from Pope County to Franklin County respectively), as well as Dutch Creek and Spring Creek south of the river (in Yell County). Others settled in the hills and valleys farther into the Ozarks.</a:t>
            </a:r>
          </a:p>
          <a:p>
            <a:r>
              <a:rPr lang="en-US" b="1" dirty="0" smtClean="0"/>
              <a:t>Cherokee Life</a:t>
            </a:r>
            <a:br>
              <a:rPr lang="en-US" b="1" dirty="0" smtClean="0"/>
            </a:br>
            <a:r>
              <a:rPr lang="en-US" dirty="0" smtClean="0"/>
              <a:t>The Arkansas towns were held together by ties brought west from the homeland, principally kinship ties traced through females. Their centers included a council house and a stickball court. The Western Cherokee were moving toward a centralized government, with a governing council and a principal chief—this was John Jolly after 1818. Some Western Cherokee, such as </a:t>
            </a:r>
            <a:r>
              <a:rPr lang="en-US" dirty="0" err="1" smtClean="0"/>
              <a:t>Tolluntuskee</a:t>
            </a:r>
            <a:r>
              <a:rPr lang="en-US" dirty="0" smtClean="0"/>
              <a:t>, invited Protestant missionaries who founded Dwight Mission in 1820 near what is now Russellville (Pope County) so that Cherokee children could learn Anglo-American ways. Ironically, the mission was in a location firmly under the control of </a:t>
            </a:r>
            <a:r>
              <a:rPr lang="en-US" dirty="0" err="1" smtClean="0"/>
              <a:t>Takatoka</a:t>
            </a:r>
            <a:r>
              <a:rPr lang="en-US" dirty="0" smtClean="0"/>
              <a:t>, who opposed its goals.</a:t>
            </a:r>
          </a:p>
          <a:p>
            <a:r>
              <a:rPr lang="en-US" dirty="0" smtClean="0"/>
              <a:t>The Cherokee built mills, cleared land for farming and pasture, and generally improved their holdings, becoming the first real agricultural and entrepreneurial pioneers in northwest Arkansas. In what would become Pope County, for example, Sequoyah established a salt works on the north fork of the Illinois Bayou, and the Glass did the same on Hackers Creek.</a:t>
            </a:r>
          </a:p>
          <a:p>
            <a:r>
              <a:rPr lang="en-US" dirty="0" smtClean="0"/>
              <a:t>The British naturalist Thomas </a:t>
            </a:r>
            <a:r>
              <a:rPr lang="en-US" dirty="0" err="1" smtClean="0"/>
              <a:t>Nuttall</a:t>
            </a:r>
            <a:r>
              <a:rPr lang="en-US" dirty="0" smtClean="0"/>
              <a:t> described the Arkansas Cherokee well in 1819 on his travels up the Arkansas River: “Both banks of the river, as we proceeded, were lined with the houses and farms of the Cherokees, and though their dress was a mixture of indigenous and European taste, yet in their houses, which are decently furnished, and in the farms, which were well fenced and stocked with cattle… argue a </a:t>
            </a:r>
            <a:r>
              <a:rPr lang="en-US" dirty="0" err="1" smtClean="0"/>
              <a:t>propitius</a:t>
            </a:r>
            <a:r>
              <a:rPr lang="en-US" dirty="0" smtClean="0"/>
              <a:t> [</a:t>
            </a:r>
            <a:r>
              <a:rPr lang="en-US" i="1" dirty="0" smtClean="0"/>
              <a:t>sic</a:t>
            </a:r>
            <a:r>
              <a:rPr lang="en-US" dirty="0" smtClean="0"/>
              <a:t>] progress in their population. Their superior industry, either as hunters or farmers, proves the value of property among them.” </a:t>
            </a:r>
            <a:r>
              <a:rPr lang="en-US" dirty="0" err="1" smtClean="0"/>
              <a:t>Nuttall’s</a:t>
            </a:r>
            <a:r>
              <a:rPr lang="en-US" dirty="0" smtClean="0"/>
              <a:t> description of leader John Jolly is particularly telling. </a:t>
            </a:r>
            <a:r>
              <a:rPr lang="en-US" dirty="0" err="1" smtClean="0"/>
              <a:t>Nuttall</a:t>
            </a:r>
            <a:r>
              <a:rPr lang="en-US" dirty="0" smtClean="0"/>
              <a:t> met Jolly and his wife at Walter Webber’s store at the mouth of Illinois Bayou on April 9, 1819. Reported </a:t>
            </a:r>
            <a:r>
              <a:rPr lang="en-US" dirty="0" err="1" smtClean="0"/>
              <a:t>Nuttall</a:t>
            </a:r>
            <a:r>
              <a:rPr lang="en-US" dirty="0" smtClean="0"/>
              <a:t>, “I should scarcely have distinguished him from an American, except by his language. He was very plain, prudent, and unassuming in his dress and manners; a Franklin amongst his countrymen, and affectionately called the beloved father.” Jolly and his thousands of Cherokee neighbors were frontiers people, but they also strove to maintain their identity as Native Americans.</a:t>
            </a:r>
          </a:p>
          <a:p>
            <a:r>
              <a:rPr lang="en-US" b="1" dirty="0" smtClean="0"/>
              <a:t>Indian Removal and the Civil War Era</a:t>
            </a:r>
            <a:br>
              <a:rPr lang="en-US" b="1" dirty="0" smtClean="0"/>
            </a:br>
            <a:r>
              <a:rPr lang="en-US" dirty="0" smtClean="0"/>
              <a:t>Pressure on the Western Cherokee by the federal government and the new Arkansas Territory eventually led to the Treaty of Washington on May 6, 1828, which ceded the Arkansas lands to the United States. Most of the Western Cherokee moved to Indian Territory in northeast Oklahoma, leaving houses, farms, orchards, and mills to be occupied by the Anglo-Americans who came to the area. These Western Cherokee became known as the Old Settlers when they were officially reunited with the main group of Cherokee following Indian Removal a few years later.</a:t>
            </a:r>
          </a:p>
          <a:p>
            <a:r>
              <a:rPr lang="en-US" dirty="0" smtClean="0"/>
              <a:t>As many as 30,000 Cherokee passed through Arkansas on their way to Indian Territory in Oklahoma by land or water or a combination of the two between 1834 and 1839 as part of Indian Removal. The Trail of Tears left hundreds of dead buried in shallow graves and weakened others so that they died at the end of the journey. Some Arkansans noted the groups with sorrow, and at least one, Dr. J. C. Roberts, died while tending Cherokee cholera victims at </a:t>
            </a:r>
            <a:r>
              <a:rPr lang="en-US" dirty="0" err="1" smtClean="0"/>
              <a:t>Cadron</a:t>
            </a:r>
            <a:r>
              <a:rPr lang="en-US" dirty="0" smtClean="0"/>
              <a:t> (Faulkner County). However, Indian Removal also offered many Arkansans a chance to sell food to support the Indians and their animals en route, as well as a chance to profit from providing passage on steamboats on the rivers, wagons when the rivers were too low, and ferries across the many streams for those traveling over land.</a:t>
            </a:r>
          </a:p>
          <a:p>
            <a:r>
              <a:rPr lang="en-US" dirty="0" smtClean="0"/>
              <a:t>The Cherokee Nation persisted in Indian Territory on the western border of Arkansas but not altogether peacefully. For example, factional conflicts among the Cherokee that arose during the final dissolution of the homeland in the 1830s led to civil war that lasted until 1846, though war effectively broke out again as part of the U.S. Civil War, with Cherokee fighting in both Union and Confederate forces in Indian Territory and sometimes in Arkansas. This violence led to disruptions, lawlessness, and refugees moving back and forth across the border, with some remaining in Arkansas. In more peaceful times, Indian Territory provided a market for agricultural produce and manufactured goods, allowing profit to be made by Anglo-American farmers, traders, and shippers. In hard times, Cherokee families sometimes moved into Arkansas looking for work.</a:t>
            </a:r>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TextBox 8"/>
          <p:cNvSpPr txBox="1"/>
          <p:nvPr/>
        </p:nvSpPr>
        <p:spPr>
          <a:xfrm>
            <a:off x="0" y="838200"/>
            <a:ext cx="4495800" cy="3539430"/>
          </a:xfrm>
          <a:prstGeom prst="rect">
            <a:avLst/>
          </a:prstGeom>
        </p:spPr>
        <p:txBody>
          <a:bodyPr wrap="square" rtlCol="0">
            <a:spAutoFit/>
          </a:bodyPr>
          <a:lstStyle/>
          <a:p>
            <a:pPr>
              <a:buFont typeface="Arial" pitchFamily="34" charset="0"/>
              <a:buChar char="•"/>
            </a:pPr>
            <a:r>
              <a:rPr lang="en-US" sz="2800" b="1" dirty="0" smtClean="0"/>
              <a:t> 1815: </a:t>
            </a:r>
            <a:r>
              <a:rPr lang="en-US" sz="2800" b="1" dirty="0" smtClean="0"/>
              <a:t>G</a:t>
            </a:r>
            <a:r>
              <a:rPr lang="en-US" sz="2800" b="1" dirty="0" smtClean="0"/>
              <a:t>eorgia pressures  </a:t>
            </a:r>
          </a:p>
          <a:p>
            <a:r>
              <a:rPr lang="en-US" sz="2800" b="1" dirty="0" smtClean="0"/>
              <a:t> </a:t>
            </a:r>
            <a:r>
              <a:rPr lang="en-US" sz="2800" b="1" dirty="0" smtClean="0"/>
              <a:t> </a:t>
            </a:r>
            <a:r>
              <a:rPr lang="en-US" sz="2800" b="1" dirty="0" smtClean="0"/>
              <a:t> U.S</a:t>
            </a:r>
            <a:r>
              <a:rPr lang="en-US" sz="2800" b="1" dirty="0" smtClean="0"/>
              <a:t>. </a:t>
            </a:r>
            <a:r>
              <a:rPr lang="en-US" sz="2800" b="1" dirty="0" smtClean="0"/>
              <a:t>to establish a</a:t>
            </a:r>
            <a:endParaRPr lang="en-US" sz="2800" b="1" dirty="0" smtClean="0"/>
          </a:p>
          <a:p>
            <a:r>
              <a:rPr lang="en-US" sz="2800" b="1" dirty="0" smtClean="0"/>
              <a:t>   </a:t>
            </a:r>
            <a:r>
              <a:rPr lang="en-US" sz="2800" b="1" dirty="0" smtClean="0"/>
              <a:t>Cherokee </a:t>
            </a:r>
            <a:r>
              <a:rPr lang="en-US" sz="2800" b="1" dirty="0" smtClean="0"/>
              <a:t>reserve in</a:t>
            </a:r>
          </a:p>
          <a:p>
            <a:r>
              <a:rPr lang="en-US" sz="2800" b="1" dirty="0" smtClean="0"/>
              <a:t>   Arkansas Territory</a:t>
            </a:r>
          </a:p>
          <a:p>
            <a:pPr>
              <a:buFont typeface="Arial" pitchFamily="34" charset="0"/>
              <a:buChar char="•"/>
            </a:pPr>
            <a:r>
              <a:rPr lang="en-US" sz="2800" b="1" dirty="0" smtClean="0"/>
              <a:t> during next 15 years, 4000  </a:t>
            </a:r>
          </a:p>
          <a:p>
            <a:r>
              <a:rPr lang="en-US" sz="2800" b="1" dirty="0" smtClean="0"/>
              <a:t>  Cherokees voluntarily    </a:t>
            </a:r>
          </a:p>
          <a:p>
            <a:r>
              <a:rPr lang="en-US" sz="2800" b="1" dirty="0" smtClean="0"/>
              <a:t>  move west to avoid conflict</a:t>
            </a:r>
          </a:p>
          <a:p>
            <a:pPr>
              <a:buFont typeface="Arial" pitchFamily="34" charset="0"/>
              <a:buChar char="•"/>
            </a:pPr>
            <a:r>
              <a:rPr lang="en-US" sz="2800" b="1" dirty="0" smtClean="0"/>
              <a:t> these early Cherokee</a:t>
            </a:r>
          </a:p>
        </p:txBody>
      </p:sp>
      <p:sp useBgFill="1">
        <p:nvSpPr>
          <p:cNvPr id="24" name="TextBox 23"/>
          <p:cNvSpPr txBox="1"/>
          <p:nvPr/>
        </p:nvSpPr>
        <p:spPr>
          <a:xfrm>
            <a:off x="0" y="4267200"/>
            <a:ext cx="9144000" cy="1815882"/>
          </a:xfrm>
          <a:prstGeom prst="rect">
            <a:avLst/>
          </a:prstGeom>
        </p:spPr>
        <p:txBody>
          <a:bodyPr wrap="square" rtlCol="0">
            <a:spAutoFit/>
          </a:bodyPr>
          <a:lstStyle/>
          <a:p>
            <a:r>
              <a:rPr lang="en-US" sz="2800" b="1" dirty="0" smtClean="0"/>
              <a:t>  migrants are called the ‘Old Settlers’ or ‘Western Cherokee’</a:t>
            </a:r>
          </a:p>
          <a:p>
            <a:pPr>
              <a:buFont typeface="Arial" pitchFamily="34" charset="0"/>
              <a:buChar char="•"/>
            </a:pPr>
            <a:r>
              <a:rPr lang="en-US" sz="2800" b="1" dirty="0" smtClean="0"/>
              <a:t> Delaware, Shawnee, &amp; Osage already live in territory</a:t>
            </a:r>
          </a:p>
          <a:p>
            <a:pPr>
              <a:buFont typeface="Arial" pitchFamily="34" charset="0"/>
              <a:buChar char="•"/>
            </a:pPr>
            <a:r>
              <a:rPr lang="en-US" sz="2800" b="1" dirty="0" smtClean="0"/>
              <a:t> 1817: Fort Smith built following Cherokee conflict w/Osage </a:t>
            </a:r>
          </a:p>
          <a:p>
            <a:pPr>
              <a:buFont typeface="Arial" pitchFamily="34" charset="0"/>
              <a:buChar char="•"/>
            </a:pPr>
            <a:r>
              <a:rPr lang="en-US" sz="2800" b="1" dirty="0" smtClean="0"/>
              <a:t> 1825: Osage cede all rights to Missouri/Arkansas land	</a:t>
            </a:r>
          </a:p>
        </p:txBody>
      </p:sp>
      <p:sp useBgFill="1">
        <p:nvSpPr>
          <p:cNvPr id="28" name="TextBox 27"/>
          <p:cNvSpPr txBox="1"/>
          <p:nvPr/>
        </p:nvSpPr>
        <p:spPr>
          <a:xfrm>
            <a:off x="0" y="6059269"/>
            <a:ext cx="9144000" cy="646331"/>
          </a:xfrm>
          <a:prstGeom prst="rect">
            <a:avLst/>
          </a:prstGeom>
        </p:spPr>
        <p:txBody>
          <a:bodyPr wrap="square" rtlCol="0">
            <a:spAutoFit/>
          </a:bodyPr>
          <a:lstStyle/>
          <a:p>
            <a:r>
              <a:rPr lang="en-US" sz="2800" b="1" dirty="0" smtClean="0"/>
              <a:t>	</a:t>
            </a:r>
            <a:r>
              <a:rPr lang="en-US" sz="3600" b="1" dirty="0" smtClean="0">
                <a:solidFill>
                  <a:srgbClr val="FF0000"/>
                </a:solidFill>
                <a:effectLst>
                  <a:outerShdw dist="50800" dir="7200000" algn="ctr" rotWithShape="0">
                    <a:schemeClr val="tx1"/>
                  </a:outerShdw>
                </a:effectLst>
              </a:rPr>
              <a:t>Sequoyah is one of the Old Settlers!</a:t>
            </a:r>
          </a:p>
        </p:txBody>
      </p:sp>
      <p:sp useBgFill="1">
        <p:nvSpPr>
          <p:cNvPr id="3" name="TextBox 2"/>
          <p:cNvSpPr txBox="1"/>
          <p:nvPr/>
        </p:nvSpPr>
        <p:spPr>
          <a:xfrm>
            <a:off x="0" y="0"/>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p:nvSpPr>
          <p:cNvPr id="4" name="TextBox 3"/>
          <p:cNvSpPr txBox="1"/>
          <p:nvPr/>
        </p:nvSpPr>
        <p:spPr>
          <a:xfrm>
            <a:off x="6400800" y="-54864"/>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pic>
        <p:nvPicPr>
          <p:cNvPr id="5" name="Picture 2"/>
          <p:cNvPicPr>
            <a:picLocks noChangeAspect="1" noChangeArrowheads="1"/>
          </p:cNvPicPr>
          <p:nvPr/>
        </p:nvPicPr>
        <p:blipFill>
          <a:blip r:embed="rId2" cstate="print"/>
          <a:srcRect t="-2480" r="415"/>
          <a:stretch>
            <a:fillRect/>
          </a:stretch>
        </p:blipFill>
        <p:spPr bwMode="auto">
          <a:xfrm>
            <a:off x="4495800" y="685800"/>
            <a:ext cx="4571635" cy="3148852"/>
          </a:xfrm>
          <a:prstGeom prst="rect">
            <a:avLst/>
          </a:prstGeom>
          <a:noFill/>
          <a:ln w="9525">
            <a:noFill/>
            <a:miter lim="800000"/>
            <a:headEnd/>
            <a:tailEnd/>
          </a:ln>
          <a:effectLst/>
        </p:spPr>
      </p:pic>
      <p:grpSp>
        <p:nvGrpSpPr>
          <p:cNvPr id="2"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Freeform 20"/>
          <p:cNvSpPr/>
          <p:nvPr/>
        </p:nvSpPr>
        <p:spPr>
          <a:xfrm>
            <a:off x="5867400" y="2133600"/>
            <a:ext cx="2509157" cy="381000"/>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rot="1433882">
            <a:off x="6776489" y="2089135"/>
            <a:ext cx="1671740" cy="4862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rot="20596550">
            <a:off x="5132008" y="2674889"/>
            <a:ext cx="3276318" cy="298619"/>
          </a:xfrm>
          <a:custGeom>
            <a:avLst/>
            <a:gdLst>
              <a:gd name="connsiteX0" fmla="*/ 2400300 w 2400300"/>
              <a:gd name="connsiteY0" fmla="*/ 225879 h 225879"/>
              <a:gd name="connsiteX1" fmla="*/ 1583872 w 2400300"/>
              <a:gd name="connsiteY1" fmla="*/ 29936 h 225879"/>
              <a:gd name="connsiteX2" fmla="*/ 0 w 2400300"/>
              <a:gd name="connsiteY2" fmla="*/ 46264 h 225879"/>
            </a:gdLst>
            <a:ahLst/>
            <a:cxnLst>
              <a:cxn ang="0">
                <a:pos x="connsiteX0" y="connsiteY0"/>
              </a:cxn>
              <a:cxn ang="0">
                <a:pos x="connsiteX1" y="connsiteY1"/>
              </a:cxn>
              <a:cxn ang="0">
                <a:pos x="connsiteX2" y="connsiteY2"/>
              </a:cxn>
            </a:cxnLst>
            <a:rect l="l" t="t" r="r" b="b"/>
            <a:pathLst>
              <a:path w="2400300" h="225879">
                <a:moveTo>
                  <a:pt x="2400300" y="225879"/>
                </a:moveTo>
                <a:cubicBezTo>
                  <a:pt x="2192111" y="142875"/>
                  <a:pt x="1983922" y="59872"/>
                  <a:pt x="1583872" y="29936"/>
                </a:cubicBezTo>
                <a:cubicBezTo>
                  <a:pt x="1183822" y="0"/>
                  <a:pt x="591911" y="23132"/>
                  <a:pt x="0" y="46264"/>
                </a:cubicBezTo>
              </a:path>
            </a:pathLst>
          </a:custGeom>
          <a:ln w="101600">
            <a:solidFill>
              <a:srgbClr val="753805">
                <a:alpha val="84706"/>
              </a:srgbClr>
            </a:solidFill>
            <a:tailEnd type="stealth"/>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0" name="Group 26"/>
          <p:cNvGrpSpPr/>
          <p:nvPr/>
        </p:nvGrpSpPr>
        <p:grpSpPr>
          <a:xfrm>
            <a:off x="4495800" y="2133600"/>
            <a:ext cx="1013535" cy="853250"/>
            <a:chOff x="4396665" y="2057400"/>
            <a:chExt cx="1013535" cy="853250"/>
          </a:xfrm>
        </p:grpSpPr>
        <p:sp>
          <p:nvSpPr>
            <p:cNvPr id="25" name="5-Point Star 24"/>
            <p:cNvSpPr/>
            <p:nvPr/>
          </p:nvSpPr>
          <p:spPr>
            <a:xfrm>
              <a:off x="5029200" y="2057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rot="20281342">
              <a:off x="4396665" y="2202764"/>
              <a:ext cx="914294" cy="707886"/>
            </a:xfrm>
            <a:prstGeom prst="rect">
              <a:avLst/>
            </a:prstGeom>
            <a:noFill/>
          </p:spPr>
          <p:txBody>
            <a:bodyPr wrap="square" rtlCol="0">
              <a:spAutoFit/>
            </a:bodyPr>
            <a:lstStyle/>
            <a:p>
              <a:pPr algn="ctr"/>
              <a:r>
                <a:rPr lang="en-US" sz="2000" b="1" dirty="0" smtClean="0">
                  <a:solidFill>
                    <a:schemeClr val="bg1"/>
                  </a:solidFill>
                  <a:effectLst>
                    <a:outerShdw dist="38100" dir="7200000" algn="ctr" rotWithShape="0">
                      <a:schemeClr val="tx1"/>
                    </a:outerShdw>
                  </a:effectLst>
                </a:rPr>
                <a:t>Fort Smith</a:t>
              </a:r>
            </a:p>
          </p:txBody>
        </p:sp>
      </p:grpSp>
      <p:grpSp>
        <p:nvGrpSpPr>
          <p:cNvPr id="11" name="Group 30"/>
          <p:cNvGrpSpPr/>
          <p:nvPr/>
        </p:nvGrpSpPr>
        <p:grpSpPr>
          <a:xfrm>
            <a:off x="4648200" y="880870"/>
            <a:ext cx="1600200" cy="795530"/>
            <a:chOff x="4724400" y="1066800"/>
            <a:chExt cx="1600200" cy="795530"/>
          </a:xfrm>
        </p:grpSpPr>
        <p:sp>
          <p:nvSpPr>
            <p:cNvPr id="30" name="Rectangle 29"/>
            <p:cNvSpPr/>
            <p:nvPr/>
          </p:nvSpPr>
          <p:spPr>
            <a:xfrm>
              <a:off x="5410200" y="1066800"/>
              <a:ext cx="9144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2995" name="Picture 3" descr="C:\Users\Sandra\AppData\Local\Microsoft\Windows\INetCache\IE\6X49EDLW\640px-USA_-_Special_Forces_Branch_Insignia[1].png"/>
            <p:cNvPicPr>
              <a:picLocks noChangeAspect="1" noChangeArrowheads="1"/>
            </p:cNvPicPr>
            <p:nvPr/>
          </p:nvPicPr>
          <p:blipFill>
            <a:blip r:embed="rId3" cstate="print"/>
            <a:srcRect/>
            <a:stretch>
              <a:fillRect/>
            </a:stretch>
          </p:blipFill>
          <p:spPr bwMode="auto">
            <a:xfrm>
              <a:off x="4724400" y="1066800"/>
              <a:ext cx="1515295" cy="795530"/>
            </a:xfrm>
            <a:prstGeom prst="rect">
              <a:avLst/>
            </a:prstGeom>
            <a:noFill/>
          </p:spPr>
        </p:pic>
      </p:grpSp>
      <p:pic>
        <p:nvPicPr>
          <p:cNvPr id="214020" name="Picture 4" descr="Image result for sequoyah"/>
          <p:cNvPicPr>
            <a:picLocks noChangeAspect="1" noChangeArrowheads="1"/>
          </p:cNvPicPr>
          <p:nvPr/>
        </p:nvPicPr>
        <p:blipFill>
          <a:blip r:embed="rId4"/>
          <a:srcRect/>
          <a:stretch>
            <a:fillRect/>
          </a:stretch>
        </p:blipFill>
        <p:spPr bwMode="auto">
          <a:xfrm>
            <a:off x="914400" y="838201"/>
            <a:ext cx="2514600" cy="3570014"/>
          </a:xfrm>
          <a:prstGeom prst="rect">
            <a:avLst/>
          </a:prstGeom>
          <a:noFill/>
          <a:ln w="76200">
            <a:solidFill>
              <a:schemeClr val="tx1"/>
            </a:solidFill>
          </a:ln>
        </p:spPr>
      </p:pic>
      <p:sp useBgFill="1">
        <p:nvSpPr>
          <p:cNvPr id="38" name="TextBox 37"/>
          <p:cNvSpPr txBox="1"/>
          <p:nvPr/>
        </p:nvSpPr>
        <p:spPr>
          <a:xfrm>
            <a:off x="0" y="4611231"/>
            <a:ext cx="9144000" cy="2246769"/>
          </a:xfrm>
          <a:prstGeom prst="rect">
            <a:avLst/>
          </a:prstGeom>
        </p:spPr>
        <p:txBody>
          <a:bodyPr wrap="square" rtlCol="0">
            <a:spAutoFit/>
          </a:bodyPr>
          <a:lstStyle/>
          <a:p>
            <a:pPr>
              <a:buFont typeface="Arial" pitchFamily="34" charset="0"/>
              <a:buChar char="•"/>
            </a:pPr>
            <a:r>
              <a:rPr lang="en-US" sz="2800" b="1" dirty="0" smtClean="0"/>
              <a:t> 1825: moves to Arkansas territory (Polk County, AR)</a:t>
            </a:r>
          </a:p>
          <a:p>
            <a:pPr>
              <a:buFont typeface="Arial" pitchFamily="34" charset="0"/>
              <a:buChar char="•"/>
            </a:pPr>
            <a:r>
              <a:rPr lang="en-US" sz="2800" b="1" dirty="0" smtClean="0"/>
              <a:t> 1828: part of delegation to Washington DC to negotiate</a:t>
            </a:r>
          </a:p>
          <a:p>
            <a:r>
              <a:rPr lang="en-US" sz="2800" b="1" dirty="0" smtClean="0"/>
              <a:t>	  Cherokee land in new Indian Country</a:t>
            </a:r>
          </a:p>
          <a:p>
            <a:pPr>
              <a:buFont typeface="Arial" pitchFamily="34" charset="0"/>
              <a:buChar char="•"/>
            </a:pPr>
            <a:r>
              <a:rPr lang="en-US" sz="2800" b="1" dirty="0" smtClean="0"/>
              <a:t> 1829: moves to Big Skin Bayou in Indian Country  </a:t>
            </a:r>
          </a:p>
          <a:p>
            <a:pPr>
              <a:buFont typeface="Arial" pitchFamily="34" charset="0"/>
              <a:buChar char="•"/>
            </a:pPr>
            <a:r>
              <a:rPr lang="en-US" sz="2800" b="1" dirty="0" smtClean="0"/>
              <a:t> builds ‘</a:t>
            </a:r>
            <a:r>
              <a:rPr lang="en-US" sz="2800" b="1" dirty="0" err="1" smtClean="0"/>
              <a:t>Sequoyah’s</a:t>
            </a:r>
            <a:r>
              <a:rPr lang="en-US" sz="2800" b="1" dirty="0" smtClean="0"/>
              <a:t> Cabin’ (Sallisaw, Ok)</a:t>
            </a:r>
          </a:p>
        </p:txBody>
      </p:sp>
      <p:sp>
        <p:nvSpPr>
          <p:cNvPr id="44" name="5-Point Star 43"/>
          <p:cNvSpPr/>
          <p:nvPr/>
        </p:nvSpPr>
        <p:spPr>
          <a:xfrm>
            <a:off x="8153400" y="2438400"/>
            <a:ext cx="381000" cy="3810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TextBox 44"/>
          <p:cNvSpPr txBox="1"/>
          <p:nvPr/>
        </p:nvSpPr>
        <p:spPr>
          <a:xfrm>
            <a:off x="0" y="101025"/>
            <a:ext cx="9144000" cy="584775"/>
          </a:xfrm>
          <a:prstGeom prst="rect">
            <a:avLst/>
          </a:prstGeom>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What happens to Sequoyah in Indian Country?</a:t>
            </a:r>
          </a:p>
        </p:txBody>
      </p:sp>
      <p:grpSp>
        <p:nvGrpSpPr>
          <p:cNvPr id="12" name="Group 46"/>
          <p:cNvGrpSpPr/>
          <p:nvPr/>
        </p:nvGrpSpPr>
        <p:grpSpPr>
          <a:xfrm>
            <a:off x="2971800" y="838200"/>
            <a:ext cx="5917133" cy="3094396"/>
            <a:chOff x="1818577" y="1152422"/>
            <a:chExt cx="5917133" cy="3094396"/>
          </a:xfrm>
        </p:grpSpPr>
        <p:pic>
          <p:nvPicPr>
            <p:cNvPr id="48" name="Picture 6"/>
            <p:cNvPicPr>
              <a:picLocks noChangeAspect="1" noChangeArrowheads="1"/>
            </p:cNvPicPr>
            <p:nvPr/>
          </p:nvPicPr>
          <p:blipFill>
            <a:blip r:embed="rId5"/>
            <a:srcRect r="12164" b="20291"/>
            <a:stretch>
              <a:fillRect/>
            </a:stretch>
          </p:blipFill>
          <p:spPr bwMode="auto">
            <a:xfrm rot="21269191">
              <a:off x="1941848" y="1617920"/>
              <a:ext cx="5793862" cy="2628898"/>
            </a:xfrm>
            <a:prstGeom prst="rect">
              <a:avLst/>
            </a:prstGeom>
            <a:noFill/>
            <a:ln w="9525">
              <a:noFill/>
              <a:miter lim="800000"/>
              <a:headEnd/>
              <a:tailEnd/>
            </a:ln>
            <a:effectLst>
              <a:outerShdw blurRad="63500" dist="50800" dir="5400000" algn="ctr" rotWithShape="0">
                <a:schemeClr val="tx1"/>
              </a:outerShdw>
            </a:effectLst>
          </p:spPr>
        </p:pic>
        <p:sp>
          <p:nvSpPr>
            <p:cNvPr id="49" name="TextBox 48"/>
            <p:cNvSpPr txBox="1"/>
            <p:nvPr/>
          </p:nvSpPr>
          <p:spPr>
            <a:xfrm rot="21360000">
              <a:off x="1818577" y="1152422"/>
              <a:ext cx="5712858" cy="553998"/>
            </a:xfrm>
            <a:prstGeom prst="rect">
              <a:avLst/>
            </a:prstGeom>
            <a:solidFill>
              <a:schemeClr val="bg1"/>
            </a:solidFill>
          </p:spPr>
          <p:txBody>
            <a:bodyPr wrap="square" rtlCol="0">
              <a:spAutoFit/>
            </a:bodyPr>
            <a:lstStyle/>
            <a:p>
              <a:pPr algn="ctr"/>
              <a:r>
                <a:rPr lang="en-US" sz="3000" b="1" dirty="0" smtClean="0"/>
                <a:t>Cherokee signatures on the treaty</a:t>
              </a:r>
            </a:p>
          </p:txBody>
        </p:sp>
      </p:grpSp>
      <p:pic>
        <p:nvPicPr>
          <p:cNvPr id="50" name="Picture 6"/>
          <p:cNvPicPr>
            <a:picLocks noChangeAspect="1" noChangeArrowheads="1"/>
          </p:cNvPicPr>
          <p:nvPr/>
        </p:nvPicPr>
        <p:blipFill>
          <a:blip r:embed="rId5"/>
          <a:srcRect l="54299" t="5131" r="12648" b="58313"/>
          <a:stretch>
            <a:fillRect/>
          </a:stretch>
        </p:blipFill>
        <p:spPr bwMode="auto">
          <a:xfrm rot="21269191">
            <a:off x="6620256" y="1307592"/>
            <a:ext cx="2180247" cy="1205657"/>
          </a:xfrm>
          <a:prstGeom prst="rect">
            <a:avLst/>
          </a:prstGeom>
          <a:noFill/>
          <a:ln w="76200">
            <a:solidFill>
              <a:schemeClr val="tx1"/>
            </a:solidFill>
            <a:miter lim="800000"/>
            <a:headEnd/>
            <a:tailEnd/>
          </a:ln>
          <a:effectLst>
            <a:outerShdw blurRad="63500" dist="50800" dir="5400000" algn="ctr" rotWithShape="0">
              <a:schemeClr val="tx1"/>
            </a:outerShdw>
          </a:effectLst>
        </p:spPr>
      </p:pic>
      <p:sp>
        <p:nvSpPr>
          <p:cNvPr id="33" name="Rectangle 32"/>
          <p:cNvSpPr/>
          <p:nvPr/>
        </p:nvSpPr>
        <p:spPr>
          <a:xfrm rot="947835">
            <a:off x="4312903" y="1600206"/>
            <a:ext cx="1468551" cy="251458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4023" name="Picture 7"/>
          <p:cNvPicPr>
            <a:picLocks noChangeAspect="1" noChangeArrowheads="1"/>
          </p:cNvPicPr>
          <p:nvPr/>
        </p:nvPicPr>
        <p:blipFill>
          <a:blip r:embed="rId6"/>
          <a:srcRect/>
          <a:stretch>
            <a:fillRect/>
          </a:stretch>
        </p:blipFill>
        <p:spPr bwMode="auto">
          <a:xfrm>
            <a:off x="4270248" y="758952"/>
            <a:ext cx="4800600" cy="3127559"/>
          </a:xfrm>
          <a:prstGeom prst="rect">
            <a:avLst/>
          </a:prstGeom>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9">
                                            <p:txEl>
                                              <p:pRg st="0" end="0"/>
                                            </p:txEl>
                                          </p:spTgt>
                                        </p:tgtEl>
                                      </p:cBhvr>
                                    </p:animEffect>
                                    <p:set>
                                      <p:cBhvr>
                                        <p:cTn id="7" dur="1" fill="hold">
                                          <p:stCondLst>
                                            <p:cond delay="999"/>
                                          </p:stCondLst>
                                        </p:cTn>
                                        <p:tgtEl>
                                          <p:spTgt spid="9">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9">
                                            <p:txEl>
                                              <p:pRg st="1" end="1"/>
                                            </p:txEl>
                                          </p:spTgt>
                                        </p:tgtEl>
                                      </p:cBhvr>
                                    </p:animEffect>
                                    <p:set>
                                      <p:cBhvr>
                                        <p:cTn id="10" dur="1" fill="hold">
                                          <p:stCondLst>
                                            <p:cond delay="999"/>
                                          </p:stCondLst>
                                        </p:cTn>
                                        <p:tgtEl>
                                          <p:spTgt spid="9">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9">
                                            <p:txEl>
                                              <p:pRg st="2" end="2"/>
                                            </p:txEl>
                                          </p:spTgt>
                                        </p:tgtEl>
                                      </p:cBhvr>
                                    </p:animEffect>
                                    <p:set>
                                      <p:cBhvr>
                                        <p:cTn id="13" dur="1" fill="hold">
                                          <p:stCondLst>
                                            <p:cond delay="999"/>
                                          </p:stCondLst>
                                        </p:cTn>
                                        <p:tgtEl>
                                          <p:spTgt spid="9">
                                            <p:txEl>
                                              <p:pRg st="2" end="2"/>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9">
                                            <p:txEl>
                                              <p:pRg st="3" end="3"/>
                                            </p:txEl>
                                          </p:spTgt>
                                        </p:tgtEl>
                                      </p:cBhvr>
                                    </p:animEffect>
                                    <p:set>
                                      <p:cBhvr>
                                        <p:cTn id="16" dur="1" fill="hold">
                                          <p:stCondLst>
                                            <p:cond delay="999"/>
                                          </p:stCondLst>
                                        </p:cTn>
                                        <p:tgtEl>
                                          <p:spTgt spid="9">
                                            <p:txEl>
                                              <p:pRg st="3" end="3"/>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9">
                                            <p:txEl>
                                              <p:pRg st="4" end="4"/>
                                            </p:txEl>
                                          </p:spTgt>
                                        </p:tgtEl>
                                      </p:cBhvr>
                                    </p:animEffect>
                                    <p:set>
                                      <p:cBhvr>
                                        <p:cTn id="19" dur="1" fill="hold">
                                          <p:stCondLst>
                                            <p:cond delay="999"/>
                                          </p:stCondLst>
                                        </p:cTn>
                                        <p:tgtEl>
                                          <p:spTgt spid="9">
                                            <p:txEl>
                                              <p:pRg st="4" end="4"/>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9">
                                            <p:txEl>
                                              <p:pRg st="5" end="5"/>
                                            </p:txEl>
                                          </p:spTgt>
                                        </p:tgtEl>
                                      </p:cBhvr>
                                    </p:animEffect>
                                    <p:set>
                                      <p:cBhvr>
                                        <p:cTn id="22" dur="1" fill="hold">
                                          <p:stCondLst>
                                            <p:cond delay="999"/>
                                          </p:stCondLst>
                                        </p:cTn>
                                        <p:tgtEl>
                                          <p:spTgt spid="9">
                                            <p:txEl>
                                              <p:pRg st="5" end="5"/>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9">
                                            <p:txEl>
                                              <p:pRg st="6" end="6"/>
                                            </p:txEl>
                                          </p:spTgt>
                                        </p:tgtEl>
                                      </p:cBhvr>
                                    </p:animEffect>
                                    <p:set>
                                      <p:cBhvr>
                                        <p:cTn id="25" dur="1" fill="hold">
                                          <p:stCondLst>
                                            <p:cond delay="999"/>
                                          </p:stCondLst>
                                        </p:cTn>
                                        <p:tgtEl>
                                          <p:spTgt spid="9">
                                            <p:txEl>
                                              <p:pRg st="6" end="6"/>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9">
                                            <p:txEl>
                                              <p:pRg st="7" end="7"/>
                                            </p:txEl>
                                          </p:spTgt>
                                        </p:tgtEl>
                                      </p:cBhvr>
                                    </p:animEffect>
                                    <p:set>
                                      <p:cBhvr>
                                        <p:cTn id="28" dur="1" fill="hold">
                                          <p:stCondLst>
                                            <p:cond delay="999"/>
                                          </p:stCondLst>
                                        </p:cTn>
                                        <p:tgtEl>
                                          <p:spTgt spid="9">
                                            <p:txEl>
                                              <p:pRg st="7" end="7"/>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9">
                                            <p:bg/>
                                          </p:spTgt>
                                        </p:tgtEl>
                                      </p:cBhvr>
                                    </p:animEffect>
                                    <p:set>
                                      <p:cBhvr>
                                        <p:cTn id="31" dur="1" fill="hold">
                                          <p:stCondLst>
                                            <p:cond delay="999"/>
                                          </p:stCondLst>
                                        </p:cTn>
                                        <p:tgtEl>
                                          <p:spTgt spid="9">
                                            <p:bg/>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4">
                                            <p:txEl>
                                              <p:pRg st="0" end="0"/>
                                            </p:txEl>
                                          </p:spTgt>
                                        </p:tgtEl>
                                      </p:cBhvr>
                                    </p:animEffect>
                                    <p:set>
                                      <p:cBhvr>
                                        <p:cTn id="34" dur="1" fill="hold">
                                          <p:stCondLst>
                                            <p:cond delay="999"/>
                                          </p:stCondLst>
                                        </p:cTn>
                                        <p:tgtEl>
                                          <p:spTgt spid="24">
                                            <p:txEl>
                                              <p:pRg st="0" end="0"/>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4">
                                            <p:txEl>
                                              <p:pRg st="1" end="1"/>
                                            </p:txEl>
                                          </p:spTgt>
                                        </p:tgtEl>
                                      </p:cBhvr>
                                    </p:animEffect>
                                    <p:set>
                                      <p:cBhvr>
                                        <p:cTn id="37" dur="1" fill="hold">
                                          <p:stCondLst>
                                            <p:cond delay="999"/>
                                          </p:stCondLst>
                                        </p:cTn>
                                        <p:tgtEl>
                                          <p:spTgt spid="24">
                                            <p:txEl>
                                              <p:pRg st="1" end="1"/>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4">
                                            <p:txEl>
                                              <p:pRg st="2" end="2"/>
                                            </p:txEl>
                                          </p:spTgt>
                                        </p:tgtEl>
                                      </p:cBhvr>
                                    </p:animEffect>
                                    <p:set>
                                      <p:cBhvr>
                                        <p:cTn id="40" dur="1" fill="hold">
                                          <p:stCondLst>
                                            <p:cond delay="999"/>
                                          </p:stCondLst>
                                        </p:cTn>
                                        <p:tgtEl>
                                          <p:spTgt spid="24">
                                            <p:txEl>
                                              <p:pRg st="2" end="2"/>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24">
                                            <p:txEl>
                                              <p:pRg st="3" end="3"/>
                                            </p:txEl>
                                          </p:spTgt>
                                        </p:tgtEl>
                                      </p:cBhvr>
                                    </p:animEffect>
                                    <p:set>
                                      <p:cBhvr>
                                        <p:cTn id="43" dur="1" fill="hold">
                                          <p:stCondLst>
                                            <p:cond delay="999"/>
                                          </p:stCondLst>
                                        </p:cTn>
                                        <p:tgtEl>
                                          <p:spTgt spid="24">
                                            <p:txEl>
                                              <p:pRg st="3" end="3"/>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24">
                                            <p:bg/>
                                          </p:spTgt>
                                        </p:tgtEl>
                                      </p:cBhvr>
                                    </p:animEffect>
                                    <p:set>
                                      <p:cBhvr>
                                        <p:cTn id="46" dur="1" fill="hold">
                                          <p:stCondLst>
                                            <p:cond delay="999"/>
                                          </p:stCondLst>
                                        </p:cTn>
                                        <p:tgtEl>
                                          <p:spTgt spid="24">
                                            <p:bg/>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1000"/>
                                        <p:tgtEl>
                                          <p:spTgt spid="22"/>
                                        </p:tgtEl>
                                      </p:cBhvr>
                                    </p:animEffect>
                                    <p:set>
                                      <p:cBhvr>
                                        <p:cTn id="49" dur="1" fill="hold">
                                          <p:stCondLst>
                                            <p:cond delay="999"/>
                                          </p:stCondLst>
                                        </p:cTn>
                                        <p:tgtEl>
                                          <p:spTgt spid="22"/>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21"/>
                                        </p:tgtEl>
                                      </p:cBhvr>
                                    </p:animEffect>
                                    <p:set>
                                      <p:cBhvr>
                                        <p:cTn id="52" dur="1" fill="hold">
                                          <p:stCondLst>
                                            <p:cond delay="999"/>
                                          </p:stCondLst>
                                        </p:cTn>
                                        <p:tgtEl>
                                          <p:spTgt spid="21"/>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23"/>
                                        </p:tgtEl>
                                      </p:cBhvr>
                                    </p:animEffect>
                                    <p:set>
                                      <p:cBhvr>
                                        <p:cTn id="55" dur="1" fill="hold">
                                          <p:stCondLst>
                                            <p:cond delay="999"/>
                                          </p:stCondLst>
                                        </p:cTn>
                                        <p:tgtEl>
                                          <p:spTgt spid="2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11"/>
                                        </p:tgtEl>
                                      </p:cBhvr>
                                    </p:animEffect>
                                    <p:set>
                                      <p:cBhvr>
                                        <p:cTn id="58" dur="1" fill="hold">
                                          <p:stCondLst>
                                            <p:cond delay="999"/>
                                          </p:stCondLst>
                                        </p:cTn>
                                        <p:tgtEl>
                                          <p:spTgt spid="1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10"/>
                                        </p:tgtEl>
                                      </p:cBhvr>
                                    </p:animEffect>
                                    <p:set>
                                      <p:cBhvr>
                                        <p:cTn id="61" dur="1" fill="hold">
                                          <p:stCondLst>
                                            <p:cond delay="999"/>
                                          </p:stCondLst>
                                        </p:cTn>
                                        <p:tgtEl>
                                          <p:spTgt spid="10"/>
                                        </p:tgtEl>
                                        <p:attrNameLst>
                                          <p:attrName>style.visibility</p:attrName>
                                        </p:attrNameLst>
                                      </p:cBhvr>
                                      <p:to>
                                        <p:strVal val="hidden"/>
                                      </p:to>
                                    </p:set>
                                  </p:childTnLst>
                                </p:cTn>
                              </p:par>
                            </p:childTnLst>
                          </p:cTn>
                        </p:par>
                        <p:par>
                          <p:cTn id="62" fill="hold">
                            <p:stCondLst>
                              <p:cond delay="1000"/>
                            </p:stCondLst>
                            <p:childTnLst>
                              <p:par>
                                <p:cTn id="63" presetID="64" presetClass="path" presetSubtype="0" accel="50000" decel="50000" fill="hold" grpId="0" nodeType="afterEffect">
                                  <p:stCondLst>
                                    <p:cond delay="0"/>
                                  </p:stCondLst>
                                  <p:childTnLst>
                                    <p:animMotion origin="layout" path="M 0 4.44444E-6 L 0.20833 -0.31945 " pathEditMode="relative" rAng="0" ptsTypes="AA">
                                      <p:cBhvr>
                                        <p:cTn id="64" dur="1000" fill="hold"/>
                                        <p:tgtEl>
                                          <p:spTgt spid="28"/>
                                        </p:tgtEl>
                                        <p:attrNameLst>
                                          <p:attrName>ppt_x</p:attrName>
                                          <p:attrName>ppt_y</p:attrName>
                                        </p:attrNameLst>
                                      </p:cBhvr>
                                      <p:rCtr x="104" y="-160"/>
                                    </p:animMotion>
                                  </p:childTnLst>
                                </p:cTn>
                              </p:par>
                              <p:par>
                                <p:cTn id="65" presetID="6" presetClass="emph" presetSubtype="0" fill="hold" grpId="1" nodeType="withEffect">
                                  <p:stCondLst>
                                    <p:cond delay="0"/>
                                  </p:stCondLst>
                                  <p:childTnLst>
                                    <p:animScale>
                                      <p:cBhvr>
                                        <p:cTn id="66" dur="1000" fill="hold"/>
                                        <p:tgtEl>
                                          <p:spTgt spid="28"/>
                                        </p:tgtEl>
                                      </p:cBhvr>
                                      <p:by x="80000" y="80000"/>
                                    </p:animScale>
                                  </p:childTnLst>
                                </p:cTn>
                              </p:par>
                              <p:par>
                                <p:cTn id="67" presetID="10" presetClass="entr" presetSubtype="0" fill="hold" nodeType="withEffect">
                                  <p:stCondLst>
                                    <p:cond delay="500"/>
                                  </p:stCondLst>
                                  <p:childTnLst>
                                    <p:set>
                                      <p:cBhvr>
                                        <p:cTn id="68" dur="1" fill="hold">
                                          <p:stCondLst>
                                            <p:cond delay="0"/>
                                          </p:stCondLst>
                                        </p:cTn>
                                        <p:tgtEl>
                                          <p:spTgt spid="214020"/>
                                        </p:tgtEl>
                                        <p:attrNameLst>
                                          <p:attrName>style.visibility</p:attrName>
                                        </p:attrNameLst>
                                      </p:cBhvr>
                                      <p:to>
                                        <p:strVal val="visible"/>
                                      </p:to>
                                    </p:set>
                                    <p:animEffect transition="in" filter="fade">
                                      <p:cBhvr>
                                        <p:cTn id="69" dur="1000"/>
                                        <p:tgtEl>
                                          <p:spTgt spid="214020"/>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1" nodeType="clickEffect">
                                  <p:stCondLst>
                                    <p:cond delay="0"/>
                                  </p:stCondLst>
                                  <p:childTnLst>
                                    <p:set>
                                      <p:cBhvr>
                                        <p:cTn id="73" dur="1" fill="hold">
                                          <p:stCondLst>
                                            <p:cond delay="0"/>
                                          </p:stCondLst>
                                        </p:cTn>
                                        <p:tgtEl>
                                          <p:spTgt spid="38">
                                            <p:bg/>
                                          </p:spTgt>
                                        </p:tgtEl>
                                        <p:attrNameLst>
                                          <p:attrName>style.visibility</p:attrName>
                                        </p:attrNameLst>
                                      </p:cBhvr>
                                      <p:to>
                                        <p:strVal val="visible"/>
                                      </p:to>
                                    </p:set>
                                    <p:animEffect transition="in" filter="fade">
                                      <p:cBhvr>
                                        <p:cTn id="74" dur="1000"/>
                                        <p:tgtEl>
                                          <p:spTgt spid="38">
                                            <p:bg/>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38">
                                            <p:txEl>
                                              <p:pRg st="0" end="0"/>
                                            </p:txEl>
                                          </p:spTgt>
                                        </p:tgtEl>
                                        <p:attrNameLst>
                                          <p:attrName>style.visibility</p:attrName>
                                        </p:attrNameLst>
                                      </p:cBhvr>
                                      <p:to>
                                        <p:strVal val="visible"/>
                                      </p:to>
                                    </p:set>
                                    <p:animEffect transition="in" filter="fade">
                                      <p:cBhvr>
                                        <p:cTn id="77" dur="1000"/>
                                        <p:tgtEl>
                                          <p:spTgt spid="38">
                                            <p:txEl>
                                              <p:pRg st="0" end="0"/>
                                            </p:txEl>
                                          </p:spTgt>
                                        </p:tgtEl>
                                      </p:cBhvr>
                                    </p:animEffect>
                                  </p:childTnLst>
                                </p:cTn>
                              </p:par>
                            </p:childTnLst>
                          </p:cTn>
                        </p:par>
                        <p:par>
                          <p:cTn id="78" fill="hold">
                            <p:stCondLst>
                              <p:cond delay="1000"/>
                            </p:stCondLst>
                            <p:childTnLst>
                              <p:par>
                                <p:cTn id="79" presetID="35" presetClass="entr" presetSubtype="0" fill="hold" grpId="0" nodeType="after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2000"/>
                                        <p:tgtEl>
                                          <p:spTgt spid="44"/>
                                        </p:tgtEl>
                                      </p:cBhvr>
                                    </p:animEffect>
                                    <p:anim calcmode="lin" valueType="num">
                                      <p:cBhvr>
                                        <p:cTn id="82" dur="2000" fill="hold"/>
                                        <p:tgtEl>
                                          <p:spTgt spid="44"/>
                                        </p:tgtEl>
                                        <p:attrNameLst>
                                          <p:attrName>style.rotation</p:attrName>
                                        </p:attrNameLst>
                                      </p:cBhvr>
                                      <p:tavLst>
                                        <p:tav tm="0">
                                          <p:val>
                                            <p:fltVal val="720"/>
                                          </p:val>
                                        </p:tav>
                                        <p:tav tm="100000">
                                          <p:val>
                                            <p:fltVal val="0"/>
                                          </p:val>
                                        </p:tav>
                                      </p:tavLst>
                                    </p:anim>
                                    <p:anim calcmode="lin" valueType="num">
                                      <p:cBhvr>
                                        <p:cTn id="83" dur="2000" fill="hold"/>
                                        <p:tgtEl>
                                          <p:spTgt spid="44"/>
                                        </p:tgtEl>
                                        <p:attrNameLst>
                                          <p:attrName>ppt_h</p:attrName>
                                        </p:attrNameLst>
                                      </p:cBhvr>
                                      <p:tavLst>
                                        <p:tav tm="0">
                                          <p:val>
                                            <p:fltVal val="0"/>
                                          </p:val>
                                        </p:tav>
                                        <p:tav tm="100000">
                                          <p:val>
                                            <p:strVal val="#ppt_h"/>
                                          </p:val>
                                        </p:tav>
                                      </p:tavLst>
                                    </p:anim>
                                    <p:anim calcmode="lin" valueType="num">
                                      <p:cBhvr>
                                        <p:cTn id="84" dur="2000" fill="hold"/>
                                        <p:tgtEl>
                                          <p:spTgt spid="44"/>
                                        </p:tgtEl>
                                        <p:attrNameLst>
                                          <p:attrName>ppt_w</p:attrName>
                                        </p:attrNameLst>
                                      </p:cBhvr>
                                      <p:tavLst>
                                        <p:tav tm="0">
                                          <p:val>
                                            <p:fltVal val="0"/>
                                          </p:val>
                                        </p:tav>
                                        <p:tav tm="100000">
                                          <p:val>
                                            <p:strVal val="#ppt_w"/>
                                          </p:val>
                                        </p:tav>
                                      </p:tavLst>
                                    </p:anim>
                                  </p:childTnLst>
                                </p:cTn>
                              </p:par>
                            </p:childTnLst>
                          </p:cTn>
                        </p:par>
                        <p:par>
                          <p:cTn id="85" fill="hold">
                            <p:stCondLst>
                              <p:cond delay="3000"/>
                            </p:stCondLst>
                            <p:childTnLst>
                              <p:par>
                                <p:cTn id="86" presetID="35" presetClass="path" presetSubtype="0" accel="50000" decel="50000" fill="hold" grpId="2" nodeType="afterEffect">
                                  <p:stCondLst>
                                    <p:cond delay="0"/>
                                  </p:stCondLst>
                                  <p:childTnLst>
                                    <p:animMotion origin="layout" path="M 3.33333E-6 -3.33333E-6 L -0.33334 -0.01666 " pathEditMode="relative" rAng="0" ptsTypes="AA">
                                      <p:cBhvr>
                                        <p:cTn id="87" dur="1000" fill="hold"/>
                                        <p:tgtEl>
                                          <p:spTgt spid="44"/>
                                        </p:tgtEl>
                                        <p:attrNameLst>
                                          <p:attrName>ppt_x</p:attrName>
                                          <p:attrName>ppt_y</p:attrName>
                                        </p:attrNameLst>
                                      </p:cBhvr>
                                      <p:rCtr x="-167" y="-8"/>
                                    </p:animMotion>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8">
                                            <p:txEl>
                                              <p:pRg st="1" end="1"/>
                                            </p:txEl>
                                          </p:spTgt>
                                        </p:tgtEl>
                                        <p:attrNameLst>
                                          <p:attrName>style.visibility</p:attrName>
                                        </p:attrNameLst>
                                      </p:cBhvr>
                                      <p:to>
                                        <p:strVal val="visible"/>
                                      </p:to>
                                    </p:set>
                                    <p:animEffect transition="in" filter="fade">
                                      <p:cBhvr>
                                        <p:cTn id="92" dur="1000"/>
                                        <p:tgtEl>
                                          <p:spTgt spid="38">
                                            <p:txEl>
                                              <p:pRg st="1" end="1"/>
                                            </p:txEl>
                                          </p:spTgt>
                                        </p:tgtEl>
                                      </p:cBhvr>
                                    </p:animEffec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38">
                                            <p:txEl>
                                              <p:pRg st="2" end="2"/>
                                            </p:txEl>
                                          </p:spTgt>
                                        </p:tgtEl>
                                        <p:attrNameLst>
                                          <p:attrName>style.visibility</p:attrName>
                                        </p:attrNameLst>
                                      </p:cBhvr>
                                      <p:to>
                                        <p:strVal val="visible"/>
                                      </p:to>
                                    </p:set>
                                    <p:animEffect transition="in" filter="fade">
                                      <p:cBhvr>
                                        <p:cTn id="96" dur="1000"/>
                                        <p:tgtEl>
                                          <p:spTgt spid="38">
                                            <p:txEl>
                                              <p:pRg st="2" end="2"/>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10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wipe(left)">
                                      <p:cBhvr>
                                        <p:cTn id="106" dur="1000"/>
                                        <p:tgtEl>
                                          <p:spTgt spid="50"/>
                                        </p:tgtEl>
                                      </p:cBhvr>
                                    </p:animEffect>
                                  </p:childTnLst>
                                </p:cTn>
                              </p:par>
                            </p:childTnLst>
                          </p:cTn>
                        </p:par>
                      </p:childTnLst>
                    </p:cTn>
                  </p:par>
                  <p:par>
                    <p:cTn id="107" fill="hold">
                      <p:stCondLst>
                        <p:cond delay="indefinite"/>
                      </p:stCondLst>
                      <p:childTnLst>
                        <p:par>
                          <p:cTn id="108" fill="hold">
                            <p:stCondLst>
                              <p:cond delay="0"/>
                            </p:stCondLst>
                            <p:childTnLst>
                              <p:par>
                                <p:cTn id="109" presetID="35" presetClass="path" presetSubtype="0" accel="50000" decel="50000" fill="hold" nodeType="clickEffect">
                                  <p:stCondLst>
                                    <p:cond delay="0"/>
                                  </p:stCondLst>
                                  <p:childTnLst>
                                    <p:animMotion origin="layout" path="M 8.33333E-7 -2.22222E-6 L -0.1349 0.14375 " pathEditMode="relative" rAng="0" ptsTypes="AA">
                                      <p:cBhvr>
                                        <p:cTn id="110" dur="1000" fill="hold"/>
                                        <p:tgtEl>
                                          <p:spTgt spid="50"/>
                                        </p:tgtEl>
                                        <p:attrNameLst>
                                          <p:attrName>ppt_x</p:attrName>
                                          <p:attrName>ppt_y</p:attrName>
                                        </p:attrNameLst>
                                      </p:cBhvr>
                                      <p:rCtr x="-68" y="72"/>
                                    </p:animMotion>
                                  </p:childTnLst>
                                </p:cTn>
                              </p:par>
                              <p:par>
                                <p:cTn id="111" presetID="6" presetClass="emph" presetSubtype="0" fill="hold" nodeType="withEffect">
                                  <p:stCondLst>
                                    <p:cond delay="0"/>
                                  </p:stCondLst>
                                  <p:childTnLst>
                                    <p:animScale>
                                      <p:cBhvr>
                                        <p:cTn id="112" dur="1000" fill="hold"/>
                                        <p:tgtEl>
                                          <p:spTgt spid="50"/>
                                        </p:tgtEl>
                                      </p:cBhvr>
                                      <p:by x="220000" y="220000"/>
                                    </p:animScale>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Effect transition="in" filter="wipe(up)">
                                      <p:cBhvr>
                                        <p:cTn id="117" dur="5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1000"/>
                                        <p:tgtEl>
                                          <p:spTgt spid="12"/>
                                        </p:tgtEl>
                                      </p:cBhvr>
                                    </p:animEffect>
                                    <p:set>
                                      <p:cBhvr>
                                        <p:cTn id="122" dur="1" fill="hold">
                                          <p:stCondLst>
                                            <p:cond delay="999"/>
                                          </p:stCondLst>
                                        </p:cTn>
                                        <p:tgtEl>
                                          <p:spTgt spid="12"/>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1000"/>
                                        <p:tgtEl>
                                          <p:spTgt spid="50"/>
                                        </p:tgtEl>
                                      </p:cBhvr>
                                    </p:animEffect>
                                    <p:set>
                                      <p:cBhvr>
                                        <p:cTn id="125" dur="1" fill="hold">
                                          <p:stCondLst>
                                            <p:cond delay="999"/>
                                          </p:stCondLst>
                                        </p:cTn>
                                        <p:tgtEl>
                                          <p:spTgt spid="50"/>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1000"/>
                                        <p:tgtEl>
                                          <p:spTgt spid="33"/>
                                        </p:tgtEl>
                                      </p:cBhvr>
                                    </p:animEffect>
                                    <p:set>
                                      <p:cBhvr>
                                        <p:cTn id="128" dur="1" fill="hold">
                                          <p:stCondLst>
                                            <p:cond delay="999"/>
                                          </p:stCondLst>
                                        </p:cTn>
                                        <p:tgtEl>
                                          <p:spTgt spid="33"/>
                                        </p:tgtEl>
                                        <p:attrNameLst>
                                          <p:attrName>style.visibility</p:attrName>
                                        </p:attrNameLst>
                                      </p:cBhvr>
                                      <p:to>
                                        <p:strVal val="hidden"/>
                                      </p:to>
                                    </p:set>
                                  </p:childTnLst>
                                </p:cTn>
                              </p:par>
                            </p:childTnLst>
                          </p:cTn>
                        </p:par>
                        <p:par>
                          <p:cTn id="129" fill="hold">
                            <p:stCondLst>
                              <p:cond delay="1000"/>
                            </p:stCondLst>
                            <p:childTnLst>
                              <p:par>
                                <p:cTn id="130" presetID="10" presetClass="entr" presetSubtype="0" fill="hold" grpId="0" nodeType="afterEffect">
                                  <p:stCondLst>
                                    <p:cond delay="0"/>
                                  </p:stCondLst>
                                  <p:childTnLst>
                                    <p:set>
                                      <p:cBhvr>
                                        <p:cTn id="131" dur="1" fill="hold">
                                          <p:stCondLst>
                                            <p:cond delay="0"/>
                                          </p:stCondLst>
                                        </p:cTn>
                                        <p:tgtEl>
                                          <p:spTgt spid="38">
                                            <p:txEl>
                                              <p:pRg st="3" end="3"/>
                                            </p:txEl>
                                          </p:spTgt>
                                        </p:tgtEl>
                                        <p:attrNameLst>
                                          <p:attrName>style.visibility</p:attrName>
                                        </p:attrNameLst>
                                      </p:cBhvr>
                                      <p:to>
                                        <p:strVal val="visible"/>
                                      </p:to>
                                    </p:set>
                                    <p:animEffect transition="in" filter="fade">
                                      <p:cBhvr>
                                        <p:cTn id="132" dur="1000"/>
                                        <p:tgtEl>
                                          <p:spTgt spid="38">
                                            <p:txEl>
                                              <p:pRg st="3" end="3"/>
                                            </p:txEl>
                                          </p:spTgt>
                                        </p:tgtEl>
                                      </p:cBhvr>
                                    </p:animEffect>
                                  </p:childTnLst>
                                </p:cTn>
                              </p:par>
                            </p:childTnLst>
                          </p:cTn>
                        </p:par>
                        <p:par>
                          <p:cTn id="133" fill="hold">
                            <p:stCondLst>
                              <p:cond delay="2000"/>
                            </p:stCondLst>
                            <p:childTnLst>
                              <p:par>
                                <p:cTn id="134" presetID="35" presetClass="path" presetSubtype="0" accel="50000" decel="50000" fill="hold" grpId="1" nodeType="afterEffect">
                                  <p:stCondLst>
                                    <p:cond delay="0"/>
                                  </p:stCondLst>
                                  <p:childTnLst>
                                    <p:animMotion origin="layout" path="M -0.33333 -0.01667 L -0.3875 -0.05556 " pathEditMode="relative" rAng="0" ptsTypes="AA">
                                      <p:cBhvr>
                                        <p:cTn id="135" dur="1000" fill="hold"/>
                                        <p:tgtEl>
                                          <p:spTgt spid="44"/>
                                        </p:tgtEl>
                                        <p:attrNameLst>
                                          <p:attrName>ppt_x</p:attrName>
                                          <p:attrName>ppt_y</p:attrName>
                                        </p:attrNameLst>
                                      </p:cBhvr>
                                      <p:rCtr x="-27" y="-19"/>
                                    </p:animMotion>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38">
                                            <p:txEl>
                                              <p:pRg st="4" end="4"/>
                                            </p:txEl>
                                          </p:spTgt>
                                        </p:tgtEl>
                                        <p:attrNameLst>
                                          <p:attrName>style.visibility</p:attrName>
                                        </p:attrNameLst>
                                      </p:cBhvr>
                                      <p:to>
                                        <p:strVal val="visible"/>
                                      </p:to>
                                    </p:set>
                                    <p:animEffect transition="in" filter="fade">
                                      <p:cBhvr>
                                        <p:cTn id="140" dur="1000"/>
                                        <p:tgtEl>
                                          <p:spTgt spid="38">
                                            <p:txEl>
                                              <p:pRg st="4" end="4"/>
                                            </p:txEl>
                                          </p:spTgt>
                                        </p:tgtEl>
                                      </p:cBhvr>
                                    </p:animEffect>
                                  </p:childTnLst>
                                </p:cTn>
                              </p:par>
                              <p:par>
                                <p:cTn id="141" presetID="10" presetClass="entr" presetSubtype="0" fill="hold" nodeType="withEffect">
                                  <p:stCondLst>
                                    <p:cond delay="0"/>
                                  </p:stCondLst>
                                  <p:childTnLst>
                                    <p:set>
                                      <p:cBhvr>
                                        <p:cTn id="142" dur="1" fill="hold">
                                          <p:stCondLst>
                                            <p:cond delay="0"/>
                                          </p:stCondLst>
                                        </p:cTn>
                                        <p:tgtEl>
                                          <p:spTgt spid="214023"/>
                                        </p:tgtEl>
                                        <p:attrNameLst>
                                          <p:attrName>style.visibility</p:attrName>
                                        </p:attrNameLst>
                                      </p:cBhvr>
                                      <p:to>
                                        <p:strVal val="visible"/>
                                      </p:to>
                                    </p:set>
                                    <p:animEffect transition="in" filter="fade">
                                      <p:cBhvr>
                                        <p:cTn id="143" dur="1000"/>
                                        <p:tgtEl>
                                          <p:spTgt spid="214023"/>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0" fill="hold" grpId="0" nodeType="clickEffect">
                                  <p:stCondLst>
                                    <p:cond delay="0"/>
                                  </p:stCondLst>
                                  <p:childTnLst>
                                    <p:set>
                                      <p:cBhvr>
                                        <p:cTn id="147" dur="1" fill="hold">
                                          <p:stCondLst>
                                            <p:cond delay="0"/>
                                          </p:stCondLst>
                                        </p:cTn>
                                        <p:tgtEl>
                                          <p:spTgt spid="45"/>
                                        </p:tgtEl>
                                        <p:attrNameLst>
                                          <p:attrName>style.visibility</p:attrName>
                                        </p:attrNameLst>
                                      </p:cBhvr>
                                      <p:to>
                                        <p:strVal val="visible"/>
                                      </p:to>
                                    </p:set>
                                    <p:anim calcmode="lin" valueType="num">
                                      <p:cBhvr>
                                        <p:cTn id="148" dur="1000" fill="hold"/>
                                        <p:tgtEl>
                                          <p:spTgt spid="45"/>
                                        </p:tgtEl>
                                        <p:attrNameLst>
                                          <p:attrName>ppt_w</p:attrName>
                                        </p:attrNameLst>
                                      </p:cBhvr>
                                      <p:tavLst>
                                        <p:tav tm="0">
                                          <p:val>
                                            <p:fltVal val="0"/>
                                          </p:val>
                                        </p:tav>
                                        <p:tav tm="100000">
                                          <p:val>
                                            <p:strVal val="#ppt_w"/>
                                          </p:val>
                                        </p:tav>
                                      </p:tavLst>
                                    </p:anim>
                                    <p:anim calcmode="lin" valueType="num">
                                      <p:cBhvr>
                                        <p:cTn id="149" dur="1000" fill="hold"/>
                                        <p:tgtEl>
                                          <p:spTgt spid="45"/>
                                        </p:tgtEl>
                                        <p:attrNameLst>
                                          <p:attrName>ppt_h</p:attrName>
                                        </p:attrNameLst>
                                      </p:cBhvr>
                                      <p:tavLst>
                                        <p:tav tm="0">
                                          <p:val>
                                            <p:fltVal val="0"/>
                                          </p:val>
                                        </p:tav>
                                        <p:tav tm="100000">
                                          <p:val>
                                            <p:strVal val="#ppt_h"/>
                                          </p:val>
                                        </p:tav>
                                      </p:tavLst>
                                    </p:anim>
                                    <p:animEffect transition="in" filter="fade">
                                      <p:cBhvr>
                                        <p:cTn id="150" dur="1000"/>
                                        <p:tgtEl>
                                          <p:spTgt spid="45"/>
                                        </p:tgtEl>
                                      </p:cBhvr>
                                    </p:animEffect>
                                  </p:childTnLst>
                                </p:cTn>
                              </p:par>
                              <p:par>
                                <p:cTn id="151" presetID="53" presetClass="exit" presetSubtype="0" fill="hold" grpId="0" nodeType="withEffect">
                                  <p:stCondLst>
                                    <p:cond delay="0"/>
                                  </p:stCondLst>
                                  <p:childTnLst>
                                    <p:anim calcmode="lin" valueType="num">
                                      <p:cBhvr>
                                        <p:cTn id="152" dur="1000"/>
                                        <p:tgtEl>
                                          <p:spTgt spid="3"/>
                                        </p:tgtEl>
                                        <p:attrNameLst>
                                          <p:attrName>ppt_w</p:attrName>
                                        </p:attrNameLst>
                                      </p:cBhvr>
                                      <p:tavLst>
                                        <p:tav tm="0">
                                          <p:val>
                                            <p:strVal val="ppt_w"/>
                                          </p:val>
                                        </p:tav>
                                        <p:tav tm="100000">
                                          <p:val>
                                            <p:fltVal val="0"/>
                                          </p:val>
                                        </p:tav>
                                      </p:tavLst>
                                    </p:anim>
                                    <p:anim calcmode="lin" valueType="num">
                                      <p:cBhvr>
                                        <p:cTn id="153" dur="1000"/>
                                        <p:tgtEl>
                                          <p:spTgt spid="3"/>
                                        </p:tgtEl>
                                        <p:attrNameLst>
                                          <p:attrName>ppt_h</p:attrName>
                                        </p:attrNameLst>
                                      </p:cBhvr>
                                      <p:tavLst>
                                        <p:tav tm="0">
                                          <p:val>
                                            <p:strVal val="ppt_h"/>
                                          </p:val>
                                        </p:tav>
                                        <p:tav tm="100000">
                                          <p:val>
                                            <p:fltVal val="0"/>
                                          </p:val>
                                        </p:tav>
                                      </p:tavLst>
                                    </p:anim>
                                    <p:animEffect transition="out" filter="fade">
                                      <p:cBhvr>
                                        <p:cTn id="154" dur="1000"/>
                                        <p:tgtEl>
                                          <p:spTgt spid="3"/>
                                        </p:tgtEl>
                                      </p:cBhvr>
                                    </p:animEffect>
                                    <p:set>
                                      <p:cBhvr>
                                        <p:cTn id="155"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P spid="24" grpId="0" build="allAtOnce" animBg="1"/>
      <p:bldP spid="28" grpId="0" animBg="1"/>
      <p:bldP spid="28" grpId="1" animBg="1"/>
      <p:bldP spid="3" grpId="0" animBg="1"/>
      <p:bldP spid="21" grpId="0" animBg="1"/>
      <p:bldP spid="22" grpId="0" animBg="1"/>
      <p:bldP spid="23" grpId="0" animBg="1"/>
      <p:bldP spid="38" grpId="0" uiExpand="1" build="allAtOnce"/>
      <p:bldP spid="38" grpId="1" build="allAtOnce" animBg="1"/>
      <p:bldP spid="44" grpId="0" uiExpand="1" animBg="1"/>
      <p:bldP spid="44" grpId="1" uiExpand="1" animBg="1"/>
      <p:bldP spid="44" grpId="2" uiExpand="1" animBg="1"/>
      <p:bldP spid="45" grpId="0" animBg="1"/>
      <p:bldP spid="33" grpId="0" animBg="1"/>
      <p:bldP spid="33" grpId="1" animBg="1"/>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2263199"/>
          </a:xfrm>
          <a:prstGeom prst="rect">
            <a:avLst/>
          </a:prstGeom>
        </p:spPr>
        <p:txBody>
          <a:bodyPr wrap="square">
            <a:spAutoFit/>
          </a:bodyPr>
          <a:lstStyle/>
          <a:p>
            <a:r>
              <a:rPr lang="en-US" sz="2000" dirty="0" smtClean="0">
                <a:hlinkClick r:id="rId2"/>
              </a:rPr>
              <a:t>https://en.wikipedia.org/wiki/Sequoyah</a:t>
            </a:r>
            <a:endParaRPr lang="en-US" sz="2000" dirty="0" smtClean="0"/>
          </a:p>
          <a:p>
            <a:r>
              <a:rPr lang="en-US" sz="2000" b="1" dirty="0" smtClean="0"/>
              <a:t>Sequoyah, </a:t>
            </a:r>
            <a:r>
              <a:rPr lang="en-US" sz="2000" dirty="0" smtClean="0"/>
              <a:t>named in English </a:t>
            </a:r>
            <a:r>
              <a:rPr lang="en-US" sz="2000" b="1" dirty="0" smtClean="0"/>
              <a:t>George Gist</a:t>
            </a:r>
            <a:r>
              <a:rPr lang="en-US" sz="2000" dirty="0" smtClean="0"/>
              <a:t> </a:t>
            </a:r>
          </a:p>
          <a:p>
            <a:r>
              <a:rPr lang="en-US" sz="2000" dirty="0" smtClean="0"/>
              <a:t>or </a:t>
            </a:r>
            <a:r>
              <a:rPr lang="en-US" sz="2000" b="1" dirty="0" smtClean="0"/>
              <a:t>George Guess</a:t>
            </a:r>
            <a:r>
              <a:rPr lang="en-US" sz="2000" dirty="0" smtClean="0"/>
              <a:t>) (c.1770—1843), was a Cherokee  silversmith.</a:t>
            </a:r>
          </a:p>
          <a:p>
            <a:r>
              <a:rPr lang="en-US" sz="2000" dirty="0" smtClean="0"/>
              <a:t> In 1821 he completed his independent creation of a Cherokee </a:t>
            </a:r>
          </a:p>
          <a:p>
            <a:r>
              <a:rPr lang="en-US" sz="2000" dirty="0" err="1" smtClean="0"/>
              <a:t>syllabary</a:t>
            </a:r>
            <a:r>
              <a:rPr lang="en-US" sz="2000" dirty="0" smtClean="0"/>
              <a:t>, making reading and  writing in Cherokee possible. </a:t>
            </a:r>
          </a:p>
          <a:p>
            <a:r>
              <a:rPr lang="en-US" sz="2000" dirty="0" smtClean="0"/>
              <a:t>This was one of the very few times in </a:t>
            </a:r>
            <a:r>
              <a:rPr lang="en-US" sz="2000" u="sng" dirty="0" smtClean="0"/>
              <a:t>recorded history</a:t>
            </a:r>
            <a:r>
              <a:rPr lang="en-US" sz="2000" dirty="0" smtClean="0"/>
              <a:t> that a </a:t>
            </a:r>
          </a:p>
          <a:p>
            <a:r>
              <a:rPr lang="en-US" sz="2000" dirty="0" smtClean="0"/>
              <a:t>member of a pre-literate people created an original, effective </a:t>
            </a:r>
          </a:p>
          <a:p>
            <a:r>
              <a:rPr lang="en-US" sz="2000" dirty="0" smtClean="0"/>
              <a:t>writing system.   After seeing its worth, the people of the </a:t>
            </a:r>
          </a:p>
          <a:p>
            <a:r>
              <a:rPr lang="en-US" sz="2000" dirty="0" smtClean="0"/>
              <a:t>Cherokee Nation rapidly began to use his </a:t>
            </a:r>
            <a:r>
              <a:rPr lang="en-US" sz="2000" dirty="0" err="1" smtClean="0"/>
              <a:t>syllabary</a:t>
            </a:r>
            <a:r>
              <a:rPr lang="en-US" sz="2000" dirty="0" smtClean="0"/>
              <a:t> and officially adopted it in 1825.  Their literacy rate quickly surpassed that of surrounding European-American settlers.</a:t>
            </a:r>
          </a:p>
          <a:p>
            <a:r>
              <a:rPr lang="en-US" sz="2000" dirty="0" smtClean="0"/>
              <a:t>	</a:t>
            </a:r>
            <a:r>
              <a:rPr lang="en-US" sz="2000" dirty="0" err="1" smtClean="0"/>
              <a:t>Sequoyah's</a:t>
            </a:r>
            <a:r>
              <a:rPr lang="en-US" sz="2000" dirty="0" smtClean="0"/>
              <a:t> heroic status has led to several competing accounts of his life that are speculative, contradictory, or fabricated.</a:t>
            </a:r>
            <a:r>
              <a:rPr lang="en-US" sz="2000" baseline="30000" dirty="0" smtClean="0"/>
              <a:t>  </a:t>
            </a:r>
            <a:r>
              <a:rPr lang="en-US" sz="2000" dirty="0" smtClean="0"/>
              <a:t>As noted by John B. Davis, there were very few primary documents describing facts of </a:t>
            </a:r>
            <a:r>
              <a:rPr lang="en-US" sz="2000" dirty="0" err="1" smtClean="0"/>
              <a:t>Sequoyah's</a:t>
            </a:r>
            <a:r>
              <a:rPr lang="en-US" sz="2000" dirty="0" smtClean="0"/>
              <a:t> life. Some anecdotes were passed down orally, but these often conflict or are vague about times and places.</a:t>
            </a:r>
          </a:p>
          <a:p>
            <a:r>
              <a:rPr lang="en-US" sz="2000" dirty="0" smtClean="0"/>
              <a:t>	Sequoyah was born in the Cherokee town of Tuskegee circa 1770. James Mooney, a prominent anthropologist and historian of the Cherokee people, quoted a cousin as saying that as a little boy, he spent his early years with his mother.  Estimates of his birth year ranged from 1760 to 1776. His name is believed to come from the Cherokee word </a:t>
            </a:r>
            <a:r>
              <a:rPr lang="en-US" sz="2000" i="1" dirty="0" err="1" smtClean="0"/>
              <a:t>siqua</a:t>
            </a:r>
            <a:r>
              <a:rPr lang="en-US" sz="2000" dirty="0" err="1" smtClean="0"/>
              <a:t>meaning</a:t>
            </a:r>
            <a:r>
              <a:rPr lang="en-US" sz="2000" dirty="0" smtClean="0"/>
              <a:t> 'hog'.  However, Davis says the name may have been derived from </a:t>
            </a:r>
            <a:r>
              <a:rPr lang="en-US" sz="2000" i="1" dirty="0" err="1" smtClean="0"/>
              <a:t>sikwa</a:t>
            </a:r>
            <a:r>
              <a:rPr lang="en-US" sz="2000" dirty="0" smtClean="0"/>
              <a:t> (either a hog or an opossum) and </a:t>
            </a:r>
            <a:r>
              <a:rPr lang="en-US" sz="2000" i="1" dirty="0" smtClean="0"/>
              <a:t>vi</a:t>
            </a:r>
            <a:r>
              <a:rPr lang="en-US" sz="2000" dirty="0" smtClean="0"/>
              <a:t> meaning a place or an enclosure.  This is a reference either to a childhood deformity or to a later injury that left Sequoyah disabled.</a:t>
            </a:r>
          </a:p>
          <a:p>
            <a:r>
              <a:rPr lang="en-US" sz="2000" dirty="0" smtClean="0"/>
              <a:t>	His mother, </a:t>
            </a:r>
            <a:r>
              <a:rPr lang="en-US" sz="2000" i="1" dirty="0" err="1" smtClean="0"/>
              <a:t>Wut-teh</a:t>
            </a:r>
            <a:r>
              <a:rPr lang="en-US" sz="2000" dirty="0" smtClean="0"/>
              <a:t>, was known to be Cherokee.  Mooney stated that she was the niece of a Cherokee chief.  McKinney and Hall noted that she was a niece of chiefs who have been identified as the brothers Old Tassel and </a:t>
            </a:r>
            <a:r>
              <a:rPr lang="en-US" sz="2000" dirty="0" err="1" smtClean="0"/>
              <a:t>Doublehead</a:t>
            </a:r>
            <a:r>
              <a:rPr lang="en-US" sz="2000" dirty="0" smtClean="0"/>
              <a:t>.  Since John Watts (also known as Young Tassel) was a nephew of the two chiefs, it is likely that </a:t>
            </a:r>
            <a:r>
              <a:rPr lang="en-US" sz="2000" dirty="0" err="1" smtClean="0"/>
              <a:t>Wut-teh</a:t>
            </a:r>
            <a:r>
              <a:rPr lang="en-US" sz="2000" dirty="0" smtClean="0"/>
              <a:t> and John Watts were cousins.</a:t>
            </a:r>
          </a:p>
          <a:p>
            <a:r>
              <a:rPr lang="en-US" sz="2000" dirty="0" smtClean="0"/>
              <a:t>	Sources differ as to the identity of </a:t>
            </a:r>
            <a:r>
              <a:rPr lang="en-US" sz="2000" dirty="0" err="1" smtClean="0"/>
              <a:t>Sequoyah's</a:t>
            </a:r>
            <a:r>
              <a:rPr lang="en-US" sz="2000" dirty="0" smtClean="0"/>
              <a:t> father.  Davis cites Emmet Starr's book, </a:t>
            </a:r>
            <a:r>
              <a:rPr lang="en-US" sz="2000" i="1" dirty="0" smtClean="0"/>
              <a:t>Early History of the Cherokees</a:t>
            </a:r>
            <a:r>
              <a:rPr lang="en-US" sz="2000" dirty="0" smtClean="0"/>
              <a:t>, as the source for saying that </a:t>
            </a:r>
            <a:r>
              <a:rPr lang="en-US" sz="2000" dirty="0" err="1" smtClean="0"/>
              <a:t>Sequoyah's</a:t>
            </a:r>
            <a:r>
              <a:rPr lang="en-US" sz="2000" dirty="0" smtClean="0"/>
              <a:t> father was a peddler from Swabia named </a:t>
            </a:r>
            <a:r>
              <a:rPr lang="en-US" sz="2000" dirty="0" err="1" smtClean="0"/>
              <a:t>Guyst</a:t>
            </a:r>
            <a:r>
              <a:rPr lang="en-US" sz="2000" dirty="0" smtClean="0"/>
              <a:t>, </a:t>
            </a:r>
            <a:r>
              <a:rPr lang="en-US" sz="2000" dirty="0" err="1" smtClean="0"/>
              <a:t>Guist</a:t>
            </a:r>
            <a:r>
              <a:rPr lang="en-US" sz="2000" dirty="0" smtClean="0"/>
              <a:t>, or Gist.</a:t>
            </a:r>
            <a:r>
              <a:rPr lang="en-US" sz="2000" baseline="30000" dirty="0" smtClean="0"/>
              <a:t>  </a:t>
            </a:r>
            <a:r>
              <a:rPr lang="en-US" sz="2000" dirty="0" smtClean="0"/>
              <a:t> According to </a:t>
            </a:r>
            <a:r>
              <a:rPr lang="en-US" sz="2000" dirty="0" err="1" smtClean="0"/>
              <a:t>Goodpasture</a:t>
            </a:r>
            <a:r>
              <a:rPr lang="en-US" sz="2000" dirty="0" smtClean="0"/>
              <a:t>, some believe the father was an unlicensed German peddler named George Gist, who came into the Cherokee Nation in 1768, where he married and fathered a child. </a:t>
            </a:r>
            <a:r>
              <a:rPr lang="en-US" sz="2000" baseline="30000" dirty="0" smtClean="0"/>
              <a:t> </a:t>
            </a:r>
            <a:r>
              <a:rPr lang="en-US" sz="2000" dirty="0" smtClean="0"/>
              <a:t>Grant Foreman identified him as Nathaniel Gist, son of a Christopher Gist, who later became a commissioned officer with the Continental Army associated with George Washington.   Mooney and others suggested that he was possibly a fur trader, who would have been a man of some social status and financial backing.</a:t>
            </a:r>
            <a:r>
              <a:rPr lang="en-US" sz="2000" baseline="30000" dirty="0" smtClean="0"/>
              <a:t>  </a:t>
            </a:r>
            <a:r>
              <a:rPr lang="en-US" sz="2000" dirty="0" smtClean="0"/>
              <a:t>Josiah C. Nott claimed he was the "son of a Scotchman". </a:t>
            </a:r>
            <a:r>
              <a:rPr lang="en-US" sz="2000" baseline="30000" dirty="0" smtClean="0"/>
              <a:t> </a:t>
            </a:r>
            <a:r>
              <a:rPr lang="en-US" sz="2000" dirty="0" smtClean="0"/>
              <a:t>An article in the </a:t>
            </a:r>
            <a:r>
              <a:rPr lang="en-US" sz="2000" i="1" dirty="0" smtClean="0"/>
              <a:t>Cherokee Phoenix</a:t>
            </a:r>
            <a:r>
              <a:rPr lang="en-US" sz="2000" dirty="0" smtClean="0"/>
              <a:t>, published in 1828, stated that </a:t>
            </a:r>
            <a:r>
              <a:rPr lang="en-US" sz="2000" dirty="0" err="1" smtClean="0"/>
              <a:t>Sequoyah's</a:t>
            </a:r>
            <a:r>
              <a:rPr lang="en-US" sz="2000" dirty="0" smtClean="0"/>
              <a:t> father was a half-blood and his grandfather a white man.</a:t>
            </a:r>
          </a:p>
          <a:p>
            <a:r>
              <a:rPr lang="en-US" sz="2000" dirty="0" smtClean="0"/>
              <a:t>	The </a:t>
            </a:r>
            <a:r>
              <a:rPr lang="en-US" sz="2000" i="1" dirty="0" smtClean="0"/>
              <a:t>New Georgia Encyclopedia</a:t>
            </a:r>
            <a:r>
              <a:rPr lang="en-US" sz="2000" dirty="0" smtClean="0"/>
              <a:t> presents another version of </a:t>
            </a:r>
            <a:r>
              <a:rPr lang="en-US" sz="2000" dirty="0" err="1" smtClean="0"/>
              <a:t>Sequoyah's</a:t>
            </a:r>
            <a:r>
              <a:rPr lang="en-US" sz="2000" dirty="0" smtClean="0"/>
              <a:t> origins, from the 1971 book, </a:t>
            </a:r>
            <a:r>
              <a:rPr lang="en-US" sz="2000" i="1" dirty="0" smtClean="0"/>
              <a:t>Tell Them They Lie: The Sequoyah Myth</a:t>
            </a:r>
            <a:r>
              <a:rPr lang="en-US" sz="2000" dirty="0" smtClean="0"/>
              <a:t>, by </a:t>
            </a:r>
            <a:r>
              <a:rPr lang="en-US" sz="2000" dirty="0" err="1" smtClean="0"/>
              <a:t>Traveller</a:t>
            </a:r>
            <a:r>
              <a:rPr lang="en-US" sz="2000" dirty="0" smtClean="0"/>
              <a:t> Bird, who claims to be a Sequoyah descendant.  Bird says that Sequoyah was a full-blood Cherokee who always opposed the submission and assimilation of his people into the white man's culture.  The encyclopedia noted that Bird presented no documentary evidence, but has gained some credibility in academic circles.</a:t>
            </a:r>
          </a:p>
          <a:p>
            <a:r>
              <a:rPr lang="en-US" sz="2000" dirty="0" smtClean="0"/>
              <a:t>	In any case the father was absent before Sequoyah was born.  Various explanations have been proposed, but the reason is unknown.  </a:t>
            </a:r>
            <a:r>
              <a:rPr lang="en-US" sz="2000" dirty="0" err="1" smtClean="0"/>
              <a:t>Wuteh</a:t>
            </a:r>
            <a:r>
              <a:rPr lang="en-US" sz="2000" dirty="0" smtClean="0"/>
              <a:t> did not remarry afterward (assuming she married her son's father in the first place).  There were no siblings, and Sequoyah was raised by his mother alone.</a:t>
            </a:r>
            <a:r>
              <a:rPr lang="en-US" sz="2000" baseline="30000" dirty="0" smtClean="0"/>
              <a:t> </a:t>
            </a:r>
            <a:r>
              <a:rPr lang="en-US" sz="2000" dirty="0" smtClean="0"/>
              <a:t>  According to Davis, Sequoyah never went to school and never learned English.  He and </a:t>
            </a:r>
            <a:r>
              <a:rPr lang="en-US" sz="2000" dirty="0" err="1" smtClean="0"/>
              <a:t>Wuteh</a:t>
            </a:r>
            <a:r>
              <a:rPr lang="en-US" sz="2000" dirty="0" smtClean="0"/>
              <a:t> spoke only Cherokee.  As a youth, he spent much of his time tending cattle and working in their garden, while his mother ran a trading post.</a:t>
            </a:r>
            <a:r>
              <a:rPr lang="en-US" sz="2000" baseline="30000" dirty="0" smtClean="0"/>
              <a:t> </a:t>
            </a:r>
            <a:endParaRPr lang="en-US" sz="2000" dirty="0" smtClean="0"/>
          </a:p>
          <a:p>
            <a:r>
              <a:rPr lang="en-US" sz="2000" dirty="0" smtClean="0"/>
              <a:t>	Sequoyah became lame early in life, though why, when and where are not known. Some reports indicate this may have been caused by injury in battle; others say the cause was a hunting accident.  Davis wrote that an early issue of the </a:t>
            </a:r>
            <a:r>
              <a:rPr lang="en-US" sz="2000" i="1" dirty="0" smtClean="0"/>
              <a:t>Cherokee Advocate</a:t>
            </a:r>
            <a:r>
              <a:rPr lang="en-US" sz="2000" dirty="0" smtClean="0"/>
              <a:t> said that "...he was the victim of a </a:t>
            </a:r>
            <a:r>
              <a:rPr lang="en-US" sz="2000" dirty="0" err="1" smtClean="0"/>
              <a:t>hydrarthritic</a:t>
            </a:r>
            <a:r>
              <a:rPr lang="en-US" sz="2000" dirty="0" smtClean="0"/>
              <a:t> trouble of the knee joint, commonly called 'white swelling'.   The lameness prevented him from being a successful farmer or warrior.</a:t>
            </a:r>
          </a:p>
          <a:p>
            <a:r>
              <a:rPr lang="en-US" sz="2000" dirty="0" smtClean="0"/>
              <a:t>	Despite his lack of schooling, Sequoyah displayed a good deal of natural intelligence.  As a child, he had devised and built milk troughs and skimmers for the dairy house that he had constructed.  As he grew older and came in contact with more white men, he learned how to make jewelry.  He became a noted silversmith, creating various items from the silver coins that trappers and traders carried.  He never signed his pieces, so there are none that can be positively identified as his work.</a:t>
            </a:r>
          </a:p>
          <a:p>
            <a:r>
              <a:rPr lang="en-US" sz="2000" dirty="0" smtClean="0"/>
              <a:t>	Sequoyah may have taken over his mother's trading post after her death, which Davis claimed occurred about the end of the 18th Century.  His store became an informal meeting place for Cherokee men to socialize and, especially, drink whiskey.  Sequoyah developed a great fondness for alcohol and soon spent much of his time drunk.  After a few months he was rarely seen sober, neglecting his farm and trading business and spending his money buying liquor by the keg.</a:t>
            </a:r>
          </a:p>
          <a:p>
            <a:r>
              <a:rPr lang="en-US" sz="2000" dirty="0" smtClean="0"/>
              <a:t>	Fortunately, he realized that he was ruining his life, and took up new interests.  He began to draw.  Then he took up blacksmithing, so he could repair the iron farm implements that had recently been introduced to the area.  Self-taught as usual, he made his own tools, forge and bellows.  He was soon doing a good business either repairing items or selling items he had created himself.  His spurs and bridle bits were in great demand because he liked to decorate them with silver.  Although he maintained his store, he not only stopped drinking but stopped selling alcohol.</a:t>
            </a:r>
          </a:p>
          <a:p>
            <a:r>
              <a:rPr lang="en-US" sz="2000" dirty="0" smtClean="0"/>
              <a:t>	It is unclear when Sequoyah moved to Alabama from Tennessee.  Some sources claim he went with his mother, though there is no confirmed date for her death.  Others have stated that it was before 1809, when he started his work on the Cherokee </a:t>
            </a:r>
            <a:r>
              <a:rPr lang="en-US" sz="2000" dirty="0" err="1" smtClean="0"/>
              <a:t>Syllabary</a:t>
            </a:r>
            <a:r>
              <a:rPr lang="en-US" sz="2000" dirty="0" smtClean="0"/>
              <a:t>.  Another source claims it was in 1818.</a:t>
            </a:r>
            <a:r>
              <a:rPr lang="en-US" sz="2000" baseline="30000" dirty="0" smtClean="0"/>
              <a:t> </a:t>
            </a:r>
            <a:r>
              <a:rPr lang="en-US" sz="2000" dirty="0" smtClean="0"/>
              <a:t>  However, this date is too late, because he was already living in Alabama when he enlisted in the army.   In 1813–14, Sequoyah served as a warrior of the Cherokee Regiment (Col. Gideon Morgan, Commander) at the Battle of Horseshoe Bend against the "Red Sticks" (Creek, or Muskogee, renegades).   His white comrades called him either George Guess or George Gist.</a:t>
            </a:r>
            <a:r>
              <a:rPr lang="en-US" sz="2000" baseline="30000" dirty="0" smtClean="0"/>
              <a:t> </a:t>
            </a:r>
            <a:r>
              <a:rPr lang="en-US" sz="2000" dirty="0" smtClean="0"/>
              <a:t> The </a:t>
            </a:r>
            <a:r>
              <a:rPr lang="en-US" sz="2000" i="1" dirty="0" smtClean="0"/>
              <a:t>Encyclopedia of Alabama</a:t>
            </a:r>
            <a:r>
              <a:rPr lang="en-US" sz="2000" dirty="0" smtClean="0"/>
              <a:t> states that Sequoyah married Sally </a:t>
            </a:r>
            <a:r>
              <a:rPr lang="en-US" sz="2000" dirty="0" err="1" smtClean="0"/>
              <a:t>Benge</a:t>
            </a:r>
            <a:r>
              <a:rPr lang="en-US" sz="2000" dirty="0" smtClean="0"/>
              <a:t> in 1815.</a:t>
            </a:r>
          </a:p>
          <a:p>
            <a:r>
              <a:rPr lang="en-US" sz="2000" dirty="0" smtClean="0"/>
              <a:t>	As a silversmith, Sequoyah dealt regularly with whites who had settled in the area.  He was impressed by their writing, referring to their correspondence as "talking leaves".  He knew that they represented a way to transmit information to other people in distant places. However, a majority of the Cherokees believed that writing was either sorcery, a special gift, or a pretense.  Sequoyah accepted none of these explanations.  He said that he could invent a way for Cherokees to talk on paper, even though his friends and family thought the idea was ridiculous.</a:t>
            </a:r>
          </a:p>
          <a:p>
            <a:r>
              <a:rPr lang="en-US" sz="2000" dirty="0" smtClean="0"/>
              <a:t>	Around 1809, Sequoyah began creating a system of writing for the Cherokee language. At first he sought to create a character for each word in the language.  He spent a year on this effort, leaving his fields unplanted, so that his friends and neighbors thought he had lost his mind.  His wife is said to have burned his initial work, believing it to be witchcraft.   He realized that this approach was impractical because it would require too many pictures to be remembered.  He tried making a symbol for every idea, but this also caused too many problems to be practical.</a:t>
            </a:r>
          </a:p>
          <a:p>
            <a:r>
              <a:rPr lang="en-US" sz="2000" dirty="0" smtClean="0"/>
              <a:t>	Sequoyah decided to develop a symbol for each syllable in the language. After approximately a month, he had a system of 86 characters, some of which were Latin letters he obtained from a spelling book.</a:t>
            </a:r>
            <a:r>
              <a:rPr lang="en-US" sz="2000" baseline="30000" dirty="0" smtClean="0"/>
              <a:t> </a:t>
            </a:r>
            <a:r>
              <a:rPr lang="en-US" sz="2000" dirty="0" smtClean="0"/>
              <a:t> "In their present form, many of the </a:t>
            </a:r>
            <a:r>
              <a:rPr lang="en-US" sz="2000" dirty="0" err="1" smtClean="0"/>
              <a:t>syllabary</a:t>
            </a:r>
            <a:r>
              <a:rPr lang="en-US" sz="2000" dirty="0" smtClean="0"/>
              <a:t> characters resemble Roman, Cyrillic or Greek letters or Arabic numerals," says Janine </a:t>
            </a:r>
            <a:r>
              <a:rPr lang="en-US" sz="2000" dirty="0" err="1" smtClean="0"/>
              <a:t>Scancarelli</a:t>
            </a:r>
            <a:r>
              <a:rPr lang="en-US" sz="2000" dirty="0" smtClean="0"/>
              <a:t>, a scholar of Cherokee writing, "but there is no apparent relationship between their sounds in other languages and in Cherokee."</a:t>
            </a:r>
          </a:p>
          <a:p>
            <a:r>
              <a:rPr lang="en-US" sz="2000" dirty="0" smtClean="0"/>
              <a:t>	Sequoyah first taught the </a:t>
            </a:r>
            <a:r>
              <a:rPr lang="en-US" sz="2000" dirty="0" err="1" smtClean="0"/>
              <a:t>syllabary</a:t>
            </a:r>
            <a:r>
              <a:rPr lang="en-US" sz="2000" dirty="0" smtClean="0"/>
              <a:t> to his six-year old</a:t>
            </a:r>
            <a:r>
              <a:rPr lang="en-US" sz="2000" baseline="30000" dirty="0" smtClean="0"/>
              <a:t> </a:t>
            </a:r>
            <a:r>
              <a:rPr lang="en-US" sz="2000" dirty="0" smtClean="0"/>
              <a:t>daughter, </a:t>
            </a:r>
            <a:r>
              <a:rPr lang="en-US" sz="2000" i="1" dirty="0" err="1" smtClean="0"/>
              <a:t>Ayokeh</a:t>
            </a:r>
            <a:r>
              <a:rPr lang="en-US" sz="2000" dirty="0" smtClean="0"/>
              <a:t> (also spelled </a:t>
            </a:r>
            <a:r>
              <a:rPr lang="en-US" sz="2000" dirty="0" err="1" smtClean="0"/>
              <a:t>Ayoka</a:t>
            </a:r>
            <a:r>
              <a:rPr lang="en-US" sz="2000" dirty="0" smtClean="0"/>
              <a:t>), because he could not find adults willing to learn it.</a:t>
            </a:r>
            <a:r>
              <a:rPr lang="en-US" sz="2000" baseline="30000" dirty="0" smtClean="0"/>
              <a:t> </a:t>
            </a:r>
            <a:r>
              <a:rPr lang="en-US" sz="2000" dirty="0" smtClean="0"/>
              <a:t> He traveled to the Indian Reserves in the </a:t>
            </a:r>
            <a:r>
              <a:rPr lang="en-US" sz="2000" dirty="0" err="1" smtClean="0"/>
              <a:t>Arkansaw</a:t>
            </a:r>
            <a:r>
              <a:rPr lang="en-US" sz="2000" dirty="0" smtClean="0"/>
              <a:t> Territory where some Cherokee had settled.  When he tried to convince the local leaders of the </a:t>
            </a:r>
            <a:r>
              <a:rPr lang="en-US" sz="2000" dirty="0" err="1" smtClean="0"/>
              <a:t>syllabary's</a:t>
            </a:r>
            <a:r>
              <a:rPr lang="en-US" sz="2000" dirty="0" smtClean="0"/>
              <a:t> usefulness, they doubted him.  Sequoyah asked each leader to say a word, which he wrote down, and then called his daughter in to read the words back.  This demonstration convinced the leaders to let him teach the </a:t>
            </a:r>
            <a:r>
              <a:rPr lang="en-US" sz="2000" dirty="0" err="1" smtClean="0"/>
              <a:t>syllabary</a:t>
            </a:r>
            <a:r>
              <a:rPr lang="en-US" sz="2000" dirty="0" smtClean="0"/>
              <a:t> to a few more people. This took several months, during which it was rumored that he might be using the students for sorcery.  After completing the lessons, Sequoyah wrote a dictated letter to each student, and read a dictated response.  This test convinced the western Cherokee that he had created a practical writing system.</a:t>
            </a:r>
          </a:p>
          <a:p>
            <a:r>
              <a:rPr lang="en-US" sz="2000" dirty="0" smtClean="0"/>
              <a:t>	When Sequoyah returned east, he brought a sealed envelope containing a written speech from one of the Arkansas Cherokee leaders.  By reading this speech, he convinced the eastern Cherokee also to learn the system, after which it spread rapidly.</a:t>
            </a:r>
          </a:p>
          <a:p>
            <a:r>
              <a:rPr lang="en-US" sz="2000" dirty="0" smtClean="0"/>
              <a:t>	In 1824, the General Council of the Eastern Cherokees awarded Sequoyah a large silver medal in honor of the </a:t>
            </a:r>
            <a:r>
              <a:rPr lang="en-US" sz="2000" dirty="0" err="1" smtClean="0"/>
              <a:t>syllabary</a:t>
            </a:r>
            <a:r>
              <a:rPr lang="en-US" sz="2000" dirty="0" smtClean="0"/>
              <a:t>.  According to Davis, one side of the medal bore his image surrounded by the inscription in English, "Presented to George Gist by the General Council of the Cherokee for his ingenuity in the invention of the Cherokee Alphabet."  The reverse side showed two long-stemmed pipes and the same inscription written in Cherokee.  Supposedly, Sequoyah wore the medal throughout the rest of his life and it was buried with him.</a:t>
            </a:r>
          </a:p>
          <a:p>
            <a:r>
              <a:rPr lang="en-US" sz="2000" dirty="0" smtClean="0"/>
              <a:t>	In 1825 the Cherokee Nation officially adopted the writing system.  In 1826, the Cherokee National Council commissioned George </a:t>
            </a:r>
            <a:r>
              <a:rPr lang="en-US" sz="2000" dirty="0" err="1" smtClean="0"/>
              <a:t>Lowrey</a:t>
            </a:r>
            <a:r>
              <a:rPr lang="en-US" sz="2000" dirty="0" smtClean="0"/>
              <a:t> and David Brown to translate and print eight copies of the laws of the Cherokee Nation in the Cherokee language using </a:t>
            </a:r>
            <a:r>
              <a:rPr lang="en-US" sz="2000" dirty="0" err="1" smtClean="0"/>
              <a:t>Sequoyah's</a:t>
            </a:r>
            <a:r>
              <a:rPr lang="en-US" sz="2000" dirty="0" smtClean="0"/>
              <a:t> new system.</a:t>
            </a:r>
            <a:r>
              <a:rPr lang="en-US" sz="2000" baseline="30000" dirty="0" smtClean="0"/>
              <a:t> </a:t>
            </a:r>
            <a:r>
              <a:rPr lang="en-US" sz="2000" dirty="0" smtClean="0"/>
              <a:t> From 1828 to 1834, American missionaries assisted the Cherokee in using </a:t>
            </a:r>
            <a:r>
              <a:rPr lang="en-US" sz="2000" dirty="0" err="1" smtClean="0"/>
              <a:t>Sequoyah's</a:t>
            </a:r>
            <a:r>
              <a:rPr lang="en-US" sz="2000" dirty="0" smtClean="0"/>
              <a:t> </a:t>
            </a:r>
            <a:r>
              <a:rPr lang="en-US" sz="2000" dirty="0" err="1" smtClean="0"/>
              <a:t>syllabary</a:t>
            </a:r>
            <a:r>
              <a:rPr lang="en-US" sz="2000" dirty="0" smtClean="0"/>
              <a:t> to develop type characters and print the </a:t>
            </a:r>
            <a:r>
              <a:rPr lang="en-US" sz="2000" i="1" dirty="0" smtClean="0"/>
              <a:t>Cherokee Phoenix</a:t>
            </a:r>
            <a:r>
              <a:rPr lang="en-US" sz="2000" dirty="0" smtClean="0"/>
              <a:t>, the first newspaper of the Cherokee Nation, with text in both Cherokee and English.</a:t>
            </a:r>
          </a:p>
          <a:p>
            <a:r>
              <a:rPr lang="en-US" sz="2000" dirty="0" smtClean="0"/>
              <a:t>	The news that an illiterate Cherokee had created a </a:t>
            </a:r>
            <a:r>
              <a:rPr lang="en-US" sz="2000" dirty="0" err="1" smtClean="0"/>
              <a:t>syllabary</a:t>
            </a:r>
            <a:r>
              <a:rPr lang="en-US" sz="2000" dirty="0" smtClean="0"/>
              <a:t> spread throughout the USA.  A missionary working in northern Alaska read about it and created a </a:t>
            </a:r>
            <a:r>
              <a:rPr lang="en-US" sz="2000" dirty="0" err="1" smtClean="0"/>
              <a:t>syllabary</a:t>
            </a:r>
            <a:r>
              <a:rPr lang="en-US" sz="2000" dirty="0" smtClean="0"/>
              <a:t>, what has become known as Cree syllabics.   This syllabic writing inspired other groups across Canada to adapt the syllabics to their languages.  A literate Cherokee emigrated to Liberia and told about their </a:t>
            </a:r>
            <a:r>
              <a:rPr lang="en-US" sz="2000" dirty="0" err="1" smtClean="0"/>
              <a:t>syllabary</a:t>
            </a:r>
            <a:r>
              <a:rPr lang="en-US" sz="2000" dirty="0" smtClean="0"/>
              <a:t>, leading a </a:t>
            </a:r>
            <a:r>
              <a:rPr lang="en-US" sz="2000" dirty="0" err="1" smtClean="0"/>
              <a:t>Bassa</a:t>
            </a:r>
            <a:r>
              <a:rPr lang="en-US" sz="2000" dirty="0" smtClean="0"/>
              <a:t> language speaker of Liberia to create his own </a:t>
            </a:r>
            <a:r>
              <a:rPr lang="en-US" sz="2000" dirty="0" err="1" smtClean="0"/>
              <a:t>syllabary</a:t>
            </a:r>
            <a:r>
              <a:rPr lang="en-US" sz="2000" dirty="0" smtClean="0"/>
              <a:t>, which led others groups in West Africa to follow suit, creating their own </a:t>
            </a:r>
            <a:r>
              <a:rPr lang="en-US" sz="2000" dirty="0" err="1" smtClean="0"/>
              <a:t>syllabaries</a:t>
            </a:r>
            <a:r>
              <a:rPr lang="en-US" sz="2000" dirty="0" smtClean="0"/>
              <a:t>.  A missionary in China read about the Cree </a:t>
            </a:r>
            <a:r>
              <a:rPr lang="en-US" sz="2000" dirty="0" err="1" smtClean="0"/>
              <a:t>syllabary</a:t>
            </a:r>
            <a:r>
              <a:rPr lang="en-US" sz="2000" dirty="0" smtClean="0"/>
              <a:t> and was inspired to follow that example in writing a local language in China.  The result of all the diffusion of </a:t>
            </a:r>
            <a:r>
              <a:rPr lang="en-US" sz="2000" dirty="0" err="1" smtClean="0"/>
              <a:t>Sequoyah's</a:t>
            </a:r>
            <a:r>
              <a:rPr lang="en-US" sz="2000" dirty="0" smtClean="0"/>
              <a:t> work is that it has led to 21 scripts devised, used for over 65 languages.</a:t>
            </a:r>
          </a:p>
          <a:p>
            <a:r>
              <a:rPr lang="en-US" sz="2000" dirty="0" smtClean="0"/>
              <a:t>	After the Nation accepted his </a:t>
            </a:r>
            <a:r>
              <a:rPr lang="en-US" sz="2000" dirty="0" err="1" smtClean="0"/>
              <a:t>syllabary</a:t>
            </a:r>
            <a:r>
              <a:rPr lang="en-US" sz="2000" dirty="0" smtClean="0"/>
              <a:t> in 1825, Sequoyah traveled to the Cherokee lands in the Arkansas Territory.  There he set up a blacksmith shop and a salt works.  He continued to teach the </a:t>
            </a:r>
            <a:r>
              <a:rPr lang="en-US" sz="2000" dirty="0" err="1" smtClean="0"/>
              <a:t>syllabary</a:t>
            </a:r>
            <a:r>
              <a:rPr lang="en-US" sz="2000" dirty="0" smtClean="0"/>
              <a:t> to anyone who wished.</a:t>
            </a:r>
          </a:p>
          <a:p>
            <a:r>
              <a:rPr lang="en-US" sz="2000" dirty="0" smtClean="0"/>
              <a:t>	In 1828, Sequoyah journeyed to Washington, D.C., as part of a delegation to negotiate a treaty for land in the planned Indian Territory.  While in Washington, D.C., he sat for a formal portrait painted by Charles Bird King.  He holds a copy of the </a:t>
            </a:r>
            <a:r>
              <a:rPr lang="en-US" sz="2000" dirty="0" err="1" smtClean="0"/>
              <a:t>syllabary</a:t>
            </a:r>
            <a:r>
              <a:rPr lang="en-US" sz="2000" dirty="0" smtClean="0"/>
              <a:t> in his left hand and is smoking a long-stemmed pipe . During his trip, he met representatives of other Native American tribes.  Inspired by these meetings, he decided to create a </a:t>
            </a:r>
            <a:r>
              <a:rPr lang="en-US" sz="2000" dirty="0" err="1" smtClean="0"/>
              <a:t>syllabary</a:t>
            </a:r>
            <a:r>
              <a:rPr lang="en-US" sz="2000" dirty="0" smtClean="0"/>
              <a:t> for universal use among Native American tribes.  Sequoyah began to journey into areas of present day Arizona  and New Mexico, to meet with tribes there.</a:t>
            </a:r>
          </a:p>
          <a:p>
            <a:r>
              <a:rPr lang="en-US" sz="2000" dirty="0" smtClean="0"/>
              <a:t>	In 1829, Sequoyah moved to a location on Big Skin Bayou, near the present city of Sallisaw, Oklahoma, where he built </a:t>
            </a:r>
            <a:r>
              <a:rPr lang="en-US" sz="2000" dirty="0" err="1" smtClean="0"/>
              <a:t>Sequoyah's</a:t>
            </a:r>
            <a:r>
              <a:rPr lang="en-US" sz="2000" dirty="0" smtClean="0"/>
              <a:t> Cabin that became his home for the rest of his life.   It was declared a National Historic Landmark in 1965.</a:t>
            </a:r>
            <a:r>
              <a:rPr lang="en-US" sz="2000" baseline="30000" dirty="0" smtClean="0"/>
              <a:t> </a:t>
            </a:r>
            <a:r>
              <a:rPr lang="en-US" sz="2000" dirty="0" smtClean="0"/>
              <a:t> It was operated by the Oklahoma Historical Society until it was purchased by the Cherokee Nation November 9, 2016.</a:t>
            </a:r>
          </a:p>
          <a:p>
            <a:r>
              <a:rPr lang="en-US" sz="2000" dirty="0" smtClean="0"/>
              <a:t>	In 1839, when the Cherokees were bitterly divided over the issue of removal to Indian Territory, Sequoyah joined with Jesse </a:t>
            </a:r>
            <a:r>
              <a:rPr lang="en-US" sz="2000" dirty="0" err="1" smtClean="0"/>
              <a:t>Bushyhead</a:t>
            </a:r>
            <a:r>
              <a:rPr lang="en-US" sz="2000" dirty="0" smtClean="0"/>
              <a:t> to try to reunite the Cherokee Nation.  Sequoyah, representing the Western Cherokees, and </a:t>
            </a:r>
            <a:r>
              <a:rPr lang="en-US" sz="2000" dirty="0" err="1" smtClean="0"/>
              <a:t>Bushyhead</a:t>
            </a:r>
            <a:r>
              <a:rPr lang="en-US" sz="2000" dirty="0" smtClean="0"/>
              <a:t> representing the Eastern Cherokees, made a joint plea at a tribal council meeting at </a:t>
            </a:r>
            <a:r>
              <a:rPr lang="en-US" sz="2000" dirty="0" err="1" smtClean="0"/>
              <a:t>Takatoka</a:t>
            </a:r>
            <a:r>
              <a:rPr lang="en-US" sz="2000" dirty="0" smtClean="0"/>
              <a:t> on 20 June 1839, where they succeeded in getting a voice vote to hold a new council of all Cherokees to resolve the reunification issues.</a:t>
            </a:r>
          </a:p>
          <a:p>
            <a:r>
              <a:rPr lang="en-US" sz="2000" dirty="0" smtClean="0"/>
              <a:t>	In addition, Sequoyah dreamed of seeing the splintered Cherokee Nation reunited.  In the spring of 1842, Sequoyah began a trip to locate other Cherokee bands who were believed to have fled to Mexico and persuade them return to the Cherokee Nation in the United States.  He was accompanied by his son, </a:t>
            </a:r>
            <a:r>
              <a:rPr lang="en-US" sz="2000" dirty="0" err="1" smtClean="0"/>
              <a:t>Teesy</a:t>
            </a:r>
            <a:r>
              <a:rPr lang="en-US" sz="2000" dirty="0" smtClean="0"/>
              <a:t> (</a:t>
            </a:r>
            <a:r>
              <a:rPr lang="en-US" sz="2000" dirty="0" err="1" smtClean="0"/>
              <a:t>Chusaleta</a:t>
            </a:r>
            <a:r>
              <a:rPr lang="en-US" sz="2000" dirty="0" smtClean="0"/>
              <a:t>), as well as other Cherokees identified as Co-</a:t>
            </a:r>
            <a:r>
              <a:rPr lang="en-US" sz="2000" dirty="0" err="1" smtClean="0"/>
              <a:t>tes</a:t>
            </a:r>
            <a:r>
              <a:rPr lang="en-US" sz="2000" dirty="0" smtClean="0"/>
              <a:t>-ka, Nu-</a:t>
            </a:r>
            <a:r>
              <a:rPr lang="en-US" sz="2000" dirty="0" err="1" smtClean="0"/>
              <a:t>wo</a:t>
            </a:r>
            <a:r>
              <a:rPr lang="en-US" sz="2000" dirty="0" smtClean="0"/>
              <a:t>-</a:t>
            </a:r>
            <a:r>
              <a:rPr lang="en-US" sz="2000" dirty="0" err="1" smtClean="0"/>
              <a:t>ta</a:t>
            </a:r>
            <a:r>
              <a:rPr lang="en-US" sz="2000" dirty="0" smtClean="0"/>
              <a:t>-</a:t>
            </a:r>
            <a:r>
              <a:rPr lang="en-US" sz="2000" dirty="0" err="1" smtClean="0"/>
              <a:t>na</a:t>
            </a:r>
            <a:r>
              <a:rPr lang="en-US" sz="2000" dirty="0" smtClean="0"/>
              <a:t>, </a:t>
            </a:r>
            <a:r>
              <a:rPr lang="en-US" sz="2000" dirty="0" err="1" smtClean="0"/>
              <a:t>Cah-ta-ta</a:t>
            </a:r>
            <a:r>
              <a:rPr lang="en-US" sz="2000" dirty="0" smtClean="0"/>
              <a:t>, Co-</a:t>
            </a:r>
            <a:r>
              <a:rPr lang="en-US" sz="2000" dirty="0" err="1" smtClean="0"/>
              <a:t>wo</a:t>
            </a:r>
            <a:r>
              <a:rPr lang="en-US" sz="2000" dirty="0" smtClean="0"/>
              <a:t>-</a:t>
            </a:r>
            <a:r>
              <a:rPr lang="en-US" sz="2000" dirty="0" err="1" smtClean="0"/>
              <a:t>si</a:t>
            </a:r>
            <a:r>
              <a:rPr lang="en-US" sz="2000" dirty="0" smtClean="0"/>
              <a:t>-</a:t>
            </a:r>
            <a:r>
              <a:rPr lang="en-US" sz="2000" dirty="0" err="1" smtClean="0"/>
              <a:t>ti</a:t>
            </a:r>
            <a:r>
              <a:rPr lang="en-US" sz="2000" dirty="0" smtClean="0"/>
              <a:t>, John Elijah, and The Worm.  Sometime between 1843 and 1845, he died during a trip to San Fernando, Tamaulipas, Mexico, when he was seeking Cherokee who migrated there at the time of Indian Removal.  His resting place is believed to be in Zaragoza near the Mexico-Texas border.</a:t>
            </a:r>
          </a:p>
          <a:p>
            <a:r>
              <a:rPr lang="en-US" sz="2000" dirty="0" smtClean="0"/>
              <a:t>	The following letter gives an account of the death of Sequoyah:</a:t>
            </a:r>
          </a:p>
          <a:p>
            <a:r>
              <a:rPr lang="en-US" sz="2000" dirty="0" smtClean="0"/>
              <a:t>“Warren's Trading House, Red </a:t>
            </a:r>
            <a:r>
              <a:rPr lang="en-US" sz="2000" dirty="0" err="1" smtClean="0"/>
              <a:t>River,April</a:t>
            </a:r>
            <a:r>
              <a:rPr lang="en-US" sz="2000" dirty="0" smtClean="0"/>
              <a:t> 21st, 1845.</a:t>
            </a:r>
          </a:p>
          <a:p>
            <a:r>
              <a:rPr lang="en-US" sz="2000" dirty="0" smtClean="0"/>
              <a:t>We, the undersigned Cherokees, direct from the Spanish Dominions, do hereby certify that George Guess of the Cherokee Nation, Arkansas, departed this life in the town of San-</a:t>
            </a:r>
            <a:r>
              <a:rPr lang="en-US" sz="2000" dirty="0" err="1" smtClean="0"/>
              <a:t>fernando</a:t>
            </a:r>
            <a:r>
              <a:rPr lang="en-US" sz="2000" dirty="0" smtClean="0"/>
              <a:t> in the month of August, 1843, and his son </a:t>
            </a:r>
            <a:r>
              <a:rPr lang="en-US" sz="2000" dirty="0" err="1" smtClean="0"/>
              <a:t>Chusaleta</a:t>
            </a:r>
            <a:r>
              <a:rPr lang="en-US" sz="2000" dirty="0" smtClean="0"/>
              <a:t> is at this time on the </a:t>
            </a:r>
            <a:r>
              <a:rPr lang="en-US" sz="2000" dirty="0" err="1" smtClean="0"/>
              <a:t>Brasos</a:t>
            </a:r>
            <a:r>
              <a:rPr lang="en-US" sz="2000" dirty="0" smtClean="0"/>
              <a:t> River, Texas, about thirty miles above the falls, and he intends returning home this fall. Given under our hands the day and date written.</a:t>
            </a:r>
          </a:p>
          <a:p>
            <a:r>
              <a:rPr lang="en-US" sz="2000" dirty="0" smtClean="0"/>
              <a:t>	 STANDING X ROCK (his mark)</a:t>
            </a:r>
          </a:p>
          <a:p>
            <a:r>
              <a:rPr lang="en-US" sz="2000" dirty="0" smtClean="0"/>
              <a:t>	STANDING X BOWLES (his mark)</a:t>
            </a:r>
          </a:p>
          <a:p>
            <a:r>
              <a:rPr lang="en-US" sz="2000" dirty="0" smtClean="0"/>
              <a:t>	WATCH X JUSTICE (his mark)</a:t>
            </a:r>
          </a:p>
          <a:p>
            <a:r>
              <a:rPr lang="en-US" sz="2000" dirty="0" smtClean="0"/>
              <a:t>	</a:t>
            </a:r>
            <a:r>
              <a:rPr lang="en-US" sz="2000" dirty="0" err="1" smtClean="0"/>
              <a:t>WITNESSESDaniel</a:t>
            </a:r>
            <a:r>
              <a:rPr lang="en-US" sz="2000" dirty="0" smtClean="0"/>
              <a:t> G. </a:t>
            </a:r>
            <a:r>
              <a:rPr lang="en-US" sz="2000" dirty="0" err="1" smtClean="0"/>
              <a:t>WatsonJ</a:t>
            </a:r>
            <a:r>
              <a:rPr lang="en-US" sz="2000" dirty="0" smtClean="0"/>
              <a:t> </a:t>
            </a:r>
            <a:r>
              <a:rPr lang="en-US" sz="2000" dirty="0" err="1" smtClean="0"/>
              <a:t>esse</a:t>
            </a:r>
            <a:r>
              <a:rPr lang="en-US" sz="2000" dirty="0" smtClean="0"/>
              <a:t> Chisholm”</a:t>
            </a:r>
          </a:p>
          <a:p>
            <a:r>
              <a:rPr lang="en-US" sz="2000" dirty="0" smtClean="0"/>
              <a:t>      In 1938, the Cherokee Nation Principal Chief J. B. Milam funded an expedition to find </a:t>
            </a:r>
            <a:r>
              <a:rPr lang="en-US" sz="2000" dirty="0" err="1" smtClean="0"/>
              <a:t>Sequoyah's</a:t>
            </a:r>
            <a:r>
              <a:rPr lang="en-US" sz="2000" dirty="0" smtClean="0"/>
              <a:t> grave in Mexico.</a:t>
            </a:r>
            <a:r>
              <a:rPr lang="en-US" sz="2000" baseline="30000" dirty="0" smtClean="0"/>
              <a:t> </a:t>
            </a:r>
            <a:r>
              <a:rPr lang="en-US" sz="2000" dirty="0" smtClean="0"/>
              <a:t>  A party of Cherokee and non-Cherokee scholars embarked from Eagle Pass, Texas, on January 1939.  They found a grave site near a fresh water spring in Coahuila, Mexico, but could not conclusively determine the grave site was that of Sequoyah.</a:t>
            </a:r>
          </a:p>
          <a:p>
            <a:r>
              <a:rPr lang="en-US" sz="2000" dirty="0" smtClean="0"/>
              <a:t>	In 2011, the </a:t>
            </a:r>
            <a:r>
              <a:rPr lang="en-US" sz="2000" i="1" dirty="0" smtClean="0"/>
              <a:t>Muskogee Phoenix</a:t>
            </a:r>
            <a:r>
              <a:rPr lang="en-US" sz="2000" dirty="0" smtClean="0"/>
              <a:t> published an article relating a discovery in 1903 of a gravesite in the Wichita Mountains by Hayes and </a:t>
            </a:r>
            <a:r>
              <a:rPr lang="en-US" sz="2000" dirty="0" err="1" smtClean="0"/>
              <a:t>Fancher</a:t>
            </a:r>
            <a:r>
              <a:rPr lang="en-US" sz="2000" dirty="0" smtClean="0"/>
              <a:t> which they believed was </a:t>
            </a:r>
            <a:r>
              <a:rPr lang="en-US" sz="2000" dirty="0" err="1" smtClean="0"/>
              <a:t>Sequoyah's</a:t>
            </a:r>
            <a:r>
              <a:rPr lang="en-US" sz="2000" dirty="0" smtClean="0"/>
              <a:t>. The two men said the site was in a cave and contained a human skeleton with one leg shorter than the other, a long-stemmed pipe, two silver medals, a flintlock rifle and an ax. However, the site was far north of the Mexican border.</a:t>
            </a:r>
          </a:p>
          <a:p>
            <a:endParaRPr lang="en-US" sz="2000" dirty="0" smtClean="0"/>
          </a:p>
          <a:p>
            <a:endParaRPr lang="en-US" sz="2000" dirty="0"/>
          </a:p>
        </p:txBody>
      </p:sp>
      <p:pic>
        <p:nvPicPr>
          <p:cNvPr id="3" name="Picture 6" descr="Image result for sequoyah"/>
          <p:cNvPicPr>
            <a:picLocks noChangeAspect="1" noChangeArrowheads="1"/>
          </p:cNvPicPr>
          <p:nvPr/>
        </p:nvPicPr>
        <p:blipFill>
          <a:blip r:embed="rId3"/>
          <a:srcRect r="1655" b="10285"/>
          <a:stretch>
            <a:fillRect/>
          </a:stretch>
        </p:blipFill>
        <p:spPr bwMode="auto">
          <a:xfrm>
            <a:off x="6781800" y="228600"/>
            <a:ext cx="2057400" cy="2504661"/>
          </a:xfrm>
          <a:prstGeom prst="rect">
            <a:avLst/>
          </a:prstGeom>
          <a:noFill/>
          <a:ln w="25400">
            <a:solidFill>
              <a:schemeClr val="tx1"/>
            </a:solid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20" name="TextBox 19"/>
          <p:cNvSpPr txBox="1"/>
          <p:nvPr/>
        </p:nvSpPr>
        <p:spPr>
          <a:xfrm>
            <a:off x="5715000" y="284994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p:nvSpPr>
          <p:cNvPr id="55" name="Rectangle 5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9" name="TextBox 78"/>
          <p:cNvSpPr txBox="1"/>
          <p:nvPr/>
        </p:nvSpPr>
        <p:spPr>
          <a:xfrm>
            <a:off x="0" y="0"/>
            <a:ext cx="9144000" cy="1138773"/>
          </a:xfrm>
          <a:prstGeom prst="rect">
            <a:avLst/>
          </a:prstGeom>
          <a:solidFill>
            <a:schemeClr val="tx1"/>
          </a:solidFill>
        </p:spPr>
        <p:txBody>
          <a:bodyPr wrap="square" rtlCol="0">
            <a:spAutoFit/>
          </a:bodyPr>
          <a:lstStyle/>
          <a:p>
            <a:r>
              <a:rPr lang="en-US" sz="4800" b="1" i="1" spc="100" dirty="0" smtClean="0">
                <a:solidFill>
                  <a:schemeClr val="bg1"/>
                </a:solidFill>
                <a:cs typeface="Arial" pitchFamily="34" charset="0"/>
              </a:rPr>
              <a:t>   	Indian Removal Act</a:t>
            </a:r>
          </a:p>
          <a:p>
            <a:endParaRPr lang="en-US" sz="2000" b="1" i="1" spc="100" dirty="0" smtClean="0">
              <a:solidFill>
                <a:schemeClr val="bg1"/>
              </a:solidFill>
              <a:cs typeface="Arial" pitchFamily="34" charset="0"/>
            </a:endParaRPr>
          </a:p>
        </p:txBody>
      </p:sp>
      <p:sp>
        <p:nvSpPr>
          <p:cNvPr id="66" name="TextBox 65"/>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chemeClr val="bg1"/>
                </a:solidFill>
                <a:effectLst>
                  <a:outerShdw dist="50800" dir="5400000" algn="ctr" rotWithShape="0">
                    <a:schemeClr val="tx1"/>
                  </a:outerShdw>
                </a:effectLst>
              </a:rPr>
              <a:t>1830</a:t>
            </a:r>
            <a:endParaRPr lang="en-US" sz="7200" b="1" dirty="0">
              <a:solidFill>
                <a:schemeClr val="bg1"/>
              </a:solidFill>
              <a:effectLst>
                <a:outerShdw dist="50800" dir="5400000" algn="ctr" rotWithShape="0">
                  <a:schemeClr val="tx1"/>
                </a:outerShdw>
              </a:effectLst>
            </a:endParaRPr>
          </a:p>
        </p:txBody>
      </p:sp>
      <p:sp>
        <p:nvSpPr>
          <p:cNvPr id="82" name="TextBox 81"/>
          <p:cNvSpPr txBox="1"/>
          <p:nvPr/>
        </p:nvSpPr>
        <p:spPr>
          <a:xfrm>
            <a:off x="-76200" y="4470499"/>
            <a:ext cx="7467600" cy="2616101"/>
          </a:xfrm>
          <a:prstGeom prst="rect">
            <a:avLst/>
          </a:prstGeom>
          <a:solidFill>
            <a:schemeClr val="tx1"/>
          </a:solidFill>
        </p:spPr>
        <p:txBody>
          <a:bodyPr wrap="square" rtlCol="0">
            <a:spAutoFit/>
          </a:bodyPr>
          <a:lstStyle/>
          <a:p>
            <a:r>
              <a:rPr lang="en-US" sz="4800" i="1" spc="100" dirty="0" smtClean="0">
                <a:solidFill>
                  <a:schemeClr val="bg1"/>
                </a:solidFill>
                <a:effectLst>
                  <a:outerShdw dist="50800" dir="7200000" algn="ctr" rotWithShape="0">
                    <a:schemeClr val="tx1"/>
                  </a:outerShdw>
                </a:effectLst>
                <a:cs typeface="Arial" pitchFamily="34" charset="0"/>
              </a:rPr>
              <a:t> - Where will they go?</a:t>
            </a:r>
          </a:p>
          <a:p>
            <a:r>
              <a:rPr lang="en-US" sz="4800" i="1" spc="100" dirty="0" smtClean="0">
                <a:solidFill>
                  <a:schemeClr val="bg1"/>
                </a:solidFill>
                <a:effectLst>
                  <a:outerShdw dist="50800" dir="7200000" algn="ctr" rotWithShape="0">
                    <a:schemeClr val="tx1"/>
                  </a:outerShdw>
                </a:effectLst>
                <a:cs typeface="Arial" pitchFamily="34" charset="0"/>
              </a:rPr>
              <a:t> - How will they get there?</a:t>
            </a:r>
          </a:p>
          <a:p>
            <a:r>
              <a:rPr lang="en-US" sz="4800" i="1" spc="100" dirty="0" smtClean="0">
                <a:solidFill>
                  <a:schemeClr val="bg1"/>
                </a:solidFill>
                <a:effectLst>
                  <a:outerShdw dist="50800" dir="7200000" algn="ctr" rotWithShape="0">
                    <a:schemeClr val="tx1"/>
                  </a:outerShdw>
                </a:effectLst>
                <a:cs typeface="Arial" pitchFamily="34" charset="0"/>
              </a:rPr>
              <a:t> - What will they find there?</a:t>
            </a:r>
          </a:p>
          <a:p>
            <a:endParaRPr lang="en-US" sz="2000" i="1" spc="100" dirty="0" smtClean="0">
              <a:solidFill>
                <a:schemeClr val="bg1"/>
              </a:solidFill>
              <a:effectLst>
                <a:outerShdw dist="50800" dir="7200000" algn="ctr" rotWithShape="0">
                  <a:schemeClr val="tx1"/>
                </a:outerShdw>
              </a:effectLst>
              <a:cs typeface="Arial" pitchFamily="34" charset="0"/>
            </a:endParaRPr>
          </a:p>
        </p:txBody>
      </p:sp>
      <p:sp>
        <p:nvSpPr>
          <p:cNvPr id="53" name="TextBox 52"/>
          <p:cNvSpPr txBox="1"/>
          <p:nvPr/>
        </p:nvSpPr>
        <p:spPr>
          <a:xfrm>
            <a:off x="990600" y="1295400"/>
            <a:ext cx="7696200" cy="2616101"/>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0"/>
                                        </p:tgtEl>
                                      </p:cBhvr>
                                    </p:animEffect>
                                    <p:set>
                                      <p:cBhvr>
                                        <p:cTn id="7" dur="1" fill="hold">
                                          <p:stCondLst>
                                            <p:cond delay="999"/>
                                          </p:stCondLst>
                                        </p:cTn>
                                        <p:tgtEl>
                                          <p:spTgt spid="2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9"/>
                                        </p:tgtEl>
                                      </p:cBhvr>
                                    </p:animEffect>
                                    <p:set>
                                      <p:cBhvr>
                                        <p:cTn id="10" dur="1" fill="hold">
                                          <p:stCondLst>
                                            <p:cond delay="999"/>
                                          </p:stCondLst>
                                        </p:cTn>
                                        <p:tgtEl>
                                          <p:spTgt spid="7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66"/>
                                        </p:tgtEl>
                                      </p:cBhvr>
                                    </p:animEffect>
                                    <p:set>
                                      <p:cBhvr>
                                        <p:cTn id="13" dur="1" fill="hold">
                                          <p:stCondLst>
                                            <p:cond delay="999"/>
                                          </p:stCondLst>
                                        </p:cTn>
                                        <p:tgtEl>
                                          <p:spTgt spid="66"/>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1000"/>
                                        <p:tgtEl>
                                          <p:spTgt spid="55"/>
                                        </p:tgtEl>
                                      </p:cBhvr>
                                    </p:animEffect>
                                  </p:childTnLst>
                                </p:cTn>
                              </p:par>
                              <p:par>
                                <p:cTn id="17" presetID="64" presetClass="path" presetSubtype="0" accel="50000" decel="50000" fill="hold" grpId="0" nodeType="withEffect">
                                  <p:stCondLst>
                                    <p:cond delay="0"/>
                                  </p:stCondLst>
                                  <p:childTnLst>
                                    <p:animMotion origin="layout" path="M 5.55112E-17 4.81481E-6 L 0.1125 -0.45741 " pathEditMode="relative" rAng="0" ptsTypes="AA">
                                      <p:cBhvr>
                                        <p:cTn id="18" dur="1000" fill="hold"/>
                                        <p:tgtEl>
                                          <p:spTgt spid="82"/>
                                        </p:tgtEl>
                                        <p:attrNameLst>
                                          <p:attrName>ppt_x</p:attrName>
                                          <p:attrName>ppt_y</p:attrName>
                                        </p:attrNameLst>
                                      </p:cBhvr>
                                      <p:rCtr x="56" y="-229"/>
                                    </p:animMotion>
                                  </p:childTnLst>
                                </p:cTn>
                              </p:par>
                              <p:par>
                                <p:cTn id="19" presetID="1" presetClass="emph" presetSubtype="2" fill="hold" nodeType="withEffect">
                                  <p:stCondLst>
                                    <p:cond delay="0"/>
                                  </p:stCondLst>
                                  <p:childTnLst>
                                    <p:animClr clrSpc="rgb">
                                      <p:cBhvr>
                                        <p:cTn id="20" dur="2000" fill="hold"/>
                                        <p:tgtEl>
                                          <p:spTgt spid="82"/>
                                        </p:tgtEl>
                                        <p:attrNameLst>
                                          <p:attrName>fillcolor</p:attrName>
                                        </p:attrNameLst>
                                      </p:cBhvr>
                                      <p:to>
                                        <a:srgbClr val="FFE5FF"/>
                                      </p:to>
                                    </p:animClr>
                                    <p:set>
                                      <p:cBhvr>
                                        <p:cTn id="21" dur="2000" fill="hold"/>
                                        <p:tgtEl>
                                          <p:spTgt spid="82"/>
                                        </p:tgtEl>
                                        <p:attrNameLst>
                                          <p:attrName>fill.type</p:attrName>
                                        </p:attrNameLst>
                                      </p:cBhvr>
                                      <p:to>
                                        <p:strVal val="solid"/>
                                      </p:to>
                                    </p:set>
                                    <p:set>
                                      <p:cBhvr>
                                        <p:cTn id="22" dur="2000" fill="hold"/>
                                        <p:tgtEl>
                                          <p:spTgt spid="82"/>
                                        </p:tgtEl>
                                        <p:attrNameLst>
                                          <p:attrName>fill.on</p:attrName>
                                        </p:attrNameLst>
                                      </p:cBhvr>
                                      <p:to>
                                        <p:strVal val="true"/>
                                      </p:to>
                                    </p:set>
                                  </p:childTnLst>
                                </p:cTn>
                              </p:par>
                              <p:par>
                                <p:cTn id="23" presetID="3" presetClass="emph" presetSubtype="2" fill="hold" grpId="1" nodeType="withEffect">
                                  <p:stCondLst>
                                    <p:cond delay="0"/>
                                  </p:stCondLst>
                                  <p:childTnLst>
                                    <p:animClr clrSpc="rgb">
                                      <p:cBhvr override="childStyle">
                                        <p:cTn id="24" dur="2000" fill="hold"/>
                                        <p:tgtEl>
                                          <p:spTgt spid="82"/>
                                        </p:tgtEl>
                                        <p:attrNameLst>
                                          <p:attrName>style.color</p:attrName>
                                        </p:attrNameLst>
                                      </p:cBhvr>
                                      <p:to>
                                        <a:srgbClr val="009900"/>
                                      </p:to>
                                    </p:animClr>
                                  </p:childTnLst>
                                </p:cTn>
                              </p:par>
                              <p:par>
                                <p:cTn id="25" presetID="10" presetClass="entr" presetSubtype="0" fill="hold" grpId="0" nodeType="withEffect">
                                  <p:stCondLst>
                                    <p:cond delay="50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childTnLst>
                                </p:cTn>
                              </p:par>
                              <p:par>
                                <p:cTn id="28" presetID="10" presetClass="exit" presetSubtype="0" fill="hold" grpId="2" nodeType="withEffect">
                                  <p:stCondLst>
                                    <p:cond delay="500"/>
                                  </p:stCondLst>
                                  <p:childTnLst>
                                    <p:animEffect transition="out" filter="fade">
                                      <p:cBhvr>
                                        <p:cTn id="29" dur="1000"/>
                                        <p:tgtEl>
                                          <p:spTgt spid="82"/>
                                        </p:tgtEl>
                                      </p:cBhvr>
                                    </p:animEffect>
                                    <p:set>
                                      <p:cBhvr>
                                        <p:cTn id="30" dur="1" fill="hold">
                                          <p:stCondLst>
                                            <p:cond delay="9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5" grpId="0" animBg="1"/>
      <p:bldP spid="79" grpId="0" animBg="1"/>
      <p:bldP spid="66" grpId="0"/>
      <p:bldP spid="82" grpId="0" animBg="1"/>
      <p:bldP spid="82" grpId="1" animBg="1"/>
      <p:bldP spid="82" grpId="2" animBg="1"/>
      <p:bldP spid="53"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21336000"/>
          </a:xfrm>
          <a:prstGeom prst="rect">
            <a:avLst/>
          </a:prstGeom>
        </p:spPr>
        <p:txBody>
          <a:bodyPr wrap="square">
            <a:spAutoFit/>
          </a:bodyPr>
          <a:lstStyle/>
          <a:p>
            <a:r>
              <a:rPr lang="en-US" sz="1600" dirty="0" smtClean="0">
                <a:hlinkClick r:id="rId2"/>
              </a:rPr>
              <a:t>http://www.cherokee.org/About-The-Nation/History/Biographies/Sequoyah</a:t>
            </a:r>
            <a:endParaRPr lang="en-US" sz="1600" dirty="0" smtClean="0"/>
          </a:p>
          <a:p>
            <a:r>
              <a:rPr lang="en-US" sz="1600" dirty="0" smtClean="0"/>
              <a:t> 	The completion of the </a:t>
            </a:r>
            <a:r>
              <a:rPr lang="en-US" sz="1600" dirty="0" err="1" smtClean="0"/>
              <a:t>syllabary</a:t>
            </a:r>
            <a:r>
              <a:rPr lang="en-US" sz="1600" dirty="0" smtClean="0"/>
              <a:t> was accomplished after his arrival in present-day Polk County, Arkansas. He returned east in 1821 to present it to the tribe, and then returned to Indian Territory in 1822, where he first taught the written language in the west.  In 1824, the General Council of the Cherokee Nation voted to give Sequoyah a large silver medal as an honor for his creation of the </a:t>
            </a:r>
            <a:r>
              <a:rPr lang="en-US" sz="1600" dirty="0" err="1" smtClean="0"/>
              <a:t>syllabary</a:t>
            </a:r>
            <a:r>
              <a:rPr lang="en-US" sz="1600" dirty="0" smtClean="0"/>
              <a:t>. Because he did not return east for many years, Chief Path Killer and John Ross had it sent to him.</a:t>
            </a:r>
            <a:br>
              <a:rPr lang="en-US" sz="1600" dirty="0" smtClean="0"/>
            </a:br>
            <a:r>
              <a:rPr lang="en-US" sz="1600" dirty="0" smtClean="0"/>
              <a:t>	In January 1828, Sequoyah traveled with a group of "Old Settler" Arkansas Cherokees to Washington, D.C. to sign a treaty. Article Five was for the benefit of Sequoyah, "It is further agreed that the United States will pay five hundred dollars for the use of George Guess, a Cherokee, for the great benefit he has conferred upon the Cherokee people in the beneficial results they are now experiencing from the use of the alphabet discovered by him, to whom also in consideration of his relinquishing a valuable saline, the privilege is hereby given to locate and occupy another saline on Lee’s Creek." Lee’s Creek is located in present-day Sequoyah County, Oklahoma. Sequoyah received only $300 of this money.</a:t>
            </a:r>
            <a:br>
              <a:rPr lang="en-US" sz="1600" dirty="0" smtClean="0"/>
            </a:br>
            <a:r>
              <a:rPr lang="en-US" sz="1600" dirty="0" smtClean="0"/>
              <a:t>	In 1829, Sequoyah and 2500 other Cherokees were moved to the Indian Territory in what is now Oklahoma by the United States government. The land was exchanged for the land they had been occupying in what was later to become Arkansas. The Osage Nation, however, occupied the land. Sequoyah settled near present-day Sallisaw, Oklahoma, where he built a log cabin, which is still standing and open to the public.</a:t>
            </a:r>
            <a:br>
              <a:rPr lang="en-US" sz="1600" dirty="0" smtClean="0"/>
            </a:br>
            <a:r>
              <a:rPr lang="en-US" sz="1600" dirty="0" smtClean="0"/>
              <a:t>	The Cherokee Advocate, June 26, 1845, gives a report of </a:t>
            </a:r>
            <a:r>
              <a:rPr lang="en-US" sz="1600" dirty="0" err="1" smtClean="0"/>
              <a:t>Sequoyah’s</a:t>
            </a:r>
            <a:r>
              <a:rPr lang="en-US" sz="1600" dirty="0" smtClean="0"/>
              <a:t> last travels as given by a Cherokee called "The Worm" who had traveled with him. In the spring of 1842, Sequoyah, his son </a:t>
            </a:r>
            <a:r>
              <a:rPr lang="en-US" sz="1600" dirty="0" err="1" smtClean="0"/>
              <a:t>Teesey</a:t>
            </a:r>
            <a:r>
              <a:rPr lang="en-US" sz="1600" dirty="0" smtClean="0"/>
              <a:t>, The Worm, and six others left Park Hill. They crossed the Arkansas River near Fort Gibson, passed the present town of Holdenville, then Edwards Settlement, and then traveled down the road laid out by Lt. </a:t>
            </a:r>
            <a:r>
              <a:rPr lang="en-US" sz="1600" dirty="0" err="1" smtClean="0"/>
              <a:t>Levensworth</a:t>
            </a:r>
            <a:r>
              <a:rPr lang="en-US" sz="1600" dirty="0" smtClean="0"/>
              <a:t>. Fifteen days further into their journey, they crossed the Red River near the present town of Sherman, Texas. For approximately 35 days, they traveled among the Wichita villages along the Red River. During this time, Sequoyah became very ill from a lack of food. After purchasing 3 bushels of corn from the </a:t>
            </a:r>
            <a:r>
              <a:rPr lang="en-US" sz="1600" dirty="0" err="1" smtClean="0"/>
              <a:t>Wichitas</a:t>
            </a:r>
            <a:r>
              <a:rPr lang="en-US" sz="1600" dirty="0" smtClean="0"/>
              <a:t>, his health improved. At that time, all of the party except The Worm and </a:t>
            </a:r>
            <a:r>
              <a:rPr lang="en-US" sz="1600" dirty="0" err="1" smtClean="0"/>
              <a:t>Teesey</a:t>
            </a:r>
            <a:r>
              <a:rPr lang="en-US" sz="1600" dirty="0" smtClean="0"/>
              <a:t> returned to the Cherokee Nation. The three continued on south to about 80 miles north of San Antonio, Texas, where all their horses were stolen. Instead of attempting to recover them, Sequoyah sent The Worm and </a:t>
            </a:r>
            <a:r>
              <a:rPr lang="en-US" sz="1600" dirty="0" err="1" smtClean="0"/>
              <a:t>Teesey</a:t>
            </a:r>
            <a:r>
              <a:rPr lang="en-US" sz="1600" dirty="0" smtClean="0"/>
              <a:t> on to San Antonio to see if they could obtain more horses as well as supplies. When they arrived, they were questioned and finally given supplies. However, no horses were to be spared, as they were in use by the U.S. Army. The Worm and </a:t>
            </a:r>
            <a:r>
              <a:rPr lang="en-US" sz="1600" dirty="0" err="1" smtClean="0"/>
              <a:t>Teesey</a:t>
            </a:r>
            <a:r>
              <a:rPr lang="en-US" sz="1600" dirty="0" smtClean="0"/>
              <a:t> returned to Sequoyah, and he told them he wished to stay where he was while they went on to find Mexican settlements to try and obtain horses. They found a cave where he could have shelter, gathering honey and venison to nourish him while they were on their journey. Their journey south took then nineteen days, at which time they came to a large river. They started working on a raft in order to cross it, and a Mexican on the other side called to them that there was a ferry further downstream. When they arrived at the ferry, The Worm and </a:t>
            </a:r>
            <a:r>
              <a:rPr lang="en-US" sz="1600" dirty="0" err="1" smtClean="0"/>
              <a:t>Teesey</a:t>
            </a:r>
            <a:r>
              <a:rPr lang="en-US" sz="1600" dirty="0" smtClean="0"/>
              <a:t> were taken to a town six miles away where they were presented to the head man. The next morning, "an officer came and requested us to walk about the town with him, we complied and followed him about for some time. . . . It being after the hour of 12 o’clock, there was but little business doing so nearly all the shops were closed. While yet rambling about the place, a soldier came to request us to go back to our lodgings, upon reaching which we found the soldiers on parade, ready to march off a short distance. By invitation, we joined them and kept along with them until we came to a kind of public square, where there were a number of large kettles containing soup, beef and bread. . . . From these large pots the waiters served the officers, ourselves, and the soldiers in order by taking up pieces of meat with a fork and giving it to us in our hands. What was given me I ate through politeness, but with some difficulty, so highly seasoned was it with pepper, some of which I was so unfortunate as to get in my eyes."</a:t>
            </a:r>
            <a:br>
              <a:rPr lang="en-US" sz="1600" dirty="0" smtClean="0"/>
            </a:br>
            <a:r>
              <a:rPr lang="en-US" sz="1600" dirty="0" smtClean="0"/>
              <a:t>". . . After the second morning, we left and went to a town called San </a:t>
            </a:r>
            <a:r>
              <a:rPr lang="en-US" sz="1600" dirty="0" err="1" smtClean="0"/>
              <a:t>Cranto</a:t>
            </a:r>
            <a:r>
              <a:rPr lang="en-US" sz="1600" dirty="0" smtClean="0"/>
              <a:t>, about thirty miles away, where we spent the night. Our luck was good and we found a Cherokee, whose name was Standing Rock. He answered many of our questions. We were then assured it would give the Cherokees in Mexico great pleasure to see Sequoyah." Standing Rock then went with </a:t>
            </a:r>
            <a:r>
              <a:rPr lang="en-US" sz="1600" dirty="0" err="1" smtClean="0"/>
              <a:t>Teesey</a:t>
            </a:r>
            <a:r>
              <a:rPr lang="en-US" sz="1600" dirty="0" smtClean="0"/>
              <a:t> and The Worm to "the Cherokee village, situated within a large prairie, in a grove of timber, held a mile wide, and some three miles long and watered by means of a ditch, from a large spring some two miles distant" which was about 10 miles from San </a:t>
            </a:r>
            <a:r>
              <a:rPr lang="en-US" sz="1600" dirty="0" err="1" smtClean="0"/>
              <a:t>Cranto</a:t>
            </a:r>
            <a:r>
              <a:rPr lang="en-US" sz="1600" dirty="0" smtClean="0"/>
              <a:t>. Although the Cherokees were glad to see them, they were not able to provide any horses, as all of theirs had perished after their arrival in Mexico.</a:t>
            </a:r>
            <a:br>
              <a:rPr lang="en-US" sz="1600" dirty="0" smtClean="0"/>
            </a:br>
            <a:r>
              <a:rPr lang="en-US" sz="1600" dirty="0" smtClean="0"/>
              <a:t>	The party then returned to San </a:t>
            </a:r>
            <a:r>
              <a:rPr lang="en-US" sz="1600" dirty="0" err="1" smtClean="0"/>
              <a:t>Cranto</a:t>
            </a:r>
            <a:r>
              <a:rPr lang="en-US" sz="1600" dirty="0" smtClean="0"/>
              <a:t> where they were able to borrow a horse from the Mexican Army, and was supplied with bread, meat, salt, sugar and coffee for their trip. There were nine in the party. After seventeen days, they reached the </a:t>
            </a:r>
            <a:r>
              <a:rPr lang="en-US" sz="1600" dirty="0" err="1" smtClean="0"/>
              <a:t>Mauluke</a:t>
            </a:r>
            <a:r>
              <a:rPr lang="en-US" sz="1600" dirty="0" smtClean="0"/>
              <a:t> River and noticed the tracks of a man after they crossed it. They recognized the characteristic tracks of Sequoyah because of his limp. They traveled on to the cave and confirmed that he was not there; he had left a not bound to a tree which said that the water had rose within the cave and had washed away his supplies. He had decided to come on the way and to set fire to the grass as a trail so they could find him. They followed his trail and tracks and found evidence that he acquired a horse and food. The next day, they found his camp because they happened to hear the neighing of a horse. There they found him sitting by a fire. He had suffered greatly. He told them that some </a:t>
            </a:r>
            <a:r>
              <a:rPr lang="en-US" sz="1600" dirty="0" err="1" smtClean="0"/>
              <a:t>Delawares</a:t>
            </a:r>
            <a:r>
              <a:rPr lang="en-US" sz="1600" dirty="0" smtClean="0"/>
              <a:t> had given the horse and fresh supplies to him.</a:t>
            </a:r>
            <a:br>
              <a:rPr lang="en-US" sz="1600" dirty="0" smtClean="0"/>
            </a:br>
            <a:r>
              <a:rPr lang="en-US" sz="1600" dirty="0" smtClean="0"/>
              <a:t>	They stayed for five days, long enough to gain a good supply of meat. They all then continued on their journey and reached the river near the Mexican village. Sequoyah stayed in the village while The Worm went to recover the stolen horses. After some time, a party of </a:t>
            </a:r>
            <a:r>
              <a:rPr lang="en-US" sz="1600" dirty="0" err="1" smtClean="0"/>
              <a:t>Caddos</a:t>
            </a:r>
            <a:r>
              <a:rPr lang="en-US" sz="1600" dirty="0" smtClean="0"/>
              <a:t> returned from Mexico reported that Sequoyah had died. </a:t>
            </a:r>
            <a:br>
              <a:rPr lang="en-US" sz="1600" dirty="0" smtClean="0"/>
            </a:br>
            <a:r>
              <a:rPr lang="en-US" sz="1600" dirty="0" smtClean="0"/>
              <a:t>	"His death was sudden, having been long confined to the house, he requested one day some food, and while it was preparing, breathed his last."</a:t>
            </a:r>
            <a:br>
              <a:rPr lang="en-US" sz="1600" dirty="0" smtClean="0"/>
            </a:br>
            <a:r>
              <a:rPr lang="en-US" sz="1600" dirty="0" smtClean="0"/>
              <a:t>	</a:t>
            </a:r>
            <a:r>
              <a:rPr lang="en-US" sz="1600" dirty="0" err="1" smtClean="0"/>
              <a:t>Sequoyah’s</a:t>
            </a:r>
            <a:r>
              <a:rPr lang="en-US" sz="1600" dirty="0" smtClean="0"/>
              <a:t> death was not reported in the Cherokee Nation for almost two years, when some Cherokees returned from Mexico and gave the following statement to Cherokee agent Pierce M. Butler, "Warrens trading house, Red River, April 21, 1845. . . . We the undersigned Cherokees direct from the Spanish dominions, do hereby certify that George Guess, of the Cherokee Nation, Arkansas, departed this life in the town of San Fernando in the month of August 1843. Given under our hands, day and date above, written Standing Rock, by mark, Standing Bowles, by mark, Watch Justice, by mark, witness Daniel C. Watson and Jesse </a:t>
            </a:r>
            <a:r>
              <a:rPr lang="en-US" sz="1600" dirty="0" err="1" smtClean="0"/>
              <a:t>Chilsom</a:t>
            </a:r>
            <a:r>
              <a:rPr lang="en-US" sz="1600" dirty="0" smtClean="0"/>
              <a:t>."</a:t>
            </a:r>
            <a:br>
              <a:rPr lang="en-US" sz="1600" dirty="0" smtClean="0"/>
            </a:br>
            <a:r>
              <a:rPr lang="en-US" sz="1600" dirty="0" smtClean="0"/>
              <a:t>	Another report to agent P.M. Butler, </a:t>
            </a:r>
            <a:r>
              <a:rPr lang="en-US" sz="1600" dirty="0" err="1" smtClean="0"/>
              <a:t>Ou</a:t>
            </a:r>
            <a:r>
              <a:rPr lang="en-US" sz="1600" dirty="0" smtClean="0"/>
              <a:t>-No-</a:t>
            </a:r>
            <a:r>
              <a:rPr lang="en-US" sz="1600" dirty="0" err="1" smtClean="0"/>
              <a:t>Leh</a:t>
            </a:r>
            <a:r>
              <a:rPr lang="en-US" sz="1600" dirty="0" smtClean="0"/>
              <a:t> stated that he had met with </a:t>
            </a:r>
            <a:r>
              <a:rPr lang="en-US" sz="1600" dirty="0" err="1" smtClean="0"/>
              <a:t>Teesey</a:t>
            </a:r>
            <a:r>
              <a:rPr lang="en-US" sz="1600" dirty="0" smtClean="0"/>
              <a:t>, The Worm, </a:t>
            </a:r>
            <a:r>
              <a:rPr lang="en-US" sz="1600" dirty="0" err="1" smtClean="0"/>
              <a:t>Gah</a:t>
            </a:r>
            <a:r>
              <a:rPr lang="en-US" sz="1600" dirty="0" smtClean="0"/>
              <a:t>-Ne-</a:t>
            </a:r>
            <a:r>
              <a:rPr lang="en-US" sz="1600" dirty="0" err="1" smtClean="0"/>
              <a:t>Nes</a:t>
            </a:r>
            <a:r>
              <a:rPr lang="en-US" sz="1600" dirty="0" smtClean="0"/>
              <a:t>-</a:t>
            </a:r>
            <a:r>
              <a:rPr lang="en-US" sz="1600" dirty="0" err="1" smtClean="0"/>
              <a:t>Kee</a:t>
            </a:r>
            <a:r>
              <a:rPr lang="en-US" sz="1600" dirty="0" smtClean="0"/>
              <a:t>, the Standing Man and the Standing Rock. </a:t>
            </a:r>
            <a:br>
              <a:rPr lang="en-US" sz="1600" dirty="0" smtClean="0"/>
            </a:br>
            <a:r>
              <a:rPr lang="en-US" sz="1600" dirty="0" smtClean="0"/>
              <a:t>	"The Standing Rock. . . attended Sequoyah during his last sickness and also witnessed his death and burial." The statement was dated May 15, 1845, Bayou District.</a:t>
            </a:r>
            <a:br>
              <a:rPr lang="en-US" sz="1600" dirty="0" smtClean="0"/>
            </a:br>
            <a:r>
              <a:rPr lang="en-US" sz="1600" dirty="0" smtClean="0"/>
              <a:t>	Between the years of 1809 and 1821, he accomplished a feat, which no other person in history has done single-handedly. Through the development of the Cherokee </a:t>
            </a:r>
            <a:r>
              <a:rPr lang="en-US" sz="1600" dirty="0" err="1" smtClean="0"/>
              <a:t>Syllabary</a:t>
            </a:r>
            <a:r>
              <a:rPr lang="en-US" sz="1600" dirty="0" smtClean="0"/>
              <a:t>, he brought our people literacy and the gift of communicating through long distances and the ages. This one person brought to his people this great gift without hired educators, no books and no cost.</a:t>
            </a:r>
            <a:endParaRPr lang="en-US" sz="1600"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0" y="101025"/>
            <a:ext cx="9144000" cy="584775"/>
          </a:xfrm>
          <a:prstGeom prst="rect">
            <a:avLst/>
          </a:prstGeom>
          <a:noFill/>
        </p:spPr>
        <p:txBody>
          <a:bodyPr wrap="square" rtlCol="0">
            <a:spAutoFit/>
          </a:bodyPr>
          <a:lstStyle/>
          <a:p>
            <a:pPr marL="0" lvl="3" algn="ctr"/>
            <a:r>
              <a:rPr lang="en-US" sz="3200" b="1" spc="100" dirty="0" smtClean="0">
                <a:ln>
                  <a:solidFill>
                    <a:srgbClr val="FF0000"/>
                  </a:solidFill>
                </a:ln>
                <a:solidFill>
                  <a:srgbClr val="FF0000"/>
                </a:solidFill>
                <a:effectLst>
                  <a:outerShdw dist="50800" dir="7200000" algn="ctr" rotWithShape="0">
                    <a:schemeClr val="tx1"/>
                  </a:outerShdw>
                </a:effectLst>
                <a:latin typeface="Bradley Hand ITC" pitchFamily="66" charset="0"/>
                <a:cs typeface="Arial" pitchFamily="34" charset="0"/>
              </a:rPr>
              <a:t> What happens to Sequoyah in Indian Country?</a:t>
            </a:r>
          </a:p>
        </p:txBody>
      </p:sp>
      <p:sp useBgFill="1">
        <p:nvSpPr>
          <p:cNvPr id="38" name="TextBox 37"/>
          <p:cNvSpPr txBox="1"/>
          <p:nvPr/>
        </p:nvSpPr>
        <p:spPr>
          <a:xfrm>
            <a:off x="0" y="4611231"/>
            <a:ext cx="9144000" cy="2246769"/>
          </a:xfrm>
          <a:prstGeom prst="rect">
            <a:avLst/>
          </a:prstGeom>
        </p:spPr>
        <p:txBody>
          <a:bodyPr wrap="square" rtlCol="0">
            <a:spAutoFit/>
          </a:bodyPr>
          <a:lstStyle/>
          <a:p>
            <a:pPr>
              <a:buFont typeface="Arial" pitchFamily="34" charset="0"/>
              <a:buChar char="•"/>
            </a:pPr>
            <a:r>
              <a:rPr lang="en-US" sz="2800" b="1" dirty="0" smtClean="0"/>
              <a:t> 1825: moves to Arkansas territory (Polk County, AR)</a:t>
            </a:r>
          </a:p>
          <a:p>
            <a:pPr>
              <a:buFont typeface="Arial" pitchFamily="34" charset="0"/>
              <a:buChar char="•"/>
            </a:pPr>
            <a:r>
              <a:rPr lang="en-US" sz="2800" b="1" dirty="0" smtClean="0"/>
              <a:t> 1828: part of delegation to Washington DC to negotiate </a:t>
            </a:r>
          </a:p>
          <a:p>
            <a:r>
              <a:rPr lang="en-US" sz="2800" b="1" dirty="0" smtClean="0"/>
              <a:t> 	  Cherokee land in new Indian Country</a:t>
            </a:r>
          </a:p>
          <a:p>
            <a:pPr>
              <a:buFont typeface="Arial" pitchFamily="34" charset="0"/>
              <a:buChar char="•"/>
            </a:pPr>
            <a:r>
              <a:rPr lang="en-US" sz="2800" b="1" dirty="0" smtClean="0"/>
              <a:t> 1829: moves to Big Skin Bayou in Indian Country  </a:t>
            </a:r>
          </a:p>
          <a:p>
            <a:pPr>
              <a:buFont typeface="Arial" pitchFamily="34" charset="0"/>
              <a:buChar char="•"/>
            </a:pPr>
            <a:r>
              <a:rPr lang="en-US" sz="2800" b="1" dirty="0" smtClean="0"/>
              <a:t> builds ‘</a:t>
            </a:r>
            <a:r>
              <a:rPr lang="en-US" sz="2800" b="1" dirty="0" err="1" smtClean="0"/>
              <a:t>Sequoyah’s</a:t>
            </a:r>
            <a:r>
              <a:rPr lang="en-US" sz="2800" b="1" dirty="0" smtClean="0"/>
              <a:t> Cabin’ (Sallisaw, Ok)</a:t>
            </a:r>
          </a:p>
        </p:txBody>
      </p:sp>
      <p:sp useBgFill="1">
        <p:nvSpPr>
          <p:cNvPr id="28" name="TextBox 27"/>
          <p:cNvSpPr txBox="1"/>
          <p:nvPr/>
        </p:nvSpPr>
        <p:spPr>
          <a:xfrm>
            <a:off x="3505200" y="3941064"/>
            <a:ext cx="5791200" cy="538609"/>
          </a:xfrm>
          <a:prstGeom prst="rect">
            <a:avLst/>
          </a:prstGeom>
        </p:spPr>
        <p:txBody>
          <a:bodyPr wrap="square" rtlCol="0">
            <a:spAutoFit/>
          </a:bodyPr>
          <a:lstStyle/>
          <a:p>
            <a:r>
              <a:rPr lang="en-US" sz="2900" b="1" dirty="0" smtClean="0">
                <a:solidFill>
                  <a:srgbClr val="FF0000"/>
                </a:solidFill>
                <a:effectLst>
                  <a:outerShdw dist="50800" dir="7200000" algn="ctr" rotWithShape="0">
                    <a:schemeClr val="tx1"/>
                  </a:outerShdw>
                </a:effectLst>
              </a:rPr>
              <a:t>Sequoyah is one of the Old Settlers!</a:t>
            </a:r>
          </a:p>
        </p:txBody>
      </p:sp>
      <p:pic>
        <p:nvPicPr>
          <p:cNvPr id="5" name="Picture 2"/>
          <p:cNvPicPr>
            <a:picLocks noChangeAspect="1" noChangeArrowheads="1"/>
          </p:cNvPicPr>
          <p:nvPr/>
        </p:nvPicPr>
        <p:blipFill>
          <a:blip r:embed="rId2" cstate="print"/>
          <a:srcRect t="-2480" r="415"/>
          <a:stretch>
            <a:fillRect/>
          </a:stretch>
        </p:blipFill>
        <p:spPr bwMode="auto">
          <a:xfrm>
            <a:off x="4495800" y="685800"/>
            <a:ext cx="4571635" cy="3148852"/>
          </a:xfrm>
          <a:prstGeom prst="rect">
            <a:avLst/>
          </a:prstGeom>
          <a:noFill/>
          <a:ln w="9525">
            <a:noFill/>
            <a:miter lim="800000"/>
            <a:headEnd/>
            <a:tailEnd/>
          </a:ln>
          <a:effectLst/>
        </p:spPr>
      </p:pic>
      <p:grpSp>
        <p:nvGrpSpPr>
          <p:cNvPr id="2" name="Group 18"/>
          <p:cNvGrpSpPr/>
          <p:nvPr/>
        </p:nvGrpSpPr>
        <p:grpSpPr>
          <a:xfrm>
            <a:off x="4495800" y="1596293"/>
            <a:ext cx="1928446" cy="1299307"/>
            <a:chOff x="4495800" y="1596293"/>
            <a:chExt cx="1928446" cy="1299307"/>
          </a:xfrm>
        </p:grpSpPr>
        <p:sp>
          <p:nvSpPr>
            <p:cNvPr id="18" name="Rectangle 17"/>
            <p:cNvSpPr/>
            <p:nvPr/>
          </p:nvSpPr>
          <p:spPr>
            <a:xfrm>
              <a:off x="5257800" y="2057400"/>
              <a:ext cx="990600" cy="6096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495800" y="1596293"/>
              <a:ext cx="1928446" cy="1299307"/>
            </a:xfrm>
            <a:custGeom>
              <a:avLst/>
              <a:gdLst>
                <a:gd name="connsiteX0" fmla="*/ 56662 w 1928446"/>
                <a:gd name="connsiteY0" fmla="*/ 283308 h 1299307"/>
                <a:gd name="connsiteX1" fmla="*/ 361462 w 1928446"/>
                <a:gd name="connsiteY1" fmla="*/ 295031 h 1299307"/>
                <a:gd name="connsiteX2" fmla="*/ 502139 w 1928446"/>
                <a:gd name="connsiteY2" fmla="*/ 177800 h 1299307"/>
                <a:gd name="connsiteX3" fmla="*/ 619369 w 1928446"/>
                <a:gd name="connsiteY3" fmla="*/ 84015 h 1299307"/>
                <a:gd name="connsiteX4" fmla="*/ 842108 w 1928446"/>
                <a:gd name="connsiteY4" fmla="*/ 1954 h 1299307"/>
                <a:gd name="connsiteX5" fmla="*/ 1053123 w 1928446"/>
                <a:gd name="connsiteY5" fmla="*/ 72292 h 1299307"/>
                <a:gd name="connsiteX6" fmla="*/ 1275862 w 1928446"/>
                <a:gd name="connsiteY6" fmla="*/ 201246 h 1299307"/>
                <a:gd name="connsiteX7" fmla="*/ 1439985 w 1928446"/>
                <a:gd name="connsiteY7" fmla="*/ 330200 h 1299307"/>
                <a:gd name="connsiteX8" fmla="*/ 1627554 w 1928446"/>
                <a:gd name="connsiteY8" fmla="*/ 412262 h 1299307"/>
                <a:gd name="connsiteX9" fmla="*/ 1744785 w 1928446"/>
                <a:gd name="connsiteY9" fmla="*/ 412262 h 1299307"/>
                <a:gd name="connsiteX10" fmla="*/ 1721339 w 1928446"/>
                <a:gd name="connsiteY10" fmla="*/ 752231 h 1299307"/>
                <a:gd name="connsiteX11" fmla="*/ 1697892 w 1928446"/>
                <a:gd name="connsiteY11" fmla="*/ 857739 h 1299307"/>
                <a:gd name="connsiteX12" fmla="*/ 1815123 w 1928446"/>
                <a:gd name="connsiteY12" fmla="*/ 1045308 h 1299307"/>
                <a:gd name="connsiteX13" fmla="*/ 1897185 w 1928446"/>
                <a:gd name="connsiteY13" fmla="*/ 1268046 h 1299307"/>
                <a:gd name="connsiteX14" fmla="*/ 1627554 w 1928446"/>
                <a:gd name="connsiteY14" fmla="*/ 1232877 h 1299307"/>
                <a:gd name="connsiteX15" fmla="*/ 1439985 w 1928446"/>
                <a:gd name="connsiteY15" fmla="*/ 963246 h 1299307"/>
                <a:gd name="connsiteX16" fmla="*/ 1100015 w 1928446"/>
                <a:gd name="connsiteY16" fmla="*/ 705339 h 1299307"/>
                <a:gd name="connsiteX17" fmla="*/ 689708 w 1928446"/>
                <a:gd name="connsiteY17" fmla="*/ 588108 h 1299307"/>
                <a:gd name="connsiteX18" fmla="*/ 431800 w 1928446"/>
                <a:gd name="connsiteY18" fmla="*/ 623277 h 1299307"/>
                <a:gd name="connsiteX19" fmla="*/ 209062 w 1928446"/>
                <a:gd name="connsiteY19" fmla="*/ 517769 h 1299307"/>
                <a:gd name="connsiteX20" fmla="*/ 150446 w 1928446"/>
                <a:gd name="connsiteY20" fmla="*/ 377092 h 1299307"/>
                <a:gd name="connsiteX21" fmla="*/ 21492 w 1928446"/>
                <a:gd name="connsiteY21" fmla="*/ 330200 h 1299307"/>
                <a:gd name="connsiteX22" fmla="*/ 56662 w 1928446"/>
                <a:gd name="connsiteY22" fmla="*/ 283308 h 1299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28446" h="1299307">
                  <a:moveTo>
                    <a:pt x="56662" y="283308"/>
                  </a:moveTo>
                  <a:cubicBezTo>
                    <a:pt x="113324" y="277447"/>
                    <a:pt x="287216" y="312616"/>
                    <a:pt x="361462" y="295031"/>
                  </a:cubicBezTo>
                  <a:cubicBezTo>
                    <a:pt x="435708" y="277446"/>
                    <a:pt x="459155" y="212969"/>
                    <a:pt x="502139" y="177800"/>
                  </a:cubicBezTo>
                  <a:cubicBezTo>
                    <a:pt x="545123" y="142631"/>
                    <a:pt x="562707" y="113323"/>
                    <a:pt x="619369" y="84015"/>
                  </a:cubicBezTo>
                  <a:cubicBezTo>
                    <a:pt x="676030" y="54707"/>
                    <a:pt x="769816" y="3908"/>
                    <a:pt x="842108" y="1954"/>
                  </a:cubicBezTo>
                  <a:cubicBezTo>
                    <a:pt x="914400" y="0"/>
                    <a:pt x="980831" y="39077"/>
                    <a:pt x="1053123" y="72292"/>
                  </a:cubicBezTo>
                  <a:cubicBezTo>
                    <a:pt x="1125415" y="105507"/>
                    <a:pt x="1211385" y="158261"/>
                    <a:pt x="1275862" y="201246"/>
                  </a:cubicBezTo>
                  <a:cubicBezTo>
                    <a:pt x="1340339" y="244231"/>
                    <a:pt x="1381370" y="295031"/>
                    <a:pt x="1439985" y="330200"/>
                  </a:cubicBezTo>
                  <a:cubicBezTo>
                    <a:pt x="1498600" y="365369"/>
                    <a:pt x="1576754" y="398585"/>
                    <a:pt x="1627554" y="412262"/>
                  </a:cubicBezTo>
                  <a:cubicBezTo>
                    <a:pt x="1678354" y="425939"/>
                    <a:pt x="1729154" y="355600"/>
                    <a:pt x="1744785" y="412262"/>
                  </a:cubicBezTo>
                  <a:cubicBezTo>
                    <a:pt x="1760416" y="468924"/>
                    <a:pt x="1729154" y="677985"/>
                    <a:pt x="1721339" y="752231"/>
                  </a:cubicBezTo>
                  <a:cubicBezTo>
                    <a:pt x="1713523" y="826477"/>
                    <a:pt x="1682261" y="808893"/>
                    <a:pt x="1697892" y="857739"/>
                  </a:cubicBezTo>
                  <a:cubicBezTo>
                    <a:pt x="1713523" y="906585"/>
                    <a:pt x="1781908" y="976924"/>
                    <a:pt x="1815123" y="1045308"/>
                  </a:cubicBezTo>
                  <a:cubicBezTo>
                    <a:pt x="1848338" y="1113692"/>
                    <a:pt x="1928446" y="1236785"/>
                    <a:pt x="1897185" y="1268046"/>
                  </a:cubicBezTo>
                  <a:cubicBezTo>
                    <a:pt x="1865924" y="1299307"/>
                    <a:pt x="1703754" y="1283677"/>
                    <a:pt x="1627554" y="1232877"/>
                  </a:cubicBezTo>
                  <a:cubicBezTo>
                    <a:pt x="1551354" y="1182077"/>
                    <a:pt x="1527908" y="1051169"/>
                    <a:pt x="1439985" y="963246"/>
                  </a:cubicBezTo>
                  <a:cubicBezTo>
                    <a:pt x="1352062" y="875323"/>
                    <a:pt x="1225061" y="767862"/>
                    <a:pt x="1100015" y="705339"/>
                  </a:cubicBezTo>
                  <a:cubicBezTo>
                    <a:pt x="974969" y="642816"/>
                    <a:pt x="801077" y="601785"/>
                    <a:pt x="689708" y="588108"/>
                  </a:cubicBezTo>
                  <a:cubicBezTo>
                    <a:pt x="578339" y="574431"/>
                    <a:pt x="511908" y="635000"/>
                    <a:pt x="431800" y="623277"/>
                  </a:cubicBezTo>
                  <a:cubicBezTo>
                    <a:pt x="351692" y="611554"/>
                    <a:pt x="255954" y="558800"/>
                    <a:pt x="209062" y="517769"/>
                  </a:cubicBezTo>
                  <a:cubicBezTo>
                    <a:pt x="162170" y="476738"/>
                    <a:pt x="181708" y="408353"/>
                    <a:pt x="150446" y="377092"/>
                  </a:cubicBezTo>
                  <a:cubicBezTo>
                    <a:pt x="119184" y="345831"/>
                    <a:pt x="42984" y="349738"/>
                    <a:pt x="21492" y="330200"/>
                  </a:cubicBezTo>
                  <a:cubicBezTo>
                    <a:pt x="0" y="310662"/>
                    <a:pt x="0" y="289169"/>
                    <a:pt x="56662" y="283308"/>
                  </a:cubicBezTo>
                  <a:close/>
                </a:path>
              </a:pathLst>
            </a:cu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a:grpSpLocks noChangeAspect="1"/>
          </p:cNvGrpSpPr>
          <p:nvPr/>
        </p:nvGrpSpPr>
        <p:grpSpPr>
          <a:xfrm>
            <a:off x="4419600" y="1538952"/>
            <a:ext cx="2013023" cy="1473682"/>
            <a:chOff x="473530" y="2517321"/>
            <a:chExt cx="3453491" cy="2528210"/>
          </a:xfrm>
        </p:grpSpPr>
        <p:sp>
          <p:nvSpPr>
            <p:cNvPr id="6" name="Freeform 5"/>
            <p:cNvSpPr/>
            <p:nvPr/>
          </p:nvSpPr>
          <p:spPr>
            <a:xfrm>
              <a:off x="1388617" y="2517321"/>
              <a:ext cx="2538404" cy="2266950"/>
            </a:xfrm>
            <a:custGeom>
              <a:avLst/>
              <a:gdLst>
                <a:gd name="connsiteX0" fmla="*/ 2090057 w 2130878"/>
                <a:gd name="connsiteY0" fmla="*/ 2266950 h 2266950"/>
                <a:gd name="connsiteX1" fmla="*/ 2090057 w 2130878"/>
                <a:gd name="connsiteY1" fmla="*/ 1907722 h 2266950"/>
                <a:gd name="connsiteX2" fmla="*/ 1845128 w 2130878"/>
                <a:gd name="connsiteY2" fmla="*/ 1646465 h 2266950"/>
                <a:gd name="connsiteX3" fmla="*/ 1845128 w 2130878"/>
                <a:gd name="connsiteY3" fmla="*/ 1319893 h 2266950"/>
                <a:gd name="connsiteX4" fmla="*/ 1877786 w 2130878"/>
                <a:gd name="connsiteY4" fmla="*/ 813708 h 2266950"/>
                <a:gd name="connsiteX5" fmla="*/ 1600200 w 2130878"/>
                <a:gd name="connsiteY5" fmla="*/ 748393 h 2266950"/>
                <a:gd name="connsiteX6" fmla="*/ 1502228 w 2130878"/>
                <a:gd name="connsiteY6" fmla="*/ 568779 h 2266950"/>
                <a:gd name="connsiteX7" fmla="*/ 1224643 w 2130878"/>
                <a:gd name="connsiteY7" fmla="*/ 389165 h 2266950"/>
                <a:gd name="connsiteX8" fmla="*/ 1126671 w 2130878"/>
                <a:gd name="connsiteY8" fmla="*/ 323850 h 2266950"/>
                <a:gd name="connsiteX9" fmla="*/ 1028700 w 2130878"/>
                <a:gd name="connsiteY9" fmla="*/ 225879 h 2266950"/>
                <a:gd name="connsiteX10" fmla="*/ 849086 w 2130878"/>
                <a:gd name="connsiteY10" fmla="*/ 176893 h 2266950"/>
                <a:gd name="connsiteX11" fmla="*/ 767443 w 2130878"/>
                <a:gd name="connsiteY11" fmla="*/ 95250 h 2266950"/>
                <a:gd name="connsiteX12" fmla="*/ 489857 w 2130878"/>
                <a:gd name="connsiteY12" fmla="*/ 29936 h 2266950"/>
                <a:gd name="connsiteX13" fmla="*/ 212271 w 2130878"/>
                <a:gd name="connsiteY13" fmla="*/ 274865 h 2266950"/>
                <a:gd name="connsiteX14" fmla="*/ 32657 w 2130878"/>
                <a:gd name="connsiteY14" fmla="*/ 389165 h 2266950"/>
                <a:gd name="connsiteX15" fmla="*/ 16328 w 2130878"/>
                <a:gd name="connsiteY15" fmla="*/ 585108 h 226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30878" h="2266950">
                  <a:moveTo>
                    <a:pt x="2090057" y="2266950"/>
                  </a:moveTo>
                  <a:cubicBezTo>
                    <a:pt x="2110467" y="2139043"/>
                    <a:pt x="2130878" y="2011136"/>
                    <a:pt x="2090057" y="1907722"/>
                  </a:cubicBezTo>
                  <a:cubicBezTo>
                    <a:pt x="2049236" y="1804308"/>
                    <a:pt x="1885949" y="1744436"/>
                    <a:pt x="1845128" y="1646465"/>
                  </a:cubicBezTo>
                  <a:cubicBezTo>
                    <a:pt x="1804307" y="1548494"/>
                    <a:pt x="1839685" y="1458686"/>
                    <a:pt x="1845128" y="1319893"/>
                  </a:cubicBezTo>
                  <a:cubicBezTo>
                    <a:pt x="1850571" y="1181100"/>
                    <a:pt x="1918607" y="908958"/>
                    <a:pt x="1877786" y="813708"/>
                  </a:cubicBezTo>
                  <a:cubicBezTo>
                    <a:pt x="1836965" y="718458"/>
                    <a:pt x="1662793" y="789214"/>
                    <a:pt x="1600200" y="748393"/>
                  </a:cubicBezTo>
                  <a:cubicBezTo>
                    <a:pt x="1537607" y="707572"/>
                    <a:pt x="1564821" y="628650"/>
                    <a:pt x="1502228" y="568779"/>
                  </a:cubicBezTo>
                  <a:cubicBezTo>
                    <a:pt x="1439635" y="508908"/>
                    <a:pt x="1287236" y="429987"/>
                    <a:pt x="1224643" y="389165"/>
                  </a:cubicBezTo>
                  <a:cubicBezTo>
                    <a:pt x="1162050" y="348343"/>
                    <a:pt x="1159328" y="351064"/>
                    <a:pt x="1126671" y="323850"/>
                  </a:cubicBezTo>
                  <a:cubicBezTo>
                    <a:pt x="1094014" y="296636"/>
                    <a:pt x="1074964" y="250372"/>
                    <a:pt x="1028700" y="225879"/>
                  </a:cubicBezTo>
                  <a:cubicBezTo>
                    <a:pt x="982436" y="201386"/>
                    <a:pt x="892629" y="198664"/>
                    <a:pt x="849086" y="176893"/>
                  </a:cubicBezTo>
                  <a:cubicBezTo>
                    <a:pt x="805543" y="155122"/>
                    <a:pt x="827314" y="119743"/>
                    <a:pt x="767443" y="95250"/>
                  </a:cubicBezTo>
                  <a:cubicBezTo>
                    <a:pt x="707572" y="70757"/>
                    <a:pt x="582386" y="0"/>
                    <a:pt x="489857" y="29936"/>
                  </a:cubicBezTo>
                  <a:cubicBezTo>
                    <a:pt x="397328" y="59872"/>
                    <a:pt x="288471" y="214993"/>
                    <a:pt x="212271" y="274865"/>
                  </a:cubicBezTo>
                  <a:cubicBezTo>
                    <a:pt x="136071" y="334737"/>
                    <a:pt x="65314" y="337458"/>
                    <a:pt x="32657" y="389165"/>
                  </a:cubicBezTo>
                  <a:cubicBezTo>
                    <a:pt x="0" y="440872"/>
                    <a:pt x="8164" y="512990"/>
                    <a:pt x="16328" y="585108"/>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473530" y="2971803"/>
              <a:ext cx="3445328" cy="2073728"/>
            </a:xfrm>
            <a:custGeom>
              <a:avLst/>
              <a:gdLst>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179614 w 3804557"/>
                <a:gd name="connsiteY19" fmla="*/ 97972 h 2318658"/>
                <a:gd name="connsiteX20" fmla="*/ 0 w 3804557"/>
                <a:gd name="connsiteY20" fmla="*/ 0 h 2318658"/>
                <a:gd name="connsiteX0" fmla="*/ 3804557 w 3804557"/>
                <a:gd name="connsiteY0" fmla="*/ 2318658 h 2318658"/>
                <a:gd name="connsiteX1" fmla="*/ 3690257 w 3804557"/>
                <a:gd name="connsiteY1" fmla="*/ 2106386 h 2318658"/>
                <a:gd name="connsiteX2" fmla="*/ 3331029 w 3804557"/>
                <a:gd name="connsiteY2" fmla="*/ 2008415 h 2318658"/>
                <a:gd name="connsiteX3" fmla="*/ 3037114 w 3804557"/>
                <a:gd name="connsiteY3" fmla="*/ 1730829 h 2318658"/>
                <a:gd name="connsiteX4" fmla="*/ 2841171 w 3804557"/>
                <a:gd name="connsiteY4" fmla="*/ 1404258 h 2318658"/>
                <a:gd name="connsiteX5" fmla="*/ 2759529 w 3804557"/>
                <a:gd name="connsiteY5" fmla="*/ 1355272 h 2318658"/>
                <a:gd name="connsiteX6" fmla="*/ 2547257 w 3804557"/>
                <a:gd name="connsiteY6" fmla="*/ 1175658 h 2318658"/>
                <a:gd name="connsiteX7" fmla="*/ 2334986 w 3804557"/>
                <a:gd name="connsiteY7" fmla="*/ 1094015 h 2318658"/>
                <a:gd name="connsiteX8" fmla="*/ 2171700 w 3804557"/>
                <a:gd name="connsiteY8" fmla="*/ 979715 h 2318658"/>
                <a:gd name="connsiteX9" fmla="*/ 2008414 w 3804557"/>
                <a:gd name="connsiteY9" fmla="*/ 947058 h 2318658"/>
                <a:gd name="connsiteX10" fmla="*/ 1796143 w 3804557"/>
                <a:gd name="connsiteY10" fmla="*/ 881743 h 2318658"/>
                <a:gd name="connsiteX11" fmla="*/ 1681843 w 3804557"/>
                <a:gd name="connsiteY11" fmla="*/ 914400 h 2318658"/>
                <a:gd name="connsiteX12" fmla="*/ 1534886 w 3804557"/>
                <a:gd name="connsiteY12" fmla="*/ 947058 h 2318658"/>
                <a:gd name="connsiteX13" fmla="*/ 1355271 w 3804557"/>
                <a:gd name="connsiteY13" fmla="*/ 979715 h 2318658"/>
                <a:gd name="connsiteX14" fmla="*/ 979714 w 3804557"/>
                <a:gd name="connsiteY14" fmla="*/ 865415 h 2318658"/>
                <a:gd name="connsiteX15" fmla="*/ 849086 w 3804557"/>
                <a:gd name="connsiteY15" fmla="*/ 587829 h 2318658"/>
                <a:gd name="connsiteX16" fmla="*/ 620486 w 3804557"/>
                <a:gd name="connsiteY16" fmla="*/ 522515 h 2318658"/>
                <a:gd name="connsiteX17" fmla="*/ 473529 w 3804557"/>
                <a:gd name="connsiteY17" fmla="*/ 391886 h 2318658"/>
                <a:gd name="connsiteX18" fmla="*/ 359229 w 3804557"/>
                <a:gd name="connsiteY18" fmla="*/ 244929 h 2318658"/>
                <a:gd name="connsiteX19" fmla="*/ 0 w 3804557"/>
                <a:gd name="connsiteY19" fmla="*/ 0 h 2318658"/>
                <a:gd name="connsiteX0" fmla="*/ 3445327 w 3445327"/>
                <a:gd name="connsiteY0" fmla="*/ 2073728 h 2073728"/>
                <a:gd name="connsiteX1" fmla="*/ 3331027 w 3445327"/>
                <a:gd name="connsiteY1" fmla="*/ 1861456 h 2073728"/>
                <a:gd name="connsiteX2" fmla="*/ 2971799 w 3445327"/>
                <a:gd name="connsiteY2" fmla="*/ 1763485 h 2073728"/>
                <a:gd name="connsiteX3" fmla="*/ 2677884 w 3445327"/>
                <a:gd name="connsiteY3" fmla="*/ 1485899 h 2073728"/>
                <a:gd name="connsiteX4" fmla="*/ 2481941 w 3445327"/>
                <a:gd name="connsiteY4" fmla="*/ 1159328 h 2073728"/>
                <a:gd name="connsiteX5" fmla="*/ 2400299 w 3445327"/>
                <a:gd name="connsiteY5" fmla="*/ 1110342 h 2073728"/>
                <a:gd name="connsiteX6" fmla="*/ 2188027 w 3445327"/>
                <a:gd name="connsiteY6" fmla="*/ 930728 h 2073728"/>
                <a:gd name="connsiteX7" fmla="*/ 1975756 w 3445327"/>
                <a:gd name="connsiteY7" fmla="*/ 849085 h 2073728"/>
                <a:gd name="connsiteX8" fmla="*/ 1812470 w 3445327"/>
                <a:gd name="connsiteY8" fmla="*/ 734785 h 2073728"/>
                <a:gd name="connsiteX9" fmla="*/ 1649184 w 3445327"/>
                <a:gd name="connsiteY9" fmla="*/ 702128 h 2073728"/>
                <a:gd name="connsiteX10" fmla="*/ 1436913 w 3445327"/>
                <a:gd name="connsiteY10" fmla="*/ 636813 h 2073728"/>
                <a:gd name="connsiteX11" fmla="*/ 1322613 w 3445327"/>
                <a:gd name="connsiteY11" fmla="*/ 669470 h 2073728"/>
                <a:gd name="connsiteX12" fmla="*/ 1175656 w 3445327"/>
                <a:gd name="connsiteY12" fmla="*/ 702128 h 2073728"/>
                <a:gd name="connsiteX13" fmla="*/ 996041 w 3445327"/>
                <a:gd name="connsiteY13" fmla="*/ 734785 h 2073728"/>
                <a:gd name="connsiteX14" fmla="*/ 620484 w 3445327"/>
                <a:gd name="connsiteY14" fmla="*/ 620485 h 2073728"/>
                <a:gd name="connsiteX15" fmla="*/ 489856 w 3445327"/>
                <a:gd name="connsiteY15" fmla="*/ 342899 h 2073728"/>
                <a:gd name="connsiteX16" fmla="*/ 261256 w 3445327"/>
                <a:gd name="connsiteY16" fmla="*/ 277585 h 2073728"/>
                <a:gd name="connsiteX17" fmla="*/ 114299 w 3445327"/>
                <a:gd name="connsiteY17" fmla="*/ 146956 h 2073728"/>
                <a:gd name="connsiteX18" fmla="*/ -1 w 3445327"/>
                <a:gd name="connsiteY18" fmla="*/ -1 h 207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45327" h="2073728">
                  <a:moveTo>
                    <a:pt x="3445327" y="2073728"/>
                  </a:moveTo>
                  <a:cubicBezTo>
                    <a:pt x="3427637" y="1993445"/>
                    <a:pt x="3409948" y="1913163"/>
                    <a:pt x="3331027" y="1861456"/>
                  </a:cubicBezTo>
                  <a:cubicBezTo>
                    <a:pt x="3252106" y="1809749"/>
                    <a:pt x="3080656" y="1826078"/>
                    <a:pt x="2971799" y="1763485"/>
                  </a:cubicBezTo>
                  <a:cubicBezTo>
                    <a:pt x="2862942" y="1700892"/>
                    <a:pt x="2759527" y="1586592"/>
                    <a:pt x="2677884" y="1485899"/>
                  </a:cubicBezTo>
                  <a:cubicBezTo>
                    <a:pt x="2596241" y="1385206"/>
                    <a:pt x="2528205" y="1221921"/>
                    <a:pt x="2481941" y="1159328"/>
                  </a:cubicBezTo>
                  <a:cubicBezTo>
                    <a:pt x="2435677" y="1096735"/>
                    <a:pt x="2449285" y="1148442"/>
                    <a:pt x="2400299" y="1110342"/>
                  </a:cubicBezTo>
                  <a:cubicBezTo>
                    <a:pt x="2351313" y="1072242"/>
                    <a:pt x="2258784" y="974271"/>
                    <a:pt x="2188027" y="930728"/>
                  </a:cubicBezTo>
                  <a:cubicBezTo>
                    <a:pt x="2117270" y="887185"/>
                    <a:pt x="2038349" y="881742"/>
                    <a:pt x="1975756" y="849085"/>
                  </a:cubicBezTo>
                  <a:cubicBezTo>
                    <a:pt x="1913163" y="816428"/>
                    <a:pt x="1866899" y="759278"/>
                    <a:pt x="1812470" y="734785"/>
                  </a:cubicBezTo>
                  <a:cubicBezTo>
                    <a:pt x="1758041" y="710292"/>
                    <a:pt x="1711777" y="718457"/>
                    <a:pt x="1649184" y="702128"/>
                  </a:cubicBezTo>
                  <a:cubicBezTo>
                    <a:pt x="1586591" y="685799"/>
                    <a:pt x="1491341" y="642256"/>
                    <a:pt x="1436913" y="636813"/>
                  </a:cubicBezTo>
                  <a:cubicBezTo>
                    <a:pt x="1382485" y="631370"/>
                    <a:pt x="1366156" y="658584"/>
                    <a:pt x="1322613" y="669470"/>
                  </a:cubicBezTo>
                  <a:cubicBezTo>
                    <a:pt x="1279070" y="680356"/>
                    <a:pt x="1230085" y="691242"/>
                    <a:pt x="1175656" y="702128"/>
                  </a:cubicBezTo>
                  <a:cubicBezTo>
                    <a:pt x="1121227" y="713014"/>
                    <a:pt x="1088570" y="748392"/>
                    <a:pt x="996041" y="734785"/>
                  </a:cubicBezTo>
                  <a:cubicBezTo>
                    <a:pt x="903512" y="721178"/>
                    <a:pt x="704848" y="685799"/>
                    <a:pt x="620484" y="620485"/>
                  </a:cubicBezTo>
                  <a:cubicBezTo>
                    <a:pt x="536120" y="555171"/>
                    <a:pt x="549727" y="400049"/>
                    <a:pt x="489856" y="342899"/>
                  </a:cubicBezTo>
                  <a:cubicBezTo>
                    <a:pt x="429985" y="285749"/>
                    <a:pt x="323849" y="310242"/>
                    <a:pt x="261256" y="277585"/>
                  </a:cubicBezTo>
                  <a:cubicBezTo>
                    <a:pt x="198663" y="244928"/>
                    <a:pt x="157842" y="193220"/>
                    <a:pt x="114299" y="146956"/>
                  </a:cubicBezTo>
                  <a:cubicBezTo>
                    <a:pt x="70756" y="100692"/>
                    <a:pt x="78920" y="65313"/>
                    <a:pt x="-1" y="-1"/>
                  </a:cubicBezTo>
                </a:path>
              </a:pathLst>
            </a:cu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214020" name="Picture 4" descr="Image result for sequoyah"/>
          <p:cNvPicPr>
            <a:picLocks noChangeAspect="1" noChangeArrowheads="1"/>
          </p:cNvPicPr>
          <p:nvPr/>
        </p:nvPicPr>
        <p:blipFill>
          <a:blip r:embed="rId3"/>
          <a:srcRect/>
          <a:stretch>
            <a:fillRect/>
          </a:stretch>
        </p:blipFill>
        <p:spPr bwMode="auto">
          <a:xfrm>
            <a:off x="914400" y="838201"/>
            <a:ext cx="2514600" cy="3570014"/>
          </a:xfrm>
          <a:prstGeom prst="rect">
            <a:avLst/>
          </a:prstGeom>
          <a:noFill/>
          <a:ln w="76200">
            <a:solidFill>
              <a:schemeClr val="tx1"/>
            </a:solidFill>
          </a:ln>
        </p:spPr>
      </p:pic>
      <p:pic>
        <p:nvPicPr>
          <p:cNvPr id="214023" name="Picture 7"/>
          <p:cNvPicPr>
            <a:picLocks noChangeAspect="1" noChangeArrowheads="1"/>
          </p:cNvPicPr>
          <p:nvPr/>
        </p:nvPicPr>
        <p:blipFill>
          <a:blip r:embed="rId4"/>
          <a:srcRect/>
          <a:stretch>
            <a:fillRect/>
          </a:stretch>
        </p:blipFill>
        <p:spPr bwMode="auto">
          <a:xfrm>
            <a:off x="4267200" y="762000"/>
            <a:ext cx="4800600" cy="3127559"/>
          </a:xfrm>
          <a:prstGeom prst="rect">
            <a:avLst/>
          </a:prstGeom>
          <a:ln w="9525">
            <a:noFill/>
            <a:miter lim="800000"/>
            <a:headEnd/>
            <a:tailEnd/>
          </a:ln>
          <a:effectLst/>
        </p:spPr>
      </p:pic>
      <p:pic>
        <p:nvPicPr>
          <p:cNvPr id="34" name="Picture 1"/>
          <p:cNvPicPr preferRelativeResize="0">
            <a:picLocks noChangeAspect="1" noChangeArrowheads="1"/>
          </p:cNvPicPr>
          <p:nvPr/>
        </p:nvPicPr>
        <p:blipFill>
          <a:blip r:embed="rId5" cstate="print"/>
          <a:srcRect/>
          <a:stretch>
            <a:fillRect/>
          </a:stretch>
        </p:blipFill>
        <p:spPr bwMode="auto">
          <a:xfrm>
            <a:off x="4480560" y="749808"/>
            <a:ext cx="4601718" cy="3084011"/>
          </a:xfrm>
          <a:prstGeom prst="rect">
            <a:avLst/>
          </a:prstGeom>
          <a:noFill/>
          <a:ln w="9525">
            <a:noFill/>
            <a:miter lim="800000"/>
            <a:headEnd/>
            <a:tailEnd/>
          </a:ln>
          <a:effectLst/>
        </p:spPr>
      </p:pic>
      <p:sp useBgFill="1">
        <p:nvSpPr>
          <p:cNvPr id="3" name="TextBox 2"/>
          <p:cNvSpPr txBox="1"/>
          <p:nvPr/>
        </p:nvSpPr>
        <p:spPr>
          <a:xfrm>
            <a:off x="0" y="7203"/>
            <a:ext cx="9144000" cy="830997"/>
          </a:xfrm>
          <a:prstGeom prst="rect">
            <a:avLst/>
          </a:prstGeom>
        </p:spPr>
        <p:txBody>
          <a:bodyPr wrap="square" rtlCol="0">
            <a:spAutoFit/>
          </a:bodyPr>
          <a:lstStyle/>
          <a:p>
            <a:pPr marL="0" lvl="3"/>
            <a:r>
              <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44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Let’s go back 15 years</a:t>
            </a:r>
            <a:endParaRPr lang="en-US" sz="4800"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endParaRPr>
          </a:p>
        </p:txBody>
      </p:sp>
      <p:sp useBgFill="1">
        <p:nvSpPr>
          <p:cNvPr id="33" name="TextBox 3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p:nvSpPr>
          <p:cNvPr id="4" name="TextBox 3"/>
          <p:cNvSpPr txBox="1"/>
          <p:nvPr/>
        </p:nvSpPr>
        <p:spPr>
          <a:xfrm>
            <a:off x="6477000" y="-85130"/>
            <a:ext cx="2286000" cy="923330"/>
          </a:xfrm>
          <a:prstGeom prst="rect">
            <a:avLst/>
          </a:prstGeom>
          <a:noFill/>
        </p:spPr>
        <p:txBody>
          <a:bodyPr wrap="square" rtlCol="0">
            <a:spAutoFit/>
          </a:bodyPr>
          <a:lstStyle/>
          <a:p>
            <a:pPr marL="0" lvl="3"/>
            <a:r>
              <a:rPr lang="en-US" sz="4800" b="1" spc="100" dirty="0" smtClean="0">
                <a:ln>
                  <a:solidFill>
                    <a:schemeClr val="tx1"/>
                  </a:solidFill>
                </a:ln>
                <a:solidFill>
                  <a:schemeClr val="tx1">
                    <a:lumMod val="75000"/>
                    <a:lumOff val="25000"/>
                  </a:schemeClr>
                </a:solidFill>
                <a:effectLst>
                  <a:outerShdw dist="50800" dir="7200000" algn="ctr" rotWithShape="0">
                    <a:schemeClr val="tx1"/>
                  </a:outerShdw>
                </a:effectLst>
                <a:latin typeface="Bradley Hand ITC" pitchFamily="66" charset="0"/>
                <a:cs typeface="Arial" pitchFamily="34" charset="0"/>
              </a:rPr>
              <a:t>:  </a:t>
            </a:r>
            <a:r>
              <a:rPr lang="en-US" sz="5400" b="1" spc="100" dirty="0" smtClean="0">
                <a:ln>
                  <a:solidFill>
                    <a:srgbClr val="FF0000"/>
                  </a:solidFill>
                </a:ln>
                <a:solidFill>
                  <a:srgbClr val="FF0000"/>
                </a:solidFill>
                <a:effectLst>
                  <a:outerShdw dist="38100" dir="7200000" algn="ctr" rotWithShape="0">
                    <a:schemeClr val="tx1"/>
                  </a:outerShdw>
                </a:effectLst>
                <a:latin typeface="Bradley Hand ITC" pitchFamily="66" charset="0"/>
                <a:cs typeface="Arial" pitchFamily="34" charset="0"/>
              </a:rPr>
              <a:t>1815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xit" presetSubtype="0" fill="hold" nodeType="withEffect">
                                  <p:stCondLst>
                                    <p:cond delay="0"/>
                                  </p:stCondLst>
                                  <p:childTnLst>
                                    <p:animEffect transition="out" filter="fade">
                                      <p:cBhvr>
                                        <p:cTn id="12" dur="1000"/>
                                        <p:tgtEl>
                                          <p:spTgt spid="214023"/>
                                        </p:tgtEl>
                                      </p:cBhvr>
                                    </p:animEffect>
                                    <p:set>
                                      <p:cBhvr>
                                        <p:cTn id="13" dur="1" fill="hold">
                                          <p:stCondLst>
                                            <p:cond delay="999"/>
                                          </p:stCondLst>
                                        </p:cTn>
                                        <p:tgtEl>
                                          <p:spTgt spid="21402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214020"/>
                                        </p:tgtEl>
                                      </p:cBhvr>
                                    </p:animEffect>
                                    <p:set>
                                      <p:cBhvr>
                                        <p:cTn id="16" dur="1" fill="hold">
                                          <p:stCondLst>
                                            <p:cond delay="999"/>
                                          </p:stCondLst>
                                        </p:cTn>
                                        <p:tgtEl>
                                          <p:spTgt spid="214020"/>
                                        </p:tgtEl>
                                        <p:attrNameLst>
                                          <p:attrName>style.visibility</p:attrName>
                                        </p:attrNameLst>
                                      </p:cBhvr>
                                      <p:to>
                                        <p:strVal val="hidden"/>
                                      </p:to>
                                    </p:set>
                                  </p:childTnLst>
                                </p:cTn>
                              </p:par>
                              <p:par>
                                <p:cTn id="17" presetID="10" presetClass="exit" presetSubtype="0" fill="hold" grpId="2" nodeType="withEffect">
                                  <p:stCondLst>
                                    <p:cond delay="0"/>
                                  </p:stCondLst>
                                  <p:childTnLst>
                                    <p:animEffect transition="out" filter="fade">
                                      <p:cBhvr>
                                        <p:cTn id="18" dur="1000"/>
                                        <p:tgtEl>
                                          <p:spTgt spid="38">
                                            <p:txEl>
                                              <p:pRg st="0" end="0"/>
                                            </p:txEl>
                                          </p:spTgt>
                                        </p:tgtEl>
                                      </p:cBhvr>
                                    </p:animEffect>
                                    <p:set>
                                      <p:cBhvr>
                                        <p:cTn id="19" dur="1" fill="hold">
                                          <p:stCondLst>
                                            <p:cond delay="999"/>
                                          </p:stCondLst>
                                        </p:cTn>
                                        <p:tgtEl>
                                          <p:spTgt spid="38">
                                            <p:txEl>
                                              <p:pRg st="0" end="0"/>
                                            </p:txEl>
                                          </p:spTgt>
                                        </p:tgtEl>
                                        <p:attrNameLst>
                                          <p:attrName>style.visibility</p:attrName>
                                        </p:attrNameLst>
                                      </p:cBhvr>
                                      <p:to>
                                        <p:strVal val="hidden"/>
                                      </p:to>
                                    </p:set>
                                  </p:childTnLst>
                                </p:cTn>
                              </p:par>
                              <p:par>
                                <p:cTn id="20" presetID="10" presetClass="exit" presetSubtype="0" fill="hold" grpId="2" nodeType="withEffect">
                                  <p:stCondLst>
                                    <p:cond delay="0"/>
                                  </p:stCondLst>
                                  <p:childTnLst>
                                    <p:animEffect transition="out" filter="fade">
                                      <p:cBhvr>
                                        <p:cTn id="21" dur="1000"/>
                                        <p:tgtEl>
                                          <p:spTgt spid="38">
                                            <p:txEl>
                                              <p:pRg st="1" end="1"/>
                                            </p:txEl>
                                          </p:spTgt>
                                        </p:tgtEl>
                                      </p:cBhvr>
                                    </p:animEffect>
                                    <p:set>
                                      <p:cBhvr>
                                        <p:cTn id="22" dur="1" fill="hold">
                                          <p:stCondLst>
                                            <p:cond delay="999"/>
                                          </p:stCondLst>
                                        </p:cTn>
                                        <p:tgtEl>
                                          <p:spTgt spid="38">
                                            <p:txEl>
                                              <p:pRg st="1" end="1"/>
                                            </p:txEl>
                                          </p:spTgt>
                                        </p:tgtEl>
                                        <p:attrNameLst>
                                          <p:attrName>style.visibility</p:attrName>
                                        </p:attrNameLst>
                                      </p:cBhvr>
                                      <p:to>
                                        <p:strVal val="hidden"/>
                                      </p:to>
                                    </p:set>
                                  </p:childTnLst>
                                </p:cTn>
                              </p:par>
                              <p:par>
                                <p:cTn id="23" presetID="10" presetClass="exit" presetSubtype="0" fill="hold" grpId="2" nodeType="withEffect">
                                  <p:stCondLst>
                                    <p:cond delay="0"/>
                                  </p:stCondLst>
                                  <p:childTnLst>
                                    <p:animEffect transition="out" filter="fade">
                                      <p:cBhvr>
                                        <p:cTn id="24" dur="1000"/>
                                        <p:tgtEl>
                                          <p:spTgt spid="38">
                                            <p:txEl>
                                              <p:pRg st="2" end="2"/>
                                            </p:txEl>
                                          </p:spTgt>
                                        </p:tgtEl>
                                      </p:cBhvr>
                                    </p:animEffect>
                                    <p:set>
                                      <p:cBhvr>
                                        <p:cTn id="25" dur="1" fill="hold">
                                          <p:stCondLst>
                                            <p:cond delay="999"/>
                                          </p:stCondLst>
                                        </p:cTn>
                                        <p:tgtEl>
                                          <p:spTgt spid="38">
                                            <p:txEl>
                                              <p:pRg st="2" end="2"/>
                                            </p:txEl>
                                          </p:spTgt>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1000"/>
                                        <p:tgtEl>
                                          <p:spTgt spid="38">
                                            <p:txEl>
                                              <p:pRg st="3" end="3"/>
                                            </p:txEl>
                                          </p:spTgt>
                                        </p:tgtEl>
                                      </p:cBhvr>
                                    </p:animEffect>
                                    <p:set>
                                      <p:cBhvr>
                                        <p:cTn id="28" dur="1" fill="hold">
                                          <p:stCondLst>
                                            <p:cond delay="999"/>
                                          </p:stCondLst>
                                        </p:cTn>
                                        <p:tgtEl>
                                          <p:spTgt spid="38">
                                            <p:txEl>
                                              <p:pRg st="3" end="3"/>
                                            </p:txEl>
                                          </p:spTgt>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0"/>
                                        <p:tgtEl>
                                          <p:spTgt spid="38">
                                            <p:txEl>
                                              <p:pRg st="4" end="4"/>
                                            </p:txEl>
                                          </p:spTgt>
                                        </p:tgtEl>
                                      </p:cBhvr>
                                    </p:animEffect>
                                    <p:set>
                                      <p:cBhvr>
                                        <p:cTn id="31" dur="1" fill="hold">
                                          <p:stCondLst>
                                            <p:cond delay="999"/>
                                          </p:stCondLst>
                                        </p:cTn>
                                        <p:tgtEl>
                                          <p:spTgt spid="38">
                                            <p:txEl>
                                              <p:pRg st="4" end="4"/>
                                            </p:txEl>
                                          </p:spTgt>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1000"/>
                                        <p:tgtEl>
                                          <p:spTgt spid="38">
                                            <p:bg/>
                                          </p:spTgt>
                                        </p:tgtEl>
                                      </p:cBhvr>
                                    </p:animEffect>
                                    <p:set>
                                      <p:cBhvr>
                                        <p:cTn id="34" dur="1" fill="hold">
                                          <p:stCondLst>
                                            <p:cond delay="999"/>
                                          </p:stCondLst>
                                        </p:cTn>
                                        <p:tgtEl>
                                          <p:spTgt spid="38">
                                            <p:bg/>
                                          </p:spTgt>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1000"/>
                                        <p:tgtEl>
                                          <p:spTgt spid="45"/>
                                        </p:tgtEl>
                                      </p:cBhvr>
                                    </p:animEffect>
                                    <p:set>
                                      <p:cBhvr>
                                        <p:cTn id="37" dur="1" fill="hold">
                                          <p:stCondLst>
                                            <p:cond delay="999"/>
                                          </p:stCondLst>
                                        </p:cTn>
                                        <p:tgtEl>
                                          <p:spTgt spid="45"/>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8"/>
                                        </p:tgtEl>
                                      </p:cBhvr>
                                    </p:animEffect>
                                    <p:set>
                                      <p:cBhvr>
                                        <p:cTn id="40" dur="1" fill="hold">
                                          <p:stCondLst>
                                            <p:cond delay="999"/>
                                          </p:stCondLst>
                                        </p:cTn>
                                        <p:tgtEl>
                                          <p:spTgt spid="28"/>
                                        </p:tgtEl>
                                        <p:attrNameLst>
                                          <p:attrName>style.visibility</p:attrName>
                                        </p:attrNameLst>
                                      </p:cBhvr>
                                      <p:to>
                                        <p:strVal val="hidden"/>
                                      </p:to>
                                    </p:set>
                                  </p:childTnLst>
                                </p:cTn>
                              </p:par>
                              <p:par>
                                <p:cTn id="41" presetID="53" presetClass="exit" presetSubtype="0" fill="hold" grpId="1" nodeType="withEffect">
                                  <p:stCondLst>
                                    <p:cond delay="0"/>
                                  </p:stCondLst>
                                  <p:childTnLst>
                                    <p:anim calcmode="lin" valueType="num">
                                      <p:cBhvr>
                                        <p:cTn id="42" dur="1000"/>
                                        <p:tgtEl>
                                          <p:spTgt spid="3"/>
                                        </p:tgtEl>
                                        <p:attrNameLst>
                                          <p:attrName>ppt_w</p:attrName>
                                        </p:attrNameLst>
                                      </p:cBhvr>
                                      <p:tavLst>
                                        <p:tav tm="0">
                                          <p:val>
                                            <p:strVal val="ppt_w"/>
                                          </p:val>
                                        </p:tav>
                                        <p:tav tm="100000">
                                          <p:val>
                                            <p:fltVal val="0"/>
                                          </p:val>
                                        </p:tav>
                                      </p:tavLst>
                                    </p:anim>
                                    <p:anim calcmode="lin" valueType="num">
                                      <p:cBhvr>
                                        <p:cTn id="43" dur="1000"/>
                                        <p:tgtEl>
                                          <p:spTgt spid="3"/>
                                        </p:tgtEl>
                                        <p:attrNameLst>
                                          <p:attrName>ppt_h</p:attrName>
                                        </p:attrNameLst>
                                      </p:cBhvr>
                                      <p:tavLst>
                                        <p:tav tm="0">
                                          <p:val>
                                            <p:strVal val="ppt_h"/>
                                          </p:val>
                                        </p:tav>
                                        <p:tav tm="100000">
                                          <p:val>
                                            <p:fltVal val="0"/>
                                          </p:val>
                                        </p:tav>
                                      </p:tavLst>
                                    </p:anim>
                                    <p:animEffect transition="out" filter="fade">
                                      <p:cBhvr>
                                        <p:cTn id="44" dur="1000"/>
                                        <p:tgtEl>
                                          <p:spTgt spid="3"/>
                                        </p:tgtEl>
                                      </p:cBhvr>
                                    </p:animEffect>
                                    <p:set>
                                      <p:cBhvr>
                                        <p:cTn id="45" dur="1" fill="hold">
                                          <p:stCondLst>
                                            <p:cond delay="999"/>
                                          </p:stCondLst>
                                        </p:cTn>
                                        <p:tgtEl>
                                          <p:spTgt spid="3"/>
                                        </p:tgtEl>
                                        <p:attrNameLst>
                                          <p:attrName>style.visibility</p:attrName>
                                        </p:attrNameLst>
                                      </p:cBhvr>
                                      <p:to>
                                        <p:strVal val="hidden"/>
                                      </p:to>
                                    </p:set>
                                  </p:childTnLst>
                                </p:cTn>
                              </p:par>
                              <p:par>
                                <p:cTn id="46" presetID="53"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Effect transition="in" filter="fade">
                                      <p:cBhvr>
                                        <p:cTn id="50" dur="1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35" presetClass="exit" presetSubtype="0" fill="hold" grpId="0" nodeType="clickEffect">
                                  <p:stCondLst>
                                    <p:cond delay="0"/>
                                  </p:stCondLst>
                                  <p:childTnLst>
                                    <p:animEffect transition="out" filter="fade">
                                      <p:cBhvr>
                                        <p:cTn id="54" dur="1000"/>
                                        <p:tgtEl>
                                          <p:spTgt spid="4"/>
                                        </p:tgtEl>
                                      </p:cBhvr>
                                    </p:animEffect>
                                    <p:anim calcmode="lin" valueType="num">
                                      <p:cBhvr>
                                        <p:cTn id="55" dur="1000"/>
                                        <p:tgtEl>
                                          <p:spTgt spid="4"/>
                                        </p:tgtEl>
                                        <p:attrNameLst>
                                          <p:attrName>style.rotation</p:attrName>
                                        </p:attrNameLst>
                                      </p:cBhvr>
                                      <p:tavLst>
                                        <p:tav tm="0">
                                          <p:val>
                                            <p:fltVal val="0"/>
                                          </p:val>
                                        </p:tav>
                                        <p:tav tm="100000">
                                          <p:val>
                                            <p:fltVal val="720"/>
                                          </p:val>
                                        </p:tav>
                                      </p:tavLst>
                                    </p:anim>
                                    <p:anim calcmode="lin" valueType="num">
                                      <p:cBhvr>
                                        <p:cTn id="56" dur="1000"/>
                                        <p:tgtEl>
                                          <p:spTgt spid="4"/>
                                        </p:tgtEl>
                                        <p:attrNameLst>
                                          <p:attrName>ppt_h</p:attrName>
                                        </p:attrNameLst>
                                      </p:cBhvr>
                                      <p:tavLst>
                                        <p:tav tm="0">
                                          <p:val>
                                            <p:strVal val="ppt_h"/>
                                          </p:val>
                                        </p:tav>
                                        <p:tav tm="100000">
                                          <p:val>
                                            <p:fltVal val="0"/>
                                          </p:val>
                                        </p:tav>
                                      </p:tavLst>
                                    </p:anim>
                                    <p:anim calcmode="lin" valueType="num">
                                      <p:cBhvr>
                                        <p:cTn id="57" dur="1000"/>
                                        <p:tgtEl>
                                          <p:spTgt spid="4"/>
                                        </p:tgtEl>
                                        <p:attrNameLst>
                                          <p:attrName>ppt_w</p:attrName>
                                        </p:attrNameLst>
                                      </p:cBhvr>
                                      <p:tavLst>
                                        <p:tav tm="0">
                                          <p:val>
                                            <p:strVal val="ppt_w"/>
                                          </p:val>
                                        </p:tav>
                                        <p:tav tm="100000">
                                          <p:val>
                                            <p:fltVal val="0"/>
                                          </p:val>
                                        </p:tav>
                                      </p:tavLst>
                                    </p:anim>
                                    <p:set>
                                      <p:cBhvr>
                                        <p:cTn id="58" dur="1" fill="hold">
                                          <p:stCondLst>
                                            <p:cond delay="999"/>
                                          </p:stCondLst>
                                        </p:cTn>
                                        <p:tgtEl>
                                          <p:spTgt spid="4"/>
                                        </p:tgtEl>
                                        <p:attrNameLst>
                                          <p:attrName>style.visibility</p:attrName>
                                        </p:attrNameLst>
                                      </p:cBhvr>
                                      <p:to>
                                        <p:strVal val="hidden"/>
                                      </p:to>
                                    </p:set>
                                  </p:childTnLst>
                                </p:cTn>
                              </p:par>
                            </p:childTnLst>
                          </p:cTn>
                        </p:par>
                        <p:par>
                          <p:cTn id="59" fill="hold">
                            <p:stCondLst>
                              <p:cond delay="1000"/>
                            </p:stCondLst>
                            <p:childTnLst>
                              <p:par>
                                <p:cTn id="60" presetID="10" presetClass="exit" presetSubtype="0" fill="hold" nodeType="afterEffect">
                                  <p:stCondLst>
                                    <p:cond delay="0"/>
                                  </p:stCondLst>
                                  <p:childTnLst>
                                    <p:animEffect transition="out" filter="fade">
                                      <p:cBhvr>
                                        <p:cTn id="61" dur="1000"/>
                                        <p:tgtEl>
                                          <p:spTgt spid="2"/>
                                        </p:tgtEl>
                                      </p:cBhvr>
                                    </p:animEffect>
                                    <p:set>
                                      <p:cBhvr>
                                        <p:cTn id="62" dur="1" fill="hold">
                                          <p:stCondLst>
                                            <p:cond delay="999"/>
                                          </p:stCondLst>
                                        </p:cTn>
                                        <p:tgtEl>
                                          <p:spTgt spid="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22" presetClass="entr" presetSubtype="2"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wipe(right)">
                                      <p:cBhvr>
                                        <p:cTn id="6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1"/>
      <p:bldP spid="38" grpId="2" uiExpand="1" build="allAtOnce" animBg="1"/>
      <p:bldP spid="28" grpId="0" animBg="1"/>
      <p:bldP spid="3" grpId="0" animBg="1"/>
      <p:bldP spid="3" grpId="1" animBg="1"/>
      <p:bldP spid="33" grpId="0" animBg="1"/>
      <p:bldP spid="4" grpId="0"/>
      <p:bldP spid="4" grpId="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5" name="TextBox 54"/>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useBgFill="1">
        <p:nvSpPr>
          <p:cNvPr id="7" name="TextBox 6"/>
          <p:cNvSpPr txBox="1"/>
          <p:nvPr/>
        </p:nvSpPr>
        <p:spPr>
          <a:xfrm>
            <a:off x="0" y="1019413"/>
            <a:ext cx="7620000" cy="3323987"/>
          </a:xfrm>
          <a:prstGeom prst="rect">
            <a:avLst/>
          </a:prstGeom>
        </p:spPr>
        <p:txBody>
          <a:bodyPr wrap="square" rtlCol="0">
            <a:spAutoFit/>
          </a:bodyPr>
          <a:lstStyle/>
          <a:p>
            <a:pPr>
              <a:buFont typeface="Arial" pitchFamily="34" charset="0"/>
              <a:buChar char="•"/>
            </a:pPr>
            <a:r>
              <a:rPr lang="en-US" sz="3000" b="1" dirty="0" smtClean="0"/>
              <a:t> 1828: Georgia abolishes</a:t>
            </a:r>
          </a:p>
          <a:p>
            <a:r>
              <a:rPr lang="en-US" sz="3000" b="1" dirty="0" smtClean="0"/>
              <a:t>     Cherokee right self-</a:t>
            </a:r>
            <a:r>
              <a:rPr lang="en-US" sz="3000" b="1" dirty="0" err="1" smtClean="0"/>
              <a:t>gov’t</a:t>
            </a:r>
            <a:endParaRPr lang="en-US" sz="3000" b="1" dirty="0" smtClean="0"/>
          </a:p>
          <a:p>
            <a:pPr>
              <a:buFont typeface="Arial" pitchFamily="34" charset="0"/>
              <a:buChar char="•"/>
            </a:pPr>
            <a:r>
              <a:rPr lang="en-US" sz="3000" b="1" dirty="0" smtClean="0"/>
              <a:t> 1829: gold is found on</a:t>
            </a:r>
          </a:p>
          <a:p>
            <a:r>
              <a:rPr lang="en-US" sz="3000" b="1" dirty="0" smtClean="0"/>
              <a:t>     Cherokee land in GA</a:t>
            </a:r>
          </a:p>
          <a:p>
            <a:pPr>
              <a:buFont typeface="Arial" pitchFamily="34" charset="0"/>
              <a:buChar char="•"/>
            </a:pPr>
            <a:r>
              <a:rPr lang="en-US" sz="3000" b="1" dirty="0" smtClean="0"/>
              <a:t> Cherokees file lawsuit</a:t>
            </a:r>
          </a:p>
          <a:p>
            <a:pPr>
              <a:buFont typeface="Arial" pitchFamily="34" charset="0"/>
              <a:buChar char="•"/>
            </a:pPr>
            <a:r>
              <a:rPr lang="en-US" sz="3000" b="1" dirty="0" smtClean="0"/>
              <a:t> </a:t>
            </a:r>
            <a:r>
              <a:rPr lang="en-US" sz="3000" b="1" dirty="0" smtClean="0">
                <a:solidFill>
                  <a:srgbClr val="FF0000"/>
                </a:solidFill>
                <a:effectLst>
                  <a:outerShdw dist="50800" dir="7200000" algn="ctr" rotWithShape="0">
                    <a:schemeClr val="tx1"/>
                  </a:outerShdw>
                </a:effectLst>
              </a:rPr>
              <a:t>1830: Removal Act </a:t>
            </a:r>
          </a:p>
          <a:p>
            <a:r>
              <a:rPr lang="en-US" sz="3000" b="1" dirty="0" smtClean="0"/>
              <a:t> Cherokee Nation is divided about removal:</a:t>
            </a:r>
          </a:p>
        </p:txBody>
      </p:sp>
      <p:pic>
        <p:nvPicPr>
          <p:cNvPr id="56" name="Picture 1"/>
          <p:cNvPicPr preferRelativeResize="0">
            <a:picLocks noChangeAspect="1" noChangeArrowheads="1"/>
          </p:cNvPicPr>
          <p:nvPr/>
        </p:nvPicPr>
        <p:blipFill>
          <a:blip r:embed="rId2" cstate="print"/>
          <a:srcRect/>
          <a:stretch>
            <a:fillRect/>
          </a:stretch>
        </p:blipFill>
        <p:spPr bwMode="auto">
          <a:xfrm>
            <a:off x="4480560" y="749808"/>
            <a:ext cx="4601718" cy="3084011"/>
          </a:xfrm>
          <a:prstGeom prst="rect">
            <a:avLst/>
          </a:prstGeom>
          <a:noFill/>
          <a:ln w="9525">
            <a:noFill/>
            <a:miter lim="800000"/>
            <a:headEnd/>
            <a:tailEnd/>
          </a:ln>
          <a:effectLst/>
        </p:spPr>
      </p:pic>
      <p:sp useBgFill="1">
        <p:nvSpPr>
          <p:cNvPr id="8" name="TextBox 7"/>
          <p:cNvSpPr txBox="1"/>
          <p:nvPr/>
        </p:nvSpPr>
        <p:spPr>
          <a:xfrm>
            <a:off x="0" y="4343400"/>
            <a:ext cx="9144000" cy="2400657"/>
          </a:xfrm>
          <a:prstGeom prst="rect">
            <a:avLst/>
          </a:prstGeom>
        </p:spPr>
        <p:txBody>
          <a:bodyPr wrap="square" rtlCol="0">
            <a:spAutoFit/>
          </a:bodyPr>
          <a:lstStyle/>
          <a:p>
            <a:r>
              <a:rPr lang="en-US" sz="3000" b="1" dirty="0" smtClean="0"/>
              <a:t>     </a:t>
            </a:r>
            <a:r>
              <a:rPr lang="en-US" sz="3000" b="1" u="sng" dirty="0" smtClean="0"/>
              <a:t>National Party</a:t>
            </a:r>
            <a:r>
              <a:rPr lang="en-US" sz="3000" b="1" dirty="0" smtClean="0"/>
              <a:t>				     </a:t>
            </a:r>
            <a:r>
              <a:rPr lang="en-US" sz="3000" b="1" u="sng" dirty="0" smtClean="0"/>
              <a:t>Treaty Party</a:t>
            </a:r>
            <a:endParaRPr lang="en-US" sz="3000" b="1" dirty="0" smtClean="0"/>
          </a:p>
          <a:p>
            <a:r>
              <a:rPr lang="en-US" sz="3000" b="1" dirty="0" smtClean="0"/>
              <a:t>	           no	 </a:t>
            </a:r>
            <a:r>
              <a:rPr lang="en-US" sz="3000" b="1" dirty="0" smtClean="0">
                <a:sym typeface="Wingdings" pitchFamily="2" charset="2"/>
              </a:rPr>
              <a:t>  INEVITABLE         yes</a:t>
            </a:r>
            <a:endParaRPr lang="en-US" sz="3000" b="1" dirty="0" smtClean="0"/>
          </a:p>
          <a:p>
            <a:r>
              <a:rPr lang="en-US" sz="3000" b="1" dirty="0" smtClean="0"/>
              <a:t>	      resist	 </a:t>
            </a:r>
            <a:r>
              <a:rPr lang="en-US" sz="3000" b="1" dirty="0" smtClean="0">
                <a:sym typeface="Wingdings" pitchFamily="2" charset="2"/>
              </a:rPr>
              <a:t></a:t>
            </a:r>
            <a:r>
              <a:rPr lang="en-US" sz="3000" b="1" dirty="0" smtClean="0"/>
              <a:t>    REMOVAL    </a:t>
            </a:r>
            <a:r>
              <a:rPr lang="en-US" sz="3000" b="1" dirty="0" smtClean="0">
                <a:sym typeface="Wingdings" pitchFamily="2" charset="2"/>
              </a:rPr>
              <a:t>      </a:t>
            </a:r>
            <a:r>
              <a:rPr lang="en-US" sz="3000" b="1" dirty="0" smtClean="0"/>
              <a:t>prepare</a:t>
            </a:r>
          </a:p>
          <a:p>
            <a:r>
              <a:rPr lang="en-US" sz="3000" b="1" dirty="0" smtClean="0"/>
              <a:t>            majority  	 </a:t>
            </a:r>
            <a:r>
              <a:rPr lang="en-US" sz="3000" b="1" dirty="0" smtClean="0">
                <a:sym typeface="Wingdings" pitchFamily="2" charset="2"/>
              </a:rPr>
              <a:t>    SUPPORT           minority</a:t>
            </a:r>
          </a:p>
          <a:p>
            <a:r>
              <a:rPr lang="en-US" sz="3000" b="1" dirty="0" smtClean="0"/>
              <a:t> principal Chief  	 </a:t>
            </a:r>
            <a:r>
              <a:rPr lang="en-US" sz="3000" b="1" dirty="0" smtClean="0">
                <a:sym typeface="Wingdings" pitchFamily="2" charset="2"/>
              </a:rPr>
              <a:t>    LEADERS            Ridge &amp; son</a:t>
            </a:r>
            <a:endParaRPr lang="en-US" sz="3000" b="1" dirty="0" smtClean="0"/>
          </a:p>
        </p:txBody>
      </p:sp>
      <p:pic>
        <p:nvPicPr>
          <p:cNvPr id="65540" name="Picture 4" descr="Image result for gold miner"/>
          <p:cNvPicPr>
            <a:picLocks noChangeAspect="1" noChangeArrowheads="1"/>
          </p:cNvPicPr>
          <p:nvPr/>
        </p:nvPicPr>
        <p:blipFill>
          <a:blip r:embed="rId3"/>
          <a:srcRect l="4444" t="859" r="15556" b="29538"/>
          <a:stretch>
            <a:fillRect/>
          </a:stretch>
        </p:blipFill>
        <p:spPr bwMode="auto">
          <a:xfrm>
            <a:off x="6629400" y="914400"/>
            <a:ext cx="3352800" cy="3017520"/>
          </a:xfrm>
          <a:prstGeom prst="rect">
            <a:avLst/>
          </a:prstGeom>
          <a:noFill/>
          <a:ln w="50800">
            <a:solidFill>
              <a:srgbClr val="FF0000"/>
            </a:solidFill>
          </a:ln>
        </p:spPr>
      </p:pic>
      <p:grpSp>
        <p:nvGrpSpPr>
          <p:cNvPr id="22" name="Group 21"/>
          <p:cNvGrpSpPr/>
          <p:nvPr/>
        </p:nvGrpSpPr>
        <p:grpSpPr>
          <a:xfrm>
            <a:off x="5105400" y="1752600"/>
            <a:ext cx="3505200" cy="2070100"/>
            <a:chOff x="152400" y="304800"/>
            <a:chExt cx="4724400" cy="2908300"/>
          </a:xfrm>
        </p:grpSpPr>
        <p:pic>
          <p:nvPicPr>
            <p:cNvPr id="76809" name="Picture 9"/>
            <p:cNvPicPr>
              <a:picLocks noChangeAspect="1" noChangeArrowheads="1"/>
            </p:cNvPicPr>
            <p:nvPr/>
          </p:nvPicPr>
          <p:blipFill>
            <a:blip r:embed="rId4"/>
            <a:srcRect t="4979" r="4707"/>
            <a:stretch>
              <a:fillRect/>
            </a:stretch>
          </p:blipFill>
          <p:spPr bwMode="auto">
            <a:xfrm>
              <a:off x="152400" y="304800"/>
              <a:ext cx="4724400" cy="2908300"/>
            </a:xfrm>
            <a:prstGeom prst="rect">
              <a:avLst/>
            </a:prstGeom>
            <a:noFill/>
            <a:ln w="9525">
              <a:noFill/>
              <a:miter lim="800000"/>
              <a:headEnd/>
              <a:tailEnd/>
            </a:ln>
            <a:effectLst/>
          </p:spPr>
        </p:pic>
        <p:sp>
          <p:nvSpPr>
            <p:cNvPr id="21" name="Rectangle 20"/>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ounded Rectangle 22"/>
          <p:cNvSpPr/>
          <p:nvPr/>
        </p:nvSpPr>
        <p:spPr>
          <a:xfrm>
            <a:off x="6324600" y="6172200"/>
            <a:ext cx="2133600" cy="609600"/>
          </a:xfrm>
          <a:prstGeom prst="round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10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1000"/>
                                        <p:tgtEl>
                                          <p:spTgt spid="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1000"/>
                                        <p:tgtEl>
                                          <p:spTgt spid="7">
                                            <p:txEl>
                                              <p:pRg st="3" end="3"/>
                                            </p:txEl>
                                          </p:spTgt>
                                        </p:tgtEl>
                                      </p:cBhvr>
                                    </p:animEffect>
                                  </p:childTnLst>
                                </p:cTn>
                              </p:par>
                              <p:par>
                                <p:cTn id="19" presetID="53" presetClass="entr" presetSubtype="0" fill="hold" nodeType="withEffect">
                                  <p:stCondLst>
                                    <p:cond delay="0"/>
                                  </p:stCondLst>
                                  <p:childTnLst>
                                    <p:set>
                                      <p:cBhvr>
                                        <p:cTn id="20" dur="1" fill="hold">
                                          <p:stCondLst>
                                            <p:cond delay="0"/>
                                          </p:stCondLst>
                                        </p:cTn>
                                        <p:tgtEl>
                                          <p:spTgt spid="65540"/>
                                        </p:tgtEl>
                                        <p:attrNameLst>
                                          <p:attrName>style.visibility</p:attrName>
                                        </p:attrNameLst>
                                      </p:cBhvr>
                                      <p:to>
                                        <p:strVal val="visible"/>
                                      </p:to>
                                    </p:set>
                                    <p:anim calcmode="lin" valueType="num">
                                      <p:cBhvr>
                                        <p:cTn id="21" dur="1000" fill="hold"/>
                                        <p:tgtEl>
                                          <p:spTgt spid="65540"/>
                                        </p:tgtEl>
                                        <p:attrNameLst>
                                          <p:attrName>ppt_w</p:attrName>
                                        </p:attrNameLst>
                                      </p:cBhvr>
                                      <p:tavLst>
                                        <p:tav tm="0">
                                          <p:val>
                                            <p:fltVal val="0"/>
                                          </p:val>
                                        </p:tav>
                                        <p:tav tm="100000">
                                          <p:val>
                                            <p:strVal val="#ppt_w"/>
                                          </p:val>
                                        </p:tav>
                                      </p:tavLst>
                                    </p:anim>
                                    <p:anim calcmode="lin" valueType="num">
                                      <p:cBhvr>
                                        <p:cTn id="22" dur="1000" fill="hold"/>
                                        <p:tgtEl>
                                          <p:spTgt spid="65540"/>
                                        </p:tgtEl>
                                        <p:attrNameLst>
                                          <p:attrName>ppt_h</p:attrName>
                                        </p:attrNameLst>
                                      </p:cBhvr>
                                      <p:tavLst>
                                        <p:tav tm="0">
                                          <p:val>
                                            <p:fltVal val="0"/>
                                          </p:val>
                                        </p:tav>
                                        <p:tav tm="100000">
                                          <p:val>
                                            <p:strVal val="#ppt_h"/>
                                          </p:val>
                                        </p:tav>
                                      </p:tavLst>
                                    </p:anim>
                                    <p:animEffect transition="in" filter="fade">
                                      <p:cBhvr>
                                        <p:cTn id="23" dur="1000"/>
                                        <p:tgtEl>
                                          <p:spTgt spid="65540"/>
                                        </p:tgtEl>
                                      </p:cBhvr>
                                    </p:animEffect>
                                  </p:childTnLst>
                                </p:cTn>
                              </p:par>
                              <p:par>
                                <p:cTn id="24" presetID="35" presetClass="path" presetSubtype="0" accel="50000" decel="50000" fill="hold" nodeType="withEffect">
                                  <p:stCondLst>
                                    <p:cond delay="0"/>
                                  </p:stCondLst>
                                  <p:childTnLst>
                                    <p:animMotion origin="layout" path="M -3.33333E-6 -7.40741E-7 L -0.225 0.25787 " pathEditMode="relative" rAng="0" ptsTypes="AA">
                                      <p:cBhvr>
                                        <p:cTn id="25" dur="1000" fill="hold"/>
                                        <p:tgtEl>
                                          <p:spTgt spid="65540"/>
                                        </p:tgtEl>
                                        <p:attrNameLst>
                                          <p:attrName>ppt_x</p:attrName>
                                          <p:attrName>ppt_y</p:attrName>
                                        </p:attrNameLst>
                                      </p:cBhvr>
                                      <p:rCtr x="-112" y="129"/>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fade">
                                      <p:cBhvr>
                                        <p:cTn id="30" dur="1000"/>
                                        <p:tgtEl>
                                          <p:spTgt spid="7">
                                            <p:txEl>
                                              <p:pRg st="4" end="4"/>
                                            </p:txEl>
                                          </p:spTgt>
                                        </p:tgtEl>
                                      </p:cBhvr>
                                    </p:animEffect>
                                  </p:childTnLst>
                                </p:cTn>
                              </p:par>
                              <p:par>
                                <p:cTn id="31" presetID="53" presetClass="exit" presetSubtype="0" fill="hold" nodeType="withEffect">
                                  <p:stCondLst>
                                    <p:cond delay="0"/>
                                  </p:stCondLst>
                                  <p:childTnLst>
                                    <p:anim calcmode="lin" valueType="num">
                                      <p:cBhvr>
                                        <p:cTn id="32" dur="1000"/>
                                        <p:tgtEl>
                                          <p:spTgt spid="65540"/>
                                        </p:tgtEl>
                                        <p:attrNameLst>
                                          <p:attrName>ppt_w</p:attrName>
                                        </p:attrNameLst>
                                      </p:cBhvr>
                                      <p:tavLst>
                                        <p:tav tm="0">
                                          <p:val>
                                            <p:strVal val="ppt_w"/>
                                          </p:val>
                                        </p:tav>
                                        <p:tav tm="100000">
                                          <p:val>
                                            <p:fltVal val="0"/>
                                          </p:val>
                                        </p:tav>
                                      </p:tavLst>
                                    </p:anim>
                                    <p:anim calcmode="lin" valueType="num">
                                      <p:cBhvr>
                                        <p:cTn id="33" dur="1000"/>
                                        <p:tgtEl>
                                          <p:spTgt spid="65540"/>
                                        </p:tgtEl>
                                        <p:attrNameLst>
                                          <p:attrName>ppt_h</p:attrName>
                                        </p:attrNameLst>
                                      </p:cBhvr>
                                      <p:tavLst>
                                        <p:tav tm="0">
                                          <p:val>
                                            <p:strVal val="ppt_h"/>
                                          </p:val>
                                        </p:tav>
                                        <p:tav tm="100000">
                                          <p:val>
                                            <p:fltVal val="0"/>
                                          </p:val>
                                        </p:tav>
                                      </p:tavLst>
                                    </p:anim>
                                    <p:animEffect transition="out" filter="fade">
                                      <p:cBhvr>
                                        <p:cTn id="34" dur="1000"/>
                                        <p:tgtEl>
                                          <p:spTgt spid="65540"/>
                                        </p:tgtEl>
                                      </p:cBhvr>
                                    </p:animEffect>
                                    <p:set>
                                      <p:cBhvr>
                                        <p:cTn id="35" dur="1" fill="hold">
                                          <p:stCondLst>
                                            <p:cond delay="999"/>
                                          </p:stCondLst>
                                        </p:cTn>
                                        <p:tgtEl>
                                          <p:spTgt spid="65540"/>
                                        </p:tgtEl>
                                        <p:attrNameLst>
                                          <p:attrName>style.visibility</p:attrName>
                                        </p:attrNameLst>
                                      </p:cBhvr>
                                      <p:to>
                                        <p:strVal val="hidden"/>
                                      </p:to>
                                    </p:set>
                                  </p:childTnLst>
                                </p:cTn>
                              </p:par>
                              <p:par>
                                <p:cTn id="36" presetID="63" presetClass="path" presetSubtype="0" accel="50000" decel="50000" fill="hold" nodeType="withEffect">
                                  <p:stCondLst>
                                    <p:cond delay="0"/>
                                  </p:stCondLst>
                                  <p:childTnLst>
                                    <p:animMotion origin="layout" path="M -0.225 0.25787 L -3.33333E-6 -7.40741E-7 " pathEditMode="relative" rAng="0" ptsTypes="AA">
                                      <p:cBhvr>
                                        <p:cTn id="37" dur="1000" fill="hold"/>
                                        <p:tgtEl>
                                          <p:spTgt spid="65540"/>
                                        </p:tgtEl>
                                        <p:attrNameLst>
                                          <p:attrName>ppt_x</p:attrName>
                                          <p:attrName>ppt_y</p:attrName>
                                        </p:attrNameLst>
                                      </p:cBhvr>
                                      <p:rCtr x="112" y="-129"/>
                                    </p:animMotion>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1000"/>
                                        <p:tgtEl>
                                          <p:spTgt spid="7">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 calcmode="lin" valueType="num">
                                      <p:cBhvr>
                                        <p:cTn id="52"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53" dur="1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54" dur="1000"/>
                                        <p:tgtEl>
                                          <p:spTgt spid="8">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barn(outVertical)">
                                      <p:cBhvr>
                                        <p:cTn id="59" dur="1000"/>
                                        <p:tgtEl>
                                          <p:spTgt spid="8">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nodeType="clickEffect">
                                  <p:stCondLst>
                                    <p:cond delay="0"/>
                                  </p:stCondLst>
                                  <p:childTnLst>
                                    <p:set>
                                      <p:cBhvr>
                                        <p:cTn id="63" dur="1" fill="hold">
                                          <p:stCondLst>
                                            <p:cond delay="0"/>
                                          </p:stCondLst>
                                        </p:cTn>
                                        <p:tgtEl>
                                          <p:spTgt spid="8">
                                            <p:txEl>
                                              <p:pRg st="2" end="2"/>
                                            </p:txEl>
                                          </p:spTgt>
                                        </p:tgtEl>
                                        <p:attrNameLst>
                                          <p:attrName>style.visibility</p:attrName>
                                        </p:attrNameLst>
                                      </p:cBhvr>
                                      <p:to>
                                        <p:strVal val="visible"/>
                                      </p:to>
                                    </p:set>
                                    <p:animEffect transition="in" filter="barn(outVertical)">
                                      <p:cBhvr>
                                        <p:cTn id="64" dur="1000"/>
                                        <p:tgtEl>
                                          <p:spTgt spid="8">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37" fill="hold" nodeType="clickEffect">
                                  <p:stCondLst>
                                    <p:cond delay="0"/>
                                  </p:stCondLst>
                                  <p:childTnLst>
                                    <p:set>
                                      <p:cBhvr>
                                        <p:cTn id="68" dur="1" fill="hold">
                                          <p:stCondLst>
                                            <p:cond delay="0"/>
                                          </p:stCondLst>
                                        </p:cTn>
                                        <p:tgtEl>
                                          <p:spTgt spid="8">
                                            <p:txEl>
                                              <p:pRg st="3" end="3"/>
                                            </p:txEl>
                                          </p:spTgt>
                                        </p:tgtEl>
                                        <p:attrNameLst>
                                          <p:attrName>style.visibility</p:attrName>
                                        </p:attrNameLst>
                                      </p:cBhvr>
                                      <p:to>
                                        <p:strVal val="visible"/>
                                      </p:to>
                                    </p:set>
                                    <p:animEffect transition="in" filter="barn(outVertical)">
                                      <p:cBhvr>
                                        <p:cTn id="69" dur="1000"/>
                                        <p:tgtEl>
                                          <p:spTgt spid="8">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37" fill="hold" nodeType="clickEffect">
                                  <p:stCondLst>
                                    <p:cond delay="0"/>
                                  </p:stCondLst>
                                  <p:childTnLst>
                                    <p:set>
                                      <p:cBhvr>
                                        <p:cTn id="73" dur="1" fill="hold">
                                          <p:stCondLst>
                                            <p:cond delay="0"/>
                                          </p:stCondLst>
                                        </p:cTn>
                                        <p:tgtEl>
                                          <p:spTgt spid="8">
                                            <p:txEl>
                                              <p:pRg st="4" end="4"/>
                                            </p:txEl>
                                          </p:spTgt>
                                        </p:tgtEl>
                                        <p:attrNameLst>
                                          <p:attrName>style.visibility</p:attrName>
                                        </p:attrNameLst>
                                      </p:cBhvr>
                                      <p:to>
                                        <p:strVal val="visible"/>
                                      </p:to>
                                    </p:set>
                                    <p:animEffect transition="in" filter="barn(outVertical)">
                                      <p:cBhvr>
                                        <p:cTn id="74" dur="1000"/>
                                        <p:tgtEl>
                                          <p:spTgt spid="8">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wipe(left)">
                                      <p:cBhvr>
                                        <p:cTn id="79" dur="1000"/>
                                        <p:tgtEl>
                                          <p:spTgt spid="23"/>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1000"/>
                                        <p:tgtEl>
                                          <p:spTgt spid="22"/>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0" nodeType="clickEffect">
                                  <p:stCondLst>
                                    <p:cond delay="0"/>
                                  </p:stCondLst>
                                  <p:childTnLst>
                                    <p:animEffect transition="out" filter="fade">
                                      <p:cBhvr>
                                        <p:cTn id="87" dur="1000"/>
                                        <p:tgtEl>
                                          <p:spTgt spid="7">
                                            <p:txEl>
                                              <p:pRg st="0" end="0"/>
                                            </p:txEl>
                                          </p:spTgt>
                                        </p:tgtEl>
                                      </p:cBhvr>
                                    </p:animEffect>
                                    <p:set>
                                      <p:cBhvr>
                                        <p:cTn id="88" dur="1" fill="hold">
                                          <p:stCondLst>
                                            <p:cond delay="999"/>
                                          </p:stCondLst>
                                        </p:cTn>
                                        <p:tgtEl>
                                          <p:spTgt spid="7">
                                            <p:txEl>
                                              <p:pRg st="0" end="0"/>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7">
                                            <p:txEl>
                                              <p:pRg st="1" end="1"/>
                                            </p:txEl>
                                          </p:spTgt>
                                        </p:tgtEl>
                                      </p:cBhvr>
                                    </p:animEffect>
                                    <p:set>
                                      <p:cBhvr>
                                        <p:cTn id="91" dur="1" fill="hold">
                                          <p:stCondLst>
                                            <p:cond delay="999"/>
                                          </p:stCondLst>
                                        </p:cTn>
                                        <p:tgtEl>
                                          <p:spTgt spid="7">
                                            <p:txEl>
                                              <p:pRg st="1" end="1"/>
                                            </p:txEl>
                                          </p:spTgt>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00"/>
                                        <p:tgtEl>
                                          <p:spTgt spid="7">
                                            <p:txEl>
                                              <p:pRg st="2" end="2"/>
                                            </p:txEl>
                                          </p:spTgt>
                                        </p:tgtEl>
                                      </p:cBhvr>
                                    </p:animEffect>
                                    <p:set>
                                      <p:cBhvr>
                                        <p:cTn id="94" dur="1" fill="hold">
                                          <p:stCondLst>
                                            <p:cond delay="999"/>
                                          </p:stCondLst>
                                        </p:cTn>
                                        <p:tgtEl>
                                          <p:spTgt spid="7">
                                            <p:txEl>
                                              <p:pRg st="2" end="2"/>
                                            </p:txEl>
                                          </p:spTgt>
                                        </p:tgtEl>
                                        <p:attrNameLst>
                                          <p:attrName>style.visibility</p:attrName>
                                        </p:attrNameLst>
                                      </p:cBhvr>
                                      <p:to>
                                        <p:strVal val="hidden"/>
                                      </p:to>
                                    </p:set>
                                  </p:childTnLst>
                                </p:cTn>
                              </p:par>
                              <p:par>
                                <p:cTn id="95" presetID="10" presetClass="exit" presetSubtype="0" fill="hold" grpId="0" nodeType="withEffect">
                                  <p:stCondLst>
                                    <p:cond delay="0"/>
                                  </p:stCondLst>
                                  <p:childTnLst>
                                    <p:animEffect transition="out" filter="fade">
                                      <p:cBhvr>
                                        <p:cTn id="96" dur="1000"/>
                                        <p:tgtEl>
                                          <p:spTgt spid="7">
                                            <p:txEl>
                                              <p:pRg st="3" end="3"/>
                                            </p:txEl>
                                          </p:spTgt>
                                        </p:tgtEl>
                                      </p:cBhvr>
                                    </p:animEffect>
                                    <p:set>
                                      <p:cBhvr>
                                        <p:cTn id="97" dur="1" fill="hold">
                                          <p:stCondLst>
                                            <p:cond delay="999"/>
                                          </p:stCondLst>
                                        </p:cTn>
                                        <p:tgtEl>
                                          <p:spTgt spid="7">
                                            <p:txEl>
                                              <p:pRg st="3" end="3"/>
                                            </p:txEl>
                                          </p:spTgt>
                                        </p:tgtEl>
                                        <p:attrNameLst>
                                          <p:attrName>style.visibility</p:attrName>
                                        </p:attrNameLst>
                                      </p:cBhvr>
                                      <p:to>
                                        <p:strVal val="hidden"/>
                                      </p:to>
                                    </p:set>
                                  </p:childTnLst>
                                </p:cTn>
                              </p:par>
                              <p:par>
                                <p:cTn id="98" presetID="10" presetClass="exit" presetSubtype="0" fill="hold" grpId="0" nodeType="withEffect">
                                  <p:stCondLst>
                                    <p:cond delay="0"/>
                                  </p:stCondLst>
                                  <p:childTnLst>
                                    <p:animEffect transition="out" filter="fade">
                                      <p:cBhvr>
                                        <p:cTn id="99" dur="1000"/>
                                        <p:tgtEl>
                                          <p:spTgt spid="7">
                                            <p:txEl>
                                              <p:pRg st="4" end="4"/>
                                            </p:txEl>
                                          </p:spTgt>
                                        </p:tgtEl>
                                      </p:cBhvr>
                                    </p:animEffect>
                                    <p:set>
                                      <p:cBhvr>
                                        <p:cTn id="100" dur="1" fill="hold">
                                          <p:stCondLst>
                                            <p:cond delay="999"/>
                                          </p:stCondLst>
                                        </p:cTn>
                                        <p:tgtEl>
                                          <p:spTgt spid="7">
                                            <p:txEl>
                                              <p:pRg st="4" end="4"/>
                                            </p:txEl>
                                          </p:spTgt>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1000"/>
                                        <p:tgtEl>
                                          <p:spTgt spid="7">
                                            <p:txEl>
                                              <p:pRg st="5" end="5"/>
                                            </p:txEl>
                                          </p:spTgt>
                                        </p:tgtEl>
                                      </p:cBhvr>
                                    </p:animEffect>
                                    <p:set>
                                      <p:cBhvr>
                                        <p:cTn id="103" dur="1" fill="hold">
                                          <p:stCondLst>
                                            <p:cond delay="999"/>
                                          </p:stCondLst>
                                        </p:cTn>
                                        <p:tgtEl>
                                          <p:spTgt spid="7">
                                            <p:txEl>
                                              <p:pRg st="5" end="5"/>
                                            </p:txEl>
                                          </p:spTgt>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00"/>
                                        <p:tgtEl>
                                          <p:spTgt spid="7">
                                            <p:txEl>
                                              <p:pRg st="6" end="6"/>
                                            </p:txEl>
                                          </p:spTgt>
                                        </p:tgtEl>
                                      </p:cBhvr>
                                    </p:animEffect>
                                    <p:set>
                                      <p:cBhvr>
                                        <p:cTn id="106" dur="1" fill="hold">
                                          <p:stCondLst>
                                            <p:cond delay="999"/>
                                          </p:stCondLst>
                                        </p:cTn>
                                        <p:tgtEl>
                                          <p:spTgt spid="7">
                                            <p:txEl>
                                              <p:pRg st="6" end="6"/>
                                            </p:txEl>
                                          </p:spTgt>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1000"/>
                                        <p:tgtEl>
                                          <p:spTgt spid="7">
                                            <p:bg/>
                                          </p:spTgt>
                                        </p:tgtEl>
                                      </p:cBhvr>
                                    </p:animEffect>
                                    <p:set>
                                      <p:cBhvr>
                                        <p:cTn id="109" dur="1" fill="hold">
                                          <p:stCondLst>
                                            <p:cond delay="999"/>
                                          </p:stCondLst>
                                        </p:cTn>
                                        <p:tgtEl>
                                          <p:spTgt spid="7">
                                            <p:bg/>
                                          </p:spTgt>
                                        </p:tgtEl>
                                        <p:attrNameLst>
                                          <p:attrName>style.visibility</p:attrName>
                                        </p:attrNameLst>
                                      </p:cBhvr>
                                      <p:to>
                                        <p:strVal val="hidden"/>
                                      </p:to>
                                    </p:set>
                                  </p:childTnLst>
                                </p:cTn>
                              </p:par>
                              <p:par>
                                <p:cTn id="110" presetID="10" presetClass="exit" presetSubtype="0" fill="hold" grpId="0" nodeType="withEffect">
                                  <p:stCondLst>
                                    <p:cond delay="0"/>
                                  </p:stCondLst>
                                  <p:childTnLst>
                                    <p:animEffect transition="out" filter="fade">
                                      <p:cBhvr>
                                        <p:cTn id="111" dur="1000"/>
                                        <p:tgtEl>
                                          <p:spTgt spid="8">
                                            <p:txEl>
                                              <p:pRg st="0" end="0"/>
                                            </p:txEl>
                                          </p:spTgt>
                                        </p:tgtEl>
                                      </p:cBhvr>
                                    </p:animEffect>
                                    <p:set>
                                      <p:cBhvr>
                                        <p:cTn id="112" dur="1" fill="hold">
                                          <p:stCondLst>
                                            <p:cond delay="999"/>
                                          </p:stCondLst>
                                        </p:cTn>
                                        <p:tgtEl>
                                          <p:spTgt spid="8">
                                            <p:txEl>
                                              <p:pRg st="0" end="0"/>
                                            </p:txEl>
                                          </p:spTgt>
                                        </p:tgtEl>
                                        <p:attrNameLst>
                                          <p:attrName>style.visibility</p:attrName>
                                        </p:attrNameLst>
                                      </p:cBhvr>
                                      <p:to>
                                        <p:strVal val="hidden"/>
                                      </p:to>
                                    </p:set>
                                  </p:childTnLst>
                                </p:cTn>
                              </p:par>
                              <p:par>
                                <p:cTn id="113" presetID="10" presetClass="exit" presetSubtype="0" fill="hold" grpId="0" nodeType="withEffect">
                                  <p:stCondLst>
                                    <p:cond delay="0"/>
                                  </p:stCondLst>
                                  <p:childTnLst>
                                    <p:animEffect transition="out" filter="fade">
                                      <p:cBhvr>
                                        <p:cTn id="114" dur="1000"/>
                                        <p:tgtEl>
                                          <p:spTgt spid="8">
                                            <p:txEl>
                                              <p:pRg st="1" end="1"/>
                                            </p:txEl>
                                          </p:spTgt>
                                        </p:tgtEl>
                                      </p:cBhvr>
                                    </p:animEffect>
                                    <p:set>
                                      <p:cBhvr>
                                        <p:cTn id="115" dur="1" fill="hold">
                                          <p:stCondLst>
                                            <p:cond delay="999"/>
                                          </p:stCondLst>
                                        </p:cTn>
                                        <p:tgtEl>
                                          <p:spTgt spid="8">
                                            <p:txEl>
                                              <p:pRg st="1" end="1"/>
                                            </p:txEl>
                                          </p:spTgt>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00"/>
                                        <p:tgtEl>
                                          <p:spTgt spid="8">
                                            <p:txEl>
                                              <p:pRg st="2" end="2"/>
                                            </p:txEl>
                                          </p:spTgt>
                                        </p:tgtEl>
                                      </p:cBhvr>
                                    </p:animEffect>
                                    <p:set>
                                      <p:cBhvr>
                                        <p:cTn id="118" dur="1" fill="hold">
                                          <p:stCondLst>
                                            <p:cond delay="999"/>
                                          </p:stCondLst>
                                        </p:cTn>
                                        <p:tgtEl>
                                          <p:spTgt spid="8">
                                            <p:txEl>
                                              <p:pRg st="2" end="2"/>
                                            </p:txEl>
                                          </p:spTgt>
                                        </p:tgtEl>
                                        <p:attrNameLst>
                                          <p:attrName>style.visibility</p:attrName>
                                        </p:attrNameLst>
                                      </p:cBhvr>
                                      <p:to>
                                        <p:strVal val="hidden"/>
                                      </p:to>
                                    </p:set>
                                  </p:childTnLst>
                                </p:cTn>
                              </p:par>
                              <p:par>
                                <p:cTn id="119" presetID="10" presetClass="exit" presetSubtype="0" fill="hold" grpId="0" nodeType="withEffect">
                                  <p:stCondLst>
                                    <p:cond delay="0"/>
                                  </p:stCondLst>
                                  <p:childTnLst>
                                    <p:animEffect transition="out" filter="fade">
                                      <p:cBhvr>
                                        <p:cTn id="120" dur="1000"/>
                                        <p:tgtEl>
                                          <p:spTgt spid="8">
                                            <p:txEl>
                                              <p:pRg st="3" end="3"/>
                                            </p:txEl>
                                          </p:spTgt>
                                        </p:tgtEl>
                                      </p:cBhvr>
                                    </p:animEffect>
                                    <p:set>
                                      <p:cBhvr>
                                        <p:cTn id="121" dur="1" fill="hold">
                                          <p:stCondLst>
                                            <p:cond delay="999"/>
                                          </p:stCondLst>
                                        </p:cTn>
                                        <p:tgtEl>
                                          <p:spTgt spid="8">
                                            <p:txEl>
                                              <p:pRg st="3" end="3"/>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8">
                                            <p:txEl>
                                              <p:pRg st="4" end="4"/>
                                            </p:txEl>
                                          </p:spTgt>
                                        </p:tgtEl>
                                      </p:cBhvr>
                                    </p:animEffect>
                                    <p:set>
                                      <p:cBhvr>
                                        <p:cTn id="124" dur="1" fill="hold">
                                          <p:stCondLst>
                                            <p:cond delay="999"/>
                                          </p:stCondLst>
                                        </p:cTn>
                                        <p:tgtEl>
                                          <p:spTgt spid="8">
                                            <p:txEl>
                                              <p:pRg st="4" end="4"/>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8">
                                            <p:bg/>
                                          </p:spTgt>
                                        </p:tgtEl>
                                      </p:cBhvr>
                                    </p:animEffect>
                                    <p:set>
                                      <p:cBhvr>
                                        <p:cTn id="127" dur="1" fill="hold">
                                          <p:stCondLst>
                                            <p:cond delay="999"/>
                                          </p:stCondLst>
                                        </p:cTn>
                                        <p:tgtEl>
                                          <p:spTgt spid="8">
                                            <p:bg/>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3"/>
                                        </p:tgtEl>
                                      </p:cBhvr>
                                    </p:animEffect>
                                    <p:set>
                                      <p:cBhvr>
                                        <p:cTn id="130" dur="1" fill="hold">
                                          <p:stCondLst>
                                            <p:cond delay="999"/>
                                          </p:stCondLst>
                                        </p:cTn>
                                        <p:tgtEl>
                                          <p:spTgt spid="2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56"/>
                                        </p:tgtEl>
                                      </p:cBhvr>
                                    </p:animEffect>
                                    <p:set>
                                      <p:cBhvr>
                                        <p:cTn id="133" dur="1" fill="hold">
                                          <p:stCondLst>
                                            <p:cond delay="999"/>
                                          </p:stCondLst>
                                        </p:cTn>
                                        <p:tgtEl>
                                          <p:spTgt spid="56"/>
                                        </p:tgtEl>
                                        <p:attrNameLst>
                                          <p:attrName>style.visibility</p:attrName>
                                        </p:attrNameLst>
                                      </p:cBhvr>
                                      <p:to>
                                        <p:strVal val="hidden"/>
                                      </p:to>
                                    </p:set>
                                  </p:childTnLst>
                                </p:cTn>
                              </p:par>
                              <p:par>
                                <p:cTn id="134" presetID="35" presetClass="path" presetSubtype="0" accel="50000" decel="50000" fill="hold" nodeType="withEffect">
                                  <p:stCondLst>
                                    <p:cond delay="0"/>
                                  </p:stCondLst>
                                  <p:childTnLst>
                                    <p:animMotion origin="layout" path="M 1.11022E-16 -1.48148E-6 L -0.55 -0.13981 " pathEditMode="relative" rAng="0" ptsTypes="AA">
                                      <p:cBhvr>
                                        <p:cTn id="135" dur="1000" fill="hold"/>
                                        <p:tgtEl>
                                          <p:spTgt spid="22"/>
                                        </p:tgtEl>
                                        <p:attrNameLst>
                                          <p:attrName>ppt_x</p:attrName>
                                          <p:attrName>ppt_y</p:attrName>
                                        </p:attrNameLst>
                                      </p:cBhvr>
                                      <p:rCtr x="-275" y="-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8" grpId="0" uiExpand="1" build="allAtOnce" animBg="1"/>
      <p:bldP spid="23" grpId="0" animBg="1"/>
      <p:bldP spid="23" grpId="1"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5548193"/>
          </a:xfrm>
          <a:prstGeom prst="rect">
            <a:avLst/>
          </a:prstGeom>
        </p:spPr>
        <p:txBody>
          <a:bodyPr wrap="square">
            <a:spAutoFit/>
          </a:bodyPr>
          <a:lstStyle/>
          <a:p>
            <a:r>
              <a:rPr lang="en-US" dirty="0" smtClean="0">
                <a:hlinkClick r:id="rId2"/>
              </a:rPr>
              <a:t>https://en.wikipedia.org/wiki/Major_Ridge</a:t>
            </a:r>
            <a:endParaRPr lang="en-US" b="1" dirty="0" smtClean="0"/>
          </a:p>
          <a:p>
            <a:r>
              <a:rPr lang="en-US" b="1" dirty="0" smtClean="0"/>
              <a:t>PATHKILLER II  </a:t>
            </a:r>
            <a:r>
              <a:rPr lang="en-US" dirty="0" smtClean="0"/>
              <a:t>(</a:t>
            </a:r>
            <a:r>
              <a:rPr lang="en-US" b="1" dirty="0" smtClean="0"/>
              <a:t>THE RIDGE)   </a:t>
            </a:r>
            <a:r>
              <a:rPr lang="en-US" dirty="0" smtClean="0"/>
              <a:t>1772– 1839</a:t>
            </a:r>
          </a:p>
          <a:p>
            <a:r>
              <a:rPr lang="en-US" dirty="0" smtClean="0"/>
              <a:t>	</a:t>
            </a:r>
            <a:r>
              <a:rPr lang="en-US" b="1" dirty="0" smtClean="0"/>
              <a:t>The Ridge </a:t>
            </a:r>
            <a:r>
              <a:rPr lang="en-US" dirty="0" smtClean="0"/>
              <a:t>was born about 1772 into the Deer clan of his</a:t>
            </a:r>
          </a:p>
          <a:p>
            <a:r>
              <a:rPr lang="en-US" dirty="0" smtClean="0"/>
              <a:t> mother, </a:t>
            </a:r>
            <a:r>
              <a:rPr lang="en-US" i="1" dirty="0" err="1" smtClean="0"/>
              <a:t>Oganotota</a:t>
            </a:r>
            <a:r>
              <a:rPr lang="en-US" dirty="0" smtClean="0"/>
              <a:t> (O-go-</a:t>
            </a:r>
            <a:r>
              <a:rPr lang="en-US" dirty="0" err="1" smtClean="0"/>
              <a:t>nuh</a:t>
            </a:r>
            <a:r>
              <a:rPr lang="en-US" dirty="0" smtClean="0"/>
              <a:t>-to-</a:t>
            </a:r>
            <a:r>
              <a:rPr lang="en-US" dirty="0" err="1" smtClean="0"/>
              <a:t>tua</a:t>
            </a:r>
            <a:r>
              <a:rPr lang="en-US" dirty="0" smtClean="0"/>
              <a:t>), a Scots-Cherokee woman, </a:t>
            </a:r>
          </a:p>
          <a:p>
            <a:r>
              <a:rPr lang="en-US" dirty="0" smtClean="0"/>
              <a:t>in the Cherokee town of Great Hiwassee, along the Hiwassee River</a:t>
            </a:r>
          </a:p>
          <a:p>
            <a:r>
              <a:rPr lang="en-US" dirty="0" smtClean="0"/>
              <a:t> (an area later part of Tennessee). His father was believed to be </a:t>
            </a:r>
          </a:p>
          <a:p>
            <a:r>
              <a:rPr lang="en-US" dirty="0" smtClean="0"/>
              <a:t>full-blood Cherokee.  His maternal grandfather was a Scots trader </a:t>
            </a:r>
          </a:p>
          <a:p>
            <a:r>
              <a:rPr lang="en-US" dirty="0" smtClean="0"/>
              <a:t>who returned to Europe and left a Cherokee wife and daughter </a:t>
            </a:r>
          </a:p>
          <a:p>
            <a:r>
              <a:rPr lang="en-US" dirty="0" smtClean="0"/>
              <a:t>behind in America.</a:t>
            </a:r>
          </a:p>
          <a:p>
            <a:r>
              <a:rPr lang="en-US" dirty="0" smtClean="0"/>
              <a:t>	He was the third son born, but the first to survive to adulthood. He had two younger brothers.  From his early years, Ridge was taught patience and self-denial, and to endure fatigue.  On reaching the proper age, he was initiated as a warrior.  The Cherokee believed that a man's achievements as a warrior were a sign of his spiritual power and part of his leadership.</a:t>
            </a:r>
          </a:p>
          <a:p>
            <a:r>
              <a:rPr lang="en-US" dirty="0" smtClean="0"/>
              <a:t>	During the Cherokee–American wars (1776-1795), the young man was known as </a:t>
            </a:r>
            <a:r>
              <a:rPr lang="en-US" i="1" dirty="0" err="1" smtClean="0"/>
              <a:t>Nunnehidihi</a:t>
            </a:r>
            <a:r>
              <a:rPr lang="en-US" dirty="0" smtClean="0"/>
              <a:t>, meaning "He Who Slays The Enemy In His Path" or "The </a:t>
            </a:r>
            <a:r>
              <a:rPr lang="en-US" dirty="0" err="1" smtClean="0"/>
              <a:t>Pathkiller</a:t>
            </a:r>
            <a:r>
              <a:rPr lang="en-US" dirty="0" smtClean="0"/>
              <a:t>“.  White men knew him by the simplified English name, "The Ridge".</a:t>
            </a:r>
            <a:endParaRPr lang="en-US" baseline="30000" dirty="0" smtClean="0"/>
          </a:p>
          <a:p>
            <a:r>
              <a:rPr lang="en-US" dirty="0" smtClean="0"/>
              <a:t>	In 1792 Ridge married </a:t>
            </a:r>
            <a:r>
              <a:rPr lang="en-US" i="1" dirty="0" err="1" smtClean="0"/>
              <a:t>Sehoya</a:t>
            </a:r>
            <a:r>
              <a:rPr lang="en-US" i="1" dirty="0" smtClean="0"/>
              <a:t>,</a:t>
            </a:r>
            <a:r>
              <a:rPr lang="en-US" dirty="0" smtClean="0"/>
              <a:t> also known as </a:t>
            </a:r>
            <a:r>
              <a:rPr lang="en-US" dirty="0" err="1" smtClean="0"/>
              <a:t>Suzannah</a:t>
            </a:r>
            <a:r>
              <a:rPr lang="en-US" dirty="0" smtClean="0"/>
              <a:t> Catherine </a:t>
            </a:r>
            <a:r>
              <a:rPr lang="en-US" dirty="0" err="1" smtClean="0"/>
              <a:t>Wickett</a:t>
            </a:r>
            <a:r>
              <a:rPr lang="en-US" dirty="0" smtClean="0"/>
              <a:t>, a mixed-blood Cherokee of the Wild Potato clan.  Her name was also spelled </a:t>
            </a:r>
            <a:r>
              <a:rPr lang="en-US" dirty="0" err="1" smtClean="0"/>
              <a:t>Sehoyah</a:t>
            </a:r>
            <a:r>
              <a:rPr lang="en-US" dirty="0" smtClean="0"/>
              <a:t>; she was the daughter of Kate Parris and </a:t>
            </a:r>
            <a:r>
              <a:rPr lang="en-US" i="1" dirty="0" err="1" smtClean="0"/>
              <a:t>Ar</a:t>
            </a:r>
            <a:r>
              <a:rPr lang="en-US" i="1" dirty="0" smtClean="0"/>
              <a:t>-</a:t>
            </a:r>
            <a:r>
              <a:rPr lang="en-US" i="1" dirty="0" err="1" smtClean="0"/>
              <a:t>tah</a:t>
            </a:r>
            <a:r>
              <a:rPr lang="en-US" i="1" dirty="0" smtClean="0"/>
              <a:t>-</a:t>
            </a:r>
            <a:r>
              <a:rPr lang="en-US" i="1" dirty="0" err="1" smtClean="0"/>
              <a:t>ku</a:t>
            </a:r>
            <a:r>
              <a:rPr lang="en-US" i="1" dirty="0" smtClean="0"/>
              <a:t>-</a:t>
            </a:r>
            <a:r>
              <a:rPr lang="en-US" i="1" dirty="0" err="1" smtClean="0"/>
              <a:t>ni</a:t>
            </a:r>
            <a:r>
              <a:rPr lang="en-US" i="1" dirty="0" smtClean="0"/>
              <a:t>-</a:t>
            </a:r>
            <a:r>
              <a:rPr lang="en-US" i="1" dirty="0" err="1" smtClean="0"/>
              <a:t>sti</a:t>
            </a:r>
            <a:r>
              <a:rPr lang="en-US" i="1" dirty="0" smtClean="0"/>
              <a:t>-sky</a:t>
            </a:r>
            <a:r>
              <a:rPr lang="en-US" dirty="0" smtClean="0"/>
              <a:t> ("</a:t>
            </a:r>
            <a:r>
              <a:rPr lang="en-US" dirty="0" err="1" smtClean="0"/>
              <a:t>Wickett</a:t>
            </a:r>
            <a:r>
              <a:rPr lang="en-US" dirty="0" smtClean="0"/>
              <a:t>").  The couple had several children. </a:t>
            </a:r>
          </a:p>
          <a:p>
            <a:r>
              <a:rPr lang="en-US" dirty="0" smtClean="0"/>
              <a:t>	Also in 1792 at age 21, </a:t>
            </a:r>
            <a:r>
              <a:rPr lang="en-US" i="1" dirty="0" smtClean="0"/>
              <a:t> </a:t>
            </a:r>
            <a:r>
              <a:rPr lang="en-US" dirty="0" smtClean="0"/>
              <a:t>Pathfinder II was chosen as a member of the new Cherokee Council.  He proved a valuable counselor, and at the second session proposed many useful laws.</a:t>
            </a:r>
            <a:r>
              <a:rPr lang="en-US" baseline="30000" dirty="0" smtClean="0"/>
              <a:t> </a:t>
            </a:r>
            <a:r>
              <a:rPr lang="en-US" dirty="0" smtClean="0"/>
              <a:t>  Ridge had no formal education and could neither read nor write.  But he was known as a noted orator and dynamic speaker.  He appreciated the value of education and believed that the Cherokee must learn to communicate with European Americans and to understand their ways in order to survive as a nation.</a:t>
            </a:r>
          </a:p>
          <a:p>
            <a:r>
              <a:rPr lang="en-US" dirty="0" smtClean="0"/>
              <a:t>	Ridge was part of the a group of young Cherokee chiefs in the early nineteenth century  who supported acculturation and other changes in how the people dealt with the United States.  All were of mixed race and had some exposure to European-American culture, but identified as Cherokee.  </a:t>
            </a:r>
          </a:p>
          <a:p>
            <a:r>
              <a:rPr lang="en-US" dirty="0" smtClean="0"/>
              <a:t>	During the Cherokee–American wars (1776-1795), Pathfinder II took part in small raids and other actions including a campaign in 1793 that resulted in a massacre.  After these wars, he changed his name to </a:t>
            </a:r>
            <a:r>
              <a:rPr lang="en-US" i="1" dirty="0" err="1" smtClean="0"/>
              <a:t>Ganundalegi</a:t>
            </a:r>
            <a:r>
              <a:rPr lang="en-US" dirty="0" smtClean="0"/>
              <a:t>, which in English was translated as "The Ridge“.  The Ridge and his family moved to </a:t>
            </a:r>
            <a:r>
              <a:rPr lang="en-US" dirty="0" err="1" smtClean="0"/>
              <a:t>Oothcaloga</a:t>
            </a:r>
            <a:r>
              <a:rPr lang="en-US" dirty="0" smtClean="0"/>
              <a:t>, near what developed as the modern city of Calhoun, Georgia where he became a planter and began to acquire slaves to work his plantation.</a:t>
            </a:r>
          </a:p>
          <a:p>
            <a:r>
              <a:rPr lang="en-US" dirty="0" smtClean="0"/>
              <a:t>	In 1807, Chief </a:t>
            </a:r>
            <a:r>
              <a:rPr lang="en-US" dirty="0" err="1" smtClean="0"/>
              <a:t>Doublehead</a:t>
            </a:r>
            <a:r>
              <a:rPr lang="en-US" dirty="0" smtClean="0"/>
              <a:t> was bribed by white speculators to cede some Cherokee communal land without approval by the Cherokee National Council.  The Council determined this to be a capital crime against the nation, and directed Ridge, James Vann, and Alexander Sanders to execute </a:t>
            </a:r>
            <a:r>
              <a:rPr lang="en-US" dirty="0" err="1" smtClean="0"/>
              <a:t>Doublehead</a:t>
            </a:r>
            <a:r>
              <a:rPr lang="en-US" dirty="0" smtClean="0"/>
              <a:t>.  (Vann became too drunk to participate. The other two men used guns, knives, and a tomahawk to kill the old chief on August 9, 1807 at the Hiwassee Garrison in Tennessee).</a:t>
            </a:r>
          </a:p>
          <a:p>
            <a:r>
              <a:rPr lang="en-US" dirty="0" smtClean="0"/>
              <a:t>	Shortly before the War of 1812, Shawnee chief 'Tecumseh' and his brother, </a:t>
            </a:r>
            <a:r>
              <a:rPr lang="en-US" i="1" dirty="0" err="1" smtClean="0"/>
              <a:t>Tenskawatawa</a:t>
            </a:r>
            <a:r>
              <a:rPr lang="en-US" dirty="0" smtClean="0"/>
              <a:t> (also called "The Prophet"), came south to recruit followers from other tribes to prevent the sale of their hunting grounds to white immigrants.  Tecumseh urged his listeners to reject the agrarian life and take up weapons to defend their land.  Ridge attended as an observer when Tecumseh spoke to the Creek living nearby.  Ridge reportedly confronted Tecumseh after the meeting and warned that he would kill Tecumseh if he tried to spread that message to the Cherokee.</a:t>
            </a:r>
          </a:p>
          <a:p>
            <a:r>
              <a:rPr lang="en-US" dirty="0" smtClean="0"/>
              <a:t>	Ridge acquired the title "Major" in 1814, during his service leading the Cherokee alongside the United States General Andrew Jackson at the Battle of Horseshoe Bend during the Creek War against the Red Sticks.  This was a civil war within the Creek Nation between the Upper Towns and Lower Towns, who differed in their interaction with European Americans and hold on tradition.  Ridge had joined the campaign as an unofficial militia lieutenant.  (Jackson was involved with the larger War of 1812 against Great Britain.)  Ridge used Major as his first name for the rest of his life.</a:t>
            </a:r>
            <a:r>
              <a:rPr lang="en-US" baseline="30000" dirty="0" smtClean="0"/>
              <a:t> </a:t>
            </a:r>
            <a:r>
              <a:rPr lang="en-US" dirty="0" smtClean="0"/>
              <a:t> He also served with Jackson in the First Seminole War in 1818, leading Cherokee warriors on behalf of the US government against the Seminole Indians.  His war achievements added to his stature among the Cherokee.</a:t>
            </a:r>
          </a:p>
          <a:p>
            <a:r>
              <a:rPr lang="en-US" dirty="0" smtClean="0"/>
              <a:t>	After the war, Ridge moved his family to the Cherokee town of Head of Coosa (present-day Rome, Georgia). He developed a plantation, owned 30 African-American slaves as laborers, and became a wealthy planter.  The plantation consisted of nearly three hundred cleared acres whose main cash crops were corn, tobacco and cotton. He built his house. Major Ridge also developed and owned a profitable ferry that carried wagons and their teams across the </a:t>
            </a:r>
            <a:r>
              <a:rPr lang="en-US" dirty="0" err="1" smtClean="0"/>
              <a:t>Oostanuaula</a:t>
            </a:r>
            <a:r>
              <a:rPr lang="en-US" dirty="0" smtClean="0"/>
              <a:t> River.   As another business, Ridge founded a trading post in partnership with George Lavender, a white man; the post provided staples and luxury European-American goods such as calico and silk fabrics.</a:t>
            </a:r>
          </a:p>
          <a:p>
            <a:r>
              <a:rPr lang="en-US" dirty="0" smtClean="0"/>
              <a:t>	In 1816, Andrew Jackson tried to get the Chickasaw and Cherokee to sell their lands in the Southeast and move west of the Mississippi River.  He was rebuffed by most of the Cherokee chiefs at a council in Mississippi.  They told him that he must meet with Chief </a:t>
            </a:r>
            <a:r>
              <a:rPr lang="en-US" dirty="0" err="1" smtClean="0"/>
              <a:t>Pathkiller</a:t>
            </a:r>
            <a:r>
              <a:rPr lang="en-US" dirty="0" smtClean="0"/>
              <a:t> at a Cherokee council in </a:t>
            </a:r>
            <a:r>
              <a:rPr lang="en-US" dirty="0" err="1" smtClean="0"/>
              <a:t>Turkeytown</a:t>
            </a:r>
            <a:r>
              <a:rPr lang="en-US" dirty="0" smtClean="0"/>
              <a:t>.</a:t>
            </a:r>
          </a:p>
          <a:p>
            <a:r>
              <a:rPr lang="en-US" dirty="0" smtClean="0"/>
              <a:t>	About 1819, they moved near the Cherokee town of </a:t>
            </a:r>
            <a:r>
              <a:rPr lang="en-US" dirty="0" err="1" smtClean="0"/>
              <a:t>Chatuga</a:t>
            </a:r>
            <a:r>
              <a:rPr lang="en-US" dirty="0" smtClean="0"/>
              <a:t> (modern-day Rome) at the confluence of the Oostanaula and Etowah rivers, which forms the Coosa River.  Ridge acquired 223 acres that fronted on the Oostanaula River, upstream of the confluence.</a:t>
            </a:r>
            <a:r>
              <a:rPr lang="en-US" baseline="30000" dirty="0" smtClean="0"/>
              <a:t> </a:t>
            </a:r>
            <a:r>
              <a:rPr lang="en-US" dirty="0" smtClean="0"/>
              <a:t> Starting with a log dogtrot house on the property, Ridge expanded the house to a two-story white frame house with extensions on either end.</a:t>
            </a:r>
            <a:r>
              <a:rPr lang="en-US" baseline="30000" dirty="0" smtClean="0"/>
              <a:t> </a:t>
            </a:r>
            <a:r>
              <a:rPr lang="en-US" dirty="0" smtClean="0"/>
              <a:t> Ridge used enslaved African Americans to work the cotton fields on his plantation.  Nearby was the home and plantation of Ridge's protégé, John Ross.</a:t>
            </a:r>
          </a:p>
          <a:p>
            <a:r>
              <a:rPr lang="en-US" dirty="0" smtClean="0"/>
              <a:t>He sent his son John to a mission boarding school at Springhill.</a:t>
            </a:r>
          </a:p>
          <a:p>
            <a:r>
              <a:rPr lang="en-US" dirty="0" smtClean="0"/>
              <a:t>	Ridge had long opposed U.S. government proposals for the Cherokee to sell their lands and remove to the West.  But, Georgia efforts to suppress the Cherokee government and the pressure of rapidly expanding European-American settlements caused him to change his mind. Advised by his son John Ridge, Major Ridge came to believe the best way to preserve the Cherokee Nation was to get good terms from the U.S. government and preserve their rights in Indian Territory.  </a:t>
            </a:r>
          </a:p>
          <a:p>
            <a:r>
              <a:rPr lang="en-US" dirty="0" smtClean="0"/>
              <a:t>	Under increasing pressure for removal from the federal government, Ridge and others of the Treaty Party signed the controversial Treaty of New </a:t>
            </a:r>
            <a:r>
              <a:rPr lang="en-US" dirty="0" err="1" smtClean="0"/>
              <a:t>Echota</a:t>
            </a:r>
            <a:r>
              <a:rPr lang="en-US" dirty="0" smtClean="0"/>
              <a:t> of 1835.  They believed removal was inevitable and tried to protect Cherokee rights.  It required the Cherokee to cede their remaining lands in the Southeast to the US and relocate to the Indian Territory.  Opponents protested to the US government and negotiated a new treaty the following year, but were still forced to accept removal.</a:t>
            </a:r>
          </a:p>
          <a:p>
            <a:r>
              <a:rPr lang="en-US" dirty="0" smtClean="0"/>
              <a:t>	On December 29, 1835, Ridge made his mark on the Treaty of New </a:t>
            </a:r>
            <a:r>
              <a:rPr lang="en-US" dirty="0" err="1" smtClean="0"/>
              <a:t>Echota</a:t>
            </a:r>
            <a:r>
              <a:rPr lang="en-US" dirty="0" smtClean="0"/>
              <a:t>, which ceded the remainder of Cherokee tribal land east of the Mississippi River for land in Indian Territory, to be supplemented by the payment of annuities for a period of time, plus support from the government in terms of supplies, tools and food.  The tribe was bitterly divided over this decision. Reportedly, Ridge said as he finished, "I have signed my death warrant."</a:t>
            </a:r>
          </a:p>
          <a:p>
            <a:r>
              <a:rPr lang="en-US" dirty="0" smtClean="0"/>
              <a:t>	The National Party of Chief John Ross and a majority of the Cherokee National Council rejected the treaty, but it was ratified by the US Senate.  The next year Ross negotiated changes with the US government, but essentially Cherokee removal was confirmed.</a:t>
            </a:r>
          </a:p>
          <a:p>
            <a:r>
              <a:rPr lang="en-US" dirty="0" smtClean="0"/>
              <a:t>	Ridge, his family, and many other Cherokee emigrate to the West in March 1837.  The treaty had been signed in December 1835 and was amended and ratified in March 1836. Georgia put Cherokee lands in a lottery and auctioned them off before the Cherokee removal date; settlers started arriving and squatting on Cherokee-occupied land.  Georgia supported the settlers against the Cherokee.  After 1838, the US government forcibly rounded up the remaining Cherokee (along with their slaves) on tribal lands.  They were the last people to make the journey that became known as the "Trail of Tears," during which nearly 4,000 Cherokee died.</a:t>
            </a:r>
          </a:p>
          <a:p>
            <a:r>
              <a:rPr lang="en-US" dirty="0" smtClean="0"/>
              <a:t>	Accompanied by his wife, daughter, and one of son John's children, Major Ridge traveled by flatboat and steamer to a place in Indian Territory called Honey Creek, near the Arkansas-Missouri Border.  The land Ridge had chosen was fifty miles from the territory assigned to the Cherokee. He no longer wished to live among his people.  His son John Ridge and Major Ridge's cousin Elias </a:t>
            </a:r>
            <a:r>
              <a:rPr lang="en-US" dirty="0" err="1" smtClean="0"/>
              <a:t>Boudinot</a:t>
            </a:r>
            <a:r>
              <a:rPr lang="en-US" dirty="0" smtClean="0"/>
              <a:t> followed six months later.</a:t>
            </a:r>
          </a:p>
          <a:p>
            <a:r>
              <a:rPr lang="en-US" dirty="0" smtClean="0"/>
              <a:t>	In the West, the Ross faction blamed Ridge and the other signers of the Treaty of New </a:t>
            </a:r>
            <a:r>
              <a:rPr lang="en-US" dirty="0" err="1" smtClean="0"/>
              <a:t>Echota</a:t>
            </a:r>
            <a:r>
              <a:rPr lang="en-US" dirty="0" smtClean="0"/>
              <a:t> for the 4,000 deaths along the trail in the Removal as well as the loss of communal lands. In June 1839, Major Ridge, his son John, and nephew Elias </a:t>
            </a:r>
            <a:r>
              <a:rPr lang="en-US" dirty="0" err="1" smtClean="0"/>
              <a:t>Boudinot</a:t>
            </a:r>
            <a:r>
              <a:rPr lang="en-US" dirty="0" smtClean="0"/>
              <a:t>, were executed in accordance with the Cherokee Blood Law by Cherokee of the Ross faction.  They tried to kill Elias' brother Stand </a:t>
            </a:r>
            <a:r>
              <a:rPr lang="en-US" dirty="0" err="1" smtClean="0"/>
              <a:t>Watie</a:t>
            </a:r>
            <a:r>
              <a:rPr lang="en-US" dirty="0" smtClean="0"/>
              <a:t>, but he survived.  Other Treaty Party members were later killed, starting a wave of violence within the nation.</a:t>
            </a:r>
          </a:p>
          <a:p>
            <a:r>
              <a:rPr lang="en-US" dirty="0" smtClean="0"/>
              <a:t>	Among Ridge's killers was Bird </a:t>
            </a:r>
            <a:r>
              <a:rPr lang="en-US" dirty="0" err="1" smtClean="0"/>
              <a:t>Doublehead</a:t>
            </a:r>
            <a:r>
              <a:rPr lang="en-US" dirty="0" smtClean="0"/>
              <a:t>.  Ridge had killed his father Chief </a:t>
            </a:r>
            <a:r>
              <a:rPr lang="en-US" dirty="0" err="1" smtClean="0"/>
              <a:t>Doublehead</a:t>
            </a:r>
            <a:r>
              <a:rPr lang="en-US" dirty="0" smtClean="0"/>
              <a:t> under orders by the National Council.  Another of his killers was James Foreman, Bird's half-brother.  In 1842 Stand </a:t>
            </a:r>
            <a:r>
              <a:rPr lang="en-US" dirty="0" err="1" smtClean="0"/>
              <a:t>Watie</a:t>
            </a:r>
            <a:r>
              <a:rPr lang="en-US" dirty="0" smtClean="0"/>
              <a:t>, Ridge's nephew, killed Foreman.  In 1845 opponents killed his younger brother, Thomas </a:t>
            </a:r>
            <a:r>
              <a:rPr lang="en-US" dirty="0" err="1" smtClean="0"/>
              <a:t>Watie</a:t>
            </a:r>
            <a:r>
              <a:rPr lang="en-US" dirty="0" smtClean="0"/>
              <a:t>.  The cycle of retaliatory violence within the Cherokee resulted in the deaths of all the other </a:t>
            </a:r>
            <a:r>
              <a:rPr lang="en-US" dirty="0" err="1" smtClean="0"/>
              <a:t>Watie</a:t>
            </a:r>
            <a:r>
              <a:rPr lang="en-US" dirty="0" smtClean="0"/>
              <a:t> family males of that generation.  Stand </a:t>
            </a:r>
            <a:r>
              <a:rPr lang="en-US" dirty="0" err="1" smtClean="0"/>
              <a:t>Watie</a:t>
            </a:r>
            <a:r>
              <a:rPr lang="en-US" dirty="0" smtClean="0"/>
              <a:t> survived the violence of the 1840s, when the Cherokee conflict descended into virtual civil war. In the 1850s, </a:t>
            </a:r>
            <a:r>
              <a:rPr lang="en-US" dirty="0" err="1" smtClean="0"/>
              <a:t>Watie</a:t>
            </a:r>
            <a:r>
              <a:rPr lang="en-US" dirty="0" smtClean="0"/>
              <a:t> was tried in Arkansas for Foreman's murder but was acquitted on grounds of self-defense; he was defended by his brother Elias' son, Elias Cornelius </a:t>
            </a:r>
            <a:r>
              <a:rPr lang="en-US" dirty="0" err="1" smtClean="0"/>
              <a:t>Boudinot</a:t>
            </a:r>
            <a:r>
              <a:rPr lang="en-US" dirty="0" smtClean="0"/>
              <a:t>.</a:t>
            </a:r>
          </a:p>
          <a:p>
            <a:r>
              <a:rPr lang="en-US" dirty="0" smtClean="0"/>
              <a:t>	Tribal divisions were exacerbated by the outbreak of the American Civil War.  Many Cherokee supported the Confederacy, despite the Southern governments having pushed them out. The Confederacy officials now suggested they would recognize an independent Indian state if successful in creating an independent nation.  Stand </a:t>
            </a:r>
            <a:r>
              <a:rPr lang="en-US" dirty="0" err="1" smtClean="0"/>
              <a:t>Watie</a:t>
            </a:r>
            <a:r>
              <a:rPr lang="en-US" dirty="0" smtClean="0"/>
              <a:t> served as Principal Chief (1862-1866) of the pro-Confederate Cherokee after Ross and many Union-supporters withdrew to another location.  He served as a Confederate general and was the last to surrender to Union troops.</a:t>
            </a:r>
          </a:p>
        </p:txBody>
      </p:sp>
      <p:pic>
        <p:nvPicPr>
          <p:cNvPr id="1026" name="Picture 2" descr="Major ridge.jpg"/>
          <p:cNvPicPr>
            <a:picLocks noChangeAspect="1" noChangeArrowheads="1"/>
          </p:cNvPicPr>
          <p:nvPr/>
        </p:nvPicPr>
        <p:blipFill>
          <a:blip r:embed="rId3"/>
          <a:srcRect/>
          <a:stretch>
            <a:fillRect/>
          </a:stretch>
        </p:blipFill>
        <p:spPr bwMode="auto">
          <a:xfrm>
            <a:off x="6705600" y="76200"/>
            <a:ext cx="2095500" cy="2362200"/>
          </a:xfrm>
          <a:prstGeom prst="rect">
            <a:avLst/>
          </a:prstGeom>
          <a:noFill/>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http://www.encyclopediaofarkansas.net/encyclopedia/entry-detail.aspx?entryID=553</a:t>
            </a:r>
            <a:endParaRPr lang="en-US" dirty="0" smtClean="0"/>
          </a:p>
          <a:p>
            <a:endParaRPr lang="en-US" dirty="0" smtClean="0"/>
          </a:p>
          <a:p>
            <a:r>
              <a:rPr lang="en-US" dirty="0" smtClean="0"/>
              <a:t>The Europeans named the Cherokee as one of the Five Civilized Tribes. (The other four were the Chickasaw, Choctaw, Creek, and Seminole.) At the time of European contact, the Cherokee inhabited a region consisting of what is now western North Carolina and parts of Virginia, Georgia, and eastern Tennessee. Over the next two centuries, the tribe expanded through the southern Appalachians, reaching further into Georgia as well as into South Carolina, northeastern Alabama, and across the Cumberland River into Kentucky and West Virginia; some of this expansion occurred following the displacement of other tribes. By the 1780s, Cherokee migration into Arkansas had begun, largely in response to pressure to move away from Euro-American settlements in the East following the Revolutionary War.</a:t>
            </a:r>
          </a:p>
          <a:p>
            <a:r>
              <a:rPr lang="en-US" b="1" dirty="0" smtClean="0"/>
              <a:t>Migration during the Settlement and Early Statehood Era</a:t>
            </a:r>
            <a:br>
              <a:rPr lang="en-US" b="1" dirty="0" smtClean="0"/>
            </a:br>
            <a:r>
              <a:rPr lang="en-US" dirty="0" smtClean="0"/>
              <a:t>Cherokee migrated from their homeland to what became Arkansas from the 1780s to the 1820s. Their home territory in Georgia, eastern Tennessee, and western North and South Carolina had been threatened by the expansion of Euro-American settlement, and the Cherokee had lost numerous military and judicial battles with the newcomers. Cherokee had been exploring west of the Mississippi, and as many as a thousand reacted to the setbacks in their home territory by moving west into Spanish Louisiana out of the reach of the English colonies. The first Cherokee focus in Arkansas was the St. Francis River drainage and Crowley’s Ridge, with place names such as </a:t>
            </a:r>
            <a:r>
              <a:rPr lang="en-US" dirty="0" err="1" smtClean="0"/>
              <a:t>Doublehead</a:t>
            </a:r>
            <a:r>
              <a:rPr lang="en-US" dirty="0" smtClean="0"/>
              <a:t> Bluff in Cross County (named after a leader) and Big and Little </a:t>
            </a:r>
            <a:r>
              <a:rPr lang="en-US" dirty="0" err="1" smtClean="0"/>
              <a:t>Telico</a:t>
            </a:r>
            <a:r>
              <a:rPr lang="en-US" dirty="0" smtClean="0"/>
              <a:t> Creeks in St. Francis County (named after a major town in the homeland) bearing their imprint. Crow Creek in Cross County was probably not named after the bird but rather after the </a:t>
            </a:r>
            <a:r>
              <a:rPr lang="en-US" dirty="0" err="1" smtClean="0"/>
              <a:t>Crowtown</a:t>
            </a:r>
            <a:r>
              <a:rPr lang="en-US" dirty="0" smtClean="0"/>
              <a:t> Cherokee settlement. The </a:t>
            </a:r>
            <a:r>
              <a:rPr lang="en-US" dirty="0" err="1" smtClean="0"/>
              <a:t>Crowtown</a:t>
            </a:r>
            <a:r>
              <a:rPr lang="en-US" dirty="0" smtClean="0"/>
              <a:t> settlement was itself named after another homeland town. Early migrants who led parties of Cherokee families to eastern Arkansas included </a:t>
            </a:r>
            <a:r>
              <a:rPr lang="en-US" dirty="0" err="1" smtClean="0"/>
              <a:t>Connetoo</a:t>
            </a:r>
            <a:r>
              <a:rPr lang="en-US" dirty="0" smtClean="0"/>
              <a:t> (also known as John Hill), </a:t>
            </a:r>
            <a:r>
              <a:rPr lang="en-US" dirty="0" err="1" smtClean="0"/>
              <a:t>Unacata</a:t>
            </a:r>
            <a:r>
              <a:rPr lang="en-US" dirty="0" smtClean="0"/>
              <a:t> (also known as White Man Killer), William “Red-Headed Will” Webber, George Duvall, and Moses Price (also known as </a:t>
            </a:r>
            <a:r>
              <a:rPr lang="en-US" dirty="0" err="1" smtClean="0"/>
              <a:t>Wohsi</a:t>
            </a:r>
            <a:r>
              <a:rPr lang="en-US" dirty="0" smtClean="0"/>
              <a:t>).</a:t>
            </a:r>
          </a:p>
          <a:p>
            <a:r>
              <a:rPr lang="en-US" dirty="0" smtClean="0"/>
              <a:t>The New Madrid Earthquakes of 1811–1812 disrupted these settlements. In June of 1812, Cherokee prophet </a:t>
            </a:r>
            <a:r>
              <a:rPr lang="en-US" dirty="0" err="1" smtClean="0"/>
              <a:t>Skawuaw</a:t>
            </a:r>
            <a:r>
              <a:rPr lang="en-US" dirty="0" smtClean="0"/>
              <a:t> (also known as the Swan) in a speech at </a:t>
            </a:r>
            <a:r>
              <a:rPr lang="en-US" dirty="0" err="1" smtClean="0"/>
              <a:t>Crowtown</a:t>
            </a:r>
            <a:r>
              <a:rPr lang="en-US" dirty="0" smtClean="0"/>
              <a:t> warned of further destruction for the Cherokee unless they gave up Anglo-American ways. In response to the quakes and this prophecy, many Cherokee abandoned eastern Arkansas and moved into the Arkansas River Valley west of what is now Little Rock (Pulaski County). This area of mountains and river valleys was similar to the foothills of the Appalachians that had been their homeland. There, unfortunately, they clashed with the Osage, who claimed the area as hunting grounds, and with American settlers moving across the Mississippi River. (Fort Smith in Sebastian County was later established to keep peace between the Cherokee and Osage.) 	Nonetheless, many groups of families came, along with parties that continued to drift west from the homeland. Major figures included Black Fox, Dutch, Spring Frog, </a:t>
            </a:r>
            <a:r>
              <a:rPr lang="en-US" dirty="0" err="1" smtClean="0"/>
              <a:t>Toluntuskee</a:t>
            </a:r>
            <a:r>
              <a:rPr lang="en-US" dirty="0" smtClean="0"/>
              <a:t>, and </a:t>
            </a:r>
            <a:r>
              <a:rPr lang="en-US" dirty="0" err="1" smtClean="0"/>
              <a:t>Takatoka</a:t>
            </a:r>
            <a:r>
              <a:rPr lang="en-US" dirty="0" smtClean="0"/>
              <a:t>. Some also eventually moved to the Red River area, including groups under Du-</a:t>
            </a:r>
            <a:r>
              <a:rPr lang="en-US" dirty="0" err="1" smtClean="0"/>
              <a:t>wa</a:t>
            </a:r>
            <a:r>
              <a:rPr lang="en-US" dirty="0" smtClean="0"/>
              <a:t>-</a:t>
            </a:r>
            <a:r>
              <a:rPr lang="en-US" dirty="0" err="1" smtClean="0"/>
              <a:t>li</a:t>
            </a:r>
            <a:r>
              <a:rPr lang="en-US" dirty="0" smtClean="0"/>
              <a:t> (also known as the Bowl) and later under Dutch.</a:t>
            </a:r>
          </a:p>
          <a:p>
            <a:r>
              <a:rPr lang="en-US" dirty="0" smtClean="0"/>
              <a:t>	Back in the homeland, increasing federal and state pressure on the remaining Cherokee led to the </a:t>
            </a:r>
            <a:r>
              <a:rPr lang="en-US" dirty="0" err="1" smtClean="0"/>
              <a:t>Turkeytown</a:t>
            </a:r>
            <a:r>
              <a:rPr lang="en-US" dirty="0" smtClean="0"/>
              <a:t> Treaty of July 8, 1817, in which land in the east was exchanged for land in northwest Arkansas, north of the Arkansas River and south of the White River. The goal of the Arkansas Cherokee was to protect their holdings and thereby create a new homeland in northwest Arkansas, although many of the Eastern Cherokee saw the treaty as a betrayal. The goal of the U.S. government was that all Cherokee would give up their native land and move to Arkansas. As many as 4000 may have done this, becoming known as the Western Cherokee. Emigrants included parties of families led by the principal chief John Jolly (brother to </a:t>
            </a:r>
            <a:r>
              <a:rPr lang="en-US" dirty="0" err="1" smtClean="0"/>
              <a:t>Tolluntuskee</a:t>
            </a:r>
            <a:r>
              <a:rPr lang="en-US" dirty="0" smtClean="0"/>
              <a:t>), Dick Justice (also known as </a:t>
            </a:r>
            <a:r>
              <a:rPr lang="en-US" dirty="0" err="1" smtClean="0"/>
              <a:t>Dek-keh</a:t>
            </a:r>
            <a:r>
              <a:rPr lang="en-US" dirty="0" smtClean="0"/>
              <a:t> the Just), the Glass, Walter “</a:t>
            </a:r>
            <a:r>
              <a:rPr lang="en-US" dirty="0" err="1" smtClean="0"/>
              <a:t>Wat</a:t>
            </a:r>
            <a:r>
              <a:rPr lang="en-US" dirty="0" smtClean="0"/>
              <a:t>” Webber, John Rogers, Tom Graves, John and David Brown, and, </a:t>
            </a:r>
            <a:r>
              <a:rPr lang="en-US" b="1" dirty="0" smtClean="0"/>
              <a:t>in 1829, Sequoyah (also known as George Gist or Guest),</a:t>
            </a:r>
            <a:r>
              <a:rPr lang="en-US" dirty="0" smtClean="0"/>
              <a:t> inventor of the Cherokee </a:t>
            </a:r>
            <a:r>
              <a:rPr lang="en-US" dirty="0" err="1" smtClean="0"/>
              <a:t>syllabary</a:t>
            </a:r>
            <a:r>
              <a:rPr lang="en-US" dirty="0" smtClean="0"/>
              <a:t>. The remaining 35,000 or so Cherokee stayed in the homeland.</a:t>
            </a:r>
          </a:p>
          <a:p>
            <a:r>
              <a:rPr lang="en-US" dirty="0" smtClean="0"/>
              <a:t>	Because the Cherokee owned the territory together in fee simple—that is, they were given the land as a group instead of in individual parcels—rather than it being managed for them by the U.S. government, the Arkansas land was not considered a reservation. The Western Cherokee established scattered family farmsteads and farms complete with cattle and some even with African-American slaves. The dispersed families were organized in traditional “towns,” spread out along tributaries on the north side of the Arkansas River, places such as </a:t>
            </a:r>
            <a:r>
              <a:rPr lang="en-US" dirty="0" err="1" smtClean="0"/>
              <a:t>Galla</a:t>
            </a:r>
            <a:r>
              <a:rPr lang="en-US" dirty="0" smtClean="0"/>
              <a:t> Creek, Illinois Bayou, Piney Creek, </a:t>
            </a:r>
            <a:r>
              <a:rPr lang="en-US" dirty="0" err="1" smtClean="0"/>
              <a:t>Spadra</a:t>
            </a:r>
            <a:r>
              <a:rPr lang="en-US" dirty="0" smtClean="0"/>
              <a:t> Creek, </a:t>
            </a:r>
            <a:r>
              <a:rPr lang="en-US" dirty="0" err="1" smtClean="0"/>
              <a:t>Horsehead</a:t>
            </a:r>
            <a:r>
              <a:rPr lang="en-US" dirty="0" smtClean="0"/>
              <a:t> Creek, and Mulberry River (from Pope County to Franklin County respectively), as well as Dutch Creek and Spring Creek south of the river (in Yell County). Others settled in the hills and valleys farther into the Ozarks.</a:t>
            </a:r>
          </a:p>
          <a:p>
            <a:endParaRPr lang="en-US"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45397043"/>
          </a:xfrm>
          <a:prstGeom prst="rect">
            <a:avLst/>
          </a:prstGeom>
        </p:spPr>
        <p:txBody>
          <a:bodyPr wrap="square">
            <a:spAutoFit/>
          </a:bodyPr>
          <a:lstStyle/>
          <a:p>
            <a:endParaRPr lang="en-US" sz="1600" dirty="0" smtClean="0"/>
          </a:p>
          <a:p>
            <a:r>
              <a:rPr lang="en-US" sz="1600" dirty="0" smtClean="0">
                <a:hlinkClick r:id="rId2"/>
              </a:rPr>
              <a:t>https://www.warpaths2peacepipes.com/history-of-native-americans/trail-of-tears-map.htm</a:t>
            </a:r>
            <a:endParaRPr lang="en-US" sz="1600" dirty="0" smtClean="0"/>
          </a:p>
          <a:p>
            <a:endParaRPr lang="en-US" sz="1600" dirty="0" smtClean="0"/>
          </a:p>
          <a:p>
            <a:r>
              <a:rPr lang="en-US" sz="1600" b="1" dirty="0" smtClean="0"/>
              <a:t>The Trail of Tears Map</a:t>
            </a:r>
          </a:p>
          <a:p>
            <a:r>
              <a:rPr lang="en-US" sz="1600" dirty="0" smtClean="0"/>
              <a:t>The Trail of Tears Map shows the distance of the routes taken from the tribal homelands of the tribes (in brown) to the Indian reservation in Oklahoma.</a:t>
            </a:r>
          </a:p>
          <a:p>
            <a:r>
              <a:rPr lang="en-US" sz="1600" b="1" i="1" dirty="0" smtClean="0"/>
              <a:t>Trail of Tears Map</a:t>
            </a:r>
            <a:endParaRPr lang="en-US" sz="1600" dirty="0" smtClean="0"/>
          </a:p>
          <a:p>
            <a:r>
              <a:rPr lang="en-US" sz="1600" dirty="0" smtClean="0"/>
              <a:t>The Trail of Tears was the name used to describe to the 1000 mile route that the Five </a:t>
            </a:r>
            <a:r>
              <a:rPr lang="en-US" sz="1600" dirty="0" err="1" smtClean="0"/>
              <a:t>Civilised</a:t>
            </a:r>
            <a:r>
              <a:rPr lang="en-US" sz="1600" dirty="0" smtClean="0"/>
              <a:t> Tribes were forced to travel, from their homelands in the Southeastern United States to reservations in Oklahoma. The term 'Trail of Tears' was first used by the Choctaw tribe in 1832. The Trail of Tears Map provides a bird's eye view of the location of the lands covered on their perilous journey.</a:t>
            </a:r>
          </a:p>
          <a:p>
            <a:r>
              <a:rPr lang="en-US" sz="1600" b="1" dirty="0" smtClean="0"/>
              <a:t>Trail of Tears Map - Where is the Trail of Tears? </a:t>
            </a:r>
            <a:br>
              <a:rPr lang="en-US" sz="1600" b="1" dirty="0" smtClean="0"/>
            </a:br>
            <a:r>
              <a:rPr lang="en-US" sz="1600" dirty="0" smtClean="0"/>
              <a:t>The Trail of Tears was the name the Cherokee gave to the route they were forced to travel as a result of the Indian Removal Act. The Trail of Tears route ran from their land in the East to the reservation land west of the Mississippi - it was a 1000 mile march. Their tragic journey and route to the Indian Territory along the Trail of Tears, shown on the above map, was a desperate affair under severe conditions. Men, women, children and babies were forced to make the 1000 mile march as indicated on the Trail of Tears Map. There were few horses and many Cherokee were not prepared for the journey and the terrible cold they would experience on the route of the Trail of Tears. The above Trail of Tears Map shows the location of the lands and the route they followed and answers the question "Where is the Trail of Tears?".</a:t>
            </a:r>
          </a:p>
          <a:p>
            <a:r>
              <a:rPr lang="en-US" sz="1600" b="1" dirty="0" smtClean="0"/>
              <a:t>Trail of Tears Map - The Tribes that walked the Trail of Tears</a:t>
            </a:r>
            <a:br>
              <a:rPr lang="en-US" sz="1600" b="1" dirty="0" smtClean="0"/>
            </a:br>
            <a:r>
              <a:rPr lang="en-US" sz="1600" dirty="0" smtClean="0"/>
              <a:t>The Trail of Tears Map and the key to the map provides details of the routes taken by the Five </a:t>
            </a:r>
            <a:r>
              <a:rPr lang="en-US" sz="1600" dirty="0" err="1" smtClean="0"/>
              <a:t>Civilised</a:t>
            </a:r>
            <a:r>
              <a:rPr lang="en-US" sz="1600" dirty="0" smtClean="0"/>
              <a:t> Tribes from their homelands in the Deep South to Oklahoma. The Five </a:t>
            </a:r>
            <a:r>
              <a:rPr lang="en-US" sz="1600" dirty="0" err="1" smtClean="0"/>
              <a:t>Civilised</a:t>
            </a:r>
            <a:r>
              <a:rPr lang="en-US" sz="1600" dirty="0" smtClean="0"/>
              <a:t> Tribes consisted of the Cherokee Tribe, the Choctaw tribe, the Creek tribe, the Seminole tribe and the Chickasaw tribe. The Homelands and route of the march for each of these tribes is shown on the key to the Trail of Tears Map. </a:t>
            </a:r>
          </a:p>
          <a:p>
            <a:r>
              <a:rPr lang="en-US" sz="1600" b="1" dirty="0" smtClean="0"/>
              <a:t>Trail of Tears Map - The Story of the Trail of Tears</a:t>
            </a:r>
            <a:br>
              <a:rPr lang="en-US" sz="1600" b="1" dirty="0" smtClean="0"/>
            </a:br>
            <a:r>
              <a:rPr lang="en-US" sz="1600" dirty="0" smtClean="0"/>
              <a:t>Forced from their traditional homelands men, women and children were forced to walk over 1000 miles facing the most terrible trials. The tragedy of the Trail of Tears was made even worse by the hazards that the people encountered on the journey of misery, sickness, and death. The people suffered from exposure in extremely cold weather conditions, inadequate clothing, malnutrition and starvation and fatal diseases. To walk the Trail of Tears it took 6 long months. The area covered was immense as can be seen from the Trail of Tears Map. One person out of every four died on the forced march across the route which became known as the Trail of Tears.</a:t>
            </a:r>
          </a:p>
          <a:p>
            <a:r>
              <a:rPr lang="en-US" sz="1600" b="1" dirty="0" smtClean="0"/>
              <a:t>History of the Cherokee and the Trail of Tears - The Five </a:t>
            </a:r>
            <a:r>
              <a:rPr lang="en-US" sz="1600" b="1" dirty="0" err="1" smtClean="0"/>
              <a:t>Civilised</a:t>
            </a:r>
            <a:r>
              <a:rPr lang="en-US" sz="1600" b="1" dirty="0" smtClean="0"/>
              <a:t> Tribes</a:t>
            </a:r>
            <a:br>
              <a:rPr lang="en-US" sz="1600" b="1" dirty="0" smtClean="0"/>
            </a:br>
            <a:r>
              <a:rPr lang="en-US" sz="1600" dirty="0" smtClean="0"/>
              <a:t>The Cherokee were members of the Five </a:t>
            </a:r>
            <a:r>
              <a:rPr lang="en-US" sz="1600" dirty="0" err="1" smtClean="0"/>
              <a:t>Civilised</a:t>
            </a:r>
            <a:r>
              <a:rPr lang="en-US" sz="1600" dirty="0" smtClean="0"/>
              <a:t> Tribes who lived in the Southeastern United States until the 1820s.  The Five Civilized Tribes consisted of the Cherokee, Creek, Choctaw, Seminole and Chickasaw. The Cherokee tribe referred to themselves as the "Principal People" as they were the largest tribe living in mountain areas of North and South Carolina, Alabama, Georgia and Tennessee.</a:t>
            </a:r>
          </a:p>
          <a:p>
            <a:r>
              <a:rPr lang="en-US" sz="1600" b="1" dirty="0" smtClean="0"/>
              <a:t>History of the Trail of Tears - The Name </a:t>
            </a:r>
            <a:br>
              <a:rPr lang="en-US" sz="1600" b="1" dirty="0" smtClean="0"/>
            </a:br>
            <a:r>
              <a:rPr lang="en-US" sz="1600" dirty="0" smtClean="0"/>
              <a:t>The term 'Trail of Tears' was first used by the Choctaw tribe in 1832. Of the 16,000 Choctaw Indians who walked the Trail of Tear between 5000 and 6,000 Choctaws died on the route. Despite association of the term with the Cherokee Removal, the Choctaws lost the most people on the Trail of Tears and the highest percentage of people during the Indian Removals.</a:t>
            </a:r>
          </a:p>
          <a:p>
            <a:r>
              <a:rPr lang="en-US" sz="1600" b="1" dirty="0" smtClean="0"/>
              <a:t>History of the Cherokee and the Trail of Tears - Cherokee Culture </a:t>
            </a:r>
            <a:br>
              <a:rPr lang="en-US" sz="1600" b="1" dirty="0" smtClean="0"/>
            </a:br>
            <a:r>
              <a:rPr lang="en-US" sz="1600" dirty="0" smtClean="0"/>
              <a:t>The Cherokee tribe and the other Five </a:t>
            </a:r>
            <a:r>
              <a:rPr lang="en-US" sz="1600" dirty="0" err="1" smtClean="0"/>
              <a:t>Civilised</a:t>
            </a:r>
            <a:r>
              <a:rPr lang="en-US" sz="1600" dirty="0" smtClean="0"/>
              <a:t> Tribes were considered civilized by Anglo-European settlers because they adopted the various cultural and political features of the Anglo Europeans. The history of Cherokee was influenced by the people from the 'Old World' and adopted the following lifestyle and cultural features from the settlers and colonists:</a:t>
            </a:r>
          </a:p>
          <a:p>
            <a:r>
              <a:rPr lang="en-US" sz="1600" dirty="0" smtClean="0"/>
              <a:t>Many Cherokee converted to the Christian religion and built Christian Churches</a:t>
            </a:r>
          </a:p>
          <a:p>
            <a:r>
              <a:rPr lang="en-US" sz="1600" dirty="0" smtClean="0"/>
              <a:t>The Cherokee lived in Anglo-European style houses</a:t>
            </a:r>
          </a:p>
          <a:p>
            <a:r>
              <a:rPr lang="en-US" sz="1600" dirty="0" smtClean="0"/>
              <a:t>The Cherokee adopted the Anglo-European style of dress</a:t>
            </a:r>
          </a:p>
          <a:p>
            <a:r>
              <a:rPr lang="en-US" sz="1600" dirty="0" smtClean="0"/>
              <a:t>The Cherokee adopted Anglo-European farming techniques and methods with herds of cattle, horses, swine and some sheep</a:t>
            </a:r>
          </a:p>
          <a:p>
            <a:r>
              <a:rPr lang="en-US" sz="1600" dirty="0" smtClean="0"/>
              <a:t>The Cherokee adopted Anglo-European farming tools, including the plough and other agricultural tools and implements</a:t>
            </a:r>
          </a:p>
          <a:p>
            <a:r>
              <a:rPr lang="en-US" sz="1600" dirty="0" smtClean="0"/>
              <a:t>The Cherokee adopted produced cotton and owned cotton plantations and black slaves</a:t>
            </a:r>
          </a:p>
          <a:p>
            <a:r>
              <a:rPr lang="en-US" sz="1600" dirty="0" smtClean="0"/>
              <a:t>The Cherokee adopted had several large towns and villages</a:t>
            </a:r>
          </a:p>
          <a:p>
            <a:r>
              <a:rPr lang="en-US" sz="1600" b="1" dirty="0" smtClean="0"/>
              <a:t>History of the Cherokee and the Trail of Tears - Government and Political System </a:t>
            </a:r>
            <a:br>
              <a:rPr lang="en-US" sz="1600" b="1" dirty="0" smtClean="0"/>
            </a:br>
            <a:r>
              <a:rPr lang="en-US" sz="1600" dirty="0" smtClean="0"/>
              <a:t>The Cherokee tribe were self supporting and had their own structure of government and political system which included:</a:t>
            </a:r>
          </a:p>
          <a:p>
            <a:r>
              <a:rPr lang="en-US" sz="1600" dirty="0" smtClean="0"/>
              <a:t>A written constitution</a:t>
            </a:r>
          </a:p>
          <a:p>
            <a:r>
              <a:rPr lang="en-US" sz="1600" dirty="0" smtClean="0"/>
              <a:t>Two legislative chambers</a:t>
            </a:r>
          </a:p>
          <a:p>
            <a:r>
              <a:rPr lang="en-US" sz="1600" dirty="0" smtClean="0"/>
              <a:t>A judiciary system</a:t>
            </a:r>
          </a:p>
          <a:p>
            <a:r>
              <a:rPr lang="en-US" sz="1600" dirty="0" smtClean="0"/>
              <a:t>A public school system</a:t>
            </a:r>
          </a:p>
          <a:p>
            <a:r>
              <a:rPr lang="en-US" sz="1600" b="1" dirty="0" smtClean="0"/>
              <a:t>History of the Cherokee and the Trail of Tears</a:t>
            </a:r>
            <a:br>
              <a:rPr lang="en-US" sz="1600" b="1" dirty="0" smtClean="0"/>
            </a:br>
            <a:r>
              <a:rPr lang="en-US" sz="1600" dirty="0" smtClean="0"/>
              <a:t>It is helpful to understand the different facts about the lifestyle and history of the Cherokee to fully appreciated the fate of these people who were forcibly moved from their homes and lands to strange territory 1000 miles away via the Trail of Tears. Understanding the lifestyle and culture of the Cherokee will dispel any pre-conceived ideas that this tribe could in any way be classed as 'savages'. A word often applied to many Native American Indian Tribes. Their integration with the life style of the Europeans had included inter-racial marriages between the Cherokee and the Europeans.</a:t>
            </a:r>
          </a:p>
          <a:p>
            <a:r>
              <a:rPr lang="en-US" sz="1600" b="1" dirty="0" smtClean="0"/>
              <a:t>Andrew Jackson and the Trail of Tears</a:t>
            </a:r>
            <a:br>
              <a:rPr lang="en-US" sz="1600" b="1" dirty="0" smtClean="0"/>
            </a:br>
            <a:r>
              <a:rPr lang="en-US" sz="1600" dirty="0" smtClean="0"/>
              <a:t>Andrew Jackson (1767-1845) was the 7th president of the United States who was elected president in 1828 and became instrumental in the events leading up to the Trail of Tears. The most controversial aspect of the presidency of Andrew Jackson was his policy regarding Native American Indians, which involved the ethnic cleansing of several Indian tribes. At the time of the inauguration of Andrew Jackson there were many white settlers, particularly those who had experienced frontier wars, who advocated the total extermination of the "savages." Andrew Jackson signed the Indian Removal Act into law in 1830 which authorized the President to negotiate treaties to buy tribal lands in the east in exchange for lands further west, which ultimately led to the Trail of Tears. The Indian Removal Act was the first major legislation that reversed the U.S. policy of respecting the rights of American Indians - it led to the Trail of Tears.</a:t>
            </a:r>
          </a:p>
          <a:p>
            <a:r>
              <a:rPr lang="en-US" sz="1600" b="1" dirty="0" smtClean="0"/>
              <a:t>Trail of Tears - The 1830 Indian Removal Act</a:t>
            </a:r>
            <a:br>
              <a:rPr lang="en-US" sz="1600" b="1" dirty="0" smtClean="0"/>
            </a:br>
            <a:r>
              <a:rPr lang="en-US" sz="1600" dirty="0" smtClean="0"/>
              <a:t>The Indian Removal Act of 1830, signed by Andrew Jackson, started the removal of the Five </a:t>
            </a:r>
            <a:r>
              <a:rPr lang="en-US" sz="1600" dirty="0" err="1" smtClean="0"/>
              <a:t>Civilised</a:t>
            </a:r>
            <a:r>
              <a:rPr lang="en-US" sz="1600" dirty="0" smtClean="0"/>
              <a:t> tribes, including the Cherokee, on the Trail of Tears from their homelands in the Deep South to reservations in Oklahoma.</a:t>
            </a:r>
          </a:p>
          <a:p>
            <a:r>
              <a:rPr lang="en-US" sz="1600" dirty="0" smtClean="0"/>
              <a:t>The Choctaw were removed in 1831</a:t>
            </a:r>
          </a:p>
          <a:p>
            <a:r>
              <a:rPr lang="en-US" sz="1600" dirty="0" smtClean="0"/>
              <a:t>The Seminole were removed in 1832</a:t>
            </a:r>
          </a:p>
          <a:p>
            <a:r>
              <a:rPr lang="en-US" sz="1600" dirty="0" smtClean="0"/>
              <a:t>The Creek were removed in 1834</a:t>
            </a:r>
          </a:p>
          <a:p>
            <a:r>
              <a:rPr lang="en-US" sz="1600" dirty="0" smtClean="0"/>
              <a:t>The Chickasaw were removed in 1837</a:t>
            </a:r>
          </a:p>
          <a:p>
            <a:r>
              <a:rPr lang="en-US" sz="1600" dirty="0" smtClean="0"/>
              <a:t>The Cherokee were removed in 1838</a:t>
            </a:r>
          </a:p>
          <a:p>
            <a:r>
              <a:rPr lang="en-US" sz="1600" dirty="0" smtClean="0"/>
              <a:t>A limited number of Cherokee in North Carolina remained in their homelands.</a:t>
            </a:r>
          </a:p>
          <a:p>
            <a:r>
              <a:rPr lang="en-US" sz="1600" b="1" dirty="0" smtClean="0"/>
              <a:t>Trail of Tears - The Treaty of New </a:t>
            </a:r>
            <a:r>
              <a:rPr lang="en-US" sz="1600" b="1" dirty="0" err="1" smtClean="0"/>
              <a:t>Echota</a:t>
            </a:r>
            <a:r>
              <a:rPr lang="en-US" sz="1600" b="1" dirty="0" smtClean="0"/>
              <a:t/>
            </a:r>
            <a:br>
              <a:rPr lang="en-US" sz="1600" b="1" dirty="0" smtClean="0"/>
            </a:br>
            <a:r>
              <a:rPr lang="en-US" sz="1600" dirty="0" smtClean="0"/>
              <a:t>Following the signing of the 1830 Indian Removal Act by Andrew Jackson a group of Cherokees known as the Treaty Party began negotiating a treaty with the federal government. This small group led by Major Ridge and his sons and his brother signed a treaty at New </a:t>
            </a:r>
            <a:r>
              <a:rPr lang="en-US" sz="1600" dirty="0" err="1" smtClean="0"/>
              <a:t>Echota</a:t>
            </a:r>
            <a:r>
              <a:rPr lang="en-US" sz="1600" dirty="0" smtClean="0"/>
              <a:t> in Georgia during 1835. The Treaty of New </a:t>
            </a:r>
            <a:r>
              <a:rPr lang="en-US" sz="1600" dirty="0" err="1" smtClean="0"/>
              <a:t>Echota</a:t>
            </a:r>
            <a:r>
              <a:rPr lang="en-US" sz="1600" dirty="0" smtClean="0"/>
              <a:t> ceded all Cherokee land to the United States for $5.6 million. In return the entire Cherokee Nation was expected to move west to an Indian reservation - the journey would the infamous Trail of Tears. The Treaty of New </a:t>
            </a:r>
            <a:r>
              <a:rPr lang="en-US" sz="1600" dirty="0" err="1" smtClean="0"/>
              <a:t>Echota</a:t>
            </a:r>
            <a:r>
              <a:rPr lang="en-US" sz="1600" dirty="0" smtClean="0"/>
              <a:t> was signed by a  minority Cherokee political group and not approved by the Cherokee National Council. Many of the Cherokee condemned the treaty and resisted removal but 17,000 Cherokees were eventually forced off their land in 1838 and had to undertake the long journey across the Trail of Tears.</a:t>
            </a:r>
          </a:p>
          <a:p>
            <a:r>
              <a:rPr lang="en-US" sz="1600" b="1" dirty="0" smtClean="0"/>
              <a:t>Trail of Tears - The Removal of the Cherokee</a:t>
            </a:r>
            <a:br>
              <a:rPr lang="en-US" sz="1600" b="1" dirty="0" smtClean="0"/>
            </a:br>
            <a:r>
              <a:rPr lang="en-US" sz="1600" dirty="0" smtClean="0"/>
              <a:t>On 06 April 1838 President Martin Van Buren ordered General Winfield Scott to take charge of the removal of the Indians to start their journey on the Trail of Tears. The 7,000 troops of General Winfield Scott moved into Cherokee country in May 1838, and began disarming the Cherokee and forcing them to leave their homes to embark the long march of the Trail of Tears. Women and children were dragged from their homes with only the clothing they were wearing. The U.S. soldiers forbade them to retrieve extra clothing, food or blankets. Their homes were all burnt and their property stolen. Farms that had belonged to the Cherokees for generations were won by white settlers in a lottery. The people were moved to stockades at the Indian Agency near Charleston, Tennessee. The people of the Cherokee were organized into separate groups of about 1,000 people in preparation for their journey which became known as the Trail of Tears.</a:t>
            </a:r>
          </a:p>
          <a:p>
            <a:r>
              <a:rPr lang="en-US" sz="1600" b="1" dirty="0" smtClean="0"/>
              <a:t>Trail of Tears - Preparation for the Journey</a:t>
            </a:r>
            <a:br>
              <a:rPr lang="en-US" sz="1600" b="1" dirty="0" smtClean="0"/>
            </a:br>
            <a:r>
              <a:rPr lang="en-US" sz="1600" dirty="0" smtClean="0"/>
              <a:t>The help that the Cherokee people had on the journey and route covering the 1000 miles of the Trail of Tears consisted of 600 wagons and carts, 5,000 horses and just over 100 oxen. They had scant clothing, some had no moccasins, and they only had light blankets. The removal of the Cherokee began in November of 1838 with the prospect of facing winter travel to cover the Trail of Tears.</a:t>
            </a:r>
          </a:p>
          <a:p>
            <a:r>
              <a:rPr lang="en-US" sz="1600" b="1" dirty="0" smtClean="0"/>
              <a:t>Trail of Tears - The Story of the Trail of Tears</a:t>
            </a:r>
            <a:br>
              <a:rPr lang="en-US" sz="1600" b="1" dirty="0" smtClean="0"/>
            </a:br>
            <a:r>
              <a:rPr lang="en-US" sz="1600" dirty="0" smtClean="0"/>
              <a:t>The story of Trail of Tears is both appalling and sad. Forced from their home men, women and children were forced to walk over 1000 miles facing the most terrible trials and tribulations. To travel across the Trail of Tears took six months. The story and tragedy of the Trail of Tears was made even worse by the hazards that the people encountered on the journey of misery, sickness, and death.</a:t>
            </a:r>
          </a:p>
          <a:p>
            <a:r>
              <a:rPr lang="en-US" sz="1600" dirty="0" smtClean="0"/>
              <a:t>The Trail of Tears led to exposure in extremely cold weather conditions</a:t>
            </a:r>
          </a:p>
          <a:p>
            <a:r>
              <a:rPr lang="en-US" sz="1600" dirty="0" smtClean="0"/>
              <a:t>Inadequate clothing</a:t>
            </a:r>
          </a:p>
          <a:p>
            <a:r>
              <a:rPr lang="en-US" sz="1600" dirty="0" smtClean="0"/>
              <a:t>Malnutrition and Starvation</a:t>
            </a:r>
          </a:p>
          <a:p>
            <a:r>
              <a:rPr lang="en-US" sz="1600" dirty="0" smtClean="0"/>
              <a:t>Disease</a:t>
            </a:r>
          </a:p>
          <a:p>
            <a:r>
              <a:rPr lang="en-US" sz="1600" dirty="0" smtClean="0"/>
              <a:t>To walk the Trail of Tears it took SIX long months. One person out of every four died on the forced march across the Trail of Tears.</a:t>
            </a:r>
          </a:p>
          <a:p>
            <a:r>
              <a:rPr lang="en-US" sz="1600" b="1" dirty="0" smtClean="0"/>
              <a:t>The Story of the Trail of Tears - Transport</a:t>
            </a:r>
            <a:br>
              <a:rPr lang="en-US" sz="1600" b="1" dirty="0" smtClean="0"/>
            </a:br>
            <a:r>
              <a:rPr lang="en-US" sz="1600" dirty="0" smtClean="0"/>
              <a:t>The type of transport varied considerably along the Trail of Tears. The wealthy members of the Five </a:t>
            </a:r>
            <a:r>
              <a:rPr lang="en-US" sz="1600" dirty="0" err="1" smtClean="0"/>
              <a:t>Civilised</a:t>
            </a:r>
            <a:r>
              <a:rPr lang="en-US" sz="1600" dirty="0" smtClean="0"/>
              <a:t> Tribes travelled ahead of the huge groups. They were the lucky ones and travelled in warmer weather in carriages and covered wagons across the Trail of Tears. The vast majority suffered through lack of provisions and comfort. However, not everyone walked the whole of the Trail of Tears route. Large numbers of the Choctaw and Creek tribes were taken as close as possible to the Indian Territory by steamboats, then they had to walk the rest of the way. Large numbers of Cherokees were transported by barges and flatboats to Arkansas, then they had to walk the rest of the way. The majority of Cherokees were provided wagons but there was not enough space for everyone so these people had no alternative but to walk. Many of the horses died on the journey so even more people were forced to walk the Trail of Tears.</a:t>
            </a:r>
          </a:p>
          <a:p>
            <a:r>
              <a:rPr lang="en-US" sz="1600" b="1" dirty="0" smtClean="0"/>
              <a:t>The Story of the Trail of Tears - The Weather</a:t>
            </a:r>
            <a:br>
              <a:rPr lang="en-US" sz="1600" b="1" dirty="0" smtClean="0"/>
            </a:br>
            <a:r>
              <a:rPr lang="en-US" sz="1600" dirty="0" smtClean="0"/>
              <a:t>The best way to describe the weather conditions encountered on the Trail of Tears is to read an eye-witness report. On December 26 1938, Martin Davis, Commissary Agent for the Moses Daniel's detachment wrote:</a:t>
            </a:r>
          </a:p>
          <a:p>
            <a:r>
              <a:rPr lang="en-US" sz="1600" i="1" dirty="0" smtClean="0"/>
              <a:t>"There is the coldest weather in Illinois I ever experienced anywhere. The streams are all frozen over something like eight or twelve inches thick. We are compelled to cut through the ice to get water for ourselves and animals. It snows here every two or three days at the </a:t>
            </a:r>
            <a:r>
              <a:rPr lang="en-US" sz="1600" i="1" dirty="0" err="1" smtClean="0"/>
              <a:t>fartherest</a:t>
            </a:r>
            <a:r>
              <a:rPr lang="en-US" sz="1600" i="1" dirty="0" smtClean="0"/>
              <a:t>. We are now camped in Mississippi swamp four miles from the river, and there is no possible chance of crossing the river for the numerous quantity of ice that comes floating down the river</a:t>
            </a:r>
            <a:br>
              <a:rPr lang="en-US" sz="1600" i="1" dirty="0" smtClean="0"/>
            </a:br>
            <a:r>
              <a:rPr lang="en-US" sz="1600" i="1" dirty="0" smtClean="0"/>
              <a:t>every day. We have only traveled sixty-five miles on the last month, including the time spent at this place,</a:t>
            </a:r>
            <a:br>
              <a:rPr lang="en-US" sz="1600" i="1" dirty="0" smtClean="0"/>
            </a:br>
            <a:r>
              <a:rPr lang="en-US" sz="1600" i="1" dirty="0" smtClean="0"/>
              <a:t>which has been about three weeks. It is unknown when we shall cross the river...."</a:t>
            </a:r>
            <a:endParaRPr lang="en-US" sz="1600" dirty="0" smtClean="0"/>
          </a:p>
          <a:p>
            <a:r>
              <a:rPr lang="en-US" sz="1600" b="1" dirty="0" smtClean="0"/>
              <a:t>The Story of the Trail of Tears - Disease and Infection</a:t>
            </a:r>
            <a:br>
              <a:rPr lang="en-US" sz="1600" b="1" dirty="0" smtClean="0"/>
            </a:br>
            <a:r>
              <a:rPr lang="en-US" sz="1600" dirty="0" smtClean="0"/>
              <a:t>The Cherokee were ill prepared for the march on the Trail of Tears. No provisions had been made for either shelter or sanitation. The camps became infested with disease and the water was polluted. The Cherokee were subject to fatal diseases and infections. The diseases encountered on the Trail of Tears included:</a:t>
            </a:r>
          </a:p>
          <a:p>
            <a:r>
              <a:rPr lang="en-US" sz="1600" dirty="0" smtClean="0"/>
              <a:t>Smallpox</a:t>
            </a:r>
          </a:p>
          <a:p>
            <a:r>
              <a:rPr lang="en-US" sz="1600" dirty="0" smtClean="0"/>
              <a:t>Malaria</a:t>
            </a:r>
          </a:p>
          <a:p>
            <a:r>
              <a:rPr lang="en-US" sz="1600" dirty="0" smtClean="0"/>
              <a:t>Measles</a:t>
            </a:r>
          </a:p>
          <a:p>
            <a:r>
              <a:rPr lang="en-US" sz="1600" dirty="0" smtClean="0"/>
              <a:t>Cholera</a:t>
            </a:r>
          </a:p>
          <a:p>
            <a:r>
              <a:rPr lang="en-US" sz="1600" dirty="0" smtClean="0"/>
              <a:t>Whooping Cough</a:t>
            </a:r>
          </a:p>
          <a:p>
            <a:r>
              <a:rPr lang="en-US" sz="1600" dirty="0" smtClean="0"/>
              <a:t>Influenza</a:t>
            </a:r>
          </a:p>
          <a:p>
            <a:r>
              <a:rPr lang="en-US" sz="1600" dirty="0" smtClean="0"/>
              <a:t>Pneumonia</a:t>
            </a:r>
          </a:p>
          <a:p>
            <a:r>
              <a:rPr lang="en-US" sz="1600" dirty="0" smtClean="0"/>
              <a:t>There was no cure for these diseases. There were no medicines or doctors on the Trail of Tears. The young, weak, elderly and the sick were the first to die. The Trail of Tears was followed by grieving, bereaved families and became littered with unmarked graves that were far away from their traditional homelands.</a:t>
            </a:r>
          </a:p>
          <a:p>
            <a:r>
              <a:rPr lang="en-US" sz="1600" b="1" dirty="0" smtClean="0"/>
              <a:t>The Story of the Trail of Tears - The Cherokee Death Toll</a:t>
            </a:r>
            <a:br>
              <a:rPr lang="en-US" sz="1600" b="1" dirty="0" smtClean="0"/>
            </a:br>
            <a:r>
              <a:rPr lang="en-US" sz="1600" dirty="0" smtClean="0"/>
              <a:t>Nearly 4000 Cherokees died on the Trail of Tears from malnutrition, exposure, and disease. The Cherokee refer to the Trail of Tears as '</a:t>
            </a:r>
            <a:r>
              <a:rPr lang="en-US" sz="1600" dirty="0" err="1" smtClean="0"/>
              <a:t>Nunna</a:t>
            </a:r>
            <a:r>
              <a:rPr lang="en-US" sz="1600" dirty="0" smtClean="0"/>
              <a:t> </a:t>
            </a:r>
            <a:r>
              <a:rPr lang="en-US" sz="1600" dirty="0" err="1" smtClean="0"/>
              <a:t>daul</a:t>
            </a:r>
            <a:r>
              <a:rPr lang="en-US" sz="1600" dirty="0" smtClean="0"/>
              <a:t> </a:t>
            </a:r>
            <a:r>
              <a:rPr lang="en-US" sz="1600" dirty="0" err="1" smtClean="0"/>
              <a:t>Isunyi</a:t>
            </a:r>
            <a:r>
              <a:rPr lang="en-US" sz="1600" dirty="0" smtClean="0"/>
              <a:t>' which translates to “The Trail Where They Cried”.</a:t>
            </a:r>
          </a:p>
          <a:p>
            <a:r>
              <a:rPr lang="en-US" sz="1600" b="1" dirty="0" smtClean="0"/>
              <a:t>Trail of Tears - Detribalization</a:t>
            </a:r>
            <a:br>
              <a:rPr lang="en-US" sz="1600" b="1" dirty="0" smtClean="0"/>
            </a:br>
            <a:r>
              <a:rPr lang="en-US" sz="1600" dirty="0" smtClean="0"/>
              <a:t>The end of the American Civil War (1861–1865) saw the demise of the Cherokee tribe. The treaties of the tribes who had supported the Confederacy were put aside. Their lands were restricted to Eastern Oklahoma and their black slaves were freed. The federal policy of detribalization followed resulting in the loss of authority of the governmental functions of the Five Civilized Tribes including the Cherokee.</a:t>
            </a:r>
          </a:p>
          <a:p>
            <a:r>
              <a:rPr lang="en-US" sz="1600" b="1" dirty="0" smtClean="0"/>
              <a:t>The Story of the Trail of Tears - The Dawes Rolls</a:t>
            </a:r>
            <a:r>
              <a:rPr lang="en-US" sz="1600" dirty="0" smtClean="0"/>
              <a:t/>
            </a:r>
            <a:br>
              <a:rPr lang="en-US" sz="1600" dirty="0" smtClean="0"/>
            </a:br>
            <a:r>
              <a:rPr lang="en-US" sz="1600" dirty="0" smtClean="0"/>
              <a:t>At the end of the Trail of Tears was the promise of a tribal land but this promise would soon be broken. The U.S. government began a policy of breaking up tribal lands and allotting the lands to individuals. In 1893, President Grover Cleveland appointed a commission, chaired by Senator Henry L. Dawes, to negotiate land with the Cherokee, Creek, Choctaw, Chickasaw and Seminole tribes. An Act of Congress authorized the Commission headed by Henry L. Dawes to determine who was eligible for tribal membership and land allotment. The result of this commission eventually produced what is called, the Dawes Rolls or the Final Rolls of the Five Civilized Tribes. The Dawes Rolls, or the Final Rolls of the Five Civilized Tribes, entitled an allotment of land to tribe members, in return for abolishing their tribal governments and recognizing Federal laws.</a:t>
            </a:r>
          </a:p>
          <a:p>
            <a:endParaRPr lang="en-US" sz="1600" dirty="0" smtClean="0"/>
          </a:p>
          <a:p>
            <a:r>
              <a:rPr lang="en-US" sz="1600" b="1" dirty="0" smtClean="0"/>
              <a:t> </a:t>
            </a:r>
            <a:endParaRPr lang="en-US" sz="1600" dirty="0" smtClean="0"/>
          </a:p>
          <a:p>
            <a:endParaRPr lang="en-US" sz="1600" dirty="0" smtClean="0"/>
          </a:p>
          <a:p>
            <a:endParaRPr lang="en-US" sz="1600" dirty="0" smtClean="0"/>
          </a:p>
          <a:p>
            <a:r>
              <a:rPr lang="en-US" sz="1600" dirty="0" smtClean="0"/>
              <a:t/>
            </a:r>
            <a:br>
              <a:rPr lang="en-US" sz="1600" dirty="0" smtClean="0"/>
            </a:br>
            <a:endParaRPr lang="en-US" sz="1600"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TextBox 7"/>
          <p:cNvSpPr txBox="1"/>
          <p:nvPr/>
        </p:nvSpPr>
        <p:spPr>
          <a:xfrm>
            <a:off x="0" y="2978527"/>
            <a:ext cx="9144000" cy="3816429"/>
          </a:xfrm>
          <a:prstGeom prst="rect">
            <a:avLst/>
          </a:prstGeom>
        </p:spPr>
        <p:txBody>
          <a:bodyPr wrap="square" rtlCol="0">
            <a:spAutoFit/>
          </a:bodyPr>
          <a:lstStyle/>
          <a:p>
            <a:r>
              <a:rPr lang="en-US" sz="3000" b="1" dirty="0" smtClean="0"/>
              <a:t>  meet U.S. representatives &amp; sign removal agreement</a:t>
            </a:r>
          </a:p>
          <a:p>
            <a:pPr>
              <a:buFont typeface="Arial" pitchFamily="34" charset="0"/>
              <a:buChar char="•"/>
            </a:pPr>
            <a:r>
              <a:rPr lang="en-US" sz="3000" b="1" dirty="0" smtClean="0"/>
              <a:t> December 29, 1835: </a:t>
            </a:r>
            <a:r>
              <a:rPr lang="en-US" sz="3000" b="1" dirty="0" smtClean="0">
                <a:solidFill>
                  <a:srgbClr val="FF0000"/>
                </a:solidFill>
                <a:effectLst>
                  <a:outerShdw dist="50800" dir="7200000" algn="ctr" rotWithShape="0">
                    <a:schemeClr val="tx1"/>
                  </a:outerShdw>
                </a:effectLst>
              </a:rPr>
              <a:t>Treaty of New </a:t>
            </a:r>
            <a:r>
              <a:rPr lang="en-US" sz="3000" b="1" dirty="0" err="1" smtClean="0">
                <a:solidFill>
                  <a:srgbClr val="FF0000"/>
                </a:solidFill>
                <a:effectLst>
                  <a:outerShdw dist="50800" dir="7200000" algn="ctr" rotWithShape="0">
                    <a:schemeClr val="tx1"/>
                  </a:outerShdw>
                </a:effectLst>
              </a:rPr>
              <a:t>Echota</a:t>
            </a:r>
            <a:endParaRPr lang="en-US" sz="3000" b="1" dirty="0" smtClean="0">
              <a:solidFill>
                <a:srgbClr val="FF0000"/>
              </a:solidFill>
              <a:effectLst>
                <a:outerShdw dist="50800" dir="7200000" algn="ctr" rotWithShape="0">
                  <a:schemeClr val="tx1"/>
                </a:outerShdw>
              </a:effectLst>
            </a:endParaRPr>
          </a:p>
          <a:p>
            <a:r>
              <a:rPr lang="en-US" sz="2600" b="1" dirty="0" smtClean="0"/>
              <a:t>    - cede all lands east of Mississippi R.</a:t>
            </a:r>
          </a:p>
          <a:p>
            <a:r>
              <a:rPr lang="en-US" sz="2600" b="1" dirty="0" smtClean="0"/>
              <a:t>    - $5,000,000, distributed per capita </a:t>
            </a:r>
          </a:p>
          <a:p>
            <a:r>
              <a:rPr lang="en-US" sz="2600" b="1" dirty="0" smtClean="0"/>
              <a:t>    - $500,000 for educational funds</a:t>
            </a:r>
          </a:p>
          <a:p>
            <a:r>
              <a:rPr lang="en-US" sz="2600" b="1" dirty="0" smtClean="0"/>
              <a:t>    - equal amt land in Indian Country</a:t>
            </a:r>
          </a:p>
          <a:p>
            <a:r>
              <a:rPr lang="en-US" sz="2600" b="1" dirty="0" smtClean="0"/>
              <a:t>    - compensation for property left</a:t>
            </a:r>
          </a:p>
          <a:p>
            <a:r>
              <a:rPr lang="en-US" sz="2600" b="1" dirty="0" smtClean="0"/>
              <a:t>    - if stay:  become citizens</a:t>
            </a:r>
          </a:p>
          <a:p>
            <a:pPr lvl="2"/>
            <a:r>
              <a:rPr lang="en-US" sz="2600" b="1" dirty="0" smtClean="0"/>
              <a:t>        allotment 160 acres</a:t>
            </a:r>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grpSp>
        <p:nvGrpSpPr>
          <p:cNvPr id="4" name="Group 3"/>
          <p:cNvGrpSpPr/>
          <p:nvPr/>
        </p:nvGrpSpPr>
        <p:grpSpPr>
          <a:xfrm>
            <a:off x="64008" y="786384"/>
            <a:ext cx="3505200" cy="2070100"/>
            <a:chOff x="152400" y="304800"/>
            <a:chExt cx="4724400" cy="2908300"/>
          </a:xfrm>
        </p:grpSpPr>
        <p:pic>
          <p:nvPicPr>
            <p:cNvPr id="5" name="Picture 9"/>
            <p:cNvPicPr>
              <a:picLocks noChangeAspect="1" noChangeArrowheads="1"/>
            </p:cNvPicPr>
            <p:nvPr/>
          </p:nvPicPr>
          <p:blipFill>
            <a:blip r:embed="rId2"/>
            <a:srcRect t="4979" r="4707"/>
            <a:stretch>
              <a:fillRect/>
            </a:stretch>
          </p:blipFill>
          <p:spPr bwMode="auto">
            <a:xfrm>
              <a:off x="152400" y="304800"/>
              <a:ext cx="4724400" cy="2908300"/>
            </a:xfrm>
            <a:prstGeom prst="rect">
              <a:avLst/>
            </a:prstGeom>
            <a:noFill/>
            <a:ln w="9525">
              <a:noFill/>
              <a:miter lim="800000"/>
              <a:headEnd/>
              <a:tailEnd/>
            </a:ln>
            <a:effectLst/>
          </p:spPr>
        </p:pic>
        <p:sp>
          <p:nvSpPr>
            <p:cNvPr id="6" name="Rectangle 5"/>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 name="TextBox 6"/>
          <p:cNvSpPr txBox="1"/>
          <p:nvPr/>
        </p:nvSpPr>
        <p:spPr>
          <a:xfrm>
            <a:off x="3733800" y="685800"/>
            <a:ext cx="5410200" cy="2400657"/>
          </a:xfrm>
          <a:prstGeom prst="rect">
            <a:avLst/>
          </a:prstGeom>
        </p:spPr>
        <p:txBody>
          <a:bodyPr wrap="square" rtlCol="0">
            <a:spAutoFit/>
          </a:bodyPr>
          <a:lstStyle/>
          <a:p>
            <a:pPr>
              <a:buFont typeface="Arial" pitchFamily="34" charset="0"/>
              <a:buChar char="•"/>
            </a:pPr>
            <a:r>
              <a:rPr lang="en-US" sz="3000" b="1" dirty="0" smtClean="0"/>
              <a:t> both groups negotiate w/U.S.</a:t>
            </a:r>
          </a:p>
          <a:p>
            <a:r>
              <a:rPr lang="en-US" sz="3000" b="1" dirty="0" smtClean="0"/>
              <a:t>   -  National Party wants to stay</a:t>
            </a:r>
          </a:p>
          <a:p>
            <a:r>
              <a:rPr lang="en-US" sz="3000" b="1" dirty="0" smtClean="0"/>
              <a:t>   - Treaty Party wants best terms </a:t>
            </a:r>
          </a:p>
          <a:p>
            <a:r>
              <a:rPr lang="en-US" sz="3000" b="1" dirty="0" smtClean="0"/>
              <a:t>      for removal</a:t>
            </a:r>
          </a:p>
          <a:p>
            <a:pPr>
              <a:buFont typeface="Arial" pitchFamily="34" charset="0"/>
              <a:buChar char="•"/>
            </a:pPr>
            <a:r>
              <a:rPr lang="en-US" sz="3000" b="1" dirty="0" smtClean="0"/>
              <a:t> 100-400 Treaty Party members</a:t>
            </a:r>
          </a:p>
        </p:txBody>
      </p:sp>
      <p:pic>
        <p:nvPicPr>
          <p:cNvPr id="9" name="Picture 6" descr="Image result for treaty of new echota"/>
          <p:cNvPicPr>
            <a:picLocks noChangeAspect="1" noChangeArrowheads="1"/>
          </p:cNvPicPr>
          <p:nvPr/>
        </p:nvPicPr>
        <p:blipFill>
          <a:blip r:embed="rId3"/>
          <a:srcRect l="6368" t="505" r="20000"/>
          <a:stretch>
            <a:fillRect/>
          </a:stretch>
        </p:blipFill>
        <p:spPr bwMode="auto">
          <a:xfrm>
            <a:off x="1064846" y="3995928"/>
            <a:ext cx="3049954" cy="2743200"/>
          </a:xfrm>
          <a:prstGeom prst="rect">
            <a:avLst/>
          </a:prstGeom>
          <a:noFill/>
          <a:ln w="50800">
            <a:solidFill>
              <a:schemeClr val="tx1"/>
            </a:solidFill>
          </a:ln>
        </p:spPr>
      </p:pic>
      <p:pic>
        <p:nvPicPr>
          <p:cNvPr id="10" name="Picture 8" descr="Related image"/>
          <p:cNvPicPr>
            <a:picLocks noChangeAspect="1" noChangeArrowheads="1"/>
          </p:cNvPicPr>
          <p:nvPr/>
        </p:nvPicPr>
        <p:blipFill>
          <a:blip r:embed="rId4"/>
          <a:srcRect/>
          <a:stretch>
            <a:fillRect/>
          </a:stretch>
        </p:blipFill>
        <p:spPr bwMode="auto">
          <a:xfrm>
            <a:off x="990600" y="3630168"/>
            <a:ext cx="3352800" cy="2696817"/>
          </a:xfrm>
          <a:prstGeom prst="rect">
            <a:avLst/>
          </a:prstGeom>
          <a:noFill/>
          <a:ln w="50800">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10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1000"/>
                                        <p:tgtEl>
                                          <p:spTgt spid="7">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1000"/>
                                        <p:tgtEl>
                                          <p:spTgt spid="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fade">
                                      <p:cBhvr>
                                        <p:cTn id="36" dur="1000"/>
                                        <p:tgtEl>
                                          <p:spTgt spid="8">
                                            <p:txEl>
                                              <p:pRg st="1" end="1"/>
                                            </p:txEl>
                                          </p:spTgt>
                                        </p:tgtEl>
                                      </p:cBhvr>
                                    </p:animEffect>
                                  </p:childTnLst>
                                </p:cTn>
                              </p:par>
                              <p:par>
                                <p:cTn id="37" presetID="53"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1000" fill="hold"/>
                                        <p:tgtEl>
                                          <p:spTgt spid="10"/>
                                        </p:tgtEl>
                                        <p:attrNameLst>
                                          <p:attrName>ppt_w</p:attrName>
                                        </p:attrNameLst>
                                      </p:cBhvr>
                                      <p:tavLst>
                                        <p:tav tm="0">
                                          <p:val>
                                            <p:fltVal val="0"/>
                                          </p:val>
                                        </p:tav>
                                        <p:tav tm="100000">
                                          <p:val>
                                            <p:strVal val="#ppt_w"/>
                                          </p:val>
                                        </p:tav>
                                      </p:tavLst>
                                    </p:anim>
                                    <p:anim calcmode="lin" valueType="num">
                                      <p:cBhvr>
                                        <p:cTn id="40" dur="1000" fill="hold"/>
                                        <p:tgtEl>
                                          <p:spTgt spid="10"/>
                                        </p:tgtEl>
                                        <p:attrNameLst>
                                          <p:attrName>ppt_h</p:attrName>
                                        </p:attrNameLst>
                                      </p:cBhvr>
                                      <p:tavLst>
                                        <p:tav tm="0">
                                          <p:val>
                                            <p:fltVal val="0"/>
                                          </p:val>
                                        </p:tav>
                                        <p:tav tm="100000">
                                          <p:val>
                                            <p:strVal val="#ppt_h"/>
                                          </p:val>
                                        </p:tav>
                                      </p:tavLst>
                                    </p:anim>
                                    <p:animEffect transition="in" filter="fade">
                                      <p:cBhvr>
                                        <p:cTn id="41" dur="1000"/>
                                        <p:tgtEl>
                                          <p:spTgt spid="10"/>
                                        </p:tgtEl>
                                      </p:cBhvr>
                                    </p:animEffect>
                                  </p:childTnLst>
                                </p:cTn>
                              </p:par>
                              <p:par>
                                <p:cTn id="42" presetID="63" presetClass="path" presetSubtype="0" accel="50000" decel="50000" fill="hold" nodeType="withEffect">
                                  <p:stCondLst>
                                    <p:cond delay="0"/>
                                  </p:stCondLst>
                                  <p:childTnLst>
                                    <p:animMotion origin="layout" path="M 3.33333E-6 -1.11111E-6 L 0.5 0.05903 " pathEditMode="relative" rAng="0" ptsTypes="AA">
                                      <p:cBhvr>
                                        <p:cTn id="43" dur="1000" fill="hold"/>
                                        <p:tgtEl>
                                          <p:spTgt spid="10"/>
                                        </p:tgtEl>
                                        <p:attrNameLst>
                                          <p:attrName>ppt_x</p:attrName>
                                          <p:attrName>ppt_y</p:attrName>
                                        </p:attrNameLst>
                                      </p:cBhvr>
                                      <p:rCtr x="250" y="2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fade">
                                      <p:cBhvr>
                                        <p:cTn id="48" dur="1000"/>
                                        <p:tgtEl>
                                          <p:spTgt spid="8">
                                            <p:txEl>
                                              <p:pRg st="2" end="2"/>
                                            </p:txEl>
                                          </p:spTgt>
                                        </p:tgtEl>
                                      </p:cBhvr>
                                    </p:animEffect>
                                  </p:childTnLst>
                                </p:cTn>
                              </p:par>
                              <p:par>
                                <p:cTn id="49" presetID="10" presetClass="exit" presetSubtype="0" fill="hold" nodeType="withEffect">
                                  <p:stCondLst>
                                    <p:cond delay="0"/>
                                  </p:stCondLst>
                                  <p:childTnLst>
                                    <p:animEffect transition="out" filter="fade">
                                      <p:cBhvr>
                                        <p:cTn id="50" dur="1000"/>
                                        <p:tgtEl>
                                          <p:spTgt spid="9"/>
                                        </p:tgtEl>
                                      </p:cBhvr>
                                    </p:animEffect>
                                    <p:set>
                                      <p:cBhvr>
                                        <p:cTn id="51" dur="1" fill="hold">
                                          <p:stCondLst>
                                            <p:cond delay="9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8">
                                            <p:txEl>
                                              <p:pRg st="3" end="3"/>
                                            </p:txEl>
                                          </p:spTgt>
                                        </p:tgtEl>
                                        <p:attrNameLst>
                                          <p:attrName>style.visibility</p:attrName>
                                        </p:attrNameLst>
                                      </p:cBhvr>
                                      <p:to>
                                        <p:strVal val="visible"/>
                                      </p:to>
                                    </p:set>
                                    <p:animEffect transition="in" filter="fade">
                                      <p:cBhvr>
                                        <p:cTn id="56" dur="1000"/>
                                        <p:tgtEl>
                                          <p:spTgt spid="8">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4" end="4"/>
                                            </p:txEl>
                                          </p:spTgt>
                                        </p:tgtEl>
                                        <p:attrNameLst>
                                          <p:attrName>style.visibility</p:attrName>
                                        </p:attrNameLst>
                                      </p:cBhvr>
                                      <p:to>
                                        <p:strVal val="visible"/>
                                      </p:to>
                                    </p:set>
                                    <p:animEffect transition="in" filter="fade">
                                      <p:cBhvr>
                                        <p:cTn id="61" dur="1000"/>
                                        <p:tgtEl>
                                          <p:spTgt spid="8">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
                                            <p:txEl>
                                              <p:pRg st="5" end="5"/>
                                            </p:txEl>
                                          </p:spTgt>
                                        </p:tgtEl>
                                        <p:attrNameLst>
                                          <p:attrName>style.visibility</p:attrName>
                                        </p:attrNameLst>
                                      </p:cBhvr>
                                      <p:to>
                                        <p:strVal val="visible"/>
                                      </p:to>
                                    </p:set>
                                    <p:animEffect transition="in" filter="fade">
                                      <p:cBhvr>
                                        <p:cTn id="66" dur="1000"/>
                                        <p:tgtEl>
                                          <p:spTgt spid="8">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8">
                                            <p:txEl>
                                              <p:pRg st="6" end="6"/>
                                            </p:txEl>
                                          </p:spTgt>
                                        </p:tgtEl>
                                        <p:attrNameLst>
                                          <p:attrName>style.visibility</p:attrName>
                                        </p:attrNameLst>
                                      </p:cBhvr>
                                      <p:to>
                                        <p:strVal val="visible"/>
                                      </p:to>
                                    </p:set>
                                    <p:animEffect transition="in" filter="fade">
                                      <p:cBhvr>
                                        <p:cTn id="71" dur="1000"/>
                                        <p:tgtEl>
                                          <p:spTgt spid="8">
                                            <p:txEl>
                                              <p:pRg st="6" end="6"/>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8">
                                            <p:txEl>
                                              <p:pRg st="7" end="7"/>
                                            </p:txEl>
                                          </p:spTgt>
                                        </p:tgtEl>
                                        <p:attrNameLst>
                                          <p:attrName>style.visibility</p:attrName>
                                        </p:attrNameLst>
                                      </p:cBhvr>
                                      <p:to>
                                        <p:strVal val="visible"/>
                                      </p:to>
                                    </p:set>
                                    <p:animEffect transition="in" filter="fade">
                                      <p:cBhvr>
                                        <p:cTn id="76" dur="1000"/>
                                        <p:tgtEl>
                                          <p:spTgt spid="8">
                                            <p:txEl>
                                              <p:pRg st="7" end="7"/>
                                            </p:txEl>
                                          </p:spTgt>
                                        </p:tgtEl>
                                      </p:cBhvr>
                                    </p:animEffect>
                                  </p:childTnLst>
                                </p:cTn>
                              </p:par>
                              <p:par>
                                <p:cTn id="77" presetID="10" presetClass="entr" presetSubtype="0" fill="hold" nodeType="withEffect">
                                  <p:stCondLst>
                                    <p:cond delay="0"/>
                                  </p:stCondLst>
                                  <p:childTnLst>
                                    <p:set>
                                      <p:cBhvr>
                                        <p:cTn id="78" dur="1" fill="hold">
                                          <p:stCondLst>
                                            <p:cond delay="0"/>
                                          </p:stCondLst>
                                        </p:cTn>
                                        <p:tgtEl>
                                          <p:spTgt spid="8">
                                            <p:txEl>
                                              <p:pRg st="8" end="8"/>
                                            </p:txEl>
                                          </p:spTgt>
                                        </p:tgtEl>
                                        <p:attrNameLst>
                                          <p:attrName>style.visibility</p:attrName>
                                        </p:attrNameLst>
                                      </p:cBhvr>
                                      <p:to>
                                        <p:strVal val="visible"/>
                                      </p:to>
                                    </p:set>
                                    <p:animEffect transition="in" filter="fade">
                                      <p:cBhvr>
                                        <p:cTn id="79"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6351150"/>
          </a:xfrm>
          <a:prstGeom prst="rect">
            <a:avLst/>
          </a:prstGeom>
        </p:spPr>
        <p:txBody>
          <a:bodyPr wrap="square">
            <a:spAutoFit/>
          </a:bodyPr>
          <a:lstStyle/>
          <a:p>
            <a:r>
              <a:rPr lang="en-US" dirty="0" smtClean="0">
                <a:hlinkClick r:id="rId2"/>
              </a:rPr>
              <a:t>https://en.wikipedia.org/wiki/Treaty_of_New_Echota</a:t>
            </a:r>
            <a:endParaRPr lang="en-US" dirty="0" smtClean="0"/>
          </a:p>
          <a:p>
            <a:r>
              <a:rPr lang="en-US" dirty="0" smtClean="0"/>
              <a:t>	The </a:t>
            </a:r>
            <a:r>
              <a:rPr lang="en-US" b="1" dirty="0" smtClean="0"/>
              <a:t>Treaty of New </a:t>
            </a:r>
            <a:r>
              <a:rPr lang="en-US" b="1" dirty="0" err="1" smtClean="0"/>
              <a:t>Echota</a:t>
            </a:r>
            <a:r>
              <a:rPr lang="en-US" dirty="0" smtClean="0"/>
              <a:t> (7 Stat. 488) was a treaty signed on December 29, 1835, in New </a:t>
            </a:r>
            <a:r>
              <a:rPr lang="en-US" dirty="0" err="1" smtClean="0"/>
              <a:t>Echota</a:t>
            </a:r>
            <a:r>
              <a:rPr lang="en-US" dirty="0" smtClean="0"/>
              <a:t>, Georgia by officials of the United States government and representatives of a minority Cherokee political faction, the Treaty Party.</a:t>
            </a:r>
          </a:p>
          <a:p>
            <a:r>
              <a:rPr lang="en-US" dirty="0" smtClean="0"/>
              <a:t>	The treaty established terms under which the entire Cherokee Nation ceded its territory in the southeast and agreed to move west to the Indian Territory. Although the treaty was not approved by the Cherokee National Council nor signed by Principal Chief John Ross, it was amended and ratified by the U.S. Senate in March 1836, and became the legal basis for the forcible removal known as the Trail of Tears.</a:t>
            </a:r>
          </a:p>
          <a:p>
            <a:r>
              <a:rPr lang="en-US" dirty="0" smtClean="0"/>
              <a:t>	By the late 1720s, the territory of the Cherokee Indian nation lay almost entirely in northwestern Georgia, with small parts in Tennessee, Alabama, and North Carolina. It extended across most of the northern border and all of the border with Tennessee. An estimated 16,000 Cherokee people lived in this territory. Others had emigrated west to present-day Texas and Arkansas. In 1826, the Georgia legislature asked President John Quincy Adams to negotiate a removal treaty.</a:t>
            </a:r>
          </a:p>
          <a:p>
            <a:r>
              <a:rPr lang="en-US" dirty="0" smtClean="0"/>
              <a:t>	Adams, a supporter of Indian sovereignty, initially refused, but when Georgia threatened to nullify the current treaty, he approached the Cherokee to negotiate. A year passed without any progress toward removal. Andrew Jackson, a Democrat and supporter of Indian removal, was elected president in 1828.</a:t>
            </a:r>
          </a:p>
          <a:p>
            <a:r>
              <a:rPr lang="en-US" dirty="0" smtClean="0"/>
              <a:t>	Shortly after the 1828 election, Georgia acted on its nullification threat. The legislature passed a series of laws abolishing the independent government of the Cherokee and extending state law over their territory. Cherokee officials were forbidden to meet for legislative purposes. White people (including missionaries and those married to Cherokee) were forbidden to live in Cherokee country without a state permit, and Cherokee were forbidden to testify in court cases involving European Americans.</a:t>
            </a:r>
          </a:p>
          <a:p>
            <a:r>
              <a:rPr lang="en-US" dirty="0" smtClean="0"/>
              <a:t>	Soon after his inauguration, Jackson wrote an open letter to the Southeastern Indian nations, urging them to move west. After gold was discovered in Georgia in late 1829, the ensuing Georgia Gold Rush increased white residents' determination to see the Cherokee removed. The Cherokee were forbidden to dig for gold, and Georgia authorized a survey of their lands to prepare for a lottery to distribute the land to whites. The state held the lottery in 1832.</a:t>
            </a:r>
          </a:p>
          <a:p>
            <a:r>
              <a:rPr lang="en-US" dirty="0" smtClean="0"/>
              <a:t>In the following session, the state legislature stripped the Cherokee of all land other than their residences and adjoining improvements. By 1834 this exception was also removed. When state judges intervened on behalf of Cherokee residents, they were harassed and denied jurisdiction over such cases.</a:t>
            </a:r>
          </a:p>
          <a:p>
            <a:r>
              <a:rPr lang="en-US" dirty="0" smtClean="0"/>
              <a:t>	The new laws targeted the Cherokee leadership in particular. The hereditary chiefs were selected from men who belonged to the important clans of the matrilineal culture. They gained their status from their Cherokee mothers and their clans, although by this time, there were several of mixed race. Principal Chief John Ross was also of mixed race, and had tried to make use of his heritage to benefit the Cherokee in relations with whites. Since the Georgia laws made it illegal for the Cherokee to conduct national business, the National Council (the legislative body of the Cherokee Nation) cancelled the 1832 elections. It declared that current officials would retain their offices until elections could be held, and established an emergency government based in Tennessee.</a:t>
            </a:r>
          </a:p>
          <a:p>
            <a:r>
              <a:rPr lang="en-US" dirty="0" smtClean="0"/>
              <a:t>	The Council tried to force Jackson's hand against Georgia by suing the state in federal courts and lobbying Congress to support Cherokee sovereignty.</a:t>
            </a:r>
            <a:r>
              <a:rPr lang="en-US" baseline="30000" dirty="0" smtClean="0"/>
              <a:t> </a:t>
            </a:r>
            <a:r>
              <a:rPr lang="en-US" dirty="0" smtClean="0"/>
              <a:t> In 1832, the United States Supreme Court struck down Georgia's laws as unconstitutional in </a:t>
            </a:r>
            <a:r>
              <a:rPr lang="en-US" i="1" dirty="0" smtClean="0"/>
              <a:t>Worcester v. Georgia</a:t>
            </a:r>
            <a:r>
              <a:rPr lang="en-US" dirty="0" smtClean="0"/>
              <a:t>, ruling that only the Federal government had power to deal with the Native American tribes, and the states had no power to pass legislation regulating their activities. However, the state ignored the ruling and continued to enforce the laws.</a:t>
            </a:r>
          </a:p>
          <a:p>
            <a:r>
              <a:rPr lang="en-US" dirty="0" smtClean="0"/>
              <a:t>	Shortly after the Supreme Court's ruling, Jackson met with John Ridge, clerk of the Cherokee National Council, who headed a Cherokee delegation that went to Washington, DC to meet with him. When asked whether he would use federal force against Georgia, Jackson said he would not and urged Ridge to persuade the Cherokee to accept removal. Ridge, until then a supporter of the National Council's position, left the White House in despair. John McLean, a Jackson appointee to the Supreme Court, likewise urged the Cherokee representatives in Washington to negotiate.</a:t>
            </a:r>
          </a:p>
          <a:p>
            <a:r>
              <a:rPr lang="en-US" dirty="0" smtClean="0"/>
              <a:t>	Jackson quickly dispatched Secretary of War Lewis Cass to present his terms, which included western land titles, self-government, relocation assistance, and several other long-term benefits—all conditioned on a total Cherokee removal. He would allow a small number of Cherokee to stay if they accepted state authority over them.</a:t>
            </a:r>
          </a:p>
          <a:p>
            <a:r>
              <a:rPr lang="en-US" dirty="0" smtClean="0"/>
              <a:t>	In the following months, Ridge found supporters for the removal option, including his father Major Ridge and the major's nephews Elias </a:t>
            </a:r>
            <a:r>
              <a:rPr lang="en-US" dirty="0" err="1" smtClean="0"/>
              <a:t>Boudinot</a:t>
            </a:r>
            <a:r>
              <a:rPr lang="en-US" dirty="0" smtClean="0"/>
              <a:t> and Stand </a:t>
            </a:r>
            <a:r>
              <a:rPr lang="en-US" dirty="0" err="1" smtClean="0"/>
              <a:t>Watie</a:t>
            </a:r>
            <a:r>
              <a:rPr lang="en-US" dirty="0" smtClean="0"/>
              <a:t>. In October 1832, he urged the National Council to consider Cass's proposal, but the Council was unmoved.</a:t>
            </a:r>
          </a:p>
          <a:p>
            <a:r>
              <a:rPr lang="en-US" dirty="0" smtClean="0"/>
              <a:t>	While Ross's delegation continued to lobby Congress for relief, the worsening situation in Georgia drove members of the Treaty Party to Washington to press for a removal treaty. </a:t>
            </a:r>
            <a:r>
              <a:rPr lang="en-US" dirty="0" err="1" smtClean="0"/>
              <a:t>Boudinot</a:t>
            </a:r>
            <a:r>
              <a:rPr lang="en-US" dirty="0" smtClean="0"/>
              <a:t> and the Ridges had come to believe that removal was inevitable, and hoped to secure Cherokee rights by agreeing to a treaty. In December 1833, the Cherokees supporting removal formed a party, with the former principal chief William Hicks as their head and John McIntosh as his assistant. They sent a delegation led by Andrew Ross, younger brother of Principal Chief John Ross. The administration refused to deal with them, but invited them to return with leaders more involved in the Cherokee Nation's affairs. They returned with </a:t>
            </a:r>
            <a:r>
              <a:rPr lang="en-US" dirty="0" err="1" smtClean="0"/>
              <a:t>Boudinot</a:t>
            </a:r>
            <a:r>
              <a:rPr lang="en-US" dirty="0" smtClean="0"/>
              <a:t> and Major Ridge, and entered negotiations with Cass.</a:t>
            </a:r>
          </a:p>
          <a:p>
            <a:r>
              <a:rPr lang="en-US" dirty="0" smtClean="0"/>
              <a:t>	When Cass urged John Ross to join the negotiations, he denounced his brother's delegation. Andrew Ross and other members signed a harsh treaty in June 1834 without the Ridge family's support.</a:t>
            </a:r>
          </a:p>
          <a:p>
            <a:r>
              <a:rPr lang="en-US" dirty="0" smtClean="0"/>
              <a:t>	The progress of separate negotiations finally moved John Ross to discuss terms. He made offers to cede all land except the borders of Georgia, and then to cede all land, on the condition that the Cherokee could remain in the east subject to state laws. Cass refused, saying that he would discuss only removal. Andrew Ross's treaty was submitted to the Senate, where it was rejected as not having the support of all Cherokees.</a:t>
            </a:r>
            <a:r>
              <a:rPr lang="en-US" baseline="30000" dirty="0" smtClean="0"/>
              <a:t> </a:t>
            </a:r>
            <a:r>
              <a:rPr lang="en-US" dirty="0" smtClean="0"/>
              <a:t> In the October meeting of the Cherokee General Council (comprising all members of the Nation able to attend), a federal representative presented this treaty for consideration. John Ross condemned the treaty. The Ridges and the </a:t>
            </a:r>
            <a:r>
              <a:rPr lang="en-US" dirty="0" err="1" smtClean="0"/>
              <a:t>Waties</a:t>
            </a:r>
            <a:r>
              <a:rPr lang="en-US" dirty="0" smtClean="0"/>
              <a:t> left the Council, and they and other treaty advocates began holding their own council meetings.</a:t>
            </a:r>
          </a:p>
          <a:p>
            <a:r>
              <a:rPr lang="en-US" dirty="0" smtClean="0"/>
              <a:t>	A division developed between Ross supporters (the "National Party") advocating resistance, and the Ridge supporters (the "Treaty Party"), who advocated negotiation to secure the best terms possible for the removal, which they considered inevitable, and later protection of Cherokee rights. The Treaty Party included John Ridge, Major Ridge, Elias </a:t>
            </a:r>
            <a:r>
              <a:rPr lang="en-US" dirty="0" err="1" smtClean="0"/>
              <a:t>Boudinot</a:t>
            </a:r>
            <a:r>
              <a:rPr lang="en-US" dirty="0" smtClean="0"/>
              <a:t>, David </a:t>
            </a:r>
            <a:r>
              <a:rPr lang="en-US" dirty="0" err="1" smtClean="0"/>
              <a:t>Watie</a:t>
            </a:r>
            <a:r>
              <a:rPr lang="en-US" dirty="0" smtClean="0"/>
              <a:t>, Stand </a:t>
            </a:r>
            <a:r>
              <a:rPr lang="en-US" dirty="0" err="1" smtClean="0"/>
              <a:t>Watie</a:t>
            </a:r>
            <a:r>
              <a:rPr lang="en-US" dirty="0" smtClean="0"/>
              <a:t>, Andrew Ross, </a:t>
            </a:r>
            <a:r>
              <a:rPr lang="en-US" dirty="0" err="1" smtClean="0"/>
              <a:t>Willam</a:t>
            </a:r>
            <a:r>
              <a:rPr lang="en-US" dirty="0" smtClean="0"/>
              <a:t> </a:t>
            </a:r>
            <a:r>
              <a:rPr lang="en-US" dirty="0" err="1" smtClean="0"/>
              <a:t>Coody</a:t>
            </a:r>
            <a:r>
              <a:rPr lang="en-US" dirty="0" smtClean="0"/>
              <a:t> (Ross's nephew), William Hicks (Ross's cousin), John Walker Jr., John Fields, John Gunter, David Vann, Charles Vann, Alexander McCoy, W. A. Davis, James A. Bell, Samuel Bell, John West, Ezekiel West, </a:t>
            </a:r>
            <a:r>
              <a:rPr lang="en-US" dirty="0" err="1" smtClean="0"/>
              <a:t>Archilla</a:t>
            </a:r>
            <a:r>
              <a:rPr lang="en-US" dirty="0" smtClean="0"/>
              <a:t> Smith, and James Starr.</a:t>
            </a:r>
          </a:p>
          <a:p>
            <a:r>
              <a:rPr lang="en-US" dirty="0" smtClean="0"/>
              <a:t>Eventually tensions grew to the point that several Treaty advocates, most notably John Walker Jr., were assassinated. In July 1835, hundreds of Cherokee, from both the Treaty Party and the National Party (including John Ross), converged on John Ridge’s plantation, Running Waters (near Calhoun, Georgia). There they met with John F. </a:t>
            </a:r>
            <a:r>
              <a:rPr lang="en-US" dirty="0" err="1" smtClean="0"/>
              <a:t>Schermerhorn</a:t>
            </a:r>
            <a:r>
              <a:rPr lang="en-US" dirty="0" smtClean="0"/>
              <a:t>, President Jackson's envoy for a removal treaty, Return J. </a:t>
            </a:r>
            <a:r>
              <a:rPr lang="en-US" dirty="0" err="1" smtClean="0"/>
              <a:t>Meigs</a:t>
            </a:r>
            <a:r>
              <a:rPr lang="en-US" dirty="0" smtClean="0"/>
              <a:t>, Jr., the Commissioner for Indian Affairs, and other U.S. officials.</a:t>
            </a:r>
          </a:p>
          <a:p>
            <a:r>
              <a:rPr lang="en-US" dirty="0" smtClean="0"/>
              <a:t>	In October 1835, the General Council rejected the proposed treaty, but appointed a committee to go to Washington to negotiate a better treaty. The committee included John Ross, and also treaty advocates John Ridge, Charles Vann, and Elias </a:t>
            </a:r>
            <a:r>
              <a:rPr lang="en-US" dirty="0" err="1" smtClean="0"/>
              <a:t>Boudinot</a:t>
            </a:r>
            <a:r>
              <a:rPr lang="en-US" dirty="0" smtClean="0"/>
              <a:t> (later replaced by Stand </a:t>
            </a:r>
            <a:r>
              <a:rPr lang="en-US" dirty="0" err="1" smtClean="0"/>
              <a:t>Watie</a:t>
            </a:r>
            <a:r>
              <a:rPr lang="en-US" dirty="0" smtClean="0"/>
              <a:t>). They were authorized to make a removal treaty, with the stipulation that the Cherokees would receive more than $5,000,000 in compensation and assistance. </a:t>
            </a:r>
            <a:r>
              <a:rPr lang="en-US" dirty="0" err="1" smtClean="0"/>
              <a:t>Schermerhorn</a:t>
            </a:r>
            <a:r>
              <a:rPr lang="en-US" dirty="0" smtClean="0"/>
              <a:t>, who was present at the meeting, advocated a meeting at New </a:t>
            </a:r>
            <a:r>
              <a:rPr lang="en-US" dirty="0" err="1" smtClean="0"/>
              <a:t>Echota</a:t>
            </a:r>
            <a:r>
              <a:rPr lang="en-US" dirty="0" smtClean="0"/>
              <a:t>, the Cherokee capital. The National Council approved a delegation to meet there.</a:t>
            </a:r>
            <a:r>
              <a:rPr lang="en-US" baseline="30000" dirty="0" smtClean="0"/>
              <a:t> </a:t>
            </a:r>
            <a:r>
              <a:rPr lang="en-US" dirty="0" smtClean="0"/>
              <a:t> Both delegations (U.S. and Cherokee) were specifically charged with negotiating a removal treaty.</a:t>
            </a:r>
          </a:p>
          <a:p>
            <a:r>
              <a:rPr lang="en-US" dirty="0" smtClean="0"/>
              <a:t>	100 to 500 men converged on the Cherokee capital in December 1835, almost exclusively from the Upper and Lower Towns. (Heavy snow in the western North Carolina mountains made it nearly impossible for those from the Hill and Valley Towns to travel.) After a week of negotiations, </a:t>
            </a:r>
            <a:r>
              <a:rPr lang="en-US" dirty="0" err="1" smtClean="0"/>
              <a:t>Schermerhorn</a:t>
            </a:r>
            <a:r>
              <a:rPr lang="en-US" dirty="0" smtClean="0"/>
              <a:t> proposed that in exchange for all Cherokee land east of the Mississippi River, the Cherokees would receive $5,000,000 from the U.S. (to be distributed </a:t>
            </a:r>
            <a:r>
              <a:rPr lang="en-US" i="1" dirty="0" smtClean="0"/>
              <a:t>per capita</a:t>
            </a:r>
            <a:r>
              <a:rPr lang="en-US" dirty="0" smtClean="0"/>
              <a:t> to all members of the tribe), an additional $500,000 for educational funds, title in perpetuity to land in Indian Territory equal to that given up, and full compensation for all property left behind. (By contrast, the entire Louisiana Territory was purchased from </a:t>
            </a:r>
          </a:p>
          <a:p>
            <a:r>
              <a:rPr lang="en-US" dirty="0" smtClean="0"/>
              <a:t>Napoleon for just over $23,000,000.) The treaty included a clause to allow all Cherokees who so desired to remain and become citizens of the states in which they resided, on individual allotments of 160 acres (0.65 km</a:t>
            </a:r>
            <a:r>
              <a:rPr lang="en-US" baseline="30000" dirty="0" smtClean="0"/>
              <a:t>2</a:t>
            </a:r>
            <a:r>
              <a:rPr lang="en-US" dirty="0" smtClean="0"/>
              <a:t>) of land. With that clause, it was unanimously approved by the contingent at New </a:t>
            </a:r>
            <a:r>
              <a:rPr lang="en-US" dirty="0" err="1" smtClean="0"/>
              <a:t>Echota</a:t>
            </a:r>
            <a:r>
              <a:rPr lang="en-US" dirty="0" smtClean="0"/>
              <a:t>, then signed by the negotiating committee of twenty, But that clause was struck out by President Jackson.</a:t>
            </a:r>
          </a:p>
          <a:p>
            <a:r>
              <a:rPr lang="en-US" dirty="0" smtClean="0"/>
              <a:t>	The committee reported the results to the full Council gathered at New </a:t>
            </a:r>
            <a:r>
              <a:rPr lang="en-US" dirty="0" err="1" smtClean="0"/>
              <a:t>Echota</a:t>
            </a:r>
            <a:r>
              <a:rPr lang="en-US" dirty="0" smtClean="0"/>
              <a:t>, which approved the treaty unanimously. In a lengthy preamble, the Ridge party laid out its claims to legitimacy, based on its willingness to negotiate in good faith the sort of removal terms for which Ross had expressed support. The treaty was signed by Major Ridge, Elias </a:t>
            </a:r>
            <a:r>
              <a:rPr lang="en-US" dirty="0" err="1" smtClean="0"/>
              <a:t>Boudinot</a:t>
            </a:r>
            <a:r>
              <a:rPr lang="en-US" dirty="0" smtClean="0"/>
              <a:t>, James Foster, </a:t>
            </a:r>
            <a:r>
              <a:rPr lang="en-US" dirty="0" err="1" smtClean="0"/>
              <a:t>Testaesky</a:t>
            </a:r>
            <a:r>
              <a:rPr lang="en-US" dirty="0" smtClean="0"/>
              <a:t>, Charles Moore, George Chambers, </a:t>
            </a:r>
            <a:r>
              <a:rPr lang="en-US" dirty="0" err="1" smtClean="0"/>
              <a:t>Tahyeske</a:t>
            </a:r>
            <a:r>
              <a:rPr lang="en-US" dirty="0" smtClean="0"/>
              <a:t>, </a:t>
            </a:r>
            <a:r>
              <a:rPr lang="en-US" dirty="0" err="1" smtClean="0"/>
              <a:t>Archilla</a:t>
            </a:r>
            <a:r>
              <a:rPr lang="en-US" dirty="0" smtClean="0"/>
              <a:t> Smith, Andrew Ross, William </a:t>
            </a:r>
            <a:r>
              <a:rPr lang="en-US" dirty="0" err="1" smtClean="0"/>
              <a:t>Lassley</a:t>
            </a:r>
            <a:r>
              <a:rPr lang="en-US" dirty="0" smtClean="0"/>
              <a:t>, </a:t>
            </a:r>
            <a:r>
              <a:rPr lang="en-US" dirty="0" err="1" smtClean="0"/>
              <a:t>Caetehee</a:t>
            </a:r>
            <a:r>
              <a:rPr lang="en-US" dirty="0" smtClean="0"/>
              <a:t>, </a:t>
            </a:r>
            <a:r>
              <a:rPr lang="en-US" dirty="0" err="1" smtClean="0"/>
              <a:t>Tegaheske</a:t>
            </a:r>
            <a:r>
              <a:rPr lang="en-US" dirty="0" smtClean="0"/>
              <a:t>, Robert Rogers, John Gunter, John A. Bell, Charles Foreman, William Rogers, George W. Adair, James Starr, and Jesse </a:t>
            </a:r>
            <a:r>
              <a:rPr lang="en-US" dirty="0" err="1" smtClean="0"/>
              <a:t>Halfbreed</a:t>
            </a:r>
            <a:r>
              <a:rPr lang="en-US" dirty="0" smtClean="0"/>
              <a:t>. After </a:t>
            </a:r>
            <a:r>
              <a:rPr lang="en-US" dirty="0" err="1" smtClean="0"/>
              <a:t>Schermerhorn</a:t>
            </a:r>
            <a:r>
              <a:rPr lang="en-US" dirty="0" smtClean="0"/>
              <a:t> returned to Washington with the signed treaty, John Ridge and Stand </a:t>
            </a:r>
            <a:r>
              <a:rPr lang="en-US" dirty="0" err="1" smtClean="0"/>
              <a:t>Watie</a:t>
            </a:r>
            <a:r>
              <a:rPr lang="en-US" dirty="0" smtClean="0"/>
              <a:t> added their names. The treaty was concluded at New </a:t>
            </a:r>
            <a:r>
              <a:rPr lang="en-US" dirty="0" err="1" smtClean="0"/>
              <a:t>Echota</a:t>
            </a:r>
            <a:r>
              <a:rPr lang="en-US" dirty="0" smtClean="0"/>
              <a:t>, Georgia on the 29th of December, 1835 and signed on the 1st of March, 1836.</a:t>
            </a:r>
          </a:p>
          <a:p>
            <a:r>
              <a:rPr lang="en-US" dirty="0" smtClean="0"/>
              <a:t>	After news of the treaty became public, the officials of the Cherokee Nation from the National Party representing the large majority of Cherokee objected that they had not approved it and that the document was invalid. John Ross and the Cherokee National Council begged the Senate not to ratify the treaty (and thereby invalidate it) due to it not being negotiated by the legal representatives of the Cherokee Nation. But the Senate passed the measure in May 1836 by a single vote. Ross drew up a petition asking Congress to void the treaty—a petition which he personally delivered to Congress in the spring of 1838 with almost 16,000 signatures attached. This was nearly as many persons as the Cherokee Nation East had within its territory, according to the 1835 Henderson Roll, including women and children, who had no vote.</a:t>
            </a:r>
          </a:p>
          <a:p>
            <a:r>
              <a:rPr lang="en-US" dirty="0" smtClean="0"/>
              <a:t>	Ross's petition was ignored by President Martin Van Buren, who directed General Winfield Scott to forcibly move all those Cherokee who had not yet complied with the treaty and moved west. The Cherokee people were almost entirely removed west of the Mississippi (except for the </a:t>
            </a:r>
            <a:r>
              <a:rPr lang="en-US" dirty="0" err="1" smtClean="0"/>
              <a:t>Oconaluftee</a:t>
            </a:r>
            <a:r>
              <a:rPr lang="en-US" dirty="0" smtClean="0"/>
              <a:t> Cherokee in North Carolina, the Nantahala Cherokee who joined them, and two or three hundred married to whites).</a:t>
            </a:r>
          </a:p>
          <a:p>
            <a:r>
              <a:rPr lang="en-US" dirty="0" smtClean="0"/>
              <a:t>	That summer (1839) a council to effect a union between the Old Settlers and the Late Immigrants convened at Double Springs in Indian Territory. It broke up sixteen days later without having reached an agreement when John Brown, Principal Chief of the Cherokee Nation West, became frustrated with Ross's intransigence. The latter insisted that the Old Settlers accept him as Principal Chief over the united Nation without an election and recognize his absolute authority. Ross was easily elected in the following years elections.</a:t>
            </a:r>
          </a:p>
          <a:p>
            <a:r>
              <a:rPr lang="en-US" dirty="0" smtClean="0"/>
              <a:t>	Ross’s partisans blamed Brown’s actions on the Treaty Party, particularly those, such as the Ridge and </a:t>
            </a:r>
            <a:r>
              <a:rPr lang="en-US" dirty="0" err="1" smtClean="0"/>
              <a:t>Watie</a:t>
            </a:r>
            <a:r>
              <a:rPr lang="en-US" dirty="0" smtClean="0"/>
              <a:t> families, who had emigrated prior to the forced removal. They had settled with the Old Settlers. A group of these men targeted members of the Ridge faction for assassination, to enforce the Cherokee law (written by Major Ridge) making it a capital crime for any Cherokee to cede national land for private profit. There is no evidence that John Ross supported or knew of their plans.</a:t>
            </a:r>
          </a:p>
          <a:p>
            <a:r>
              <a:rPr lang="en-US" dirty="0" smtClean="0"/>
              <a:t>	The list of targets included Major Ridge, John Ridge, Elias </a:t>
            </a:r>
            <a:r>
              <a:rPr lang="en-US" dirty="0" err="1" smtClean="0"/>
              <a:t>Boudinot</a:t>
            </a:r>
            <a:r>
              <a:rPr lang="en-US" dirty="0" smtClean="0"/>
              <a:t>, Stand </a:t>
            </a:r>
            <a:r>
              <a:rPr lang="en-US" dirty="0" err="1" smtClean="0"/>
              <a:t>Watie</a:t>
            </a:r>
            <a:r>
              <a:rPr lang="en-US" dirty="0" smtClean="0"/>
              <a:t>, John A. Bell, James Starr, George Adair, and others. (Notably absent from the list were Treaty Party leaders David Vann, Charles Vann, John Gunter, Charles Foreman, William Hicks, and Andrew Ross. William Hicks died sometime before or in the year 1837. His death was before removal took place.) On 22 June 1839, teams ranging up to twenty-five in number converged on the houses of John Ridge, Major Ridge, and Elias </a:t>
            </a:r>
            <a:r>
              <a:rPr lang="en-US" dirty="0" err="1" smtClean="0"/>
              <a:t>Boudinot</a:t>
            </a:r>
            <a:r>
              <a:rPr lang="en-US" dirty="0" smtClean="0"/>
              <a:t>, and murdered them; their attempt on Stand </a:t>
            </a:r>
            <a:r>
              <a:rPr lang="en-US" dirty="0" err="1" smtClean="0"/>
              <a:t>Watie</a:t>
            </a:r>
            <a:r>
              <a:rPr lang="en-US" dirty="0" smtClean="0"/>
              <a:t> was unsuccessful.</a:t>
            </a:r>
            <a:r>
              <a:rPr lang="en-US" baseline="30000" dirty="0" smtClean="0"/>
              <a:t> </a:t>
            </a:r>
            <a:r>
              <a:rPr lang="en-US" dirty="0" smtClean="0"/>
              <a:t>They did not attack any others, but the assassinations marked the beginning of the Cherokee Civil War; it continued until after the American Civil War. James Starr was also killed during this period. The Ross partisans forced the Old Settlers to give up their established political system and accept the majority vote and John Ross's authority. Ridge Party families fled Oklahoma and found refuge at Mount Tabor Texas near present-day Kilgore, Texas. Many of their descendants still live in the area along with the Thompson-McCoy Choctaws.</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172289"/>
          </a:xfrm>
          <a:prstGeom prst="rect">
            <a:avLst/>
          </a:prstGeom>
        </p:spPr>
        <p:txBody>
          <a:bodyPr wrap="square">
            <a:spAutoFit/>
          </a:bodyPr>
          <a:lstStyle/>
          <a:p>
            <a:r>
              <a:rPr lang="en-US" dirty="0" smtClean="0">
                <a:hlinkClick r:id="rId2"/>
              </a:rPr>
              <a:t>https://en.wikipedia.org/wiki/Worcester_v._Georgia</a:t>
            </a:r>
            <a:endParaRPr lang="en-US" dirty="0" smtClean="0"/>
          </a:p>
          <a:p>
            <a:endParaRPr lang="en-US" dirty="0" smtClean="0"/>
          </a:p>
          <a:p>
            <a:r>
              <a:rPr lang="en-US" b="1" i="1" dirty="0" smtClean="0"/>
              <a:t>	Worcester v. Georgia</a:t>
            </a:r>
            <a:r>
              <a:rPr lang="en-US" dirty="0" smtClean="0"/>
              <a:t>, was a case in which the United States Supreme Court vacated the conviction of Samuel Worcester and held that the Georgia criminal statute that prohibited non-Native Americans from being present on Native American lands without a license from the state was unconstitutional.</a:t>
            </a:r>
          </a:p>
          <a:p>
            <a:r>
              <a:rPr lang="en-US" dirty="0" smtClean="0"/>
              <a:t>	The opinion is most famous for its </a:t>
            </a:r>
            <a:r>
              <a:rPr lang="en-US" i="1" dirty="0" smtClean="0"/>
              <a:t>dicta</a:t>
            </a:r>
            <a:r>
              <a:rPr lang="en-US" dirty="0" smtClean="0"/>
              <a:t>, which laid out the relationship between tribes and the state and federal governments, stating that the federal government was the sole authority to deal with Indian nations. It is considered to have built the foundations of the doctrine of tribal sovereignty in the United States.</a:t>
            </a:r>
          </a:p>
          <a:p>
            <a:r>
              <a:rPr lang="en-US" dirty="0" smtClean="0"/>
              <a:t>	Chief Justice John Marshall laid out in this opinion that the relationship between the Indian Nations and the United States is that of nations. He reasoned that the United States, in the character of the federal government, inherited the rights of Great Britain as they were held by that nation. Those rights, he stated, include the sole right to deal with the Indian nations in North America, to the exclusion of any other European power. This did not include the rights of possession to their land or political dominion over their laws. He acknowledged that the exercise of conquest and purchase can give political dominion, but those are in the hands of the federal government, and individual states had no authority in American Indian affairs. Georgia's statute was therefore invalid.</a:t>
            </a:r>
          </a:p>
          <a:p>
            <a:r>
              <a:rPr lang="en-US" dirty="0" smtClean="0"/>
              <a:t>	In a popular quotation that is believed to be apocryphal, President Andrew Jackson reportedly responded: "John Marshall has made his decision; now let him enforce it!" This derives from Jackson's comments on the case in a letter to John Coffee, "...the decision of the Supreme Court has fell still born, and they find that they cannot coerce Georgia to yield to its mandate“.</a:t>
            </a:r>
          </a:p>
          <a:p>
            <a:r>
              <a:rPr lang="en-US" dirty="0" smtClean="0"/>
              <a:t>	The Court did not ask federal marshals to carry out the decision, as had become standard.</a:t>
            </a:r>
            <a:r>
              <a:rPr lang="en-US" baseline="30000" dirty="0" smtClean="0"/>
              <a:t> </a:t>
            </a:r>
            <a:r>
              <a:rPr lang="en-US" i="1" dirty="0" smtClean="0"/>
              <a:t>Worcester</a:t>
            </a:r>
            <a:r>
              <a:rPr lang="en-US" dirty="0" smtClean="0"/>
              <a:t> thus imposed no obligations on Jackson; there was nothing for him to enforce.</a:t>
            </a:r>
            <a:r>
              <a:rPr lang="en-US" baseline="30000" dirty="0" smtClean="0"/>
              <a:t> </a:t>
            </a:r>
            <a:r>
              <a:rPr lang="en-US" dirty="0" smtClean="0"/>
              <a:t>This may be seen as a prudential decision, for avoiding the possibility of political conflict between the Court and the Executive, while still delivering what appeared to be a pro-Indian decision.</a:t>
            </a:r>
          </a:p>
          <a:p>
            <a:r>
              <a:rPr lang="en-US" dirty="0" smtClean="0"/>
              <a:t>	However, the ruling did order that Worcester be freed, and Georgia complied after several months. In 1833, the newly elected governor, Wilson Lumpkin, offered to pardon Worcester and Butler if they ceased their activities among the Cherokee. The two complied and were freed (under the authority of a January 14, 1833 general proclamation by Georgia Governor Wilson Lumpkin,</a:t>
            </a:r>
            <a:r>
              <a:rPr lang="en-US" baseline="30000" dirty="0" smtClean="0">
                <a:hlinkClick r:id="rId2"/>
              </a:rPr>
              <a:t>[7]</a:t>
            </a:r>
            <a:r>
              <a:rPr lang="en-US" dirty="0" smtClean="0"/>
              <a:t> not a formal pardon). They never returned to Cherokee land.</a:t>
            </a:r>
          </a:p>
          <a:p>
            <a:r>
              <a:rPr lang="en-US" dirty="0" smtClean="0"/>
              <a:t>Because Jackson proceeded with Cherokee removal, </a:t>
            </a:r>
            <a:r>
              <a:rPr lang="en-US" i="1" dirty="0" smtClean="0"/>
              <a:t>Worcester</a:t>
            </a:r>
            <a:r>
              <a:rPr lang="en-US" dirty="0" smtClean="0"/>
              <a:t> did not aid indigenous rights at the time. Forced migration of Indians via the Trail of Tears was one result.</a:t>
            </a:r>
          </a:p>
          <a:p>
            <a:r>
              <a:rPr lang="en-US" i="1" dirty="0" smtClean="0"/>
              <a:t>	Worcester</a:t>
            </a:r>
            <a:r>
              <a:rPr lang="en-US" dirty="0" smtClean="0"/>
              <a:t> has been cited in several later opinions on the subject of tribal sovereignty in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524315"/>
          </a:xfrm>
          <a:prstGeom prst="rect">
            <a:avLst/>
          </a:prstGeom>
        </p:spPr>
        <p:txBody>
          <a:bodyPr wrap="square">
            <a:spAutoFit/>
          </a:bodyPr>
          <a:lstStyle/>
          <a:p>
            <a:r>
              <a:rPr lang="en-US" dirty="0" smtClean="0">
                <a:hlinkClick r:id="rId2"/>
              </a:rPr>
              <a:t>http://www.todayingeorgiahistory.org/content/treaty-new-echota</a:t>
            </a:r>
            <a:endParaRPr lang="en-US" dirty="0" smtClean="0"/>
          </a:p>
          <a:p>
            <a:endParaRPr lang="en-US" dirty="0" smtClean="0"/>
          </a:p>
          <a:p>
            <a:r>
              <a:rPr lang="en-US" dirty="0" smtClean="0"/>
              <a:t>December 29, 1835 – Treaty of New </a:t>
            </a:r>
            <a:r>
              <a:rPr lang="en-US" dirty="0" err="1" smtClean="0"/>
              <a:t>Echota</a:t>
            </a:r>
            <a:r>
              <a:rPr lang="en-US" dirty="0" smtClean="0"/>
              <a:t> </a:t>
            </a:r>
            <a:br>
              <a:rPr lang="en-US" dirty="0" smtClean="0"/>
            </a:br>
            <a:r>
              <a:rPr lang="en-US" dirty="0" smtClean="0"/>
              <a:t>	It cost three men their lives and provided the legal basis for the Trail of Tears, the forcible removal of the Cherokee Nation from Georgia. The Treaty of New </a:t>
            </a:r>
            <a:r>
              <a:rPr lang="en-US" dirty="0" err="1" smtClean="0"/>
              <a:t>Echota</a:t>
            </a:r>
            <a:r>
              <a:rPr lang="en-US" dirty="0" smtClean="0"/>
              <a:t> was signed on this day in 1835, ceding Cherokee land to the U.S. in exchange for compensation. The treaty had been negotiated by a Cherokee leader, Major Ridge, who claimed to represent the Cherokee Nation when, in fact, he spoke only for a small faction. </a:t>
            </a:r>
            <a:br>
              <a:rPr lang="en-US" dirty="0" smtClean="0"/>
            </a:br>
            <a:r>
              <a:rPr lang="en-US" dirty="0" smtClean="0"/>
              <a:t>	The discovery of gold in north Georgia led to the Cherokee Removal Bill in 1830, and whites swarmed over Cherokee land. Without authorization from Cherokee Chief John Ross, Ridge and a few other Cherokee signed the Treaty of New </a:t>
            </a:r>
            <a:r>
              <a:rPr lang="en-US" dirty="0" err="1" smtClean="0"/>
              <a:t>Echota</a:t>
            </a:r>
            <a:r>
              <a:rPr lang="en-US" dirty="0" smtClean="0"/>
              <a:t> and agreed to removal west of the Mississippi in exchange for $5 million. </a:t>
            </a:r>
            <a:br>
              <a:rPr lang="en-US" dirty="0" smtClean="0"/>
            </a:br>
            <a:r>
              <a:rPr lang="en-US" dirty="0" smtClean="0"/>
              <a:t>	Though ratified by one vote in the U.S. Senate, the Cherokee Nation rejected the treaty, leading directly to forced removal in 1838. In retaliation, Major Ridge, his son John, and Elias </a:t>
            </a:r>
            <a:r>
              <a:rPr lang="en-US" dirty="0" err="1" smtClean="0"/>
              <a:t>Boudinot</a:t>
            </a:r>
            <a:r>
              <a:rPr lang="en-US" dirty="0" smtClean="0"/>
              <a:t> were all assassinated by other Cherokees in 1839, compounding the tragedy of the treaty signed on December 29, 1835.</a:t>
            </a:r>
          </a:p>
        </p:txBody>
      </p:sp>
      <p:sp useBgFill="1">
        <p:nvSpPr>
          <p:cNvPr id="3" name="Rectangle 2"/>
          <p:cNvSpPr/>
          <p:nvPr/>
        </p:nvSpPr>
        <p:spPr>
          <a:xfrm>
            <a:off x="0" y="4572000"/>
            <a:ext cx="9144000" cy="20313253"/>
          </a:xfrm>
          <a:prstGeom prst="rect">
            <a:avLst/>
          </a:prstGeom>
        </p:spPr>
        <p:txBody>
          <a:bodyPr wrap="square">
            <a:spAutoFit/>
          </a:bodyPr>
          <a:lstStyle/>
          <a:p>
            <a:r>
              <a:rPr lang="en-US" dirty="0" smtClean="0">
                <a:hlinkClick r:id="rId3"/>
              </a:rPr>
              <a:t>https://www.allthingscherokee.com/factionalism-fighting-tragedy-trail/</a:t>
            </a:r>
            <a:endParaRPr lang="en-US" dirty="0" smtClean="0"/>
          </a:p>
          <a:p>
            <a:r>
              <a:rPr lang="en-US" dirty="0" smtClean="0"/>
              <a:t> 	The alienation and removal of the Cherokee from their ancestral lands was long in the making. White encroachment was an old problem for the Cherokee, but the sovereign right of the Cherokee over their lands had never been more compromised than it was in the 1830s. With Andrew Jackson’s election as President in 1828 and the discovery of gold on Cherokee land that same year, a tide had turned. President Jackson’s popularity and subsequent election were largely attributed to his pro-Indian removal platform, and once in power he began to allow whites to move onto Cherokee land. He also allowed Georgia to extend state law to include the Cherokee Nation. This called into question Cherokee sovereignty and declared their government and laws void.</a:t>
            </a:r>
          </a:p>
          <a:p>
            <a:r>
              <a:rPr lang="en-US" dirty="0" smtClean="0"/>
              <a:t>	In 1830, Jackson pushed the Indian Removal Act through Congress and signed it into law. In theory, the Indian Removal Act was intended to encourage voluntary removal of Indian tribes to an area designated as Indian Territory. In order for removal to happen, the U.S. government would have to negotiate a treaty with each tribe. The vast majority of the Cherokee Nation, including then Principal Chief John Ross, had no intention of signing any treaty which would remove them from their land. However, some Cherokee who saw no way to stem the tide of settlement considered a voluntary removal to be the best option for the Cherokee people.</a:t>
            </a:r>
          </a:p>
          <a:p>
            <a:r>
              <a:rPr lang="en-US" dirty="0" smtClean="0"/>
              <a:t>	John Ridge, a tribal council member, organized a group of Cherokee who wanted to negotiate a treaty with the U.S. government. He recruited several members of his prominent family who supported this same cause including his father, Major Ridge, also a member of the tribal council, as well as his cousins Elias </a:t>
            </a:r>
            <a:r>
              <a:rPr lang="en-US" dirty="0" err="1" smtClean="0"/>
              <a:t>Boudinot</a:t>
            </a:r>
            <a:r>
              <a:rPr lang="en-US" dirty="0" smtClean="0"/>
              <a:t>, editor of the Cherokee Phoenix, and </a:t>
            </a:r>
            <a:r>
              <a:rPr lang="en-US" dirty="0" err="1" smtClean="0"/>
              <a:t>Boudinot’s</a:t>
            </a:r>
            <a:r>
              <a:rPr lang="en-US" dirty="0" smtClean="0"/>
              <a:t> brother Stand </a:t>
            </a:r>
            <a:r>
              <a:rPr lang="en-US" dirty="0" err="1" smtClean="0"/>
              <a:t>Watie</a:t>
            </a:r>
            <a:r>
              <a:rPr lang="en-US" dirty="0" smtClean="0"/>
              <a:t>. This group and their supporters became known as the Treaty Party. Their opposition was the National Party which was led by Chief John Ross and was fighting to reestablish tribal sovereignty with several cases brought to the U.S. Supreme Court.</a:t>
            </a:r>
          </a:p>
          <a:p>
            <a:r>
              <a:rPr lang="en-US" dirty="0" smtClean="0"/>
              <a:t>	The issue of removal so divided the Cherokee Nation that family members often found themselves on opposing sides — the Chief’s own brother, Andrew Ross, supported establishing treaty negotiations. In December of 1835, after several years of disagreement over the issue, about 400 members of the Treaty Party met in the Cherokee capital, New </a:t>
            </a:r>
            <a:r>
              <a:rPr lang="en-US" dirty="0" err="1" smtClean="0"/>
              <a:t>Echota</a:t>
            </a:r>
            <a:r>
              <a:rPr lang="en-US" dirty="0" smtClean="0"/>
              <a:t>, and agreed unanimously to the terms of a treaty as negotiated with the U.S. envoy to President Jackson. The negotiating committee of twenty signed the Treaty of New </a:t>
            </a:r>
            <a:r>
              <a:rPr lang="en-US" dirty="0" err="1" smtClean="0"/>
              <a:t>Echota</a:t>
            </a:r>
            <a:r>
              <a:rPr lang="en-US" dirty="0" smtClean="0"/>
              <a:t> and the document was presented to the U.S. government.</a:t>
            </a:r>
          </a:p>
          <a:p>
            <a:r>
              <a:rPr lang="en-US" dirty="0" smtClean="0"/>
              <a:t>	The Cherokee National party argued that the Treaty was invalid as it was not approved by the Cherokee Tribal Council. The U.S. Senate, however, did deem it valid and ratified the treaty in May of 1836, giving the Cherokee two years to voluntarily remove themselves west. The Treaty Party members emigrated west to Indian Territory, but the majority of the Cherokee remained east, not believing that the Treaty was valid or that they would be forced west when Jackson’s deadline for voluntary removal passed. In 1838, John Ross carried a petition to the U.S. Congress with the signatures of almost 16,000 Cherokees all opposing removal and calling into question the legitimacy of the Treaty, but then President Martin Van Buren ignored the petition. 	In May of 1838, the U.S. Army, led by General Winfield Scott, entered the Cherokee Nation, rounded up the Cherokee people and began the forced removal west to Indian Territory. This awful event would become known as the Trail of Tears, and it is estimated that some 16,000 Cherokees started the journey and about 4,000 were lost along the way. Many Cherokee suffered and died from disease, starvation, and the cold. One of those lost was Chief Ross’ wife, </a:t>
            </a:r>
            <a:r>
              <a:rPr lang="en-US" dirty="0" err="1" smtClean="0"/>
              <a:t>Quatie</a:t>
            </a:r>
            <a:r>
              <a:rPr lang="en-US" dirty="0" smtClean="0"/>
              <a:t>.</a:t>
            </a:r>
          </a:p>
          <a:p>
            <a:r>
              <a:rPr lang="en-US" dirty="0" smtClean="0"/>
              <a:t>	By March 1839 the Trail of Tears had concluded and the removed Cherokee found themselves in Indian Territory with their government, culture, and people in shambles. Issues arose once again between the Treaty Party and Old Settlers versus the newly-arrived Cherokee as to how to reunite the Cherokee factions and reestablish leadership roles and government organization. To exacerbate the tension, some newly-arrived Cherokee felt that retribution was in order for the suffering of those forced west by an illegal Treaty.</a:t>
            </a:r>
          </a:p>
          <a:p>
            <a:r>
              <a:rPr lang="en-US" dirty="0" smtClean="0"/>
              <a:t>	When Major Ridge signed the Treaty of New </a:t>
            </a:r>
            <a:r>
              <a:rPr lang="en-US" dirty="0" err="1" smtClean="0"/>
              <a:t>Echota</a:t>
            </a:r>
            <a:r>
              <a:rPr lang="en-US" dirty="0" smtClean="0"/>
              <a:t>, he was quoted as having said, “I have just signed my death warrant.” He was right. At the same time that the tribe as a whole was trying to reunite and heal the divide between the tribal factions, some National Party members organized a group of assassins to target several members of the Treaty Party leadership. They justified this by reasoning that they were enforcing a Cherokee law, ironically written by Major Ridge, which prescribed a death sentence for any Cherokee who ceded national land for profit.</a:t>
            </a:r>
          </a:p>
          <a:p>
            <a:r>
              <a:rPr lang="en-US" dirty="0" smtClean="0"/>
              <a:t>	On June 22, 1839, Major Ridge, John Ridge, and Elias </a:t>
            </a:r>
            <a:r>
              <a:rPr lang="en-US" dirty="0" err="1" smtClean="0"/>
              <a:t>Boudinot</a:t>
            </a:r>
            <a:r>
              <a:rPr lang="en-US" dirty="0" smtClean="0"/>
              <a:t> were all killed. Stand </a:t>
            </a:r>
            <a:r>
              <a:rPr lang="en-US" dirty="0" err="1" smtClean="0"/>
              <a:t>Watie</a:t>
            </a:r>
            <a:r>
              <a:rPr lang="en-US" dirty="0" smtClean="0"/>
              <a:t> was also targeted for assassination, but he escaped. These killings served to intimidate political rivals of the newly-arrived Cherokee and sparked off hostilities which would continue until 1846 when the U.S. government forced the factions to sign the Treaty of Washington, a unity treaty. However, the hostilities would be reignited with the American Civil War, when Stand </a:t>
            </a:r>
            <a:r>
              <a:rPr lang="en-US" dirty="0" err="1" smtClean="0"/>
              <a:t>Watie</a:t>
            </a:r>
            <a:r>
              <a:rPr lang="en-US" dirty="0" smtClean="0"/>
              <a:t> and Chief John Ross would again find themselves on opposing sides of the tribal divide.</a:t>
            </a:r>
          </a:p>
          <a:p>
            <a:r>
              <a:rPr lang="en-US" dirty="0" smtClean="0"/>
              <a:t>	Today, it might be tempting to pass </a:t>
            </a:r>
            <a:r>
              <a:rPr lang="en-US" dirty="0" err="1" smtClean="0"/>
              <a:t>judgement</a:t>
            </a:r>
            <a:r>
              <a:rPr lang="en-US" dirty="0" smtClean="0"/>
              <a:t> on one side or the other, to assign contemporary values to the choices each side made. But imagine what it must have been like for the Cherokee leaders having to decide what course of action to take — voluntarily leave your ancestral homeland, or fight to remain despite a rising tide of invaders and U.S. government action to delegitimize your tribal sovereignty. The Cherokee of the 1830s were forced to make impossible decisions, decisions which affected many lives and changed the course of Cherokee history. What would you have done, were you in their place?</a:t>
            </a:r>
          </a:p>
          <a:p>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5" name="Rectangle 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848600" cy="2616101"/>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p:cBhvr override="childStyle">
                                        <p:cTn id="6" dur="1000" fill="hold"/>
                                        <p:tgtEl>
                                          <p:spTgt spid="6">
                                            <p:txEl>
                                              <p:pRg st="0" end="0"/>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6">
                                            <p:txEl>
                                              <p:pRg st="1" end="1"/>
                                            </p:txEl>
                                          </p:spTgt>
                                        </p:tgtEl>
                                      </p:cBhvr>
                                    </p:animEffect>
                                    <p:anim calcmode="lin" valueType="num">
                                      <p:cBhvr>
                                        <p:cTn id="11" dur="1000"/>
                                        <p:tgtEl>
                                          <p:spTgt spid="6">
                                            <p:txEl>
                                              <p:pRg st="1" end="1"/>
                                            </p:txEl>
                                          </p:spTgt>
                                        </p:tgtEl>
                                        <p:attrNameLst>
                                          <p:attrName>ppt_x</p:attrName>
                                        </p:attrNameLst>
                                      </p:cBhvr>
                                      <p:tavLst>
                                        <p:tav tm="0">
                                          <p:val>
                                            <p:strVal val="ppt_x"/>
                                          </p:val>
                                        </p:tav>
                                        <p:tav tm="100000">
                                          <p:val>
                                            <p:strVal val="ppt_x"/>
                                          </p:val>
                                        </p:tav>
                                      </p:tavLst>
                                    </p:anim>
                                    <p:anim calcmode="lin" valueType="num">
                                      <p:cBhvr>
                                        <p:cTn id="12" dur="1000"/>
                                        <p:tgtEl>
                                          <p:spTgt spid="6">
                                            <p:txEl>
                                              <p:pRg st="1" end="1"/>
                                            </p:txEl>
                                          </p:spTgt>
                                        </p:tgtEl>
                                        <p:attrNameLst>
                                          <p:attrName>ppt_y</p:attrName>
                                        </p:attrNameLst>
                                      </p:cBhvr>
                                      <p:tavLst>
                                        <p:tav tm="0">
                                          <p:val>
                                            <p:strVal val="ppt_y"/>
                                          </p:val>
                                        </p:tav>
                                        <p:tav tm="100000">
                                          <p:val>
                                            <p:strVal val="ppt_y+.1"/>
                                          </p:val>
                                        </p:tav>
                                      </p:tavLst>
                                    </p:anim>
                                    <p:set>
                                      <p:cBhvr>
                                        <p:cTn id="13" dur="1" fill="hold">
                                          <p:stCondLst>
                                            <p:cond delay="999"/>
                                          </p:stCondLst>
                                        </p:cTn>
                                        <p:tgtEl>
                                          <p:spTgt spid="6">
                                            <p:txEl>
                                              <p:pRg st="1" end="1"/>
                                            </p:txEl>
                                          </p:spTgt>
                                        </p:tgtEl>
                                        <p:attrNameLst>
                                          <p:attrName>style.visibility</p:attrName>
                                        </p:attrNameLst>
                                      </p:cBhvr>
                                      <p:to>
                                        <p:strVal val="hidden"/>
                                      </p:to>
                                    </p:set>
                                  </p:childTnLst>
                                </p:cTn>
                              </p:par>
                              <p:par>
                                <p:cTn id="14" presetID="42" presetClass="exit" presetSubtype="0" fill="hold" nodeType="withEffect">
                                  <p:stCondLst>
                                    <p:cond delay="0"/>
                                  </p:stCondLst>
                                  <p:childTnLst>
                                    <p:animEffect transition="out" filter="fade">
                                      <p:cBhvr>
                                        <p:cTn id="15" dur="1000"/>
                                        <p:tgtEl>
                                          <p:spTgt spid="6">
                                            <p:txEl>
                                              <p:pRg st="2" end="2"/>
                                            </p:txEl>
                                          </p:spTgt>
                                        </p:tgtEl>
                                      </p:cBhvr>
                                    </p:animEffect>
                                    <p:anim calcmode="lin" valueType="num">
                                      <p:cBhvr>
                                        <p:cTn id="16" dur="1000"/>
                                        <p:tgtEl>
                                          <p:spTgt spid="6">
                                            <p:txEl>
                                              <p:pRg st="2" end="2"/>
                                            </p:txEl>
                                          </p:spTgt>
                                        </p:tgtEl>
                                        <p:attrNameLst>
                                          <p:attrName>ppt_x</p:attrName>
                                        </p:attrNameLst>
                                      </p:cBhvr>
                                      <p:tavLst>
                                        <p:tav tm="0">
                                          <p:val>
                                            <p:strVal val="ppt_x"/>
                                          </p:val>
                                        </p:tav>
                                        <p:tav tm="100000">
                                          <p:val>
                                            <p:strVal val="ppt_x"/>
                                          </p:val>
                                        </p:tav>
                                      </p:tavLst>
                                    </p:anim>
                                    <p:anim calcmode="lin" valueType="num">
                                      <p:cBhvr>
                                        <p:cTn id="17" dur="1000"/>
                                        <p:tgtEl>
                                          <p:spTgt spid="6">
                                            <p:txEl>
                                              <p:pRg st="2" end="2"/>
                                            </p:txEl>
                                          </p:spTgt>
                                        </p:tgtEl>
                                        <p:attrNameLst>
                                          <p:attrName>ppt_y</p:attrName>
                                        </p:attrNameLst>
                                      </p:cBhvr>
                                      <p:tavLst>
                                        <p:tav tm="0">
                                          <p:val>
                                            <p:strVal val="ppt_y"/>
                                          </p:val>
                                        </p:tav>
                                        <p:tav tm="100000">
                                          <p:val>
                                            <p:strVal val="ppt_y+.1"/>
                                          </p:val>
                                        </p:tav>
                                      </p:tavLst>
                                    </p:anim>
                                    <p:set>
                                      <p:cBhvr>
                                        <p:cTn id="18" dur="1" fill="hold">
                                          <p:stCondLst>
                                            <p:cond delay="999"/>
                                          </p:stCondLst>
                                        </p:cTn>
                                        <p:tgtEl>
                                          <p:spTgt spid="6">
                                            <p:txEl>
                                              <p:pRg st="2" end="2"/>
                                            </p:txEl>
                                          </p:spTgt>
                                        </p:tgtEl>
                                        <p:attrNameLst>
                                          <p:attrName>style.visibility</p:attrName>
                                        </p:attrNameLst>
                                      </p:cBhvr>
                                      <p:to>
                                        <p:strVal val="hidden"/>
                                      </p:to>
                                    </p:set>
                                  </p:childTnLst>
                                </p:cTn>
                              </p:par>
                              <p:par>
                                <p:cTn id="19" presetID="47" presetClass="entr" presetSubtype="0" fill="hold" nodeType="with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1000"/>
                                        <p:tgtEl>
                                          <p:spTgt spid="16">
                                            <p:txEl>
                                              <p:pRg st="2" end="2"/>
                                            </p:txEl>
                                          </p:spTgt>
                                        </p:tgtEl>
                                      </p:cBhvr>
                                    </p:animEffect>
                                    <p:anim calcmode="lin" valueType="num">
                                      <p:cBhvr>
                                        <p:cTn id="22"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2" end="2"/>
                                            </p:txEl>
                                          </p:spTgt>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16">
                                            <p:txEl>
                                              <p:pRg st="3" end="3"/>
                                            </p:txEl>
                                          </p:spTgt>
                                        </p:tgtEl>
                                        <p:attrNameLst>
                                          <p:attrName>style.visibility</p:attrName>
                                        </p:attrNameLst>
                                      </p:cBhvr>
                                      <p:to>
                                        <p:strVal val="visible"/>
                                      </p:to>
                                    </p:set>
                                    <p:animEffect transition="in" filter="fade">
                                      <p:cBhvr>
                                        <p:cTn id="26" dur="1000"/>
                                        <p:tgtEl>
                                          <p:spTgt spid="16">
                                            <p:txEl>
                                              <p:pRg st="3" end="3"/>
                                            </p:txEl>
                                          </p:spTgt>
                                        </p:tgtEl>
                                      </p:cBhvr>
                                    </p:animEffect>
                                    <p:anim calcmode="lin" valueType="num">
                                      <p:cBhvr>
                                        <p:cTn id="27"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6">
                                            <p:txEl>
                                              <p:pRg st="0" end="0"/>
                                            </p:txEl>
                                          </p:spTgt>
                                        </p:tgtEl>
                                        <p:attrNameLst>
                                          <p:attrName>style.visibility</p:attrName>
                                        </p:attrNameLst>
                                      </p:cBhvr>
                                      <p:to>
                                        <p:strVal val="visible"/>
                                      </p:to>
                                    </p:set>
                                    <p:animEffect transition="in" filter="wipe(left)">
                                      <p:cBhvr>
                                        <p:cTn id="33" dur="1000"/>
                                        <p:tgtEl>
                                          <p:spTgt spid="1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6">
                                            <p:txEl>
                                              <p:pRg st="1" end="1"/>
                                            </p:txEl>
                                          </p:spTgt>
                                        </p:tgtEl>
                                        <p:attrNameLst>
                                          <p:attrName>style.visibility</p:attrName>
                                        </p:attrNameLst>
                                      </p:cBhvr>
                                      <p:to>
                                        <p:strVal val="visible"/>
                                      </p:to>
                                    </p:set>
                                    <p:animEffect transition="in" filter="wipe(left)">
                                      <p:cBhvr>
                                        <p:cTn id="38" dur="10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2248851"/>
          </a:xfrm>
          <a:prstGeom prst="rect">
            <a:avLst/>
          </a:prstGeom>
        </p:spPr>
        <p:txBody>
          <a:bodyPr wrap="square">
            <a:spAutoFit/>
          </a:bodyPr>
          <a:lstStyle/>
          <a:p>
            <a:r>
              <a:rPr lang="en-US" dirty="0" smtClean="0">
                <a:hlinkClick r:id="rId2"/>
              </a:rPr>
              <a:t>http://www.cherokee.org/About-The-Nation/History/Trail-of-Tears/Treaty-of-New-Echota</a:t>
            </a:r>
            <a:endParaRPr lang="en-US" dirty="0" smtClean="0"/>
          </a:p>
          <a:p>
            <a:endParaRPr lang="en-US" dirty="0" smtClean="0"/>
          </a:p>
          <a:p>
            <a:r>
              <a:rPr lang="en-US" dirty="0" smtClean="0"/>
              <a:t>Articles of a treaty, concluded at New </a:t>
            </a:r>
            <a:r>
              <a:rPr lang="en-US" dirty="0" err="1" smtClean="0"/>
              <a:t>Echota</a:t>
            </a:r>
            <a:r>
              <a:rPr lang="en-US" dirty="0" smtClean="0"/>
              <a:t> in the State of Georgia on the 29th day of </a:t>
            </a:r>
            <a:r>
              <a:rPr lang="en-US" dirty="0" err="1" smtClean="0"/>
              <a:t>Decr</a:t>
            </a:r>
            <a:r>
              <a:rPr lang="en-US" dirty="0" smtClean="0"/>
              <a:t>. 1835 by General William Carroll and </a:t>
            </a:r>
            <a:r>
              <a:rPr lang="en-US" dirty="0" err="1" smtClean="0"/>
              <a:t>JohnF</a:t>
            </a:r>
            <a:r>
              <a:rPr lang="en-US" dirty="0" smtClean="0"/>
              <a:t>. </a:t>
            </a:r>
            <a:r>
              <a:rPr lang="en-US" dirty="0" err="1" smtClean="0"/>
              <a:t>Schermerhorn</a:t>
            </a:r>
            <a:r>
              <a:rPr lang="en-US" dirty="0" smtClean="0"/>
              <a:t> commissioners on the part of the United States and the Chiefs Head Men and People of the Cherokee tribe of Indians. </a:t>
            </a:r>
          </a:p>
          <a:p>
            <a:endParaRPr lang="en-US" dirty="0" smtClean="0"/>
          </a:p>
          <a:p>
            <a:r>
              <a:rPr lang="en-US" dirty="0" smtClean="0"/>
              <a:t>WHEREAS the Cherokees are anxious to make some arrangements with the Government of the United States whereby the difficulties they have experienced by a residence within the settled parts of the United States under the jurisdiction and laws of the State Governments may be terminated and adjusted; and with a view to reuniting their people in one body and securing a permanent home for themselves and their posterity in the country selected by their forefathers without the territorial limits of the State sovereignties, and where they can establish and enjoy a government of their choice and perpetuate such a state of society as may be most consonant with their views, habits and condition; and as may tend to their individual comfort and their advancement in civilization. </a:t>
            </a:r>
          </a:p>
          <a:p>
            <a:endParaRPr lang="en-US" dirty="0" smtClean="0"/>
          </a:p>
          <a:p>
            <a:r>
              <a:rPr lang="en-US" dirty="0" smtClean="0"/>
              <a:t>And whereas a delegation of the Cherokee nation composed of Messrs. John Ross Richard Taylor Danl. McCoy Samuel Gunter and William Rogers with full power and authority to conclude a treaty with the United States did on the 28th day of February 1835 stipulate and agree with the Government of the United States to submit to the Senate to fix the amount which should be allowed the Cherokees for their claims and for a cession of their lands east of the Mississippi river, and did agree to abide by the award of the Senate of the United States themselves and to recommend the same to their people for their final determination. </a:t>
            </a:r>
          </a:p>
          <a:p>
            <a:r>
              <a:rPr lang="en-US" dirty="0" smtClean="0"/>
              <a:t>And whereas on such submission the Senate advised "that a sum not exceeding five millions of dollars be paid to the Cherokee Indians for all their lands and possessions east of the Mississippi river." </a:t>
            </a:r>
          </a:p>
          <a:p>
            <a:endParaRPr lang="en-US" dirty="0" smtClean="0"/>
          </a:p>
          <a:p>
            <a:r>
              <a:rPr lang="en-US" dirty="0" smtClean="0"/>
              <a:t>And whereas this delegation after said award of the Senate had been made, were called upon to submit propositions as to its disposition to be arranged in a treaty which they refused to do, but insisted that the same "should be referred to their nation and there in general council to deliberate and determine on the subject in order to ensure harmony and good feeling among themselves." </a:t>
            </a:r>
          </a:p>
          <a:p>
            <a:endParaRPr lang="en-US" dirty="0" smtClean="0"/>
          </a:p>
          <a:p>
            <a:r>
              <a:rPr lang="en-US" dirty="0" smtClean="0"/>
              <a:t>And whereas a certain other delegation composed of John Ridge Elias </a:t>
            </a:r>
            <a:r>
              <a:rPr lang="en-US" dirty="0" err="1" smtClean="0"/>
              <a:t>Boudinot</a:t>
            </a:r>
            <a:r>
              <a:rPr lang="en-US" dirty="0" smtClean="0"/>
              <a:t> </a:t>
            </a:r>
            <a:r>
              <a:rPr lang="en-US" dirty="0" err="1" smtClean="0"/>
              <a:t>Archilla</a:t>
            </a:r>
            <a:r>
              <a:rPr lang="en-US" dirty="0" smtClean="0"/>
              <a:t> Smith S. W. Bell John West Wm. A. Davis and Ezekiel West, who represented that portion of the nation in favor of emigration to the Cherokee country west of the Mississippi entered into propositions for a treaty with John F. </a:t>
            </a:r>
            <a:r>
              <a:rPr lang="en-US" dirty="0" err="1" smtClean="0"/>
              <a:t>Schermerhorn</a:t>
            </a:r>
            <a:r>
              <a:rPr lang="en-US" dirty="0" smtClean="0"/>
              <a:t> commissioner on the part of the United States which were to be submitted to their nation for their final action and determination: </a:t>
            </a:r>
          </a:p>
          <a:p>
            <a:endParaRPr lang="en-US" dirty="0" smtClean="0"/>
          </a:p>
          <a:p>
            <a:r>
              <a:rPr lang="en-US" dirty="0" smtClean="0"/>
              <a:t>And whereas the Cherokee people at their last October council at Red Clay, fully authorized and empowered a delegation or committee of twenty persons of their nation to enter into and conclude a treaty with the United States commissioner then present, at that place or elsewhere and as the people had good reason to believe that a treaty would then and there be made or at a subsequent council at New </a:t>
            </a:r>
            <a:r>
              <a:rPr lang="en-US" dirty="0" err="1" smtClean="0"/>
              <a:t>Echota</a:t>
            </a:r>
            <a:r>
              <a:rPr lang="en-US" dirty="0" smtClean="0"/>
              <a:t> which the commissioners it was well known and understood, were authorized and instructed to convene for said purpose; and since the said delegation have gone on to Washington city, with a view to close negotiations there, as stated by them notwithstanding they were officially informed by the United States commissioner that they would not be received by the President of the United States; and that the Government would transact no business of this nature with them, and that if a treaty was made it must be done here in the nation, where the delegation at Washington last winter urged that it should be done for the purpose of promoting peace and harmony among the people; and since these facts have also been corroborated to us by a communication recently received by the commissioner from the Government of the United States and read and explained to the people in open council and therefore believing said delegation can effect nothing and since our difficulties are daily increasing and our situation is rendered more and more precarious uncertain and insecure in consequence of the legislation of the States; and seeing no effectual way of relief, but in accepting the liberal overtures of the United States. </a:t>
            </a:r>
          </a:p>
          <a:p>
            <a:endParaRPr lang="en-US" dirty="0" smtClean="0"/>
          </a:p>
          <a:p>
            <a:r>
              <a:rPr lang="en-US" dirty="0" smtClean="0"/>
              <a:t>And whereas </a:t>
            </a:r>
            <a:r>
              <a:rPr lang="en-US" dirty="0" err="1" smtClean="0"/>
              <a:t>Genl</a:t>
            </a:r>
            <a:r>
              <a:rPr lang="en-US" dirty="0" smtClean="0"/>
              <a:t> William Carroll and John F. </a:t>
            </a:r>
            <a:r>
              <a:rPr lang="en-US" dirty="0" err="1" smtClean="0"/>
              <a:t>Schermerhorn</a:t>
            </a:r>
            <a:r>
              <a:rPr lang="en-US" dirty="0" smtClean="0"/>
              <a:t> were appointed commissioners on the part of the United States, with full power and authority to conclude a treaty with the Cherokees east and were directed by the President to convene the people of the nation in general council at New </a:t>
            </a:r>
            <a:r>
              <a:rPr lang="en-US" dirty="0" err="1" smtClean="0"/>
              <a:t>Echota</a:t>
            </a:r>
            <a:r>
              <a:rPr lang="en-US" dirty="0" smtClean="0"/>
              <a:t> and to submit said propositions to them with power and authority to vary the same so as to meet the views of the Cherokees in reference to its details. </a:t>
            </a:r>
          </a:p>
          <a:p>
            <a:endParaRPr lang="en-US" dirty="0" smtClean="0"/>
          </a:p>
          <a:p>
            <a:r>
              <a:rPr lang="en-US" dirty="0" smtClean="0"/>
              <a:t>And whereas the said commissioners did appoint and notify a general council of the nation to convene at New </a:t>
            </a:r>
            <a:r>
              <a:rPr lang="en-US" dirty="0" err="1" smtClean="0"/>
              <a:t>Echota</a:t>
            </a:r>
            <a:r>
              <a:rPr lang="en-US" dirty="0" smtClean="0"/>
              <a:t> on the 21st day of December 1835; and informed them that the commissioners would be prepared to make a treaty with the Cherokee people who should assemble there and those who did not come they should conclude gave their assent and sanction to whatever should be transacted at this council and the people having met in council according to said notice. </a:t>
            </a:r>
          </a:p>
          <a:p>
            <a:endParaRPr lang="en-US" dirty="0" smtClean="0"/>
          </a:p>
          <a:p>
            <a:r>
              <a:rPr lang="en-US" dirty="0" smtClean="0"/>
              <a:t>Therefore the following articles of a treaty are agreed upon and concluded between William Carroll and John F. </a:t>
            </a:r>
            <a:r>
              <a:rPr lang="en-US" dirty="0" err="1" smtClean="0"/>
              <a:t>Schermerhorn</a:t>
            </a:r>
            <a:r>
              <a:rPr lang="en-US" dirty="0" smtClean="0"/>
              <a:t> commissioners on the part of the United States and the chiefs and head men and people of the Cherokee nation in general council assembled this 29th day of </a:t>
            </a:r>
            <a:r>
              <a:rPr lang="en-US" dirty="0" err="1" smtClean="0"/>
              <a:t>Decr</a:t>
            </a:r>
            <a:r>
              <a:rPr lang="en-US" dirty="0" smtClean="0"/>
              <a:t> 1835. </a:t>
            </a:r>
          </a:p>
          <a:p>
            <a:endParaRPr lang="en-US" dirty="0" smtClean="0"/>
          </a:p>
          <a:p>
            <a:r>
              <a:rPr lang="en-US" dirty="0" smtClean="0"/>
              <a:t>ARTICLE 1. The Cherokee nation hereby cede relinquish and convey to the United States all the lands owned claimed or possessed by them east of the Mississippi river, and hereby release all their claims upon the United States for spoliations of every kind for and in consideration of the sum of five millions of dollars to be expended paid and invested in the manner stipulated and agreed upon in the following articles But as a question has arisen between the commissioners and the Cherokees whether the Senate in their resolution by which they advised " that a sum not exceeding five millions of dollars be paid to the Cherokee Indians for all their lands and possessions east of the Mississippi river " have included and made any allowance or consideration for claims for spoliations it is therefore agreed on the part of the United States that this question shall be again submitted to the Senate for their consideration and decision and if no allowance was made for spoliations that then an additional sum of three hundred thousand dollars be allowed for the same. </a:t>
            </a:r>
          </a:p>
          <a:p>
            <a:endParaRPr lang="en-US" dirty="0" smtClean="0"/>
          </a:p>
          <a:p>
            <a:r>
              <a:rPr lang="en-US" dirty="0" smtClean="0"/>
              <a:t>ARTICLE 2. Whereas by the treaty of May 6th 1828 and the supplementary treaty thereto of Feb. 14th 1833 with the Cherokees west of the Mississippi the United States guarantied and secured to be conveyed by patent, to the Cherokee nation of Indians the following tract of country " Beginning at a point on the old western territorial line of Arkansas Territory being twenty-five miles north from the point where the territorial line crosses Arkansas river, thence running from said north point south on the said territorial line where the said territorial line crosses Verdigris river; thence down said Verdigris river to the Arkansas river; thence down said Arkansas to a point where a stone is placed opposite the east or lower bank of Grand river at its junction with the Arkansas; thence running south forty-four degrees west one mile; thence in a straight line to a point four miles northerly, from the mouth of the north fork of the Canadian; thence along the said four mile line to the Canadian; thence down the Canadian to the Arkansas; thence down the Arkansas to that point on the Arkansas where the eastern Choctaw boundary strikes said river and running thence with the western line of Arkansas Territory as now defined, to the southwest corner of Missouri; thence along the western Missouri line to the land assigned the </a:t>
            </a:r>
            <a:r>
              <a:rPr lang="en-US" dirty="0" err="1" smtClean="0"/>
              <a:t>Senecas</a:t>
            </a:r>
            <a:r>
              <a:rPr lang="en-US" dirty="0" smtClean="0"/>
              <a:t>; thence on the south line of the </a:t>
            </a:r>
            <a:r>
              <a:rPr lang="en-US" dirty="0" err="1" smtClean="0"/>
              <a:t>Senecas</a:t>
            </a:r>
            <a:r>
              <a:rPr lang="en-US" dirty="0" smtClean="0"/>
              <a:t> to Grand river; thence up said Grand river as far as the south line of the Osage reservation, extended if necessary; thence up and between said south Osage line extended west if necessary, and a line drawn due west from the point of beginning to a certain distance west, at which a line running north and south from said Osage line to said due west line will make seven millions of acres within the whole described boundaries. In addition to the seven millions of acres of land thus provided for and bounded, the United States further guaranty to the Cherokee nation a perpetual outlet west, and a free and unmolested use of all the country west of the western boundary of said seven millions of acres, as far west as the sovereignty of the United States and their right of soil extend: </a:t>
            </a:r>
          </a:p>
          <a:p>
            <a:r>
              <a:rPr lang="en-US" dirty="0" smtClean="0"/>
              <a:t>Provided however That if the saline or salt plain on the western prairie shall fall within said limits prescribed for said outlet, the right is reserved to the United States to permit other tribes of red men to get salt on said plain in common with the Cherokees; And letters patent shall be issued by the United States as soon as practicable for the land hereby guarantied." </a:t>
            </a:r>
          </a:p>
          <a:p>
            <a:r>
              <a:rPr lang="en-US" dirty="0" smtClean="0"/>
              <a:t>And whereas it is apprehended by the Cherokees that in the above cession there is not contained a sufficient quantity of land for the accommodation of the whole nation on their removal west of the Mississippi the United States in consideration of the sum of five hundred thousand dollars therefore hereby covenant and agree to convey to the said Indians, and their descendants by patent, in fee simple the following additional tract of land situated between the west line of the State of Missouri and the Osage reservation beginning at the southeast corner of the same and runs north along the east line of the Osage lands fifty miles to the northeast corner thereof; and thence east to the west line of the State of Missouri; thence with said line south fifty miles; thence west to the place of beginning; estimated to contain eight hundred thousand acres of land; but it is expressly understood that if any of the lands assigned the </a:t>
            </a:r>
            <a:r>
              <a:rPr lang="en-US" dirty="0" err="1" smtClean="0"/>
              <a:t>Quapaws</a:t>
            </a:r>
            <a:r>
              <a:rPr lang="en-US" dirty="0" smtClean="0"/>
              <a:t> shall fall within the aforesaid bounds the same shall be reserved and excepted out of the lands above granted and a pro rata reduction shall be made in the price to be allowed to the United States for the same by the Cherokees. </a:t>
            </a:r>
          </a:p>
          <a:p>
            <a:endParaRPr lang="en-US" dirty="0" smtClean="0"/>
          </a:p>
          <a:p>
            <a:r>
              <a:rPr lang="en-US" dirty="0" smtClean="0"/>
              <a:t>ARTICLE 3. The United States also agree that the lands above ceded by the treaty of Feb. 14 1833, including the outlet, and those ceded by this treaty shall all be included in one patent executed to the Cherokee nation of Indians by the President of the United States according to the provisions of the act of May 28 1830. It is, however, agreed that the military reservation at Fort Gibson shall be held by the United States. But should the United States abandon said post and have no further use for the same it shall revert to the Cherokee nation. The United States shall always have the right to make and establish such post and military roads and forts in any part of the Cherokee country, as they may deem proper for the interest and protection of the same and the free use of as much land, timber, fuel and materials of all kinds for the construction and support of the same as may be necessary; provided that if the private rights of individuals are interfered with, a just compensation </a:t>
            </a:r>
            <a:r>
              <a:rPr lang="en-US" dirty="0" err="1" smtClean="0"/>
              <a:t>therefor</a:t>
            </a:r>
            <a:r>
              <a:rPr lang="en-US" dirty="0" smtClean="0"/>
              <a:t> shall be made. </a:t>
            </a:r>
          </a:p>
          <a:p>
            <a:endParaRPr lang="en-US" dirty="0" smtClean="0"/>
          </a:p>
          <a:p>
            <a:r>
              <a:rPr lang="en-US" dirty="0" smtClean="0"/>
              <a:t>ARTICLE 4. The United States also stipulate and agree to extinguish for the benefit of the Cherokees the titles to the reservations within their country made in the Osage treaty of 1825 to certain half-breeds and for this purpose they hereby agree to pay to the persons to whom the same belong or have been assigned or to their agents or guardians whenever they shall execute after the ratification of this treaty a satisfactory conveyance for the same, to the United States, the sum of fifteen thousand dollars according to a schedule accompanying this treaty of the relative value of the several reservations. </a:t>
            </a:r>
          </a:p>
          <a:p>
            <a:r>
              <a:rPr lang="en-US" dirty="0" smtClean="0"/>
              <a:t>And whereas by the several treaties between the United States and the Osage Indians the Union and Harmony Missionary reservations which were established for their benefit are now situated within the country ceded by them to the United States; the former being situated in the Cherokee country and the latter in the State of Missouri. It is therefore agreed that the United States shall pay the American Board of Commissioners for Foreign Missions for the improvements on the same what they shall be appraised at by Capt. Geo. Vashon Cherokee sub-agent Abraham Redfield and A. P. Chouteau or such persons as the President of the United States shall appoint and the money allowed for the same shall be expended in schools among the Osages and improving their condition. It is understood that the United States are to pay the amount allowed for the reservations in this article and not the Cherokees. </a:t>
            </a:r>
          </a:p>
          <a:p>
            <a:endParaRPr lang="en-US" dirty="0" smtClean="0"/>
          </a:p>
          <a:p>
            <a:r>
              <a:rPr lang="en-US" dirty="0" smtClean="0"/>
              <a:t>ARTICLE 5. The United States hereby covenant and agree that the lands ceded to the Cherokee nation in the forgoing article shall, in no future time without their consent, be included within the territorial limits or jurisdiction of any State or Territory. But they shall secure to the Cherokee nation the right by their national councils to make and carry into effect all such laws as they may deem necessary for the government and protection of the persons and property within their own country belonging to their people or such persons as have connected themselves with them: provided always that they shall not be inconsistent with the constitution of the United States and such acts of Congress as have been or may be passed regulating trade and intercourse with the Indians; and also, that they stall not be considered as extending to such citizens and army of the United States as may travel or reside in the Indian country by permission according to the laws and regulations established by the Government of the same. </a:t>
            </a:r>
          </a:p>
          <a:p>
            <a:endParaRPr lang="en-US" dirty="0" smtClean="0"/>
          </a:p>
          <a:p>
            <a:r>
              <a:rPr lang="en-US" dirty="0" smtClean="0"/>
              <a:t>ARTICLE 6. Perpetual peace and friendship shall exist between the citizens of the United States and the Cherokee Indians. The United States agree to protect the Cherokee nation from domestic strife and foreign enemies and against intestine wars between the several tribes. The Cherokees shall endeavor to preserve and maintain the peace of the country and not make war upon their neighbors they shall also be protected against interruption and intrusion from citizens of the United States, who may attempt to settle in the country without their consent; and all such persons shall be removed from the same by order of the President of the United States. But this is not intended to prevent the residence among them of useful farmers mechanics and teachers for the instruction of Indians according to treaty stipulations. </a:t>
            </a:r>
          </a:p>
          <a:p>
            <a:endParaRPr lang="en-US" dirty="0" smtClean="0"/>
          </a:p>
          <a:p>
            <a:r>
              <a:rPr lang="en-US" dirty="0" smtClean="0"/>
              <a:t>ARTICLE 7. The Cherokee nation having already made great progress in civilization and deeming it important that every proper and laudable inducement should be offered to their people to improve their condition as well as to guard and secure in the most effectual manner the rights guarantied to them in this treaty, and with a view to illustrate the liberal and enlarged policy of the Government of the United States towards the Indians in their removal beyond the territorial limits of the States, it is stipulated that they shall be entitled to a delegate in the House of Representatives of the United States whenever Congress shall make provision for the same. </a:t>
            </a:r>
          </a:p>
          <a:p>
            <a:endParaRPr lang="en-US" dirty="0" smtClean="0"/>
          </a:p>
          <a:p>
            <a:r>
              <a:rPr lang="en-US" dirty="0" smtClean="0"/>
              <a:t>ARTICLE 8. The United States also agree and stipulate to remove the Cherokees to their new homes and to subsist them one year after their arrival there and that a sufficient number of steamboats and baggage-wagons shall be furnished to remove them comfortably, and so as not to endanger their health, and that a physician well supplied with medicines shall accompany each detachment of emigrants removed by the Government. Such persons and families as in the opinion of the emigrating agent are capable of subsisting and removing themselves shall be permitted to do so; and they shall be allowed in full for all claims for the same twenty dollars for each member of their family; and in lieu of their one year's rations they shall be paid the sum of thirty-three dollars and thirty-three cents if they prefer it. </a:t>
            </a:r>
          </a:p>
          <a:p>
            <a:r>
              <a:rPr lang="en-US" dirty="0" smtClean="0"/>
              <a:t>Such Cherokees also as reside at present out of the nation and shall remove with them in two years west of the Mississippi shall be entitled to allowance for removal and subsistence as above provided. </a:t>
            </a:r>
          </a:p>
          <a:p>
            <a:endParaRPr lang="en-US" dirty="0" smtClean="0"/>
          </a:p>
          <a:p>
            <a:r>
              <a:rPr lang="en-US" dirty="0" smtClean="0"/>
              <a:t>ARTICLE 9. The United States agree to appoint suitable agents who shall make a just and fair valuation of all such improvements now in the possession of the Cherokees as add any value to the lands; and also of the ferries owned by them, according to their net income; and such improvements and ferries from which they have been dispossessed in a lawless manner or under any existing laws of the State where the same may be situated. </a:t>
            </a:r>
          </a:p>
          <a:p>
            <a:r>
              <a:rPr lang="en-US" dirty="0" smtClean="0"/>
              <a:t>The just debts of the Indians shall be paid out of any monies due them for their improvements and claims; and they shall also be furnished at the discretion of the President of the United States with a sufficient sum to enable them to obtain the necessary means to remove themselves to their new homes, and the balance of their dues shall be paid them at the Cherokee agency west of the Mississippi. The missionary establishments shall also be valued and appraised in a like manner and the amount of them paid over by the United States to the treasurers of the respective missionary societies by whom they have been established and improved in order to enable them to erect such buildings and make such improvements among the Cherokees west of the Mississippi as they may deem necessary for their benefit. Such teachers at present among the Cherokees as this council shall select and designate shall be removed west of the Mississippi with the Cherokee nation and on the same terms allowed to them. </a:t>
            </a:r>
          </a:p>
          <a:p>
            <a:endParaRPr lang="en-US" dirty="0" smtClean="0"/>
          </a:p>
          <a:p>
            <a:r>
              <a:rPr lang="en-US" dirty="0" smtClean="0"/>
              <a:t>ARTICLE 10. The President of the United States shall invest in some safe and most productive public stocks of the country for the benefit of the whole Cherokee nation who have removed or shall remove to the lands assigned by this treaty to the Cherokee nation west of the Mississippi the following sums as a permanent fund for the purposes hereinafter specified and pay over the net income of the same annually to such person or persons as shall be authorized or appointed by the Cherokee nation to receive the same and their receipt shall be a full discharge for the amount paid to them </a:t>
            </a:r>
            <a:r>
              <a:rPr lang="en-US" dirty="0" err="1" smtClean="0"/>
              <a:t>viz</a:t>
            </a:r>
            <a:r>
              <a:rPr lang="en-US" dirty="0" smtClean="0"/>
              <a:t>: the sum of two hundred thousand dollars in addition to the present annuities of the nation to constitute a general fund the interest of which shall be applied annually by the council of the nation to such purposes as they may deem best for the general interest of their people. The sum of fifty thousand dollars to constitute an orphans' fund the annual income of which shall be expended towards the support and education of such orphan children as are destitute of the means of subsistence. The sum of one hundred and fifty thousand dollars in addition to the present school fund of the nation shall constitute a permanent school fund, the interest of which shall be applied annually by the council of the nation for the support of common schools and such a literary institution of a higher order as may be established in the Indian country. And in order to secure as far as possible the true and beneficial application of the orphans' and school fund the council of the Cherokee nation when required by the President of the United States shall make a report of the application of those funds and he shall at all times have the right if the funds have been misapplied to correct any abuses of them and direct the manner of their application for the purposes for which they were intended. The council of the nation may by giving two years' notice of their intention withdraw their funds by and with the consent of the President and Senate of the United States, and invest them in such manner as they may deem most proper for their interest. The United States also agree and stipulate to pay the just debts and claims against the Cherokee nation held by the citizens of the same and also the just claims of citizens of the United States for services rendered to the nation and the sum of sixty thousand dollars is appropriated for this purpose but no claims against individual persons of the nation shall be allowed and paid by the nation. The sum of three hundred thousand dollars is hereby set apart to pay and liquidate the just claims of the Cherokees upon the United States for spoliations of every kind, that have not been already satisfied under former treaties. </a:t>
            </a:r>
          </a:p>
          <a:p>
            <a:endParaRPr lang="en-US" dirty="0" smtClean="0"/>
          </a:p>
          <a:p>
            <a:r>
              <a:rPr lang="en-US" dirty="0" smtClean="0"/>
              <a:t>ARTICLE 11. The Cherokee nation of Indians believing it will be for the interest of their people to have all their funds and annuities under their own direction and future disposition hereby agree to commute their permanent annuity of ten thousand dollars for the sum of two hundred and fourteen thousand dollars, the same to be invested by the President of the United States as a part of the general fund of the nation; and their present school fund amounting to about fifty thousand dollars shall constitute a part of the permanent school fund of the nation. </a:t>
            </a:r>
          </a:p>
          <a:p>
            <a:endParaRPr lang="en-US" dirty="0" smtClean="0"/>
          </a:p>
          <a:p>
            <a:r>
              <a:rPr lang="en-US" dirty="0" smtClean="0"/>
              <a:t>ARTICLE 12. Those individuals and families of the Cherokee nation that are averse to a removal to the Cherokee country west of the Mississippi and are desirous to become citizens of the States where they reside and such as are qualified to take care of themselves and their property shall be entitled to receive their due portion of all the personal benefits accruing under this treaty for their claims, improvements and per capita; as soon as an appropriation is made for this treaty. </a:t>
            </a:r>
          </a:p>
          <a:p>
            <a:r>
              <a:rPr lang="en-US" dirty="0" smtClean="0"/>
              <a:t>Such heads of Cherokee families as are desirous to reside within the States of No. Carolina Tennessee and Alabama subject to the laws of the same; and who are qualified or calculated to become useful citizens shall be entitled, on the certificate of the commissioners to a preemption right to one hundred and sixty acres of land or one quarter section at the minimum Congress price; so as to include the present buildings or improvements of those who now reside there and such as do not live there at present shall be permitted to locate within two years any lands not already occupied by persons entitled to pre-emption privilege under this treaty and if two or more families live on the same quarter section and they desire to continue their residence in these States and are qualified as above specified they shall, on receiving their pre-emption certificate be entitled to the right of pre-emption to such lands as they may select not already taken by any person entitled to them under this treaty. </a:t>
            </a:r>
          </a:p>
          <a:p>
            <a:r>
              <a:rPr lang="en-US" dirty="0" smtClean="0"/>
              <a:t>It is stipulated and agreed between the United States and the Cherokee people that John Ross James Starr George Hicks John Gunter George Chambers John Ridge Elias </a:t>
            </a:r>
            <a:r>
              <a:rPr lang="en-US" dirty="0" err="1" smtClean="0"/>
              <a:t>Boudinot</a:t>
            </a:r>
            <a:r>
              <a:rPr lang="en-US" dirty="0" smtClean="0"/>
              <a:t> George Sanders John Martin William Rogers Roman Nose </a:t>
            </a:r>
            <a:r>
              <a:rPr lang="en-US" dirty="0" err="1" smtClean="0"/>
              <a:t>Situwake</a:t>
            </a:r>
            <a:r>
              <a:rPr lang="en-US" dirty="0" smtClean="0"/>
              <a:t> and John Timpson shall be a committee on the part of the Cherokees to recommend such persons for the privilege of pre-emption rights as may be deemed entitled to the same under the above articles and to select the missionaries who shall be removed with the nation; and that they be hereby fully empowered and authorized to transact all business on the part of the Indians which may arise in carrying into effect the provisions of this treaty and settling the same with the United States. If any of the persons above mentioned should decline acting or be removed by death; the vacancies shall be filled by the committee themselves. </a:t>
            </a:r>
          </a:p>
          <a:p>
            <a:r>
              <a:rPr lang="en-US" dirty="0" smtClean="0"/>
              <a:t>It is also understood and agreed that the sum of one hundred thousand dollars shall be expended by the commissioners in such manner as the committee deem best for the benefit of the poorer class of Cherokees as shall remove west or have removed west and are entitled to the benefits of this treaty. The same to be delivered at the Cherokee agency west as soon after the removal of the nation as possible. </a:t>
            </a:r>
          </a:p>
          <a:p>
            <a:endParaRPr lang="en-US" dirty="0" smtClean="0"/>
          </a:p>
          <a:p>
            <a:r>
              <a:rPr lang="en-US" dirty="0" smtClean="0"/>
              <a:t>ARTICLE 13. In order to make a final settlement of all the claims of the Cherokees for reservations granted under former treaties to any individuals belonging to the nation by the United States it is therefore hereby stipulated and agreed and expressly understood by the parties to this treaty--that all the Cherokees and their heirs and descendants to whom any reservations have been made under any former treaties with the United States, and who have not sold or conveyed the same by deed or otherwise and who in the opinion of the commissioners have complied with the terms on which the reservations were granted as far as practicable in the several cases; and which reservations have since been sold by the United States shall constitute a just claim against the United States and the original </a:t>
            </a:r>
            <a:r>
              <a:rPr lang="en-US" dirty="0" err="1" smtClean="0"/>
              <a:t>reservee</a:t>
            </a:r>
            <a:r>
              <a:rPr lang="en-US" dirty="0" smtClean="0"/>
              <a:t> or their heirs or descendants shall be entitled to receive the present value thereof from the United States as unimproved lands. And all such reservations as have not been sold by the United States and where the terms on which the reservations were made in the opinion of the commissioners have been complied with as far as practicable, they or their heirs or descendants shall be entitled to the same. They are hereby granted and confirmed to them--and also all persons who were entitled to reservations under the treaty of 1817 and who as far as practicable in the opinion of the commissioners, have complied with the stipulations of said treaty, although by the treaty of 1819 such reservations were included in the </a:t>
            </a:r>
            <a:r>
              <a:rPr lang="en-US" dirty="0" err="1" smtClean="0"/>
              <a:t>unceded</a:t>
            </a:r>
            <a:r>
              <a:rPr lang="en-US" dirty="0" smtClean="0"/>
              <a:t> lands belonging to the Cherokee nation are hereby confirmed to them and they shall be entitled to receive a grant for the same. And all such </a:t>
            </a:r>
            <a:r>
              <a:rPr lang="en-US" dirty="0" err="1" smtClean="0"/>
              <a:t>reservees</a:t>
            </a:r>
            <a:r>
              <a:rPr lang="en-US" dirty="0" smtClean="0"/>
              <a:t> as were obliged by the laws of the States in which their reservations were situated, to abandon the same or purchase them from the States shall be deemed to have a just claim against the United States for the amount by them paid to the States with interest thereon for such reservations and if obliged to abandon the same, to the present value of such reservations as unimproved lands but in all cases where the </a:t>
            </a:r>
            <a:r>
              <a:rPr lang="en-US" dirty="0" err="1" smtClean="0"/>
              <a:t>reservees</a:t>
            </a:r>
            <a:r>
              <a:rPr lang="en-US" dirty="0" smtClean="0"/>
              <a:t> have sold their reservations or any part thereof and conveyed the same by deed or otherwise and have been paid for the same, they their heirs or descendants or their assigns shall not be considered as having any claims upon the United States under this article of the treaty nor be entitled to receive any compensation for the lands thus disposed of. It is expressly understood by the parties to this treaty that the amount to be allowed for reservations under this article shall not be deducted out of the consideration money allowed to the Cherokees for their claims for </a:t>
            </a:r>
            <a:r>
              <a:rPr lang="en-US" dirty="0" err="1" smtClean="0"/>
              <a:t>spoilations</a:t>
            </a:r>
            <a:r>
              <a:rPr lang="en-US" dirty="0" smtClean="0"/>
              <a:t> and the cession of their lands; but the same is to be paid for independently by the United States as it is only a just fulfillment of former treaty stipulations. </a:t>
            </a:r>
          </a:p>
          <a:p>
            <a:endParaRPr lang="en-US" dirty="0" smtClean="0"/>
          </a:p>
          <a:p>
            <a:r>
              <a:rPr lang="en-US" dirty="0" smtClean="0"/>
              <a:t>ARTICLE 14. It is also agreed on the part of the United States that such warriors of the Cherokee nation as were engaged on the side of the United States in the late war with Great Britain and the southern tribes of Indians, and who were wounded in such service shall be entitled to such pensions as shall be allowed them by the Congress of the United States to commence from the period of their disability. ARTICLE 15. It is expressly understood and agreed between the parties to this treaty that after deducting the amount which shall be actually expended for the payment for improvements, ferries, claims, for spoliations, removal subsistence and debts and claims upon the Cherokee nation and for the additional quantity of lands and goods for the poorer class of Cherokees and the several sums to be invested for the general national funds; provided for in the several articles of this treaty the balance whatever the same may be shall be equally divided between all the people belonging to the Cherokee nation east according to the census just completed; and such Cherokees as have removed west since June 1833 who are entitled by the terms of their enrollment and removal to all the benefits resulting from the final treaty between the United States and the Cherokees east they shall also be paid for their improvements according to their approved value before their removal where fraud has not already been shown in their valuation. </a:t>
            </a:r>
          </a:p>
          <a:p>
            <a:endParaRPr lang="en-US" dirty="0" smtClean="0"/>
          </a:p>
          <a:p>
            <a:r>
              <a:rPr lang="en-US" dirty="0" smtClean="0"/>
              <a:t>ARTICLE 16. It is hereby stipulated and agreed by the Cherokees that they shall remove to their new homes within two years from the ratification of this treaty and that during such time the United States shall protect and defend them in their possessions and property and free use and occupation of the same and such persons as have been dispossessed of their improvements and houses; and for which no grant has actually issued previously to the enactment of the law of the State of Georgia, of December 1835 to regulate Indian occupancy shall be again put in possession and placed in the same situation and condition, in reference to the laws of the State of Georgia, as the Indians that have not been dispossessed; and if this is not done, and the people are left unprotected, then the United States shall pay the several Cherokees for their losses and damages sustained by them in consequence thereof. And it is also stipulated and agreed that the public buildings and improvements on which they are situated at New </a:t>
            </a:r>
            <a:r>
              <a:rPr lang="en-US" dirty="0" err="1" smtClean="0"/>
              <a:t>Echota</a:t>
            </a:r>
            <a:r>
              <a:rPr lang="en-US" dirty="0" smtClean="0"/>
              <a:t> for which no grant has been actually made previous to the passage of the above recited act if not occupied by the Cherokee people shall be reserved for the public and free use of the United States and the Cherokee Indians for the purpose of settling and closing all the Indian business arising under this treaty between the commissioners of claims and the Indians. </a:t>
            </a:r>
          </a:p>
          <a:p>
            <a:r>
              <a:rPr lang="en-US" dirty="0" smtClean="0"/>
              <a:t>The United States, and the several States interested in the Cherokee lands, shall immediately proceed to survey the lands ceded by this treaty; but it is expressly agreed and understood between the parties that the agency buildings and that tract of land surveyed and laid off for the use of Colonel R. J. </a:t>
            </a:r>
            <a:r>
              <a:rPr lang="en-US" dirty="0" err="1" smtClean="0"/>
              <a:t>Meigs</a:t>
            </a:r>
            <a:r>
              <a:rPr lang="en-US" dirty="0" smtClean="0"/>
              <a:t> Indian agent or heretofore enjoyed and occupied by his successors in office shall continue subject to the use and occupancy of the United States, or such agent as may be engaged specially superintending the removal of the tribe. </a:t>
            </a:r>
          </a:p>
          <a:p>
            <a:endParaRPr lang="en-US" dirty="0" smtClean="0"/>
          </a:p>
          <a:p>
            <a:r>
              <a:rPr lang="en-US" dirty="0" smtClean="0"/>
              <a:t>ARTICLE 17. All the claims arising under or provided for in the several articles of this treaty, shall be examined and adjudicated by such commissioners as shall be appointed by the President of the United States by and with the advice and consent of the Senate of the United States for that purpose and their decision shall be final and on their certificate of the amount due the several claimants they shall be paid by the United States. All stipulations in former treaties which have not been superseded or annulled by this shall continue in full force and virtue. </a:t>
            </a:r>
          </a:p>
          <a:p>
            <a:endParaRPr lang="en-US" dirty="0" smtClean="0"/>
          </a:p>
          <a:p>
            <a:r>
              <a:rPr lang="en-US" dirty="0" smtClean="0"/>
              <a:t>ARTICLE 18. Whereas in consequence of the unsettled affairs of the Cherokee people and the early frosts, their crops are insufficient to support their families and great distress is likely to ensue and whereas the nation will not, until after their removal be able advantageously to expend the income of the permanent funds of the nation it is therefore agreed that the annuities of the nation which may accrue under this treaty for two years, the time fixed for their removal shall be expended in provision and clothing for the benefit of the poorer class of the nation and the United States hereby agree to advance the same for that purpose as soon after the ratification of this treaty as an appropriation for the same shall be made. It is however not intended in this article to interfere with that part of the annuities due the Cherokees west by the treaty of 1819. </a:t>
            </a:r>
          </a:p>
          <a:p>
            <a:endParaRPr lang="en-US" dirty="0" smtClean="0"/>
          </a:p>
          <a:p>
            <a:r>
              <a:rPr lang="en-US" dirty="0" smtClean="0"/>
              <a:t>ARTICLE 19. This treaty after the same shall be ratified by the President and Senate of the United States shall be obligatory on the contracting parties. </a:t>
            </a:r>
          </a:p>
          <a:p>
            <a:endParaRPr lang="en-US" dirty="0" smtClean="0"/>
          </a:p>
          <a:p>
            <a:r>
              <a:rPr lang="en-US" dirty="0" smtClean="0"/>
              <a:t>ARTICLE 20. [Supplemental article. Stricken out by Senate.] </a:t>
            </a:r>
          </a:p>
          <a:p>
            <a:r>
              <a:rPr lang="en-US" dirty="0" smtClean="0"/>
              <a:t>In testimony whereof, the commissioners and the chiefs, head men, and people whose names are hereunto annexed, being duly authorized by the people in general council assembled, have affixed their hands and seals for themselves, and in behalf of the Cherokee nation. </a:t>
            </a:r>
          </a:p>
          <a:p>
            <a:r>
              <a:rPr lang="en-US" dirty="0" smtClean="0"/>
              <a:t>I have examined the foregoing treaty, and although not present when it was made, I approve its provisions generally, and therefore sign it. </a:t>
            </a:r>
          </a:p>
          <a:p>
            <a:r>
              <a:rPr lang="en-US" dirty="0" smtClean="0"/>
              <a:t>Wm. Carroll, </a:t>
            </a:r>
          </a:p>
          <a:p>
            <a:r>
              <a:rPr lang="en-US" dirty="0" smtClean="0"/>
              <a:t>J. F. </a:t>
            </a:r>
            <a:r>
              <a:rPr lang="en-US" dirty="0" err="1" smtClean="0"/>
              <a:t>Schermerhorn</a:t>
            </a:r>
            <a:r>
              <a:rPr lang="en-US" dirty="0" smtClean="0"/>
              <a:t>. </a:t>
            </a:r>
          </a:p>
          <a:p>
            <a:endParaRPr lang="en-US" dirty="0" smtClean="0"/>
          </a:p>
          <a:p>
            <a:r>
              <a:rPr lang="en-US" dirty="0" smtClean="0"/>
              <a:t>Major Ridge, his x mark, [L. S.] </a:t>
            </a:r>
          </a:p>
          <a:p>
            <a:r>
              <a:rPr lang="en-US" dirty="0" smtClean="0"/>
              <a:t>James Foster, his x mark, [L. S.] </a:t>
            </a:r>
          </a:p>
          <a:p>
            <a:r>
              <a:rPr lang="en-US" dirty="0" err="1" smtClean="0"/>
              <a:t>Tesa-ta-esky</a:t>
            </a:r>
            <a:r>
              <a:rPr lang="en-US" dirty="0" smtClean="0"/>
              <a:t>, his x mark, [L. S.] </a:t>
            </a:r>
          </a:p>
          <a:p>
            <a:r>
              <a:rPr lang="en-US" dirty="0" smtClean="0"/>
              <a:t>Charles Moore, his x mark, [L. S.] </a:t>
            </a:r>
          </a:p>
          <a:p>
            <a:r>
              <a:rPr lang="en-US" dirty="0" smtClean="0"/>
              <a:t>George Chambers, his x mark, [L. S.] </a:t>
            </a:r>
          </a:p>
          <a:p>
            <a:r>
              <a:rPr lang="en-US" dirty="0" err="1" smtClean="0"/>
              <a:t>Tah-yeske</a:t>
            </a:r>
            <a:r>
              <a:rPr lang="en-US" dirty="0" smtClean="0"/>
              <a:t>, his x mark, [L. S.] </a:t>
            </a:r>
          </a:p>
          <a:p>
            <a:r>
              <a:rPr lang="en-US" dirty="0" err="1" smtClean="0"/>
              <a:t>Archilla</a:t>
            </a:r>
            <a:r>
              <a:rPr lang="en-US" dirty="0" smtClean="0"/>
              <a:t> Smith, his x mark, [L. S.] </a:t>
            </a:r>
          </a:p>
          <a:p>
            <a:r>
              <a:rPr lang="en-US" dirty="0" smtClean="0"/>
              <a:t>Andrew Ross, [L. S.] </a:t>
            </a:r>
          </a:p>
          <a:p>
            <a:r>
              <a:rPr lang="en-US" dirty="0" smtClean="0"/>
              <a:t>William </a:t>
            </a:r>
            <a:r>
              <a:rPr lang="en-US" dirty="0" err="1" smtClean="0"/>
              <a:t>Lassley</a:t>
            </a:r>
            <a:r>
              <a:rPr lang="en-US" dirty="0" smtClean="0"/>
              <a:t>, [L. S.] </a:t>
            </a:r>
          </a:p>
          <a:p>
            <a:r>
              <a:rPr lang="en-US" dirty="0" err="1" smtClean="0"/>
              <a:t>Cae-te-hee</a:t>
            </a:r>
            <a:r>
              <a:rPr lang="en-US" dirty="0" smtClean="0"/>
              <a:t>, his x mark , [L. S.] </a:t>
            </a:r>
          </a:p>
          <a:p>
            <a:r>
              <a:rPr lang="en-US" dirty="0" smtClean="0"/>
              <a:t>Te-</a:t>
            </a:r>
            <a:r>
              <a:rPr lang="en-US" dirty="0" err="1" smtClean="0"/>
              <a:t>gah</a:t>
            </a:r>
            <a:r>
              <a:rPr lang="en-US" dirty="0" smtClean="0"/>
              <a:t>-e-</a:t>
            </a:r>
            <a:r>
              <a:rPr lang="en-US" dirty="0" err="1" smtClean="0"/>
              <a:t>ske</a:t>
            </a:r>
            <a:r>
              <a:rPr lang="en-US" dirty="0" smtClean="0"/>
              <a:t>, his x mark, [L. S.] </a:t>
            </a:r>
          </a:p>
          <a:p>
            <a:r>
              <a:rPr lang="en-US" dirty="0" smtClean="0"/>
              <a:t>Robert Rogers, [L. S.] </a:t>
            </a:r>
          </a:p>
          <a:p>
            <a:r>
              <a:rPr lang="en-US" dirty="0" smtClean="0"/>
              <a:t>John Gunter, [L. S.] </a:t>
            </a:r>
          </a:p>
          <a:p>
            <a:r>
              <a:rPr lang="en-US" dirty="0" smtClean="0"/>
              <a:t>John A. Bell, [L. S.] </a:t>
            </a:r>
          </a:p>
          <a:p>
            <a:r>
              <a:rPr lang="en-US" dirty="0" smtClean="0"/>
              <a:t>Charles F. Foreman, [L. S.] </a:t>
            </a:r>
          </a:p>
          <a:p>
            <a:r>
              <a:rPr lang="en-US" dirty="0" smtClean="0"/>
              <a:t>William Rogers, [L. S.] </a:t>
            </a:r>
          </a:p>
          <a:p>
            <a:r>
              <a:rPr lang="en-US" dirty="0" smtClean="0"/>
              <a:t>George W. Adair, [L. S.] </a:t>
            </a:r>
          </a:p>
          <a:p>
            <a:r>
              <a:rPr lang="en-US" dirty="0" smtClean="0"/>
              <a:t>Elias </a:t>
            </a:r>
            <a:r>
              <a:rPr lang="en-US" dirty="0" err="1" smtClean="0"/>
              <a:t>Boudinot</a:t>
            </a:r>
            <a:r>
              <a:rPr lang="en-US" dirty="0" smtClean="0"/>
              <a:t>, [L. S.] </a:t>
            </a:r>
          </a:p>
          <a:p>
            <a:r>
              <a:rPr lang="en-US" dirty="0" smtClean="0"/>
              <a:t>James Starr, his x mark, [L. S.] </a:t>
            </a:r>
          </a:p>
          <a:p>
            <a:r>
              <a:rPr lang="en-US" dirty="0" smtClean="0"/>
              <a:t>Jesse Half-breed, his x mark, [L. S.] </a:t>
            </a:r>
          </a:p>
          <a:p>
            <a:endParaRPr lang="en-US" dirty="0" smtClean="0"/>
          </a:p>
          <a:p>
            <a:r>
              <a:rPr lang="en-US" dirty="0" smtClean="0"/>
              <a:t>Signed and sealed in presence of-- </a:t>
            </a:r>
          </a:p>
          <a:p>
            <a:endParaRPr lang="en-US" dirty="0" smtClean="0"/>
          </a:p>
          <a:p>
            <a:r>
              <a:rPr lang="en-US" dirty="0" smtClean="0"/>
              <a:t>Western B. Thomas, secretary. </a:t>
            </a:r>
          </a:p>
          <a:p>
            <a:r>
              <a:rPr lang="en-US" dirty="0" smtClean="0"/>
              <a:t>Ben. F. </a:t>
            </a:r>
            <a:r>
              <a:rPr lang="en-US" dirty="0" err="1" smtClean="0"/>
              <a:t>Currey</a:t>
            </a:r>
            <a:r>
              <a:rPr lang="en-US" dirty="0" smtClean="0"/>
              <a:t>, special agent. </a:t>
            </a:r>
          </a:p>
          <a:p>
            <a:r>
              <a:rPr lang="en-US" dirty="0" err="1" smtClean="0"/>
              <a:t>M.Wolfe</a:t>
            </a:r>
            <a:r>
              <a:rPr lang="en-US" dirty="0" smtClean="0"/>
              <a:t> Batman, first lieutenant, sixth U. S. infantry, disbursing agent. </a:t>
            </a:r>
          </a:p>
          <a:p>
            <a:r>
              <a:rPr lang="en-US" dirty="0" smtClean="0"/>
              <a:t>Jon. L. Hooper, lieutenant, fourth Infantry. </a:t>
            </a:r>
          </a:p>
          <a:p>
            <a:r>
              <a:rPr lang="en-US" dirty="0" smtClean="0"/>
              <a:t>C. M Hitchcock, M. D., assistant surgeon, U.S.A. </a:t>
            </a:r>
          </a:p>
          <a:p>
            <a:r>
              <a:rPr lang="en-US" dirty="0" smtClean="0"/>
              <a:t>G. W. </a:t>
            </a:r>
            <a:r>
              <a:rPr lang="en-US" dirty="0" err="1" smtClean="0"/>
              <a:t>Currey</a:t>
            </a:r>
            <a:r>
              <a:rPr lang="en-US" dirty="0" smtClean="0"/>
              <a:t>, </a:t>
            </a:r>
          </a:p>
          <a:p>
            <a:r>
              <a:rPr lang="en-US" dirty="0" smtClean="0"/>
              <a:t>Wm. H. Underwood, </a:t>
            </a:r>
          </a:p>
          <a:p>
            <a:r>
              <a:rPr lang="en-US" dirty="0" smtClean="0"/>
              <a:t>Cornelius D. </a:t>
            </a:r>
            <a:r>
              <a:rPr lang="en-US" dirty="0" err="1" smtClean="0"/>
              <a:t>Terhune</a:t>
            </a:r>
            <a:r>
              <a:rPr lang="en-US" dirty="0" smtClean="0"/>
              <a:t>, </a:t>
            </a:r>
          </a:p>
          <a:p>
            <a:r>
              <a:rPr lang="en-US" dirty="0" smtClean="0"/>
              <a:t>John W. H. Underwood. </a:t>
            </a:r>
          </a:p>
          <a:p>
            <a:endParaRPr lang="en-US" dirty="0" smtClean="0"/>
          </a:p>
          <a:p>
            <a:r>
              <a:rPr lang="en-US" dirty="0" smtClean="0"/>
              <a:t>In compliance with instructions of the council at New </a:t>
            </a:r>
            <a:r>
              <a:rPr lang="en-US" dirty="0" err="1" smtClean="0"/>
              <a:t>Echota</a:t>
            </a:r>
            <a:r>
              <a:rPr lang="en-US" dirty="0" smtClean="0"/>
              <a:t>, we sign this treaty. </a:t>
            </a:r>
          </a:p>
          <a:p>
            <a:r>
              <a:rPr lang="en-US" dirty="0" smtClean="0"/>
              <a:t>Stand </a:t>
            </a:r>
            <a:r>
              <a:rPr lang="en-US" dirty="0" err="1" smtClean="0"/>
              <a:t>Watie</a:t>
            </a:r>
            <a:r>
              <a:rPr lang="en-US" dirty="0" smtClean="0"/>
              <a:t>, </a:t>
            </a:r>
          </a:p>
          <a:p>
            <a:r>
              <a:rPr lang="en-US" dirty="0" smtClean="0"/>
              <a:t>John Ridge. </a:t>
            </a:r>
          </a:p>
          <a:p>
            <a:r>
              <a:rPr lang="en-US" dirty="0" smtClean="0"/>
              <a:t>March 1, 1836. </a:t>
            </a:r>
          </a:p>
          <a:p>
            <a:endParaRPr lang="en-US" dirty="0" smtClean="0"/>
          </a:p>
          <a:p>
            <a:r>
              <a:rPr lang="en-US" dirty="0" smtClean="0"/>
              <a:t>Witnesses: </a:t>
            </a:r>
          </a:p>
          <a:p>
            <a:endParaRPr lang="en-US" dirty="0" smtClean="0"/>
          </a:p>
          <a:p>
            <a:r>
              <a:rPr lang="en-US" dirty="0" smtClean="0"/>
              <a:t>Elbert Herring, </a:t>
            </a:r>
          </a:p>
          <a:p>
            <a:r>
              <a:rPr lang="en-US" dirty="0" smtClean="0"/>
              <a:t>Alexander H. Everett, </a:t>
            </a:r>
          </a:p>
          <a:p>
            <a:r>
              <a:rPr lang="en-US" dirty="0" smtClean="0"/>
              <a:t>John Robb, </a:t>
            </a:r>
          </a:p>
          <a:p>
            <a:r>
              <a:rPr lang="en-US" dirty="0" smtClean="0"/>
              <a:t>D. Kurtz, </a:t>
            </a:r>
          </a:p>
          <a:p>
            <a:r>
              <a:rPr lang="en-US" dirty="0" err="1" smtClean="0"/>
              <a:t>Wm.Y</a:t>
            </a:r>
            <a:r>
              <a:rPr lang="en-US" dirty="0" smtClean="0"/>
              <a:t>. </a:t>
            </a:r>
            <a:r>
              <a:rPr lang="en-US" dirty="0" err="1" smtClean="0"/>
              <a:t>Hansell</a:t>
            </a:r>
            <a:r>
              <a:rPr lang="en-US" dirty="0" smtClean="0"/>
              <a:t>, </a:t>
            </a:r>
          </a:p>
          <a:p>
            <a:r>
              <a:rPr lang="en-US" dirty="0" smtClean="0"/>
              <a:t>Samuel J. Potts, </a:t>
            </a:r>
          </a:p>
          <a:p>
            <a:r>
              <a:rPr lang="en-US" dirty="0" err="1" smtClean="0"/>
              <a:t>Jno</a:t>
            </a:r>
            <a:r>
              <a:rPr lang="en-US" dirty="0" smtClean="0"/>
              <a:t>. </a:t>
            </a:r>
            <a:r>
              <a:rPr lang="en-US" dirty="0" err="1" smtClean="0"/>
              <a:t>Litle</a:t>
            </a:r>
            <a:r>
              <a:rPr lang="en-US" dirty="0" smtClean="0"/>
              <a:t>, </a:t>
            </a:r>
          </a:p>
          <a:p>
            <a:r>
              <a:rPr lang="en-US" dirty="0" smtClean="0"/>
              <a:t>S. Rockwell. </a:t>
            </a:r>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634" name="Picture 2" descr="Related image"/>
          <p:cNvPicPr>
            <a:picLocks noChangeAspect="1" noChangeArrowheads="1"/>
          </p:cNvPicPr>
          <p:nvPr/>
        </p:nvPicPr>
        <p:blipFill>
          <a:blip r:embed="rId2"/>
          <a:srcRect/>
          <a:stretch>
            <a:fillRect/>
          </a:stretch>
        </p:blipFill>
        <p:spPr bwMode="auto">
          <a:xfrm>
            <a:off x="0" y="700205"/>
            <a:ext cx="9144000" cy="6157795"/>
          </a:xfrm>
          <a:prstGeom prst="rect">
            <a:avLst/>
          </a:prstGeom>
          <a:noFill/>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https://www.google.com/search?q=choctaw+trail+of+tears+route&amp;tbm=isch&amp;tbo=u&amp;source=univ&amp;sa=X&amp;ved=0ahUKEwj6642i4JPZAhXluFkKHROgAH8QsAQIag&amp;biw=1094&amp;bih=484#imgdii=iYOod1FKV4UmOM:&amp;imgrc=ldILbWd-fRyF3M</a:t>
            </a:r>
            <a:r>
              <a:rPr lang="en-US" dirty="0" smtClean="0"/>
              <a:t>:</a:t>
            </a:r>
          </a:p>
          <a:p>
            <a:endParaRPr lang="en-US" dirty="0"/>
          </a:p>
        </p:txBody>
      </p:sp>
      <p:grpSp>
        <p:nvGrpSpPr>
          <p:cNvPr id="2" name="Group 7"/>
          <p:cNvGrpSpPr/>
          <p:nvPr/>
        </p:nvGrpSpPr>
        <p:grpSpPr>
          <a:xfrm>
            <a:off x="106680" y="4815840"/>
            <a:ext cx="1874520" cy="1889760"/>
            <a:chOff x="106680" y="4815840"/>
            <a:chExt cx="1874520" cy="1889760"/>
          </a:xfrm>
        </p:grpSpPr>
        <p:sp>
          <p:nvSpPr>
            <p:cNvPr id="5" name="TextBox 4"/>
            <p:cNvSpPr txBox="1"/>
            <p:nvPr/>
          </p:nvSpPr>
          <p:spPr>
            <a:xfrm>
              <a:off x="381000" y="5068669"/>
              <a:ext cx="1066800" cy="646331"/>
            </a:xfrm>
            <a:prstGeom prst="rect">
              <a:avLst/>
            </a:prstGeom>
            <a:solidFill>
              <a:schemeClr val="bg1"/>
            </a:solidFill>
          </p:spPr>
          <p:txBody>
            <a:bodyPr wrap="square" rtlCol="0">
              <a:spAutoFit/>
            </a:bodyPr>
            <a:lstStyle/>
            <a:p>
              <a:pPr algn="ctr"/>
              <a:r>
                <a:rPr lang="en-US" b="1" dirty="0" smtClean="0">
                  <a:solidFill>
                    <a:schemeClr val="tx1">
                      <a:lumMod val="75000"/>
                      <a:lumOff val="25000"/>
                    </a:schemeClr>
                  </a:solidFill>
                </a:rPr>
                <a:t>NEW</a:t>
              </a:r>
            </a:p>
            <a:p>
              <a:pPr algn="ctr"/>
              <a:r>
                <a:rPr lang="en-US" b="1" dirty="0" smtClean="0">
                  <a:solidFill>
                    <a:schemeClr val="tx1">
                      <a:lumMod val="75000"/>
                      <a:lumOff val="25000"/>
                    </a:schemeClr>
                  </a:solidFill>
                </a:rPr>
                <a:t>SPAIN</a:t>
              </a:r>
            </a:p>
          </p:txBody>
        </p:sp>
        <p:sp>
          <p:nvSpPr>
            <p:cNvPr id="6" name="Freeform 5"/>
            <p:cNvSpPr/>
            <p:nvPr/>
          </p:nvSpPr>
          <p:spPr>
            <a:xfrm>
              <a:off x="106680" y="4815840"/>
              <a:ext cx="1874520" cy="1889760"/>
            </a:xfrm>
            <a:custGeom>
              <a:avLst/>
              <a:gdLst>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676400 w 1874520"/>
                <a:gd name="connsiteY14" fmla="*/ 383540 h 1892300"/>
                <a:gd name="connsiteX15" fmla="*/ 1706880 w 1874520"/>
                <a:gd name="connsiteY15" fmla="*/ 1617980 h 1892300"/>
                <a:gd name="connsiteX16" fmla="*/ 1874520 w 1874520"/>
                <a:gd name="connsiteY16"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4940 h 1892300"/>
                <a:gd name="connsiteX1" fmla="*/ 213360 w 1874520"/>
                <a:gd name="connsiteY1" fmla="*/ 124460 h 1892300"/>
                <a:gd name="connsiteX2" fmla="*/ 320040 w 1874520"/>
                <a:gd name="connsiteY2" fmla="*/ 93980 h 1892300"/>
                <a:gd name="connsiteX3" fmla="*/ 472440 w 1874520"/>
                <a:gd name="connsiteY3" fmla="*/ 93980 h 1892300"/>
                <a:gd name="connsiteX4" fmla="*/ 670560 w 1874520"/>
                <a:gd name="connsiteY4" fmla="*/ 2540 h 1892300"/>
                <a:gd name="connsiteX5" fmla="*/ 701040 w 1874520"/>
                <a:gd name="connsiteY5" fmla="*/ 109220 h 1892300"/>
                <a:gd name="connsiteX6" fmla="*/ 929640 w 1874520"/>
                <a:gd name="connsiteY6" fmla="*/ 78740 h 1892300"/>
                <a:gd name="connsiteX7" fmla="*/ 944880 w 1874520"/>
                <a:gd name="connsiteY7" fmla="*/ 17780 h 1892300"/>
                <a:gd name="connsiteX8" fmla="*/ 1021080 w 1874520"/>
                <a:gd name="connsiteY8" fmla="*/ 93980 h 1892300"/>
                <a:gd name="connsiteX9" fmla="*/ 1158240 w 1874520"/>
                <a:gd name="connsiteY9" fmla="*/ 139700 h 1892300"/>
                <a:gd name="connsiteX10" fmla="*/ 1356360 w 1874520"/>
                <a:gd name="connsiteY10" fmla="*/ 246380 h 1892300"/>
                <a:gd name="connsiteX11" fmla="*/ 1447800 w 1874520"/>
                <a:gd name="connsiteY11" fmla="*/ 307340 h 1892300"/>
                <a:gd name="connsiteX12" fmla="*/ 1584960 w 1874520"/>
                <a:gd name="connsiteY12" fmla="*/ 368300 h 1892300"/>
                <a:gd name="connsiteX13" fmla="*/ 1661160 w 1874520"/>
                <a:gd name="connsiteY13" fmla="*/ 383540 h 1892300"/>
                <a:gd name="connsiteX14" fmla="*/ 1706880 w 1874520"/>
                <a:gd name="connsiteY14" fmla="*/ 1617980 h 1892300"/>
                <a:gd name="connsiteX15" fmla="*/ 1874520 w 1874520"/>
                <a:gd name="connsiteY15" fmla="*/ 1892300 h 189230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 name="connsiteX0" fmla="*/ 0 w 1874520"/>
                <a:gd name="connsiteY0" fmla="*/ 152400 h 1889760"/>
                <a:gd name="connsiteX1" fmla="*/ 213360 w 1874520"/>
                <a:gd name="connsiteY1" fmla="*/ 121920 h 1889760"/>
                <a:gd name="connsiteX2" fmla="*/ 320040 w 1874520"/>
                <a:gd name="connsiteY2" fmla="*/ 91440 h 1889760"/>
                <a:gd name="connsiteX3" fmla="*/ 472440 w 1874520"/>
                <a:gd name="connsiteY3" fmla="*/ 91440 h 1889760"/>
                <a:gd name="connsiteX4" fmla="*/ 670560 w 1874520"/>
                <a:gd name="connsiteY4" fmla="*/ 0 h 1889760"/>
                <a:gd name="connsiteX5" fmla="*/ 701040 w 1874520"/>
                <a:gd name="connsiteY5" fmla="*/ 106680 h 1889760"/>
                <a:gd name="connsiteX6" fmla="*/ 929640 w 1874520"/>
                <a:gd name="connsiteY6" fmla="*/ 76200 h 1889760"/>
                <a:gd name="connsiteX7" fmla="*/ 944880 w 1874520"/>
                <a:gd name="connsiteY7" fmla="*/ 15240 h 1889760"/>
                <a:gd name="connsiteX8" fmla="*/ 1021080 w 1874520"/>
                <a:gd name="connsiteY8" fmla="*/ 91440 h 1889760"/>
                <a:gd name="connsiteX9" fmla="*/ 1158240 w 1874520"/>
                <a:gd name="connsiteY9" fmla="*/ 137160 h 1889760"/>
                <a:gd name="connsiteX10" fmla="*/ 1356360 w 1874520"/>
                <a:gd name="connsiteY10" fmla="*/ 243840 h 1889760"/>
                <a:gd name="connsiteX11" fmla="*/ 1447800 w 1874520"/>
                <a:gd name="connsiteY11" fmla="*/ 304800 h 1889760"/>
                <a:gd name="connsiteX12" fmla="*/ 1584960 w 1874520"/>
                <a:gd name="connsiteY12" fmla="*/ 365760 h 1889760"/>
                <a:gd name="connsiteX13" fmla="*/ 1661160 w 1874520"/>
                <a:gd name="connsiteY13" fmla="*/ 381000 h 1889760"/>
                <a:gd name="connsiteX14" fmla="*/ 1706880 w 1874520"/>
                <a:gd name="connsiteY14" fmla="*/ 1615440 h 1889760"/>
                <a:gd name="connsiteX15" fmla="*/ 1874520 w 1874520"/>
                <a:gd name="connsiteY15" fmla="*/ 18897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74520" h="1889760">
                  <a:moveTo>
                    <a:pt x="0" y="152400"/>
                  </a:moveTo>
                  <a:cubicBezTo>
                    <a:pt x="81280" y="140970"/>
                    <a:pt x="160020" y="132080"/>
                    <a:pt x="213360" y="121920"/>
                  </a:cubicBezTo>
                  <a:cubicBezTo>
                    <a:pt x="266700" y="111760"/>
                    <a:pt x="276860" y="96520"/>
                    <a:pt x="320040" y="91440"/>
                  </a:cubicBezTo>
                  <a:cubicBezTo>
                    <a:pt x="363220" y="86360"/>
                    <a:pt x="414020" y="106680"/>
                    <a:pt x="472440" y="91440"/>
                  </a:cubicBezTo>
                  <a:cubicBezTo>
                    <a:pt x="530860" y="76200"/>
                    <a:pt x="485057" y="79906"/>
                    <a:pt x="670560" y="0"/>
                  </a:cubicBezTo>
                  <a:cubicBezTo>
                    <a:pt x="698667" y="92481"/>
                    <a:pt x="657860" y="93980"/>
                    <a:pt x="701040" y="106680"/>
                  </a:cubicBezTo>
                  <a:cubicBezTo>
                    <a:pt x="744220" y="119380"/>
                    <a:pt x="889000" y="91440"/>
                    <a:pt x="929640" y="76200"/>
                  </a:cubicBezTo>
                  <a:cubicBezTo>
                    <a:pt x="970280" y="60960"/>
                    <a:pt x="929640" y="12700"/>
                    <a:pt x="944880" y="15240"/>
                  </a:cubicBezTo>
                  <a:cubicBezTo>
                    <a:pt x="960120" y="17780"/>
                    <a:pt x="985520" y="71120"/>
                    <a:pt x="1021080" y="91440"/>
                  </a:cubicBezTo>
                  <a:cubicBezTo>
                    <a:pt x="1056640" y="111760"/>
                    <a:pt x="1102360" y="111760"/>
                    <a:pt x="1158240" y="137160"/>
                  </a:cubicBezTo>
                  <a:cubicBezTo>
                    <a:pt x="1214120" y="162560"/>
                    <a:pt x="1308100" y="215900"/>
                    <a:pt x="1356360" y="243840"/>
                  </a:cubicBezTo>
                  <a:cubicBezTo>
                    <a:pt x="1404620" y="271780"/>
                    <a:pt x="1409700" y="284480"/>
                    <a:pt x="1447800" y="304800"/>
                  </a:cubicBezTo>
                  <a:cubicBezTo>
                    <a:pt x="1485900" y="325120"/>
                    <a:pt x="1549400" y="353060"/>
                    <a:pt x="1584960" y="365760"/>
                  </a:cubicBezTo>
                  <a:cubicBezTo>
                    <a:pt x="1620520" y="378460"/>
                    <a:pt x="1439454" y="379549"/>
                    <a:pt x="1661160" y="381000"/>
                  </a:cubicBezTo>
                  <a:cubicBezTo>
                    <a:pt x="1681480" y="589280"/>
                    <a:pt x="1671320" y="1363980"/>
                    <a:pt x="1706880" y="1615440"/>
                  </a:cubicBezTo>
                  <a:cubicBezTo>
                    <a:pt x="1739900" y="1866900"/>
                    <a:pt x="1807210" y="1878330"/>
                    <a:pt x="1874520" y="1889760"/>
                  </a:cubicBezTo>
                </a:path>
              </a:pathLst>
            </a:custGeom>
            <a:ln w="76200">
              <a:solidFill>
                <a:schemeClr val="tx1"/>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0" y="685800"/>
            <a:ext cx="9144000" cy="6139934"/>
            <a:chOff x="0" y="685800"/>
            <a:chExt cx="9144000" cy="6139934"/>
          </a:xfrm>
        </p:grpSpPr>
        <p:grpSp>
          <p:nvGrpSpPr>
            <p:cNvPr id="4" name="Group 30"/>
            <p:cNvGrpSpPr/>
            <p:nvPr/>
          </p:nvGrpSpPr>
          <p:grpSpPr>
            <a:xfrm>
              <a:off x="0" y="685800"/>
              <a:ext cx="9144000" cy="6139934"/>
              <a:chOff x="0" y="685800"/>
              <a:chExt cx="9144000" cy="6139934"/>
            </a:xfrm>
          </p:grpSpPr>
          <p:sp useBgFill="1">
            <p:nvSpPr>
              <p:cNvPr id="32" name="TextBox 31"/>
              <p:cNvSpPr txBox="1"/>
              <p:nvPr/>
            </p:nvSpPr>
            <p:spPr>
              <a:xfrm>
                <a:off x="3733800" y="685800"/>
                <a:ext cx="5410200" cy="2400657"/>
              </a:xfrm>
              <a:prstGeom prst="rect">
                <a:avLst/>
              </a:prstGeom>
            </p:spPr>
            <p:txBody>
              <a:bodyPr wrap="square" rtlCol="0">
                <a:spAutoFit/>
              </a:bodyPr>
              <a:lstStyle/>
              <a:p>
                <a:pPr>
                  <a:buFont typeface="Arial" pitchFamily="34" charset="0"/>
                  <a:buChar char="•"/>
                </a:pPr>
                <a:r>
                  <a:rPr lang="en-US" sz="3000" b="1" dirty="0" smtClean="0"/>
                  <a:t> both groups negotiate w/U.S.</a:t>
                </a:r>
              </a:p>
              <a:p>
                <a:r>
                  <a:rPr lang="en-US" sz="3000" b="1" dirty="0" smtClean="0"/>
                  <a:t>   -  National Party wants to stay</a:t>
                </a:r>
              </a:p>
              <a:p>
                <a:r>
                  <a:rPr lang="en-US" sz="3000" b="1" dirty="0" smtClean="0"/>
                  <a:t>   - Treaty Party wants best terms </a:t>
                </a:r>
              </a:p>
              <a:p>
                <a:r>
                  <a:rPr lang="en-US" sz="3000" b="1" dirty="0" smtClean="0"/>
                  <a:t>      for removal</a:t>
                </a:r>
              </a:p>
              <a:p>
                <a:pPr>
                  <a:buFont typeface="Arial" pitchFamily="34" charset="0"/>
                  <a:buChar char="•"/>
                </a:pPr>
                <a:r>
                  <a:rPr lang="en-US" sz="3000" b="1" dirty="0" smtClean="0"/>
                  <a:t> 100-400 Treaty Party members</a:t>
                </a:r>
              </a:p>
            </p:txBody>
          </p:sp>
          <p:sp useBgFill="1">
            <p:nvSpPr>
              <p:cNvPr id="33" name="TextBox 32"/>
              <p:cNvSpPr txBox="1"/>
              <p:nvPr/>
            </p:nvSpPr>
            <p:spPr>
              <a:xfrm>
                <a:off x="0" y="2978527"/>
                <a:ext cx="9144000" cy="3847207"/>
              </a:xfrm>
              <a:prstGeom prst="rect">
                <a:avLst/>
              </a:prstGeom>
            </p:spPr>
            <p:txBody>
              <a:bodyPr wrap="square" rtlCol="0">
                <a:spAutoFit/>
              </a:bodyPr>
              <a:lstStyle/>
              <a:p>
                <a:r>
                  <a:rPr lang="en-US" sz="3000" b="1" dirty="0" smtClean="0"/>
                  <a:t>  meet U.S. representatives &amp; sign removal agreement</a:t>
                </a:r>
              </a:p>
              <a:p>
                <a:pPr>
                  <a:buFont typeface="Arial" pitchFamily="34" charset="0"/>
                  <a:buChar char="•"/>
                </a:pPr>
                <a:r>
                  <a:rPr lang="en-US" sz="3000" b="1" dirty="0" smtClean="0"/>
                  <a:t> December 29, 1835: </a:t>
                </a:r>
                <a:r>
                  <a:rPr lang="en-US" sz="3000" b="1" dirty="0" smtClean="0">
                    <a:solidFill>
                      <a:srgbClr val="FF0000"/>
                    </a:solidFill>
                    <a:effectLst>
                      <a:outerShdw dist="50800" dir="7200000" algn="ctr" rotWithShape="0">
                        <a:schemeClr val="tx1"/>
                      </a:outerShdw>
                    </a:effectLst>
                  </a:rPr>
                  <a:t>Treaty of New </a:t>
                </a:r>
                <a:r>
                  <a:rPr lang="en-US" sz="3000" b="1" dirty="0" err="1" smtClean="0">
                    <a:solidFill>
                      <a:srgbClr val="FF0000"/>
                    </a:solidFill>
                    <a:effectLst>
                      <a:outerShdw dist="50800" dir="7200000" algn="ctr" rotWithShape="0">
                        <a:schemeClr val="tx1"/>
                      </a:outerShdw>
                    </a:effectLst>
                  </a:rPr>
                  <a:t>Echota</a:t>
                </a:r>
                <a:endParaRPr lang="en-US" sz="3000" b="1" dirty="0" smtClean="0">
                  <a:solidFill>
                    <a:srgbClr val="FF0000"/>
                  </a:solidFill>
                  <a:effectLst>
                    <a:outerShdw dist="50800" dir="7200000" algn="ctr" rotWithShape="0">
                      <a:schemeClr val="tx1"/>
                    </a:outerShdw>
                  </a:effectLst>
                </a:endParaRPr>
              </a:p>
              <a:p>
                <a:r>
                  <a:rPr lang="en-US" sz="2600" b="1" dirty="0" smtClean="0"/>
                  <a:t>    - cede all lands east of Mississippi R.</a:t>
                </a:r>
              </a:p>
              <a:p>
                <a:r>
                  <a:rPr lang="en-US" sz="2600" b="1" dirty="0" smtClean="0"/>
                  <a:t>    - $5,000,000, distributed per capita </a:t>
                </a:r>
              </a:p>
              <a:p>
                <a:r>
                  <a:rPr lang="en-US" sz="2600" b="1" dirty="0" smtClean="0"/>
                  <a:t>    - $500,000 for educational funds</a:t>
                </a:r>
              </a:p>
              <a:p>
                <a:r>
                  <a:rPr lang="en-US" sz="2600" b="1" dirty="0" smtClean="0"/>
                  <a:t>    - equal amt land in Indian Country</a:t>
                </a:r>
              </a:p>
              <a:p>
                <a:r>
                  <a:rPr lang="en-US" sz="2600" b="1" dirty="0" smtClean="0"/>
                  <a:t>    - compensation for property left</a:t>
                </a:r>
              </a:p>
              <a:p>
                <a:r>
                  <a:rPr lang="en-US" sz="2600" b="1" dirty="0" smtClean="0"/>
                  <a:t>    - if stay:  become citizens</a:t>
                </a:r>
              </a:p>
              <a:p>
                <a:pPr lvl="2"/>
                <a:r>
                  <a:rPr lang="en-US" sz="2600" b="1" dirty="0" smtClean="0"/>
                  <a:t>        allotment 160 acres</a:t>
                </a:r>
              </a:p>
            </p:txBody>
          </p:sp>
        </p:grpSp>
        <p:pic>
          <p:nvPicPr>
            <p:cNvPr id="41" name="Picture 8" descr="Related image"/>
            <p:cNvPicPr>
              <a:picLocks noChangeAspect="1" noChangeArrowheads="1"/>
            </p:cNvPicPr>
            <p:nvPr/>
          </p:nvPicPr>
          <p:blipFill>
            <a:blip r:embed="rId3"/>
            <a:srcRect/>
            <a:stretch>
              <a:fillRect/>
            </a:stretch>
          </p:blipFill>
          <p:spPr bwMode="auto">
            <a:xfrm>
              <a:off x="5562600" y="4038600"/>
              <a:ext cx="3352800" cy="2696817"/>
            </a:xfrm>
            <a:prstGeom prst="rect">
              <a:avLst/>
            </a:prstGeom>
            <a:noFill/>
            <a:ln w="50800">
              <a:solidFill>
                <a:schemeClr val="tx1"/>
              </a:solidFill>
            </a:ln>
          </p:spPr>
        </p:pic>
      </p:grpSp>
      <p:pic>
        <p:nvPicPr>
          <p:cNvPr id="1026" name="Picture 2"/>
          <p:cNvPicPr>
            <a:picLocks noChangeAspect="1" noChangeArrowheads="1"/>
          </p:cNvPicPr>
          <p:nvPr/>
        </p:nvPicPr>
        <p:blipFill>
          <a:blip r:embed="rId4"/>
          <a:srcRect/>
          <a:stretch>
            <a:fillRect/>
          </a:stretch>
        </p:blipFill>
        <p:spPr bwMode="auto">
          <a:xfrm>
            <a:off x="0" y="704088"/>
            <a:ext cx="9169400" cy="6145213"/>
          </a:xfrm>
          <a:prstGeom prst="rect">
            <a:avLst/>
          </a:prstGeom>
          <a:noFill/>
          <a:ln w="9525">
            <a:noFill/>
            <a:miter lim="800000"/>
            <a:headEnd/>
            <a:tailEnd/>
          </a:ln>
          <a:effectLst/>
        </p:spPr>
      </p:pic>
      <p:sp>
        <p:nvSpPr>
          <p:cNvPr id="36" name="Freeform 35"/>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grpSp>
        <p:nvGrpSpPr>
          <p:cNvPr id="7" name="Group 3"/>
          <p:cNvGrpSpPr/>
          <p:nvPr/>
        </p:nvGrpSpPr>
        <p:grpSpPr>
          <a:xfrm>
            <a:off x="64008" y="786384"/>
            <a:ext cx="3505200" cy="2070100"/>
            <a:chOff x="152400" y="304800"/>
            <a:chExt cx="4724400" cy="2908300"/>
          </a:xfrm>
        </p:grpSpPr>
        <p:pic>
          <p:nvPicPr>
            <p:cNvPr id="5" name="Picture 9"/>
            <p:cNvPicPr>
              <a:picLocks noChangeAspect="1" noChangeArrowheads="1"/>
            </p:cNvPicPr>
            <p:nvPr/>
          </p:nvPicPr>
          <p:blipFill>
            <a:blip r:embed="rId5"/>
            <a:srcRect t="4979" r="4707"/>
            <a:stretch>
              <a:fillRect/>
            </a:stretch>
          </p:blipFill>
          <p:spPr bwMode="auto">
            <a:xfrm>
              <a:off x="152400" y="304800"/>
              <a:ext cx="4724400" cy="2908300"/>
            </a:xfrm>
            <a:prstGeom prst="rect">
              <a:avLst/>
            </a:prstGeom>
            <a:noFill/>
            <a:ln w="9525">
              <a:noFill/>
              <a:miter lim="800000"/>
              <a:headEnd/>
              <a:tailEnd/>
            </a:ln>
            <a:effectLst/>
          </p:spPr>
        </p:pic>
        <p:sp>
          <p:nvSpPr>
            <p:cNvPr id="6" name="Rectangle 5"/>
            <p:cNvSpPr/>
            <p:nvPr/>
          </p:nvSpPr>
          <p:spPr>
            <a:xfrm>
              <a:off x="152400" y="304800"/>
              <a:ext cx="4724400" cy="2895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0" name="Rectangle 9"/>
          <p:cNvSpPr/>
          <p:nvPr/>
        </p:nvSpPr>
        <p:spPr>
          <a:xfrm>
            <a:off x="0" y="685800"/>
            <a:ext cx="9144000" cy="461665"/>
          </a:xfrm>
          <a:prstGeom prst="rect">
            <a:avLst/>
          </a:prstGeom>
        </p:spPr>
        <p:txBody>
          <a:bodyPr wrap="square">
            <a:spAutoFit/>
          </a:bodyPr>
          <a:lstStyle/>
          <a:p>
            <a:pPr algn="ctr"/>
            <a:r>
              <a:rPr lang="en-US" sz="2400" b="1" dirty="0" smtClean="0"/>
              <a:t>March 1837: Ridge family &amp; other Treaty folks emigrate independently </a:t>
            </a:r>
            <a:endParaRPr lang="en-US" sz="2400" b="1" dirty="0"/>
          </a:p>
        </p:txBody>
      </p:sp>
      <p:sp>
        <p:nvSpPr>
          <p:cNvPr id="13" name="TextBox 12"/>
          <p:cNvSpPr txBox="1"/>
          <p:nvPr/>
        </p:nvSpPr>
        <p:spPr>
          <a:xfrm rot="20549983">
            <a:off x="5798722" y="1664510"/>
            <a:ext cx="1268488" cy="830997"/>
          </a:xfrm>
          <a:prstGeom prst="rect">
            <a:avLst/>
          </a:prstGeom>
          <a:solidFill>
            <a:srgbClr val="FF97E4">
              <a:alpha val="48627"/>
            </a:srgbClr>
          </a:solidFill>
        </p:spPr>
        <p:txBody>
          <a:bodyPr wrap="none" rtlCol="0">
            <a:spAutoFit/>
          </a:bodyPr>
          <a:lstStyle/>
          <a:p>
            <a:pPr algn="ctr"/>
            <a:r>
              <a:rPr lang="en-US" sz="2400" b="1" dirty="0" smtClean="0">
                <a:effectLst>
                  <a:outerShdw dist="50800" dir="7200000" algn="ctr" rotWithShape="0">
                    <a:schemeClr val="bg1"/>
                  </a:outerShdw>
                </a:effectLst>
              </a:rPr>
              <a:t>Paducah</a:t>
            </a:r>
          </a:p>
          <a:p>
            <a:pPr algn="ctr"/>
            <a:r>
              <a:rPr lang="en-US" sz="2400" b="1" dirty="0" smtClean="0">
                <a:effectLst>
                  <a:outerShdw dist="50800" dir="7200000" algn="ctr" rotWithShape="0">
                    <a:schemeClr val="bg1"/>
                  </a:outerShdw>
                </a:effectLst>
              </a:rPr>
              <a:t>3/15/37</a:t>
            </a:r>
          </a:p>
        </p:txBody>
      </p:sp>
      <p:sp>
        <p:nvSpPr>
          <p:cNvPr id="14" name="Freeform 13"/>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p:cNvSpPr txBox="1"/>
          <p:nvPr/>
        </p:nvSpPr>
        <p:spPr>
          <a:xfrm rot="20549983">
            <a:off x="4079590" y="4517386"/>
            <a:ext cx="1228220" cy="461665"/>
          </a:xfrm>
          <a:prstGeom prst="rect">
            <a:avLst/>
          </a:prstGeom>
          <a:solidFill>
            <a:srgbClr val="FF97E4">
              <a:alpha val="49804"/>
            </a:srgbClr>
          </a:solidFill>
        </p:spPr>
        <p:txBody>
          <a:bodyPr wrap="none" rtlCol="0">
            <a:spAutoFit/>
          </a:bodyPr>
          <a:lstStyle/>
          <a:p>
            <a:pPr algn="ctr"/>
            <a:r>
              <a:rPr lang="en-US" sz="2400" b="1" dirty="0" smtClean="0">
                <a:effectLst>
                  <a:outerShdw dist="50800" dir="7200000" algn="ctr" rotWithShape="0">
                    <a:schemeClr val="bg1"/>
                  </a:outerShdw>
                </a:effectLst>
              </a:rPr>
              <a:t>3/18/37</a:t>
            </a:r>
          </a:p>
        </p:txBody>
      </p:sp>
      <p:sp>
        <p:nvSpPr>
          <p:cNvPr id="15" name="5-Point Star 14"/>
          <p:cNvSpPr/>
          <p:nvPr/>
        </p:nvSpPr>
        <p:spPr>
          <a:xfrm>
            <a:off x="5257800" y="19050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549983">
            <a:off x="1537815" y="4371489"/>
            <a:ext cx="1509388" cy="830997"/>
          </a:xfrm>
          <a:prstGeom prst="rect">
            <a:avLst/>
          </a:prstGeom>
          <a:solidFill>
            <a:srgbClr val="FF97E4">
              <a:alpha val="50000"/>
            </a:srgbClr>
          </a:solidFill>
        </p:spPr>
        <p:txBody>
          <a:bodyPr wrap="none" rtlCol="0">
            <a:spAutoFit/>
          </a:bodyPr>
          <a:lstStyle/>
          <a:p>
            <a:pPr algn="ctr"/>
            <a:r>
              <a:rPr lang="en-US" sz="2400" b="1" dirty="0" smtClean="0">
                <a:effectLst>
                  <a:outerShdw dist="50800" dir="7200000" algn="ctr" rotWithShape="0">
                    <a:schemeClr val="bg1"/>
                  </a:outerShdw>
                </a:effectLst>
              </a:rPr>
              <a:t>Little Rock</a:t>
            </a:r>
          </a:p>
          <a:p>
            <a:pPr algn="ctr"/>
            <a:r>
              <a:rPr lang="en-US" sz="2400" b="1" dirty="0" smtClean="0">
                <a:effectLst>
                  <a:outerShdw dist="50800" dir="7200000" algn="ctr" rotWithShape="0">
                    <a:schemeClr val="bg1"/>
                  </a:outerShdw>
                </a:effectLst>
              </a:rPr>
              <a:t>3/21/37</a:t>
            </a:r>
          </a:p>
        </p:txBody>
      </p:sp>
      <p:sp>
        <p:nvSpPr>
          <p:cNvPr id="21" name="Freeform 20"/>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5-Point Star 17"/>
          <p:cNvSpPr/>
          <p:nvPr/>
        </p:nvSpPr>
        <p:spPr>
          <a:xfrm>
            <a:off x="3657601" y="4800601"/>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5-Point Star 19"/>
          <p:cNvSpPr/>
          <p:nvPr/>
        </p:nvSpPr>
        <p:spPr>
          <a:xfrm>
            <a:off x="2829380" y="4101435"/>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19341" y="3581400"/>
            <a:ext cx="928459" cy="830997"/>
          </a:xfrm>
          <a:prstGeom prst="rect">
            <a:avLst/>
          </a:prstGeom>
          <a:solidFill>
            <a:srgbClr val="FF6565">
              <a:alpha val="48627"/>
            </a:srgbClr>
          </a:solidFill>
        </p:spPr>
        <p:txBody>
          <a:bodyPr wrap="none" rtlCol="0">
            <a:spAutoFit/>
          </a:bodyPr>
          <a:lstStyle/>
          <a:p>
            <a:pPr algn="ctr"/>
            <a:r>
              <a:rPr lang="en-US" sz="2400" b="1" dirty="0" smtClean="0">
                <a:solidFill>
                  <a:schemeClr val="bg1"/>
                </a:solidFill>
                <a:effectLst>
                  <a:outerShdw dist="50800" dir="7200000" algn="ctr" rotWithShape="0">
                    <a:schemeClr val="tx1"/>
                  </a:outerShdw>
                </a:effectLst>
              </a:rPr>
              <a:t>Fort </a:t>
            </a:r>
          </a:p>
          <a:p>
            <a:pPr algn="ctr"/>
            <a:r>
              <a:rPr lang="en-US" sz="2400" b="1" dirty="0" smtClean="0">
                <a:solidFill>
                  <a:schemeClr val="bg1"/>
                </a:solidFill>
                <a:effectLst>
                  <a:outerShdw dist="50800" dir="7200000" algn="ctr" rotWithShape="0">
                    <a:schemeClr val="tx1"/>
                  </a:outerShdw>
                </a:effectLst>
              </a:rPr>
              <a:t>Smith</a:t>
            </a:r>
          </a:p>
        </p:txBody>
      </p:sp>
      <p:sp>
        <p:nvSpPr>
          <p:cNvPr id="26" name="TextBox 25"/>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sp>
        <p:nvSpPr>
          <p:cNvPr id="12" name="TextBox 11"/>
          <p:cNvSpPr txBox="1"/>
          <p:nvPr/>
        </p:nvSpPr>
        <p:spPr>
          <a:xfrm rot="20514037">
            <a:off x="6141173" y="4489704"/>
            <a:ext cx="1072730" cy="461665"/>
          </a:xfrm>
          <a:prstGeom prst="rect">
            <a:avLst/>
          </a:prstGeom>
          <a:solidFill>
            <a:srgbClr val="FF97E4">
              <a:alpha val="95000"/>
            </a:srgbClr>
          </a:solidFill>
        </p:spPr>
        <p:txBody>
          <a:bodyPr wrap="none" rtlCol="0">
            <a:spAutoFit/>
          </a:bodyPr>
          <a:lstStyle/>
          <a:p>
            <a:pPr algn="ctr"/>
            <a:r>
              <a:rPr lang="en-US" sz="2400" b="1" dirty="0" smtClean="0">
                <a:effectLst>
                  <a:outerShdw dist="50800" dir="7200000" algn="ctr" rotWithShape="0">
                    <a:schemeClr val="bg1"/>
                  </a:outerShdw>
                </a:effectLst>
              </a:rPr>
              <a:t>3/3/37</a:t>
            </a:r>
          </a:p>
        </p:txBody>
      </p:sp>
      <p:sp>
        <p:nvSpPr>
          <p:cNvPr id="23" name="TextBox 22"/>
          <p:cNvSpPr txBox="1"/>
          <p:nvPr/>
        </p:nvSpPr>
        <p:spPr>
          <a:xfrm rot="20549983">
            <a:off x="1717390" y="3069585"/>
            <a:ext cx="1228221" cy="461665"/>
          </a:xfrm>
          <a:prstGeom prst="rect">
            <a:avLst/>
          </a:prstGeom>
          <a:solidFill>
            <a:srgbClr val="FF97E4">
              <a:alpha val="50000"/>
            </a:srgbClr>
          </a:solidFill>
        </p:spPr>
        <p:txBody>
          <a:bodyPr wrap="none" rtlCol="0">
            <a:spAutoFit/>
          </a:bodyPr>
          <a:lstStyle/>
          <a:p>
            <a:pPr algn="ctr"/>
            <a:r>
              <a:rPr lang="en-US" sz="2400" b="1" dirty="0" smtClean="0">
                <a:effectLst>
                  <a:outerShdw dist="50800" dir="7200000" algn="ctr" rotWithShape="0">
                    <a:schemeClr val="bg1"/>
                  </a:outerShdw>
                </a:effectLst>
              </a:rPr>
              <a:t>3/27/37</a:t>
            </a:r>
          </a:p>
        </p:txBody>
      </p:sp>
      <p:sp useBgFill="1">
        <p:nvSpPr>
          <p:cNvPr id="27" name="TextBox 26"/>
          <p:cNvSpPr txBox="1"/>
          <p:nvPr/>
        </p:nvSpPr>
        <p:spPr>
          <a:xfrm>
            <a:off x="0" y="1091625"/>
            <a:ext cx="9144000" cy="523220"/>
          </a:xfrm>
          <a:prstGeom prst="rect">
            <a:avLst/>
          </a:prstGeom>
        </p:spPr>
        <p:txBody>
          <a:bodyPr wrap="square" rtlCol="0">
            <a:spAutoFit/>
          </a:bodyPr>
          <a:lstStyle/>
          <a:p>
            <a:r>
              <a:rPr lang="en-US" sz="2800" b="1" dirty="0" smtClean="0"/>
              <a:t>	3/3/37  to  3/27/37  </a:t>
            </a:r>
            <a:r>
              <a:rPr lang="en-US" sz="2800" b="1" dirty="0" smtClean="0">
                <a:sym typeface="Wingdings" pitchFamily="2" charset="2"/>
              </a:rPr>
              <a:t></a:t>
            </a:r>
            <a:r>
              <a:rPr lang="en-US" sz="2800" b="1" dirty="0" smtClean="0"/>
              <a:t>  24 days of river travel</a:t>
            </a:r>
          </a:p>
        </p:txBody>
      </p:sp>
      <p:sp>
        <p:nvSpPr>
          <p:cNvPr id="11" name="5-Point Star 10"/>
          <p:cNvSpPr/>
          <p:nvPr/>
        </p:nvSpPr>
        <p:spPr>
          <a:xfrm>
            <a:off x="7162800" y="4114800"/>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1305380" y="3415634"/>
            <a:ext cx="457200" cy="457200"/>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p:cNvSpPr/>
          <p:nvPr/>
        </p:nvSpPr>
        <p:spPr>
          <a:xfrm>
            <a:off x="0" y="5867400"/>
            <a:ext cx="9144000" cy="523220"/>
          </a:xfrm>
          <a:prstGeom prst="rect">
            <a:avLst/>
          </a:prstGeom>
        </p:spPr>
        <p:txBody>
          <a:bodyPr wrap="square">
            <a:spAutoFit/>
          </a:bodyPr>
          <a:lstStyle/>
          <a:p>
            <a:pPr>
              <a:buFont typeface="Arial" pitchFamily="34" charset="0"/>
              <a:buChar char="•"/>
            </a:pPr>
            <a:r>
              <a:rPr lang="en-US" sz="2800" b="1" dirty="0" smtClean="0"/>
              <a:t> all 500 Cherokee &amp; slaves on the ‘Ridge’ journey survive</a:t>
            </a:r>
            <a:endParaRPr lang="en-US" sz="2800" b="1" dirty="0"/>
          </a:p>
        </p:txBody>
      </p:sp>
      <p:sp useBgFill="1">
        <p:nvSpPr>
          <p:cNvPr id="29" name="Rectangle 28"/>
          <p:cNvSpPr/>
          <p:nvPr/>
        </p:nvSpPr>
        <p:spPr>
          <a:xfrm>
            <a:off x="0" y="6324600"/>
            <a:ext cx="9144000" cy="523220"/>
          </a:xfrm>
          <a:prstGeom prst="rect">
            <a:avLst/>
          </a:prstGeom>
        </p:spPr>
        <p:txBody>
          <a:bodyPr wrap="square">
            <a:spAutoFit/>
          </a:bodyPr>
          <a:lstStyle/>
          <a:p>
            <a:pPr>
              <a:buFont typeface="Arial" pitchFamily="34" charset="0"/>
              <a:buChar char="•"/>
            </a:pPr>
            <a:r>
              <a:rPr lang="en-US" sz="2800" b="1" dirty="0" smtClean="0"/>
              <a:t> two other groups (~2800) use the water route</a:t>
            </a:r>
            <a:endParaRPr lang="en-US" sz="2800" b="1" dirty="0"/>
          </a:p>
        </p:txBody>
      </p:sp>
      <p:sp>
        <p:nvSpPr>
          <p:cNvPr id="38" name="TextBox 37"/>
          <p:cNvSpPr txBox="1"/>
          <p:nvPr/>
        </p:nvSpPr>
        <p:spPr>
          <a:xfrm>
            <a:off x="-1600200" y="32004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39" name="TextBox 38"/>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sp>
        <p:nvSpPr>
          <p:cNvPr id="40" name="Oval 39"/>
          <p:cNvSpPr/>
          <p:nvPr/>
        </p:nvSpPr>
        <p:spPr>
          <a:xfrm>
            <a:off x="914400" y="685800"/>
            <a:ext cx="914400" cy="4572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40" idx="4"/>
          </p:cNvCxnSpPr>
          <p:nvPr/>
        </p:nvCxnSpPr>
        <p:spPr>
          <a:xfrm rot="16200000" flipH="1">
            <a:off x="800100" y="1714500"/>
            <a:ext cx="2286000" cy="1143000"/>
          </a:xfrm>
          <a:prstGeom prst="straightConnector1">
            <a:avLst/>
          </a:prstGeom>
          <a:ln w="635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40" idx="4"/>
          </p:cNvCxnSpPr>
          <p:nvPr/>
        </p:nvCxnSpPr>
        <p:spPr>
          <a:xfrm rot="5400000">
            <a:off x="-800100" y="3086100"/>
            <a:ext cx="4114800" cy="228600"/>
          </a:xfrm>
          <a:prstGeom prst="straightConnector1">
            <a:avLst/>
          </a:prstGeom>
          <a:ln w="63500">
            <a:solidFill>
              <a:srgbClr val="FF0000"/>
            </a:solidFill>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1664208" y="4617720"/>
            <a:ext cx="1524521" cy="430887"/>
          </a:xfrm>
          <a:prstGeom prst="rect">
            <a:avLst/>
          </a:prstGeom>
          <a:noFill/>
        </p:spPr>
        <p:txBody>
          <a:bodyPr wrap="none" rtlCol="0">
            <a:spAutoFit/>
          </a:bodyPr>
          <a:lstStyle/>
          <a:p>
            <a:pPr algn="ctr"/>
            <a:r>
              <a:rPr lang="en-US" sz="2200" b="1" dirty="0" smtClean="0">
                <a:solidFill>
                  <a:srgbClr val="AC007F"/>
                </a:solidFill>
              </a:rPr>
              <a:t> ARKANSAS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childTnLst>
                                </p:cTn>
                              </p:par>
                              <p:par>
                                <p:cTn id="14" presetID="6" presetClass="emph" presetSubtype="0" fill="hold" nodeType="withEffect">
                                  <p:stCondLst>
                                    <p:cond delay="0"/>
                                  </p:stCondLst>
                                  <p:childTnLst>
                                    <p:animScale>
                                      <p:cBhvr>
                                        <p:cTn id="15" dur="1000" fill="hold"/>
                                        <p:tgtEl>
                                          <p:spTgt spid="7"/>
                                        </p:tgtEl>
                                      </p:cBhvr>
                                      <p:by x="70000" y="70000"/>
                                    </p:animScale>
                                  </p:childTnLst>
                                </p:cTn>
                              </p:par>
                              <p:par>
                                <p:cTn id="16" presetID="63" presetClass="path" presetSubtype="0" accel="50000" decel="50000" fill="hold" nodeType="withEffect">
                                  <p:stCondLst>
                                    <p:cond delay="0"/>
                                  </p:stCondLst>
                                  <p:childTnLst>
                                    <p:animMotion origin="layout" path="M -1.11111E-6 2.68084E-7 L 0.47639 0.62237 " pathEditMode="relative" rAng="0" ptsTypes="AA">
                                      <p:cBhvr>
                                        <p:cTn id="17" dur="1000" fill="hold"/>
                                        <p:tgtEl>
                                          <p:spTgt spid="7"/>
                                        </p:tgtEl>
                                        <p:attrNameLst>
                                          <p:attrName>ppt_x</p:attrName>
                                          <p:attrName>ppt_y</p:attrName>
                                        </p:attrNameLst>
                                      </p:cBhvr>
                                      <p:rCtr x="238" y="311"/>
                                    </p:animMotion>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up)">
                                      <p:cBhvr>
                                        <p:cTn id="27" dur="1000"/>
                                        <p:tgtEl>
                                          <p:spTgt spid="40"/>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1000"/>
                                        <p:tgtEl>
                                          <p:spTgt spid="42"/>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childTnLst>
                                </p:cTn>
                              </p:par>
                            </p:childTnLst>
                          </p:cTn>
                        </p:par>
                        <p:par>
                          <p:cTn id="36" fill="hold">
                            <p:stCondLst>
                              <p:cond delay="3000"/>
                            </p:stCondLst>
                            <p:childTnLst>
                              <p:par>
                                <p:cTn id="37" presetID="53" presetClass="entr" presetSubtype="0" fill="hold" grpId="0" nodeType="after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1000" fill="hold"/>
                                        <p:tgtEl>
                                          <p:spTgt spid="45"/>
                                        </p:tgtEl>
                                        <p:attrNameLst>
                                          <p:attrName>ppt_w</p:attrName>
                                        </p:attrNameLst>
                                      </p:cBhvr>
                                      <p:tavLst>
                                        <p:tav tm="0">
                                          <p:val>
                                            <p:fltVal val="0"/>
                                          </p:val>
                                        </p:tav>
                                        <p:tav tm="100000">
                                          <p:val>
                                            <p:strVal val="#ppt_w"/>
                                          </p:val>
                                        </p:tav>
                                      </p:tavLst>
                                    </p:anim>
                                    <p:anim calcmode="lin" valueType="num">
                                      <p:cBhvr>
                                        <p:cTn id="40" dur="1000" fill="hold"/>
                                        <p:tgtEl>
                                          <p:spTgt spid="45"/>
                                        </p:tgtEl>
                                        <p:attrNameLst>
                                          <p:attrName>ppt_h</p:attrName>
                                        </p:attrNameLst>
                                      </p:cBhvr>
                                      <p:tavLst>
                                        <p:tav tm="0">
                                          <p:val>
                                            <p:fltVal val="0"/>
                                          </p:val>
                                        </p:tav>
                                        <p:tav tm="100000">
                                          <p:val>
                                            <p:strVal val="#ppt_h"/>
                                          </p:val>
                                        </p:tav>
                                      </p:tavLst>
                                    </p:anim>
                                    <p:animEffect transition="in" filter="fade">
                                      <p:cBhvr>
                                        <p:cTn id="41" dur="10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wipe(up)">
                                      <p:cBhvr>
                                        <p:cTn id="46" dur="1000"/>
                                        <p:tgtEl>
                                          <p:spTgt spid="43"/>
                                        </p:tgtEl>
                                      </p:cBhvr>
                                    </p:animEffect>
                                  </p:childTnLst>
                                </p:cTn>
                              </p:par>
                              <p:par>
                                <p:cTn id="47" presetID="6" presetClass="emph" presetSubtype="0" fill="hold" grpId="1" nodeType="withEffect">
                                  <p:stCondLst>
                                    <p:cond delay="0"/>
                                  </p:stCondLst>
                                  <p:childTnLst>
                                    <p:animScale>
                                      <p:cBhvr>
                                        <p:cTn id="48" dur="1000" fill="hold"/>
                                        <p:tgtEl>
                                          <p:spTgt spid="45"/>
                                        </p:tgtEl>
                                      </p:cBhvr>
                                      <p:by x="75000" y="75000"/>
                                    </p:animScale>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 calcmode="lin" valueType="num">
                                      <p:cBhvr>
                                        <p:cTn id="52" dur="1000" fill="hold"/>
                                        <p:tgtEl>
                                          <p:spTgt spid="39"/>
                                        </p:tgtEl>
                                        <p:attrNameLst>
                                          <p:attrName>ppt_w</p:attrName>
                                        </p:attrNameLst>
                                      </p:cBhvr>
                                      <p:tavLst>
                                        <p:tav tm="0">
                                          <p:val>
                                            <p:fltVal val="0"/>
                                          </p:val>
                                        </p:tav>
                                        <p:tav tm="100000">
                                          <p:val>
                                            <p:strVal val="#ppt_w"/>
                                          </p:val>
                                        </p:tav>
                                      </p:tavLst>
                                    </p:anim>
                                    <p:anim calcmode="lin" valueType="num">
                                      <p:cBhvr>
                                        <p:cTn id="53" dur="1000" fill="hold"/>
                                        <p:tgtEl>
                                          <p:spTgt spid="39"/>
                                        </p:tgtEl>
                                        <p:attrNameLst>
                                          <p:attrName>ppt_h</p:attrName>
                                        </p:attrNameLst>
                                      </p:cBhvr>
                                      <p:tavLst>
                                        <p:tav tm="0">
                                          <p:val>
                                            <p:fltVal val="0"/>
                                          </p:val>
                                        </p:tav>
                                        <p:tav tm="100000">
                                          <p:val>
                                            <p:strVal val="#ppt_h"/>
                                          </p:val>
                                        </p:tav>
                                      </p:tavLst>
                                    </p:anim>
                                    <p:animEffect transition="in" filter="fade">
                                      <p:cBhvr>
                                        <p:cTn id="54" dur="1000"/>
                                        <p:tgtEl>
                                          <p:spTgt spid="3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1000"/>
                                        <p:tgtEl>
                                          <p:spTgt spid="40"/>
                                        </p:tgtEl>
                                      </p:cBhvr>
                                    </p:animEffect>
                                    <p:set>
                                      <p:cBhvr>
                                        <p:cTn id="59" dur="1" fill="hold">
                                          <p:stCondLst>
                                            <p:cond delay="999"/>
                                          </p:stCondLst>
                                        </p:cTn>
                                        <p:tgtEl>
                                          <p:spTgt spid="4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42"/>
                                        </p:tgtEl>
                                      </p:cBhvr>
                                    </p:animEffect>
                                    <p:set>
                                      <p:cBhvr>
                                        <p:cTn id="62" dur="1" fill="hold">
                                          <p:stCondLst>
                                            <p:cond delay="999"/>
                                          </p:stCondLst>
                                        </p:cTn>
                                        <p:tgtEl>
                                          <p:spTgt spid="42"/>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43"/>
                                        </p:tgtEl>
                                      </p:cBhvr>
                                    </p:animEffect>
                                    <p:set>
                                      <p:cBhvr>
                                        <p:cTn id="65" dur="1" fill="hold">
                                          <p:stCondLst>
                                            <p:cond delay="999"/>
                                          </p:stCondLst>
                                        </p:cTn>
                                        <p:tgtEl>
                                          <p:spTgt spid="43"/>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childTnLst>
                                </p:cTn>
                              </p:par>
                              <p:par>
                                <p:cTn id="70" presetID="35"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style.rotation</p:attrName>
                                        </p:attrNameLst>
                                      </p:cBhvr>
                                      <p:tavLst>
                                        <p:tav tm="0">
                                          <p:val>
                                            <p:fltVal val="720"/>
                                          </p:val>
                                        </p:tav>
                                        <p:tav tm="100000">
                                          <p:val>
                                            <p:fltVal val="0"/>
                                          </p:val>
                                        </p:tav>
                                      </p:tavLst>
                                    </p:anim>
                                    <p:anim calcmode="lin" valueType="num">
                                      <p:cBhvr>
                                        <p:cTn id="74" dur="1000" fill="hold"/>
                                        <p:tgtEl>
                                          <p:spTgt spid="11"/>
                                        </p:tgtEl>
                                        <p:attrNameLst>
                                          <p:attrName>ppt_h</p:attrName>
                                        </p:attrNameLst>
                                      </p:cBhvr>
                                      <p:tavLst>
                                        <p:tav tm="0">
                                          <p:val>
                                            <p:fltVal val="0"/>
                                          </p:val>
                                        </p:tav>
                                        <p:tav tm="100000">
                                          <p:val>
                                            <p:strVal val="#ppt_h"/>
                                          </p:val>
                                        </p:tav>
                                      </p:tavLst>
                                    </p:anim>
                                    <p:anim calcmode="lin" valueType="num">
                                      <p:cBhvr>
                                        <p:cTn id="75" dur="1000" fill="hold"/>
                                        <p:tgtEl>
                                          <p:spTgt spid="11"/>
                                        </p:tgtEl>
                                        <p:attrNameLst>
                                          <p:attrName>ppt_w</p:attrName>
                                        </p:attrNameLst>
                                      </p:cBhvr>
                                      <p:tavLst>
                                        <p:tav tm="0">
                                          <p:val>
                                            <p:fltVal val="0"/>
                                          </p:val>
                                        </p:tav>
                                        <p:tav tm="100000">
                                          <p:val>
                                            <p:strVal val="#ppt_w"/>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3000"/>
                                        <p:tgtEl>
                                          <p:spTgt spid="14"/>
                                        </p:tgtEl>
                                      </p:cBhvr>
                                    </p:animEffect>
                                  </p:childTnLst>
                                </p:cTn>
                              </p:par>
                              <p:par>
                                <p:cTn id="81" presetID="10" presetClass="exit" presetSubtype="0" fill="hold" grpId="1" nodeType="withEffect">
                                  <p:stCondLst>
                                    <p:cond delay="0"/>
                                  </p:stCondLst>
                                  <p:childTnLst>
                                    <p:animEffect transition="out" filter="fade">
                                      <p:cBhvr>
                                        <p:cTn id="82" dur="1000"/>
                                        <p:tgtEl>
                                          <p:spTgt spid="11"/>
                                        </p:tgtEl>
                                      </p:cBhvr>
                                    </p:animEffect>
                                    <p:set>
                                      <p:cBhvr>
                                        <p:cTn id="83" dur="1" fill="hold">
                                          <p:stCondLst>
                                            <p:cond delay="999"/>
                                          </p:stCondLst>
                                        </p:cTn>
                                        <p:tgtEl>
                                          <p:spTgt spid="11"/>
                                        </p:tgtEl>
                                        <p:attrNameLst>
                                          <p:attrName>style.visibility</p:attrName>
                                        </p:attrNameLst>
                                      </p:cBhvr>
                                      <p:to>
                                        <p:strVal val="hidden"/>
                                      </p:to>
                                    </p:set>
                                  </p:childTnLst>
                                </p:cTn>
                              </p:par>
                            </p:childTnLst>
                          </p:cTn>
                        </p:par>
                        <p:par>
                          <p:cTn id="84" fill="hold">
                            <p:stCondLst>
                              <p:cond delay="3000"/>
                            </p:stCondLst>
                            <p:childTnLst>
                              <p:par>
                                <p:cTn id="85" presetID="10" presetClass="entr" presetSubtype="0" fill="hold" grpId="0" nodeType="after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fade">
                                      <p:cBhvr>
                                        <p:cTn id="87" dur="1000"/>
                                        <p:tgtEl>
                                          <p:spTgt spid="13"/>
                                        </p:tgtEl>
                                      </p:cBhvr>
                                    </p:animEffect>
                                  </p:childTnLst>
                                </p:cTn>
                              </p:par>
                              <p:par>
                                <p:cTn id="88" presetID="35" presetClass="entr" presetSubtype="0" fill="hold" grpId="0"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00"/>
                                        <p:tgtEl>
                                          <p:spTgt spid="15"/>
                                        </p:tgtEl>
                                      </p:cBhvr>
                                    </p:animEffect>
                                    <p:anim calcmode="lin" valueType="num">
                                      <p:cBhvr>
                                        <p:cTn id="91" dur="1000" fill="hold"/>
                                        <p:tgtEl>
                                          <p:spTgt spid="15"/>
                                        </p:tgtEl>
                                        <p:attrNameLst>
                                          <p:attrName>style.rotation</p:attrName>
                                        </p:attrNameLst>
                                      </p:cBhvr>
                                      <p:tavLst>
                                        <p:tav tm="0">
                                          <p:val>
                                            <p:fltVal val="720"/>
                                          </p:val>
                                        </p:tav>
                                        <p:tav tm="100000">
                                          <p:val>
                                            <p:fltVal val="0"/>
                                          </p:val>
                                        </p:tav>
                                      </p:tavLst>
                                    </p:anim>
                                    <p:anim calcmode="lin" valueType="num">
                                      <p:cBhvr>
                                        <p:cTn id="92" dur="1000" fill="hold"/>
                                        <p:tgtEl>
                                          <p:spTgt spid="15"/>
                                        </p:tgtEl>
                                        <p:attrNameLst>
                                          <p:attrName>ppt_h</p:attrName>
                                        </p:attrNameLst>
                                      </p:cBhvr>
                                      <p:tavLst>
                                        <p:tav tm="0">
                                          <p:val>
                                            <p:fltVal val="0"/>
                                          </p:val>
                                        </p:tav>
                                        <p:tav tm="100000">
                                          <p:val>
                                            <p:strVal val="#ppt_h"/>
                                          </p:val>
                                        </p:tav>
                                      </p:tavLst>
                                    </p:anim>
                                    <p:anim calcmode="lin" valueType="num">
                                      <p:cBhvr>
                                        <p:cTn id="93" dur="1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wipe(up)">
                                      <p:cBhvr>
                                        <p:cTn id="98" dur="3000"/>
                                        <p:tgtEl>
                                          <p:spTgt spid="16"/>
                                        </p:tgtEl>
                                      </p:cBhvr>
                                    </p:animEffect>
                                  </p:childTnLst>
                                </p:cTn>
                              </p:par>
                              <p:par>
                                <p:cTn id="99" presetID="10" presetClass="exit" presetSubtype="0" fill="hold" grpId="1" nodeType="withEffect">
                                  <p:stCondLst>
                                    <p:cond delay="0"/>
                                  </p:stCondLst>
                                  <p:childTnLst>
                                    <p:animEffect transition="out" filter="fade">
                                      <p:cBhvr>
                                        <p:cTn id="100" dur="1000"/>
                                        <p:tgtEl>
                                          <p:spTgt spid="15"/>
                                        </p:tgtEl>
                                      </p:cBhvr>
                                    </p:animEffect>
                                    <p:set>
                                      <p:cBhvr>
                                        <p:cTn id="101" dur="1" fill="hold">
                                          <p:stCondLst>
                                            <p:cond delay="999"/>
                                          </p:stCondLst>
                                        </p:cTn>
                                        <p:tgtEl>
                                          <p:spTgt spid="15"/>
                                        </p:tgtEl>
                                        <p:attrNameLst>
                                          <p:attrName>style.visibility</p:attrName>
                                        </p:attrNameLst>
                                      </p:cBhvr>
                                      <p:to>
                                        <p:strVal val="hidden"/>
                                      </p:to>
                                    </p:set>
                                  </p:childTnLst>
                                </p:cTn>
                              </p:par>
                            </p:childTnLst>
                          </p:cTn>
                        </p:par>
                        <p:par>
                          <p:cTn id="102" fill="hold">
                            <p:stCondLst>
                              <p:cond delay="3000"/>
                            </p:stCondLst>
                            <p:childTnLst>
                              <p:par>
                                <p:cTn id="103" presetID="10" presetClass="entr" presetSubtype="0" fill="hold" grpId="0" nodeType="after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1000"/>
                                        <p:tgtEl>
                                          <p:spTgt spid="17"/>
                                        </p:tgtEl>
                                      </p:cBhvr>
                                    </p:animEffect>
                                  </p:childTnLst>
                                </p:cTn>
                              </p:par>
                              <p:par>
                                <p:cTn id="106" presetID="35" presetClass="entr" presetSubtype="0" fill="hold" grpId="0"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1000"/>
                                        <p:tgtEl>
                                          <p:spTgt spid="18"/>
                                        </p:tgtEl>
                                      </p:cBhvr>
                                    </p:animEffect>
                                    <p:anim calcmode="lin" valueType="num">
                                      <p:cBhvr>
                                        <p:cTn id="109" dur="1000" fill="hold"/>
                                        <p:tgtEl>
                                          <p:spTgt spid="18"/>
                                        </p:tgtEl>
                                        <p:attrNameLst>
                                          <p:attrName>style.rotation</p:attrName>
                                        </p:attrNameLst>
                                      </p:cBhvr>
                                      <p:tavLst>
                                        <p:tav tm="0">
                                          <p:val>
                                            <p:fltVal val="720"/>
                                          </p:val>
                                        </p:tav>
                                        <p:tav tm="100000">
                                          <p:val>
                                            <p:fltVal val="0"/>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 calcmode="lin" valueType="num">
                                      <p:cBhvr>
                                        <p:cTn id="111" dur="1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112" fill="hold">
                      <p:stCondLst>
                        <p:cond delay="indefinite"/>
                      </p:stCondLst>
                      <p:childTnLst>
                        <p:par>
                          <p:cTn id="113" fill="hold">
                            <p:stCondLst>
                              <p:cond delay="0"/>
                            </p:stCondLst>
                            <p:childTnLst>
                              <p:par>
                                <p:cTn id="114" presetID="22" presetClass="entr" presetSubtype="2" fill="hold" grpId="0" nodeType="click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wipe(right)">
                                      <p:cBhvr>
                                        <p:cTn id="116" dur="2000"/>
                                        <p:tgtEl>
                                          <p:spTgt spid="21"/>
                                        </p:tgtEl>
                                      </p:cBhvr>
                                    </p:animEffect>
                                  </p:childTnLst>
                                </p:cTn>
                              </p:par>
                              <p:par>
                                <p:cTn id="117" presetID="10" presetClass="exit" presetSubtype="0" fill="hold" grpId="1" nodeType="withEffect">
                                  <p:stCondLst>
                                    <p:cond delay="0"/>
                                  </p:stCondLst>
                                  <p:childTnLst>
                                    <p:animEffect transition="out" filter="fade">
                                      <p:cBhvr>
                                        <p:cTn id="118" dur="1000"/>
                                        <p:tgtEl>
                                          <p:spTgt spid="18"/>
                                        </p:tgtEl>
                                      </p:cBhvr>
                                    </p:animEffect>
                                    <p:set>
                                      <p:cBhvr>
                                        <p:cTn id="119" dur="1" fill="hold">
                                          <p:stCondLst>
                                            <p:cond delay="999"/>
                                          </p:stCondLst>
                                        </p:cTn>
                                        <p:tgtEl>
                                          <p:spTgt spid="18"/>
                                        </p:tgtEl>
                                        <p:attrNameLst>
                                          <p:attrName>style.visibility</p:attrName>
                                        </p:attrNameLst>
                                      </p:cBhvr>
                                      <p:to>
                                        <p:strVal val="hidden"/>
                                      </p:to>
                                    </p:set>
                                  </p:childTnLst>
                                </p:cTn>
                              </p:par>
                            </p:childTnLst>
                          </p:cTn>
                        </p:par>
                        <p:par>
                          <p:cTn id="120" fill="hold">
                            <p:stCondLst>
                              <p:cond delay="2000"/>
                            </p:stCondLst>
                            <p:childTnLst>
                              <p:par>
                                <p:cTn id="121" presetID="10" presetClass="entr" presetSubtype="0" fill="hold" grpId="0" nodeType="after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1000"/>
                                        <p:tgtEl>
                                          <p:spTgt spid="19"/>
                                        </p:tgtEl>
                                      </p:cBhvr>
                                    </p:animEffect>
                                  </p:childTnLst>
                                </p:cTn>
                              </p:par>
                              <p:par>
                                <p:cTn id="124" presetID="35" presetClass="entr" presetSubtype="0" fill="hold" grpId="0" nodeType="withEffect">
                                  <p:stCondLst>
                                    <p:cond delay="0"/>
                                  </p:stCondLst>
                                  <p:childTnLst>
                                    <p:set>
                                      <p:cBhvr>
                                        <p:cTn id="125" dur="1" fill="hold">
                                          <p:stCondLst>
                                            <p:cond delay="0"/>
                                          </p:stCondLst>
                                        </p:cTn>
                                        <p:tgtEl>
                                          <p:spTgt spid="20"/>
                                        </p:tgtEl>
                                        <p:attrNameLst>
                                          <p:attrName>style.visibility</p:attrName>
                                        </p:attrNameLst>
                                      </p:cBhvr>
                                      <p:to>
                                        <p:strVal val="visible"/>
                                      </p:to>
                                    </p:set>
                                    <p:animEffect transition="in" filter="fade">
                                      <p:cBhvr>
                                        <p:cTn id="126" dur="1000"/>
                                        <p:tgtEl>
                                          <p:spTgt spid="20"/>
                                        </p:tgtEl>
                                      </p:cBhvr>
                                    </p:animEffect>
                                    <p:anim calcmode="lin" valueType="num">
                                      <p:cBhvr>
                                        <p:cTn id="127" dur="1000" fill="hold"/>
                                        <p:tgtEl>
                                          <p:spTgt spid="20"/>
                                        </p:tgtEl>
                                        <p:attrNameLst>
                                          <p:attrName>style.rotation</p:attrName>
                                        </p:attrNameLst>
                                      </p:cBhvr>
                                      <p:tavLst>
                                        <p:tav tm="0">
                                          <p:val>
                                            <p:fltVal val="720"/>
                                          </p:val>
                                        </p:tav>
                                        <p:tav tm="100000">
                                          <p:val>
                                            <p:fltVal val="0"/>
                                          </p:val>
                                        </p:tav>
                                      </p:tavLst>
                                    </p:anim>
                                    <p:anim calcmode="lin" valueType="num">
                                      <p:cBhvr>
                                        <p:cTn id="128" dur="1000" fill="hold"/>
                                        <p:tgtEl>
                                          <p:spTgt spid="20"/>
                                        </p:tgtEl>
                                        <p:attrNameLst>
                                          <p:attrName>ppt_h</p:attrName>
                                        </p:attrNameLst>
                                      </p:cBhvr>
                                      <p:tavLst>
                                        <p:tav tm="0">
                                          <p:val>
                                            <p:fltVal val="0"/>
                                          </p:val>
                                        </p:tav>
                                        <p:tav tm="100000">
                                          <p:val>
                                            <p:strVal val="#ppt_h"/>
                                          </p:val>
                                        </p:tav>
                                      </p:tavLst>
                                    </p:anim>
                                    <p:anim calcmode="lin" valueType="num">
                                      <p:cBhvr>
                                        <p:cTn id="129" dur="1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130" fill="hold">
                      <p:stCondLst>
                        <p:cond delay="indefinite"/>
                      </p:stCondLst>
                      <p:childTnLst>
                        <p:par>
                          <p:cTn id="131" fill="hold">
                            <p:stCondLst>
                              <p:cond delay="0"/>
                            </p:stCondLst>
                            <p:childTnLst>
                              <p:par>
                                <p:cTn id="132" presetID="22" presetClass="entr" presetSubtype="2" fill="hold" grpId="0" nodeType="click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wipe(right)">
                                      <p:cBhvr>
                                        <p:cTn id="134" dur="2000"/>
                                        <p:tgtEl>
                                          <p:spTgt spid="22"/>
                                        </p:tgtEl>
                                      </p:cBhvr>
                                    </p:animEffect>
                                  </p:childTnLst>
                                </p:cTn>
                              </p:par>
                              <p:par>
                                <p:cTn id="135" presetID="10" presetClass="exit" presetSubtype="0" fill="hold" grpId="1" nodeType="withEffect">
                                  <p:stCondLst>
                                    <p:cond delay="0"/>
                                  </p:stCondLst>
                                  <p:childTnLst>
                                    <p:animEffect transition="out" filter="fade">
                                      <p:cBhvr>
                                        <p:cTn id="136" dur="1000"/>
                                        <p:tgtEl>
                                          <p:spTgt spid="20"/>
                                        </p:tgtEl>
                                      </p:cBhvr>
                                    </p:animEffect>
                                    <p:set>
                                      <p:cBhvr>
                                        <p:cTn id="137" dur="1" fill="hold">
                                          <p:stCondLst>
                                            <p:cond delay="999"/>
                                          </p:stCondLst>
                                        </p:cTn>
                                        <p:tgtEl>
                                          <p:spTgt spid="20"/>
                                        </p:tgtEl>
                                        <p:attrNameLst>
                                          <p:attrName>style.visibility</p:attrName>
                                        </p:attrNameLst>
                                      </p:cBhvr>
                                      <p:to>
                                        <p:strVal val="hidden"/>
                                      </p:to>
                                    </p:set>
                                  </p:childTnLst>
                                </p:cTn>
                              </p:par>
                            </p:childTnLst>
                          </p:cTn>
                        </p:par>
                        <p:par>
                          <p:cTn id="138" fill="hold">
                            <p:stCondLst>
                              <p:cond delay="2000"/>
                            </p:stCondLst>
                            <p:childTnLst>
                              <p:par>
                                <p:cTn id="139" presetID="10" presetClass="entr" presetSubtype="0" fill="hold" grpId="0" nodeType="afterEffect">
                                  <p:stCondLst>
                                    <p:cond delay="0"/>
                                  </p:stCondLst>
                                  <p:childTnLst>
                                    <p:set>
                                      <p:cBhvr>
                                        <p:cTn id="140" dur="1" fill="hold">
                                          <p:stCondLst>
                                            <p:cond delay="0"/>
                                          </p:stCondLst>
                                        </p:cTn>
                                        <p:tgtEl>
                                          <p:spTgt spid="23"/>
                                        </p:tgtEl>
                                        <p:attrNameLst>
                                          <p:attrName>style.visibility</p:attrName>
                                        </p:attrNameLst>
                                      </p:cBhvr>
                                      <p:to>
                                        <p:strVal val="visible"/>
                                      </p:to>
                                    </p:set>
                                    <p:animEffect transition="in" filter="fade">
                                      <p:cBhvr>
                                        <p:cTn id="141" dur="1000"/>
                                        <p:tgtEl>
                                          <p:spTgt spid="23"/>
                                        </p:tgtEl>
                                      </p:cBhvr>
                                    </p:animEffect>
                                  </p:childTnLst>
                                </p:cTn>
                              </p:par>
                              <p:par>
                                <p:cTn id="142" presetID="35" presetClass="entr" presetSubtype="0" fill="hold" grpId="0" nodeType="withEffect">
                                  <p:stCondLst>
                                    <p:cond delay="0"/>
                                  </p:stCondLst>
                                  <p:childTnLst>
                                    <p:set>
                                      <p:cBhvr>
                                        <p:cTn id="143" dur="1" fill="hold">
                                          <p:stCondLst>
                                            <p:cond delay="0"/>
                                          </p:stCondLst>
                                        </p:cTn>
                                        <p:tgtEl>
                                          <p:spTgt spid="24"/>
                                        </p:tgtEl>
                                        <p:attrNameLst>
                                          <p:attrName>style.visibility</p:attrName>
                                        </p:attrNameLst>
                                      </p:cBhvr>
                                      <p:to>
                                        <p:strVal val="visible"/>
                                      </p:to>
                                    </p:set>
                                    <p:animEffect transition="in" filter="fade">
                                      <p:cBhvr>
                                        <p:cTn id="144" dur="1000"/>
                                        <p:tgtEl>
                                          <p:spTgt spid="24"/>
                                        </p:tgtEl>
                                      </p:cBhvr>
                                    </p:animEffect>
                                    <p:anim calcmode="lin" valueType="num">
                                      <p:cBhvr>
                                        <p:cTn id="145" dur="1000" fill="hold"/>
                                        <p:tgtEl>
                                          <p:spTgt spid="24"/>
                                        </p:tgtEl>
                                        <p:attrNameLst>
                                          <p:attrName>style.rotation</p:attrName>
                                        </p:attrNameLst>
                                      </p:cBhvr>
                                      <p:tavLst>
                                        <p:tav tm="0">
                                          <p:val>
                                            <p:fltVal val="720"/>
                                          </p:val>
                                        </p:tav>
                                        <p:tav tm="100000">
                                          <p:val>
                                            <p:fltVal val="0"/>
                                          </p:val>
                                        </p:tav>
                                      </p:tavLst>
                                    </p:anim>
                                    <p:anim calcmode="lin" valueType="num">
                                      <p:cBhvr>
                                        <p:cTn id="146" dur="1000" fill="hold"/>
                                        <p:tgtEl>
                                          <p:spTgt spid="24"/>
                                        </p:tgtEl>
                                        <p:attrNameLst>
                                          <p:attrName>ppt_h</p:attrName>
                                        </p:attrNameLst>
                                      </p:cBhvr>
                                      <p:tavLst>
                                        <p:tav tm="0">
                                          <p:val>
                                            <p:fltVal val="0"/>
                                          </p:val>
                                        </p:tav>
                                        <p:tav tm="100000">
                                          <p:val>
                                            <p:strVal val="#ppt_h"/>
                                          </p:val>
                                        </p:tav>
                                      </p:tavLst>
                                    </p:anim>
                                    <p:anim calcmode="lin" valueType="num">
                                      <p:cBhvr>
                                        <p:cTn id="147" dur="1000" fill="hold"/>
                                        <p:tgtEl>
                                          <p:spTgt spid="24"/>
                                        </p:tgtEl>
                                        <p:attrNameLst>
                                          <p:attrName>ppt_w</p:attrName>
                                        </p:attrNameLst>
                                      </p:cBhvr>
                                      <p:tavLst>
                                        <p:tav tm="0">
                                          <p:val>
                                            <p:fltVal val="0"/>
                                          </p:val>
                                        </p:tav>
                                        <p:tav tm="100000">
                                          <p:val>
                                            <p:strVal val="#ppt_w"/>
                                          </p:val>
                                        </p:tav>
                                      </p:tavLst>
                                    </p:anim>
                                  </p:childTnLst>
                                </p:cTn>
                              </p:par>
                              <p:par>
                                <p:cTn id="148" presetID="10" presetClass="entr" presetSubtype="0" fill="hold" grpId="0" nodeType="with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1000"/>
                                        <p:tgtEl>
                                          <p:spTgt spid="25"/>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1000"/>
                                        <p:tgtEl>
                                          <p:spTgt spid="17"/>
                                        </p:tgtEl>
                                      </p:cBhvr>
                                    </p:animEffect>
                                    <p:set>
                                      <p:cBhvr>
                                        <p:cTn id="155" dur="1" fill="hold">
                                          <p:stCondLst>
                                            <p:cond delay="999"/>
                                          </p:stCondLst>
                                        </p:cTn>
                                        <p:tgtEl>
                                          <p:spTgt spid="17"/>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13"/>
                                        </p:tgtEl>
                                      </p:cBhvr>
                                    </p:animEffect>
                                    <p:set>
                                      <p:cBhvr>
                                        <p:cTn id="158" dur="1" fill="hold">
                                          <p:stCondLst>
                                            <p:cond delay="999"/>
                                          </p:stCondLst>
                                        </p:cTn>
                                        <p:tgtEl>
                                          <p:spTgt spid="13"/>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19"/>
                                        </p:tgtEl>
                                      </p:cBhvr>
                                    </p:animEffect>
                                    <p:set>
                                      <p:cBhvr>
                                        <p:cTn id="161" dur="1" fill="hold">
                                          <p:stCondLst>
                                            <p:cond delay="999"/>
                                          </p:stCondLst>
                                        </p:cTn>
                                        <p:tgtEl>
                                          <p:spTgt spid="19"/>
                                        </p:tgtEl>
                                        <p:attrNameLst>
                                          <p:attrName>style.visibility</p:attrName>
                                        </p:attrNameLst>
                                      </p:cBhvr>
                                      <p:to>
                                        <p:strVal val="hidden"/>
                                      </p:to>
                                    </p:set>
                                  </p:childTnLst>
                                </p:cTn>
                              </p:par>
                            </p:childTnLst>
                          </p:cTn>
                        </p:par>
                        <p:par>
                          <p:cTn id="162" fill="hold">
                            <p:stCondLst>
                              <p:cond delay="1000"/>
                            </p:stCondLst>
                            <p:childTnLst>
                              <p:par>
                                <p:cTn id="163" presetID="64" presetClass="path" presetSubtype="0" accel="50000" decel="50000" fill="hold" grpId="2" nodeType="afterEffect">
                                  <p:stCondLst>
                                    <p:cond delay="0"/>
                                  </p:stCondLst>
                                  <p:childTnLst>
                                    <p:animMotion origin="layout" path="M 0.00312 0.0007 L -0.52708 -0.47638 " pathEditMode="relative" rAng="0" ptsTypes="AA">
                                      <p:cBhvr>
                                        <p:cTn id="164" dur="1000" fill="hold"/>
                                        <p:tgtEl>
                                          <p:spTgt spid="12"/>
                                        </p:tgtEl>
                                        <p:attrNameLst>
                                          <p:attrName>ppt_x</p:attrName>
                                          <p:attrName>ppt_y</p:attrName>
                                        </p:attrNameLst>
                                      </p:cBhvr>
                                      <p:rCtr x="-265" y="-239"/>
                                    </p:animMotion>
                                  </p:childTnLst>
                                </p:cTn>
                              </p:par>
                              <p:par>
                                <p:cTn id="165" presetID="64" presetClass="path" presetSubtype="0" accel="50000" decel="50000" fill="hold" grpId="2" nodeType="withEffect">
                                  <p:stCondLst>
                                    <p:cond delay="0"/>
                                  </p:stCondLst>
                                  <p:childTnLst>
                                    <p:animMotion origin="layout" path="M -4.72222E-6 0 L 0.1783 -0.27014 " pathEditMode="relative" rAng="0" ptsTypes="AA">
                                      <p:cBhvr>
                                        <p:cTn id="166" dur="1000" fill="hold"/>
                                        <p:tgtEl>
                                          <p:spTgt spid="23"/>
                                        </p:tgtEl>
                                        <p:attrNameLst>
                                          <p:attrName>ppt_x</p:attrName>
                                          <p:attrName>ppt_y</p:attrName>
                                        </p:attrNameLst>
                                      </p:cBhvr>
                                      <p:rCtr x="89" y="-135"/>
                                    </p:animMotion>
                                  </p:childTnLst>
                                </p:cTn>
                              </p:par>
                              <p:par>
                                <p:cTn id="167" presetID="8" presetClass="emph" presetSubtype="0" fill="hold" grpId="3" nodeType="withEffect">
                                  <p:stCondLst>
                                    <p:cond delay="0"/>
                                  </p:stCondLst>
                                  <p:childTnLst>
                                    <p:animRot by="1080000">
                                      <p:cBhvr>
                                        <p:cTn id="168" dur="1000" fill="hold"/>
                                        <p:tgtEl>
                                          <p:spTgt spid="12"/>
                                        </p:tgtEl>
                                        <p:attrNameLst>
                                          <p:attrName>r</p:attrName>
                                        </p:attrNameLst>
                                      </p:cBhvr>
                                    </p:animRot>
                                  </p:childTnLst>
                                </p:cTn>
                              </p:par>
                              <p:par>
                                <p:cTn id="169" presetID="8" presetClass="emph" presetSubtype="0" fill="hold" grpId="3" nodeType="withEffect">
                                  <p:stCondLst>
                                    <p:cond delay="0"/>
                                  </p:stCondLst>
                                  <p:childTnLst>
                                    <p:animRot by="1080000">
                                      <p:cBhvr>
                                        <p:cTn id="170" dur="1000" fill="hold"/>
                                        <p:tgtEl>
                                          <p:spTgt spid="23"/>
                                        </p:tgtEl>
                                        <p:attrNameLst>
                                          <p:attrName>r</p:attrName>
                                        </p:attrNameLst>
                                      </p:cBhvr>
                                    </p:animRot>
                                  </p:childTnLst>
                                </p:cTn>
                              </p:par>
                              <p:par>
                                <p:cTn id="171" presetID="1" presetClass="emph" presetSubtype="2" fill="hold" nodeType="withEffect">
                                  <p:stCondLst>
                                    <p:cond delay="0"/>
                                  </p:stCondLst>
                                  <p:childTnLst>
                                    <p:animClr clrSpc="rgb">
                                      <p:cBhvr>
                                        <p:cTn id="172" dur="1000" fill="hold"/>
                                        <p:tgtEl>
                                          <p:spTgt spid="12"/>
                                        </p:tgtEl>
                                        <p:attrNameLst>
                                          <p:attrName>fillcolor</p:attrName>
                                        </p:attrNameLst>
                                      </p:cBhvr>
                                      <p:to>
                                        <a:srgbClr val="FFCCFF"/>
                                      </p:to>
                                    </p:animClr>
                                    <p:set>
                                      <p:cBhvr>
                                        <p:cTn id="173" dur="1000" fill="hold"/>
                                        <p:tgtEl>
                                          <p:spTgt spid="12"/>
                                        </p:tgtEl>
                                        <p:attrNameLst>
                                          <p:attrName>fill.type</p:attrName>
                                        </p:attrNameLst>
                                      </p:cBhvr>
                                      <p:to>
                                        <p:strVal val="solid"/>
                                      </p:to>
                                    </p:set>
                                    <p:set>
                                      <p:cBhvr>
                                        <p:cTn id="174" dur="1000" fill="hold"/>
                                        <p:tgtEl>
                                          <p:spTgt spid="12"/>
                                        </p:tgtEl>
                                        <p:attrNameLst>
                                          <p:attrName>fill.on</p:attrName>
                                        </p:attrNameLst>
                                      </p:cBhvr>
                                      <p:to>
                                        <p:strVal val="true"/>
                                      </p:to>
                                    </p:set>
                                  </p:childTnLst>
                                </p:cTn>
                              </p:par>
                              <p:par>
                                <p:cTn id="175" presetID="1" presetClass="emph" presetSubtype="2" fill="hold" nodeType="withEffect">
                                  <p:stCondLst>
                                    <p:cond delay="0"/>
                                  </p:stCondLst>
                                  <p:childTnLst>
                                    <p:animClr clrSpc="rgb">
                                      <p:cBhvr>
                                        <p:cTn id="176" dur="1000" fill="hold"/>
                                        <p:tgtEl>
                                          <p:spTgt spid="23"/>
                                        </p:tgtEl>
                                        <p:attrNameLst>
                                          <p:attrName>fillcolor</p:attrName>
                                        </p:attrNameLst>
                                      </p:cBhvr>
                                      <p:to>
                                        <a:srgbClr val="FFCCFF"/>
                                      </p:to>
                                    </p:animClr>
                                    <p:set>
                                      <p:cBhvr>
                                        <p:cTn id="177" dur="1000" fill="hold"/>
                                        <p:tgtEl>
                                          <p:spTgt spid="23"/>
                                        </p:tgtEl>
                                        <p:attrNameLst>
                                          <p:attrName>fill.type</p:attrName>
                                        </p:attrNameLst>
                                      </p:cBhvr>
                                      <p:to>
                                        <p:strVal val="solid"/>
                                      </p:to>
                                    </p:set>
                                    <p:set>
                                      <p:cBhvr>
                                        <p:cTn id="178" dur="1000" fill="hold"/>
                                        <p:tgtEl>
                                          <p:spTgt spid="23"/>
                                        </p:tgtEl>
                                        <p:attrNameLst>
                                          <p:attrName>fill.on</p:attrName>
                                        </p:attrNameLst>
                                      </p:cBhvr>
                                      <p:to>
                                        <p:strVal val="true"/>
                                      </p:to>
                                    </p:set>
                                  </p:childTnLst>
                                </p:cTn>
                              </p:par>
                              <p:par>
                                <p:cTn id="179" presetID="10" presetClass="entr" presetSubtype="0" fill="hold" grpId="2" nodeType="withEffect">
                                  <p:stCondLst>
                                    <p:cond delay="0"/>
                                  </p:stCondLst>
                                  <p:childTnLst>
                                    <p:set>
                                      <p:cBhvr>
                                        <p:cTn id="180" dur="1" fill="hold">
                                          <p:stCondLst>
                                            <p:cond delay="0"/>
                                          </p:stCondLst>
                                        </p:cTn>
                                        <p:tgtEl>
                                          <p:spTgt spid="11"/>
                                        </p:tgtEl>
                                        <p:attrNameLst>
                                          <p:attrName>style.visibility</p:attrName>
                                        </p:attrNameLst>
                                      </p:cBhvr>
                                      <p:to>
                                        <p:strVal val="visible"/>
                                      </p:to>
                                    </p:set>
                                    <p:animEffect transition="in" filter="fade">
                                      <p:cBhvr>
                                        <p:cTn id="181" dur="1000"/>
                                        <p:tgtEl>
                                          <p:spTgt spid="11"/>
                                        </p:tgtEl>
                                      </p:cBhvr>
                                    </p:animEffect>
                                  </p:childTnLst>
                                </p:cTn>
                              </p:par>
                              <p:par>
                                <p:cTn id="182" presetID="6" presetClass="emph" presetSubtype="0" fill="hold" grpId="4" nodeType="withEffect">
                                  <p:stCondLst>
                                    <p:cond delay="0"/>
                                  </p:stCondLst>
                                  <p:childTnLst>
                                    <p:animScale>
                                      <p:cBhvr>
                                        <p:cTn id="183" dur="1000" fill="hold"/>
                                        <p:tgtEl>
                                          <p:spTgt spid="12"/>
                                        </p:tgtEl>
                                      </p:cBhvr>
                                      <p:by x="120000" y="120000"/>
                                    </p:animScale>
                                  </p:childTnLst>
                                </p:cTn>
                              </p:par>
                              <p:par>
                                <p:cTn id="184" presetID="6" presetClass="emph" presetSubtype="0" fill="hold" grpId="4" nodeType="withEffect">
                                  <p:stCondLst>
                                    <p:cond delay="0"/>
                                  </p:stCondLst>
                                  <p:childTnLst>
                                    <p:animScale>
                                      <p:cBhvr>
                                        <p:cTn id="185" dur="1000" fill="hold"/>
                                        <p:tgtEl>
                                          <p:spTgt spid="23"/>
                                        </p:tgtEl>
                                      </p:cBhvr>
                                      <p:by x="120000" y="120000"/>
                                    </p:animScale>
                                  </p:childTnLst>
                                </p:cTn>
                              </p:par>
                              <p:par>
                                <p:cTn id="186" presetID="10" presetClass="entr" presetSubtype="0" fill="hold" grpId="0" nodeType="withEffect">
                                  <p:stCondLst>
                                    <p:cond delay="500"/>
                                  </p:stCondLst>
                                  <p:childTnLst>
                                    <p:set>
                                      <p:cBhvr>
                                        <p:cTn id="187" dur="1" fill="hold">
                                          <p:stCondLst>
                                            <p:cond delay="0"/>
                                          </p:stCondLst>
                                        </p:cTn>
                                        <p:tgtEl>
                                          <p:spTgt spid="27"/>
                                        </p:tgtEl>
                                        <p:attrNameLst>
                                          <p:attrName>style.visibility</p:attrName>
                                        </p:attrNameLst>
                                      </p:cBhvr>
                                      <p:to>
                                        <p:strVal val="visible"/>
                                      </p:to>
                                    </p:set>
                                    <p:animEffect transition="in" filter="fade">
                                      <p:cBhvr>
                                        <p:cTn id="188" dur="1000"/>
                                        <p:tgtEl>
                                          <p:spTgt spid="27"/>
                                        </p:tgtEl>
                                      </p:cBhvr>
                                    </p:animEffect>
                                  </p:childTnLst>
                                </p:cTn>
                              </p:par>
                              <p:par>
                                <p:cTn id="189" presetID="10" presetClass="exit" presetSubtype="0" fill="hold" grpId="1" nodeType="withEffect">
                                  <p:stCondLst>
                                    <p:cond delay="500"/>
                                  </p:stCondLst>
                                  <p:childTnLst>
                                    <p:animEffect transition="out" filter="fade">
                                      <p:cBhvr>
                                        <p:cTn id="190" dur="1000"/>
                                        <p:tgtEl>
                                          <p:spTgt spid="12"/>
                                        </p:tgtEl>
                                      </p:cBhvr>
                                    </p:animEffect>
                                    <p:set>
                                      <p:cBhvr>
                                        <p:cTn id="191" dur="1" fill="hold">
                                          <p:stCondLst>
                                            <p:cond delay="999"/>
                                          </p:stCondLst>
                                        </p:cTn>
                                        <p:tgtEl>
                                          <p:spTgt spid="12"/>
                                        </p:tgtEl>
                                        <p:attrNameLst>
                                          <p:attrName>style.visibility</p:attrName>
                                        </p:attrNameLst>
                                      </p:cBhvr>
                                      <p:to>
                                        <p:strVal val="hidden"/>
                                      </p:to>
                                    </p:set>
                                  </p:childTnLst>
                                </p:cTn>
                              </p:par>
                              <p:par>
                                <p:cTn id="192" presetID="10" presetClass="exit" presetSubtype="0" fill="hold" grpId="1" nodeType="withEffect">
                                  <p:stCondLst>
                                    <p:cond delay="0"/>
                                  </p:stCondLst>
                                  <p:childTnLst>
                                    <p:animEffect transition="out" filter="fade">
                                      <p:cBhvr>
                                        <p:cTn id="193" dur="1000"/>
                                        <p:tgtEl>
                                          <p:spTgt spid="23"/>
                                        </p:tgtEl>
                                      </p:cBhvr>
                                    </p:animEffect>
                                    <p:set>
                                      <p:cBhvr>
                                        <p:cTn id="194" dur="1" fill="hold">
                                          <p:stCondLst>
                                            <p:cond delay="999"/>
                                          </p:stCondLst>
                                        </p:cTn>
                                        <p:tgtEl>
                                          <p:spTgt spid="23"/>
                                        </p:tgtEl>
                                        <p:attrNameLst>
                                          <p:attrName>style.visibility</p:attrName>
                                        </p:attrNameLst>
                                      </p:cBhvr>
                                      <p:to>
                                        <p:strVal val="hidden"/>
                                      </p:to>
                                    </p:se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1000"/>
                                        <p:tgtEl>
                                          <p:spTgt spid="7"/>
                                        </p:tgtEl>
                                      </p:cBhvr>
                                    </p:animEffect>
                                    <p:set>
                                      <p:cBhvr>
                                        <p:cTn id="199" dur="1" fill="hold">
                                          <p:stCondLst>
                                            <p:cond delay="999"/>
                                          </p:stCondLst>
                                        </p:cTn>
                                        <p:tgtEl>
                                          <p:spTgt spid="7"/>
                                        </p:tgtEl>
                                        <p:attrNameLst>
                                          <p:attrName>style.visibility</p:attrName>
                                        </p:attrNameLst>
                                      </p:cBhvr>
                                      <p:to>
                                        <p:strVal val="hidden"/>
                                      </p:to>
                                    </p:set>
                                  </p:childTnLst>
                                </p:cTn>
                              </p:par>
                            </p:childTnLst>
                          </p:cTn>
                        </p:par>
                        <p:par>
                          <p:cTn id="200" fill="hold">
                            <p:stCondLst>
                              <p:cond delay="1000"/>
                            </p:stCondLst>
                            <p:childTnLst>
                              <p:par>
                                <p:cTn id="201" presetID="22" presetClass="entr" presetSubtype="8" fill="hold" grpId="0" nodeType="afterEffect">
                                  <p:stCondLst>
                                    <p:cond delay="0"/>
                                  </p:stCondLst>
                                  <p:childTnLst>
                                    <p:set>
                                      <p:cBhvr>
                                        <p:cTn id="202" dur="1" fill="hold">
                                          <p:stCondLst>
                                            <p:cond delay="0"/>
                                          </p:stCondLst>
                                        </p:cTn>
                                        <p:tgtEl>
                                          <p:spTgt spid="28"/>
                                        </p:tgtEl>
                                        <p:attrNameLst>
                                          <p:attrName>style.visibility</p:attrName>
                                        </p:attrNameLst>
                                      </p:cBhvr>
                                      <p:to>
                                        <p:strVal val="visible"/>
                                      </p:to>
                                    </p:set>
                                    <p:animEffect transition="in" filter="wipe(left)">
                                      <p:cBhvr>
                                        <p:cTn id="203" dur="1000"/>
                                        <p:tgtEl>
                                          <p:spTgt spid="28"/>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grpId="0" nodeType="clickEffect">
                                  <p:stCondLst>
                                    <p:cond delay="0"/>
                                  </p:stCondLst>
                                  <p:childTnLst>
                                    <p:set>
                                      <p:cBhvr>
                                        <p:cTn id="207" dur="1" fill="hold">
                                          <p:stCondLst>
                                            <p:cond delay="0"/>
                                          </p:stCondLst>
                                        </p:cTn>
                                        <p:tgtEl>
                                          <p:spTgt spid="29"/>
                                        </p:tgtEl>
                                        <p:attrNameLst>
                                          <p:attrName>style.visibility</p:attrName>
                                        </p:attrNameLst>
                                      </p:cBhvr>
                                      <p:to>
                                        <p:strVal val="visible"/>
                                      </p:to>
                                    </p:set>
                                    <p:animEffect transition="in" filter="wipe(left)">
                                      <p:cBhvr>
                                        <p:cTn id="208" dur="1000"/>
                                        <p:tgtEl>
                                          <p:spTgt spid="29"/>
                                        </p:tgtEl>
                                      </p:cBhvr>
                                    </p:animEffect>
                                  </p:childTnLst>
                                </p:cTn>
                              </p:par>
                              <p:par>
                                <p:cTn id="209" presetID="22" presetClass="entr" presetSubtype="2" fill="hold" grpId="1" nodeType="withEffect">
                                  <p:stCondLst>
                                    <p:cond delay="0"/>
                                  </p:stCondLst>
                                  <p:childTnLst>
                                    <p:set>
                                      <p:cBhvr>
                                        <p:cTn id="210" dur="1" fill="hold">
                                          <p:stCondLst>
                                            <p:cond delay="0"/>
                                          </p:stCondLst>
                                        </p:cTn>
                                        <p:tgtEl>
                                          <p:spTgt spid="14"/>
                                        </p:tgtEl>
                                        <p:attrNameLst>
                                          <p:attrName>style.visibility</p:attrName>
                                        </p:attrNameLst>
                                      </p:cBhvr>
                                      <p:to>
                                        <p:strVal val="visible"/>
                                      </p:to>
                                    </p:set>
                                    <p:animEffect transition="in" filter="wipe(right)">
                                      <p:cBhvr>
                                        <p:cTn id="211" dur="1000"/>
                                        <p:tgtEl>
                                          <p:spTgt spid="14"/>
                                        </p:tgtEl>
                                      </p:cBhvr>
                                    </p:animEffect>
                                  </p:childTnLst>
                                </p:cTn>
                              </p:par>
                            </p:childTnLst>
                          </p:cTn>
                        </p:par>
                        <p:par>
                          <p:cTn id="212" fill="hold">
                            <p:stCondLst>
                              <p:cond delay="1000"/>
                            </p:stCondLst>
                            <p:childTnLst>
                              <p:par>
                                <p:cTn id="213" presetID="22" presetClass="entr" presetSubtype="2" fill="hold" grpId="1" nodeType="after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wipe(right)">
                                      <p:cBhvr>
                                        <p:cTn id="215" dur="1000"/>
                                        <p:tgtEl>
                                          <p:spTgt spid="16"/>
                                        </p:tgtEl>
                                      </p:cBhvr>
                                    </p:animEffect>
                                  </p:childTnLst>
                                </p:cTn>
                              </p:par>
                            </p:childTnLst>
                          </p:cTn>
                        </p:par>
                        <p:par>
                          <p:cTn id="216" fill="hold">
                            <p:stCondLst>
                              <p:cond delay="2000"/>
                            </p:stCondLst>
                            <p:childTnLst>
                              <p:par>
                                <p:cTn id="217" presetID="22" presetClass="entr" presetSubtype="2" fill="hold" grpId="1" nodeType="afterEffect">
                                  <p:stCondLst>
                                    <p:cond delay="0"/>
                                  </p:stCondLst>
                                  <p:childTnLst>
                                    <p:set>
                                      <p:cBhvr>
                                        <p:cTn id="218" dur="1" fill="hold">
                                          <p:stCondLst>
                                            <p:cond delay="0"/>
                                          </p:stCondLst>
                                        </p:cTn>
                                        <p:tgtEl>
                                          <p:spTgt spid="21"/>
                                        </p:tgtEl>
                                        <p:attrNameLst>
                                          <p:attrName>style.visibility</p:attrName>
                                        </p:attrNameLst>
                                      </p:cBhvr>
                                      <p:to>
                                        <p:strVal val="visible"/>
                                      </p:to>
                                    </p:set>
                                    <p:animEffect transition="in" filter="wipe(right)">
                                      <p:cBhvr>
                                        <p:cTn id="219" dur="1000"/>
                                        <p:tgtEl>
                                          <p:spTgt spid="21"/>
                                        </p:tgtEl>
                                      </p:cBhvr>
                                    </p:animEffect>
                                  </p:childTnLst>
                                </p:cTn>
                              </p:par>
                            </p:childTnLst>
                          </p:cTn>
                        </p:par>
                        <p:par>
                          <p:cTn id="220" fill="hold">
                            <p:stCondLst>
                              <p:cond delay="3000"/>
                            </p:stCondLst>
                            <p:childTnLst>
                              <p:par>
                                <p:cTn id="221" presetID="22" presetClass="entr" presetSubtype="2" fill="hold" grpId="1" nodeType="afterEffect">
                                  <p:stCondLst>
                                    <p:cond delay="0"/>
                                  </p:stCondLst>
                                  <p:childTnLst>
                                    <p:set>
                                      <p:cBhvr>
                                        <p:cTn id="222" dur="1" fill="hold">
                                          <p:stCondLst>
                                            <p:cond delay="0"/>
                                          </p:stCondLst>
                                        </p:cTn>
                                        <p:tgtEl>
                                          <p:spTgt spid="22"/>
                                        </p:tgtEl>
                                        <p:attrNameLst>
                                          <p:attrName>style.visibility</p:attrName>
                                        </p:attrNameLst>
                                      </p:cBhvr>
                                      <p:to>
                                        <p:strVal val="visible"/>
                                      </p:to>
                                    </p:set>
                                    <p:animEffect transition="in" filter="wipe(right)">
                                      <p:cBhvr>
                                        <p:cTn id="223" dur="1000"/>
                                        <p:tgtEl>
                                          <p:spTgt spid="22"/>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xit" presetSubtype="0" fill="hold" grpId="1" nodeType="clickEffect">
                                  <p:stCondLst>
                                    <p:cond delay="0"/>
                                  </p:stCondLst>
                                  <p:childTnLst>
                                    <p:animEffect transition="out" filter="fade">
                                      <p:cBhvr>
                                        <p:cTn id="227" dur="1000"/>
                                        <p:tgtEl>
                                          <p:spTgt spid="24"/>
                                        </p:tgtEl>
                                      </p:cBhvr>
                                    </p:animEffect>
                                    <p:set>
                                      <p:cBhvr>
                                        <p:cTn id="228" dur="1" fill="hold">
                                          <p:stCondLst>
                                            <p:cond delay="999"/>
                                          </p:stCondLst>
                                        </p:cTn>
                                        <p:tgtEl>
                                          <p:spTgt spid="24"/>
                                        </p:tgtEl>
                                        <p:attrNameLst>
                                          <p:attrName>style.visibility</p:attrName>
                                        </p:attrNameLst>
                                      </p:cBhvr>
                                      <p:to>
                                        <p:strVal val="hidden"/>
                                      </p:to>
                                    </p:set>
                                  </p:childTnLst>
                                </p:cTn>
                              </p:par>
                              <p:par>
                                <p:cTn id="229" presetID="10" presetClass="exit" presetSubtype="0" fill="hold" grpId="1" nodeType="withEffect">
                                  <p:stCondLst>
                                    <p:cond delay="0"/>
                                  </p:stCondLst>
                                  <p:childTnLst>
                                    <p:animEffect transition="out" filter="fade">
                                      <p:cBhvr>
                                        <p:cTn id="230" dur="1000"/>
                                        <p:tgtEl>
                                          <p:spTgt spid="25"/>
                                        </p:tgtEl>
                                      </p:cBhvr>
                                    </p:animEffect>
                                    <p:set>
                                      <p:cBhvr>
                                        <p:cTn id="231" dur="1" fill="hold">
                                          <p:stCondLst>
                                            <p:cond delay="999"/>
                                          </p:stCondLst>
                                        </p:cTn>
                                        <p:tgtEl>
                                          <p:spTgt spid="25"/>
                                        </p:tgtEl>
                                        <p:attrNameLst>
                                          <p:attrName>style.visibility</p:attrName>
                                        </p:attrNameLst>
                                      </p:cBhvr>
                                      <p:to>
                                        <p:strVal val="hidden"/>
                                      </p:to>
                                    </p:set>
                                  </p:childTnLst>
                                </p:cTn>
                              </p:par>
                              <p:par>
                                <p:cTn id="232" presetID="10" presetClass="exit" presetSubtype="0" fill="hold" grpId="3" nodeType="withEffect">
                                  <p:stCondLst>
                                    <p:cond delay="0"/>
                                  </p:stCondLst>
                                  <p:childTnLst>
                                    <p:animEffect transition="out" filter="fade">
                                      <p:cBhvr>
                                        <p:cTn id="233" dur="1000"/>
                                        <p:tgtEl>
                                          <p:spTgt spid="11"/>
                                        </p:tgtEl>
                                      </p:cBhvr>
                                    </p:animEffect>
                                    <p:set>
                                      <p:cBhvr>
                                        <p:cTn id="234" dur="1" fill="hold">
                                          <p:stCondLst>
                                            <p:cond delay="999"/>
                                          </p:stCondLst>
                                        </p:cTn>
                                        <p:tgtEl>
                                          <p:spTgt spid="11"/>
                                        </p:tgtEl>
                                        <p:attrNameLst>
                                          <p:attrName>style.visibility</p:attrName>
                                        </p:attrNameLst>
                                      </p:cBhvr>
                                      <p:to>
                                        <p:strVal val="hidden"/>
                                      </p:to>
                                    </p:set>
                                  </p:childTnLst>
                                </p:cTn>
                              </p:par>
                              <p:par>
                                <p:cTn id="235" presetID="10" presetClass="exit" presetSubtype="0" fill="hold" grpId="1" nodeType="withEffect">
                                  <p:stCondLst>
                                    <p:cond delay="0"/>
                                  </p:stCondLst>
                                  <p:childTnLst>
                                    <p:animEffect transition="out" filter="fade">
                                      <p:cBhvr>
                                        <p:cTn id="236" dur="1000"/>
                                        <p:tgtEl>
                                          <p:spTgt spid="27"/>
                                        </p:tgtEl>
                                      </p:cBhvr>
                                    </p:animEffect>
                                    <p:set>
                                      <p:cBhvr>
                                        <p:cTn id="237" dur="1" fill="hold">
                                          <p:stCondLst>
                                            <p:cond delay="999"/>
                                          </p:stCondLst>
                                        </p:cTn>
                                        <p:tgtEl>
                                          <p:spTgt spid="27"/>
                                        </p:tgtEl>
                                        <p:attrNameLst>
                                          <p:attrName>style.visibility</p:attrName>
                                        </p:attrNameLst>
                                      </p:cBhvr>
                                      <p:to>
                                        <p:strVal val="hidden"/>
                                      </p:to>
                                    </p:set>
                                  </p:childTnLst>
                                </p:cTn>
                              </p:par>
                              <p:par>
                                <p:cTn id="238" presetID="10" presetClass="exit" presetSubtype="0" fill="hold" grpId="1" nodeType="withEffect">
                                  <p:stCondLst>
                                    <p:cond delay="0"/>
                                  </p:stCondLst>
                                  <p:childTnLst>
                                    <p:animEffect transition="out" filter="fade">
                                      <p:cBhvr>
                                        <p:cTn id="239" dur="1000"/>
                                        <p:tgtEl>
                                          <p:spTgt spid="10"/>
                                        </p:tgtEl>
                                      </p:cBhvr>
                                    </p:animEffect>
                                    <p:set>
                                      <p:cBhvr>
                                        <p:cTn id="240" dur="1" fill="hold">
                                          <p:stCondLst>
                                            <p:cond delay="999"/>
                                          </p:stCondLst>
                                        </p:cTn>
                                        <p:tgtEl>
                                          <p:spTgt spid="10"/>
                                        </p:tgtEl>
                                        <p:attrNameLst>
                                          <p:attrName>style.visibility</p:attrName>
                                        </p:attrNameLst>
                                      </p:cBhvr>
                                      <p:to>
                                        <p:strVal val="hidden"/>
                                      </p:to>
                                    </p:set>
                                  </p:childTnLst>
                                </p:cTn>
                              </p:par>
                              <p:par>
                                <p:cTn id="241" presetID="10" presetClass="exit" presetSubtype="0" fill="hold" grpId="1" nodeType="withEffect">
                                  <p:stCondLst>
                                    <p:cond delay="0"/>
                                  </p:stCondLst>
                                  <p:childTnLst>
                                    <p:animEffect transition="out" filter="fade">
                                      <p:cBhvr>
                                        <p:cTn id="242" dur="1000"/>
                                        <p:tgtEl>
                                          <p:spTgt spid="28"/>
                                        </p:tgtEl>
                                      </p:cBhvr>
                                    </p:animEffect>
                                    <p:set>
                                      <p:cBhvr>
                                        <p:cTn id="243" dur="1" fill="hold">
                                          <p:stCondLst>
                                            <p:cond delay="999"/>
                                          </p:stCondLst>
                                        </p:cTn>
                                        <p:tgtEl>
                                          <p:spTgt spid="28"/>
                                        </p:tgtEl>
                                        <p:attrNameLst>
                                          <p:attrName>style.visibility</p:attrName>
                                        </p:attrNameLst>
                                      </p:cBhvr>
                                      <p:to>
                                        <p:strVal val="hidden"/>
                                      </p:to>
                                    </p:set>
                                  </p:childTnLst>
                                </p:cTn>
                              </p:par>
                              <p:par>
                                <p:cTn id="244" presetID="10" presetClass="exit" presetSubtype="0" fill="hold" grpId="1" nodeType="withEffect">
                                  <p:stCondLst>
                                    <p:cond delay="0"/>
                                  </p:stCondLst>
                                  <p:childTnLst>
                                    <p:animEffect transition="out" filter="fade">
                                      <p:cBhvr>
                                        <p:cTn id="245" dur="1000"/>
                                        <p:tgtEl>
                                          <p:spTgt spid="29"/>
                                        </p:tgtEl>
                                      </p:cBhvr>
                                    </p:animEffect>
                                    <p:set>
                                      <p:cBhvr>
                                        <p:cTn id="246" dur="1" fill="hold">
                                          <p:stCondLst>
                                            <p:cond delay="9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0" grpId="0" animBg="1"/>
      <p:bldP spid="10" grpId="1" animBg="1"/>
      <p:bldP spid="13" grpId="0" animBg="1"/>
      <p:bldP spid="13" grpId="1" animBg="1"/>
      <p:bldP spid="14" grpId="0" animBg="1"/>
      <p:bldP spid="14" grpId="1" animBg="1"/>
      <p:bldP spid="17" grpId="0" animBg="1"/>
      <p:bldP spid="17" grpId="1" animBg="1"/>
      <p:bldP spid="15" grpId="0" animBg="1"/>
      <p:bldP spid="15" grpId="1" animBg="1"/>
      <p:bldP spid="19" grpId="0" animBg="1"/>
      <p:bldP spid="19" grpId="1" animBg="1"/>
      <p:bldP spid="21" grpId="0" animBg="1"/>
      <p:bldP spid="21" grpId="1" animBg="1"/>
      <p:bldP spid="16" grpId="0" animBg="1"/>
      <p:bldP spid="16" grpId="1" animBg="1"/>
      <p:bldP spid="18" grpId="0" animBg="1"/>
      <p:bldP spid="18" grpId="1" animBg="1"/>
      <p:bldP spid="22" grpId="0" animBg="1"/>
      <p:bldP spid="22" grpId="1" animBg="1"/>
      <p:bldP spid="20" grpId="0" animBg="1"/>
      <p:bldP spid="20" grpId="1" animBg="1"/>
      <p:bldP spid="25" grpId="0" animBg="1"/>
      <p:bldP spid="25" grpId="1" animBg="1"/>
      <p:bldP spid="26" grpId="0"/>
      <p:bldP spid="12" grpId="0" animBg="1"/>
      <p:bldP spid="12" grpId="1" animBg="1"/>
      <p:bldP spid="12" grpId="2" animBg="1"/>
      <p:bldP spid="12" grpId="3" animBg="1"/>
      <p:bldP spid="12" grpId="4" animBg="1"/>
      <p:bldP spid="23" grpId="0" animBg="1"/>
      <p:bldP spid="23" grpId="1" animBg="1"/>
      <p:bldP spid="23" grpId="2" animBg="1"/>
      <p:bldP spid="23" grpId="3" animBg="1"/>
      <p:bldP spid="23" grpId="4" animBg="1"/>
      <p:bldP spid="27" grpId="0" animBg="1"/>
      <p:bldP spid="27" grpId="1" animBg="1"/>
      <p:bldP spid="11" grpId="0" animBg="1"/>
      <p:bldP spid="11" grpId="1" animBg="1"/>
      <p:bldP spid="11" grpId="2" animBg="1"/>
      <p:bldP spid="11" grpId="3" animBg="1"/>
      <p:bldP spid="24" grpId="0" animBg="1"/>
      <p:bldP spid="24" grpId="1" animBg="1"/>
      <p:bldP spid="28" grpId="0" animBg="1"/>
      <p:bldP spid="28" grpId="1" animBg="1"/>
      <p:bldP spid="29" grpId="0" animBg="1"/>
      <p:bldP spid="29" grpId="1" animBg="1"/>
      <p:bldP spid="39" grpId="0" animBg="1"/>
      <p:bldP spid="40" grpId="0" animBg="1"/>
      <p:bldP spid="40" grpId="1" animBg="1"/>
      <p:bldP spid="45" grpId="0"/>
      <p:bldP spid="45" grpId="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665279"/>
          </a:xfrm>
          <a:prstGeom prst="rect">
            <a:avLst/>
          </a:prstGeom>
        </p:spPr>
        <p:txBody>
          <a:bodyPr wrap="square">
            <a:spAutoFit/>
          </a:bodyPr>
          <a:lstStyle/>
          <a:p>
            <a:r>
              <a:rPr lang="en-US" dirty="0" smtClean="0">
                <a:hlinkClick r:id="rId2"/>
              </a:rPr>
              <a:t>http://www.paulridenour.com/majorridge.htm</a:t>
            </a:r>
            <a:endParaRPr lang="en-US" dirty="0" smtClean="0"/>
          </a:p>
          <a:p>
            <a:r>
              <a:rPr lang="en-US" b="1" dirty="0" smtClean="0"/>
              <a:t>Major Ridge’s Journey from Georgia to Honey Creek</a:t>
            </a:r>
            <a:endParaRPr lang="en-US" dirty="0" smtClean="0"/>
          </a:p>
          <a:p>
            <a:r>
              <a:rPr lang="en-US" dirty="0" smtClean="0"/>
              <a:t>(Honey Creek is near present-day Southwest City, MO)</a:t>
            </a:r>
          </a:p>
          <a:p>
            <a:r>
              <a:rPr lang="en-US" dirty="0" smtClean="0"/>
              <a:t>by Paul Ridenour</a:t>
            </a:r>
          </a:p>
          <a:p>
            <a:r>
              <a:rPr lang="en-US" dirty="0" smtClean="0"/>
              <a:t> Thurman </a:t>
            </a:r>
            <a:r>
              <a:rPr lang="en-US" dirty="0" err="1" smtClean="0"/>
              <a:t>Wilkin’s</a:t>
            </a:r>
            <a:r>
              <a:rPr lang="en-US" dirty="0" smtClean="0"/>
              <a:t> book </a:t>
            </a:r>
            <a:r>
              <a:rPr lang="en-US" i="1" dirty="0" smtClean="0"/>
              <a:t>Cherokee Tragedy</a:t>
            </a:r>
            <a:r>
              <a:rPr lang="en-US" dirty="0" smtClean="0"/>
              <a:t>, starting on page 300 to 306:</a:t>
            </a:r>
            <a:br>
              <a:rPr lang="en-US" dirty="0" smtClean="0"/>
            </a:br>
            <a:r>
              <a:rPr lang="en-US" dirty="0" smtClean="0"/>
              <a:t>1. Six-hundred left on the first trip (around January 1837) – mainly treaty party folks</a:t>
            </a:r>
          </a:p>
          <a:p>
            <a:r>
              <a:rPr lang="en-US" dirty="0" smtClean="0"/>
              <a:t>2. They used carriages and wagons with slaves, saddle horses, and droves of oxen</a:t>
            </a:r>
          </a:p>
          <a:p>
            <a:r>
              <a:rPr lang="en-US" dirty="0" smtClean="0"/>
              <a:t>3. The route lay through TN, KY, southern tip of IL, Missouri, northwest corner of Arkansas, to Cherokee West (present-day Oklahoma)</a:t>
            </a:r>
          </a:p>
          <a:p>
            <a:r>
              <a:rPr lang="en-US" dirty="0" smtClean="0"/>
              <a:t>4. Major Ridge and family did not leave with the first group because he was in frail health</a:t>
            </a:r>
          </a:p>
          <a:p>
            <a:r>
              <a:rPr lang="en-US" dirty="0" smtClean="0"/>
              <a:t>5. Major Ridge, his immediate family and the </a:t>
            </a:r>
            <a:r>
              <a:rPr lang="en-US" dirty="0" err="1" smtClean="0"/>
              <a:t>Watie's</a:t>
            </a:r>
            <a:r>
              <a:rPr lang="en-US" dirty="0" smtClean="0"/>
              <a:t>, with 466 others left on 3/3/1837 in eleven flatboats</a:t>
            </a:r>
          </a:p>
          <a:p>
            <a:r>
              <a:rPr lang="en-US" dirty="0" smtClean="0"/>
              <a:t>6. The boats went 5 miles the first afternoon before stopping to camp for the night</a:t>
            </a:r>
          </a:p>
          <a:p>
            <a:r>
              <a:rPr lang="en-US" dirty="0" smtClean="0"/>
              <a:t>7. On 3/6/1837, the boats reached Gunter’s Landing</a:t>
            </a:r>
          </a:p>
          <a:p>
            <a:r>
              <a:rPr lang="en-US" dirty="0" smtClean="0"/>
              <a:t>8. The steamer </a:t>
            </a:r>
            <a:r>
              <a:rPr lang="en-US" i="1" dirty="0" smtClean="0"/>
              <a:t>Knoxville</a:t>
            </a:r>
            <a:r>
              <a:rPr lang="en-US" dirty="0" smtClean="0"/>
              <a:t> took them next – most of them were on the decks ($20 for passage), while Major Ridge paid $300 to have a cabin for him and his family. The Major’s journey was in comfort the rest of the trip.</a:t>
            </a:r>
          </a:p>
          <a:p>
            <a:r>
              <a:rPr lang="en-US" dirty="0" smtClean="0"/>
              <a:t>9. At 9 AM on 3/7/1837, the </a:t>
            </a:r>
            <a:r>
              <a:rPr lang="en-US" i="1" dirty="0" smtClean="0"/>
              <a:t>Knoxville</a:t>
            </a:r>
            <a:r>
              <a:rPr lang="en-US" dirty="0" smtClean="0"/>
              <a:t> reached Decatur, Alabama, where the water was too shallow to permit navigation of Muscle Shoals</a:t>
            </a:r>
          </a:p>
          <a:p>
            <a:r>
              <a:rPr lang="en-US" dirty="0" smtClean="0"/>
              <a:t>10. Most of the Cherokees were put in “open cars” on the Tuscumbia, Courtland, and Decatur Railroad</a:t>
            </a:r>
          </a:p>
          <a:p>
            <a:r>
              <a:rPr lang="en-US" dirty="0" smtClean="0"/>
              <a:t>11. The trains took them to Tuscumbia where they waited for boats that would take them down the river</a:t>
            </a:r>
          </a:p>
          <a:p>
            <a:r>
              <a:rPr lang="en-US" dirty="0" smtClean="0"/>
              <a:t>12. On 3/13, the steamboat</a:t>
            </a:r>
            <a:r>
              <a:rPr lang="en-US" i="1" dirty="0" smtClean="0"/>
              <a:t> Newark </a:t>
            </a:r>
            <a:r>
              <a:rPr lang="en-US" dirty="0" smtClean="0"/>
              <a:t>arrived with two sixty-ton keelboats - they boarded the boats but did not leave until 4 in the afternoon</a:t>
            </a:r>
          </a:p>
          <a:p>
            <a:r>
              <a:rPr lang="en-US" dirty="0" smtClean="0"/>
              <a:t>13. After all night and all the next day, they reached Paducah, Kentucky, at 10 PM (the keelboats were much better than the flatboats)</a:t>
            </a:r>
          </a:p>
          <a:p>
            <a:r>
              <a:rPr lang="en-US" dirty="0" smtClean="0"/>
              <a:t>14. On 3/16, they had some problems with the boat (a snag) and the wind (difficult to cook) – the Cherokees were getting a bit restless</a:t>
            </a:r>
          </a:p>
          <a:p>
            <a:r>
              <a:rPr lang="en-US" dirty="0" smtClean="0"/>
              <a:t>15. On 3/18, the </a:t>
            </a:r>
            <a:r>
              <a:rPr lang="en-US" i="1" dirty="0" smtClean="0"/>
              <a:t>Newark</a:t>
            </a:r>
            <a:r>
              <a:rPr lang="en-US" dirty="0" smtClean="0"/>
              <a:t> arrived at Montgomery Point, Arkansas, where a pilot came on board to take the </a:t>
            </a:r>
            <a:r>
              <a:rPr lang="en-US" i="1" dirty="0" smtClean="0"/>
              <a:t>Newark</a:t>
            </a:r>
            <a:r>
              <a:rPr lang="en-US" dirty="0" smtClean="0"/>
              <a:t> up the muddy Arkansas River</a:t>
            </a:r>
          </a:p>
          <a:p>
            <a:r>
              <a:rPr lang="en-US" dirty="0" smtClean="0"/>
              <a:t>17. The boats reached Little Rock on the evening of 3/21</a:t>
            </a:r>
          </a:p>
          <a:p>
            <a:r>
              <a:rPr lang="en-US" dirty="0" smtClean="0"/>
              <a:t>18. The next day, a lighter steamboat named</a:t>
            </a:r>
            <a:r>
              <a:rPr lang="en-US" i="1" dirty="0" smtClean="0"/>
              <a:t> Revenue </a:t>
            </a:r>
            <a:r>
              <a:rPr lang="en-US" dirty="0" smtClean="0"/>
              <a:t>took the keelboats in tow</a:t>
            </a:r>
          </a:p>
          <a:p>
            <a:r>
              <a:rPr lang="en-US" dirty="0" smtClean="0"/>
              <a:t>19. On 3/25, Major Ridge and his wife had a severe cough and saw a doctor (no more word of any illness after that)</a:t>
            </a:r>
          </a:p>
          <a:p>
            <a:r>
              <a:rPr lang="en-US" dirty="0" smtClean="0"/>
              <a:t>20. On 3/27, the Ridges reached Fort Smith and the boats landed on the shore so the Ridge family and friends could go the rest of the journey by land</a:t>
            </a:r>
          </a:p>
          <a:p>
            <a:r>
              <a:rPr lang="en-US" dirty="0" smtClean="0"/>
              <a:t>21. The boats and the rest of the Cherokees reached their final destination at Ft. Coffee the following day at noon</a:t>
            </a:r>
          </a:p>
          <a:p>
            <a:r>
              <a:rPr lang="en-US" dirty="0" smtClean="0"/>
              <a:t>22. “The end of a journey unusual in the history of Indian removal; no one had died en route”</a:t>
            </a:r>
          </a:p>
          <a:p>
            <a:r>
              <a:rPr lang="en-US" dirty="0" smtClean="0"/>
              <a:t>23. Major Ridge had already decided to settle in Honey Creek and his wife called it “an entire wilderness”</a:t>
            </a:r>
          </a:p>
          <a:p>
            <a:r>
              <a:rPr lang="en-US" dirty="0" smtClean="0"/>
              <a:t>24. They took the Line Road up to Honey Creek (it doesn’t say how – I am assuming horses and carriages from Ft. Smith or Van Buren)</a:t>
            </a:r>
          </a:p>
          <a:p>
            <a:r>
              <a:rPr lang="en-US" dirty="0" smtClean="0"/>
              <a:t>25 . The road was bad because it had trees laying across it, a number of </a:t>
            </a:r>
            <a:r>
              <a:rPr lang="en-US" dirty="0" err="1" smtClean="0"/>
              <a:t>unbridged</a:t>
            </a:r>
            <a:r>
              <a:rPr lang="en-US" dirty="0" smtClean="0"/>
              <a:t> streams, and the area was full of desperados</a:t>
            </a:r>
          </a:p>
          <a:p>
            <a:r>
              <a:rPr lang="en-US" dirty="0" smtClean="0"/>
              <a:t>26. Their trip up Line Road was without mishap (Ridge would later be killed on that road)</a:t>
            </a:r>
          </a:p>
          <a:p>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704088"/>
            <a:ext cx="9169400" cy="6145213"/>
            <a:chOff x="0" y="712787"/>
            <a:chExt cx="9169400" cy="6145213"/>
          </a:xfrm>
        </p:grpSpPr>
        <p:grpSp>
          <p:nvGrpSpPr>
            <p:cNvPr id="27" name="Group 26"/>
            <p:cNvGrpSpPr/>
            <p:nvPr/>
          </p:nvGrpSpPr>
          <p:grpSpPr>
            <a:xfrm>
              <a:off x="0" y="712787"/>
              <a:ext cx="9169400" cy="6145213"/>
              <a:chOff x="0" y="712787"/>
              <a:chExt cx="9169400" cy="6145213"/>
            </a:xfrm>
          </p:grpSpPr>
          <p:pic>
            <p:nvPicPr>
              <p:cNvPr id="1026"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26" name="TextBox 25"/>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grpSp>
        <p:sp>
          <p:nvSpPr>
            <p:cNvPr id="23" name="Freeform 22"/>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sp useBgFill="1">
        <p:nvSpPr>
          <p:cNvPr id="29" name="Rectangle 28"/>
          <p:cNvSpPr/>
          <p:nvPr/>
        </p:nvSpPr>
        <p:spPr>
          <a:xfrm>
            <a:off x="0" y="5157216"/>
            <a:ext cx="9144000" cy="523220"/>
          </a:xfrm>
          <a:prstGeom prst="rect">
            <a:avLst/>
          </a:prstGeom>
        </p:spPr>
        <p:txBody>
          <a:bodyPr wrap="square">
            <a:spAutoFit/>
          </a:bodyPr>
          <a:lstStyle/>
          <a:p>
            <a:pPr>
              <a:buFont typeface="Arial" pitchFamily="34" charset="0"/>
              <a:buChar char="•"/>
            </a:pPr>
            <a:r>
              <a:rPr lang="en-US" sz="2800" b="1" dirty="0" smtClean="0"/>
              <a:t> long wait in camps thru summer until weather cools</a:t>
            </a:r>
            <a:endParaRPr lang="en-US" sz="2800" b="1" dirty="0"/>
          </a:p>
        </p:txBody>
      </p:sp>
      <p:sp useBgFill="1">
        <p:nvSpPr>
          <p:cNvPr id="3" name="TextBox 2"/>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p:nvSpPr>
          <p:cNvPr id="14" name="Freeform 13"/>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1" name="Rectangle 10"/>
          <p:cNvSpPr/>
          <p:nvPr/>
        </p:nvSpPr>
        <p:spPr>
          <a:xfrm>
            <a:off x="0" y="4648200"/>
            <a:ext cx="9144000" cy="523220"/>
          </a:xfrm>
          <a:prstGeom prst="rect">
            <a:avLst/>
          </a:prstGeom>
        </p:spPr>
        <p:txBody>
          <a:bodyPr wrap="square">
            <a:spAutoFit/>
          </a:bodyPr>
          <a:lstStyle/>
          <a:p>
            <a:pPr>
              <a:buFont typeface="Arial" pitchFamily="34" charset="0"/>
              <a:buChar char="•"/>
            </a:pPr>
            <a:r>
              <a:rPr lang="en-US" sz="2800" b="1" dirty="0" smtClean="0"/>
              <a:t> all are moved to internment camps, awaiting transfer</a:t>
            </a:r>
            <a:endParaRPr lang="en-US" sz="2800" b="1" dirty="0"/>
          </a:p>
        </p:txBody>
      </p:sp>
      <p:sp useBgFill="1">
        <p:nvSpPr>
          <p:cNvPr id="15" name="Rectangle 14"/>
          <p:cNvSpPr/>
          <p:nvPr/>
        </p:nvSpPr>
        <p:spPr>
          <a:xfrm>
            <a:off x="0" y="685800"/>
            <a:ext cx="9144000" cy="523220"/>
          </a:xfrm>
          <a:prstGeom prst="rect">
            <a:avLst/>
          </a:prstGeom>
        </p:spPr>
        <p:txBody>
          <a:bodyPr wrap="square">
            <a:spAutoFit/>
          </a:bodyPr>
          <a:lstStyle/>
          <a:p>
            <a:pPr>
              <a:buFont typeface="Arial" pitchFamily="34" charset="0"/>
              <a:buChar char="•"/>
            </a:pPr>
            <a:r>
              <a:rPr lang="en-US" sz="2800" b="1" dirty="0" smtClean="0"/>
              <a:t> most other Cherokee refuse to migrate to Indian Country</a:t>
            </a:r>
            <a:endParaRPr lang="en-US" sz="2800" b="1" dirty="0"/>
          </a:p>
        </p:txBody>
      </p:sp>
      <p:sp useBgFill="1">
        <p:nvSpPr>
          <p:cNvPr id="18" name="Rectangle 17"/>
          <p:cNvSpPr/>
          <p:nvPr/>
        </p:nvSpPr>
        <p:spPr>
          <a:xfrm>
            <a:off x="0" y="5638800"/>
            <a:ext cx="9144000" cy="523220"/>
          </a:xfrm>
          <a:prstGeom prst="rect">
            <a:avLst/>
          </a:prstGeom>
        </p:spPr>
        <p:txBody>
          <a:bodyPr wrap="square">
            <a:spAutoFit/>
          </a:bodyPr>
          <a:lstStyle/>
          <a:p>
            <a:pPr>
              <a:buFont typeface="Arial" pitchFamily="34" charset="0"/>
              <a:buChar char="•"/>
            </a:pPr>
            <a:r>
              <a:rPr lang="en-US" sz="2800" b="1" dirty="0" smtClean="0"/>
              <a:t> most WALK 1,200 miles in groups of 1000-3000 people</a:t>
            </a:r>
            <a:endParaRPr lang="en-US" sz="2800" b="1" dirty="0"/>
          </a:p>
        </p:txBody>
      </p:sp>
      <p:sp useBgFill="1">
        <p:nvSpPr>
          <p:cNvPr id="19" name="Rectangle 18"/>
          <p:cNvSpPr/>
          <p:nvPr/>
        </p:nvSpPr>
        <p:spPr>
          <a:xfrm>
            <a:off x="0" y="6096000"/>
            <a:ext cx="9144000" cy="523220"/>
          </a:xfrm>
          <a:prstGeom prst="rect">
            <a:avLst/>
          </a:prstGeom>
        </p:spPr>
        <p:txBody>
          <a:bodyPr wrap="square">
            <a:spAutoFit/>
          </a:bodyPr>
          <a:lstStyle/>
          <a:p>
            <a:pPr>
              <a:buFont typeface="Arial" pitchFamily="34" charset="0"/>
              <a:buChar char="•"/>
            </a:pPr>
            <a:r>
              <a:rPr lang="en-US" sz="2800" b="1" dirty="0" smtClean="0"/>
              <a:t> traveling along existing roads and paths</a:t>
            </a:r>
            <a:endParaRPr lang="en-US" sz="2800" b="1" dirty="0"/>
          </a:p>
        </p:txBody>
      </p:sp>
      <p:pic>
        <p:nvPicPr>
          <p:cNvPr id="28" name="Picture 2" descr="Image result for winfield scott and trail of tears"/>
          <p:cNvPicPr>
            <a:picLocks noChangeAspect="1" noChangeArrowheads="1"/>
          </p:cNvPicPr>
          <p:nvPr/>
        </p:nvPicPr>
        <p:blipFill>
          <a:blip r:embed="rId3"/>
          <a:srcRect/>
          <a:stretch>
            <a:fillRect/>
          </a:stretch>
        </p:blipFill>
        <p:spPr bwMode="auto">
          <a:xfrm>
            <a:off x="1447800" y="2635542"/>
            <a:ext cx="6389306" cy="4070058"/>
          </a:xfrm>
          <a:prstGeom prst="rect">
            <a:avLst/>
          </a:prstGeom>
          <a:noFill/>
          <a:ln w="50800">
            <a:solidFill>
              <a:schemeClr val="accent6">
                <a:lumMod val="50000"/>
              </a:schemeClr>
            </a:solidFill>
          </a:ln>
        </p:spPr>
      </p:pic>
      <p:sp>
        <p:nvSpPr>
          <p:cNvPr id="13" name="Rectangle 12"/>
          <p:cNvSpPr/>
          <p:nvPr/>
        </p:nvSpPr>
        <p:spPr>
          <a:xfrm>
            <a:off x="0" y="2093655"/>
            <a:ext cx="9144000" cy="2062103"/>
          </a:xfrm>
          <a:prstGeom prst="rect">
            <a:avLst/>
          </a:prstGeom>
          <a:noFill/>
        </p:spPr>
        <p:txBody>
          <a:bodyPr wrap="square">
            <a:spAutoFit/>
          </a:bodyPr>
          <a:lstStyle/>
          <a:p>
            <a:r>
              <a:rPr lang="en-US" sz="3200" b="1" dirty="0" smtClean="0"/>
              <a:t>Scott orders his soldiers  to . . . </a:t>
            </a:r>
          </a:p>
          <a:p>
            <a:pPr algn="ctr"/>
            <a:r>
              <a:rPr lang="en-US" sz="3200" dirty="0" smtClean="0">
                <a:effectLst>
                  <a:outerShdw dist="50800" dir="7200000" algn="ctr" rotWithShape="0">
                    <a:schemeClr val="bg1"/>
                  </a:outerShdw>
                </a:effectLst>
              </a:rPr>
              <a:t> </a:t>
            </a:r>
            <a:r>
              <a:rPr lang="en-US" sz="3200" b="1" spc="100" dirty="0" smtClean="0">
                <a:ln>
                  <a:solidFill>
                    <a:schemeClr val="tx1"/>
                  </a:solidFill>
                </a:ln>
                <a:effectLst>
                  <a:outerShdw dist="50800" dir="7200000" algn="ctr" rotWithShape="0">
                    <a:schemeClr val="bg1"/>
                  </a:outerShdw>
                </a:effectLst>
                <a:latin typeface="Bradley Hand ITC" pitchFamily="66" charset="0"/>
              </a:rPr>
              <a:t>"show every possible kindness to the Cherokee</a:t>
            </a:r>
          </a:p>
          <a:p>
            <a:pPr algn="ctr"/>
            <a:r>
              <a:rPr lang="en-US" sz="3200" b="1" spc="100" dirty="0" smtClean="0">
                <a:ln>
                  <a:solidFill>
                    <a:schemeClr val="tx1"/>
                  </a:solidFill>
                </a:ln>
                <a:effectLst>
                  <a:outerShdw dist="50800" dir="7200000" algn="ctr" rotWithShape="0">
                    <a:schemeClr val="bg1"/>
                  </a:outerShdw>
                </a:effectLst>
                <a:latin typeface="Bradley Hand ITC" pitchFamily="66" charset="0"/>
              </a:rPr>
              <a:t>and arrest any soldier who gives injury or </a:t>
            </a:r>
          </a:p>
          <a:p>
            <a:pPr algn="ctr"/>
            <a:r>
              <a:rPr lang="en-US" sz="3200" b="1" spc="100" dirty="0" smtClean="0">
                <a:ln>
                  <a:solidFill>
                    <a:schemeClr val="tx1"/>
                  </a:solidFill>
                </a:ln>
                <a:effectLst>
                  <a:outerShdw dist="50800" dir="7200000" algn="ctr" rotWithShape="0">
                    <a:schemeClr val="bg1"/>
                  </a:outerShdw>
                </a:effectLst>
                <a:latin typeface="Bradley Hand ITC" pitchFamily="66" charset="0"/>
              </a:rPr>
              <a:t>insult to any Cherokee man, woman, or child."</a:t>
            </a:r>
            <a:endParaRPr lang="en-US" sz="3200" b="1" spc="100" dirty="0">
              <a:ln>
                <a:solidFill>
                  <a:schemeClr val="tx1"/>
                </a:solidFill>
              </a:ln>
              <a:effectLst>
                <a:outerShdw dist="50800" dir="7200000" algn="ctr" rotWithShape="0">
                  <a:schemeClr val="bg1"/>
                </a:outerShdw>
              </a:effectLst>
              <a:latin typeface="Bradley Hand ITC" pitchFamily="66" charset="0"/>
            </a:endParaRPr>
          </a:p>
        </p:txBody>
      </p:sp>
      <p:sp useBgFill="1">
        <p:nvSpPr>
          <p:cNvPr id="10" name="Rectangle 9"/>
          <p:cNvSpPr/>
          <p:nvPr/>
        </p:nvSpPr>
        <p:spPr>
          <a:xfrm>
            <a:off x="0" y="1179255"/>
            <a:ext cx="9144000" cy="954107"/>
          </a:xfrm>
          <a:prstGeom prst="rect">
            <a:avLst/>
          </a:prstGeom>
        </p:spPr>
        <p:txBody>
          <a:bodyPr wrap="square">
            <a:spAutoFit/>
          </a:bodyPr>
          <a:lstStyle/>
          <a:p>
            <a:pPr>
              <a:buFont typeface="Arial" pitchFamily="34" charset="0"/>
              <a:buChar char="•"/>
            </a:pPr>
            <a:r>
              <a:rPr lang="en-US" sz="2800" b="1" dirty="0" smtClean="0"/>
              <a:t> May 26, 1838: Gen Winfield Scott w/7000 soldiers is sent		       to forcibly remove 15,000 &amp; 2,000 slaves</a:t>
            </a:r>
            <a:endParaRPr lang="en-US" sz="2800" b="1" dirty="0"/>
          </a:p>
        </p:txBody>
      </p:sp>
      <p:sp>
        <p:nvSpPr>
          <p:cNvPr id="22" name="Freeform 21"/>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 name="Picture 19" descr="Image result for creek removal"/>
          <p:cNvPicPr>
            <a:picLocks noChangeAspect="1" noChangeArrowheads="1"/>
          </p:cNvPicPr>
          <p:nvPr/>
        </p:nvPicPr>
        <p:blipFill>
          <a:blip r:embed="rId4"/>
          <a:srcRect l="1404" t="8743" r="1754" b="6011"/>
          <a:stretch>
            <a:fillRect/>
          </a:stretch>
        </p:blipFill>
        <p:spPr bwMode="auto">
          <a:xfrm>
            <a:off x="1295400" y="728870"/>
            <a:ext cx="6934200" cy="3919330"/>
          </a:xfrm>
          <a:prstGeom prst="rect">
            <a:avLst/>
          </a:prstGeom>
          <a:noFill/>
          <a:ln w="50800">
            <a:solidFill>
              <a:schemeClr val="accent6">
                <a:lumMod val="75000"/>
              </a:schemeClr>
            </a:solidFill>
          </a:ln>
        </p:spPr>
      </p:pic>
      <p:pic>
        <p:nvPicPr>
          <p:cNvPr id="24" name="Picture 2" descr="Image result for cherokee internment camps"/>
          <p:cNvPicPr>
            <a:picLocks noChangeAspect="1" noChangeArrowheads="1"/>
          </p:cNvPicPr>
          <p:nvPr/>
        </p:nvPicPr>
        <p:blipFill>
          <a:blip r:embed="rId5"/>
          <a:srcRect/>
          <a:stretch>
            <a:fillRect/>
          </a:stretch>
        </p:blipFill>
        <p:spPr bwMode="auto">
          <a:xfrm>
            <a:off x="1770685" y="914400"/>
            <a:ext cx="5732931" cy="3753466"/>
          </a:xfrm>
          <a:prstGeom prst="rect">
            <a:avLst/>
          </a:prstGeom>
          <a:noFill/>
          <a:ln w="50800">
            <a:solidFill>
              <a:schemeClr val="bg2">
                <a:lumMod val="50000"/>
              </a:schemeClr>
            </a:solidFill>
          </a:ln>
        </p:spPr>
      </p:pic>
      <p:pic>
        <p:nvPicPr>
          <p:cNvPr id="25" name="Picture 4" descr="Image result for trail of tears path"/>
          <p:cNvPicPr preferRelativeResize="0">
            <a:picLocks noChangeArrowheads="1"/>
          </p:cNvPicPr>
          <p:nvPr/>
        </p:nvPicPr>
        <p:blipFill>
          <a:blip r:embed="rId6"/>
          <a:srcRect/>
          <a:stretch>
            <a:fillRect/>
          </a:stretch>
        </p:blipFill>
        <p:spPr bwMode="auto">
          <a:xfrm flipH="1">
            <a:off x="1752600" y="838200"/>
            <a:ext cx="5715000" cy="3755136"/>
          </a:xfrm>
          <a:prstGeom prst="rect">
            <a:avLst/>
          </a:prstGeom>
          <a:noFill/>
          <a:ln w="50800">
            <a:solidFill>
              <a:schemeClr val="accent3">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childTnLst>
                                </p:cTn>
                              </p:par>
                              <p:par>
                                <p:cTn id="29" presetID="10" presetClass="exit" presetSubtype="0" fill="hold" nodeType="withEffect">
                                  <p:stCondLst>
                                    <p:cond delay="0"/>
                                  </p:stCondLst>
                                  <p:childTnLst>
                                    <p:animEffect transition="out" filter="fade">
                                      <p:cBhvr>
                                        <p:cTn id="30" dur="1000"/>
                                        <p:tgtEl>
                                          <p:spTgt spid="31"/>
                                        </p:tgtEl>
                                      </p:cBhvr>
                                    </p:animEffect>
                                    <p:set>
                                      <p:cBhvr>
                                        <p:cTn id="31" dur="1" fill="hold">
                                          <p:stCondLst>
                                            <p:cond delay="999"/>
                                          </p:stCondLst>
                                        </p:cTn>
                                        <p:tgtEl>
                                          <p:spTgt spid="3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6" presetClass="emph" presetSubtype="0" fill="hold" nodeType="clickEffect">
                                  <p:stCondLst>
                                    <p:cond delay="0"/>
                                  </p:stCondLst>
                                  <p:childTnLst>
                                    <p:animScale>
                                      <p:cBhvr>
                                        <p:cTn id="35" dur="1000" fill="hold"/>
                                        <p:tgtEl>
                                          <p:spTgt spid="28"/>
                                        </p:tgtEl>
                                      </p:cBhvr>
                                      <p:by x="60000" y="60000"/>
                                    </p:animScale>
                                  </p:childTnLst>
                                </p:cTn>
                              </p:par>
                              <p:par>
                                <p:cTn id="36" presetID="63" presetClass="path" presetSubtype="0" accel="50000" decel="50000" fill="hold" nodeType="withEffect">
                                  <p:stCondLst>
                                    <p:cond delay="0"/>
                                  </p:stCondLst>
                                  <p:childTnLst>
                                    <p:animMotion origin="layout" path="M 1.11111E-6 1.48148E-6 L 0.25903 0.10787 " pathEditMode="relative" rAng="0" ptsTypes="AA">
                                      <p:cBhvr>
                                        <p:cTn id="37" dur="1000" fill="hold"/>
                                        <p:tgtEl>
                                          <p:spTgt spid="28"/>
                                        </p:tgtEl>
                                        <p:attrNameLst>
                                          <p:attrName>ppt_x</p:attrName>
                                          <p:attrName>ppt_y</p:attrName>
                                        </p:attrNameLst>
                                      </p:cBhvr>
                                      <p:rCtr x="130" y="54"/>
                                    </p:animMotion>
                                  </p:childTnLst>
                                </p:cTn>
                              </p:par>
                              <p:par>
                                <p:cTn id="38" presetID="10" presetClass="entr" presetSubtype="0" fill="hold" nodeType="withEffect">
                                  <p:stCondLst>
                                    <p:cond delay="0"/>
                                  </p:stCondLst>
                                  <p:childTnLst>
                                    <p:set>
                                      <p:cBhvr>
                                        <p:cTn id="39" dur="1" fill="hold">
                                          <p:stCondLst>
                                            <p:cond delay="0"/>
                                          </p:stCondLst>
                                        </p:cTn>
                                        <p:tgtEl>
                                          <p:spTgt spid="13">
                                            <p:txEl>
                                              <p:pRg st="0" end="0"/>
                                            </p:txEl>
                                          </p:spTgt>
                                        </p:tgtEl>
                                        <p:attrNameLst>
                                          <p:attrName>style.visibility</p:attrName>
                                        </p:attrNameLst>
                                      </p:cBhvr>
                                      <p:to>
                                        <p:strVal val="visible"/>
                                      </p:to>
                                    </p:set>
                                    <p:animEffect transition="in" filter="fade">
                                      <p:cBhvr>
                                        <p:cTn id="40" dur="1000"/>
                                        <p:tgtEl>
                                          <p:spTgt spid="13">
                                            <p:txEl>
                                              <p:pRg st="0" end="0"/>
                                            </p:txEl>
                                          </p:spTgt>
                                        </p:tgtEl>
                                      </p:cBhvr>
                                    </p:animEffect>
                                  </p:childTnLst>
                                </p:cTn>
                              </p:par>
                            </p:childTnLst>
                          </p:cTn>
                        </p:par>
                        <p:par>
                          <p:cTn id="41" fill="hold">
                            <p:stCondLst>
                              <p:cond delay="1000"/>
                            </p:stCondLst>
                            <p:childTnLst>
                              <p:par>
                                <p:cTn id="42" presetID="22" presetClass="entr" presetSubtype="8" fill="hold" nodeType="after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wipe(left)">
                                      <p:cBhvr>
                                        <p:cTn id="44" dur="1000"/>
                                        <p:tgtEl>
                                          <p:spTgt spid="13">
                                            <p:txEl>
                                              <p:pRg st="1" end="1"/>
                                            </p:txEl>
                                          </p:spTgt>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13">
                                            <p:txEl>
                                              <p:pRg st="2" end="2"/>
                                            </p:txEl>
                                          </p:spTgt>
                                        </p:tgtEl>
                                        <p:attrNameLst>
                                          <p:attrName>style.visibility</p:attrName>
                                        </p:attrNameLst>
                                      </p:cBhvr>
                                      <p:to>
                                        <p:strVal val="visible"/>
                                      </p:to>
                                    </p:set>
                                    <p:animEffect transition="in" filter="wipe(left)">
                                      <p:cBhvr>
                                        <p:cTn id="48" dur="1000"/>
                                        <p:tgtEl>
                                          <p:spTgt spid="13">
                                            <p:txEl>
                                              <p:pRg st="2" end="2"/>
                                            </p:txEl>
                                          </p:spTgt>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wipe(left)">
                                      <p:cBhvr>
                                        <p:cTn id="52" dur="1000"/>
                                        <p:tgtEl>
                                          <p:spTgt spid="1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10" presetClass="exit" presetSubtype="0" fill="hold" nodeType="withEffect">
                                  <p:stCondLst>
                                    <p:cond delay="0"/>
                                  </p:stCondLst>
                                  <p:childTnLst>
                                    <p:animEffect transition="out" filter="fade">
                                      <p:cBhvr>
                                        <p:cTn id="59" dur="1000"/>
                                        <p:tgtEl>
                                          <p:spTgt spid="28"/>
                                        </p:tgtEl>
                                      </p:cBhvr>
                                    </p:animEffect>
                                    <p:set>
                                      <p:cBhvr>
                                        <p:cTn id="60" dur="1" fill="hold">
                                          <p:stCondLst>
                                            <p:cond delay="999"/>
                                          </p:stCondLst>
                                        </p:cTn>
                                        <p:tgtEl>
                                          <p:spTgt spid="2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13">
                                            <p:txEl>
                                              <p:pRg st="0" end="0"/>
                                            </p:txEl>
                                          </p:spTgt>
                                        </p:tgtEl>
                                      </p:cBhvr>
                                    </p:animEffect>
                                    <p:set>
                                      <p:cBhvr>
                                        <p:cTn id="63" dur="1" fill="hold">
                                          <p:stCondLst>
                                            <p:cond delay="999"/>
                                          </p:stCondLst>
                                        </p:cTn>
                                        <p:tgtEl>
                                          <p:spTgt spid="13">
                                            <p:txEl>
                                              <p:pRg st="0" end="0"/>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13">
                                            <p:txEl>
                                              <p:pRg st="1" end="1"/>
                                            </p:txEl>
                                          </p:spTgt>
                                        </p:tgtEl>
                                      </p:cBhvr>
                                    </p:animEffect>
                                    <p:set>
                                      <p:cBhvr>
                                        <p:cTn id="66" dur="1" fill="hold">
                                          <p:stCondLst>
                                            <p:cond delay="999"/>
                                          </p:stCondLst>
                                        </p:cTn>
                                        <p:tgtEl>
                                          <p:spTgt spid="13">
                                            <p:txEl>
                                              <p:pRg st="1" end="1"/>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13">
                                            <p:txEl>
                                              <p:pRg st="2" end="2"/>
                                            </p:txEl>
                                          </p:spTgt>
                                        </p:tgtEl>
                                      </p:cBhvr>
                                    </p:animEffect>
                                    <p:set>
                                      <p:cBhvr>
                                        <p:cTn id="69" dur="1" fill="hold">
                                          <p:stCondLst>
                                            <p:cond delay="999"/>
                                          </p:stCondLst>
                                        </p:cTn>
                                        <p:tgtEl>
                                          <p:spTgt spid="13">
                                            <p:txEl>
                                              <p:pRg st="2" end="2"/>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13">
                                            <p:txEl>
                                              <p:pRg st="3" end="3"/>
                                            </p:txEl>
                                          </p:spTgt>
                                        </p:tgtEl>
                                      </p:cBhvr>
                                    </p:animEffect>
                                    <p:set>
                                      <p:cBhvr>
                                        <p:cTn id="72" dur="1" fill="hold">
                                          <p:stCondLst>
                                            <p:cond delay="999"/>
                                          </p:stCondLst>
                                        </p:cTn>
                                        <p:tgtEl>
                                          <p:spTgt spid="13">
                                            <p:txEl>
                                              <p:pRg st="3" end="3"/>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0"/>
                                        </p:tgtEl>
                                      </p:cBhvr>
                                    </p:animEffect>
                                    <p:set>
                                      <p:cBhvr>
                                        <p:cTn id="75" dur="1" fill="hold">
                                          <p:stCondLst>
                                            <p:cond delay="999"/>
                                          </p:stCondLst>
                                        </p:cTn>
                                        <p:tgtEl>
                                          <p:spTgt spid="1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10" presetClass="entr" presetSubtype="0" fill="hold" nodeType="withEffect">
                                  <p:stCondLst>
                                    <p:cond delay="500"/>
                                  </p:stCondLst>
                                  <p:childTnLst>
                                    <p:set>
                                      <p:cBhvr>
                                        <p:cTn id="80" dur="1" fill="hold">
                                          <p:stCondLst>
                                            <p:cond delay="0"/>
                                          </p:stCondLst>
                                        </p:cTn>
                                        <p:tgtEl>
                                          <p:spTgt spid="20"/>
                                        </p:tgtEl>
                                        <p:attrNameLst>
                                          <p:attrName>style.visibility</p:attrName>
                                        </p:attrNameLst>
                                      </p:cBhvr>
                                      <p:to>
                                        <p:strVal val="visible"/>
                                      </p:to>
                                    </p:set>
                                    <p:animEffect transition="in" filter="fade">
                                      <p:cBhvr>
                                        <p:cTn id="81" dur="10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10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10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fade">
                                      <p:cBhvr>
                                        <p:cTn id="96" dur="1000"/>
                                        <p:tgtEl>
                                          <p:spTgt spid="19"/>
                                        </p:tgtEl>
                                      </p:cBhvr>
                                    </p:animEffec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1000"/>
                                        <p:tgtEl>
                                          <p:spTgt spid="25"/>
                                        </p:tgtEl>
                                      </p:cBhvr>
                                    </p:animEffect>
                                  </p:childTnLst>
                                </p:cTn>
                              </p:par>
                              <p:par>
                                <p:cTn id="100" presetID="10" presetClass="exit" presetSubtype="0" fill="hold" nodeType="withEffect">
                                  <p:stCondLst>
                                    <p:cond delay="500"/>
                                  </p:stCondLst>
                                  <p:childTnLst>
                                    <p:animEffect transition="out" filter="fade">
                                      <p:cBhvr>
                                        <p:cTn id="101" dur="1000"/>
                                        <p:tgtEl>
                                          <p:spTgt spid="20"/>
                                        </p:tgtEl>
                                      </p:cBhvr>
                                    </p:animEffect>
                                    <p:set>
                                      <p:cBhvr>
                                        <p:cTn id="102" dur="1" fill="hold">
                                          <p:stCondLst>
                                            <p:cond delay="999"/>
                                          </p:stCondLst>
                                        </p:cTn>
                                        <p:tgtEl>
                                          <p:spTgt spid="20"/>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fade">
                                      <p:cBhvr>
                                        <p:cTn id="107" dur="1000"/>
                                        <p:tgtEl>
                                          <p:spTgt spid="24"/>
                                        </p:tgtEl>
                                      </p:cBhvr>
                                    </p:animEffect>
                                  </p:childTnLst>
                                </p:cTn>
                              </p:par>
                              <p:par>
                                <p:cTn id="108" presetID="10" presetClass="exit" presetSubtype="0" fill="hold" nodeType="withEffect">
                                  <p:stCondLst>
                                    <p:cond delay="2000"/>
                                  </p:stCondLst>
                                  <p:childTnLst>
                                    <p:animEffect transition="out" filter="fade">
                                      <p:cBhvr>
                                        <p:cTn id="109" dur="1000"/>
                                        <p:tgtEl>
                                          <p:spTgt spid="25"/>
                                        </p:tgtEl>
                                      </p:cBhvr>
                                    </p:animEffect>
                                    <p:set>
                                      <p:cBhvr>
                                        <p:cTn id="110" dur="1" fill="hold">
                                          <p:stCondLst>
                                            <p:cond delay="999"/>
                                          </p:stCondLst>
                                        </p:cTn>
                                        <p:tgtEl>
                                          <p:spTgt spid="2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1000"/>
                                        <p:tgtEl>
                                          <p:spTgt spid="14"/>
                                        </p:tgtEl>
                                      </p:cBhvr>
                                    </p:animEffect>
                                    <p:set>
                                      <p:cBhvr>
                                        <p:cTn id="115" dur="1" fill="hold">
                                          <p:stCondLst>
                                            <p:cond delay="999"/>
                                          </p:stCondLst>
                                        </p:cTn>
                                        <p:tgtEl>
                                          <p:spTgt spid="14"/>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21"/>
                                        </p:tgtEl>
                                      </p:cBhvr>
                                    </p:animEffect>
                                    <p:set>
                                      <p:cBhvr>
                                        <p:cTn id="118" dur="1" fill="hold">
                                          <p:stCondLst>
                                            <p:cond delay="999"/>
                                          </p:stCondLst>
                                        </p:cTn>
                                        <p:tgtEl>
                                          <p:spTgt spid="2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16"/>
                                        </p:tgtEl>
                                      </p:cBhvr>
                                    </p:animEffect>
                                    <p:set>
                                      <p:cBhvr>
                                        <p:cTn id="121" dur="1" fill="hold">
                                          <p:stCondLst>
                                            <p:cond delay="999"/>
                                          </p:stCondLst>
                                        </p:cTn>
                                        <p:tgtEl>
                                          <p:spTgt spid="16"/>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1000"/>
                                        <p:tgtEl>
                                          <p:spTgt spid="28"/>
                                        </p:tgtEl>
                                      </p:cBhvr>
                                    </p:animEffect>
                                    <p:set>
                                      <p:cBhvr>
                                        <p:cTn id="124" dur="1" fill="hold">
                                          <p:stCondLst>
                                            <p:cond delay="999"/>
                                          </p:stCondLst>
                                        </p:cTn>
                                        <p:tgtEl>
                                          <p:spTgt spid="28"/>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22"/>
                                        </p:tgtEl>
                                      </p:cBhvr>
                                    </p:animEffect>
                                    <p:set>
                                      <p:cBhvr>
                                        <p:cTn id="127" dur="1" fill="hold">
                                          <p:stCondLst>
                                            <p:cond delay="999"/>
                                          </p:stCondLst>
                                        </p:cTn>
                                        <p:tgtEl>
                                          <p:spTgt spid="22"/>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1000"/>
                                        <p:tgtEl>
                                          <p:spTgt spid="20"/>
                                        </p:tgtEl>
                                      </p:cBhvr>
                                    </p:animEffect>
                                    <p:set>
                                      <p:cBhvr>
                                        <p:cTn id="130" dur="1" fill="hold">
                                          <p:stCondLst>
                                            <p:cond delay="999"/>
                                          </p:stCondLst>
                                        </p:cTn>
                                        <p:tgtEl>
                                          <p:spTgt spid="20"/>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24"/>
                                        </p:tgtEl>
                                      </p:cBhvr>
                                    </p:animEffect>
                                    <p:set>
                                      <p:cBhvr>
                                        <p:cTn id="133" dur="1" fill="hold">
                                          <p:stCondLst>
                                            <p:cond delay="999"/>
                                          </p:stCondLst>
                                        </p:cTn>
                                        <p:tgtEl>
                                          <p:spTgt spid="24"/>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11"/>
                                        </p:tgtEl>
                                      </p:cBhvr>
                                    </p:animEffect>
                                    <p:set>
                                      <p:cBhvr>
                                        <p:cTn id="136" dur="1" fill="hold">
                                          <p:stCondLst>
                                            <p:cond delay="999"/>
                                          </p:stCondLst>
                                        </p:cTn>
                                        <p:tgtEl>
                                          <p:spTgt spid="11"/>
                                        </p:tgtEl>
                                        <p:attrNameLst>
                                          <p:attrName>style.visibility</p:attrName>
                                        </p:attrNameLst>
                                      </p:cBhvr>
                                      <p:to>
                                        <p:strVal val="hidden"/>
                                      </p:to>
                                    </p:set>
                                  </p:childTnLst>
                                </p:cTn>
                              </p:par>
                              <p:par>
                                <p:cTn id="137" presetID="10" presetClass="exit" presetSubtype="0" fill="hold" grpId="1" nodeType="withEffect">
                                  <p:stCondLst>
                                    <p:cond delay="0"/>
                                  </p:stCondLst>
                                  <p:childTnLst>
                                    <p:animEffect transition="out" filter="fade">
                                      <p:cBhvr>
                                        <p:cTn id="138" dur="1000"/>
                                        <p:tgtEl>
                                          <p:spTgt spid="29"/>
                                        </p:tgtEl>
                                      </p:cBhvr>
                                    </p:animEffect>
                                    <p:set>
                                      <p:cBhvr>
                                        <p:cTn id="139" dur="1" fill="hold">
                                          <p:stCondLst>
                                            <p:cond delay="999"/>
                                          </p:stCondLst>
                                        </p:cTn>
                                        <p:tgtEl>
                                          <p:spTgt spid="29"/>
                                        </p:tgtEl>
                                        <p:attrNameLst>
                                          <p:attrName>style.visibility</p:attrName>
                                        </p:attrNameLst>
                                      </p:cBhvr>
                                      <p:to>
                                        <p:strVal val="hidden"/>
                                      </p:to>
                                    </p:set>
                                  </p:childTnLst>
                                </p:cTn>
                              </p:par>
                              <p:par>
                                <p:cTn id="140" presetID="10" presetClass="exit" presetSubtype="0" fill="hold" grpId="1" nodeType="withEffect">
                                  <p:stCondLst>
                                    <p:cond delay="0"/>
                                  </p:stCondLst>
                                  <p:childTnLst>
                                    <p:animEffect transition="out" filter="fade">
                                      <p:cBhvr>
                                        <p:cTn id="141" dur="1000"/>
                                        <p:tgtEl>
                                          <p:spTgt spid="18"/>
                                        </p:tgtEl>
                                      </p:cBhvr>
                                    </p:animEffect>
                                    <p:set>
                                      <p:cBhvr>
                                        <p:cTn id="142" dur="1" fill="hold">
                                          <p:stCondLst>
                                            <p:cond delay="999"/>
                                          </p:stCondLst>
                                        </p:cTn>
                                        <p:tgtEl>
                                          <p:spTgt spid="1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19"/>
                                        </p:tgtEl>
                                      </p:cBhvr>
                                    </p:animEffect>
                                    <p:set>
                                      <p:cBhvr>
                                        <p:cTn id="145" dur="1" fill="hold">
                                          <p:stCondLst>
                                            <p:cond delay="999"/>
                                          </p:stCondLst>
                                        </p:cTn>
                                        <p:tgtEl>
                                          <p:spTgt spid="19"/>
                                        </p:tgtEl>
                                        <p:attrNameLst>
                                          <p:attrName>style.visibility</p:attrName>
                                        </p:attrNameLst>
                                      </p:cBhvr>
                                      <p:to>
                                        <p:strVal val="hidden"/>
                                      </p:to>
                                    </p:set>
                                  </p:childTnLst>
                                </p:cTn>
                              </p:par>
                              <p:par>
                                <p:cTn id="146" presetID="10" presetClass="entr" presetSubtype="0" fill="hold"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fade">
                                      <p:cBhvr>
                                        <p:cTn id="14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14" grpId="0" animBg="1"/>
      <p:bldP spid="14" grpId="1" animBg="1"/>
      <p:bldP spid="21" grpId="0" animBg="1"/>
      <p:bldP spid="21" grpId="1" animBg="1"/>
      <p:bldP spid="16" grpId="0" animBg="1"/>
      <p:bldP spid="16" grpId="1" animBg="1"/>
      <p:bldP spid="11" grpId="0" animBg="1"/>
      <p:bldP spid="11" grpId="1" animBg="1"/>
      <p:bldP spid="15" grpId="0" animBg="1"/>
      <p:bldP spid="15" grpId="1" animBg="1"/>
      <p:bldP spid="18" grpId="0" animBg="1"/>
      <p:bldP spid="18" grpId="1" animBg="1"/>
      <p:bldP spid="19" grpId="0" animBg="1"/>
      <p:bldP spid="19" grpId="1" animBg="1"/>
      <p:bldP spid="13" grpId="0" uiExpand="1" build="allAtOnce"/>
      <p:bldP spid="10" grpId="0" animBg="1"/>
      <p:bldP spid="10" grpId="1" animBg="1"/>
      <p:bldP spid="22" grpId="0" animBg="1"/>
      <p:bldP spid="22" grpId="1" animBg="1"/>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dirty="0" smtClean="0">
                <a:hlinkClick r:id="rId2"/>
              </a:rPr>
              <a:t>https://simple.wikipedia.org/wiki/Trail_of_Tears</a:t>
            </a:r>
            <a:endParaRPr lang="en-US" dirty="0" smtClean="0"/>
          </a:p>
          <a:p>
            <a:r>
              <a:rPr lang="en-US" dirty="0" smtClean="0"/>
              <a:t>	The deadline for Cherokees to leave their land voluntarily was on May 23, 1838.</a:t>
            </a:r>
            <a:r>
              <a:rPr lang="en-US" baseline="30000" dirty="0" smtClean="0"/>
              <a:t> </a:t>
            </a:r>
            <a:r>
              <a:rPr lang="en-US" dirty="0" smtClean="0"/>
              <a:t>President Martin Van Buren sent General Winfield Scott to lead the soldiers who would force the Cherokee to leave. </a:t>
            </a:r>
            <a:r>
              <a:rPr lang="en-US" baseline="30000" dirty="0" smtClean="0"/>
              <a:t> </a:t>
            </a:r>
            <a:r>
              <a:rPr lang="en-US" dirty="0" smtClean="0"/>
              <a:t>Scott ordered his soldiers to "show every possible kindness to the Cherokee and to arrest any soldier who [gave] a [cruel] injury or insult [to] any Cherokee man, woman, or child."</a:t>
            </a:r>
          </a:p>
          <a:p>
            <a:r>
              <a:rPr lang="en-US" dirty="0" smtClean="0"/>
              <a:t>	On May 26th, the operation began. 7,000 soldiers forced about 15,000 Cherokees and 2,000 of their slaves to leave their land.</a:t>
            </a:r>
            <a:r>
              <a:rPr lang="en-US" baseline="30000" dirty="0" smtClean="0"/>
              <a:t> </a:t>
            </a:r>
            <a:r>
              <a:rPr lang="en-US" dirty="0" smtClean="0"/>
              <a:t> All Cherokees had to leave their homes right away. Within three weeks, the Cherokees were all forced into internment camps. They were forced to stay in these camps for the summer of 1838. 353 Cherokee died from dysentery and other diseases.</a:t>
            </a:r>
          </a:p>
          <a:p>
            <a:r>
              <a:rPr lang="en-US" dirty="0" smtClean="0"/>
              <a:t>	Finally Chief Ross got General Scott to agree to a deal. Chief Ross promised that he and other Cherokee leaders would bring the Cherokee people to their new lands on their own. General Scott agreed and even got the U.S. Army to pay the costs for the trip.</a:t>
            </a:r>
          </a:p>
          <a:p>
            <a:r>
              <a:rPr lang="en-US" dirty="0" smtClean="0"/>
              <a:t>	The Cherokee travelled in groups of 1000 to 3000 people on three main routes. Different groups started in Chattanooga, Tennessee; Guntersville, Alabama; and Charleston, Tennessee. Most Cherokees had to walk; others, if they were wealthy men, could use wagons. The United States government also gave the Cherokee about 660 wagons.</a:t>
            </a:r>
          </a:p>
          <a:p>
            <a:r>
              <a:rPr lang="en-US" dirty="0" smtClean="0"/>
              <a:t>	The trip was about 1,200 miles long. During the trip, the Cherokees had to deal with winter weather, blizzards, and diseases. Not everybody agrees on how many people died on the trip. Some say 2,000 and others say 6,000, but most say about 4,000 people died.</a:t>
            </a:r>
            <a:r>
              <a:rPr lang="en-US" baseline="30000" dirty="0" smtClean="0"/>
              <a:t> </a:t>
            </a:r>
            <a:r>
              <a:rPr lang="en-US" dirty="0" smtClean="0"/>
              <a:t> This was one out of every four people in the Cherokee population. They died from diseases like pneumonia, from freezing to death, from drinking bad water, and from other causes.</a:t>
            </a:r>
            <a:r>
              <a:rPr lang="en-US" baseline="30000" dirty="0" smtClean="0"/>
              <a:t> </a:t>
            </a:r>
            <a:r>
              <a:rPr lang="en-US" dirty="0" smtClean="0"/>
              <a:t> About half of them died in camps, and the other half during the trip.</a:t>
            </a:r>
          </a:p>
          <a:p>
            <a:r>
              <a:rPr lang="en-US" dirty="0" smtClean="0"/>
              <a:t>	It is said that many Cherokees sang a Cherokee version of the song Amazing Grace, which became a kind of anthem for the Cherokee nation.</a:t>
            </a:r>
          </a:p>
          <a:p>
            <a:r>
              <a:rPr lang="en-US" dirty="0" smtClean="0"/>
              <a:t>	Finally the Cherokee who were still alive arrived in what is now Oklahoma.</a:t>
            </a:r>
          </a:p>
          <a:p>
            <a:r>
              <a:rPr lang="en-US" b="1" dirty="0" smtClean="0"/>
              <a:t>Water route</a:t>
            </a:r>
          </a:p>
          <a:p>
            <a:r>
              <a:rPr lang="en-US" dirty="0" smtClean="0"/>
              <a:t>	This route was taken by three groups, in total 2,800 Cherokees. The first group left on June 6 and reached the territory after 13 days. All groups started at Ross's Landing at the Tennessee River. They used boats to travel to the Ohio River. They then took this river southward, which took them to the Mississippi River. From there they moved through the Arkansas River westwards. They arrived near Fort Coffee, Oklahoma. The second and third group had a lot of problems with diseases, so their trip took longer.</a:t>
            </a:r>
          </a:p>
          <a:p>
            <a:r>
              <a:rPr lang="en-US" b="1" dirty="0" smtClean="0"/>
              <a:t>Land routes</a:t>
            </a:r>
          </a:p>
          <a:p>
            <a:r>
              <a:rPr lang="en-US" dirty="0" smtClean="0"/>
              <a:t>	All others took land routes. They traveled in groups with a size of 700-1,600 people, all led by conductors chosen by John Ross, except for those, who signed the Treaty of New </a:t>
            </a:r>
            <a:r>
              <a:rPr lang="en-US" dirty="0" err="1" smtClean="0"/>
              <a:t>Enchota</a:t>
            </a:r>
            <a:r>
              <a:rPr lang="en-US" dirty="0" smtClean="0"/>
              <a:t>. They were led by United States soldiers. They usually took the southern route, and John Ross' groups the northern route. Both sides used already existing "roads". Most Cherokees took the northern route. The route lead through central Tennessee, southwestern Kentucky, and southern Illinois. The groups crossed the Mississippi north of Cape Girardeau, Missouri, then traveled through southern Missouri and west of Arkansas. Many died because of diseases, lack of water and bad road conditions. All land routes usually ended near Westville, Oklahoma. There were many more different land routes only taken by few people. These routes cover more than 2,200 miles in 9 states.</a:t>
            </a:r>
          </a:p>
          <a:p>
            <a:endParaRPr lang="en-US"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7957065"/>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Conditions of Travel </a:t>
            </a:r>
          </a:p>
          <a:p>
            <a:r>
              <a:rPr lang="en-US" dirty="0" smtClean="0"/>
              <a:t>The story of Indian removal was first told for the most part by non-Indian historians during a period when it was popular to believe that Indians were disappearing from the American landscape. Their renderings have been perpetuated and, until recently, have generally remained unchallenged and thus have come down to the present generation. Even some descendants of the Indians who were removed have unfortunately accepted the romantic interpretation. Thus when people think of the Trail of Tears, the image that comes to mind will likely be stereotyped and highly romanticized. Usually, it is an artist’s rendering that shows people—usually Cherokees—trudging through snow, perhaps with mounted soldiers riding herd. Some are staggering, some are falling, some are dying, and all are forlorn. Evidence indicates that such renderings are fraught with misconceptions about the Trail and that, in fact, for the most part, conditions of travel were not like that at all, certainly for those groups who traveled through central Arkansas and the North Little Rock site. Fortunately, such romantic interpretations are now being challenged. Interestingly, it is Indian historians who are doing some of the best revision of the history. A good example is a recent article by Cherokee scholar </a:t>
            </a:r>
            <a:r>
              <a:rPr lang="en-US" dirty="0" err="1" smtClean="0"/>
              <a:t>Lathel</a:t>
            </a:r>
            <a:r>
              <a:rPr lang="en-US" dirty="0" smtClean="0"/>
              <a:t> Duffield,1 who analyzes romanticized Cherokee removal history, which began in the late nineteenth century with James Mooney, whose content and tone were perpetuated by Grant Foreman and later historians. Duffield shows how these writers have taken individual, isolated outrages and generalized them to apply to most Cherokee families, and he calls for starting over, going back to the original documents in search of a more balanced picture of removal. The balance that Duffield calls for does not mitigate the suffering of the people, nor does it diminish the significance of the questions Why were these people on the trail in the first place? and Why did they have to suffer at all? Evidence related to Indian removal through the North Little Rock site quickly makes inroads into the stereotypical image of the Trail of Tears. One useful strategy in interpreting the conditions of travel, however, might be to indicate in what ways the realities and the popular images differ. Analyses of the following will offer some specifics of the conditions of travel related to the North Little Rock site to help in that process: removal season and weather, subsistence, overland travel, steamboat travel, and health conditions. Removal Season and Weather It is commonly believed that the tribes were forced to remove in cold weather. However, removal literature is rife with references to the “removal season,” an expression that referred to the period roughly between the first of October and the end of March. It was the preferred season because it was healthier. Hot weather was the fever season as well as the season of insects in the South. In the summer, temperatures in Arkansas were high, the lowlands were filled with mosquitoes, and the uplands by biting 64 green flies. There was also a practical reason for removing during the fall and winter: the Indians could reach the West in time to plant crops in the spring. Weather could vary greatly during the removal season, and weather conditions, perhaps more than any other factor, determined in good measure the conditions of travel. How realistic, then, is the popular image of Cherokees trudging through snow under the watchful eyes of soldiers? Without question, the Cherokees did suffer in the winter of 1838-39, as any people would who were traveling overland more than 800 miles in those days. But they rarely experienced snow.2 In fact, few of the removal parties on any of the tribes experienced snow, particularly those who went through central Arkansas, for that region was apparently no more likely to have snow in the 1830s than it is today. Those who did experience snow found it to have short duration. Cold weather, however, was another matter. The winters of the early 1830s were unusually cold, causing much suffering of the people who removed during those seasons. The following examples will illustrate. In December 1831, the Choctaws in camp at Arkansas Post suffered terribly from the cold. Because they brought with them only a limited amount of personal effects, they were ill prepared for such weather. On December 10 the temperature went down to zero degrees, and during the next week, as the Choctaws made their way to the North Little Rock site, the daily average temperature was twelve degrees. The White River froze over at its mouth, and ice was floating in the Mississippi forty to fifty miles below Helena. In November 1832, Choctaws encamped at the North Little Rock site were beset by not only cold but rain and wind that delayed their river crossing.3 Captain Jacob Brown, disbursing agent for removal at Little Rock, understated the conditions of the 1831-32 removal season this way: “The past season was truly unpropitious. There appeared to be a combination of difficulties, which nothing but the zeal and devotedness of the superintendents and agents could have surmounted.”4 Brown gave no credit to the staying power of the Choctaws. The first major Muscogee removal party to move through Arkansas suffered perhaps like no other from the weather. They had with much difficulty reached the North Little Rock site on February 23, 1835. At Memphis, Captain John Page split his party, sending William J. Beatty and 72 </a:t>
            </a:r>
            <a:r>
              <a:rPr lang="en-US" dirty="0" err="1" smtClean="0"/>
              <a:t>Muscogees</a:t>
            </a:r>
            <a:r>
              <a:rPr lang="en-US" dirty="0" smtClean="0"/>
              <a:t> through the Mississippi Swamp with the party’s horses, while he took the remainder aboard the steamboat Harry Hill, bound for Little Rock. In some places in the swamp, Beatty had to cut a path through the ice wide enough to drive the horses through, and in others they had to tie the horses’ legs together and pull them across the ice. Page and his party aboard the Harry Hill fared little better. When they got to the Arkansas River they found it frozen over from its mouth to about five miles upstream. Page had trees felled into the river to break through the ice and then had the captain run the boat into it to break off a cake of ice at a time until they broke through to open water two and a half days later. It took the Harry Hill thirteen days to reach the North Little Rock site, the time it would take to make a round trip from Little Rock to New Orleans under normal circumstances. When he returned to Rock Roe to get Beatty and his party, he found the White River frozen and had to break the ice there as well. Despite the experience, Page later wrote, “There was not an Indian frozen to death but a considerable number chill </a:t>
            </a:r>
            <a:r>
              <a:rPr lang="en-US" dirty="0" err="1" smtClean="0"/>
              <a:t>blane</a:t>
            </a:r>
            <a:r>
              <a:rPr lang="en-US" dirty="0" smtClean="0"/>
              <a:t> and I had to have them carried the whole distance after it occurred.”5 The overland trek from the North Little Rock site to Fort Gibson was perhaps worse. Page wrote, “We were up every morning by 4 </a:t>
            </a:r>
            <a:r>
              <a:rPr lang="en-US" dirty="0" err="1" smtClean="0"/>
              <a:t>Ock</a:t>
            </a:r>
            <a:r>
              <a:rPr lang="en-US" dirty="0" smtClean="0"/>
              <a:t>, let the weather be what it 65 would, preparing for a start and worked hard and suffered much from day light until sun down to get six and sometimes ten miles. It rained, snowed, or hailed almost every day and freezing at the same time. We were compelled to thaw the tents &amp; blankets before we could roll them up to put them in the wagons in the morning. The Indian children and sick Indians had to go in the wagons on top of their baggage and to prevent them from freezing we were compelled to have fires along the road and take them out and warm them, dry their blankets that were wrapped round them and replace them again in the wagons. Strict attention had to be paid to this or some must inevitably have perished and there was a continual crying from morning until night with the children. I used to encourage them by saying that the weather would moderate in a few days and it would be warm but it never happened during the whole trip. On the 9th March when we were about one hundred &amp; fifty miles from Fort Gibson we had a very severe snow storm.”6 Page’s story tells of the most extreme weather-related difficulties suffered by any group of any tribe that removed through Arkansas. Arkansans told Page that they had never experienced a winter like that one before.7 For his part, Page said in retrospect about the trek west, “I never did witness or experience anything to equal the scenes of the trip in my life and hope it will never be my lot to do it again.”8 Like Page’s contingent, in 1838 the Bell Contingent of Cherokees experienced severely cold weather after they left the North Little Rock site and were on the road to the Cherokee Nation. The weather turned cold enough to put a thin coat of floating ice on the river and require “great coats” and “large fires,” said one observer.9 These examples represent a striking contrast to the experience of the Choctaws in late October 1833. From Memphis, Joseph A. Phillips, disbursing agent for the group, said that since they had left the Choctaw Agency in Mississippi, they had had “one continued succession of fair weather; and while crossing the river here we have had what is usually termed the Indian summer.”10 Although numerous examples of coldness and resulting suffering appear in removal literature, the adverse weather phenomenon most remarked, by far, was rain. A good example is recorded in the journal of S. T. Cross, who conducted a group of Choctaws through the Grand Prairie to the North Little Rock site in November 1832: “</a:t>
            </a:r>
            <a:r>
              <a:rPr lang="en-US" dirty="0" err="1" smtClean="0"/>
              <a:t>Novr</a:t>
            </a:r>
            <a:r>
              <a:rPr lang="en-US" dirty="0" smtClean="0"/>
              <a:t>. 16th—Left Au </a:t>
            </a:r>
            <a:r>
              <a:rPr lang="en-US" dirty="0" err="1" smtClean="0"/>
              <a:t>Grue</a:t>
            </a:r>
            <a:r>
              <a:rPr lang="en-US" dirty="0" smtClean="0"/>
              <a:t> and traveled 14 miles and encamped in the large Prairie— Issued rations and forage for two days, by noon—left camp traveled 18 miles, that night rained very hard, all night, one death reported. </a:t>
            </a:r>
            <a:r>
              <a:rPr lang="en-US" dirty="0" err="1" smtClean="0"/>
              <a:t>Novr</a:t>
            </a:r>
            <a:r>
              <a:rPr lang="en-US" dirty="0" smtClean="0"/>
              <a:t>. 17th—Left camp traveled 18 miles, that night rained very hard, all night, one death reported. </a:t>
            </a:r>
            <a:r>
              <a:rPr lang="en-US" dirty="0" err="1" smtClean="0"/>
              <a:t>Novr</a:t>
            </a:r>
            <a:r>
              <a:rPr lang="en-US" dirty="0" smtClean="0"/>
              <a:t>. 18th—Raining very hard left camp and traveled 15 miles arrived at the Arkansas River, the weather cold and wet—two deaths reported. </a:t>
            </a:r>
            <a:r>
              <a:rPr lang="en-US" dirty="0" err="1" smtClean="0"/>
              <a:t>Novr</a:t>
            </a:r>
            <a:r>
              <a:rPr lang="en-US" dirty="0" smtClean="0"/>
              <a:t>. 19th—issued rations and forage and commenced crossing the Arkansas River.”11 Subsistence One condition of travel that appears in the popular images of removal is starvation. No evidence has come to light in relation to the North Little Rock site to indicate that starvation was widespread, but, rather, isolated instances in which stragglers or small parties became separated from the main body of the removal contingent. Although one tends to distrust contemporary newspaper reports that the Indians on the Trail appeared well-fed and satisfied, there can be little doubt that, for the most part, the people were fed. Rations for people and forage for animals were either taken with the vignettes of the overland march. “Only the poorest of the squaws,” he wrote, “</a:t>
            </a:r>
            <a:r>
              <a:rPr lang="en-US" dirty="0" err="1" smtClean="0"/>
              <a:t>carrd</a:t>
            </a:r>
            <a:r>
              <a:rPr lang="en-US" dirty="0" smtClean="0"/>
              <a:t> </a:t>
            </a:r>
            <a:r>
              <a:rPr lang="en-US" dirty="0" err="1" smtClean="0"/>
              <a:t>burthens</a:t>
            </a:r>
            <a:r>
              <a:rPr lang="en-US" dirty="0" smtClean="0"/>
              <a:t>—nearly all had ponies for that purpose, which they led, riding (on good side saddles) other horses….The fondness for dogs was the most prevalent &amp; amusing. One old woman who had lost her pony was carrying a heavy load on her back with a belt across her forehead—to balance which, she had a basket in front suspended round her neck in which were nine fine puppies; the respectable mother of which, trotted contentedly—though doggedly behind, to see that none were dropped by the way. Some had their cats &amp; litters of kittens—others their favorite chickens ducks &amp; turkeys.”22 Although </a:t>
            </a:r>
            <a:r>
              <a:rPr lang="en-US" dirty="0" err="1" smtClean="0"/>
              <a:t>McIlvaine’s</a:t>
            </a:r>
            <a:r>
              <a:rPr lang="en-US" dirty="0" smtClean="0"/>
              <a:t> sketches seem to have been drawn at the outset of their trek through Arkansas, his descriptions, despite his romanticism, perhaps give a hint of what life in the camp at the North Little Rock site was like. “It was a striking scene at night— when the multitudes of fires kindled,” he said, “showed to advantage the whole face of the country covered with the white tents &amp; white covered wagons, with all the interstices . . . filled with a dense mass of animal life in the shape of savages, uncouth looking white hunters, the picturesque looking Indian Negroes, with dress belonging to no country but partaking of all, &amp; these changing &amp; mingling with the hundreds of horses hobbled &amp; turned out to feed &amp; the troops of dogs chasing about in search of food--&amp; then you would hear the whoops of Indians calling their family party together to receive their rations, from another quarter a wild song from the Negroes preparing the corn, with the strange chorus that the rest would join in--&amp; then the fires would catch tall dead trees &amp; rushing to the tops throw a strong glare over all this moving scene, deepening the savage traits of the men, &amp; softening the features of the women. . . . It was my delight to wander at will, wherever anything strange led me, going into the tents—making friends with the men by shaking hands &amp; with the women by playing with the little fat naked wild children—dividing apples among them, to their great satisfaction. Great pains were taken by the agents to keep liquor from the men, &amp; few were drunk—the women neither drink nor smoke—but mostly were seated on skins sewing or doing some kind of work— singularly calm &amp; composed—and contrasted with the incessant galloping about of the men.”23 Conditions of Steamboat Travel Conditions aboard steamboats depended in large measure on water levels. Time translated to money for boat captains, who made money only if they kept moving. Removal history records numerous instances of stalled boats as a result of low water. In those instances, removal parties outfitted for water travel were ill prepared to take to the land (See Part IV). When water levels were good, boats often ran day and night, unless their contracts called for scheduled stops. Provisions were taken aboard the steamboat or placed in flatboats or keelboats in tow. With few exceptions, parties traveling by boat reached their final destinations in healthier condition and, thus, with lower mortality rates than those that went overland. There were exceptions, however. A steamboat accident, the sinking of the Monmouth, resulted in the death of more than 300 </a:t>
            </a:r>
            <a:r>
              <a:rPr lang="en-US" dirty="0" err="1" smtClean="0"/>
              <a:t>Muscogees</a:t>
            </a:r>
            <a:r>
              <a:rPr lang="en-US" dirty="0" smtClean="0"/>
              <a:t>, without question the most disastrous event in removal history.24 The Cherokee contingent conducted by Lt. R. H. K. </a:t>
            </a:r>
            <a:r>
              <a:rPr lang="en-US" dirty="0" err="1" smtClean="0"/>
              <a:t>Whiteley</a:t>
            </a:r>
            <a:r>
              <a:rPr lang="en-US" dirty="0" smtClean="0"/>
              <a:t> in June 1838 also suffered high casualties, 70 of their number. They were 69 struck not only by illnesses related to summer travel but endured a measles epidemic as well.25 Frequently, boats stopped at night, and the Indians camped on shore. Choctaws aboard the Reindeer in 1832, for example, camped for the night of November 19 a mile up the White River. It rained that day but cleared during the night, and the Choctaws awoke the next morning to a frozen ground. “The Indians were loath to leave their fires this morning,” Lt. I. P. Simonton wrote, “and we had much difficulty in getting them on board.”26 Lt. Edward </a:t>
            </a:r>
            <a:r>
              <a:rPr lang="en-US" dirty="0" err="1" smtClean="0"/>
              <a:t>Deas</a:t>
            </a:r>
            <a:r>
              <a:rPr lang="en-US" dirty="0" smtClean="0"/>
              <a:t> described his practice with the </a:t>
            </a:r>
            <a:r>
              <a:rPr lang="en-US" dirty="0" err="1" smtClean="0"/>
              <a:t>Muscogees</a:t>
            </a:r>
            <a:r>
              <a:rPr lang="en-US" dirty="0" smtClean="0"/>
              <a:t> aboard the Alpha in 1835: “The mode of traveling has been to stop before dark &amp; allow the Party to encamp &amp; start again the next morning after daylight. In this way the Indians prefer this mode of conveyance to traveling by land.” </a:t>
            </a:r>
            <a:r>
              <a:rPr lang="en-US" dirty="0" err="1" smtClean="0"/>
              <a:t>Deas</a:t>
            </a:r>
            <a:r>
              <a:rPr lang="en-US" dirty="0" smtClean="0"/>
              <a:t> intended to follow this practice until he reached Fort Gibson unless circumstances made it necessary to run at night. He issued fresh beef and meal regularly and built temporary hearths on the decks of the two keel boats so that the </a:t>
            </a:r>
            <a:r>
              <a:rPr lang="en-US" dirty="0" err="1" smtClean="0"/>
              <a:t>Muscogees</a:t>
            </a:r>
            <a:r>
              <a:rPr lang="en-US" dirty="0" smtClean="0"/>
              <a:t> could prepare food and keep themselves warm during the day. The boats were cleaned out every night to ensure the health of the people. 27 Health Conditions Travel during the removal period carried with it the risk of disease. However, the potential for becoming ill or contracting a contagious disease was exacerbated by the rigors of marching outdoors all day, camping in the open at night, exposure to the elements, and unsanitary conditions that attended large masses of people in the nineteenth century. Besides the common diseases, removal parties were vulnerable to the spread of contagious diseases that reached epidemic levels during their journey, like the measles that attacked </a:t>
            </a:r>
            <a:r>
              <a:rPr lang="en-US" dirty="0" err="1" smtClean="0"/>
              <a:t>Whiteley’s</a:t>
            </a:r>
            <a:r>
              <a:rPr lang="en-US" dirty="0" smtClean="0"/>
              <a:t> party of Cherokees in 1838. Another good example is the cholera epidemic that reached Memphis and Vicksburg at the beginning of the Choctaw removal season of 1832-33. Francis W. Armstrong reported from Memphis on October 31, 1832: “The cholera is actually in our camp, and all through the country, at all the landings and towns even in the rear of this. Therefore you see we must go ahead, for in this matter we cannot stop to look around.” And he predicted its spread among the Choctaws and the great destruction of human life it would cause.28 His prediction proved true when the disease spread rapidly among the party at Rock Roe. The city officials of Little Rock, learning about the outbreak, sent a team of physicians to Rock Roe to assess the epidemic and help treat cases, and they established a pest hospital in Little Rock, anticipating the arrival of the disease with the Choctaws.29 Traveling conditions made the Indians more vulnerable to the disease. Doctors suspected the crowded conditions on the boats as a contributing factor to the spread of the disease. Also, the diet of the Indians was a problem. The foods that “excited” the disease included fruits, vegetables, and river water. Doctors recommended beef, mutton, venison, veal, and poultry, good ham, eggs, Irish potatoes, tea and coffee and suggested that they protect their bodies from cold, especially their stomachs, bowels, and feet.30 These recommendations were impossible to meet under the circumstances of overland travel. The mortality rate was high. Two died aboard the Reindeer. Nineteen died at Rock Roe, and nineteen more after they left Rock Roe. Most of the victims were women 70 and children, the women outnumbering children more than two to one. Death by cholera was a terrible thing to witness. One of the Little Rock doctors sent out to treat the Choctaws at Rock Roe described the death of a young Choctaw youth as follows: “He was lying on his blanket, with his eyes looking wild and unnatural, the whites of them injected with a dark </a:t>
            </a:r>
            <a:r>
              <a:rPr lang="en-US" dirty="0" err="1" smtClean="0"/>
              <a:t>gromous</a:t>
            </a:r>
            <a:r>
              <a:rPr lang="en-US" dirty="0" smtClean="0"/>
              <a:t> blood; they were as much sunken as usually happens on the 19th or 21st day of fever, surrounded with a blue or lead colored circle; his mouth had the same bluish tinge; his arms were as cold as marble; the skin shriveled; the fingers showing a recession of blood, for they were shrunken, nails deep blue, wrist </a:t>
            </a:r>
            <a:r>
              <a:rPr lang="en-US" dirty="0" err="1" smtClean="0"/>
              <a:t>pulseless</a:t>
            </a:r>
            <a:r>
              <a:rPr lang="en-US" dirty="0" smtClean="0"/>
              <a:t>, one hand and arm distorted with spasm, great action of the diaphragm, and the bowels contracted and sunken until they assumed the appearance of being conjoined to the spine; legs cold and cramped, slight nausea, but no dysentery; entire suppression of urine. . . .; the voice low and whispering, but he would occasionally shriek as loud and fiercely as a maniac; the tongue perfectly white and cold; the thirst intense and ungovernable.” Treatment was ineffective. The doctors tried to bleed him, to make him vomit by giving him salt and water, bathed his legs and arms with hot brandy, gave him croton </a:t>
            </a:r>
            <a:r>
              <a:rPr lang="en-US" dirty="0" err="1" smtClean="0"/>
              <a:t>tiglium</a:t>
            </a:r>
            <a:r>
              <a:rPr lang="en-US" dirty="0" smtClean="0"/>
              <a:t> oil, blistered his stomach, rubbed his bowels and legs with flannel and brandy, and gave him calomel and opium.31 Deaths from cholera occurred among this group even after they reached the North Little Rock site (See the account in Part IV above). From Little Rock, on December 2, Armstrong wrote, “No man but one who was present can form any idea of the difficulties that we have encountered owing to the cholera, and the influence occasioned by its dreadful effects. It is true we have been obliged to keep every thing to ourselves, and to browbeat the idea of the disease, although death was hourly among us, and the road lined with the sick. The extra wagons hired to haul the sick are about five to the 1,000; fortunately they are a people that will walk to the last, or I do not know how we would get on.”32 When Captain John Page arrived in Arkansas with his party of </a:t>
            </a:r>
            <a:r>
              <a:rPr lang="en-US" dirty="0" err="1" smtClean="0"/>
              <a:t>Muscogees</a:t>
            </a:r>
            <a:r>
              <a:rPr lang="en-US" dirty="0" smtClean="0"/>
              <a:t> in 1834, he faced not only extreme weather but an influenza epidemic as well. “The influenza was prevailing in Arkansas Ty,” he wrote, “and as many as six or seven in a family died; it soon got amongst the Indians but we lost but three or four of that complaint and in fact the whole party was remarkably healthy considering our situation. I am well convinced if we had attempted to have laid by in consequence of the severity of the weather that one half would have died of that complaint, it proved so fatal with the inhabitants. I called at a house and found almost every member of the family down with this disease. I was convinced nothing kept it from us but being constantly on the move and exposed to the severity of the winter.”33 Later, he wrote, “Many persons pronounced it murder in the highest degree for me to move Indians or compel them to march in such severe weather when they were dying every day with the influenza, but I am well convinced it was the only thing that kept them alive, notwithstanding their exposure.”34 During their removal the Chickasaws faced the prospect of the great smallpox epidemic that swept through the American West in 1837 and 1838. In June 1838, reports came to Pontotoc, Mississippi, that the disease was raging between Fort Coffee and the Blue and Boggy rivers in the Choctaw Nation, where a party of Chickasaws were preparing to go. A. M. M. Upshaw, the Chickasaw removal agent, contemplated rerouting the group to Fort Towson. “Should I take that route,” he said, “it will be on account of good roads, provisions, and it being free from the small pox.”35 At Memphis, 71 the prospects looked worse. Travelers from the west during the past three months had carried stories of smallpox and various other diseases. Colonel John Moore, who had just returned from Indian Territory convinced Upshaw that he would lose half of his contingent to the disease. These stories alarmed the Chickasaws, some of whom refused to go on.36 They convinced Upshaw that he should send the party by way of Fort Towson. By the time they reached the North Little Rock site, the group had been stricken, not with smallpox but with fever. They crossed the river and remained in camp near Little Rock for two weeks because of illness. Of the 130 in the group 70 were down at one time with the fever. Among them was the wife of </a:t>
            </a:r>
            <a:r>
              <a:rPr lang="en-US" dirty="0" err="1" smtClean="0"/>
              <a:t>Ishtehotopa</a:t>
            </a:r>
            <a:r>
              <a:rPr lang="en-US" dirty="0" smtClean="0"/>
              <a:t>, the Chickasaw Mingo or the spiritual leader of the people, referred to by Upshaw as the King of the Chickasaws. “By strict attention,” Upshaw wrote, “we only lost two; one of the two was the King’s wife, who was Queen of the Chickasaw Nation.”37 A month later, smallpox hit not only the Chickasaws but the Choctaws in Indian Territory.38 By the early 1840s, removal officials had begun to take preventative measures to protect the Florida Indians from smallpox by having them vaccinated when they arrived at New Orleans.</a:t>
            </a:r>
            <a:endParaRPr lang="en-US"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712787"/>
            <a:ext cx="9169400" cy="6145213"/>
            <a:chOff x="0" y="712787"/>
            <a:chExt cx="9169400" cy="6145213"/>
          </a:xfrm>
        </p:grpSpPr>
        <p:pic>
          <p:nvPicPr>
            <p:cNvPr id="4"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25" name="Freeform 24"/>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pic>
        <p:nvPicPr>
          <p:cNvPr id="228354" name="Picture 2"/>
          <p:cNvPicPr>
            <a:picLocks noChangeAspect="1" noChangeArrowheads="1"/>
          </p:cNvPicPr>
          <p:nvPr/>
        </p:nvPicPr>
        <p:blipFill>
          <a:blip r:embed="rId3"/>
          <a:srcRect t="10946" r="2727" b="14989"/>
          <a:stretch>
            <a:fillRect/>
          </a:stretch>
        </p:blipFill>
        <p:spPr bwMode="auto">
          <a:xfrm>
            <a:off x="914400" y="838200"/>
            <a:ext cx="8153400" cy="4495800"/>
          </a:xfrm>
          <a:prstGeom prst="rect">
            <a:avLst/>
          </a:prstGeom>
          <a:noFill/>
          <a:ln w="9525">
            <a:noFill/>
            <a:miter lim="800000"/>
            <a:headEnd/>
            <a:tailEnd/>
          </a:ln>
          <a:effectLst/>
        </p:spPr>
      </p:pic>
      <p:grpSp>
        <p:nvGrpSpPr>
          <p:cNvPr id="9" name="Group 8"/>
          <p:cNvGrpSpPr/>
          <p:nvPr/>
        </p:nvGrpSpPr>
        <p:grpSpPr>
          <a:xfrm>
            <a:off x="1583871" y="2095500"/>
            <a:ext cx="5807529" cy="3015343"/>
            <a:chOff x="1583871" y="2095500"/>
            <a:chExt cx="5807529" cy="3015343"/>
          </a:xfrm>
        </p:grpSpPr>
        <p:sp>
          <p:nvSpPr>
            <p:cNvPr id="5" name="Freeform 4"/>
            <p:cNvSpPr/>
            <p:nvPr/>
          </p:nvSpPr>
          <p:spPr>
            <a:xfrm>
              <a:off x="5517495" y="2126497"/>
              <a:ext cx="1873905" cy="2244945"/>
            </a:xfrm>
            <a:custGeom>
              <a:avLst/>
              <a:gdLst>
                <a:gd name="connsiteX0" fmla="*/ 933451 w 933451"/>
                <a:gd name="connsiteY0" fmla="*/ 1665514 h 1665514"/>
                <a:gd name="connsiteX1" fmla="*/ 639536 w 933451"/>
                <a:gd name="connsiteY1" fmla="*/ 1616528 h 1665514"/>
                <a:gd name="connsiteX2" fmla="*/ 280308 w 933451"/>
                <a:gd name="connsiteY2" fmla="*/ 1583871 h 1665514"/>
                <a:gd name="connsiteX3" fmla="*/ 35379 w 933451"/>
                <a:gd name="connsiteY3" fmla="*/ 1273628 h 1665514"/>
                <a:gd name="connsiteX4" fmla="*/ 68036 w 933451"/>
                <a:gd name="connsiteY4" fmla="*/ 1126671 h 1665514"/>
                <a:gd name="connsiteX5" fmla="*/ 198665 w 933451"/>
                <a:gd name="connsiteY5" fmla="*/ 1045028 h 1665514"/>
                <a:gd name="connsiteX6" fmla="*/ 182336 w 933451"/>
                <a:gd name="connsiteY6" fmla="*/ 881743 h 1665514"/>
                <a:gd name="connsiteX7" fmla="*/ 263979 w 933451"/>
                <a:gd name="connsiteY7" fmla="*/ 783771 h 1665514"/>
                <a:gd name="connsiteX8" fmla="*/ 280308 w 933451"/>
                <a:gd name="connsiteY8" fmla="*/ 522514 h 1665514"/>
                <a:gd name="connsiteX9" fmla="*/ 214993 w 933451"/>
                <a:gd name="connsiteY9" fmla="*/ 277586 h 1665514"/>
                <a:gd name="connsiteX10" fmla="*/ 182336 w 933451"/>
                <a:gd name="connsiteY10" fmla="*/ 212271 h 1665514"/>
                <a:gd name="connsiteX11" fmla="*/ 100693 w 933451"/>
                <a:gd name="connsiteY11" fmla="*/ 0 h 1665514"/>
                <a:gd name="connsiteX0" fmla="*/ 933451 w 1593598"/>
                <a:gd name="connsiteY0" fmla="*/ 1665514 h 1889499"/>
                <a:gd name="connsiteX1" fmla="*/ 1544612 w 1593598"/>
                <a:gd name="connsiteY1" fmla="*/ 1881335 h 1889499"/>
                <a:gd name="connsiteX2" fmla="*/ 639536 w 1593598"/>
                <a:gd name="connsiteY2" fmla="*/ 1616528 h 1889499"/>
                <a:gd name="connsiteX3" fmla="*/ 280308 w 1593598"/>
                <a:gd name="connsiteY3" fmla="*/ 1583871 h 1889499"/>
                <a:gd name="connsiteX4" fmla="*/ 35379 w 1593598"/>
                <a:gd name="connsiteY4" fmla="*/ 1273628 h 1889499"/>
                <a:gd name="connsiteX5" fmla="*/ 68036 w 1593598"/>
                <a:gd name="connsiteY5" fmla="*/ 1126671 h 1889499"/>
                <a:gd name="connsiteX6" fmla="*/ 198665 w 1593598"/>
                <a:gd name="connsiteY6" fmla="*/ 1045028 h 1889499"/>
                <a:gd name="connsiteX7" fmla="*/ 182336 w 1593598"/>
                <a:gd name="connsiteY7" fmla="*/ 881743 h 1889499"/>
                <a:gd name="connsiteX8" fmla="*/ 263979 w 1593598"/>
                <a:gd name="connsiteY8" fmla="*/ 783771 h 1889499"/>
                <a:gd name="connsiteX9" fmla="*/ 280308 w 1593598"/>
                <a:gd name="connsiteY9" fmla="*/ 522514 h 1889499"/>
                <a:gd name="connsiteX10" fmla="*/ 214993 w 1593598"/>
                <a:gd name="connsiteY10" fmla="*/ 277586 h 1889499"/>
                <a:gd name="connsiteX11" fmla="*/ 182336 w 1593598"/>
                <a:gd name="connsiteY11" fmla="*/ 212271 h 1889499"/>
                <a:gd name="connsiteX12" fmla="*/ 100693 w 1593598"/>
                <a:gd name="connsiteY12" fmla="*/ 0 h 1889499"/>
                <a:gd name="connsiteX0" fmla="*/ 933451 w 1593598"/>
                <a:gd name="connsiteY0" fmla="*/ 1665514 h 1889499"/>
                <a:gd name="connsiteX1" fmla="*/ 1544612 w 1593598"/>
                <a:gd name="connsiteY1" fmla="*/ 1881335 h 1889499"/>
                <a:gd name="connsiteX2" fmla="*/ 950914 w 1593598"/>
                <a:gd name="connsiteY2" fmla="*/ 1616292 h 1889499"/>
                <a:gd name="connsiteX3" fmla="*/ 639536 w 1593598"/>
                <a:gd name="connsiteY3" fmla="*/ 1616528 h 1889499"/>
                <a:gd name="connsiteX4" fmla="*/ 280308 w 1593598"/>
                <a:gd name="connsiteY4" fmla="*/ 1583871 h 1889499"/>
                <a:gd name="connsiteX5" fmla="*/ 35379 w 1593598"/>
                <a:gd name="connsiteY5" fmla="*/ 1273628 h 1889499"/>
                <a:gd name="connsiteX6" fmla="*/ 68036 w 1593598"/>
                <a:gd name="connsiteY6" fmla="*/ 1126671 h 1889499"/>
                <a:gd name="connsiteX7" fmla="*/ 198665 w 1593598"/>
                <a:gd name="connsiteY7" fmla="*/ 1045028 h 1889499"/>
                <a:gd name="connsiteX8" fmla="*/ 182336 w 1593598"/>
                <a:gd name="connsiteY8" fmla="*/ 881743 h 1889499"/>
                <a:gd name="connsiteX9" fmla="*/ 263979 w 1593598"/>
                <a:gd name="connsiteY9" fmla="*/ 783771 h 1889499"/>
                <a:gd name="connsiteX10" fmla="*/ 280308 w 1593598"/>
                <a:gd name="connsiteY10" fmla="*/ 522514 h 1889499"/>
                <a:gd name="connsiteX11" fmla="*/ 214993 w 1593598"/>
                <a:gd name="connsiteY11" fmla="*/ 277586 h 1889499"/>
                <a:gd name="connsiteX12" fmla="*/ 182336 w 1593598"/>
                <a:gd name="connsiteY12" fmla="*/ 212271 h 1889499"/>
                <a:gd name="connsiteX13" fmla="*/ 100693 w 1593598"/>
                <a:gd name="connsiteY13" fmla="*/ 0 h 18894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0 w 1873905"/>
                <a:gd name="connsiteY13" fmla="*/ 0 h 2194299"/>
                <a:gd name="connsiteX0" fmla="*/ 1213758 w 1873905"/>
                <a:gd name="connsiteY0" fmla="*/ 1970314 h 2194299"/>
                <a:gd name="connsiteX1" fmla="*/ 1824919 w 1873905"/>
                <a:gd name="connsiteY1" fmla="*/ 2186135 h 2194299"/>
                <a:gd name="connsiteX2" fmla="*/ 1231221 w 1873905"/>
                <a:gd name="connsiteY2" fmla="*/ 1921092 h 2194299"/>
                <a:gd name="connsiteX3" fmla="*/ 919843 w 1873905"/>
                <a:gd name="connsiteY3" fmla="*/ 1921328 h 2194299"/>
                <a:gd name="connsiteX4" fmla="*/ 560615 w 1873905"/>
                <a:gd name="connsiteY4" fmla="*/ 1888671 h 2194299"/>
                <a:gd name="connsiteX5" fmla="*/ 315686 w 1873905"/>
                <a:gd name="connsiteY5" fmla="*/ 1578428 h 2194299"/>
                <a:gd name="connsiteX6" fmla="*/ 348343 w 1873905"/>
                <a:gd name="connsiteY6" fmla="*/ 1431471 h 2194299"/>
                <a:gd name="connsiteX7" fmla="*/ 478972 w 1873905"/>
                <a:gd name="connsiteY7" fmla="*/ 1349828 h 2194299"/>
                <a:gd name="connsiteX8" fmla="*/ 462643 w 1873905"/>
                <a:gd name="connsiteY8" fmla="*/ 1186543 h 2194299"/>
                <a:gd name="connsiteX9" fmla="*/ 544286 w 1873905"/>
                <a:gd name="connsiteY9" fmla="*/ 1088571 h 2194299"/>
                <a:gd name="connsiteX10" fmla="*/ 560615 w 1873905"/>
                <a:gd name="connsiteY10" fmla="*/ 827314 h 2194299"/>
                <a:gd name="connsiteX11" fmla="*/ 495300 w 1873905"/>
                <a:gd name="connsiteY11" fmla="*/ 582386 h 2194299"/>
                <a:gd name="connsiteX12" fmla="*/ 462643 w 1873905"/>
                <a:gd name="connsiteY12" fmla="*/ 517071 h 2194299"/>
                <a:gd name="connsiteX13" fmla="*/ 252837 w 1873905"/>
                <a:gd name="connsiteY13" fmla="*/ 264132 h 2194299"/>
                <a:gd name="connsiteX14" fmla="*/ 0 w 1873905"/>
                <a:gd name="connsiteY14" fmla="*/ 0 h 2194299"/>
                <a:gd name="connsiteX0" fmla="*/ 1213758 w 1873905"/>
                <a:gd name="connsiteY0" fmla="*/ 2020960 h 2244945"/>
                <a:gd name="connsiteX1" fmla="*/ 1824919 w 1873905"/>
                <a:gd name="connsiteY1" fmla="*/ 2236781 h 2244945"/>
                <a:gd name="connsiteX2" fmla="*/ 1231221 w 1873905"/>
                <a:gd name="connsiteY2" fmla="*/ 1971738 h 2244945"/>
                <a:gd name="connsiteX3" fmla="*/ 919843 w 1873905"/>
                <a:gd name="connsiteY3" fmla="*/ 1971974 h 2244945"/>
                <a:gd name="connsiteX4" fmla="*/ 560615 w 1873905"/>
                <a:gd name="connsiteY4" fmla="*/ 1939317 h 2244945"/>
                <a:gd name="connsiteX5" fmla="*/ 315686 w 1873905"/>
                <a:gd name="connsiteY5" fmla="*/ 1629074 h 2244945"/>
                <a:gd name="connsiteX6" fmla="*/ 348343 w 1873905"/>
                <a:gd name="connsiteY6" fmla="*/ 1482117 h 2244945"/>
                <a:gd name="connsiteX7" fmla="*/ 478972 w 1873905"/>
                <a:gd name="connsiteY7" fmla="*/ 1400474 h 2244945"/>
                <a:gd name="connsiteX8" fmla="*/ 462643 w 1873905"/>
                <a:gd name="connsiteY8" fmla="*/ 1237189 h 2244945"/>
                <a:gd name="connsiteX9" fmla="*/ 544286 w 1873905"/>
                <a:gd name="connsiteY9" fmla="*/ 1139217 h 2244945"/>
                <a:gd name="connsiteX10" fmla="*/ 560615 w 1873905"/>
                <a:gd name="connsiteY10" fmla="*/ 877960 h 2244945"/>
                <a:gd name="connsiteX11" fmla="*/ 495300 w 1873905"/>
                <a:gd name="connsiteY11" fmla="*/ 633032 h 2244945"/>
                <a:gd name="connsiteX12" fmla="*/ 462643 w 1873905"/>
                <a:gd name="connsiteY12" fmla="*/ 567717 h 2244945"/>
                <a:gd name="connsiteX13" fmla="*/ 252837 w 1873905"/>
                <a:gd name="connsiteY13" fmla="*/ 86178 h 2244945"/>
                <a:gd name="connsiteX14" fmla="*/ 0 w 1873905"/>
                <a:gd name="connsiteY14" fmla="*/ 50646 h 224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73905" h="2244945">
                  <a:moveTo>
                    <a:pt x="1213758" y="2020960"/>
                  </a:moveTo>
                  <a:cubicBezTo>
                    <a:pt x="1214018" y="2018830"/>
                    <a:pt x="1873905" y="2244945"/>
                    <a:pt x="1824919" y="2236781"/>
                  </a:cubicBezTo>
                  <a:cubicBezTo>
                    <a:pt x="1827829" y="2241277"/>
                    <a:pt x="1382067" y="2015873"/>
                    <a:pt x="1231221" y="1971738"/>
                  </a:cubicBezTo>
                  <a:cubicBezTo>
                    <a:pt x="1080375" y="1927604"/>
                    <a:pt x="1031611" y="1977378"/>
                    <a:pt x="919843" y="1971974"/>
                  </a:cubicBezTo>
                  <a:cubicBezTo>
                    <a:pt x="808075" y="1966570"/>
                    <a:pt x="661308" y="1996467"/>
                    <a:pt x="560615" y="1939317"/>
                  </a:cubicBezTo>
                  <a:cubicBezTo>
                    <a:pt x="459922" y="1882167"/>
                    <a:pt x="351065" y="1705274"/>
                    <a:pt x="315686" y="1629074"/>
                  </a:cubicBezTo>
                  <a:cubicBezTo>
                    <a:pt x="280307" y="1552874"/>
                    <a:pt x="321129" y="1520217"/>
                    <a:pt x="348343" y="1482117"/>
                  </a:cubicBezTo>
                  <a:cubicBezTo>
                    <a:pt x="375557" y="1444017"/>
                    <a:pt x="459922" y="1441295"/>
                    <a:pt x="478972" y="1400474"/>
                  </a:cubicBezTo>
                  <a:cubicBezTo>
                    <a:pt x="498022" y="1359653"/>
                    <a:pt x="451757" y="1280732"/>
                    <a:pt x="462643" y="1237189"/>
                  </a:cubicBezTo>
                  <a:cubicBezTo>
                    <a:pt x="473529" y="1193646"/>
                    <a:pt x="527957" y="1199089"/>
                    <a:pt x="544286" y="1139217"/>
                  </a:cubicBezTo>
                  <a:cubicBezTo>
                    <a:pt x="560615" y="1079346"/>
                    <a:pt x="568779" y="962324"/>
                    <a:pt x="560615" y="877960"/>
                  </a:cubicBezTo>
                  <a:cubicBezTo>
                    <a:pt x="552451" y="793596"/>
                    <a:pt x="511629" y="684739"/>
                    <a:pt x="495300" y="633032"/>
                  </a:cubicBezTo>
                  <a:cubicBezTo>
                    <a:pt x="478971" y="581325"/>
                    <a:pt x="503053" y="658859"/>
                    <a:pt x="462643" y="567717"/>
                  </a:cubicBezTo>
                  <a:cubicBezTo>
                    <a:pt x="422233" y="476575"/>
                    <a:pt x="329944" y="172357"/>
                    <a:pt x="252837" y="86178"/>
                  </a:cubicBezTo>
                  <a:cubicBezTo>
                    <a:pt x="175730" y="0"/>
                    <a:pt x="42140" y="94668"/>
                    <a:pt x="0" y="50646"/>
                  </a:cubicBezTo>
                </a:path>
              </a:pathLst>
            </a:custGeom>
            <a:ln w="101600">
              <a:solidFill>
                <a:srgbClr val="4A7EBB"/>
              </a:solidFill>
              <a:prstDash val="sysDot"/>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031671" y="4310743"/>
              <a:ext cx="805543" cy="751114"/>
            </a:xfrm>
            <a:custGeom>
              <a:avLst/>
              <a:gdLst>
                <a:gd name="connsiteX0" fmla="*/ 805543 w 805543"/>
                <a:gd name="connsiteY0" fmla="*/ 751114 h 751114"/>
                <a:gd name="connsiteX1" fmla="*/ 707572 w 805543"/>
                <a:gd name="connsiteY1" fmla="*/ 620486 h 751114"/>
                <a:gd name="connsiteX2" fmla="*/ 446315 w 805543"/>
                <a:gd name="connsiteY2" fmla="*/ 440871 h 751114"/>
                <a:gd name="connsiteX3" fmla="*/ 250372 w 805543"/>
                <a:gd name="connsiteY3" fmla="*/ 326571 h 751114"/>
                <a:gd name="connsiteX4" fmla="*/ 38100 w 805543"/>
                <a:gd name="connsiteY4" fmla="*/ 97971 h 751114"/>
                <a:gd name="connsiteX5" fmla="*/ 21772 w 805543"/>
                <a:gd name="connsiteY5" fmla="*/ 0 h 75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751114">
                  <a:moveTo>
                    <a:pt x="805543" y="751114"/>
                  </a:moveTo>
                  <a:cubicBezTo>
                    <a:pt x="786493" y="711653"/>
                    <a:pt x="767443" y="672193"/>
                    <a:pt x="707572" y="620486"/>
                  </a:cubicBezTo>
                  <a:cubicBezTo>
                    <a:pt x="647701" y="568779"/>
                    <a:pt x="522515" y="489857"/>
                    <a:pt x="446315" y="440871"/>
                  </a:cubicBezTo>
                  <a:cubicBezTo>
                    <a:pt x="370115" y="391885"/>
                    <a:pt x="318408" y="383721"/>
                    <a:pt x="250372" y="326571"/>
                  </a:cubicBezTo>
                  <a:cubicBezTo>
                    <a:pt x="182336" y="269421"/>
                    <a:pt x="76200" y="152399"/>
                    <a:pt x="38100" y="97971"/>
                  </a:cubicBezTo>
                  <a:cubicBezTo>
                    <a:pt x="0" y="43543"/>
                    <a:pt x="10886" y="21771"/>
                    <a:pt x="21772" y="0"/>
                  </a:cubicBezTo>
                </a:path>
              </a:pathLst>
            </a:custGeom>
            <a:ln w="101600">
              <a:solidFill>
                <a:srgbClr val="4A7EBB"/>
              </a:solidFill>
              <a:prstDash val="sysDot"/>
            </a:ln>
            <a:effectLst>
              <a:outerShdw dist="50800" dir="1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918857" y="2095500"/>
              <a:ext cx="1485900" cy="3015343"/>
            </a:xfrm>
            <a:custGeom>
              <a:avLst/>
              <a:gdLst>
                <a:gd name="connsiteX0" fmla="*/ 1779814 w 1779814"/>
                <a:gd name="connsiteY0" fmla="*/ 141514 h 3015343"/>
                <a:gd name="connsiteX1" fmla="*/ 1665514 w 1779814"/>
                <a:gd name="connsiteY1" fmla="*/ 76200 h 3015343"/>
                <a:gd name="connsiteX2" fmla="*/ 1485900 w 1779814"/>
                <a:gd name="connsiteY2" fmla="*/ 125186 h 3015343"/>
                <a:gd name="connsiteX3" fmla="*/ 1306286 w 1779814"/>
                <a:gd name="connsiteY3" fmla="*/ 27214 h 3015343"/>
                <a:gd name="connsiteX4" fmla="*/ 1289957 w 1779814"/>
                <a:gd name="connsiteY4" fmla="*/ 288471 h 3015343"/>
                <a:gd name="connsiteX5" fmla="*/ 1159329 w 1779814"/>
                <a:gd name="connsiteY5" fmla="*/ 566057 h 3015343"/>
                <a:gd name="connsiteX6" fmla="*/ 1061357 w 1779814"/>
                <a:gd name="connsiteY6" fmla="*/ 713014 h 3015343"/>
                <a:gd name="connsiteX7" fmla="*/ 930729 w 1779814"/>
                <a:gd name="connsiteY7" fmla="*/ 1121229 h 3015343"/>
                <a:gd name="connsiteX8" fmla="*/ 751114 w 1779814"/>
                <a:gd name="connsiteY8" fmla="*/ 1268186 h 3015343"/>
                <a:gd name="connsiteX9" fmla="*/ 669472 w 1779814"/>
                <a:gd name="connsiteY9" fmla="*/ 1627414 h 3015343"/>
                <a:gd name="connsiteX10" fmla="*/ 522514 w 1779814"/>
                <a:gd name="connsiteY10" fmla="*/ 1856014 h 3015343"/>
                <a:gd name="connsiteX11" fmla="*/ 424543 w 1779814"/>
                <a:gd name="connsiteY11" fmla="*/ 2100943 h 3015343"/>
                <a:gd name="connsiteX12" fmla="*/ 293914 w 1779814"/>
                <a:gd name="connsiteY12" fmla="*/ 2443843 h 3015343"/>
                <a:gd name="connsiteX13" fmla="*/ 195943 w 1779814"/>
                <a:gd name="connsiteY13" fmla="*/ 2574471 h 3015343"/>
                <a:gd name="connsiteX14" fmla="*/ 114300 w 1779814"/>
                <a:gd name="connsiteY14" fmla="*/ 2721429 h 3015343"/>
                <a:gd name="connsiteX15" fmla="*/ 0 w 1779814"/>
                <a:gd name="connsiteY15" fmla="*/ 3015343 h 3015343"/>
                <a:gd name="connsiteX0" fmla="*/ 1856014 w 1856014"/>
                <a:gd name="connsiteY0" fmla="*/ 370114 h 3015343"/>
                <a:gd name="connsiteX1" fmla="*/ 1665514 w 1856014"/>
                <a:gd name="connsiteY1" fmla="*/ 76200 h 3015343"/>
                <a:gd name="connsiteX2" fmla="*/ 1485900 w 1856014"/>
                <a:gd name="connsiteY2" fmla="*/ 125186 h 3015343"/>
                <a:gd name="connsiteX3" fmla="*/ 1306286 w 1856014"/>
                <a:gd name="connsiteY3" fmla="*/ 27214 h 3015343"/>
                <a:gd name="connsiteX4" fmla="*/ 1289957 w 1856014"/>
                <a:gd name="connsiteY4" fmla="*/ 288471 h 3015343"/>
                <a:gd name="connsiteX5" fmla="*/ 1159329 w 1856014"/>
                <a:gd name="connsiteY5" fmla="*/ 566057 h 3015343"/>
                <a:gd name="connsiteX6" fmla="*/ 1061357 w 1856014"/>
                <a:gd name="connsiteY6" fmla="*/ 713014 h 3015343"/>
                <a:gd name="connsiteX7" fmla="*/ 930729 w 1856014"/>
                <a:gd name="connsiteY7" fmla="*/ 1121229 h 3015343"/>
                <a:gd name="connsiteX8" fmla="*/ 751114 w 1856014"/>
                <a:gd name="connsiteY8" fmla="*/ 1268186 h 3015343"/>
                <a:gd name="connsiteX9" fmla="*/ 669472 w 1856014"/>
                <a:gd name="connsiteY9" fmla="*/ 1627414 h 3015343"/>
                <a:gd name="connsiteX10" fmla="*/ 522514 w 1856014"/>
                <a:gd name="connsiteY10" fmla="*/ 1856014 h 3015343"/>
                <a:gd name="connsiteX11" fmla="*/ 424543 w 1856014"/>
                <a:gd name="connsiteY11" fmla="*/ 2100943 h 3015343"/>
                <a:gd name="connsiteX12" fmla="*/ 293914 w 1856014"/>
                <a:gd name="connsiteY12" fmla="*/ 2443843 h 3015343"/>
                <a:gd name="connsiteX13" fmla="*/ 195943 w 1856014"/>
                <a:gd name="connsiteY13" fmla="*/ 2574471 h 3015343"/>
                <a:gd name="connsiteX14" fmla="*/ 114300 w 1856014"/>
                <a:gd name="connsiteY14" fmla="*/ 2721429 h 3015343"/>
                <a:gd name="connsiteX15" fmla="*/ 0 w 1856014"/>
                <a:gd name="connsiteY15" fmla="*/ 3015343 h 3015343"/>
                <a:gd name="connsiteX0" fmla="*/ 1551214 w 1676400"/>
                <a:gd name="connsiteY0" fmla="*/ 65314 h 3015343"/>
                <a:gd name="connsiteX1" fmla="*/ 1665514 w 1676400"/>
                <a:gd name="connsiteY1" fmla="*/ 76200 h 3015343"/>
                <a:gd name="connsiteX2" fmla="*/ 1485900 w 1676400"/>
                <a:gd name="connsiteY2" fmla="*/ 125186 h 3015343"/>
                <a:gd name="connsiteX3" fmla="*/ 1306286 w 1676400"/>
                <a:gd name="connsiteY3" fmla="*/ 27214 h 3015343"/>
                <a:gd name="connsiteX4" fmla="*/ 1289957 w 1676400"/>
                <a:gd name="connsiteY4" fmla="*/ 288471 h 3015343"/>
                <a:gd name="connsiteX5" fmla="*/ 1159329 w 1676400"/>
                <a:gd name="connsiteY5" fmla="*/ 566057 h 3015343"/>
                <a:gd name="connsiteX6" fmla="*/ 1061357 w 1676400"/>
                <a:gd name="connsiteY6" fmla="*/ 713014 h 3015343"/>
                <a:gd name="connsiteX7" fmla="*/ 930729 w 1676400"/>
                <a:gd name="connsiteY7" fmla="*/ 1121229 h 3015343"/>
                <a:gd name="connsiteX8" fmla="*/ 751114 w 1676400"/>
                <a:gd name="connsiteY8" fmla="*/ 1268186 h 3015343"/>
                <a:gd name="connsiteX9" fmla="*/ 669472 w 1676400"/>
                <a:gd name="connsiteY9" fmla="*/ 1627414 h 3015343"/>
                <a:gd name="connsiteX10" fmla="*/ 522514 w 1676400"/>
                <a:gd name="connsiteY10" fmla="*/ 1856014 h 3015343"/>
                <a:gd name="connsiteX11" fmla="*/ 424543 w 1676400"/>
                <a:gd name="connsiteY11" fmla="*/ 2100943 h 3015343"/>
                <a:gd name="connsiteX12" fmla="*/ 293914 w 1676400"/>
                <a:gd name="connsiteY12" fmla="*/ 2443843 h 3015343"/>
                <a:gd name="connsiteX13" fmla="*/ 195943 w 1676400"/>
                <a:gd name="connsiteY13" fmla="*/ 2574471 h 3015343"/>
                <a:gd name="connsiteX14" fmla="*/ 114300 w 1676400"/>
                <a:gd name="connsiteY14" fmla="*/ 2721429 h 3015343"/>
                <a:gd name="connsiteX15" fmla="*/ 0 w 1676400"/>
                <a:gd name="connsiteY15" fmla="*/ 3015343 h 3015343"/>
                <a:gd name="connsiteX0" fmla="*/ 1665514 w 1665514"/>
                <a:gd name="connsiteY0" fmla="*/ 76200 h 3015343"/>
                <a:gd name="connsiteX1" fmla="*/ 1485900 w 1665514"/>
                <a:gd name="connsiteY1" fmla="*/ 125186 h 3015343"/>
                <a:gd name="connsiteX2" fmla="*/ 1306286 w 1665514"/>
                <a:gd name="connsiteY2" fmla="*/ 27214 h 3015343"/>
                <a:gd name="connsiteX3" fmla="*/ 1289957 w 1665514"/>
                <a:gd name="connsiteY3" fmla="*/ 288471 h 3015343"/>
                <a:gd name="connsiteX4" fmla="*/ 1159329 w 1665514"/>
                <a:gd name="connsiteY4" fmla="*/ 566057 h 3015343"/>
                <a:gd name="connsiteX5" fmla="*/ 1061357 w 1665514"/>
                <a:gd name="connsiteY5" fmla="*/ 713014 h 3015343"/>
                <a:gd name="connsiteX6" fmla="*/ 930729 w 1665514"/>
                <a:gd name="connsiteY6" fmla="*/ 1121229 h 3015343"/>
                <a:gd name="connsiteX7" fmla="*/ 751114 w 1665514"/>
                <a:gd name="connsiteY7" fmla="*/ 1268186 h 3015343"/>
                <a:gd name="connsiteX8" fmla="*/ 669472 w 1665514"/>
                <a:gd name="connsiteY8" fmla="*/ 1627414 h 3015343"/>
                <a:gd name="connsiteX9" fmla="*/ 522514 w 1665514"/>
                <a:gd name="connsiteY9" fmla="*/ 1856014 h 3015343"/>
                <a:gd name="connsiteX10" fmla="*/ 424543 w 1665514"/>
                <a:gd name="connsiteY10" fmla="*/ 2100943 h 3015343"/>
                <a:gd name="connsiteX11" fmla="*/ 293914 w 1665514"/>
                <a:gd name="connsiteY11" fmla="*/ 2443843 h 3015343"/>
                <a:gd name="connsiteX12" fmla="*/ 195943 w 1665514"/>
                <a:gd name="connsiteY12" fmla="*/ 2574471 h 3015343"/>
                <a:gd name="connsiteX13" fmla="*/ 114300 w 1665514"/>
                <a:gd name="connsiteY13" fmla="*/ 2721429 h 3015343"/>
                <a:gd name="connsiteX14" fmla="*/ 0 w 1665514"/>
                <a:gd name="connsiteY14" fmla="*/ 3015343 h 3015343"/>
                <a:gd name="connsiteX0" fmla="*/ 1485900 w 1485900"/>
                <a:gd name="connsiteY0" fmla="*/ 125186 h 3015343"/>
                <a:gd name="connsiteX1" fmla="*/ 1306286 w 1485900"/>
                <a:gd name="connsiteY1" fmla="*/ 27214 h 3015343"/>
                <a:gd name="connsiteX2" fmla="*/ 1289957 w 1485900"/>
                <a:gd name="connsiteY2" fmla="*/ 288471 h 3015343"/>
                <a:gd name="connsiteX3" fmla="*/ 1159329 w 1485900"/>
                <a:gd name="connsiteY3" fmla="*/ 566057 h 3015343"/>
                <a:gd name="connsiteX4" fmla="*/ 1061357 w 1485900"/>
                <a:gd name="connsiteY4" fmla="*/ 713014 h 3015343"/>
                <a:gd name="connsiteX5" fmla="*/ 930729 w 1485900"/>
                <a:gd name="connsiteY5" fmla="*/ 1121229 h 3015343"/>
                <a:gd name="connsiteX6" fmla="*/ 751114 w 1485900"/>
                <a:gd name="connsiteY6" fmla="*/ 1268186 h 3015343"/>
                <a:gd name="connsiteX7" fmla="*/ 669472 w 1485900"/>
                <a:gd name="connsiteY7" fmla="*/ 1627414 h 3015343"/>
                <a:gd name="connsiteX8" fmla="*/ 522514 w 1485900"/>
                <a:gd name="connsiteY8" fmla="*/ 1856014 h 3015343"/>
                <a:gd name="connsiteX9" fmla="*/ 424543 w 1485900"/>
                <a:gd name="connsiteY9" fmla="*/ 2100943 h 3015343"/>
                <a:gd name="connsiteX10" fmla="*/ 293914 w 1485900"/>
                <a:gd name="connsiteY10" fmla="*/ 2443843 h 3015343"/>
                <a:gd name="connsiteX11" fmla="*/ 195943 w 1485900"/>
                <a:gd name="connsiteY11" fmla="*/ 2574471 h 3015343"/>
                <a:gd name="connsiteX12" fmla="*/ 114300 w 1485900"/>
                <a:gd name="connsiteY12" fmla="*/ 2721429 h 3015343"/>
                <a:gd name="connsiteX13" fmla="*/ 0 w 1485900"/>
                <a:gd name="connsiteY13" fmla="*/ 3015343 h 301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5900" h="3015343">
                  <a:moveTo>
                    <a:pt x="1485900" y="125186"/>
                  </a:moveTo>
                  <a:cubicBezTo>
                    <a:pt x="1426029" y="117022"/>
                    <a:pt x="1338943" y="0"/>
                    <a:pt x="1306286" y="27214"/>
                  </a:cubicBezTo>
                  <a:cubicBezTo>
                    <a:pt x="1273629" y="54428"/>
                    <a:pt x="1314450" y="198664"/>
                    <a:pt x="1289957" y="288471"/>
                  </a:cubicBezTo>
                  <a:cubicBezTo>
                    <a:pt x="1265464" y="378278"/>
                    <a:pt x="1197429" y="495300"/>
                    <a:pt x="1159329" y="566057"/>
                  </a:cubicBezTo>
                  <a:cubicBezTo>
                    <a:pt x="1121229" y="636814"/>
                    <a:pt x="1099457" y="620485"/>
                    <a:pt x="1061357" y="713014"/>
                  </a:cubicBezTo>
                  <a:cubicBezTo>
                    <a:pt x="1023257" y="805543"/>
                    <a:pt x="982436" y="1028700"/>
                    <a:pt x="930729" y="1121229"/>
                  </a:cubicBezTo>
                  <a:cubicBezTo>
                    <a:pt x="879022" y="1213758"/>
                    <a:pt x="794657" y="1183822"/>
                    <a:pt x="751114" y="1268186"/>
                  </a:cubicBezTo>
                  <a:cubicBezTo>
                    <a:pt x="707571" y="1352550"/>
                    <a:pt x="707572" y="1529443"/>
                    <a:pt x="669472" y="1627414"/>
                  </a:cubicBezTo>
                  <a:cubicBezTo>
                    <a:pt x="631372" y="1725385"/>
                    <a:pt x="563336" y="1777092"/>
                    <a:pt x="522514" y="1856014"/>
                  </a:cubicBezTo>
                  <a:cubicBezTo>
                    <a:pt x="481692" y="1934936"/>
                    <a:pt x="462643" y="2002972"/>
                    <a:pt x="424543" y="2100943"/>
                  </a:cubicBezTo>
                  <a:cubicBezTo>
                    <a:pt x="386443" y="2198914"/>
                    <a:pt x="332014" y="2364922"/>
                    <a:pt x="293914" y="2443843"/>
                  </a:cubicBezTo>
                  <a:cubicBezTo>
                    <a:pt x="255814" y="2522764"/>
                    <a:pt x="225879" y="2528207"/>
                    <a:pt x="195943" y="2574471"/>
                  </a:cubicBezTo>
                  <a:cubicBezTo>
                    <a:pt x="166007" y="2620735"/>
                    <a:pt x="146957" y="2647950"/>
                    <a:pt x="114300" y="2721429"/>
                  </a:cubicBezTo>
                  <a:cubicBezTo>
                    <a:pt x="81643" y="2794908"/>
                    <a:pt x="0" y="3015343"/>
                    <a:pt x="0" y="3015343"/>
                  </a:cubicBezTo>
                </a:path>
              </a:pathLst>
            </a:custGeom>
            <a:ln w="101600">
              <a:solidFill>
                <a:srgbClr val="4A7EBB"/>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583871" y="3657600"/>
              <a:ext cx="1420586" cy="685800"/>
            </a:xfrm>
            <a:custGeom>
              <a:avLst/>
              <a:gdLst>
                <a:gd name="connsiteX0" fmla="*/ 1420586 w 1420586"/>
                <a:gd name="connsiteY0" fmla="*/ 685800 h 685800"/>
                <a:gd name="connsiteX1" fmla="*/ 1208315 w 1420586"/>
                <a:gd name="connsiteY1" fmla="*/ 359229 h 685800"/>
                <a:gd name="connsiteX2" fmla="*/ 1061358 w 1420586"/>
                <a:gd name="connsiteY2" fmla="*/ 277586 h 685800"/>
                <a:gd name="connsiteX3" fmla="*/ 881743 w 1420586"/>
                <a:gd name="connsiteY3" fmla="*/ 293914 h 685800"/>
                <a:gd name="connsiteX4" fmla="*/ 734786 w 1420586"/>
                <a:gd name="connsiteY4" fmla="*/ 146957 h 685800"/>
                <a:gd name="connsiteX5" fmla="*/ 636815 w 1420586"/>
                <a:gd name="connsiteY5" fmla="*/ 48986 h 685800"/>
                <a:gd name="connsiteX6" fmla="*/ 375558 w 1420586"/>
                <a:gd name="connsiteY6" fmla="*/ 48986 h 685800"/>
                <a:gd name="connsiteX7" fmla="*/ 293915 w 1420586"/>
                <a:gd name="connsiteY7" fmla="*/ 0 h 685800"/>
                <a:gd name="connsiteX8" fmla="*/ 146958 w 1420586"/>
                <a:gd name="connsiteY8" fmla="*/ 48986 h 685800"/>
                <a:gd name="connsiteX9" fmla="*/ 0 w 1420586"/>
                <a:gd name="connsiteY9" fmla="*/ 16329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0586" h="685800">
                  <a:moveTo>
                    <a:pt x="1420586" y="685800"/>
                  </a:moveTo>
                  <a:cubicBezTo>
                    <a:pt x="1344386" y="556532"/>
                    <a:pt x="1268186" y="427265"/>
                    <a:pt x="1208315" y="359229"/>
                  </a:cubicBezTo>
                  <a:cubicBezTo>
                    <a:pt x="1148444" y="291193"/>
                    <a:pt x="1115787" y="288472"/>
                    <a:pt x="1061358" y="277586"/>
                  </a:cubicBezTo>
                  <a:cubicBezTo>
                    <a:pt x="1006929" y="266700"/>
                    <a:pt x="936172" y="315685"/>
                    <a:pt x="881743" y="293914"/>
                  </a:cubicBezTo>
                  <a:cubicBezTo>
                    <a:pt x="827314" y="272143"/>
                    <a:pt x="734786" y="146957"/>
                    <a:pt x="734786" y="146957"/>
                  </a:cubicBezTo>
                  <a:cubicBezTo>
                    <a:pt x="693965" y="106136"/>
                    <a:pt x="696686" y="65314"/>
                    <a:pt x="636815" y="48986"/>
                  </a:cubicBezTo>
                  <a:cubicBezTo>
                    <a:pt x="576944" y="32658"/>
                    <a:pt x="432708" y="57150"/>
                    <a:pt x="375558" y="48986"/>
                  </a:cubicBezTo>
                  <a:cubicBezTo>
                    <a:pt x="318408" y="40822"/>
                    <a:pt x="332015" y="0"/>
                    <a:pt x="293915" y="0"/>
                  </a:cubicBezTo>
                  <a:cubicBezTo>
                    <a:pt x="255815" y="0"/>
                    <a:pt x="195944" y="46265"/>
                    <a:pt x="146958" y="48986"/>
                  </a:cubicBezTo>
                  <a:cubicBezTo>
                    <a:pt x="97972" y="51708"/>
                    <a:pt x="48986" y="34018"/>
                    <a:pt x="0" y="16329"/>
                  </a:cubicBezTo>
                </a:path>
              </a:pathLst>
            </a:custGeom>
            <a:ln w="101600">
              <a:prstDash val="sysDot"/>
            </a:ln>
            <a:effectLst>
              <a:outerShdw dist="50800" dir="12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066800" y="2296583"/>
            <a:ext cx="6819900" cy="2224617"/>
          </a:xfrm>
          <a:custGeom>
            <a:avLst/>
            <a:gdLst>
              <a:gd name="connsiteX0" fmla="*/ 6819900 w 6819900"/>
              <a:gd name="connsiteY0" fmla="*/ 2224617 h 2224617"/>
              <a:gd name="connsiteX1" fmla="*/ 6426200 w 6819900"/>
              <a:gd name="connsiteY1" fmla="*/ 2148417 h 2224617"/>
              <a:gd name="connsiteX2" fmla="*/ 6223000 w 6819900"/>
              <a:gd name="connsiteY2" fmla="*/ 1983317 h 2224617"/>
              <a:gd name="connsiteX3" fmla="*/ 5918200 w 6819900"/>
              <a:gd name="connsiteY3" fmla="*/ 1665817 h 2224617"/>
              <a:gd name="connsiteX4" fmla="*/ 5676900 w 6819900"/>
              <a:gd name="connsiteY4" fmla="*/ 1335617 h 2224617"/>
              <a:gd name="connsiteX5" fmla="*/ 5511800 w 6819900"/>
              <a:gd name="connsiteY5" fmla="*/ 1043517 h 2224617"/>
              <a:gd name="connsiteX6" fmla="*/ 5207000 w 6819900"/>
              <a:gd name="connsiteY6" fmla="*/ 738717 h 2224617"/>
              <a:gd name="connsiteX7" fmla="*/ 4775200 w 6819900"/>
              <a:gd name="connsiteY7" fmla="*/ 535517 h 2224617"/>
              <a:gd name="connsiteX8" fmla="*/ 4470400 w 6819900"/>
              <a:gd name="connsiteY8" fmla="*/ 370417 h 2224617"/>
              <a:gd name="connsiteX9" fmla="*/ 4356100 w 6819900"/>
              <a:gd name="connsiteY9" fmla="*/ 243417 h 2224617"/>
              <a:gd name="connsiteX10" fmla="*/ 4102100 w 6819900"/>
              <a:gd name="connsiteY10" fmla="*/ 65617 h 2224617"/>
              <a:gd name="connsiteX11" fmla="*/ 3898900 w 6819900"/>
              <a:gd name="connsiteY11" fmla="*/ 2117 h 2224617"/>
              <a:gd name="connsiteX12" fmla="*/ 3594100 w 6819900"/>
              <a:gd name="connsiteY12" fmla="*/ 78317 h 2224617"/>
              <a:gd name="connsiteX13" fmla="*/ 3302000 w 6819900"/>
              <a:gd name="connsiteY13" fmla="*/ 167217 h 2224617"/>
              <a:gd name="connsiteX14" fmla="*/ 3035300 w 6819900"/>
              <a:gd name="connsiteY14" fmla="*/ 281517 h 2224617"/>
              <a:gd name="connsiteX15" fmla="*/ 2768600 w 6819900"/>
              <a:gd name="connsiteY15" fmla="*/ 548217 h 2224617"/>
              <a:gd name="connsiteX16" fmla="*/ 2692400 w 6819900"/>
              <a:gd name="connsiteY16" fmla="*/ 687917 h 2224617"/>
              <a:gd name="connsiteX17" fmla="*/ 2578100 w 6819900"/>
              <a:gd name="connsiteY17" fmla="*/ 814917 h 2224617"/>
              <a:gd name="connsiteX18" fmla="*/ 2425700 w 6819900"/>
              <a:gd name="connsiteY18" fmla="*/ 916517 h 2224617"/>
              <a:gd name="connsiteX19" fmla="*/ 2171700 w 6819900"/>
              <a:gd name="connsiteY19" fmla="*/ 814917 h 2224617"/>
              <a:gd name="connsiteX20" fmla="*/ 1879600 w 6819900"/>
              <a:gd name="connsiteY20" fmla="*/ 573617 h 2224617"/>
              <a:gd name="connsiteX21" fmla="*/ 1536700 w 6819900"/>
              <a:gd name="connsiteY21" fmla="*/ 599017 h 2224617"/>
              <a:gd name="connsiteX22" fmla="*/ 1193800 w 6819900"/>
              <a:gd name="connsiteY22" fmla="*/ 599017 h 2224617"/>
              <a:gd name="connsiteX23" fmla="*/ 914400 w 6819900"/>
              <a:gd name="connsiteY23" fmla="*/ 751417 h 2224617"/>
              <a:gd name="connsiteX24" fmla="*/ 685800 w 6819900"/>
              <a:gd name="connsiteY24" fmla="*/ 764117 h 2224617"/>
              <a:gd name="connsiteX25" fmla="*/ 533400 w 6819900"/>
              <a:gd name="connsiteY25" fmla="*/ 726017 h 2224617"/>
              <a:gd name="connsiteX26" fmla="*/ 419100 w 6819900"/>
              <a:gd name="connsiteY26" fmla="*/ 840317 h 2224617"/>
              <a:gd name="connsiteX27" fmla="*/ 330200 w 6819900"/>
              <a:gd name="connsiteY27" fmla="*/ 891117 h 2224617"/>
              <a:gd name="connsiteX28" fmla="*/ 101600 w 6819900"/>
              <a:gd name="connsiteY28" fmla="*/ 941917 h 2224617"/>
              <a:gd name="connsiteX29" fmla="*/ 88900 w 6819900"/>
              <a:gd name="connsiteY29" fmla="*/ 1018117 h 2224617"/>
              <a:gd name="connsiteX30" fmla="*/ 0 w 6819900"/>
              <a:gd name="connsiteY30" fmla="*/ 1195917 h 2224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19900" h="2224617">
                <a:moveTo>
                  <a:pt x="6819900" y="2224617"/>
                </a:moveTo>
                <a:cubicBezTo>
                  <a:pt x="6672791" y="2206625"/>
                  <a:pt x="6525683" y="2188634"/>
                  <a:pt x="6426200" y="2148417"/>
                </a:cubicBezTo>
                <a:cubicBezTo>
                  <a:pt x="6326717" y="2108200"/>
                  <a:pt x="6307667" y="2063750"/>
                  <a:pt x="6223000" y="1983317"/>
                </a:cubicBezTo>
                <a:cubicBezTo>
                  <a:pt x="6138333" y="1902884"/>
                  <a:pt x="6009217" y="1773767"/>
                  <a:pt x="5918200" y="1665817"/>
                </a:cubicBezTo>
                <a:cubicBezTo>
                  <a:pt x="5827183" y="1557867"/>
                  <a:pt x="5744633" y="1439334"/>
                  <a:pt x="5676900" y="1335617"/>
                </a:cubicBezTo>
                <a:cubicBezTo>
                  <a:pt x="5609167" y="1231900"/>
                  <a:pt x="5590117" y="1143000"/>
                  <a:pt x="5511800" y="1043517"/>
                </a:cubicBezTo>
                <a:cubicBezTo>
                  <a:pt x="5433483" y="944034"/>
                  <a:pt x="5329767" y="823384"/>
                  <a:pt x="5207000" y="738717"/>
                </a:cubicBezTo>
                <a:cubicBezTo>
                  <a:pt x="5084233" y="654050"/>
                  <a:pt x="4897967" y="596900"/>
                  <a:pt x="4775200" y="535517"/>
                </a:cubicBezTo>
                <a:cubicBezTo>
                  <a:pt x="4652433" y="474134"/>
                  <a:pt x="4540250" y="419100"/>
                  <a:pt x="4470400" y="370417"/>
                </a:cubicBezTo>
                <a:cubicBezTo>
                  <a:pt x="4400550" y="321734"/>
                  <a:pt x="4417483" y="294217"/>
                  <a:pt x="4356100" y="243417"/>
                </a:cubicBezTo>
                <a:cubicBezTo>
                  <a:pt x="4294717" y="192617"/>
                  <a:pt x="4178300" y="105834"/>
                  <a:pt x="4102100" y="65617"/>
                </a:cubicBezTo>
                <a:cubicBezTo>
                  <a:pt x="4025900" y="25400"/>
                  <a:pt x="3983567" y="0"/>
                  <a:pt x="3898900" y="2117"/>
                </a:cubicBezTo>
                <a:cubicBezTo>
                  <a:pt x="3814233" y="4234"/>
                  <a:pt x="3693583" y="50800"/>
                  <a:pt x="3594100" y="78317"/>
                </a:cubicBezTo>
                <a:cubicBezTo>
                  <a:pt x="3494617" y="105834"/>
                  <a:pt x="3395133" y="133350"/>
                  <a:pt x="3302000" y="167217"/>
                </a:cubicBezTo>
                <a:cubicBezTo>
                  <a:pt x="3208867" y="201084"/>
                  <a:pt x="3124200" y="218017"/>
                  <a:pt x="3035300" y="281517"/>
                </a:cubicBezTo>
                <a:cubicBezTo>
                  <a:pt x="2946400" y="345017"/>
                  <a:pt x="2825750" y="480484"/>
                  <a:pt x="2768600" y="548217"/>
                </a:cubicBezTo>
                <a:cubicBezTo>
                  <a:pt x="2711450" y="615950"/>
                  <a:pt x="2724150" y="643467"/>
                  <a:pt x="2692400" y="687917"/>
                </a:cubicBezTo>
                <a:cubicBezTo>
                  <a:pt x="2660650" y="732367"/>
                  <a:pt x="2622550" y="776817"/>
                  <a:pt x="2578100" y="814917"/>
                </a:cubicBezTo>
                <a:cubicBezTo>
                  <a:pt x="2533650" y="853017"/>
                  <a:pt x="2493433" y="916517"/>
                  <a:pt x="2425700" y="916517"/>
                </a:cubicBezTo>
                <a:cubicBezTo>
                  <a:pt x="2357967" y="916517"/>
                  <a:pt x="2262717" y="872067"/>
                  <a:pt x="2171700" y="814917"/>
                </a:cubicBezTo>
                <a:cubicBezTo>
                  <a:pt x="2080683" y="757767"/>
                  <a:pt x="1985433" y="609600"/>
                  <a:pt x="1879600" y="573617"/>
                </a:cubicBezTo>
                <a:cubicBezTo>
                  <a:pt x="1773767" y="537634"/>
                  <a:pt x="1651000" y="594784"/>
                  <a:pt x="1536700" y="599017"/>
                </a:cubicBezTo>
                <a:cubicBezTo>
                  <a:pt x="1422400" y="603250"/>
                  <a:pt x="1297517" y="573617"/>
                  <a:pt x="1193800" y="599017"/>
                </a:cubicBezTo>
                <a:cubicBezTo>
                  <a:pt x="1090083" y="624417"/>
                  <a:pt x="999067" y="723900"/>
                  <a:pt x="914400" y="751417"/>
                </a:cubicBezTo>
                <a:cubicBezTo>
                  <a:pt x="829733" y="778934"/>
                  <a:pt x="749300" y="768350"/>
                  <a:pt x="685800" y="764117"/>
                </a:cubicBezTo>
                <a:cubicBezTo>
                  <a:pt x="622300" y="759884"/>
                  <a:pt x="577850" y="713317"/>
                  <a:pt x="533400" y="726017"/>
                </a:cubicBezTo>
                <a:cubicBezTo>
                  <a:pt x="488950" y="738717"/>
                  <a:pt x="452967" y="812800"/>
                  <a:pt x="419100" y="840317"/>
                </a:cubicBezTo>
                <a:cubicBezTo>
                  <a:pt x="385233" y="867834"/>
                  <a:pt x="383117" y="874184"/>
                  <a:pt x="330200" y="891117"/>
                </a:cubicBezTo>
                <a:cubicBezTo>
                  <a:pt x="277283" y="908050"/>
                  <a:pt x="141817" y="920750"/>
                  <a:pt x="101600" y="941917"/>
                </a:cubicBezTo>
                <a:cubicBezTo>
                  <a:pt x="61383" y="963084"/>
                  <a:pt x="105833" y="975784"/>
                  <a:pt x="88900" y="1018117"/>
                </a:cubicBezTo>
                <a:cubicBezTo>
                  <a:pt x="71967" y="1060450"/>
                  <a:pt x="35983" y="1128183"/>
                  <a:pt x="0" y="1195917"/>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6"/>
          <p:cNvGrpSpPr/>
          <p:nvPr/>
        </p:nvGrpSpPr>
        <p:grpSpPr>
          <a:xfrm>
            <a:off x="977900" y="3467100"/>
            <a:ext cx="7162800" cy="802217"/>
            <a:chOff x="977900" y="3467100"/>
            <a:chExt cx="7162800" cy="802217"/>
          </a:xfrm>
        </p:grpSpPr>
        <p:sp>
          <p:nvSpPr>
            <p:cNvPr id="16" name="Freeform 15"/>
            <p:cNvSpPr/>
            <p:nvPr/>
          </p:nvSpPr>
          <p:spPr>
            <a:xfrm>
              <a:off x="5753100" y="3784600"/>
              <a:ext cx="2108200" cy="484717"/>
            </a:xfrm>
            <a:custGeom>
              <a:avLst/>
              <a:gdLst>
                <a:gd name="connsiteX0" fmla="*/ 2108200 w 2108200"/>
                <a:gd name="connsiteY0" fmla="*/ 203200 h 484717"/>
                <a:gd name="connsiteX1" fmla="*/ 1955800 w 2108200"/>
                <a:gd name="connsiteY1" fmla="*/ 317500 h 484717"/>
                <a:gd name="connsiteX2" fmla="*/ 1752600 w 2108200"/>
                <a:gd name="connsiteY2" fmla="*/ 482600 h 484717"/>
                <a:gd name="connsiteX3" fmla="*/ 1536700 w 2108200"/>
                <a:gd name="connsiteY3" fmla="*/ 304800 h 484717"/>
                <a:gd name="connsiteX4" fmla="*/ 1257300 w 2108200"/>
                <a:gd name="connsiteY4" fmla="*/ 355600 h 484717"/>
                <a:gd name="connsiteX5" fmla="*/ 952500 w 2108200"/>
                <a:gd name="connsiteY5" fmla="*/ 304800 h 484717"/>
                <a:gd name="connsiteX6" fmla="*/ 647700 w 2108200"/>
                <a:gd name="connsiteY6" fmla="*/ 292100 h 484717"/>
                <a:gd name="connsiteX7" fmla="*/ 533400 w 2108200"/>
                <a:gd name="connsiteY7" fmla="*/ 266700 h 484717"/>
                <a:gd name="connsiteX8" fmla="*/ 330200 w 2108200"/>
                <a:gd name="connsiteY8" fmla="*/ 203200 h 484717"/>
                <a:gd name="connsiteX9" fmla="*/ 0 w 2108200"/>
                <a:gd name="connsiteY9" fmla="*/ 0 h 484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200" h="484717">
                  <a:moveTo>
                    <a:pt x="2108200" y="203200"/>
                  </a:moveTo>
                  <a:cubicBezTo>
                    <a:pt x="2061633" y="237066"/>
                    <a:pt x="2015067" y="270933"/>
                    <a:pt x="1955800" y="317500"/>
                  </a:cubicBezTo>
                  <a:cubicBezTo>
                    <a:pt x="1896533" y="364067"/>
                    <a:pt x="1822450" y="484717"/>
                    <a:pt x="1752600" y="482600"/>
                  </a:cubicBezTo>
                  <a:cubicBezTo>
                    <a:pt x="1682750" y="480483"/>
                    <a:pt x="1619250" y="325967"/>
                    <a:pt x="1536700" y="304800"/>
                  </a:cubicBezTo>
                  <a:cubicBezTo>
                    <a:pt x="1454150" y="283633"/>
                    <a:pt x="1354667" y="355600"/>
                    <a:pt x="1257300" y="355600"/>
                  </a:cubicBezTo>
                  <a:cubicBezTo>
                    <a:pt x="1159933" y="355600"/>
                    <a:pt x="1054100" y="315383"/>
                    <a:pt x="952500" y="304800"/>
                  </a:cubicBezTo>
                  <a:cubicBezTo>
                    <a:pt x="850900" y="294217"/>
                    <a:pt x="717550" y="298450"/>
                    <a:pt x="647700" y="292100"/>
                  </a:cubicBezTo>
                  <a:cubicBezTo>
                    <a:pt x="577850" y="285750"/>
                    <a:pt x="586317" y="281517"/>
                    <a:pt x="533400" y="266700"/>
                  </a:cubicBezTo>
                  <a:cubicBezTo>
                    <a:pt x="480483" y="251883"/>
                    <a:pt x="419100" y="247650"/>
                    <a:pt x="330200" y="203200"/>
                  </a:cubicBezTo>
                  <a:cubicBezTo>
                    <a:pt x="241300" y="158750"/>
                    <a:pt x="120650" y="79375"/>
                    <a:pt x="0" y="0"/>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977900" y="3467100"/>
              <a:ext cx="7162800" cy="768350"/>
            </a:xfrm>
            <a:custGeom>
              <a:avLst/>
              <a:gdLst>
                <a:gd name="connsiteX0" fmla="*/ 7162800 w 7162800"/>
                <a:gd name="connsiteY0" fmla="*/ 495300 h 768350"/>
                <a:gd name="connsiteX1" fmla="*/ 7061200 w 7162800"/>
                <a:gd name="connsiteY1" fmla="*/ 419100 h 768350"/>
                <a:gd name="connsiteX2" fmla="*/ 6769100 w 7162800"/>
                <a:gd name="connsiteY2" fmla="*/ 457200 h 768350"/>
                <a:gd name="connsiteX3" fmla="*/ 6705600 w 7162800"/>
                <a:gd name="connsiteY3" fmla="*/ 279400 h 768350"/>
                <a:gd name="connsiteX4" fmla="*/ 6451600 w 7162800"/>
                <a:gd name="connsiteY4" fmla="*/ 330200 h 768350"/>
                <a:gd name="connsiteX5" fmla="*/ 6235700 w 7162800"/>
                <a:gd name="connsiteY5" fmla="*/ 393700 h 768350"/>
                <a:gd name="connsiteX6" fmla="*/ 6096000 w 7162800"/>
                <a:gd name="connsiteY6" fmla="*/ 266700 h 768350"/>
                <a:gd name="connsiteX7" fmla="*/ 5829300 w 7162800"/>
                <a:gd name="connsiteY7" fmla="*/ 317500 h 768350"/>
                <a:gd name="connsiteX8" fmla="*/ 5511800 w 7162800"/>
                <a:gd name="connsiteY8" fmla="*/ 177800 h 768350"/>
                <a:gd name="connsiteX9" fmla="*/ 5168900 w 7162800"/>
                <a:gd name="connsiteY9" fmla="*/ 190500 h 768350"/>
                <a:gd name="connsiteX10" fmla="*/ 4927600 w 7162800"/>
                <a:gd name="connsiteY10" fmla="*/ 266700 h 768350"/>
                <a:gd name="connsiteX11" fmla="*/ 4178300 w 7162800"/>
                <a:gd name="connsiteY11" fmla="*/ 266700 h 768350"/>
                <a:gd name="connsiteX12" fmla="*/ 3784600 w 7162800"/>
                <a:gd name="connsiteY12" fmla="*/ 330200 h 768350"/>
                <a:gd name="connsiteX13" fmla="*/ 3746500 w 7162800"/>
                <a:gd name="connsiteY13" fmla="*/ 381000 h 768350"/>
                <a:gd name="connsiteX14" fmla="*/ 3467100 w 7162800"/>
                <a:gd name="connsiteY14" fmla="*/ 279400 h 768350"/>
                <a:gd name="connsiteX15" fmla="*/ 3175000 w 7162800"/>
                <a:gd name="connsiteY15" fmla="*/ 330200 h 768350"/>
                <a:gd name="connsiteX16" fmla="*/ 3060700 w 7162800"/>
                <a:gd name="connsiteY16" fmla="*/ 381000 h 768350"/>
                <a:gd name="connsiteX17" fmla="*/ 2921000 w 7162800"/>
                <a:gd name="connsiteY17" fmla="*/ 431800 h 768350"/>
                <a:gd name="connsiteX18" fmla="*/ 2806700 w 7162800"/>
                <a:gd name="connsiteY18" fmla="*/ 660400 h 768350"/>
                <a:gd name="connsiteX19" fmla="*/ 2768600 w 7162800"/>
                <a:gd name="connsiteY19" fmla="*/ 762000 h 768350"/>
                <a:gd name="connsiteX20" fmla="*/ 2578100 w 7162800"/>
                <a:gd name="connsiteY20" fmla="*/ 698500 h 768350"/>
                <a:gd name="connsiteX21" fmla="*/ 2286000 w 7162800"/>
                <a:gd name="connsiteY21" fmla="*/ 609600 h 768350"/>
                <a:gd name="connsiteX22" fmla="*/ 2120900 w 7162800"/>
                <a:gd name="connsiteY22" fmla="*/ 635000 h 768350"/>
                <a:gd name="connsiteX23" fmla="*/ 2019300 w 7162800"/>
                <a:gd name="connsiteY23" fmla="*/ 596900 h 768350"/>
                <a:gd name="connsiteX24" fmla="*/ 1930400 w 7162800"/>
                <a:gd name="connsiteY24" fmla="*/ 393700 h 768350"/>
                <a:gd name="connsiteX25" fmla="*/ 1676400 w 7162800"/>
                <a:gd name="connsiteY25" fmla="*/ 330200 h 768350"/>
                <a:gd name="connsiteX26" fmla="*/ 1549400 w 7162800"/>
                <a:gd name="connsiteY26" fmla="*/ 254000 h 768350"/>
                <a:gd name="connsiteX27" fmla="*/ 1282700 w 7162800"/>
                <a:gd name="connsiteY27" fmla="*/ 76200 h 768350"/>
                <a:gd name="connsiteX28" fmla="*/ 1143000 w 7162800"/>
                <a:gd name="connsiteY28" fmla="*/ 38100 h 768350"/>
                <a:gd name="connsiteX29" fmla="*/ 889000 w 7162800"/>
                <a:gd name="connsiteY29" fmla="*/ 0 h 768350"/>
                <a:gd name="connsiteX30" fmla="*/ 596900 w 7162800"/>
                <a:gd name="connsiteY30" fmla="*/ 38100 h 768350"/>
                <a:gd name="connsiteX31" fmla="*/ 533400 w 7162800"/>
                <a:gd name="connsiteY31" fmla="*/ 114300 h 768350"/>
                <a:gd name="connsiteX32" fmla="*/ 368300 w 7162800"/>
                <a:gd name="connsiteY32" fmla="*/ 177800 h 768350"/>
                <a:gd name="connsiteX33" fmla="*/ 165100 w 7162800"/>
                <a:gd name="connsiteY33" fmla="*/ 139700 h 768350"/>
                <a:gd name="connsiteX34" fmla="*/ 0 w 7162800"/>
                <a:gd name="connsiteY34" fmla="*/ 88900 h 76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62800" h="768350">
                  <a:moveTo>
                    <a:pt x="7162800" y="495300"/>
                  </a:moveTo>
                  <a:cubicBezTo>
                    <a:pt x="7144808" y="460375"/>
                    <a:pt x="7126817" y="425450"/>
                    <a:pt x="7061200" y="419100"/>
                  </a:cubicBezTo>
                  <a:cubicBezTo>
                    <a:pt x="6995583" y="412750"/>
                    <a:pt x="6828367" y="480483"/>
                    <a:pt x="6769100" y="457200"/>
                  </a:cubicBezTo>
                  <a:cubicBezTo>
                    <a:pt x="6709833" y="433917"/>
                    <a:pt x="6758517" y="300567"/>
                    <a:pt x="6705600" y="279400"/>
                  </a:cubicBezTo>
                  <a:cubicBezTo>
                    <a:pt x="6652683" y="258233"/>
                    <a:pt x="6529917" y="311150"/>
                    <a:pt x="6451600" y="330200"/>
                  </a:cubicBezTo>
                  <a:cubicBezTo>
                    <a:pt x="6373283" y="349250"/>
                    <a:pt x="6294967" y="404283"/>
                    <a:pt x="6235700" y="393700"/>
                  </a:cubicBezTo>
                  <a:cubicBezTo>
                    <a:pt x="6176433" y="383117"/>
                    <a:pt x="6163733" y="279400"/>
                    <a:pt x="6096000" y="266700"/>
                  </a:cubicBezTo>
                  <a:cubicBezTo>
                    <a:pt x="6028267" y="254000"/>
                    <a:pt x="5926667" y="332317"/>
                    <a:pt x="5829300" y="317500"/>
                  </a:cubicBezTo>
                  <a:cubicBezTo>
                    <a:pt x="5731933" y="302683"/>
                    <a:pt x="5621867" y="198967"/>
                    <a:pt x="5511800" y="177800"/>
                  </a:cubicBezTo>
                  <a:cubicBezTo>
                    <a:pt x="5401733" y="156633"/>
                    <a:pt x="5266267" y="175683"/>
                    <a:pt x="5168900" y="190500"/>
                  </a:cubicBezTo>
                  <a:cubicBezTo>
                    <a:pt x="5071533" y="205317"/>
                    <a:pt x="5092700" y="254000"/>
                    <a:pt x="4927600" y="266700"/>
                  </a:cubicBezTo>
                  <a:cubicBezTo>
                    <a:pt x="4762500" y="279400"/>
                    <a:pt x="4368800" y="256117"/>
                    <a:pt x="4178300" y="266700"/>
                  </a:cubicBezTo>
                  <a:cubicBezTo>
                    <a:pt x="3987800" y="277283"/>
                    <a:pt x="3856567" y="311150"/>
                    <a:pt x="3784600" y="330200"/>
                  </a:cubicBezTo>
                  <a:cubicBezTo>
                    <a:pt x="3712633" y="349250"/>
                    <a:pt x="3799417" y="389467"/>
                    <a:pt x="3746500" y="381000"/>
                  </a:cubicBezTo>
                  <a:cubicBezTo>
                    <a:pt x="3693583" y="372533"/>
                    <a:pt x="3562350" y="287867"/>
                    <a:pt x="3467100" y="279400"/>
                  </a:cubicBezTo>
                  <a:cubicBezTo>
                    <a:pt x="3371850" y="270933"/>
                    <a:pt x="3242733" y="313267"/>
                    <a:pt x="3175000" y="330200"/>
                  </a:cubicBezTo>
                  <a:cubicBezTo>
                    <a:pt x="3107267" y="347133"/>
                    <a:pt x="3103033" y="364067"/>
                    <a:pt x="3060700" y="381000"/>
                  </a:cubicBezTo>
                  <a:cubicBezTo>
                    <a:pt x="3018367" y="397933"/>
                    <a:pt x="2963333" y="385233"/>
                    <a:pt x="2921000" y="431800"/>
                  </a:cubicBezTo>
                  <a:cubicBezTo>
                    <a:pt x="2878667" y="478367"/>
                    <a:pt x="2832100" y="605367"/>
                    <a:pt x="2806700" y="660400"/>
                  </a:cubicBezTo>
                  <a:cubicBezTo>
                    <a:pt x="2781300" y="715433"/>
                    <a:pt x="2806700" y="755650"/>
                    <a:pt x="2768600" y="762000"/>
                  </a:cubicBezTo>
                  <a:cubicBezTo>
                    <a:pt x="2730500" y="768350"/>
                    <a:pt x="2658533" y="723900"/>
                    <a:pt x="2578100" y="698500"/>
                  </a:cubicBezTo>
                  <a:cubicBezTo>
                    <a:pt x="2497667" y="673100"/>
                    <a:pt x="2362200" y="620183"/>
                    <a:pt x="2286000" y="609600"/>
                  </a:cubicBezTo>
                  <a:cubicBezTo>
                    <a:pt x="2209800" y="599017"/>
                    <a:pt x="2165350" y="637117"/>
                    <a:pt x="2120900" y="635000"/>
                  </a:cubicBezTo>
                  <a:cubicBezTo>
                    <a:pt x="2076450" y="632883"/>
                    <a:pt x="2051050" y="637117"/>
                    <a:pt x="2019300" y="596900"/>
                  </a:cubicBezTo>
                  <a:cubicBezTo>
                    <a:pt x="1987550" y="556683"/>
                    <a:pt x="1987550" y="438150"/>
                    <a:pt x="1930400" y="393700"/>
                  </a:cubicBezTo>
                  <a:cubicBezTo>
                    <a:pt x="1873250" y="349250"/>
                    <a:pt x="1739900" y="353483"/>
                    <a:pt x="1676400" y="330200"/>
                  </a:cubicBezTo>
                  <a:cubicBezTo>
                    <a:pt x="1612900" y="306917"/>
                    <a:pt x="1615017" y="296333"/>
                    <a:pt x="1549400" y="254000"/>
                  </a:cubicBezTo>
                  <a:cubicBezTo>
                    <a:pt x="1483783" y="211667"/>
                    <a:pt x="1350433" y="112183"/>
                    <a:pt x="1282700" y="76200"/>
                  </a:cubicBezTo>
                  <a:cubicBezTo>
                    <a:pt x="1214967" y="40217"/>
                    <a:pt x="1208617" y="50800"/>
                    <a:pt x="1143000" y="38100"/>
                  </a:cubicBezTo>
                  <a:cubicBezTo>
                    <a:pt x="1077383" y="25400"/>
                    <a:pt x="980017" y="0"/>
                    <a:pt x="889000" y="0"/>
                  </a:cubicBezTo>
                  <a:cubicBezTo>
                    <a:pt x="797983" y="0"/>
                    <a:pt x="656167" y="19050"/>
                    <a:pt x="596900" y="38100"/>
                  </a:cubicBezTo>
                  <a:cubicBezTo>
                    <a:pt x="537633" y="57150"/>
                    <a:pt x="571500" y="91017"/>
                    <a:pt x="533400" y="114300"/>
                  </a:cubicBezTo>
                  <a:cubicBezTo>
                    <a:pt x="495300" y="137583"/>
                    <a:pt x="429683" y="173567"/>
                    <a:pt x="368300" y="177800"/>
                  </a:cubicBezTo>
                  <a:cubicBezTo>
                    <a:pt x="306917" y="182033"/>
                    <a:pt x="226483" y="154517"/>
                    <a:pt x="165100" y="139700"/>
                  </a:cubicBezTo>
                  <a:cubicBezTo>
                    <a:pt x="103717" y="124883"/>
                    <a:pt x="51858" y="106891"/>
                    <a:pt x="0" y="88900"/>
                  </a:cubicBezTo>
                </a:path>
              </a:pathLst>
            </a:custGeom>
            <a:ln w="76200">
              <a:solidFill>
                <a:schemeClr val="accent6">
                  <a:lumMod val="50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8" name="TextBox 17"/>
          <p:cNvSpPr txBox="1"/>
          <p:nvPr/>
        </p:nvSpPr>
        <p:spPr>
          <a:xfrm>
            <a:off x="0" y="0"/>
            <a:ext cx="6629400" cy="707886"/>
          </a:xfrm>
          <a:prstGeom prst="rect">
            <a:avLst/>
          </a:prstGeom>
        </p:spPr>
        <p:txBody>
          <a:bodyPr wrap="square" rtlCol="0">
            <a:spAutoFit/>
          </a:bodyPr>
          <a:lstStyle/>
          <a:p>
            <a:pPr marL="0" lvl="3" algn="r"/>
            <a:r>
              <a:rPr lang="en-US" sz="4000" b="1" spc="100" dirty="0" smtClean="0">
                <a:solidFill>
                  <a:srgbClr val="FF0000"/>
                </a:solidFill>
                <a:effectLst>
                  <a:outerShdw dist="50800" dir="7200000" algn="ctr" rotWithShape="0">
                    <a:schemeClr val="tx1"/>
                  </a:outerShdw>
                </a:effectLst>
                <a:cs typeface="Arial" pitchFamily="34" charset="0"/>
              </a:rPr>
              <a:t>    Removal of the Cherokee</a:t>
            </a:r>
          </a:p>
        </p:txBody>
      </p:sp>
      <p:sp>
        <p:nvSpPr>
          <p:cNvPr id="20" name="Freeform 19"/>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pic>
        <p:nvPicPr>
          <p:cNvPr id="21" name="Picture 7"/>
          <p:cNvPicPr>
            <a:picLocks noChangeAspect="1" noChangeArrowheads="1"/>
          </p:cNvPicPr>
          <p:nvPr/>
        </p:nvPicPr>
        <p:blipFill>
          <a:blip r:embed="rId4"/>
          <a:srcRect/>
          <a:stretch>
            <a:fillRect/>
          </a:stretch>
        </p:blipFill>
        <p:spPr bwMode="auto">
          <a:xfrm>
            <a:off x="5397500" y="4419600"/>
            <a:ext cx="3670300" cy="2438400"/>
          </a:xfrm>
          <a:prstGeom prst="rect">
            <a:avLst/>
          </a:prstGeom>
          <a:noFill/>
          <a:ln w="50800">
            <a:solidFill>
              <a:schemeClr val="accent6">
                <a:lumMod val="50000"/>
              </a:schemeClr>
            </a:solidFill>
            <a:miter lim="800000"/>
            <a:headEnd/>
            <a:tailEnd/>
          </a:ln>
          <a:effectLst/>
        </p:spPr>
      </p:pic>
      <p:pic>
        <p:nvPicPr>
          <p:cNvPr id="22" name="Picture 9" descr="Image result for TRAIL OF TEARS"/>
          <p:cNvPicPr>
            <a:picLocks noChangeAspect="1" noChangeArrowheads="1"/>
          </p:cNvPicPr>
          <p:nvPr/>
        </p:nvPicPr>
        <p:blipFill>
          <a:blip r:embed="rId5"/>
          <a:srcRect t="20253"/>
          <a:stretch>
            <a:fillRect/>
          </a:stretch>
        </p:blipFill>
        <p:spPr bwMode="auto">
          <a:xfrm>
            <a:off x="5562600" y="685800"/>
            <a:ext cx="3490864" cy="1800226"/>
          </a:xfrm>
          <a:prstGeom prst="rect">
            <a:avLst/>
          </a:prstGeom>
          <a:noFill/>
          <a:ln w="50800">
            <a:solidFill>
              <a:srgbClr val="FF33CC"/>
            </a:solidFill>
          </a:ln>
        </p:spPr>
      </p:pic>
      <p:grpSp>
        <p:nvGrpSpPr>
          <p:cNvPr id="15" name="Group 14"/>
          <p:cNvGrpSpPr/>
          <p:nvPr/>
        </p:nvGrpSpPr>
        <p:grpSpPr>
          <a:xfrm>
            <a:off x="1079500" y="1405467"/>
            <a:ext cx="7188200" cy="2137833"/>
            <a:chOff x="1079500" y="1405467"/>
            <a:chExt cx="7188200" cy="2137833"/>
          </a:xfrm>
        </p:grpSpPr>
        <p:sp>
          <p:nvSpPr>
            <p:cNvPr id="11" name="Freeform 10"/>
            <p:cNvSpPr/>
            <p:nvPr/>
          </p:nvSpPr>
          <p:spPr>
            <a:xfrm>
              <a:off x="1079500" y="1405467"/>
              <a:ext cx="7188200" cy="2137833"/>
            </a:xfrm>
            <a:custGeom>
              <a:avLst/>
              <a:gdLst>
                <a:gd name="connsiteX0" fmla="*/ 7188200 w 7188200"/>
                <a:gd name="connsiteY0" fmla="*/ 2137833 h 2137833"/>
                <a:gd name="connsiteX1" fmla="*/ 7035800 w 7188200"/>
                <a:gd name="connsiteY1" fmla="*/ 2074333 h 2137833"/>
                <a:gd name="connsiteX2" fmla="*/ 6769100 w 7188200"/>
                <a:gd name="connsiteY2" fmla="*/ 2048933 h 2137833"/>
                <a:gd name="connsiteX3" fmla="*/ 6413500 w 7188200"/>
                <a:gd name="connsiteY3" fmla="*/ 1833033 h 2137833"/>
                <a:gd name="connsiteX4" fmla="*/ 6184900 w 7188200"/>
                <a:gd name="connsiteY4" fmla="*/ 1782233 h 2137833"/>
                <a:gd name="connsiteX5" fmla="*/ 5981700 w 7188200"/>
                <a:gd name="connsiteY5" fmla="*/ 1629833 h 2137833"/>
                <a:gd name="connsiteX6" fmla="*/ 5753100 w 7188200"/>
                <a:gd name="connsiteY6" fmla="*/ 1274233 h 2137833"/>
                <a:gd name="connsiteX7" fmla="*/ 5524500 w 7188200"/>
                <a:gd name="connsiteY7" fmla="*/ 1007533 h 2137833"/>
                <a:gd name="connsiteX8" fmla="*/ 4876800 w 7188200"/>
                <a:gd name="connsiteY8" fmla="*/ 639233 h 2137833"/>
                <a:gd name="connsiteX9" fmla="*/ 4330700 w 7188200"/>
                <a:gd name="connsiteY9" fmla="*/ 461433 h 2137833"/>
                <a:gd name="connsiteX10" fmla="*/ 3835400 w 7188200"/>
                <a:gd name="connsiteY10" fmla="*/ 499533 h 2137833"/>
                <a:gd name="connsiteX11" fmla="*/ 3543300 w 7188200"/>
                <a:gd name="connsiteY11" fmla="*/ 359833 h 2137833"/>
                <a:gd name="connsiteX12" fmla="*/ 3314700 w 7188200"/>
                <a:gd name="connsiteY12" fmla="*/ 220133 h 2137833"/>
                <a:gd name="connsiteX13" fmla="*/ 3149600 w 7188200"/>
                <a:gd name="connsiteY13" fmla="*/ 220133 h 2137833"/>
                <a:gd name="connsiteX14" fmla="*/ 2768600 w 7188200"/>
                <a:gd name="connsiteY14" fmla="*/ 55033 h 2137833"/>
                <a:gd name="connsiteX15" fmla="*/ 2514600 w 7188200"/>
                <a:gd name="connsiteY15" fmla="*/ 29633 h 2137833"/>
                <a:gd name="connsiteX16" fmla="*/ 2222500 w 7188200"/>
                <a:gd name="connsiteY16" fmla="*/ 42333 h 2137833"/>
                <a:gd name="connsiteX17" fmla="*/ 1917700 w 7188200"/>
                <a:gd name="connsiteY17" fmla="*/ 283633 h 2137833"/>
                <a:gd name="connsiteX18" fmla="*/ 1587500 w 7188200"/>
                <a:gd name="connsiteY18" fmla="*/ 461433 h 2137833"/>
                <a:gd name="connsiteX19" fmla="*/ 1333500 w 7188200"/>
                <a:gd name="connsiteY19" fmla="*/ 613833 h 2137833"/>
                <a:gd name="connsiteX20" fmla="*/ 1092200 w 7188200"/>
                <a:gd name="connsiteY20" fmla="*/ 880533 h 2137833"/>
                <a:gd name="connsiteX21" fmla="*/ 850900 w 7188200"/>
                <a:gd name="connsiteY21" fmla="*/ 956733 h 2137833"/>
                <a:gd name="connsiteX22" fmla="*/ 723900 w 7188200"/>
                <a:gd name="connsiteY22" fmla="*/ 1274233 h 2137833"/>
                <a:gd name="connsiteX23" fmla="*/ 609600 w 7188200"/>
                <a:gd name="connsiteY23" fmla="*/ 1413933 h 2137833"/>
                <a:gd name="connsiteX24" fmla="*/ 596900 w 7188200"/>
                <a:gd name="connsiteY24" fmla="*/ 1642533 h 2137833"/>
                <a:gd name="connsiteX25" fmla="*/ 431800 w 7188200"/>
                <a:gd name="connsiteY25" fmla="*/ 1706033 h 2137833"/>
                <a:gd name="connsiteX26" fmla="*/ 317500 w 7188200"/>
                <a:gd name="connsiteY26" fmla="*/ 1667933 h 2137833"/>
                <a:gd name="connsiteX27" fmla="*/ 139700 w 7188200"/>
                <a:gd name="connsiteY27" fmla="*/ 1756833 h 2137833"/>
                <a:gd name="connsiteX28" fmla="*/ 0 w 7188200"/>
                <a:gd name="connsiteY28" fmla="*/ 1794933 h 213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8200" h="2137833">
                  <a:moveTo>
                    <a:pt x="7188200" y="2137833"/>
                  </a:moveTo>
                  <a:cubicBezTo>
                    <a:pt x="7146925" y="2113491"/>
                    <a:pt x="7105650" y="2089150"/>
                    <a:pt x="7035800" y="2074333"/>
                  </a:cubicBezTo>
                  <a:cubicBezTo>
                    <a:pt x="6965950" y="2059516"/>
                    <a:pt x="6872817" y="2089150"/>
                    <a:pt x="6769100" y="2048933"/>
                  </a:cubicBezTo>
                  <a:cubicBezTo>
                    <a:pt x="6665383" y="2008716"/>
                    <a:pt x="6510867" y="1877483"/>
                    <a:pt x="6413500" y="1833033"/>
                  </a:cubicBezTo>
                  <a:cubicBezTo>
                    <a:pt x="6316133" y="1788583"/>
                    <a:pt x="6256867" y="1816100"/>
                    <a:pt x="6184900" y="1782233"/>
                  </a:cubicBezTo>
                  <a:cubicBezTo>
                    <a:pt x="6112933" y="1748366"/>
                    <a:pt x="6053667" y="1714500"/>
                    <a:pt x="5981700" y="1629833"/>
                  </a:cubicBezTo>
                  <a:cubicBezTo>
                    <a:pt x="5909733" y="1545166"/>
                    <a:pt x="5829300" y="1377949"/>
                    <a:pt x="5753100" y="1274233"/>
                  </a:cubicBezTo>
                  <a:cubicBezTo>
                    <a:pt x="5676900" y="1170517"/>
                    <a:pt x="5670550" y="1113366"/>
                    <a:pt x="5524500" y="1007533"/>
                  </a:cubicBezTo>
                  <a:cubicBezTo>
                    <a:pt x="5378450" y="901700"/>
                    <a:pt x="5075767" y="730250"/>
                    <a:pt x="4876800" y="639233"/>
                  </a:cubicBezTo>
                  <a:cubicBezTo>
                    <a:pt x="4677833" y="548216"/>
                    <a:pt x="4504267" y="484716"/>
                    <a:pt x="4330700" y="461433"/>
                  </a:cubicBezTo>
                  <a:cubicBezTo>
                    <a:pt x="4157133" y="438150"/>
                    <a:pt x="3966633" y="516466"/>
                    <a:pt x="3835400" y="499533"/>
                  </a:cubicBezTo>
                  <a:cubicBezTo>
                    <a:pt x="3704167" y="482600"/>
                    <a:pt x="3630083" y="406400"/>
                    <a:pt x="3543300" y="359833"/>
                  </a:cubicBezTo>
                  <a:cubicBezTo>
                    <a:pt x="3456517" y="313266"/>
                    <a:pt x="3380317" y="243416"/>
                    <a:pt x="3314700" y="220133"/>
                  </a:cubicBezTo>
                  <a:cubicBezTo>
                    <a:pt x="3249083" y="196850"/>
                    <a:pt x="3240617" y="247650"/>
                    <a:pt x="3149600" y="220133"/>
                  </a:cubicBezTo>
                  <a:cubicBezTo>
                    <a:pt x="3058583" y="192616"/>
                    <a:pt x="2874433" y="86783"/>
                    <a:pt x="2768600" y="55033"/>
                  </a:cubicBezTo>
                  <a:cubicBezTo>
                    <a:pt x="2662767" y="23283"/>
                    <a:pt x="2605617" y="31750"/>
                    <a:pt x="2514600" y="29633"/>
                  </a:cubicBezTo>
                  <a:cubicBezTo>
                    <a:pt x="2423583" y="27516"/>
                    <a:pt x="2321983" y="0"/>
                    <a:pt x="2222500" y="42333"/>
                  </a:cubicBezTo>
                  <a:cubicBezTo>
                    <a:pt x="2123017" y="84666"/>
                    <a:pt x="2023533" y="213783"/>
                    <a:pt x="1917700" y="283633"/>
                  </a:cubicBezTo>
                  <a:cubicBezTo>
                    <a:pt x="1811867" y="353483"/>
                    <a:pt x="1684867" y="406400"/>
                    <a:pt x="1587500" y="461433"/>
                  </a:cubicBezTo>
                  <a:cubicBezTo>
                    <a:pt x="1490133" y="516466"/>
                    <a:pt x="1416050" y="543983"/>
                    <a:pt x="1333500" y="613833"/>
                  </a:cubicBezTo>
                  <a:cubicBezTo>
                    <a:pt x="1250950" y="683683"/>
                    <a:pt x="1172633" y="823383"/>
                    <a:pt x="1092200" y="880533"/>
                  </a:cubicBezTo>
                  <a:cubicBezTo>
                    <a:pt x="1011767" y="937683"/>
                    <a:pt x="912283" y="891116"/>
                    <a:pt x="850900" y="956733"/>
                  </a:cubicBezTo>
                  <a:cubicBezTo>
                    <a:pt x="789517" y="1022350"/>
                    <a:pt x="764117" y="1198033"/>
                    <a:pt x="723900" y="1274233"/>
                  </a:cubicBezTo>
                  <a:cubicBezTo>
                    <a:pt x="683683" y="1350433"/>
                    <a:pt x="630767" y="1352550"/>
                    <a:pt x="609600" y="1413933"/>
                  </a:cubicBezTo>
                  <a:cubicBezTo>
                    <a:pt x="588433" y="1475316"/>
                    <a:pt x="626533" y="1593850"/>
                    <a:pt x="596900" y="1642533"/>
                  </a:cubicBezTo>
                  <a:cubicBezTo>
                    <a:pt x="567267" y="1691216"/>
                    <a:pt x="478367" y="1701800"/>
                    <a:pt x="431800" y="1706033"/>
                  </a:cubicBezTo>
                  <a:cubicBezTo>
                    <a:pt x="385233" y="1710266"/>
                    <a:pt x="366183" y="1659466"/>
                    <a:pt x="317500" y="1667933"/>
                  </a:cubicBezTo>
                  <a:cubicBezTo>
                    <a:pt x="268817" y="1676400"/>
                    <a:pt x="192617" y="1735666"/>
                    <a:pt x="139700" y="1756833"/>
                  </a:cubicBezTo>
                  <a:cubicBezTo>
                    <a:pt x="86783" y="1778000"/>
                    <a:pt x="43391" y="1786466"/>
                    <a:pt x="0" y="1794933"/>
                  </a:cubicBezTo>
                </a:path>
              </a:pathLst>
            </a:custGeom>
            <a:ln w="76200">
              <a:solidFill>
                <a:srgbClr val="FF33CC"/>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2489200" y="1600200"/>
              <a:ext cx="1447800" cy="474133"/>
            </a:xfrm>
            <a:custGeom>
              <a:avLst/>
              <a:gdLst>
                <a:gd name="connsiteX0" fmla="*/ 1447800 w 1447800"/>
                <a:gd name="connsiteY0" fmla="*/ 0 h 474133"/>
                <a:gd name="connsiteX1" fmla="*/ 1270000 w 1447800"/>
                <a:gd name="connsiteY1" fmla="*/ 76200 h 474133"/>
                <a:gd name="connsiteX2" fmla="*/ 977900 w 1447800"/>
                <a:gd name="connsiteY2" fmla="*/ 139700 h 474133"/>
                <a:gd name="connsiteX3" fmla="*/ 800100 w 1447800"/>
                <a:gd name="connsiteY3" fmla="*/ 355600 h 474133"/>
                <a:gd name="connsiteX4" fmla="*/ 508000 w 1447800"/>
                <a:gd name="connsiteY4" fmla="*/ 406400 h 474133"/>
                <a:gd name="connsiteX5" fmla="*/ 317500 w 1447800"/>
                <a:gd name="connsiteY5" fmla="*/ 469900 h 474133"/>
                <a:gd name="connsiteX6" fmla="*/ 0 w 1447800"/>
                <a:gd name="connsiteY6" fmla="*/ 381000 h 474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800" h="474133">
                  <a:moveTo>
                    <a:pt x="1447800" y="0"/>
                  </a:moveTo>
                  <a:cubicBezTo>
                    <a:pt x="1398058" y="26458"/>
                    <a:pt x="1348317" y="52917"/>
                    <a:pt x="1270000" y="76200"/>
                  </a:cubicBezTo>
                  <a:cubicBezTo>
                    <a:pt x="1191683" y="99483"/>
                    <a:pt x="1056217" y="93133"/>
                    <a:pt x="977900" y="139700"/>
                  </a:cubicBezTo>
                  <a:cubicBezTo>
                    <a:pt x="899583" y="186267"/>
                    <a:pt x="878417" y="311150"/>
                    <a:pt x="800100" y="355600"/>
                  </a:cubicBezTo>
                  <a:cubicBezTo>
                    <a:pt x="721783" y="400050"/>
                    <a:pt x="588433" y="387350"/>
                    <a:pt x="508000" y="406400"/>
                  </a:cubicBezTo>
                  <a:cubicBezTo>
                    <a:pt x="427567" y="425450"/>
                    <a:pt x="402167" y="474133"/>
                    <a:pt x="317500" y="469900"/>
                  </a:cubicBezTo>
                  <a:cubicBezTo>
                    <a:pt x="232833" y="465667"/>
                    <a:pt x="116416" y="423333"/>
                    <a:pt x="0" y="381000"/>
                  </a:cubicBezTo>
                </a:path>
              </a:pathLst>
            </a:custGeom>
            <a:ln w="76200">
              <a:solidFill>
                <a:srgbClr val="FF33CC"/>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4" name="TextBox 23"/>
          <p:cNvSpPr txBox="1"/>
          <p:nvPr/>
        </p:nvSpPr>
        <p:spPr>
          <a:xfrm>
            <a:off x="7086600" y="0"/>
            <a:ext cx="35814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1836-1839</a:t>
            </a:r>
          </a:p>
        </p:txBody>
      </p:sp>
      <p:sp useBgFill="1">
        <p:nvSpPr>
          <p:cNvPr id="23" name="TextBox 22"/>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35" presetClass="path" presetSubtype="0" accel="50000" decel="50000" fill="hold" grpId="1" nodeType="withEffect">
                                  <p:stCondLst>
                                    <p:cond delay="0"/>
                                  </p:stCondLst>
                                  <p:childTnLst>
                                    <p:animMotion origin="layout" path="M -0.025 0.00718 L -0.0875 -3.7037E-7 " pathEditMode="relative" rAng="0" ptsTypes="AA">
                                      <p:cBhvr>
                                        <p:cTn id="9" dur="1000" fill="hold"/>
                                        <p:tgtEl>
                                          <p:spTgt spid="24"/>
                                        </p:tgtEl>
                                        <p:attrNameLst>
                                          <p:attrName>ppt_x</p:attrName>
                                          <p:attrName>ppt_y</p:attrName>
                                        </p:attrNameLst>
                                      </p:cBhvr>
                                      <p:rCtr x="-31" y="-4"/>
                                    </p:animMotion>
                                  </p:childTnLst>
                                </p:cTn>
                              </p:par>
                              <p:par>
                                <p:cTn id="10" presetID="35" presetClass="path" presetSubtype="0" accel="50000" decel="50000" fill="hold" grpId="0" nodeType="withEffect">
                                  <p:stCondLst>
                                    <p:cond delay="0"/>
                                  </p:stCondLst>
                                  <p:childTnLst>
                                    <p:animMotion origin="layout" path="M 5.55112E-17 4.44444E-6 L -0.0625 4.44444E-6 " pathEditMode="relative" rAng="0" ptsTypes="AA">
                                      <p:cBhvr>
                                        <p:cTn id="11" dur="1000" fill="hold"/>
                                        <p:tgtEl>
                                          <p:spTgt spid="18"/>
                                        </p:tgtEl>
                                        <p:attrNameLst>
                                          <p:attrName>ppt_x</p:attrName>
                                          <p:attrName>ppt_y</p:attrName>
                                        </p:attrNameLst>
                                      </p:cBhvr>
                                      <p:rCtr x="-31" y="0"/>
                                    </p:animMotion>
                                  </p:childTnLst>
                                </p:cTn>
                              </p:par>
                              <p:par>
                                <p:cTn id="12" presetID="10" presetClass="entr" presetSubtype="0" fill="hold" grpId="0" nodeType="withEffect">
                                  <p:stCondLst>
                                    <p:cond delay="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childTnLst>
                                </p:cTn>
                              </p:par>
                              <p:par>
                                <p:cTn id="15" presetID="10" presetClass="exit" presetSubtype="0" fill="hold" grpId="1" nodeType="withEffect">
                                  <p:stCondLst>
                                    <p:cond delay="500"/>
                                  </p:stCondLst>
                                  <p:childTnLst>
                                    <p:animEffect transition="out" filter="fade">
                                      <p:cBhvr>
                                        <p:cTn id="16" dur="1000"/>
                                        <p:tgtEl>
                                          <p:spTgt spid="18"/>
                                        </p:tgtEl>
                                      </p:cBhvr>
                                    </p:animEffect>
                                    <p:set>
                                      <p:cBhvr>
                                        <p:cTn id="17" dur="1" fill="hold">
                                          <p:stCondLst>
                                            <p:cond delay="999"/>
                                          </p:stCondLst>
                                        </p:cTn>
                                        <p:tgtEl>
                                          <p:spTgt spid="18"/>
                                        </p:tgtEl>
                                        <p:attrNameLst>
                                          <p:attrName>style.visibility</p:attrName>
                                        </p:attrNameLst>
                                      </p:cBhvr>
                                      <p:to>
                                        <p:strVal val="hidden"/>
                                      </p:to>
                                    </p:set>
                                  </p:childTnLst>
                                </p:cTn>
                              </p:par>
                              <p:par>
                                <p:cTn id="18" presetID="10" presetClass="exit" presetSubtype="0" fill="hold" grpId="2" nodeType="withEffect">
                                  <p:stCondLst>
                                    <p:cond delay="500"/>
                                  </p:stCondLst>
                                  <p:childTnLst>
                                    <p:animEffect transition="out" filter="fade">
                                      <p:cBhvr>
                                        <p:cTn id="19" dur="1000"/>
                                        <p:tgtEl>
                                          <p:spTgt spid="24"/>
                                        </p:tgtEl>
                                      </p:cBhvr>
                                    </p:animEffect>
                                    <p:set>
                                      <p:cBhvr>
                                        <p:cTn id="20" dur="1" fill="hold">
                                          <p:stCondLst>
                                            <p:cond delay="9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8354"/>
                                        </p:tgtEl>
                                        <p:attrNameLst>
                                          <p:attrName>style.visibility</p:attrName>
                                        </p:attrNameLst>
                                      </p:cBhvr>
                                      <p:to>
                                        <p:strVal val="visible"/>
                                      </p:to>
                                    </p:set>
                                    <p:animEffect transition="in" filter="fade">
                                      <p:cBhvr>
                                        <p:cTn id="25" dur="1000"/>
                                        <p:tgtEl>
                                          <p:spTgt spid="2283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right)">
                                      <p:cBhvr>
                                        <p:cTn id="35" dur="2000"/>
                                        <p:tgtEl>
                                          <p:spTgt spid="17"/>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right)">
                                      <p:cBhvr>
                                        <p:cTn id="38" dur="20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right)">
                                      <p:cBhvr>
                                        <p:cTn id="46" dur="20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21"/>
                                        </p:tgtEl>
                                      </p:cBhvr>
                                    </p:animEffect>
                                    <p:set>
                                      <p:cBhvr>
                                        <p:cTn id="54" dur="1" fill="hold">
                                          <p:stCondLst>
                                            <p:cond delay="999"/>
                                          </p:stCondLst>
                                        </p:cTn>
                                        <p:tgtEl>
                                          <p:spTgt spid="2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22"/>
                                        </p:tgtEl>
                                      </p:cBhvr>
                                    </p:animEffect>
                                    <p:set>
                                      <p:cBhvr>
                                        <p:cTn id="57" dur="1" fill="hold">
                                          <p:stCondLst>
                                            <p:cond delay="999"/>
                                          </p:stCondLst>
                                        </p:cTn>
                                        <p:tgtEl>
                                          <p:spTgt spid="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228354"/>
                                        </p:tgtEl>
                                      </p:cBhvr>
                                    </p:animEffect>
                                    <p:set>
                                      <p:cBhvr>
                                        <p:cTn id="60" dur="1" fill="hold">
                                          <p:stCondLst>
                                            <p:cond delay="999"/>
                                          </p:stCondLst>
                                        </p:cTn>
                                        <p:tgtEl>
                                          <p:spTgt spid="228354"/>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17"/>
                                        </p:tgtEl>
                                      </p:cBhvr>
                                    </p:animEffect>
                                    <p:set>
                                      <p:cBhvr>
                                        <p:cTn id="63" dur="1" fill="hold">
                                          <p:stCondLst>
                                            <p:cond delay="9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3"/>
                                        </p:tgtEl>
                                      </p:cBhvr>
                                    </p:animEffect>
                                    <p:set>
                                      <p:cBhvr>
                                        <p:cTn id="66" dur="1" fill="hold">
                                          <p:stCondLst>
                                            <p:cond delay="999"/>
                                          </p:stCondLst>
                                        </p:cTn>
                                        <p:tgtEl>
                                          <p:spTgt spid="1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5"/>
                                        </p:tgtEl>
                                      </p:cBhvr>
                                    </p:animEffect>
                                    <p:set>
                                      <p:cBhvr>
                                        <p:cTn id="69" dur="1" fill="hold">
                                          <p:stCondLst>
                                            <p:cond delay="999"/>
                                          </p:stCondLst>
                                        </p:cTn>
                                        <p:tgtEl>
                                          <p:spTgt spid="1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9"/>
                                        </p:tgtEl>
                                      </p:cBhvr>
                                    </p:animEffect>
                                    <p:set>
                                      <p:cBhvr>
                                        <p:cTn id="72"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animBg="1"/>
      <p:bldP spid="18" grpId="1" animBg="1"/>
      <p:bldP spid="24" grpId="0" animBg="1"/>
      <p:bldP spid="24" grpId="1" animBg="1"/>
      <p:bldP spid="24" grpId="2" animBg="1"/>
      <p:bldP spid="23" grpId="0" animBg="1"/>
    </p:bld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Image result"/>
          <p:cNvPicPr>
            <a:picLocks noChangeAspect="1" noChangeArrowheads="1"/>
          </p:cNvPicPr>
          <p:nvPr/>
        </p:nvPicPr>
        <p:blipFill>
          <a:blip r:embed="rId2"/>
          <a:srcRect/>
          <a:stretch>
            <a:fillRect/>
          </a:stretch>
        </p:blipFill>
        <p:spPr bwMode="auto">
          <a:xfrm>
            <a:off x="0" y="1143000"/>
            <a:ext cx="9144000" cy="5715000"/>
          </a:xfrm>
          <a:prstGeom prst="rect">
            <a:avLst/>
          </a:prstGeom>
          <a:noFill/>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0" y="712787"/>
            <a:ext cx="9169400" cy="6145213"/>
            <a:chOff x="0" y="712787"/>
            <a:chExt cx="9169400" cy="6145213"/>
          </a:xfrm>
        </p:grpSpPr>
        <p:pic>
          <p:nvPicPr>
            <p:cNvPr id="2" name="Picture 2"/>
            <p:cNvPicPr>
              <a:picLocks noChangeAspect="1" noChangeArrowheads="1"/>
            </p:cNvPicPr>
            <p:nvPr/>
          </p:nvPicPr>
          <p:blipFill>
            <a:blip r:embed="rId2"/>
            <a:srcRect/>
            <a:stretch>
              <a:fillRect/>
            </a:stretch>
          </p:blipFill>
          <p:spPr bwMode="auto">
            <a:xfrm>
              <a:off x="0" y="712787"/>
              <a:ext cx="9169400" cy="6145213"/>
            </a:xfrm>
            <a:prstGeom prst="rect">
              <a:avLst/>
            </a:prstGeom>
            <a:noFill/>
            <a:ln w="9525">
              <a:noFill/>
              <a:miter lim="800000"/>
              <a:headEnd/>
              <a:tailEnd/>
            </a:ln>
            <a:effectLst/>
          </p:spPr>
        </p:pic>
        <p:sp>
          <p:nvSpPr>
            <p:cNvPr id="19" name="Freeform 18"/>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52400" y="5105400"/>
              <a:ext cx="1190455" cy="769441"/>
            </a:xfrm>
            <a:prstGeom prst="rect">
              <a:avLst/>
            </a:prstGeom>
            <a:solidFill>
              <a:schemeClr val="bg1"/>
            </a:solidFill>
          </p:spPr>
          <p:txBody>
            <a:bodyPr wrap="none" rtlCol="0">
              <a:spAutoFit/>
            </a:bodyPr>
            <a:lstStyle/>
            <a:p>
              <a:pPr algn="ctr"/>
              <a:r>
                <a:rPr lang="en-US" sz="2200" b="1" dirty="0" smtClean="0"/>
                <a:t> Texas</a:t>
              </a:r>
            </a:p>
            <a:p>
              <a:pPr algn="ctr"/>
              <a:r>
                <a:rPr lang="en-US" sz="2200" b="1" dirty="0" smtClean="0"/>
                <a:t>Republic</a:t>
              </a:r>
            </a:p>
          </p:txBody>
        </p:sp>
      </p:grpSp>
      <p:grpSp>
        <p:nvGrpSpPr>
          <p:cNvPr id="6" name="Group 5"/>
          <p:cNvGrpSpPr/>
          <p:nvPr/>
        </p:nvGrpSpPr>
        <p:grpSpPr>
          <a:xfrm>
            <a:off x="6779078" y="3214008"/>
            <a:ext cx="2321379" cy="1850571"/>
            <a:chOff x="6779078" y="3214008"/>
            <a:chExt cx="2321379" cy="1850571"/>
          </a:xfrm>
        </p:grpSpPr>
        <p:sp>
          <p:nvSpPr>
            <p:cNvPr id="3" name="Freeform 2"/>
            <p:cNvSpPr/>
            <p:nvPr/>
          </p:nvSpPr>
          <p:spPr>
            <a:xfrm>
              <a:off x="6779078" y="3214008"/>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467600" y="3886200"/>
              <a:ext cx="1389162" cy="461665"/>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Cherokee</a:t>
              </a:r>
            </a:p>
          </p:txBody>
        </p:sp>
      </p:grpSp>
      <p:sp>
        <p:nvSpPr>
          <p:cNvPr id="5" name="Freeform 4"/>
          <p:cNvSpPr/>
          <p:nvPr/>
        </p:nvSpPr>
        <p:spPr>
          <a:xfrm>
            <a:off x="6781800" y="3200400"/>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2667000"/>
            <a:ext cx="1524000" cy="990600"/>
          </a:xfrm>
          <a:prstGeom prst="rect">
            <a:avLst/>
          </a:pr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200" y="2743200"/>
            <a:ext cx="1473480" cy="646331"/>
          </a:xfrm>
          <a:prstGeom prst="rect">
            <a:avLst/>
          </a:prstGeom>
          <a:noFill/>
        </p:spPr>
        <p:txBody>
          <a:bodyPr wrap="none" rtlCol="0">
            <a:spAutoFit/>
          </a:bodyPr>
          <a:lstStyle/>
          <a:p>
            <a:pPr algn="ctr"/>
            <a:r>
              <a:rPr lang="en-US" sz="3600" b="1" dirty="0" smtClean="0">
                <a:solidFill>
                  <a:schemeClr val="bg1"/>
                </a:solidFill>
                <a:effectLst>
                  <a:outerShdw dist="38100" dir="7200000" algn="ctr" rotWithShape="0">
                    <a:schemeClr val="tx1"/>
                  </a:outerShdw>
                </a:effectLst>
              </a:rPr>
              <a:t>22,000</a:t>
            </a:r>
          </a:p>
        </p:txBody>
      </p:sp>
      <p:sp>
        <p:nvSpPr>
          <p:cNvPr id="10" name="TextBox 9"/>
          <p:cNvSpPr txBox="1"/>
          <p:nvPr/>
        </p:nvSpPr>
        <p:spPr>
          <a:xfrm>
            <a:off x="76200" y="2743200"/>
            <a:ext cx="1473481" cy="646331"/>
          </a:xfrm>
          <a:prstGeom prst="rect">
            <a:avLst/>
          </a:prstGeom>
          <a:noFill/>
        </p:spPr>
        <p:txBody>
          <a:bodyPr wrap="none" rtlCol="0">
            <a:spAutoFit/>
          </a:bodyPr>
          <a:lstStyle/>
          <a:p>
            <a:pPr algn="ctr"/>
            <a:r>
              <a:rPr lang="en-US" sz="3600" b="1" dirty="0" smtClean="0">
                <a:solidFill>
                  <a:schemeClr val="bg1"/>
                </a:solidFill>
                <a:effectLst>
                  <a:outerShdw dist="38100" dir="7200000" algn="ctr" rotWithShape="0">
                    <a:schemeClr val="tx1"/>
                  </a:outerShdw>
                </a:effectLst>
              </a:rPr>
              <a:t>18,000</a:t>
            </a:r>
          </a:p>
        </p:txBody>
      </p:sp>
      <p:sp>
        <p:nvSpPr>
          <p:cNvPr id="12" name="TextBox 11"/>
          <p:cNvSpPr txBox="1"/>
          <p:nvPr/>
        </p:nvSpPr>
        <p:spPr>
          <a:xfrm rot="20161536">
            <a:off x="7505768" y="3978624"/>
            <a:ext cx="1223412" cy="584775"/>
          </a:xfrm>
          <a:prstGeom prst="rect">
            <a:avLst/>
          </a:prstGeom>
          <a:noFill/>
        </p:spPr>
        <p:txBody>
          <a:bodyPr wrap="none" rtlCol="0">
            <a:spAutoFit/>
          </a:bodyPr>
          <a:lstStyle/>
          <a:p>
            <a:pPr algn="ctr"/>
            <a:r>
              <a:rPr lang="en-US" sz="3200" b="1" dirty="0" smtClean="0">
                <a:solidFill>
                  <a:schemeClr val="bg1"/>
                </a:solidFill>
                <a:effectLst>
                  <a:outerShdw dist="50800" dir="7200000" algn="ctr" rotWithShape="0">
                    <a:schemeClr val="tx1"/>
                  </a:outerShdw>
                </a:effectLst>
              </a:rPr>
              <a:t>~1000</a:t>
            </a:r>
          </a:p>
        </p:txBody>
      </p:sp>
      <p:sp>
        <p:nvSpPr>
          <p:cNvPr id="13" name="TextBox 12"/>
          <p:cNvSpPr txBox="1"/>
          <p:nvPr/>
        </p:nvSpPr>
        <p:spPr>
          <a:xfrm rot="21257680">
            <a:off x="7263283" y="2807127"/>
            <a:ext cx="1313694" cy="553998"/>
          </a:xfrm>
          <a:prstGeom prst="rect">
            <a:avLst/>
          </a:prstGeom>
          <a:solidFill>
            <a:srgbClr val="FF97E4">
              <a:alpha val="60000"/>
            </a:srgbClr>
          </a:solidFill>
        </p:spPr>
        <p:txBody>
          <a:bodyPr wrap="none" rtlCol="0">
            <a:spAutoFit/>
          </a:bodyPr>
          <a:lstStyle/>
          <a:p>
            <a:pPr algn="ctr"/>
            <a:r>
              <a:rPr lang="en-US" sz="3000" b="1" dirty="0" smtClean="0">
                <a:effectLst>
                  <a:outerShdw dist="50800" dir="7200000" algn="ctr" rotWithShape="0">
                    <a:schemeClr val="bg1"/>
                  </a:outerShdw>
                </a:effectLst>
              </a:rPr>
              <a:t>remain</a:t>
            </a:r>
          </a:p>
        </p:txBody>
      </p:sp>
      <p:sp>
        <p:nvSpPr>
          <p:cNvPr id="14" name="TextBox 13"/>
          <p:cNvSpPr txBox="1"/>
          <p:nvPr/>
        </p:nvSpPr>
        <p:spPr>
          <a:xfrm rot="20618771">
            <a:off x="655051" y="1815475"/>
            <a:ext cx="1608710" cy="553998"/>
          </a:xfrm>
          <a:prstGeom prst="rect">
            <a:avLst/>
          </a:prstGeom>
          <a:solidFill>
            <a:srgbClr val="FF97E4">
              <a:alpha val="60000"/>
            </a:srgbClr>
          </a:solidFill>
        </p:spPr>
        <p:txBody>
          <a:bodyPr wrap="none" rtlCol="0">
            <a:spAutoFit/>
          </a:bodyPr>
          <a:lstStyle/>
          <a:p>
            <a:pPr algn="ctr"/>
            <a:r>
              <a:rPr lang="en-US" sz="3000" b="1" dirty="0" smtClean="0">
                <a:effectLst>
                  <a:outerShdw dist="50800" dir="7200000" algn="ctr" rotWithShape="0">
                    <a:schemeClr val="bg1"/>
                  </a:outerShdw>
                </a:effectLst>
              </a:rPr>
              <a:t>removed</a:t>
            </a:r>
          </a:p>
        </p:txBody>
      </p:sp>
      <p:sp useBgFill="1">
        <p:nvSpPr>
          <p:cNvPr id="15" name="TextBox 14"/>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2000-8000 die in camps, journey or disease</a:t>
            </a:r>
          </a:p>
        </p:txBody>
      </p:sp>
      <p:sp useBgFill="1">
        <p:nvSpPr>
          <p:cNvPr id="16" name="TextBox 1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8.33333E-7 -2.22222E-6 L -0.7599 -0.12569 " pathEditMode="relative" rAng="0" ptsTypes="AA">
                                      <p:cBhvr>
                                        <p:cTn id="6" dur="2000" fill="hold"/>
                                        <p:tgtEl>
                                          <p:spTgt spid="6"/>
                                        </p:tgtEl>
                                        <p:attrNameLst>
                                          <p:attrName>ppt_x</p:attrName>
                                          <p:attrName>ppt_y</p:attrName>
                                        </p:attrNameLst>
                                      </p:cBhvr>
                                      <p:rCtr x="-380" y="-63"/>
                                    </p:animMotion>
                                  </p:childTnLst>
                                </p:cTn>
                              </p:par>
                              <p:par>
                                <p:cTn id="7" presetID="10" presetClass="entr" presetSubtype="0" fill="hold" grpId="0"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childTnLst>
                                </p:cTn>
                              </p:par>
                              <p:par>
                                <p:cTn id="10" presetID="10" presetClass="exit" presetSubtype="0" fill="hold" nodeType="withEffect">
                                  <p:stCondLst>
                                    <p:cond delay="10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par>
                          <p:cTn id="18" fill="hold">
                            <p:stCondLst>
                              <p:cond delay="1000"/>
                            </p:stCondLst>
                            <p:childTnLst>
                              <p:par>
                                <p:cTn id="19" presetID="53"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1000"/>
                                        <p:tgtEl>
                                          <p:spTgt spid="15"/>
                                        </p:tgtEl>
                                      </p:cBhvr>
                                    </p:animEffect>
                                  </p:childTnLst>
                                </p:cTn>
                              </p:par>
                            </p:childTnLst>
                          </p:cTn>
                        </p:par>
                        <p:par>
                          <p:cTn id="29" fill="hold">
                            <p:stCondLst>
                              <p:cond delay="1000"/>
                            </p:stCondLst>
                            <p:childTnLst>
                              <p:par>
                                <p:cTn id="30" presetID="53"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Effect transition="in" filter="fade">
                                      <p:cBhvr>
                                        <p:cTn id="34" dur="1000"/>
                                        <p:tgtEl>
                                          <p:spTgt spid="10"/>
                                        </p:tgtEl>
                                      </p:cBhvr>
                                    </p:animEffect>
                                  </p:childTnLst>
                                </p:cTn>
                              </p:par>
                              <p:par>
                                <p:cTn id="35" presetID="53" presetClass="exit" presetSubtype="0" fill="hold" grpId="1" nodeType="withEffect">
                                  <p:stCondLst>
                                    <p:cond delay="0"/>
                                  </p:stCondLst>
                                  <p:childTnLst>
                                    <p:anim calcmode="lin" valueType="num">
                                      <p:cBhvr>
                                        <p:cTn id="36" dur="1000"/>
                                        <p:tgtEl>
                                          <p:spTgt spid="9"/>
                                        </p:tgtEl>
                                        <p:attrNameLst>
                                          <p:attrName>ppt_w</p:attrName>
                                        </p:attrNameLst>
                                      </p:cBhvr>
                                      <p:tavLst>
                                        <p:tav tm="0">
                                          <p:val>
                                            <p:strVal val="ppt_w"/>
                                          </p:val>
                                        </p:tav>
                                        <p:tav tm="100000">
                                          <p:val>
                                            <p:fltVal val="0"/>
                                          </p:val>
                                        </p:tav>
                                      </p:tavLst>
                                    </p:anim>
                                    <p:anim calcmode="lin" valueType="num">
                                      <p:cBhvr>
                                        <p:cTn id="37" dur="1000"/>
                                        <p:tgtEl>
                                          <p:spTgt spid="9"/>
                                        </p:tgtEl>
                                        <p:attrNameLst>
                                          <p:attrName>ppt_h</p:attrName>
                                        </p:attrNameLst>
                                      </p:cBhvr>
                                      <p:tavLst>
                                        <p:tav tm="0">
                                          <p:val>
                                            <p:strVal val="ppt_h"/>
                                          </p:val>
                                        </p:tav>
                                        <p:tav tm="100000">
                                          <p:val>
                                            <p:fltVal val="0"/>
                                          </p:val>
                                        </p:tav>
                                      </p:tavLst>
                                    </p:anim>
                                    <p:animEffect transition="out" filter="fade">
                                      <p:cBhvr>
                                        <p:cTn id="38" dur="1000"/>
                                        <p:tgtEl>
                                          <p:spTgt spid="9"/>
                                        </p:tgtEl>
                                      </p:cBhvr>
                                    </p:animEffect>
                                    <p:set>
                                      <p:cBhvr>
                                        <p:cTn id="39" dur="1" fill="hold">
                                          <p:stCondLst>
                                            <p:cond delay="9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childTnLst>
                                </p:cTn>
                              </p:par>
                            </p:childTnLst>
                          </p:cTn>
                        </p:par>
                        <p:par>
                          <p:cTn id="45" fill="hold">
                            <p:stCondLst>
                              <p:cond delay="1000"/>
                            </p:stCondLst>
                            <p:childTnLst>
                              <p:par>
                                <p:cTn id="46" presetID="53"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1000" fill="hold"/>
                                        <p:tgtEl>
                                          <p:spTgt spid="12"/>
                                        </p:tgtEl>
                                        <p:attrNameLst>
                                          <p:attrName>ppt_w</p:attrName>
                                        </p:attrNameLst>
                                      </p:cBhvr>
                                      <p:tavLst>
                                        <p:tav tm="0">
                                          <p:val>
                                            <p:fltVal val="0"/>
                                          </p:val>
                                        </p:tav>
                                        <p:tav tm="100000">
                                          <p:val>
                                            <p:strVal val="#ppt_w"/>
                                          </p:val>
                                        </p:tav>
                                      </p:tavLst>
                                    </p:anim>
                                    <p:anim calcmode="lin" valueType="num">
                                      <p:cBhvr>
                                        <p:cTn id="49" dur="1000" fill="hold"/>
                                        <p:tgtEl>
                                          <p:spTgt spid="12"/>
                                        </p:tgtEl>
                                        <p:attrNameLst>
                                          <p:attrName>ppt_h</p:attrName>
                                        </p:attrNameLst>
                                      </p:cBhvr>
                                      <p:tavLst>
                                        <p:tav tm="0">
                                          <p:val>
                                            <p:fltVal val="0"/>
                                          </p:val>
                                        </p:tav>
                                        <p:tav tm="100000">
                                          <p:val>
                                            <p:strVal val="#ppt_h"/>
                                          </p:val>
                                        </p:tav>
                                      </p:tavLst>
                                    </p:anim>
                                    <p:animEffect transition="in" filter="fade">
                                      <p:cBhvr>
                                        <p:cTn id="5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2" grpId="0"/>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5" name="Rectangle 4"/>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useBgFill="1">
        <p:nvSpPr>
          <p:cNvPr id="17" name="TextBox 16"/>
          <p:cNvSpPr txBox="1"/>
          <p:nvPr/>
        </p:nvSpPr>
        <p:spPr>
          <a:xfrm>
            <a:off x="0" y="0"/>
            <a:ext cx="9144000" cy="1200329"/>
          </a:xfrm>
          <a:prstGeom prst="rect">
            <a:avLst/>
          </a:prstGeom>
          <a:ln w="25400">
            <a:solidFill>
              <a:srgbClr val="017D4B"/>
            </a:solidFill>
          </a:ln>
        </p:spPr>
        <p:txBody>
          <a:bodyPr wrap="square" rtlCol="0">
            <a:spAutoFit/>
          </a:bodyPr>
          <a:lstStyle/>
          <a:p>
            <a:pPr algn="ctr"/>
            <a:r>
              <a:rPr lang="en-US" sz="3600" b="1" spc="30" dirty="0" smtClean="0">
                <a:solidFill>
                  <a:srgbClr val="00B050"/>
                </a:solidFill>
                <a:effectLst>
                  <a:outerShdw dist="25400" dir="7200000" algn="ctr" rotWithShape="0">
                    <a:schemeClr val="tx1"/>
                  </a:outerShdw>
                </a:effectLst>
              </a:rPr>
              <a:t>‘What do the founding fathers say </a:t>
            </a:r>
          </a:p>
          <a:p>
            <a:pPr algn="ctr"/>
            <a:r>
              <a:rPr lang="en-US" sz="3600" b="1" spc="30" dirty="0" smtClean="0">
                <a:solidFill>
                  <a:srgbClr val="00B050"/>
                </a:solidFill>
                <a:effectLst>
                  <a:outerShdw dist="25400" dir="7200000" algn="ctr" rotWithShape="0">
                    <a:schemeClr val="tx1"/>
                  </a:outerShdw>
                </a:effectLst>
              </a:rPr>
              <a:t>about ‘Indian Territory’?</a:t>
            </a:r>
            <a:endParaRPr lang="en-US" sz="3600" b="1" spc="30" dirty="0">
              <a:solidFill>
                <a:srgbClr val="00B050"/>
              </a:solidFill>
              <a:effectLst>
                <a:outerShdw dist="25400" dir="7200000" algn="ctr" rotWithShape="0">
                  <a:schemeClr val="tx1"/>
                </a:outerShdw>
              </a:effectLst>
            </a:endParaRPr>
          </a:p>
        </p:txBody>
      </p:sp>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p:cBhvr override="childStyle">
                                        <p:cTn id="6" dur="1000" fill="hold"/>
                                        <p:tgtEl>
                                          <p:spTgt spid="16">
                                            <p:txEl>
                                              <p:pRg st="0" end="0"/>
                                            </p:txEl>
                                          </p:spTgt>
                                        </p:tgtEl>
                                        <p:attrNameLst>
                                          <p:attrName>style.color</p:attrName>
                                        </p:attrNameLst>
                                      </p:cBhvr>
                                      <p:to>
                                        <a:srgbClr val="FF0000"/>
                                      </p:to>
                                    </p:animClr>
                                  </p:childTnLst>
                                </p:cTn>
                              </p:par>
                            </p:childTnLst>
                          </p:cTn>
                        </p:par>
                        <p:par>
                          <p:cTn id="7" fill="hold">
                            <p:stCondLst>
                              <p:cond delay="1000"/>
                            </p:stCondLst>
                            <p:childTnLst>
                              <p:par>
                                <p:cTn id="8" presetID="53"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1000" fill="hold"/>
                                        <p:tgtEl>
                                          <p:spTgt spid="17"/>
                                        </p:tgtEl>
                                        <p:attrNameLst>
                                          <p:attrName>ppt_w</p:attrName>
                                        </p:attrNameLst>
                                      </p:cBhvr>
                                      <p:tavLst>
                                        <p:tav tm="0">
                                          <p:val>
                                            <p:fltVal val="0"/>
                                          </p:val>
                                        </p:tav>
                                        <p:tav tm="100000">
                                          <p:val>
                                            <p:strVal val="#ppt_w"/>
                                          </p:val>
                                        </p:tav>
                                      </p:tavLst>
                                    </p:anim>
                                    <p:anim calcmode="lin" valueType="num">
                                      <p:cBhvr>
                                        <p:cTn id="11" dur="1000" fill="hold"/>
                                        <p:tgtEl>
                                          <p:spTgt spid="17"/>
                                        </p:tgtEl>
                                        <p:attrNameLst>
                                          <p:attrName>ppt_h</p:attrName>
                                        </p:attrNameLst>
                                      </p:cBhvr>
                                      <p:tavLst>
                                        <p:tav tm="0">
                                          <p:val>
                                            <p:fltVal val="0"/>
                                          </p:val>
                                        </p:tav>
                                        <p:tav tm="100000">
                                          <p:val>
                                            <p:strVal val="#ppt_h"/>
                                          </p:val>
                                        </p:tav>
                                      </p:tavLst>
                                    </p:anim>
                                    <p:animEffect transition="in" filter="fade">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1000"/>
                                        <p:tgtEl>
                                          <p:spTgt spid="16">
                                            <p:txEl>
                                              <p:pRg st="0" end="0"/>
                                            </p:txEl>
                                          </p:spTgt>
                                        </p:tgtEl>
                                      </p:cBhvr>
                                    </p:animEffect>
                                    <p:set>
                                      <p:cBhvr>
                                        <p:cTn id="17" dur="1" fill="hold">
                                          <p:stCondLst>
                                            <p:cond delay="999"/>
                                          </p:stCondLst>
                                        </p:cTn>
                                        <p:tgtEl>
                                          <p:spTgt spid="16">
                                            <p:txEl>
                                              <p:pRg st="0" end="0"/>
                                            </p:txEl>
                                          </p:spTgt>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16">
                                            <p:txEl>
                                              <p:pRg st="1" end="1"/>
                                            </p:txEl>
                                          </p:spTgt>
                                        </p:tgtEl>
                                      </p:cBhvr>
                                    </p:animEffect>
                                    <p:set>
                                      <p:cBhvr>
                                        <p:cTn id="20" dur="1" fill="hold">
                                          <p:stCondLst>
                                            <p:cond delay="999"/>
                                          </p:stCondLst>
                                        </p:cTn>
                                        <p:tgtEl>
                                          <p:spTgt spid="16">
                                            <p:txEl>
                                              <p:pRg st="1" end="1"/>
                                            </p:txEl>
                                          </p:spTgt>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6">
                                            <p:txEl>
                                              <p:pRg st="0" end="0"/>
                                            </p:txEl>
                                          </p:spTgt>
                                        </p:tgtEl>
                                      </p:cBhvr>
                                    </p:animEffect>
                                    <p:set>
                                      <p:cBhvr>
                                        <p:cTn id="23" dur="1" fill="hold">
                                          <p:stCondLst>
                                            <p:cond delay="999"/>
                                          </p:stCondLst>
                                        </p:cTn>
                                        <p:tgtEl>
                                          <p:spTgt spid="6">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16">
                                            <p:txEl>
                                              <p:pRg st="2" end="2"/>
                                            </p:txEl>
                                          </p:spTgt>
                                        </p:tgtEl>
                                      </p:cBhvr>
                                    </p:animEffect>
                                    <p:set>
                                      <p:cBhvr>
                                        <p:cTn id="26" dur="1" fill="hold">
                                          <p:stCondLst>
                                            <p:cond delay="999"/>
                                          </p:stCondLst>
                                        </p:cTn>
                                        <p:tgtEl>
                                          <p:spTgt spid="16">
                                            <p:txEl>
                                              <p:pRg st="2" end="2"/>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3"/>
                                        </p:tgtEl>
                                      </p:cBhvr>
                                    </p:animEffect>
                                    <p:set>
                                      <p:cBhvr>
                                        <p:cTn id="29" dur="1" fill="hold">
                                          <p:stCondLst>
                                            <p:cond delay="999"/>
                                          </p:stCondLst>
                                        </p:cTn>
                                        <p:tgtEl>
                                          <p:spTgt spid="3"/>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16">
                                            <p:txEl>
                                              <p:pRg st="3" end="3"/>
                                            </p:txEl>
                                          </p:spTgt>
                                        </p:tgtEl>
                                      </p:cBhvr>
                                    </p:animEffect>
                                    <p:set>
                                      <p:cBhvr>
                                        <p:cTn id="32" dur="1" fill="hold">
                                          <p:stCondLst>
                                            <p:cond delay="999"/>
                                          </p:stCondLst>
                                        </p:cTn>
                                        <p:tgtEl>
                                          <p:spTgt spid="16">
                                            <p:txEl>
                                              <p:pRg st="3" end="3"/>
                                            </p:txEl>
                                          </p:spTgt>
                                        </p:tgtEl>
                                        <p:attrNameLst>
                                          <p:attrName>style.visibility</p:attrName>
                                        </p:attrNameLst>
                                      </p:cBhvr>
                                      <p:to>
                                        <p:strVal val="hidden"/>
                                      </p:to>
                                    </p:set>
                                  </p:childTnLst>
                                </p:cTn>
                              </p:par>
                              <p:par>
                                <p:cTn id="33" presetID="42" presetClass="entr" presetSubtype="0" fill="hold" grpId="0" nodeType="withEffect">
                                  <p:stCondLst>
                                    <p:cond delay="50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10" presetClass="exit" presetSubtype="0" fill="hold" grpId="0" nodeType="withEffect">
                                  <p:stCondLst>
                                    <p:cond delay="500"/>
                                  </p:stCondLst>
                                  <p:childTnLst>
                                    <p:animEffect transition="out" filter="fade">
                                      <p:cBhvr>
                                        <p:cTn id="39" dur="1000"/>
                                        <p:tgtEl>
                                          <p:spTgt spid="5"/>
                                        </p:tgtEl>
                                      </p:cBhvr>
                                    </p:animEffect>
                                    <p:set>
                                      <p:cBhvr>
                                        <p:cTn id="40" dur="1" fill="hold">
                                          <p:stCondLst>
                                            <p:cond delay="999"/>
                                          </p:stCondLst>
                                        </p:cTn>
                                        <p:tgtEl>
                                          <p:spTgt spid="5"/>
                                        </p:tgtEl>
                                        <p:attrNameLst>
                                          <p:attrName>style.visibility</p:attrName>
                                        </p:attrNameLst>
                                      </p:cBhvr>
                                      <p:to>
                                        <p:strVal val="hidden"/>
                                      </p:to>
                                    </p:set>
                                  </p:childTnLst>
                                </p:cTn>
                              </p:par>
                              <p:par>
                                <p:cTn id="41" presetID="10" presetClass="exit" presetSubtype="0" fill="hold" grpId="1" nodeType="withEffect">
                                  <p:stCondLst>
                                    <p:cond delay="500"/>
                                  </p:stCondLst>
                                  <p:childTnLst>
                                    <p:animEffect transition="out" filter="fade">
                                      <p:cBhvr>
                                        <p:cTn id="42" dur="1000"/>
                                        <p:tgtEl>
                                          <p:spTgt spid="17"/>
                                        </p:tgtEl>
                                      </p:cBhvr>
                                    </p:animEffect>
                                    <p:set>
                                      <p:cBhvr>
                                        <p:cTn id="43" dur="1" fill="hold">
                                          <p:stCondLst>
                                            <p:cond delay="999"/>
                                          </p:stCondLst>
                                        </p:cTn>
                                        <p:tgtEl>
                                          <p:spTgt spid="17"/>
                                        </p:tgtEl>
                                        <p:attrNameLst>
                                          <p:attrName>style.visibility</p:attrName>
                                        </p:attrNameLst>
                                      </p:cBhvr>
                                      <p:to>
                                        <p:strVal val="hidden"/>
                                      </p:to>
                                    </p:set>
                                  </p:childTnLst>
                                </p:cTn>
                              </p:par>
                              <p:par>
                                <p:cTn id="44" presetID="10" presetClass="exit" presetSubtype="0" fill="hold" nodeType="withEffect">
                                  <p:stCondLst>
                                    <p:cond delay="50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p:bldP spid="19" grpId="0" animBg="1"/>
      <p:bldP spid="17" grpId="0" animBg="1"/>
      <p:bldP spid="17" grpId="1" animBg="1"/>
      <p:bldP spid="16" grpId="0" uiExpand="1" build="allAtOnce"/>
      <p:bldP spid="6" grpId="0" uiExpand="1" build="allAtOnce"/>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0" y="1600200"/>
            <a:ext cx="9181803" cy="5557780"/>
            <a:chOff x="0" y="1600200"/>
            <a:chExt cx="9181803" cy="5557780"/>
          </a:xfrm>
        </p:grpSpPr>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0" name="Rectangle 39"/>
            <p:cNvSpPr/>
            <p:nvPr/>
          </p:nvSpPr>
          <p:spPr>
            <a:xfrm rot="246160">
              <a:off x="533400" y="3216987"/>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sp useBgFill="1">
        <p:nvSpPr>
          <p:cNvPr id="29" name="TextBox 2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grpSp>
        <p:nvGrpSpPr>
          <p:cNvPr id="34" name="Group 33"/>
          <p:cNvGrpSpPr/>
          <p:nvPr/>
        </p:nvGrpSpPr>
        <p:grpSpPr>
          <a:xfrm>
            <a:off x="0" y="685800"/>
            <a:ext cx="9169400" cy="6172200"/>
            <a:chOff x="0" y="685800"/>
            <a:chExt cx="9169400" cy="6172200"/>
          </a:xfrm>
        </p:grpSpPr>
        <p:grpSp>
          <p:nvGrpSpPr>
            <p:cNvPr id="71" name="Group 70"/>
            <p:cNvGrpSpPr/>
            <p:nvPr/>
          </p:nvGrpSpPr>
          <p:grpSpPr>
            <a:xfrm>
              <a:off x="0" y="685800"/>
              <a:ext cx="9169400" cy="6172200"/>
              <a:chOff x="0" y="685800"/>
              <a:chExt cx="9169400" cy="6172200"/>
            </a:xfrm>
          </p:grpSpPr>
          <p:pic>
            <p:nvPicPr>
              <p:cNvPr id="72" name="Picture 2"/>
              <p:cNvPicPr>
                <a:picLocks noChangeAspect="1" noChangeArrowheads="1"/>
              </p:cNvPicPr>
              <p:nvPr/>
            </p:nvPicPr>
            <p:blipFill>
              <a:blip r:embed="rId4"/>
              <a:srcRect/>
              <a:stretch>
                <a:fillRect/>
              </a:stretch>
            </p:blipFill>
            <p:spPr bwMode="auto">
              <a:xfrm>
                <a:off x="0" y="712787"/>
                <a:ext cx="9169400" cy="6145213"/>
              </a:xfrm>
              <a:prstGeom prst="rect">
                <a:avLst/>
              </a:prstGeom>
              <a:noFill/>
              <a:ln w="9525">
                <a:noFill/>
                <a:miter lim="800000"/>
                <a:headEnd/>
                <a:tailEnd/>
              </a:ln>
              <a:effectLst/>
            </p:spPr>
          </p:pic>
          <p:sp>
            <p:nvSpPr>
              <p:cNvPr id="73" name="Freeform 72"/>
              <p:cNvSpPr/>
              <p:nvPr/>
            </p:nvSpPr>
            <p:spPr>
              <a:xfrm>
                <a:off x="6781800" y="3200400"/>
                <a:ext cx="2321379" cy="1850571"/>
              </a:xfrm>
              <a:custGeom>
                <a:avLst/>
                <a:gdLst>
                  <a:gd name="connsiteX0" fmla="*/ 1956708 w 2321379"/>
                  <a:gd name="connsiteY0" fmla="*/ 35378 h 1850571"/>
                  <a:gd name="connsiteX1" fmla="*/ 1760765 w 2321379"/>
                  <a:gd name="connsiteY1" fmla="*/ 280306 h 1850571"/>
                  <a:gd name="connsiteX2" fmla="*/ 1450522 w 2321379"/>
                  <a:gd name="connsiteY2" fmla="*/ 182335 h 1850571"/>
                  <a:gd name="connsiteX3" fmla="*/ 1401536 w 2321379"/>
                  <a:gd name="connsiteY3" fmla="*/ 263978 h 1850571"/>
                  <a:gd name="connsiteX4" fmla="*/ 1303565 w 2321379"/>
                  <a:gd name="connsiteY4" fmla="*/ 247649 h 1850571"/>
                  <a:gd name="connsiteX5" fmla="*/ 1189265 w 2321379"/>
                  <a:gd name="connsiteY5" fmla="*/ 459921 h 1850571"/>
                  <a:gd name="connsiteX6" fmla="*/ 911679 w 2321379"/>
                  <a:gd name="connsiteY6" fmla="*/ 590549 h 1850571"/>
                  <a:gd name="connsiteX7" fmla="*/ 764722 w 2321379"/>
                  <a:gd name="connsiteY7" fmla="*/ 900792 h 1850571"/>
                  <a:gd name="connsiteX8" fmla="*/ 487136 w 2321379"/>
                  <a:gd name="connsiteY8" fmla="*/ 1145721 h 1850571"/>
                  <a:gd name="connsiteX9" fmla="*/ 242208 w 2321379"/>
                  <a:gd name="connsiteY9" fmla="*/ 982435 h 1850571"/>
                  <a:gd name="connsiteX10" fmla="*/ 29936 w 2321379"/>
                  <a:gd name="connsiteY10" fmla="*/ 982435 h 1850571"/>
                  <a:gd name="connsiteX11" fmla="*/ 62593 w 2321379"/>
                  <a:gd name="connsiteY11" fmla="*/ 1129392 h 1850571"/>
                  <a:gd name="connsiteX12" fmla="*/ 176893 w 2321379"/>
                  <a:gd name="connsiteY12" fmla="*/ 1162049 h 1850571"/>
                  <a:gd name="connsiteX13" fmla="*/ 209551 w 2321379"/>
                  <a:gd name="connsiteY13" fmla="*/ 1260021 h 1850571"/>
                  <a:gd name="connsiteX14" fmla="*/ 127908 w 2321379"/>
                  <a:gd name="connsiteY14" fmla="*/ 1374321 h 1850571"/>
                  <a:gd name="connsiteX15" fmla="*/ 258536 w 2321379"/>
                  <a:gd name="connsiteY15" fmla="*/ 1406978 h 1850571"/>
                  <a:gd name="connsiteX16" fmla="*/ 405493 w 2321379"/>
                  <a:gd name="connsiteY16" fmla="*/ 1357992 h 1850571"/>
                  <a:gd name="connsiteX17" fmla="*/ 536122 w 2321379"/>
                  <a:gd name="connsiteY17" fmla="*/ 1439635 h 1850571"/>
                  <a:gd name="connsiteX18" fmla="*/ 519793 w 2321379"/>
                  <a:gd name="connsiteY18" fmla="*/ 1651906 h 1850571"/>
                  <a:gd name="connsiteX19" fmla="*/ 797379 w 2321379"/>
                  <a:gd name="connsiteY19" fmla="*/ 1766206 h 1850571"/>
                  <a:gd name="connsiteX20" fmla="*/ 1074965 w 2321379"/>
                  <a:gd name="connsiteY20" fmla="*/ 1749878 h 1850571"/>
                  <a:gd name="connsiteX21" fmla="*/ 1303565 w 2321379"/>
                  <a:gd name="connsiteY21" fmla="*/ 1831521 h 1850571"/>
                  <a:gd name="connsiteX22" fmla="*/ 1417865 w 2321379"/>
                  <a:gd name="connsiteY22" fmla="*/ 1635578 h 1850571"/>
                  <a:gd name="connsiteX23" fmla="*/ 1646465 w 2321379"/>
                  <a:gd name="connsiteY23" fmla="*/ 1619249 h 1850571"/>
                  <a:gd name="connsiteX24" fmla="*/ 1760765 w 2321379"/>
                  <a:gd name="connsiteY24" fmla="*/ 1406978 h 1850571"/>
                  <a:gd name="connsiteX25" fmla="*/ 1907722 w 2321379"/>
                  <a:gd name="connsiteY25" fmla="*/ 1439635 h 1850571"/>
                  <a:gd name="connsiteX26" fmla="*/ 1956708 w 2321379"/>
                  <a:gd name="connsiteY26" fmla="*/ 1194706 h 1850571"/>
                  <a:gd name="connsiteX27" fmla="*/ 2071008 w 2321379"/>
                  <a:gd name="connsiteY27" fmla="*/ 1015092 h 1850571"/>
                  <a:gd name="connsiteX28" fmla="*/ 2005693 w 2321379"/>
                  <a:gd name="connsiteY28" fmla="*/ 949778 h 1850571"/>
                  <a:gd name="connsiteX29" fmla="*/ 2168979 w 2321379"/>
                  <a:gd name="connsiteY29" fmla="*/ 786492 h 1850571"/>
                  <a:gd name="connsiteX30" fmla="*/ 2217965 w 2321379"/>
                  <a:gd name="connsiteY30" fmla="*/ 557892 h 1850571"/>
                  <a:gd name="connsiteX31" fmla="*/ 2234293 w 2321379"/>
                  <a:gd name="connsiteY31" fmla="*/ 329292 h 1850571"/>
                  <a:gd name="connsiteX32" fmla="*/ 2299608 w 2321379"/>
                  <a:gd name="connsiteY32" fmla="*/ 231321 h 1850571"/>
                  <a:gd name="connsiteX33" fmla="*/ 2103665 w 2321379"/>
                  <a:gd name="connsiteY33" fmla="*/ 68035 h 1850571"/>
                  <a:gd name="connsiteX34" fmla="*/ 1956708 w 2321379"/>
                  <a:gd name="connsiteY34" fmla="*/ 35378 h 1850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1379" h="1850571">
                    <a:moveTo>
                      <a:pt x="1956708" y="35378"/>
                    </a:moveTo>
                    <a:cubicBezTo>
                      <a:pt x="1899558" y="70757"/>
                      <a:pt x="1845129" y="255813"/>
                      <a:pt x="1760765" y="280306"/>
                    </a:cubicBezTo>
                    <a:cubicBezTo>
                      <a:pt x="1676401" y="304799"/>
                      <a:pt x="1510393" y="185056"/>
                      <a:pt x="1450522" y="182335"/>
                    </a:cubicBezTo>
                    <a:cubicBezTo>
                      <a:pt x="1390651" y="179614"/>
                      <a:pt x="1426029" y="253092"/>
                      <a:pt x="1401536" y="263978"/>
                    </a:cubicBezTo>
                    <a:cubicBezTo>
                      <a:pt x="1377043" y="274864"/>
                      <a:pt x="1338943" y="214992"/>
                      <a:pt x="1303565" y="247649"/>
                    </a:cubicBezTo>
                    <a:cubicBezTo>
                      <a:pt x="1268187" y="280306"/>
                      <a:pt x="1254579" y="402771"/>
                      <a:pt x="1189265" y="459921"/>
                    </a:cubicBezTo>
                    <a:cubicBezTo>
                      <a:pt x="1123951" y="517071"/>
                      <a:pt x="982436" y="517070"/>
                      <a:pt x="911679" y="590549"/>
                    </a:cubicBezTo>
                    <a:cubicBezTo>
                      <a:pt x="840922" y="664028"/>
                      <a:pt x="835479" y="808263"/>
                      <a:pt x="764722" y="900792"/>
                    </a:cubicBezTo>
                    <a:cubicBezTo>
                      <a:pt x="693965" y="993321"/>
                      <a:pt x="574222" y="1132114"/>
                      <a:pt x="487136" y="1145721"/>
                    </a:cubicBezTo>
                    <a:cubicBezTo>
                      <a:pt x="400050" y="1159328"/>
                      <a:pt x="318408" y="1009649"/>
                      <a:pt x="242208" y="982435"/>
                    </a:cubicBezTo>
                    <a:cubicBezTo>
                      <a:pt x="166008" y="955221"/>
                      <a:pt x="59872" y="957942"/>
                      <a:pt x="29936" y="982435"/>
                    </a:cubicBezTo>
                    <a:cubicBezTo>
                      <a:pt x="0" y="1006928"/>
                      <a:pt x="38100" y="1099456"/>
                      <a:pt x="62593" y="1129392"/>
                    </a:cubicBezTo>
                    <a:cubicBezTo>
                      <a:pt x="87086" y="1159328"/>
                      <a:pt x="152400" y="1140278"/>
                      <a:pt x="176893" y="1162049"/>
                    </a:cubicBezTo>
                    <a:cubicBezTo>
                      <a:pt x="201386" y="1183820"/>
                      <a:pt x="217715" y="1224642"/>
                      <a:pt x="209551" y="1260021"/>
                    </a:cubicBezTo>
                    <a:cubicBezTo>
                      <a:pt x="201387" y="1295400"/>
                      <a:pt x="119744" y="1349828"/>
                      <a:pt x="127908" y="1374321"/>
                    </a:cubicBezTo>
                    <a:cubicBezTo>
                      <a:pt x="136072" y="1398814"/>
                      <a:pt x="212272" y="1409699"/>
                      <a:pt x="258536" y="1406978"/>
                    </a:cubicBezTo>
                    <a:cubicBezTo>
                      <a:pt x="304800" y="1404257"/>
                      <a:pt x="359229" y="1352549"/>
                      <a:pt x="405493" y="1357992"/>
                    </a:cubicBezTo>
                    <a:cubicBezTo>
                      <a:pt x="451757" y="1363435"/>
                      <a:pt x="517072" y="1390650"/>
                      <a:pt x="536122" y="1439635"/>
                    </a:cubicBezTo>
                    <a:cubicBezTo>
                      <a:pt x="555172" y="1488620"/>
                      <a:pt x="476250" y="1597478"/>
                      <a:pt x="519793" y="1651906"/>
                    </a:cubicBezTo>
                    <a:cubicBezTo>
                      <a:pt x="563336" y="1706334"/>
                      <a:pt x="704850" y="1749877"/>
                      <a:pt x="797379" y="1766206"/>
                    </a:cubicBezTo>
                    <a:cubicBezTo>
                      <a:pt x="889908" y="1782535"/>
                      <a:pt x="990601" y="1738992"/>
                      <a:pt x="1074965" y="1749878"/>
                    </a:cubicBezTo>
                    <a:cubicBezTo>
                      <a:pt x="1159329" y="1760764"/>
                      <a:pt x="1246415" y="1850571"/>
                      <a:pt x="1303565" y="1831521"/>
                    </a:cubicBezTo>
                    <a:cubicBezTo>
                      <a:pt x="1360715" y="1812471"/>
                      <a:pt x="1360715" y="1670957"/>
                      <a:pt x="1417865" y="1635578"/>
                    </a:cubicBezTo>
                    <a:cubicBezTo>
                      <a:pt x="1475015" y="1600199"/>
                      <a:pt x="1589315" y="1657349"/>
                      <a:pt x="1646465" y="1619249"/>
                    </a:cubicBezTo>
                    <a:cubicBezTo>
                      <a:pt x="1703615" y="1581149"/>
                      <a:pt x="1717222" y="1436914"/>
                      <a:pt x="1760765" y="1406978"/>
                    </a:cubicBezTo>
                    <a:cubicBezTo>
                      <a:pt x="1804308" y="1377042"/>
                      <a:pt x="1875065" y="1475014"/>
                      <a:pt x="1907722" y="1439635"/>
                    </a:cubicBezTo>
                    <a:cubicBezTo>
                      <a:pt x="1940379" y="1404256"/>
                      <a:pt x="1929494" y="1265463"/>
                      <a:pt x="1956708" y="1194706"/>
                    </a:cubicBezTo>
                    <a:cubicBezTo>
                      <a:pt x="1983922" y="1123949"/>
                      <a:pt x="2062844" y="1055913"/>
                      <a:pt x="2071008" y="1015092"/>
                    </a:cubicBezTo>
                    <a:cubicBezTo>
                      <a:pt x="2079172" y="974271"/>
                      <a:pt x="1989365" y="987878"/>
                      <a:pt x="2005693" y="949778"/>
                    </a:cubicBezTo>
                    <a:cubicBezTo>
                      <a:pt x="2022021" y="911678"/>
                      <a:pt x="2133600" y="851806"/>
                      <a:pt x="2168979" y="786492"/>
                    </a:cubicBezTo>
                    <a:cubicBezTo>
                      <a:pt x="2204358" y="721178"/>
                      <a:pt x="2207079" y="634092"/>
                      <a:pt x="2217965" y="557892"/>
                    </a:cubicBezTo>
                    <a:cubicBezTo>
                      <a:pt x="2228851" y="481692"/>
                      <a:pt x="2220686" y="383720"/>
                      <a:pt x="2234293" y="329292"/>
                    </a:cubicBezTo>
                    <a:cubicBezTo>
                      <a:pt x="2247900" y="274864"/>
                      <a:pt x="2321379" y="274864"/>
                      <a:pt x="2299608" y="231321"/>
                    </a:cubicBezTo>
                    <a:cubicBezTo>
                      <a:pt x="2277837" y="187778"/>
                      <a:pt x="2163536" y="97971"/>
                      <a:pt x="2103665" y="68035"/>
                    </a:cubicBezTo>
                    <a:cubicBezTo>
                      <a:pt x="2043794" y="38099"/>
                      <a:pt x="2013858" y="0"/>
                      <a:pt x="1956708" y="35378"/>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0" y="2667000"/>
                <a:ext cx="1524000" cy="990600"/>
              </a:xfrm>
              <a:prstGeom prst="rect">
                <a:avLst/>
              </a:prstGeom>
              <a:solidFill>
                <a:schemeClr val="accent6">
                  <a:lumMod val="50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p:cNvSpPr txBox="1"/>
              <p:nvPr/>
            </p:nvSpPr>
            <p:spPr>
              <a:xfrm>
                <a:off x="76200" y="2743200"/>
                <a:ext cx="1473480" cy="646331"/>
              </a:xfrm>
              <a:prstGeom prst="rect">
                <a:avLst/>
              </a:prstGeom>
              <a:noFill/>
            </p:spPr>
            <p:txBody>
              <a:bodyPr wrap="none" rtlCol="0">
                <a:spAutoFit/>
              </a:bodyPr>
              <a:lstStyle/>
              <a:p>
                <a:pPr algn="ctr"/>
                <a:r>
                  <a:rPr lang="en-US" sz="3600" b="1" dirty="0" smtClean="0">
                    <a:solidFill>
                      <a:schemeClr val="bg1"/>
                    </a:solidFill>
                    <a:effectLst>
                      <a:outerShdw dist="38100" dir="7200000" algn="ctr" rotWithShape="0">
                        <a:schemeClr val="tx1"/>
                      </a:outerShdw>
                    </a:effectLst>
                  </a:rPr>
                  <a:t>22,000</a:t>
                </a:r>
              </a:p>
            </p:txBody>
          </p:sp>
          <p:sp>
            <p:nvSpPr>
              <p:cNvPr id="76" name="TextBox 75"/>
              <p:cNvSpPr txBox="1"/>
              <p:nvPr/>
            </p:nvSpPr>
            <p:spPr>
              <a:xfrm>
                <a:off x="76200" y="2743200"/>
                <a:ext cx="1473481"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bg1"/>
                      </a:outerShdw>
                    </a:effectLst>
                  </a:rPr>
                  <a:t>18,000</a:t>
                </a:r>
              </a:p>
            </p:txBody>
          </p:sp>
          <p:sp>
            <p:nvSpPr>
              <p:cNvPr id="77" name="TextBox 76"/>
              <p:cNvSpPr txBox="1"/>
              <p:nvPr/>
            </p:nvSpPr>
            <p:spPr>
              <a:xfrm rot="20161536">
                <a:off x="7505768" y="3978624"/>
                <a:ext cx="1223412" cy="584775"/>
              </a:xfrm>
              <a:prstGeom prst="rect">
                <a:avLst/>
              </a:prstGeom>
              <a:noFill/>
            </p:spPr>
            <p:txBody>
              <a:bodyPr wrap="none" rtlCol="0">
                <a:spAutoFit/>
              </a:bodyPr>
              <a:lstStyle/>
              <a:p>
                <a:pPr algn="ctr"/>
                <a:r>
                  <a:rPr lang="en-US" sz="3200" b="1" dirty="0" smtClean="0">
                    <a:solidFill>
                      <a:srgbClr val="FF0000"/>
                    </a:solidFill>
                    <a:effectLst>
                      <a:outerShdw dist="50800" dir="7200000" algn="ctr" rotWithShape="0">
                        <a:schemeClr val="bg1"/>
                      </a:outerShdw>
                    </a:effectLst>
                  </a:rPr>
                  <a:t>~1000</a:t>
                </a:r>
              </a:p>
            </p:txBody>
          </p:sp>
          <p:sp>
            <p:nvSpPr>
              <p:cNvPr id="78" name="TextBox 77"/>
              <p:cNvSpPr txBox="1"/>
              <p:nvPr/>
            </p:nvSpPr>
            <p:spPr>
              <a:xfrm rot="21257680">
                <a:off x="7263283" y="2807126"/>
                <a:ext cx="1313694"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remain</a:t>
                </a:r>
              </a:p>
            </p:txBody>
          </p:sp>
          <p:sp>
            <p:nvSpPr>
              <p:cNvPr id="79" name="TextBox 78"/>
              <p:cNvSpPr txBox="1"/>
              <p:nvPr/>
            </p:nvSpPr>
            <p:spPr>
              <a:xfrm rot="20618771">
                <a:off x="655051" y="1815475"/>
                <a:ext cx="1608710" cy="553998"/>
              </a:xfrm>
              <a:prstGeom prst="rect">
                <a:avLst/>
              </a:prstGeom>
              <a:solidFill>
                <a:srgbClr val="FF97E4">
                  <a:alpha val="60000"/>
                </a:srgbClr>
              </a:solidFill>
            </p:spPr>
            <p:txBody>
              <a:bodyPr wrap="none" rtlCol="0">
                <a:spAutoFit/>
              </a:bodyPr>
              <a:lstStyle/>
              <a:p>
                <a:pPr algn="ctr"/>
                <a:r>
                  <a:rPr lang="en-US" sz="3000" b="1" dirty="0" smtClean="0">
                    <a:solidFill>
                      <a:srgbClr val="FF0000"/>
                    </a:solidFill>
                    <a:effectLst>
                      <a:outerShdw dist="50800" dir="7200000" algn="ctr" rotWithShape="0">
                        <a:schemeClr val="tx1"/>
                      </a:outerShdw>
                    </a:effectLst>
                  </a:rPr>
                  <a:t>removed</a:t>
                </a:r>
              </a:p>
            </p:txBody>
          </p:sp>
          <p:sp useBgFill="1">
            <p:nvSpPr>
              <p:cNvPr id="80" name="TextBox 79"/>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2000-8000 die in camps, journey or disease</a:t>
                </a:r>
              </a:p>
            </p:txBody>
          </p:sp>
        </p:grpSp>
        <p:sp>
          <p:nvSpPr>
            <p:cNvPr id="32" name="Freeform 31"/>
            <p:cNvSpPr/>
            <p:nvPr/>
          </p:nvSpPr>
          <p:spPr>
            <a:xfrm>
              <a:off x="1447800" y="2590800"/>
              <a:ext cx="3429000" cy="3124200"/>
            </a:xfrm>
            <a:custGeom>
              <a:avLst/>
              <a:gdLst>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3099707 w 3513364"/>
                <a:gd name="connsiteY7" fmla="*/ 1899557 h 3151414"/>
                <a:gd name="connsiteX8" fmla="*/ 2876550 w 3513364"/>
                <a:gd name="connsiteY8" fmla="*/ 1687285 h 3151414"/>
                <a:gd name="connsiteX9" fmla="*/ 2892878 w 3513364"/>
                <a:gd name="connsiteY9" fmla="*/ 1654628 h 3151414"/>
                <a:gd name="connsiteX10" fmla="*/ 3007178 w 3513364"/>
                <a:gd name="connsiteY10" fmla="*/ 1393371 h 3151414"/>
                <a:gd name="connsiteX11" fmla="*/ 3170464 w 3513364"/>
                <a:gd name="connsiteY11" fmla="*/ 1213757 h 3151414"/>
                <a:gd name="connsiteX12" fmla="*/ 3350078 w 3513364"/>
                <a:gd name="connsiteY12" fmla="*/ 723900 h 3151414"/>
                <a:gd name="connsiteX13" fmla="*/ 3431721 w 3513364"/>
                <a:gd name="connsiteY13" fmla="*/ 560614 h 3151414"/>
                <a:gd name="connsiteX14" fmla="*/ 3448050 w 3513364"/>
                <a:gd name="connsiteY14" fmla="*/ 527957 h 3151414"/>
                <a:gd name="connsiteX15" fmla="*/ 3039835 w 3513364"/>
                <a:gd name="connsiteY15" fmla="*/ 478971 h 3151414"/>
                <a:gd name="connsiteX16" fmla="*/ 3039835 w 3513364"/>
                <a:gd name="connsiteY16" fmla="*/ 462642 h 3151414"/>
                <a:gd name="connsiteX17" fmla="*/ 3137807 w 3513364"/>
                <a:gd name="connsiteY17" fmla="*/ 299357 h 3151414"/>
                <a:gd name="connsiteX18" fmla="*/ 3154135 w 3513364"/>
                <a:gd name="connsiteY18" fmla="*/ 234042 h 3151414"/>
                <a:gd name="connsiteX19" fmla="*/ 3088821 w 3513364"/>
                <a:gd name="connsiteY19" fmla="*/ 119742 h 3151414"/>
                <a:gd name="connsiteX20" fmla="*/ 1260021 w 3513364"/>
                <a:gd name="connsiteY20" fmla="*/ 103414 h 3151414"/>
                <a:gd name="connsiteX21" fmla="*/ 198664 w 3513364"/>
                <a:gd name="connsiteY21" fmla="*/ 70757 h 3151414"/>
                <a:gd name="connsiteX22" fmla="*/ 68035 w 3513364"/>
                <a:gd name="connsiteY22" fmla="*/ 54428 h 3151414"/>
                <a:gd name="connsiteX23" fmla="*/ 84364 w 3513364"/>
                <a:gd name="connsiteY23" fmla="*/ 397328 h 3151414"/>
                <a:gd name="connsiteX24" fmla="*/ 198664 w 3513364"/>
                <a:gd name="connsiteY24" fmla="*/ 887185 h 3151414"/>
                <a:gd name="connsiteX25" fmla="*/ 133350 w 3513364"/>
                <a:gd name="connsiteY25" fmla="*/ 1883228 h 3151414"/>
                <a:gd name="connsiteX26" fmla="*/ 100692 w 3513364"/>
                <a:gd name="connsiteY26" fmla="*/ 2552700 h 3151414"/>
                <a:gd name="connsiteX27" fmla="*/ 198664 w 3513364"/>
                <a:gd name="connsiteY27" fmla="*/ 2585357 h 3151414"/>
                <a:gd name="connsiteX28" fmla="*/ 312964 w 3513364"/>
                <a:gd name="connsiteY28" fmla="*/ 2601685 h 3151414"/>
                <a:gd name="connsiteX29" fmla="*/ 361950 w 3513364"/>
                <a:gd name="connsiteY29" fmla="*/ 2601685 h 3151414"/>
                <a:gd name="connsiteX30" fmla="*/ 410935 w 3513364"/>
                <a:gd name="connsiteY30" fmla="*/ 3042557 h 3151414"/>
                <a:gd name="connsiteX31" fmla="*/ 394607 w 3513364"/>
                <a:gd name="connsiteY31" fmla="*/ 3140528 h 3151414"/>
                <a:gd name="connsiteX32" fmla="*/ 2517321 w 3513364"/>
                <a:gd name="connsiteY32"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6872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2892878 w 3513364"/>
                <a:gd name="connsiteY8" fmla="*/ 1654628 h 3151414"/>
                <a:gd name="connsiteX9" fmla="*/ 3007178 w 3513364"/>
                <a:gd name="connsiteY9" fmla="*/ 1393371 h 3151414"/>
                <a:gd name="connsiteX10" fmla="*/ 3170464 w 3513364"/>
                <a:gd name="connsiteY10" fmla="*/ 1213757 h 3151414"/>
                <a:gd name="connsiteX11" fmla="*/ 3350078 w 3513364"/>
                <a:gd name="connsiteY11" fmla="*/ 723900 h 3151414"/>
                <a:gd name="connsiteX12" fmla="*/ 3431721 w 3513364"/>
                <a:gd name="connsiteY12" fmla="*/ 560614 h 3151414"/>
                <a:gd name="connsiteX13" fmla="*/ 3448050 w 3513364"/>
                <a:gd name="connsiteY13" fmla="*/ 527957 h 3151414"/>
                <a:gd name="connsiteX14" fmla="*/ 3039835 w 3513364"/>
                <a:gd name="connsiteY14" fmla="*/ 478971 h 3151414"/>
                <a:gd name="connsiteX15" fmla="*/ 3039835 w 3513364"/>
                <a:gd name="connsiteY15" fmla="*/ 462642 h 3151414"/>
                <a:gd name="connsiteX16" fmla="*/ 3137807 w 3513364"/>
                <a:gd name="connsiteY16" fmla="*/ 299357 h 3151414"/>
                <a:gd name="connsiteX17" fmla="*/ 3154135 w 3513364"/>
                <a:gd name="connsiteY17" fmla="*/ 234042 h 3151414"/>
                <a:gd name="connsiteX18" fmla="*/ 3088821 w 3513364"/>
                <a:gd name="connsiteY18" fmla="*/ 119742 h 3151414"/>
                <a:gd name="connsiteX19" fmla="*/ 1260021 w 3513364"/>
                <a:gd name="connsiteY19" fmla="*/ 103414 h 3151414"/>
                <a:gd name="connsiteX20" fmla="*/ 198664 w 3513364"/>
                <a:gd name="connsiteY20" fmla="*/ 70757 h 3151414"/>
                <a:gd name="connsiteX21" fmla="*/ 68035 w 3513364"/>
                <a:gd name="connsiteY21" fmla="*/ 54428 h 3151414"/>
                <a:gd name="connsiteX22" fmla="*/ 84364 w 3513364"/>
                <a:gd name="connsiteY22" fmla="*/ 397328 h 3151414"/>
                <a:gd name="connsiteX23" fmla="*/ 198664 w 3513364"/>
                <a:gd name="connsiteY23" fmla="*/ 887185 h 3151414"/>
                <a:gd name="connsiteX24" fmla="*/ 133350 w 3513364"/>
                <a:gd name="connsiteY24" fmla="*/ 1883228 h 3151414"/>
                <a:gd name="connsiteX25" fmla="*/ 100692 w 3513364"/>
                <a:gd name="connsiteY25" fmla="*/ 2552700 h 3151414"/>
                <a:gd name="connsiteX26" fmla="*/ 198664 w 3513364"/>
                <a:gd name="connsiteY26" fmla="*/ 2585357 h 3151414"/>
                <a:gd name="connsiteX27" fmla="*/ 312964 w 3513364"/>
                <a:gd name="connsiteY27" fmla="*/ 2601685 h 3151414"/>
                <a:gd name="connsiteX28" fmla="*/ 361950 w 3513364"/>
                <a:gd name="connsiteY28" fmla="*/ 2601685 h 3151414"/>
                <a:gd name="connsiteX29" fmla="*/ 410935 w 3513364"/>
                <a:gd name="connsiteY29" fmla="*/ 3042557 h 3151414"/>
                <a:gd name="connsiteX30" fmla="*/ 394607 w 3513364"/>
                <a:gd name="connsiteY30" fmla="*/ 3140528 h 3151414"/>
                <a:gd name="connsiteX31" fmla="*/ 2517321 w 3513364"/>
                <a:gd name="connsiteY31"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745921 w 3513364"/>
                <a:gd name="connsiteY6" fmla="*/ 1948542 h 3151414"/>
                <a:gd name="connsiteX7" fmla="*/ 2876550 w 3513364"/>
                <a:gd name="connsiteY7" fmla="*/ 1839685 h 3151414"/>
                <a:gd name="connsiteX8" fmla="*/ 3007178 w 3513364"/>
                <a:gd name="connsiteY8" fmla="*/ 1393371 h 3151414"/>
                <a:gd name="connsiteX9" fmla="*/ 3170464 w 3513364"/>
                <a:gd name="connsiteY9" fmla="*/ 1213757 h 3151414"/>
                <a:gd name="connsiteX10" fmla="*/ 3350078 w 3513364"/>
                <a:gd name="connsiteY10" fmla="*/ 723900 h 3151414"/>
                <a:gd name="connsiteX11" fmla="*/ 3431721 w 3513364"/>
                <a:gd name="connsiteY11" fmla="*/ 560614 h 3151414"/>
                <a:gd name="connsiteX12" fmla="*/ 3448050 w 3513364"/>
                <a:gd name="connsiteY12" fmla="*/ 527957 h 3151414"/>
                <a:gd name="connsiteX13" fmla="*/ 3039835 w 3513364"/>
                <a:gd name="connsiteY13" fmla="*/ 478971 h 3151414"/>
                <a:gd name="connsiteX14" fmla="*/ 3039835 w 3513364"/>
                <a:gd name="connsiteY14" fmla="*/ 462642 h 3151414"/>
                <a:gd name="connsiteX15" fmla="*/ 3137807 w 3513364"/>
                <a:gd name="connsiteY15" fmla="*/ 299357 h 3151414"/>
                <a:gd name="connsiteX16" fmla="*/ 3154135 w 3513364"/>
                <a:gd name="connsiteY16" fmla="*/ 234042 h 3151414"/>
                <a:gd name="connsiteX17" fmla="*/ 3088821 w 3513364"/>
                <a:gd name="connsiteY17" fmla="*/ 119742 h 3151414"/>
                <a:gd name="connsiteX18" fmla="*/ 1260021 w 3513364"/>
                <a:gd name="connsiteY18" fmla="*/ 103414 h 3151414"/>
                <a:gd name="connsiteX19" fmla="*/ 198664 w 3513364"/>
                <a:gd name="connsiteY19" fmla="*/ 70757 h 3151414"/>
                <a:gd name="connsiteX20" fmla="*/ 68035 w 3513364"/>
                <a:gd name="connsiteY20" fmla="*/ 54428 h 3151414"/>
                <a:gd name="connsiteX21" fmla="*/ 84364 w 3513364"/>
                <a:gd name="connsiteY21" fmla="*/ 397328 h 3151414"/>
                <a:gd name="connsiteX22" fmla="*/ 198664 w 3513364"/>
                <a:gd name="connsiteY22" fmla="*/ 887185 h 3151414"/>
                <a:gd name="connsiteX23" fmla="*/ 133350 w 3513364"/>
                <a:gd name="connsiteY23" fmla="*/ 1883228 h 3151414"/>
                <a:gd name="connsiteX24" fmla="*/ 100692 w 3513364"/>
                <a:gd name="connsiteY24" fmla="*/ 2552700 h 3151414"/>
                <a:gd name="connsiteX25" fmla="*/ 198664 w 3513364"/>
                <a:gd name="connsiteY25" fmla="*/ 2585357 h 3151414"/>
                <a:gd name="connsiteX26" fmla="*/ 312964 w 3513364"/>
                <a:gd name="connsiteY26" fmla="*/ 2601685 h 3151414"/>
                <a:gd name="connsiteX27" fmla="*/ 361950 w 3513364"/>
                <a:gd name="connsiteY27" fmla="*/ 2601685 h 3151414"/>
                <a:gd name="connsiteX28" fmla="*/ 410935 w 3513364"/>
                <a:gd name="connsiteY28" fmla="*/ 3042557 h 3151414"/>
                <a:gd name="connsiteX29" fmla="*/ 394607 w 3513364"/>
                <a:gd name="connsiteY29" fmla="*/ 3140528 h 3151414"/>
                <a:gd name="connsiteX30" fmla="*/ 2517321 w 3513364"/>
                <a:gd name="connsiteY30"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582635 w 3513364"/>
                <a:gd name="connsiteY5" fmla="*/ 2242457 h 3151414"/>
                <a:gd name="connsiteX6" fmla="*/ 2876550 w 3513364"/>
                <a:gd name="connsiteY6" fmla="*/ 1839685 h 3151414"/>
                <a:gd name="connsiteX7" fmla="*/ 3007178 w 3513364"/>
                <a:gd name="connsiteY7" fmla="*/ 1393371 h 3151414"/>
                <a:gd name="connsiteX8" fmla="*/ 3170464 w 3513364"/>
                <a:gd name="connsiteY8" fmla="*/ 1213757 h 3151414"/>
                <a:gd name="connsiteX9" fmla="*/ 3350078 w 3513364"/>
                <a:gd name="connsiteY9" fmla="*/ 723900 h 3151414"/>
                <a:gd name="connsiteX10" fmla="*/ 3431721 w 3513364"/>
                <a:gd name="connsiteY10" fmla="*/ 560614 h 3151414"/>
                <a:gd name="connsiteX11" fmla="*/ 3448050 w 3513364"/>
                <a:gd name="connsiteY11" fmla="*/ 527957 h 3151414"/>
                <a:gd name="connsiteX12" fmla="*/ 3039835 w 3513364"/>
                <a:gd name="connsiteY12" fmla="*/ 478971 h 3151414"/>
                <a:gd name="connsiteX13" fmla="*/ 3039835 w 3513364"/>
                <a:gd name="connsiteY13" fmla="*/ 462642 h 3151414"/>
                <a:gd name="connsiteX14" fmla="*/ 3137807 w 3513364"/>
                <a:gd name="connsiteY14" fmla="*/ 299357 h 3151414"/>
                <a:gd name="connsiteX15" fmla="*/ 3154135 w 3513364"/>
                <a:gd name="connsiteY15" fmla="*/ 234042 h 3151414"/>
                <a:gd name="connsiteX16" fmla="*/ 3088821 w 3513364"/>
                <a:gd name="connsiteY16" fmla="*/ 119742 h 3151414"/>
                <a:gd name="connsiteX17" fmla="*/ 1260021 w 3513364"/>
                <a:gd name="connsiteY17" fmla="*/ 103414 h 3151414"/>
                <a:gd name="connsiteX18" fmla="*/ 198664 w 3513364"/>
                <a:gd name="connsiteY18" fmla="*/ 70757 h 3151414"/>
                <a:gd name="connsiteX19" fmla="*/ 68035 w 3513364"/>
                <a:gd name="connsiteY19" fmla="*/ 54428 h 3151414"/>
                <a:gd name="connsiteX20" fmla="*/ 84364 w 3513364"/>
                <a:gd name="connsiteY20" fmla="*/ 397328 h 3151414"/>
                <a:gd name="connsiteX21" fmla="*/ 198664 w 3513364"/>
                <a:gd name="connsiteY21" fmla="*/ 887185 h 3151414"/>
                <a:gd name="connsiteX22" fmla="*/ 133350 w 3513364"/>
                <a:gd name="connsiteY22" fmla="*/ 1883228 h 3151414"/>
                <a:gd name="connsiteX23" fmla="*/ 100692 w 3513364"/>
                <a:gd name="connsiteY23" fmla="*/ 2552700 h 3151414"/>
                <a:gd name="connsiteX24" fmla="*/ 198664 w 3513364"/>
                <a:gd name="connsiteY24" fmla="*/ 2585357 h 3151414"/>
                <a:gd name="connsiteX25" fmla="*/ 312964 w 3513364"/>
                <a:gd name="connsiteY25" fmla="*/ 2601685 h 3151414"/>
                <a:gd name="connsiteX26" fmla="*/ 361950 w 3513364"/>
                <a:gd name="connsiteY26" fmla="*/ 2601685 h 3151414"/>
                <a:gd name="connsiteX27" fmla="*/ 410935 w 3513364"/>
                <a:gd name="connsiteY27" fmla="*/ 3042557 h 3151414"/>
                <a:gd name="connsiteX28" fmla="*/ 394607 w 3513364"/>
                <a:gd name="connsiteY28" fmla="*/ 3140528 h 3151414"/>
                <a:gd name="connsiteX29" fmla="*/ 2517321 w 3513364"/>
                <a:gd name="connsiteY29" fmla="*/ 3107871 h 3151414"/>
                <a:gd name="connsiteX0" fmla="*/ 2517321 w 3513364"/>
                <a:gd name="connsiteY0" fmla="*/ 3107871 h 3151414"/>
                <a:gd name="connsiteX1" fmla="*/ 2582635 w 3513364"/>
                <a:gd name="connsiteY1" fmla="*/ 2977242 h 3151414"/>
                <a:gd name="connsiteX2" fmla="*/ 2517321 w 3513364"/>
                <a:gd name="connsiteY2" fmla="*/ 2879271 h 3151414"/>
                <a:gd name="connsiteX3" fmla="*/ 2517321 w 3513364"/>
                <a:gd name="connsiteY3" fmla="*/ 2650671 h 3151414"/>
                <a:gd name="connsiteX4" fmla="*/ 2533650 w 3513364"/>
                <a:gd name="connsiteY4" fmla="*/ 2405742 h 3151414"/>
                <a:gd name="connsiteX5" fmla="*/ 2876550 w 3513364"/>
                <a:gd name="connsiteY5" fmla="*/ 1839685 h 3151414"/>
                <a:gd name="connsiteX6" fmla="*/ 3007178 w 3513364"/>
                <a:gd name="connsiteY6" fmla="*/ 1393371 h 3151414"/>
                <a:gd name="connsiteX7" fmla="*/ 3170464 w 3513364"/>
                <a:gd name="connsiteY7" fmla="*/ 1213757 h 3151414"/>
                <a:gd name="connsiteX8" fmla="*/ 3350078 w 3513364"/>
                <a:gd name="connsiteY8" fmla="*/ 723900 h 3151414"/>
                <a:gd name="connsiteX9" fmla="*/ 3431721 w 3513364"/>
                <a:gd name="connsiteY9" fmla="*/ 560614 h 3151414"/>
                <a:gd name="connsiteX10" fmla="*/ 3448050 w 3513364"/>
                <a:gd name="connsiteY10" fmla="*/ 527957 h 3151414"/>
                <a:gd name="connsiteX11" fmla="*/ 3039835 w 3513364"/>
                <a:gd name="connsiteY11" fmla="*/ 478971 h 3151414"/>
                <a:gd name="connsiteX12" fmla="*/ 3039835 w 3513364"/>
                <a:gd name="connsiteY12" fmla="*/ 462642 h 3151414"/>
                <a:gd name="connsiteX13" fmla="*/ 3137807 w 3513364"/>
                <a:gd name="connsiteY13" fmla="*/ 299357 h 3151414"/>
                <a:gd name="connsiteX14" fmla="*/ 3154135 w 3513364"/>
                <a:gd name="connsiteY14" fmla="*/ 234042 h 3151414"/>
                <a:gd name="connsiteX15" fmla="*/ 3088821 w 3513364"/>
                <a:gd name="connsiteY15" fmla="*/ 119742 h 3151414"/>
                <a:gd name="connsiteX16" fmla="*/ 1260021 w 3513364"/>
                <a:gd name="connsiteY16" fmla="*/ 103414 h 3151414"/>
                <a:gd name="connsiteX17" fmla="*/ 198664 w 3513364"/>
                <a:gd name="connsiteY17" fmla="*/ 70757 h 3151414"/>
                <a:gd name="connsiteX18" fmla="*/ 68035 w 3513364"/>
                <a:gd name="connsiteY18" fmla="*/ 54428 h 3151414"/>
                <a:gd name="connsiteX19" fmla="*/ 84364 w 3513364"/>
                <a:gd name="connsiteY19" fmla="*/ 397328 h 3151414"/>
                <a:gd name="connsiteX20" fmla="*/ 198664 w 3513364"/>
                <a:gd name="connsiteY20" fmla="*/ 887185 h 3151414"/>
                <a:gd name="connsiteX21" fmla="*/ 133350 w 3513364"/>
                <a:gd name="connsiteY21" fmla="*/ 1883228 h 3151414"/>
                <a:gd name="connsiteX22" fmla="*/ 100692 w 3513364"/>
                <a:gd name="connsiteY22" fmla="*/ 2552700 h 3151414"/>
                <a:gd name="connsiteX23" fmla="*/ 198664 w 3513364"/>
                <a:gd name="connsiteY23" fmla="*/ 2585357 h 3151414"/>
                <a:gd name="connsiteX24" fmla="*/ 312964 w 3513364"/>
                <a:gd name="connsiteY24" fmla="*/ 2601685 h 3151414"/>
                <a:gd name="connsiteX25" fmla="*/ 361950 w 3513364"/>
                <a:gd name="connsiteY25" fmla="*/ 2601685 h 3151414"/>
                <a:gd name="connsiteX26" fmla="*/ 410935 w 3513364"/>
                <a:gd name="connsiteY26" fmla="*/ 3042557 h 3151414"/>
                <a:gd name="connsiteX27" fmla="*/ 394607 w 3513364"/>
                <a:gd name="connsiteY27" fmla="*/ 3140528 h 3151414"/>
                <a:gd name="connsiteX28" fmla="*/ 2517321 w 3513364"/>
                <a:gd name="connsiteY28" fmla="*/ 3107871 h 3151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13364" h="3151414">
                  <a:moveTo>
                    <a:pt x="2517321" y="3107871"/>
                  </a:moveTo>
                  <a:cubicBezTo>
                    <a:pt x="2566306" y="2803071"/>
                    <a:pt x="2582635" y="3015342"/>
                    <a:pt x="2582635" y="2977242"/>
                  </a:cubicBezTo>
                  <a:cubicBezTo>
                    <a:pt x="2582635" y="2939142"/>
                    <a:pt x="2528207" y="2933699"/>
                    <a:pt x="2517321" y="2879271"/>
                  </a:cubicBezTo>
                  <a:cubicBezTo>
                    <a:pt x="2506435" y="2824843"/>
                    <a:pt x="2514600" y="2729592"/>
                    <a:pt x="2517321" y="2650671"/>
                  </a:cubicBezTo>
                  <a:cubicBezTo>
                    <a:pt x="2520042" y="2571750"/>
                    <a:pt x="2473779" y="2540906"/>
                    <a:pt x="2533650" y="2405742"/>
                  </a:cubicBezTo>
                  <a:cubicBezTo>
                    <a:pt x="2593521" y="2270578"/>
                    <a:pt x="2797629" y="2008413"/>
                    <a:pt x="2876550" y="1839685"/>
                  </a:cubicBezTo>
                  <a:cubicBezTo>
                    <a:pt x="2955471" y="1670957"/>
                    <a:pt x="2958192" y="1497692"/>
                    <a:pt x="3007178" y="1393371"/>
                  </a:cubicBezTo>
                  <a:cubicBezTo>
                    <a:pt x="3056164" y="1289050"/>
                    <a:pt x="3113314" y="1325336"/>
                    <a:pt x="3170464" y="1213757"/>
                  </a:cubicBezTo>
                  <a:cubicBezTo>
                    <a:pt x="3227614" y="1102179"/>
                    <a:pt x="3306535" y="832757"/>
                    <a:pt x="3350078" y="723900"/>
                  </a:cubicBezTo>
                  <a:cubicBezTo>
                    <a:pt x="3393621" y="615043"/>
                    <a:pt x="3431721" y="560614"/>
                    <a:pt x="3431721" y="560614"/>
                  </a:cubicBezTo>
                  <a:cubicBezTo>
                    <a:pt x="3448050" y="527957"/>
                    <a:pt x="3513364" y="541564"/>
                    <a:pt x="3448050" y="527957"/>
                  </a:cubicBezTo>
                  <a:cubicBezTo>
                    <a:pt x="3382736" y="514350"/>
                    <a:pt x="3107871" y="489857"/>
                    <a:pt x="3039835" y="478971"/>
                  </a:cubicBezTo>
                  <a:cubicBezTo>
                    <a:pt x="2971799" y="468085"/>
                    <a:pt x="3023506" y="492578"/>
                    <a:pt x="3039835" y="462642"/>
                  </a:cubicBezTo>
                  <a:cubicBezTo>
                    <a:pt x="3056164" y="432706"/>
                    <a:pt x="3118757" y="337457"/>
                    <a:pt x="3137807" y="299357"/>
                  </a:cubicBezTo>
                  <a:cubicBezTo>
                    <a:pt x="3156857" y="261257"/>
                    <a:pt x="3162299" y="263978"/>
                    <a:pt x="3154135" y="234042"/>
                  </a:cubicBezTo>
                  <a:cubicBezTo>
                    <a:pt x="3145971" y="204106"/>
                    <a:pt x="3126921" y="353784"/>
                    <a:pt x="3088821" y="119742"/>
                  </a:cubicBezTo>
                  <a:cubicBezTo>
                    <a:pt x="2773135" y="97971"/>
                    <a:pt x="1741714" y="111578"/>
                    <a:pt x="1260021" y="103414"/>
                  </a:cubicBezTo>
                  <a:cubicBezTo>
                    <a:pt x="778328" y="95250"/>
                    <a:pt x="397328" y="78921"/>
                    <a:pt x="198664" y="70757"/>
                  </a:cubicBezTo>
                  <a:cubicBezTo>
                    <a:pt x="0" y="62593"/>
                    <a:pt x="87085" y="0"/>
                    <a:pt x="68035" y="54428"/>
                  </a:cubicBezTo>
                  <a:cubicBezTo>
                    <a:pt x="48985" y="108857"/>
                    <a:pt x="62593" y="258535"/>
                    <a:pt x="84364" y="397328"/>
                  </a:cubicBezTo>
                  <a:cubicBezTo>
                    <a:pt x="106135" y="536121"/>
                    <a:pt x="190500" y="639535"/>
                    <a:pt x="198664" y="887185"/>
                  </a:cubicBezTo>
                  <a:cubicBezTo>
                    <a:pt x="206828" y="1134835"/>
                    <a:pt x="149679" y="1605642"/>
                    <a:pt x="133350" y="1883228"/>
                  </a:cubicBezTo>
                  <a:cubicBezTo>
                    <a:pt x="117021" y="2160814"/>
                    <a:pt x="89806" y="2435678"/>
                    <a:pt x="100692" y="2552700"/>
                  </a:cubicBezTo>
                  <a:cubicBezTo>
                    <a:pt x="111578" y="2669722"/>
                    <a:pt x="163285" y="2577193"/>
                    <a:pt x="198664" y="2585357"/>
                  </a:cubicBezTo>
                  <a:cubicBezTo>
                    <a:pt x="234043" y="2593521"/>
                    <a:pt x="285750" y="2598964"/>
                    <a:pt x="312964" y="2601685"/>
                  </a:cubicBezTo>
                  <a:cubicBezTo>
                    <a:pt x="340178" y="2604406"/>
                    <a:pt x="345622" y="2528206"/>
                    <a:pt x="361950" y="2601685"/>
                  </a:cubicBezTo>
                  <a:cubicBezTo>
                    <a:pt x="378278" y="2675164"/>
                    <a:pt x="405492" y="2952750"/>
                    <a:pt x="410935" y="3042557"/>
                  </a:cubicBezTo>
                  <a:cubicBezTo>
                    <a:pt x="416378" y="3132364"/>
                    <a:pt x="391886" y="2917371"/>
                    <a:pt x="394607" y="3140528"/>
                  </a:cubicBezTo>
                  <a:cubicBezTo>
                    <a:pt x="745671" y="3151414"/>
                    <a:pt x="2152650" y="3135085"/>
                    <a:pt x="2517321" y="3107871"/>
                  </a:cubicBezTo>
                  <a:close/>
                </a:path>
              </a:pathLst>
            </a:custGeom>
            <a:solidFill>
              <a:srgbClr val="FF79FF">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par>
                                <p:cTn id="8" presetID="53" presetClass="exit" presetSubtype="0" fill="hold" nodeType="withEffect">
                                  <p:stCondLst>
                                    <p:cond delay="0"/>
                                  </p:stCondLst>
                                  <p:childTnLst>
                                    <p:anim calcmode="lin" valueType="num">
                                      <p:cBhvr>
                                        <p:cTn id="9" dur="2000"/>
                                        <p:tgtEl>
                                          <p:spTgt spid="34"/>
                                        </p:tgtEl>
                                        <p:attrNameLst>
                                          <p:attrName>ppt_w</p:attrName>
                                        </p:attrNameLst>
                                      </p:cBhvr>
                                      <p:tavLst>
                                        <p:tav tm="0">
                                          <p:val>
                                            <p:strVal val="ppt_w"/>
                                          </p:val>
                                        </p:tav>
                                        <p:tav tm="100000">
                                          <p:val>
                                            <p:fltVal val="0"/>
                                          </p:val>
                                        </p:tav>
                                      </p:tavLst>
                                    </p:anim>
                                    <p:anim calcmode="lin" valueType="num">
                                      <p:cBhvr>
                                        <p:cTn id="10" dur="2000"/>
                                        <p:tgtEl>
                                          <p:spTgt spid="34"/>
                                        </p:tgtEl>
                                        <p:attrNameLst>
                                          <p:attrName>ppt_h</p:attrName>
                                        </p:attrNameLst>
                                      </p:cBhvr>
                                      <p:tavLst>
                                        <p:tav tm="0">
                                          <p:val>
                                            <p:strVal val="ppt_h"/>
                                          </p:val>
                                        </p:tav>
                                        <p:tav tm="100000">
                                          <p:val>
                                            <p:fltVal val="0"/>
                                          </p:val>
                                        </p:tav>
                                      </p:tavLst>
                                    </p:anim>
                                    <p:animEffect transition="out" filter="fade">
                                      <p:cBhvr>
                                        <p:cTn id="11" dur="2000"/>
                                        <p:tgtEl>
                                          <p:spTgt spid="34"/>
                                        </p:tgtEl>
                                      </p:cBhvr>
                                    </p:animEffect>
                                    <p:set>
                                      <p:cBhvr>
                                        <p:cTn id="12" dur="1" fill="hold">
                                          <p:stCondLst>
                                            <p:cond delay="1999"/>
                                          </p:stCondLst>
                                        </p:cTn>
                                        <p:tgtEl>
                                          <p:spTgt spid="34"/>
                                        </p:tgtEl>
                                        <p:attrNameLst>
                                          <p:attrName>style.visibility</p:attrName>
                                        </p:attrNameLst>
                                      </p:cBhvr>
                                      <p:to>
                                        <p:strVal val="hidden"/>
                                      </p:to>
                                    </p:set>
                                  </p:childTnLst>
                                </p:cTn>
                              </p:par>
                              <p:par>
                                <p:cTn id="13" presetID="35" presetClass="path" presetSubtype="0" accel="50000" decel="50000" fill="hold" nodeType="withEffect">
                                  <p:stCondLst>
                                    <p:cond delay="0"/>
                                  </p:stCondLst>
                                  <p:childTnLst>
                                    <p:animMotion origin="layout" path="M 1.11111E-6 0 L -0.20139 -0.06111 " pathEditMode="relative" rAng="0" ptsTypes="AA">
                                      <p:cBhvr>
                                        <p:cTn id="14" dur="2000" fill="hold"/>
                                        <p:tgtEl>
                                          <p:spTgt spid="34"/>
                                        </p:tgtEl>
                                        <p:attrNameLst>
                                          <p:attrName>ppt_x</p:attrName>
                                          <p:attrName>ppt_y</p:attrName>
                                        </p:attrNameLst>
                                      </p:cBhvr>
                                      <p:rCtr x="-101"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3"/>
              </a:rPr>
              <a:t>http://dougdawg.blogspot.com/2010/10/maps-and-history-of-oklahoma-county.html</a:t>
            </a:r>
            <a:endParaRPr lang="en-US" dirty="0" smtClean="0"/>
          </a:p>
          <a:p>
            <a:r>
              <a:rPr lang="en-US" dirty="0" smtClean="0"/>
              <a:t>	the last Five Civilized Tribe area to be carved out in Indian Territory was in 1835 for the Cherokees and it consisted of two parts -- the primary area for the nation in the northeast and the long horizontal area on the north which was called the Cherokee Outlet. </a:t>
            </a:r>
            <a:endParaRPr lang="en-US" dirty="0"/>
          </a:p>
        </p:txBody>
      </p:sp>
      <p:pic>
        <p:nvPicPr>
          <p:cNvPr id="159746" name="Picture 2" descr="http://i8.photobucket.com/albums/a49/DougLoudenback/maps/atlas_cherokees_250.jpg"/>
          <p:cNvPicPr>
            <a:picLocks noChangeAspect="1" noChangeArrowheads="1"/>
          </p:cNvPicPr>
          <p:nvPr/>
        </p:nvPicPr>
        <p:blipFill>
          <a:blip r:embed="rId4"/>
          <a:srcRect/>
          <a:stretch>
            <a:fillRect/>
          </a:stretch>
        </p:blipFill>
        <p:spPr bwMode="auto">
          <a:xfrm>
            <a:off x="2133600" y="1143000"/>
            <a:ext cx="5410200" cy="4068473"/>
          </a:xfrm>
          <a:prstGeom prst="rect">
            <a:avLst/>
          </a:prstGeom>
          <a:noFill/>
        </p:spPr>
      </p:pic>
      <p:sp>
        <p:nvSpPr>
          <p:cNvPr id="4" name="Rectangle 3"/>
          <p:cNvSpPr/>
          <p:nvPr/>
        </p:nvSpPr>
        <p:spPr>
          <a:xfrm>
            <a:off x="0" y="5103674"/>
            <a:ext cx="9144000" cy="1754326"/>
          </a:xfrm>
          <a:prstGeom prst="rect">
            <a:avLst/>
          </a:prstGeom>
        </p:spPr>
        <p:txBody>
          <a:bodyPr wrap="square">
            <a:spAutoFit/>
          </a:bodyPr>
          <a:lstStyle/>
          <a:p>
            <a:r>
              <a:rPr lang="en-US" dirty="0" smtClean="0">
                <a:hlinkClick r:id="rId5"/>
              </a:rPr>
              <a:t>https://en.wikipedia.org/wiki/Cherokee_Outlet</a:t>
            </a:r>
            <a:endParaRPr lang="en-US" dirty="0" smtClean="0"/>
          </a:p>
          <a:p>
            <a:r>
              <a:rPr lang="en-US" dirty="0" smtClean="0"/>
              <a:t>The Treaty of New </a:t>
            </a:r>
            <a:r>
              <a:rPr lang="en-US" dirty="0" err="1" smtClean="0"/>
              <a:t>Echota</a:t>
            </a:r>
            <a:r>
              <a:rPr lang="en-US" dirty="0" smtClean="0"/>
              <a:t> assigned the Cherokee Outlet, along with other lands, to the Cherokee Nation.</a:t>
            </a:r>
            <a:r>
              <a:rPr lang="en-US" baseline="30000" dirty="0" smtClean="0"/>
              <a:t> </a:t>
            </a:r>
            <a:r>
              <a:rPr lang="en-US" dirty="0" smtClean="0"/>
              <a:t>Ratified on May 23, 1836, it was to be a perpetual outlet to use for passage to travel and hunt in the West from their reservation in the eastern part of what became Oklahoma. This was in addition to the land given to the Cherokees for settlement after their arrival from their home in Georgia.</a:t>
            </a:r>
            <a:endParaRPr lang="en-US"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 useBgFill="1">
        <p:nvSpPr>
          <p:cNvPr id="36" name="TextBox 35"/>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9"/>
          <p:cNvGrpSpPr/>
          <p:nvPr/>
        </p:nvGrpSpPr>
        <p:grpSpPr>
          <a:xfrm>
            <a:off x="460571" y="3118182"/>
            <a:ext cx="1711129" cy="631948"/>
            <a:chOff x="460571" y="3118182"/>
            <a:chExt cx="1711129" cy="631948"/>
          </a:xfrm>
        </p:grpSpPr>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46160">
            <a:off x="533400" y="3145536"/>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29" name="Group 28"/>
          <p:cNvGrpSpPr/>
          <p:nvPr/>
        </p:nvGrpSpPr>
        <p:grpSpPr>
          <a:xfrm>
            <a:off x="43542" y="2473779"/>
            <a:ext cx="2139044" cy="808263"/>
            <a:chOff x="43542" y="2473779"/>
            <a:chExt cx="2139044" cy="808263"/>
          </a:xfrm>
        </p:grpSpPr>
        <p:sp>
          <p:nvSpPr>
            <p:cNvPr id="25" name="Freeform 24"/>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2053389" y="2269957"/>
            <a:ext cx="4499815" cy="1533059"/>
            <a:chOff x="2053389" y="2269957"/>
            <a:chExt cx="4499815" cy="1533059"/>
          </a:xfrm>
        </p:grpSpPr>
        <p:pic>
          <p:nvPicPr>
            <p:cNvPr id="33"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37" name="Rectangle 36"/>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2" name="Group 13"/>
            <p:cNvGrpSpPr/>
            <p:nvPr/>
          </p:nvGrpSpPr>
          <p:grpSpPr>
            <a:xfrm>
              <a:off x="2053389" y="2269957"/>
              <a:ext cx="3962400" cy="1042737"/>
              <a:chOff x="2053389" y="2269957"/>
              <a:chExt cx="3962400" cy="1042737"/>
            </a:xfrm>
          </p:grpSpPr>
          <p:sp>
            <p:nvSpPr>
              <p:cNvPr id="30" name="Freeform 2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xit" presetSubtype="0" fill="hold" nodeType="withEffect">
                                  <p:stCondLst>
                                    <p:cond delay="0"/>
                                  </p:stCondLst>
                                  <p:childTnLst>
                                    <p:animEffect transition="out" filter="fade">
                                      <p:cBhvr>
                                        <p:cTn id="6" dur="2000"/>
                                        <p:tgtEl>
                                          <p:spTgt spid="24"/>
                                        </p:tgtEl>
                                      </p:cBhvr>
                                    </p:animEffect>
                                    <p:anim calcmode="lin" valueType="num">
                                      <p:cBhvr>
                                        <p:cTn id="7" dur="2000"/>
                                        <p:tgtEl>
                                          <p:spTgt spid="24"/>
                                        </p:tgtEl>
                                        <p:attrNameLst>
                                          <p:attrName>style.rotation</p:attrName>
                                        </p:attrNameLst>
                                      </p:cBhvr>
                                      <p:tavLst>
                                        <p:tav tm="0">
                                          <p:val>
                                            <p:fltVal val="0"/>
                                          </p:val>
                                        </p:tav>
                                        <p:tav tm="100000">
                                          <p:val>
                                            <p:fltVal val="720"/>
                                          </p:val>
                                        </p:tav>
                                      </p:tavLst>
                                    </p:anim>
                                    <p:anim calcmode="lin" valueType="num">
                                      <p:cBhvr>
                                        <p:cTn id="8" dur="2000"/>
                                        <p:tgtEl>
                                          <p:spTgt spid="24"/>
                                        </p:tgtEl>
                                        <p:attrNameLst>
                                          <p:attrName>ppt_h</p:attrName>
                                        </p:attrNameLst>
                                      </p:cBhvr>
                                      <p:tavLst>
                                        <p:tav tm="0">
                                          <p:val>
                                            <p:strVal val="ppt_h"/>
                                          </p:val>
                                        </p:tav>
                                        <p:tav tm="100000">
                                          <p:val>
                                            <p:fltVal val="0"/>
                                          </p:val>
                                        </p:tav>
                                      </p:tavLst>
                                    </p:anim>
                                    <p:anim calcmode="lin" valueType="num">
                                      <p:cBhvr>
                                        <p:cTn id="9" dur="2000"/>
                                        <p:tgtEl>
                                          <p:spTgt spid="24"/>
                                        </p:tgtEl>
                                        <p:attrNameLst>
                                          <p:attrName>ppt_w</p:attrName>
                                        </p:attrNameLst>
                                      </p:cBhvr>
                                      <p:tavLst>
                                        <p:tav tm="0">
                                          <p:val>
                                            <p:strVal val="ppt_w"/>
                                          </p:val>
                                        </p:tav>
                                        <p:tav tm="100000">
                                          <p:val>
                                            <p:fltVal val="0"/>
                                          </p:val>
                                        </p:tav>
                                      </p:tavLst>
                                    </p:anim>
                                    <p:set>
                                      <p:cBhvr>
                                        <p:cTn id="10" dur="1" fill="hold">
                                          <p:stCondLst>
                                            <p:cond delay="1999"/>
                                          </p:stCondLst>
                                        </p:cTn>
                                        <p:tgtEl>
                                          <p:spTgt spid="24"/>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0 0  L -0.25 0  E" pathEditMode="relative" ptsTypes="">
                                      <p:cBhvr>
                                        <p:cTn id="12" dur="2000" fill="hold"/>
                                        <p:tgtEl>
                                          <p:spTgt spid="24"/>
                                        </p:tgtEl>
                                        <p:attrNameLst>
                                          <p:attrName>ppt_x</p:attrName>
                                          <p:attrName>ppt_y</p:attrName>
                                        </p:attrNameLst>
                                      </p:cBhvr>
                                    </p:animMotion>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9" presetClass="entr" presetSubtype="0" fill="hold" nodeType="withEffect">
                                  <p:stCondLst>
                                    <p:cond delay="100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1000"/>
                                        <p:tgtEl>
                                          <p:spTgt spid="29"/>
                                        </p:tgtEl>
                                      </p:cBhvr>
                                    </p:animEffect>
                                  </p:childTnLst>
                                </p:cTn>
                              </p:par>
                              <p:par>
                                <p:cTn id="19" presetID="10" presetClass="exit" presetSubtype="0" fill="hold" grpId="0" nodeType="withEffect">
                                  <p:stCondLst>
                                    <p:cond delay="1000"/>
                                  </p:stCondLst>
                                  <p:childTnLst>
                                    <p:animEffect transition="out" filter="fade">
                                      <p:cBhvr>
                                        <p:cTn id="20" dur="1000"/>
                                        <p:tgtEl>
                                          <p:spTgt spid="32"/>
                                        </p:tgtEl>
                                      </p:cBhvr>
                                    </p:animEffect>
                                    <p:set>
                                      <p:cBhvr>
                                        <p:cTn id="21" dur="1" fill="hold">
                                          <p:stCondLst>
                                            <p:cond delay="999"/>
                                          </p:stCondLst>
                                        </p:cTn>
                                        <p:tgtEl>
                                          <p:spTgt spid="3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2000"/>
                                        <p:tgtEl>
                                          <p:spTgt spid="36"/>
                                        </p:tgtEl>
                                      </p:cBhvr>
                                    </p:animEffect>
                                  </p:childTnLst>
                                </p:cTn>
                              </p:par>
                              <p:par>
                                <p:cTn id="27" presetID="31" presetClass="entr" presetSubtype="0" fill="hold" grpId="0" nodeType="withEffect">
                                  <p:stCondLst>
                                    <p:cond delay="0"/>
                                  </p:stCondLst>
                                  <p:iterate type="lt">
                                    <p:tmPct val="5000"/>
                                  </p:iterate>
                                  <p:childTnLst>
                                    <p:set>
                                      <p:cBhvr>
                                        <p:cTn id="28" dur="1" fill="hold">
                                          <p:stCondLst>
                                            <p:cond delay="0"/>
                                          </p:stCondLst>
                                        </p:cTn>
                                        <p:tgtEl>
                                          <p:spTgt spid="38"/>
                                        </p:tgtEl>
                                        <p:attrNameLst>
                                          <p:attrName>style.visibility</p:attrName>
                                        </p:attrNameLst>
                                      </p:cBhvr>
                                      <p:to>
                                        <p:strVal val="visible"/>
                                      </p:to>
                                    </p:set>
                                    <p:anim calcmode="lin" valueType="num">
                                      <p:cBhvr>
                                        <p:cTn id="29" dur="1000" fill="hold"/>
                                        <p:tgtEl>
                                          <p:spTgt spid="38"/>
                                        </p:tgtEl>
                                        <p:attrNameLst>
                                          <p:attrName>ppt_w</p:attrName>
                                        </p:attrNameLst>
                                      </p:cBhvr>
                                      <p:tavLst>
                                        <p:tav tm="0">
                                          <p:val>
                                            <p:fltVal val="0"/>
                                          </p:val>
                                        </p:tav>
                                        <p:tav tm="100000">
                                          <p:val>
                                            <p:strVal val="#ppt_w"/>
                                          </p:val>
                                        </p:tav>
                                      </p:tavLst>
                                    </p:anim>
                                    <p:anim calcmode="lin" valueType="num">
                                      <p:cBhvr>
                                        <p:cTn id="30" dur="1000" fill="hold"/>
                                        <p:tgtEl>
                                          <p:spTgt spid="38"/>
                                        </p:tgtEl>
                                        <p:attrNameLst>
                                          <p:attrName>ppt_h</p:attrName>
                                        </p:attrNameLst>
                                      </p:cBhvr>
                                      <p:tavLst>
                                        <p:tav tm="0">
                                          <p:val>
                                            <p:fltVal val="0"/>
                                          </p:val>
                                        </p:tav>
                                        <p:tav tm="100000">
                                          <p:val>
                                            <p:strVal val="#ppt_h"/>
                                          </p:val>
                                        </p:tav>
                                      </p:tavLst>
                                    </p:anim>
                                    <p:anim calcmode="lin" valueType="num">
                                      <p:cBhvr>
                                        <p:cTn id="31" dur="1000" fill="hold"/>
                                        <p:tgtEl>
                                          <p:spTgt spid="38"/>
                                        </p:tgtEl>
                                        <p:attrNameLst>
                                          <p:attrName>style.rotation</p:attrName>
                                        </p:attrNameLst>
                                      </p:cBhvr>
                                      <p:tavLst>
                                        <p:tav tm="0">
                                          <p:val>
                                            <p:fltVal val="90"/>
                                          </p:val>
                                        </p:tav>
                                        <p:tav tm="100000">
                                          <p:val>
                                            <p:fltVal val="0"/>
                                          </p:val>
                                        </p:tav>
                                      </p:tavLst>
                                    </p:anim>
                                    <p:animEffect transition="in" filter="fade">
                                      <p:cBhvr>
                                        <p:cTn id="3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6" grpId="0" animBg="1"/>
      <p:bldP spid="34" grpId="0" animBg="1"/>
      <p:bldP spid="38"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2" name="TextBox 3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Cherokee  1836-1839</a:t>
            </a:r>
          </a:p>
        </p:txBody>
      </p:sp>
      <p:sp useBgFill="1">
        <p:nvSpPr>
          <p:cNvPr id="36" name="TextBox 35"/>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pic>
        <p:nvPicPr>
          <p:cNvPr id="2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p:nvSpPr>
          <p:cNvPr id="17" name="Freeform 16"/>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257800"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530139"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rot="223955">
            <a:off x="6959834"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181600"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3320143"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2112264" y="2590800"/>
            <a:ext cx="1829347" cy="553998"/>
          </a:xfrm>
          <a:prstGeom prst="rect">
            <a:avLst/>
          </a:prstGeom>
          <a:solidFill>
            <a:schemeClr val="accent6">
              <a:lumMod val="75000"/>
            </a:schemeClr>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 . . 18,000</a:t>
            </a:r>
          </a:p>
        </p:txBody>
      </p:sp>
      <p:sp>
        <p:nvSpPr>
          <p:cNvPr id="39" name="TextBox 38"/>
          <p:cNvSpPr txBox="1"/>
          <p:nvPr/>
        </p:nvSpPr>
        <p:spPr>
          <a:xfrm>
            <a:off x="2133600" y="3124200"/>
            <a:ext cx="3076483" cy="553998"/>
          </a:xfrm>
          <a:prstGeom prst="rect">
            <a:avLst/>
          </a:prstGeom>
          <a:solidFill>
            <a:srgbClr val="FF33CC"/>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 . . 16,100 + 4,000</a:t>
            </a:r>
          </a:p>
        </p:txBody>
      </p:sp>
      <p:sp>
        <p:nvSpPr>
          <p:cNvPr id="41" name="TextBox 40"/>
          <p:cNvSpPr txBox="1"/>
          <p:nvPr/>
        </p:nvSpPr>
        <p:spPr>
          <a:xfrm>
            <a:off x="2133600" y="3657600"/>
            <a:ext cx="3076483" cy="553998"/>
          </a:xfrm>
          <a:prstGeom prst="rect">
            <a:avLst/>
          </a:prstGeom>
          <a:solidFill>
            <a:srgbClr val="FFFF00"/>
          </a:solidFill>
        </p:spPr>
        <p:txBody>
          <a:bodyPr wrap="none" rtlCol="0">
            <a:spAutoFit/>
          </a:bodyPr>
          <a:lstStyle/>
          <a:p>
            <a:pPr algn="ctr"/>
            <a:r>
              <a:rPr lang="en-US" sz="3000" b="1" dirty="0" smtClean="0">
                <a:effectLst>
                  <a:outerShdw dist="38100" dir="7200000" algn="ctr" rotWithShape="0">
                    <a:schemeClr val="bg1"/>
                  </a:outerShdw>
                </a:effectLst>
              </a:rPr>
              <a:t>. . . 10,500 + 3,600</a:t>
            </a:r>
          </a:p>
        </p:txBody>
      </p:sp>
      <p:sp>
        <p:nvSpPr>
          <p:cNvPr id="15"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rot="246160">
            <a:off x="530352" y="3145536"/>
            <a:ext cx="1558183" cy="461665"/>
          </a:xfrm>
          <a:prstGeom prst="rect">
            <a:avLst/>
          </a:prstGeom>
          <a:no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26" name="Freeform 25"/>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9750"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sp>
        <p:nvSpPr>
          <p:cNvPr id="43" name="TextBox 42"/>
          <p:cNvSpPr txBox="1"/>
          <p:nvPr/>
        </p:nvSpPr>
        <p:spPr>
          <a:xfrm>
            <a:off x="5105400" y="3886200"/>
            <a:ext cx="966931" cy="553998"/>
          </a:xfrm>
          <a:prstGeom prst="rect">
            <a:avLst/>
          </a:prstGeom>
          <a:noFill/>
        </p:spPr>
        <p:txBody>
          <a:bodyPr wrap="none" rtlCol="0">
            <a:spAutoFit/>
          </a:bodyPr>
          <a:lstStyle/>
          <a:p>
            <a:pPr algn="ctr"/>
            <a:r>
              <a:rPr lang="en-US" sz="3000" b="1" dirty="0" smtClean="0"/>
              <a:t>3500</a:t>
            </a:r>
          </a:p>
        </p:txBody>
      </p:sp>
      <p:sp>
        <p:nvSpPr>
          <p:cNvPr id="44" name="TextBox 43"/>
          <p:cNvSpPr txBox="1"/>
          <p:nvPr/>
        </p:nvSpPr>
        <p:spPr>
          <a:xfrm>
            <a:off x="5486400" y="2971800"/>
            <a:ext cx="966931" cy="553998"/>
          </a:xfrm>
          <a:prstGeom prst="rect">
            <a:avLst/>
          </a:prstGeom>
          <a:noFill/>
        </p:spPr>
        <p:txBody>
          <a:bodyPr wrap="none" rtlCol="0">
            <a:spAutoFit/>
          </a:bodyPr>
          <a:lstStyle/>
          <a:p>
            <a:pPr algn="ctr"/>
            <a:r>
              <a:rPr lang="en-US" sz="3000" b="1" dirty="0" smtClean="0"/>
              <a:t>1000</a:t>
            </a:r>
          </a:p>
        </p:txBody>
      </p:sp>
      <p:sp>
        <p:nvSpPr>
          <p:cNvPr id="45" name="TextBox 44"/>
          <p:cNvSpPr txBox="1"/>
          <p:nvPr/>
        </p:nvSpPr>
        <p:spPr>
          <a:xfrm>
            <a:off x="7001034" y="5867400"/>
            <a:ext cx="771366" cy="553998"/>
          </a:xfrm>
          <a:prstGeom prst="rect">
            <a:avLst/>
          </a:prstGeom>
          <a:noFill/>
        </p:spPr>
        <p:txBody>
          <a:bodyPr wrap="none" rtlCol="0">
            <a:spAutoFit/>
          </a:bodyPr>
          <a:lstStyle/>
          <a:p>
            <a:pPr algn="ctr"/>
            <a:r>
              <a:rPr lang="en-US" sz="3000" b="1" dirty="0" smtClean="0"/>
              <a:t>750</a:t>
            </a:r>
          </a:p>
        </p:txBody>
      </p:sp>
      <p:sp>
        <p:nvSpPr>
          <p:cNvPr id="46" name="TextBox 45"/>
          <p:cNvSpPr txBox="1"/>
          <p:nvPr/>
        </p:nvSpPr>
        <p:spPr>
          <a:xfrm>
            <a:off x="3657600" y="4191000"/>
            <a:ext cx="1066318" cy="553998"/>
          </a:xfrm>
          <a:prstGeom prst="rect">
            <a:avLst/>
          </a:prstGeom>
          <a:noFill/>
        </p:spPr>
        <p:txBody>
          <a:bodyPr wrap="none" rtlCol="0">
            <a:spAutoFit/>
          </a:bodyPr>
          <a:lstStyle/>
          <a:p>
            <a:pPr algn="ctr"/>
            <a:r>
              <a:rPr lang="en-US" sz="3000" b="1" dirty="0" smtClean="0"/>
              <a:t>7,000</a:t>
            </a:r>
          </a:p>
        </p:txBody>
      </p:sp>
      <p:sp>
        <p:nvSpPr>
          <p:cNvPr id="47" name="TextBox 46"/>
          <p:cNvSpPr txBox="1"/>
          <p:nvPr/>
        </p:nvSpPr>
        <p:spPr>
          <a:xfrm>
            <a:off x="3733800" y="3505200"/>
            <a:ext cx="925254" cy="553998"/>
          </a:xfrm>
          <a:prstGeom prst="rect">
            <a:avLst/>
          </a:prstGeom>
          <a:noFill/>
        </p:spPr>
        <p:txBody>
          <a:bodyPr wrap="none" rtlCol="0">
            <a:spAutoFit/>
          </a:bodyPr>
          <a:lstStyle/>
          <a:p>
            <a:pPr algn="ctr"/>
            <a:r>
              <a:rPr lang="en-US" sz="3000" b="1" dirty="0" smtClean="0"/>
              <a:t>100s</a:t>
            </a:r>
          </a:p>
        </p:txBody>
      </p:sp>
      <p:grpSp>
        <p:nvGrpSpPr>
          <p:cNvPr id="3" name="Group 28"/>
          <p:cNvGrpSpPr/>
          <p:nvPr/>
        </p:nvGrpSpPr>
        <p:grpSpPr>
          <a:xfrm>
            <a:off x="43542" y="2473779"/>
            <a:ext cx="2139044" cy="808263"/>
            <a:chOff x="43542" y="2473779"/>
            <a:chExt cx="2139044" cy="808263"/>
          </a:xfrm>
        </p:grpSpPr>
        <p:sp>
          <p:nvSpPr>
            <p:cNvPr id="25" name="Freeform 24"/>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42" name="TextBox 41"/>
          <p:cNvSpPr txBox="1"/>
          <p:nvPr/>
        </p:nvSpPr>
        <p:spPr>
          <a:xfrm rot="20851516">
            <a:off x="1938320" y="2815652"/>
            <a:ext cx="1757211" cy="769441"/>
          </a:xfrm>
          <a:prstGeom prst="rect">
            <a:avLst/>
          </a:prstGeom>
          <a:solidFill>
            <a:schemeClr val="tx1"/>
          </a:solidFill>
        </p:spPr>
        <p:txBody>
          <a:bodyPr wrap="none" rtlCol="0">
            <a:spAutoFit/>
          </a:bodyPr>
          <a:lstStyle/>
          <a:p>
            <a:pPr algn="ctr"/>
            <a:r>
              <a:rPr lang="en-US" sz="4400" b="1" dirty="0" smtClean="0">
                <a:solidFill>
                  <a:schemeClr val="bg1"/>
                </a:solidFill>
              </a:rPr>
              <a:t>52,000</a:t>
            </a:r>
          </a:p>
        </p:txBody>
      </p:sp>
      <p:sp>
        <p:nvSpPr>
          <p:cNvPr id="30" name="TextBox 29"/>
          <p:cNvSpPr txBox="1"/>
          <p:nvPr/>
        </p:nvSpPr>
        <p:spPr>
          <a:xfrm rot="881580">
            <a:off x="5021849" y="3791669"/>
            <a:ext cx="1757212" cy="769441"/>
          </a:xfrm>
          <a:prstGeom prst="rect">
            <a:avLst/>
          </a:prstGeom>
          <a:solidFill>
            <a:schemeClr val="tx1"/>
          </a:solidFill>
        </p:spPr>
        <p:txBody>
          <a:bodyPr wrap="none" rtlCol="0">
            <a:spAutoFit/>
          </a:bodyPr>
          <a:lstStyle/>
          <a:p>
            <a:pPr algn="ctr"/>
            <a:r>
              <a:rPr lang="en-US" sz="4400" b="1" dirty="0" smtClean="0">
                <a:solidFill>
                  <a:schemeClr val="bg1"/>
                </a:solidFill>
              </a:rPr>
              <a:t>12,350</a:t>
            </a:r>
          </a:p>
        </p:txBody>
      </p:sp>
      <p:sp>
        <p:nvSpPr>
          <p:cNvPr id="31" name="TextBox 30"/>
          <p:cNvSpPr txBox="1"/>
          <p:nvPr/>
        </p:nvSpPr>
        <p:spPr>
          <a:xfrm>
            <a:off x="1905000" y="1524000"/>
            <a:ext cx="5334000" cy="646331"/>
          </a:xfrm>
          <a:prstGeom prst="rect">
            <a:avLst/>
          </a:prstGeom>
          <a:solidFill>
            <a:schemeClr val="tx1"/>
          </a:solidFill>
        </p:spPr>
        <p:txBody>
          <a:bodyPr wrap="square" rtlCol="0">
            <a:spAutoFit/>
          </a:bodyPr>
          <a:lstStyle/>
          <a:p>
            <a:pPr algn="ctr"/>
            <a:r>
              <a:rPr lang="en-US" sz="3600" b="1" dirty="0" smtClean="0">
                <a:solidFill>
                  <a:schemeClr val="bg1"/>
                </a:solidFill>
              </a:rPr>
              <a:t>8000-12000 die on journey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1000"/>
                                        <p:tgtEl>
                                          <p:spTgt spid="29"/>
                                        </p:tgtEl>
                                      </p:cBhvr>
                                    </p:animEffect>
                                  </p:childTnLst>
                                </p:cTn>
                              </p:par>
                              <p:par>
                                <p:cTn id="15" presetID="9" presetClass="emph" presetSubtype="0" grpId="0" nodeType="withEffect">
                                  <p:stCondLst>
                                    <p:cond delay="500"/>
                                  </p:stCondLst>
                                  <p:childTnLst>
                                    <p:set>
                                      <p:cBhvr rctx="PPT">
                                        <p:cTn id="16" dur="indefinite"/>
                                        <p:tgtEl>
                                          <p:spTgt spid="38"/>
                                        </p:tgtEl>
                                        <p:attrNameLst>
                                          <p:attrName>style.opacity</p:attrName>
                                        </p:attrNameLst>
                                      </p:cBhvr>
                                      <p:to>
                                        <p:strVal val="0.5"/>
                                      </p:to>
                                    </p:set>
                                    <p:animEffect filter="image" prLst="opacity: 0.5">
                                      <p:cBhvr rctx="IE">
                                        <p:cTn id="17" dur="indefinite"/>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1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left)">
                                      <p:cBhvr>
                                        <p:cTn id="27" dur="10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xit" presetSubtype="0" fill="hold" grpId="1" nodeType="clickEffect">
                                  <p:stCondLst>
                                    <p:cond delay="0"/>
                                  </p:stCondLst>
                                  <p:childTnLst>
                                    <p:animEffect transition="out" filter="fade">
                                      <p:cBhvr>
                                        <p:cTn id="31" dur="2000"/>
                                        <p:tgtEl>
                                          <p:spTgt spid="29"/>
                                        </p:tgtEl>
                                      </p:cBhvr>
                                    </p:animEffect>
                                    <p:anim calcmode="lin" valueType="num">
                                      <p:cBhvr>
                                        <p:cTn id="32" dur="2000"/>
                                        <p:tgtEl>
                                          <p:spTgt spid="29"/>
                                        </p:tgtEl>
                                        <p:attrNameLst>
                                          <p:attrName>style.rotation</p:attrName>
                                        </p:attrNameLst>
                                      </p:cBhvr>
                                      <p:tavLst>
                                        <p:tav tm="0">
                                          <p:val>
                                            <p:fltVal val="0"/>
                                          </p:val>
                                        </p:tav>
                                        <p:tav tm="100000">
                                          <p:val>
                                            <p:fltVal val="720"/>
                                          </p:val>
                                        </p:tav>
                                      </p:tavLst>
                                    </p:anim>
                                    <p:anim calcmode="lin" valueType="num">
                                      <p:cBhvr>
                                        <p:cTn id="33" dur="2000"/>
                                        <p:tgtEl>
                                          <p:spTgt spid="29"/>
                                        </p:tgtEl>
                                        <p:attrNameLst>
                                          <p:attrName>ppt_h</p:attrName>
                                        </p:attrNameLst>
                                      </p:cBhvr>
                                      <p:tavLst>
                                        <p:tav tm="0">
                                          <p:val>
                                            <p:strVal val="ppt_h"/>
                                          </p:val>
                                        </p:tav>
                                        <p:tav tm="100000">
                                          <p:val>
                                            <p:fltVal val="0"/>
                                          </p:val>
                                        </p:tav>
                                      </p:tavLst>
                                    </p:anim>
                                    <p:anim calcmode="lin" valueType="num">
                                      <p:cBhvr>
                                        <p:cTn id="34" dur="2000"/>
                                        <p:tgtEl>
                                          <p:spTgt spid="29"/>
                                        </p:tgtEl>
                                        <p:attrNameLst>
                                          <p:attrName>ppt_w</p:attrName>
                                        </p:attrNameLst>
                                      </p:cBhvr>
                                      <p:tavLst>
                                        <p:tav tm="0">
                                          <p:val>
                                            <p:strVal val="ppt_w"/>
                                          </p:val>
                                        </p:tav>
                                        <p:tav tm="100000">
                                          <p:val>
                                            <p:fltVal val="0"/>
                                          </p:val>
                                        </p:tav>
                                      </p:tavLst>
                                    </p:anim>
                                    <p:set>
                                      <p:cBhvr>
                                        <p:cTn id="35" dur="1" fill="hold">
                                          <p:stCondLst>
                                            <p:cond delay="1999"/>
                                          </p:stCondLst>
                                        </p:cTn>
                                        <p:tgtEl>
                                          <p:spTgt spid="29"/>
                                        </p:tgtEl>
                                        <p:attrNameLst>
                                          <p:attrName>style.visibility</p:attrName>
                                        </p:attrNameLst>
                                      </p:cBhvr>
                                      <p:to>
                                        <p:strVal val="hidden"/>
                                      </p:to>
                                    </p:set>
                                  </p:childTnLst>
                                </p:cTn>
                              </p:par>
                              <p:par>
                                <p:cTn id="36" presetID="35" presetClass="exit" presetSubtype="0" fill="hold" grpId="1" nodeType="withEffect">
                                  <p:stCondLst>
                                    <p:cond delay="0"/>
                                  </p:stCondLst>
                                  <p:childTnLst>
                                    <p:animEffect transition="out" filter="fade">
                                      <p:cBhvr>
                                        <p:cTn id="37" dur="2000"/>
                                        <p:tgtEl>
                                          <p:spTgt spid="39"/>
                                        </p:tgtEl>
                                      </p:cBhvr>
                                    </p:animEffect>
                                    <p:anim calcmode="lin" valueType="num">
                                      <p:cBhvr>
                                        <p:cTn id="38" dur="2000"/>
                                        <p:tgtEl>
                                          <p:spTgt spid="39"/>
                                        </p:tgtEl>
                                        <p:attrNameLst>
                                          <p:attrName>style.rotation</p:attrName>
                                        </p:attrNameLst>
                                      </p:cBhvr>
                                      <p:tavLst>
                                        <p:tav tm="0">
                                          <p:val>
                                            <p:fltVal val="0"/>
                                          </p:val>
                                        </p:tav>
                                        <p:tav tm="100000">
                                          <p:val>
                                            <p:fltVal val="720"/>
                                          </p:val>
                                        </p:tav>
                                      </p:tavLst>
                                    </p:anim>
                                    <p:anim calcmode="lin" valueType="num">
                                      <p:cBhvr>
                                        <p:cTn id="39" dur="2000"/>
                                        <p:tgtEl>
                                          <p:spTgt spid="39"/>
                                        </p:tgtEl>
                                        <p:attrNameLst>
                                          <p:attrName>ppt_h</p:attrName>
                                        </p:attrNameLst>
                                      </p:cBhvr>
                                      <p:tavLst>
                                        <p:tav tm="0">
                                          <p:val>
                                            <p:strVal val="ppt_h"/>
                                          </p:val>
                                        </p:tav>
                                        <p:tav tm="100000">
                                          <p:val>
                                            <p:fltVal val="0"/>
                                          </p:val>
                                        </p:tav>
                                      </p:tavLst>
                                    </p:anim>
                                    <p:anim calcmode="lin" valueType="num">
                                      <p:cBhvr>
                                        <p:cTn id="40" dur="2000"/>
                                        <p:tgtEl>
                                          <p:spTgt spid="39"/>
                                        </p:tgtEl>
                                        <p:attrNameLst>
                                          <p:attrName>ppt_w</p:attrName>
                                        </p:attrNameLst>
                                      </p:cBhvr>
                                      <p:tavLst>
                                        <p:tav tm="0">
                                          <p:val>
                                            <p:strVal val="ppt_w"/>
                                          </p:val>
                                        </p:tav>
                                        <p:tav tm="100000">
                                          <p:val>
                                            <p:fltVal val="0"/>
                                          </p:val>
                                        </p:tav>
                                      </p:tavLst>
                                    </p:anim>
                                    <p:set>
                                      <p:cBhvr>
                                        <p:cTn id="41" dur="1" fill="hold">
                                          <p:stCondLst>
                                            <p:cond delay="1999"/>
                                          </p:stCondLst>
                                        </p:cTn>
                                        <p:tgtEl>
                                          <p:spTgt spid="39"/>
                                        </p:tgtEl>
                                        <p:attrNameLst>
                                          <p:attrName>style.visibility</p:attrName>
                                        </p:attrNameLst>
                                      </p:cBhvr>
                                      <p:to>
                                        <p:strVal val="hidden"/>
                                      </p:to>
                                    </p:set>
                                  </p:childTnLst>
                                </p:cTn>
                              </p:par>
                              <p:par>
                                <p:cTn id="42" presetID="35" presetClass="exit" presetSubtype="0" fill="hold" grpId="1" nodeType="withEffect">
                                  <p:stCondLst>
                                    <p:cond delay="0"/>
                                  </p:stCondLst>
                                  <p:childTnLst>
                                    <p:animEffect transition="out" filter="fade">
                                      <p:cBhvr>
                                        <p:cTn id="43" dur="2000"/>
                                        <p:tgtEl>
                                          <p:spTgt spid="41"/>
                                        </p:tgtEl>
                                      </p:cBhvr>
                                    </p:animEffect>
                                    <p:anim calcmode="lin" valueType="num">
                                      <p:cBhvr>
                                        <p:cTn id="44" dur="2000"/>
                                        <p:tgtEl>
                                          <p:spTgt spid="41"/>
                                        </p:tgtEl>
                                        <p:attrNameLst>
                                          <p:attrName>style.rotation</p:attrName>
                                        </p:attrNameLst>
                                      </p:cBhvr>
                                      <p:tavLst>
                                        <p:tav tm="0">
                                          <p:val>
                                            <p:fltVal val="0"/>
                                          </p:val>
                                        </p:tav>
                                        <p:tav tm="100000">
                                          <p:val>
                                            <p:fltVal val="720"/>
                                          </p:val>
                                        </p:tav>
                                      </p:tavLst>
                                    </p:anim>
                                    <p:anim calcmode="lin" valueType="num">
                                      <p:cBhvr>
                                        <p:cTn id="45" dur="2000"/>
                                        <p:tgtEl>
                                          <p:spTgt spid="41"/>
                                        </p:tgtEl>
                                        <p:attrNameLst>
                                          <p:attrName>ppt_h</p:attrName>
                                        </p:attrNameLst>
                                      </p:cBhvr>
                                      <p:tavLst>
                                        <p:tav tm="0">
                                          <p:val>
                                            <p:strVal val="ppt_h"/>
                                          </p:val>
                                        </p:tav>
                                        <p:tav tm="100000">
                                          <p:val>
                                            <p:fltVal val="0"/>
                                          </p:val>
                                        </p:tav>
                                      </p:tavLst>
                                    </p:anim>
                                    <p:anim calcmode="lin" valueType="num">
                                      <p:cBhvr>
                                        <p:cTn id="46" dur="2000"/>
                                        <p:tgtEl>
                                          <p:spTgt spid="41"/>
                                        </p:tgtEl>
                                        <p:attrNameLst>
                                          <p:attrName>ppt_w</p:attrName>
                                        </p:attrNameLst>
                                      </p:cBhvr>
                                      <p:tavLst>
                                        <p:tav tm="0">
                                          <p:val>
                                            <p:strVal val="ppt_w"/>
                                          </p:val>
                                        </p:tav>
                                        <p:tav tm="100000">
                                          <p:val>
                                            <p:fltVal val="0"/>
                                          </p:val>
                                        </p:tav>
                                      </p:tavLst>
                                    </p:anim>
                                    <p:set>
                                      <p:cBhvr>
                                        <p:cTn id="47" dur="1" fill="hold">
                                          <p:stCondLst>
                                            <p:cond delay="1999"/>
                                          </p:stCondLst>
                                        </p:cTn>
                                        <p:tgtEl>
                                          <p:spTgt spid="41"/>
                                        </p:tgtEl>
                                        <p:attrNameLst>
                                          <p:attrName>style.visibility</p:attrName>
                                        </p:attrNameLst>
                                      </p:cBhvr>
                                      <p:to>
                                        <p:strVal val="hidden"/>
                                      </p:to>
                                    </p:set>
                                  </p:childTnLst>
                                </p:cTn>
                              </p:par>
                              <p:par>
                                <p:cTn id="48" presetID="35" presetClass="entr" presetSubtype="0"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1000"/>
                                        <p:tgtEl>
                                          <p:spTgt spid="42"/>
                                        </p:tgtEl>
                                      </p:cBhvr>
                                    </p:animEffect>
                                    <p:anim calcmode="lin" valueType="num">
                                      <p:cBhvr>
                                        <p:cTn id="51" dur="1000" fill="hold"/>
                                        <p:tgtEl>
                                          <p:spTgt spid="42"/>
                                        </p:tgtEl>
                                        <p:attrNameLst>
                                          <p:attrName>style.rotation</p:attrName>
                                        </p:attrNameLst>
                                      </p:cBhvr>
                                      <p:tavLst>
                                        <p:tav tm="0">
                                          <p:val>
                                            <p:fltVal val="720"/>
                                          </p:val>
                                        </p:tav>
                                        <p:tav tm="100000">
                                          <p:val>
                                            <p:fltVal val="0"/>
                                          </p:val>
                                        </p:tav>
                                      </p:tavLst>
                                    </p:anim>
                                    <p:anim calcmode="lin" valueType="num">
                                      <p:cBhvr>
                                        <p:cTn id="52" dur="1000" fill="hold"/>
                                        <p:tgtEl>
                                          <p:spTgt spid="42"/>
                                        </p:tgtEl>
                                        <p:attrNameLst>
                                          <p:attrName>ppt_h</p:attrName>
                                        </p:attrNameLst>
                                      </p:cBhvr>
                                      <p:tavLst>
                                        <p:tav tm="0">
                                          <p:val>
                                            <p:fltVal val="0"/>
                                          </p:val>
                                        </p:tav>
                                        <p:tav tm="100000">
                                          <p:val>
                                            <p:strVal val="#ppt_h"/>
                                          </p:val>
                                        </p:tav>
                                      </p:tavLst>
                                    </p:anim>
                                    <p:anim calcmode="lin" valueType="num">
                                      <p:cBhvr>
                                        <p:cTn id="53" dur="1000" fill="hold"/>
                                        <p:tgtEl>
                                          <p:spTgt spid="42"/>
                                        </p:tgtEl>
                                        <p:attrNameLst>
                                          <p:attrName>ppt_w</p:attrName>
                                        </p:attrNameLst>
                                      </p:cBhvr>
                                      <p:tavLst>
                                        <p:tav tm="0">
                                          <p:val>
                                            <p:fltVal val="0"/>
                                          </p:val>
                                        </p:tav>
                                        <p:tav tm="100000">
                                          <p:val>
                                            <p:strVal val="#ppt_w"/>
                                          </p:val>
                                        </p:tav>
                                      </p:tavLst>
                                    </p:anim>
                                  </p:childTnLst>
                                </p:cTn>
                              </p:par>
                              <p:par>
                                <p:cTn id="54" presetID="35" presetClass="path" presetSubtype="0" accel="50000" decel="50000" fill="hold" grpId="1" nodeType="withEffect">
                                  <p:stCondLst>
                                    <p:cond delay="0"/>
                                  </p:stCondLst>
                                  <p:childTnLst>
                                    <p:animMotion origin="layout" path="M 3.88889E-6 3.33333E-6 L -0.16632 0.01111 " pathEditMode="relative" rAng="0" ptsTypes="AA">
                                      <p:cBhvr>
                                        <p:cTn id="55" dur="1000" fill="hold"/>
                                        <p:tgtEl>
                                          <p:spTgt spid="42"/>
                                        </p:tgtEl>
                                        <p:attrNameLst>
                                          <p:attrName>ppt_x</p:attrName>
                                          <p:attrName>ppt_y</p:attrName>
                                        </p:attrNameLst>
                                      </p:cBhvr>
                                      <p:rCtr x="-83" y="6"/>
                                    </p:animMotion>
                                  </p:childTnLst>
                                </p:cTn>
                              </p:par>
                              <p:par>
                                <p:cTn id="56" presetID="35" presetClass="path" presetSubtype="0" accel="50000" decel="50000" fill="hold" grpId="2" nodeType="withEffect">
                                  <p:stCondLst>
                                    <p:cond delay="0"/>
                                  </p:stCondLst>
                                  <p:childTnLst>
                                    <p:animMotion origin="layout" path="M 3.61111E-6 4.44444E-6 L -0.17275 0.07083 " pathEditMode="relative" rAng="0" ptsTypes="AA">
                                      <p:cBhvr>
                                        <p:cTn id="57" dur="1000" fill="hold"/>
                                        <p:tgtEl>
                                          <p:spTgt spid="29"/>
                                        </p:tgtEl>
                                        <p:attrNameLst>
                                          <p:attrName>ppt_x</p:attrName>
                                          <p:attrName>ppt_y</p:attrName>
                                        </p:attrNameLst>
                                      </p:cBhvr>
                                      <p:rCtr x="-86" y="35"/>
                                    </p:animMotion>
                                  </p:childTnLst>
                                </p:cTn>
                              </p:par>
                              <p:par>
                                <p:cTn id="58" presetID="35" presetClass="path" presetSubtype="0" accel="50000" decel="50000" fill="hold" grpId="2" nodeType="withEffect">
                                  <p:stCondLst>
                                    <p:cond delay="0"/>
                                  </p:stCondLst>
                                  <p:childTnLst>
                                    <p:animMotion origin="layout" path="M 0 0  L -0.25 0  E" pathEditMode="relative" ptsTypes="">
                                      <p:cBhvr>
                                        <p:cTn id="59" dur="1000" fill="hold"/>
                                        <p:tgtEl>
                                          <p:spTgt spid="39"/>
                                        </p:tgtEl>
                                        <p:attrNameLst>
                                          <p:attrName>ppt_x</p:attrName>
                                          <p:attrName>ppt_y</p:attrName>
                                        </p:attrNameLst>
                                      </p:cBhvr>
                                    </p:animMotion>
                                  </p:childTnLst>
                                </p:cTn>
                              </p:par>
                              <p:par>
                                <p:cTn id="60" presetID="35" presetClass="path" presetSubtype="0" accel="50000" decel="50000" fill="hold" grpId="2" nodeType="withEffect">
                                  <p:stCondLst>
                                    <p:cond delay="0"/>
                                  </p:stCondLst>
                                  <p:childTnLst>
                                    <p:animMotion origin="layout" path="M -2.5E-6 -1.11111E-6 L -0.24323 -0.07361 " pathEditMode="relative" rAng="0" ptsTypes="AA">
                                      <p:cBhvr>
                                        <p:cTn id="61" dur="1000" fill="hold"/>
                                        <p:tgtEl>
                                          <p:spTgt spid="41"/>
                                        </p:tgtEl>
                                        <p:attrNameLst>
                                          <p:attrName>ppt_x</p:attrName>
                                          <p:attrName>ppt_y</p:attrName>
                                        </p:attrNameLst>
                                      </p:cBhvr>
                                      <p:rCtr x="-122" y="-37"/>
                                    </p:animMotion>
                                  </p:childTnLst>
                                </p:cTn>
                              </p:par>
                              <p:par>
                                <p:cTn id="62" presetID="9" presetClass="emph" presetSubtype="0" grpId="1" nodeType="withEffect">
                                  <p:stCondLst>
                                    <p:cond delay="0"/>
                                  </p:stCondLst>
                                  <p:childTnLst>
                                    <p:set>
                                      <p:cBhvr rctx="PPT">
                                        <p:cTn id="63" dur="indefinite"/>
                                        <p:tgtEl>
                                          <p:spTgt spid="38"/>
                                        </p:tgtEl>
                                        <p:attrNameLst>
                                          <p:attrName>style.opacity</p:attrName>
                                        </p:attrNameLst>
                                      </p:cBhvr>
                                      <p:to>
                                        <p:strVal val="1"/>
                                      </p:to>
                                    </p:set>
                                    <p:animEffect filter="image" prLst="opacity: 1">
                                      <p:cBhvr rctx="IE">
                                        <p:cTn id="64" dur="indefinite"/>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 calcmode="lin" valueType="num">
                                      <p:cBhvr>
                                        <p:cTn id="69" dur="1000" fill="hold"/>
                                        <p:tgtEl>
                                          <p:spTgt spid="47"/>
                                        </p:tgtEl>
                                        <p:attrNameLst>
                                          <p:attrName>ppt_w</p:attrName>
                                        </p:attrNameLst>
                                      </p:cBhvr>
                                      <p:tavLst>
                                        <p:tav tm="0">
                                          <p:val>
                                            <p:fltVal val="0"/>
                                          </p:val>
                                        </p:tav>
                                        <p:tav tm="100000">
                                          <p:val>
                                            <p:strVal val="#ppt_w"/>
                                          </p:val>
                                        </p:tav>
                                      </p:tavLst>
                                    </p:anim>
                                    <p:anim calcmode="lin" valueType="num">
                                      <p:cBhvr>
                                        <p:cTn id="70" dur="1000" fill="hold"/>
                                        <p:tgtEl>
                                          <p:spTgt spid="47"/>
                                        </p:tgtEl>
                                        <p:attrNameLst>
                                          <p:attrName>ppt_h</p:attrName>
                                        </p:attrNameLst>
                                      </p:cBhvr>
                                      <p:tavLst>
                                        <p:tav tm="0">
                                          <p:val>
                                            <p:fltVal val="0"/>
                                          </p:val>
                                        </p:tav>
                                        <p:tav tm="100000">
                                          <p:val>
                                            <p:strVal val="#ppt_h"/>
                                          </p:val>
                                        </p:tav>
                                      </p:tavLst>
                                    </p:anim>
                                    <p:animEffect transition="in" filter="fade">
                                      <p:cBhvr>
                                        <p:cTn id="71" dur="1000"/>
                                        <p:tgtEl>
                                          <p:spTgt spid="4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46"/>
                                        </p:tgtEl>
                                        <p:attrNameLst>
                                          <p:attrName>style.visibility</p:attrName>
                                        </p:attrNameLst>
                                      </p:cBhvr>
                                      <p:to>
                                        <p:strVal val="visible"/>
                                      </p:to>
                                    </p:set>
                                    <p:anim calcmode="lin" valueType="num">
                                      <p:cBhvr>
                                        <p:cTn id="76" dur="1000" fill="hold"/>
                                        <p:tgtEl>
                                          <p:spTgt spid="46"/>
                                        </p:tgtEl>
                                        <p:attrNameLst>
                                          <p:attrName>ppt_w</p:attrName>
                                        </p:attrNameLst>
                                      </p:cBhvr>
                                      <p:tavLst>
                                        <p:tav tm="0">
                                          <p:val>
                                            <p:fltVal val="0"/>
                                          </p:val>
                                        </p:tav>
                                        <p:tav tm="100000">
                                          <p:val>
                                            <p:strVal val="#ppt_w"/>
                                          </p:val>
                                        </p:tav>
                                      </p:tavLst>
                                    </p:anim>
                                    <p:anim calcmode="lin" valueType="num">
                                      <p:cBhvr>
                                        <p:cTn id="77" dur="1000" fill="hold"/>
                                        <p:tgtEl>
                                          <p:spTgt spid="46"/>
                                        </p:tgtEl>
                                        <p:attrNameLst>
                                          <p:attrName>ppt_h</p:attrName>
                                        </p:attrNameLst>
                                      </p:cBhvr>
                                      <p:tavLst>
                                        <p:tav tm="0">
                                          <p:val>
                                            <p:fltVal val="0"/>
                                          </p:val>
                                        </p:tav>
                                        <p:tav tm="100000">
                                          <p:val>
                                            <p:strVal val="#ppt_h"/>
                                          </p:val>
                                        </p:tav>
                                      </p:tavLst>
                                    </p:anim>
                                    <p:animEffect transition="in" filter="fade">
                                      <p:cBhvr>
                                        <p:cTn id="78" dur="1000"/>
                                        <p:tgtEl>
                                          <p:spTgt spid="46"/>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1000" fill="hold"/>
                                        <p:tgtEl>
                                          <p:spTgt spid="44"/>
                                        </p:tgtEl>
                                        <p:attrNameLst>
                                          <p:attrName>ppt_w</p:attrName>
                                        </p:attrNameLst>
                                      </p:cBhvr>
                                      <p:tavLst>
                                        <p:tav tm="0">
                                          <p:val>
                                            <p:fltVal val="0"/>
                                          </p:val>
                                        </p:tav>
                                        <p:tav tm="100000">
                                          <p:val>
                                            <p:strVal val="#ppt_w"/>
                                          </p:val>
                                        </p:tav>
                                      </p:tavLst>
                                    </p:anim>
                                    <p:anim calcmode="lin" valueType="num">
                                      <p:cBhvr>
                                        <p:cTn id="84" dur="1000" fill="hold"/>
                                        <p:tgtEl>
                                          <p:spTgt spid="44"/>
                                        </p:tgtEl>
                                        <p:attrNameLst>
                                          <p:attrName>ppt_h</p:attrName>
                                        </p:attrNameLst>
                                      </p:cBhvr>
                                      <p:tavLst>
                                        <p:tav tm="0">
                                          <p:val>
                                            <p:fltVal val="0"/>
                                          </p:val>
                                        </p:tav>
                                        <p:tav tm="100000">
                                          <p:val>
                                            <p:strVal val="#ppt_h"/>
                                          </p:val>
                                        </p:tav>
                                      </p:tavLst>
                                    </p:anim>
                                    <p:animEffect transition="in" filter="fade">
                                      <p:cBhvr>
                                        <p:cTn id="85" dur="10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43"/>
                                        </p:tgtEl>
                                        <p:attrNameLst>
                                          <p:attrName>style.visibility</p:attrName>
                                        </p:attrNameLst>
                                      </p:cBhvr>
                                      <p:to>
                                        <p:strVal val="visible"/>
                                      </p:to>
                                    </p:set>
                                    <p:anim calcmode="lin" valueType="num">
                                      <p:cBhvr>
                                        <p:cTn id="90" dur="1000" fill="hold"/>
                                        <p:tgtEl>
                                          <p:spTgt spid="43"/>
                                        </p:tgtEl>
                                        <p:attrNameLst>
                                          <p:attrName>ppt_w</p:attrName>
                                        </p:attrNameLst>
                                      </p:cBhvr>
                                      <p:tavLst>
                                        <p:tav tm="0">
                                          <p:val>
                                            <p:fltVal val="0"/>
                                          </p:val>
                                        </p:tav>
                                        <p:tav tm="100000">
                                          <p:val>
                                            <p:strVal val="#ppt_w"/>
                                          </p:val>
                                        </p:tav>
                                      </p:tavLst>
                                    </p:anim>
                                    <p:anim calcmode="lin" valueType="num">
                                      <p:cBhvr>
                                        <p:cTn id="91" dur="1000" fill="hold"/>
                                        <p:tgtEl>
                                          <p:spTgt spid="43"/>
                                        </p:tgtEl>
                                        <p:attrNameLst>
                                          <p:attrName>ppt_h</p:attrName>
                                        </p:attrNameLst>
                                      </p:cBhvr>
                                      <p:tavLst>
                                        <p:tav tm="0">
                                          <p:val>
                                            <p:fltVal val="0"/>
                                          </p:val>
                                        </p:tav>
                                        <p:tav tm="100000">
                                          <p:val>
                                            <p:strVal val="#ppt_h"/>
                                          </p:val>
                                        </p:tav>
                                      </p:tavLst>
                                    </p:anim>
                                    <p:animEffect transition="in" filter="fade">
                                      <p:cBhvr>
                                        <p:cTn id="92" dur="1000"/>
                                        <p:tgtEl>
                                          <p:spTgt spid="43"/>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anim calcmode="lin" valueType="num">
                                      <p:cBhvr>
                                        <p:cTn id="97" dur="1000" fill="hold"/>
                                        <p:tgtEl>
                                          <p:spTgt spid="45"/>
                                        </p:tgtEl>
                                        <p:attrNameLst>
                                          <p:attrName>ppt_w</p:attrName>
                                        </p:attrNameLst>
                                      </p:cBhvr>
                                      <p:tavLst>
                                        <p:tav tm="0">
                                          <p:val>
                                            <p:fltVal val="0"/>
                                          </p:val>
                                        </p:tav>
                                        <p:tav tm="100000">
                                          <p:val>
                                            <p:strVal val="#ppt_w"/>
                                          </p:val>
                                        </p:tav>
                                      </p:tavLst>
                                    </p:anim>
                                    <p:anim calcmode="lin" valueType="num">
                                      <p:cBhvr>
                                        <p:cTn id="98" dur="1000" fill="hold"/>
                                        <p:tgtEl>
                                          <p:spTgt spid="45"/>
                                        </p:tgtEl>
                                        <p:attrNameLst>
                                          <p:attrName>ppt_h</p:attrName>
                                        </p:attrNameLst>
                                      </p:cBhvr>
                                      <p:tavLst>
                                        <p:tav tm="0">
                                          <p:val>
                                            <p:fltVal val="0"/>
                                          </p:val>
                                        </p:tav>
                                        <p:tav tm="100000">
                                          <p:val>
                                            <p:strVal val="#ppt_h"/>
                                          </p:val>
                                        </p:tav>
                                      </p:tavLst>
                                    </p:anim>
                                    <p:animEffect transition="in" filter="fade">
                                      <p:cBhvr>
                                        <p:cTn id="99" dur="1000"/>
                                        <p:tgtEl>
                                          <p:spTgt spid="45"/>
                                        </p:tgtEl>
                                      </p:cBhvr>
                                    </p:animEffect>
                                  </p:childTnLst>
                                </p:cTn>
                              </p:par>
                            </p:childTnLst>
                          </p:cTn>
                        </p:par>
                      </p:childTnLst>
                    </p:cTn>
                  </p:par>
                  <p:par>
                    <p:cTn id="100" fill="hold">
                      <p:stCondLst>
                        <p:cond delay="indefinite"/>
                      </p:stCondLst>
                      <p:childTnLst>
                        <p:par>
                          <p:cTn id="101" fill="hold">
                            <p:stCondLst>
                              <p:cond delay="0"/>
                            </p:stCondLst>
                            <p:childTnLst>
                              <p:par>
                                <p:cTn id="102" presetID="35" presetClass="exit" presetSubtype="0" fill="hold" grpId="1" nodeType="clickEffect">
                                  <p:stCondLst>
                                    <p:cond delay="0"/>
                                  </p:stCondLst>
                                  <p:childTnLst>
                                    <p:animEffect transition="out" filter="fade">
                                      <p:cBhvr>
                                        <p:cTn id="103" dur="2000"/>
                                        <p:tgtEl>
                                          <p:spTgt spid="44"/>
                                        </p:tgtEl>
                                      </p:cBhvr>
                                    </p:animEffect>
                                    <p:anim calcmode="lin" valueType="num">
                                      <p:cBhvr>
                                        <p:cTn id="104" dur="2000"/>
                                        <p:tgtEl>
                                          <p:spTgt spid="44"/>
                                        </p:tgtEl>
                                        <p:attrNameLst>
                                          <p:attrName>style.rotation</p:attrName>
                                        </p:attrNameLst>
                                      </p:cBhvr>
                                      <p:tavLst>
                                        <p:tav tm="0">
                                          <p:val>
                                            <p:fltVal val="0"/>
                                          </p:val>
                                        </p:tav>
                                        <p:tav tm="100000">
                                          <p:val>
                                            <p:fltVal val="720"/>
                                          </p:val>
                                        </p:tav>
                                      </p:tavLst>
                                    </p:anim>
                                    <p:anim calcmode="lin" valueType="num">
                                      <p:cBhvr>
                                        <p:cTn id="105" dur="2000"/>
                                        <p:tgtEl>
                                          <p:spTgt spid="44"/>
                                        </p:tgtEl>
                                        <p:attrNameLst>
                                          <p:attrName>ppt_h</p:attrName>
                                        </p:attrNameLst>
                                      </p:cBhvr>
                                      <p:tavLst>
                                        <p:tav tm="0">
                                          <p:val>
                                            <p:strVal val="ppt_h"/>
                                          </p:val>
                                        </p:tav>
                                        <p:tav tm="100000">
                                          <p:val>
                                            <p:fltVal val="0"/>
                                          </p:val>
                                        </p:tav>
                                      </p:tavLst>
                                    </p:anim>
                                    <p:anim calcmode="lin" valueType="num">
                                      <p:cBhvr>
                                        <p:cTn id="106" dur="2000"/>
                                        <p:tgtEl>
                                          <p:spTgt spid="44"/>
                                        </p:tgtEl>
                                        <p:attrNameLst>
                                          <p:attrName>ppt_w</p:attrName>
                                        </p:attrNameLst>
                                      </p:cBhvr>
                                      <p:tavLst>
                                        <p:tav tm="0">
                                          <p:val>
                                            <p:strVal val="ppt_w"/>
                                          </p:val>
                                        </p:tav>
                                        <p:tav tm="100000">
                                          <p:val>
                                            <p:fltVal val="0"/>
                                          </p:val>
                                        </p:tav>
                                      </p:tavLst>
                                    </p:anim>
                                    <p:set>
                                      <p:cBhvr>
                                        <p:cTn id="107" dur="1" fill="hold">
                                          <p:stCondLst>
                                            <p:cond delay="1999"/>
                                          </p:stCondLst>
                                        </p:cTn>
                                        <p:tgtEl>
                                          <p:spTgt spid="44"/>
                                        </p:tgtEl>
                                        <p:attrNameLst>
                                          <p:attrName>style.visibility</p:attrName>
                                        </p:attrNameLst>
                                      </p:cBhvr>
                                      <p:to>
                                        <p:strVal val="hidden"/>
                                      </p:to>
                                    </p:set>
                                  </p:childTnLst>
                                </p:cTn>
                              </p:par>
                              <p:par>
                                <p:cTn id="108" presetID="35" presetClass="exit" presetSubtype="0" fill="hold" grpId="1" nodeType="withEffect">
                                  <p:stCondLst>
                                    <p:cond delay="0"/>
                                  </p:stCondLst>
                                  <p:childTnLst>
                                    <p:animEffect transition="out" filter="fade">
                                      <p:cBhvr>
                                        <p:cTn id="109" dur="2000"/>
                                        <p:tgtEl>
                                          <p:spTgt spid="47"/>
                                        </p:tgtEl>
                                      </p:cBhvr>
                                    </p:animEffect>
                                    <p:anim calcmode="lin" valueType="num">
                                      <p:cBhvr>
                                        <p:cTn id="110" dur="2000"/>
                                        <p:tgtEl>
                                          <p:spTgt spid="47"/>
                                        </p:tgtEl>
                                        <p:attrNameLst>
                                          <p:attrName>style.rotation</p:attrName>
                                        </p:attrNameLst>
                                      </p:cBhvr>
                                      <p:tavLst>
                                        <p:tav tm="0">
                                          <p:val>
                                            <p:fltVal val="0"/>
                                          </p:val>
                                        </p:tav>
                                        <p:tav tm="100000">
                                          <p:val>
                                            <p:fltVal val="720"/>
                                          </p:val>
                                        </p:tav>
                                      </p:tavLst>
                                    </p:anim>
                                    <p:anim calcmode="lin" valueType="num">
                                      <p:cBhvr>
                                        <p:cTn id="111" dur="2000"/>
                                        <p:tgtEl>
                                          <p:spTgt spid="47"/>
                                        </p:tgtEl>
                                        <p:attrNameLst>
                                          <p:attrName>ppt_h</p:attrName>
                                        </p:attrNameLst>
                                      </p:cBhvr>
                                      <p:tavLst>
                                        <p:tav tm="0">
                                          <p:val>
                                            <p:strVal val="ppt_h"/>
                                          </p:val>
                                        </p:tav>
                                        <p:tav tm="100000">
                                          <p:val>
                                            <p:fltVal val="0"/>
                                          </p:val>
                                        </p:tav>
                                      </p:tavLst>
                                    </p:anim>
                                    <p:anim calcmode="lin" valueType="num">
                                      <p:cBhvr>
                                        <p:cTn id="112" dur="2000"/>
                                        <p:tgtEl>
                                          <p:spTgt spid="47"/>
                                        </p:tgtEl>
                                        <p:attrNameLst>
                                          <p:attrName>ppt_w</p:attrName>
                                        </p:attrNameLst>
                                      </p:cBhvr>
                                      <p:tavLst>
                                        <p:tav tm="0">
                                          <p:val>
                                            <p:strVal val="ppt_w"/>
                                          </p:val>
                                        </p:tav>
                                        <p:tav tm="100000">
                                          <p:val>
                                            <p:fltVal val="0"/>
                                          </p:val>
                                        </p:tav>
                                      </p:tavLst>
                                    </p:anim>
                                    <p:set>
                                      <p:cBhvr>
                                        <p:cTn id="113" dur="1" fill="hold">
                                          <p:stCondLst>
                                            <p:cond delay="1999"/>
                                          </p:stCondLst>
                                        </p:cTn>
                                        <p:tgtEl>
                                          <p:spTgt spid="47"/>
                                        </p:tgtEl>
                                        <p:attrNameLst>
                                          <p:attrName>style.visibility</p:attrName>
                                        </p:attrNameLst>
                                      </p:cBhvr>
                                      <p:to>
                                        <p:strVal val="hidden"/>
                                      </p:to>
                                    </p:set>
                                  </p:childTnLst>
                                </p:cTn>
                              </p:par>
                              <p:par>
                                <p:cTn id="114" presetID="35" presetClass="exit" presetSubtype="0" fill="hold" grpId="1" nodeType="withEffect">
                                  <p:stCondLst>
                                    <p:cond delay="0"/>
                                  </p:stCondLst>
                                  <p:childTnLst>
                                    <p:animEffect transition="out" filter="fade">
                                      <p:cBhvr>
                                        <p:cTn id="115" dur="2000"/>
                                        <p:tgtEl>
                                          <p:spTgt spid="46"/>
                                        </p:tgtEl>
                                      </p:cBhvr>
                                    </p:animEffect>
                                    <p:anim calcmode="lin" valueType="num">
                                      <p:cBhvr>
                                        <p:cTn id="116" dur="2000"/>
                                        <p:tgtEl>
                                          <p:spTgt spid="46"/>
                                        </p:tgtEl>
                                        <p:attrNameLst>
                                          <p:attrName>style.rotation</p:attrName>
                                        </p:attrNameLst>
                                      </p:cBhvr>
                                      <p:tavLst>
                                        <p:tav tm="0">
                                          <p:val>
                                            <p:fltVal val="0"/>
                                          </p:val>
                                        </p:tav>
                                        <p:tav tm="100000">
                                          <p:val>
                                            <p:fltVal val="720"/>
                                          </p:val>
                                        </p:tav>
                                      </p:tavLst>
                                    </p:anim>
                                    <p:anim calcmode="lin" valueType="num">
                                      <p:cBhvr>
                                        <p:cTn id="117" dur="2000"/>
                                        <p:tgtEl>
                                          <p:spTgt spid="46"/>
                                        </p:tgtEl>
                                        <p:attrNameLst>
                                          <p:attrName>ppt_h</p:attrName>
                                        </p:attrNameLst>
                                      </p:cBhvr>
                                      <p:tavLst>
                                        <p:tav tm="0">
                                          <p:val>
                                            <p:strVal val="ppt_h"/>
                                          </p:val>
                                        </p:tav>
                                        <p:tav tm="100000">
                                          <p:val>
                                            <p:fltVal val="0"/>
                                          </p:val>
                                        </p:tav>
                                      </p:tavLst>
                                    </p:anim>
                                    <p:anim calcmode="lin" valueType="num">
                                      <p:cBhvr>
                                        <p:cTn id="118" dur="2000"/>
                                        <p:tgtEl>
                                          <p:spTgt spid="46"/>
                                        </p:tgtEl>
                                        <p:attrNameLst>
                                          <p:attrName>ppt_w</p:attrName>
                                        </p:attrNameLst>
                                      </p:cBhvr>
                                      <p:tavLst>
                                        <p:tav tm="0">
                                          <p:val>
                                            <p:strVal val="ppt_w"/>
                                          </p:val>
                                        </p:tav>
                                        <p:tav tm="100000">
                                          <p:val>
                                            <p:fltVal val="0"/>
                                          </p:val>
                                        </p:tav>
                                      </p:tavLst>
                                    </p:anim>
                                    <p:set>
                                      <p:cBhvr>
                                        <p:cTn id="119" dur="1" fill="hold">
                                          <p:stCondLst>
                                            <p:cond delay="1999"/>
                                          </p:stCondLst>
                                        </p:cTn>
                                        <p:tgtEl>
                                          <p:spTgt spid="46"/>
                                        </p:tgtEl>
                                        <p:attrNameLst>
                                          <p:attrName>style.visibility</p:attrName>
                                        </p:attrNameLst>
                                      </p:cBhvr>
                                      <p:to>
                                        <p:strVal val="hidden"/>
                                      </p:to>
                                    </p:set>
                                  </p:childTnLst>
                                </p:cTn>
                              </p:par>
                              <p:par>
                                <p:cTn id="120" presetID="35" presetClass="exit" presetSubtype="0" fill="hold" grpId="1" nodeType="withEffect">
                                  <p:stCondLst>
                                    <p:cond delay="0"/>
                                  </p:stCondLst>
                                  <p:childTnLst>
                                    <p:animEffect transition="out" filter="fade">
                                      <p:cBhvr>
                                        <p:cTn id="121" dur="2000"/>
                                        <p:tgtEl>
                                          <p:spTgt spid="43"/>
                                        </p:tgtEl>
                                      </p:cBhvr>
                                    </p:animEffect>
                                    <p:anim calcmode="lin" valueType="num">
                                      <p:cBhvr>
                                        <p:cTn id="122" dur="2000"/>
                                        <p:tgtEl>
                                          <p:spTgt spid="43"/>
                                        </p:tgtEl>
                                        <p:attrNameLst>
                                          <p:attrName>style.rotation</p:attrName>
                                        </p:attrNameLst>
                                      </p:cBhvr>
                                      <p:tavLst>
                                        <p:tav tm="0">
                                          <p:val>
                                            <p:fltVal val="0"/>
                                          </p:val>
                                        </p:tav>
                                        <p:tav tm="100000">
                                          <p:val>
                                            <p:fltVal val="720"/>
                                          </p:val>
                                        </p:tav>
                                      </p:tavLst>
                                    </p:anim>
                                    <p:anim calcmode="lin" valueType="num">
                                      <p:cBhvr>
                                        <p:cTn id="123" dur="2000"/>
                                        <p:tgtEl>
                                          <p:spTgt spid="43"/>
                                        </p:tgtEl>
                                        <p:attrNameLst>
                                          <p:attrName>ppt_h</p:attrName>
                                        </p:attrNameLst>
                                      </p:cBhvr>
                                      <p:tavLst>
                                        <p:tav tm="0">
                                          <p:val>
                                            <p:strVal val="ppt_h"/>
                                          </p:val>
                                        </p:tav>
                                        <p:tav tm="100000">
                                          <p:val>
                                            <p:fltVal val="0"/>
                                          </p:val>
                                        </p:tav>
                                      </p:tavLst>
                                    </p:anim>
                                    <p:anim calcmode="lin" valueType="num">
                                      <p:cBhvr>
                                        <p:cTn id="124" dur="2000"/>
                                        <p:tgtEl>
                                          <p:spTgt spid="43"/>
                                        </p:tgtEl>
                                        <p:attrNameLst>
                                          <p:attrName>ppt_w</p:attrName>
                                        </p:attrNameLst>
                                      </p:cBhvr>
                                      <p:tavLst>
                                        <p:tav tm="0">
                                          <p:val>
                                            <p:strVal val="ppt_w"/>
                                          </p:val>
                                        </p:tav>
                                        <p:tav tm="100000">
                                          <p:val>
                                            <p:fltVal val="0"/>
                                          </p:val>
                                        </p:tav>
                                      </p:tavLst>
                                    </p:anim>
                                    <p:set>
                                      <p:cBhvr>
                                        <p:cTn id="125" dur="1" fill="hold">
                                          <p:stCondLst>
                                            <p:cond delay="1999"/>
                                          </p:stCondLst>
                                        </p:cTn>
                                        <p:tgtEl>
                                          <p:spTgt spid="43"/>
                                        </p:tgtEl>
                                        <p:attrNameLst>
                                          <p:attrName>style.visibility</p:attrName>
                                        </p:attrNameLst>
                                      </p:cBhvr>
                                      <p:to>
                                        <p:strVal val="hidden"/>
                                      </p:to>
                                    </p:set>
                                  </p:childTnLst>
                                </p:cTn>
                              </p:par>
                              <p:par>
                                <p:cTn id="126" presetID="35" presetClass="exit" presetSubtype="0" fill="hold" grpId="1" nodeType="withEffect">
                                  <p:stCondLst>
                                    <p:cond delay="0"/>
                                  </p:stCondLst>
                                  <p:childTnLst>
                                    <p:animEffect transition="out" filter="fade">
                                      <p:cBhvr>
                                        <p:cTn id="127" dur="2000"/>
                                        <p:tgtEl>
                                          <p:spTgt spid="45"/>
                                        </p:tgtEl>
                                      </p:cBhvr>
                                    </p:animEffect>
                                    <p:anim calcmode="lin" valueType="num">
                                      <p:cBhvr>
                                        <p:cTn id="128" dur="2000"/>
                                        <p:tgtEl>
                                          <p:spTgt spid="45"/>
                                        </p:tgtEl>
                                        <p:attrNameLst>
                                          <p:attrName>style.rotation</p:attrName>
                                        </p:attrNameLst>
                                      </p:cBhvr>
                                      <p:tavLst>
                                        <p:tav tm="0">
                                          <p:val>
                                            <p:fltVal val="0"/>
                                          </p:val>
                                        </p:tav>
                                        <p:tav tm="100000">
                                          <p:val>
                                            <p:fltVal val="720"/>
                                          </p:val>
                                        </p:tav>
                                      </p:tavLst>
                                    </p:anim>
                                    <p:anim calcmode="lin" valueType="num">
                                      <p:cBhvr>
                                        <p:cTn id="129" dur="2000"/>
                                        <p:tgtEl>
                                          <p:spTgt spid="45"/>
                                        </p:tgtEl>
                                        <p:attrNameLst>
                                          <p:attrName>ppt_h</p:attrName>
                                        </p:attrNameLst>
                                      </p:cBhvr>
                                      <p:tavLst>
                                        <p:tav tm="0">
                                          <p:val>
                                            <p:strVal val="ppt_h"/>
                                          </p:val>
                                        </p:tav>
                                        <p:tav tm="100000">
                                          <p:val>
                                            <p:fltVal val="0"/>
                                          </p:val>
                                        </p:tav>
                                      </p:tavLst>
                                    </p:anim>
                                    <p:anim calcmode="lin" valueType="num">
                                      <p:cBhvr>
                                        <p:cTn id="130" dur="2000"/>
                                        <p:tgtEl>
                                          <p:spTgt spid="45"/>
                                        </p:tgtEl>
                                        <p:attrNameLst>
                                          <p:attrName>ppt_w</p:attrName>
                                        </p:attrNameLst>
                                      </p:cBhvr>
                                      <p:tavLst>
                                        <p:tav tm="0">
                                          <p:val>
                                            <p:strVal val="ppt_w"/>
                                          </p:val>
                                        </p:tav>
                                        <p:tav tm="100000">
                                          <p:val>
                                            <p:fltVal val="0"/>
                                          </p:val>
                                        </p:tav>
                                      </p:tavLst>
                                    </p:anim>
                                    <p:set>
                                      <p:cBhvr>
                                        <p:cTn id="131" dur="1" fill="hold">
                                          <p:stCondLst>
                                            <p:cond delay="1999"/>
                                          </p:stCondLst>
                                        </p:cTn>
                                        <p:tgtEl>
                                          <p:spTgt spid="45"/>
                                        </p:tgtEl>
                                        <p:attrNameLst>
                                          <p:attrName>style.visibility</p:attrName>
                                        </p:attrNameLst>
                                      </p:cBhvr>
                                      <p:to>
                                        <p:strVal val="hidden"/>
                                      </p:to>
                                    </p:set>
                                  </p:childTnLst>
                                </p:cTn>
                              </p:par>
                              <p:par>
                                <p:cTn id="132" presetID="64" presetClass="path" presetSubtype="0" accel="50000" decel="50000" fill="hold" grpId="2" nodeType="withEffect">
                                  <p:stCondLst>
                                    <p:cond delay="0"/>
                                  </p:stCondLst>
                                  <p:childTnLst>
                                    <p:animMotion origin="layout" path="M 0.00277 0.01806 L 0.15277 -0.04444 " pathEditMode="relative" rAng="0" ptsTypes="AA">
                                      <p:cBhvr>
                                        <p:cTn id="133" dur="2000" fill="hold"/>
                                        <p:tgtEl>
                                          <p:spTgt spid="46"/>
                                        </p:tgtEl>
                                        <p:attrNameLst>
                                          <p:attrName>ppt_x</p:attrName>
                                          <p:attrName>ppt_y</p:attrName>
                                        </p:attrNameLst>
                                      </p:cBhvr>
                                      <p:rCtr x="75" y="-31"/>
                                    </p:animMotion>
                                  </p:childTnLst>
                                </p:cTn>
                              </p:par>
                              <p:par>
                                <p:cTn id="134" presetID="64" presetClass="path" presetSubtype="0" accel="50000" decel="50000" fill="hold" grpId="2" nodeType="withEffect">
                                  <p:stCondLst>
                                    <p:cond delay="0"/>
                                  </p:stCondLst>
                                  <p:childTnLst>
                                    <p:animMotion origin="layout" path="M -1.11111E-6 -4.44444E-6 L -0.01111 0.01528 " pathEditMode="relative" rAng="0" ptsTypes="AA">
                                      <p:cBhvr>
                                        <p:cTn id="135" dur="2000" fill="hold"/>
                                        <p:tgtEl>
                                          <p:spTgt spid="43"/>
                                        </p:tgtEl>
                                        <p:attrNameLst>
                                          <p:attrName>ppt_x</p:attrName>
                                          <p:attrName>ppt_y</p:attrName>
                                        </p:attrNameLst>
                                      </p:cBhvr>
                                      <p:rCtr x="-6" y="8"/>
                                    </p:animMotion>
                                  </p:childTnLst>
                                </p:cTn>
                              </p:par>
                              <p:par>
                                <p:cTn id="136" presetID="64" presetClass="path" presetSubtype="0" accel="50000" decel="50000" fill="hold" grpId="2" nodeType="withEffect">
                                  <p:stCondLst>
                                    <p:cond delay="0"/>
                                  </p:stCondLst>
                                  <p:childTnLst>
                                    <p:animMotion origin="layout" path="M 0.00278 -0.04861 L -0.1967 -0.28888 " pathEditMode="relative" rAng="0" ptsTypes="AA">
                                      <p:cBhvr>
                                        <p:cTn id="137" dur="2000" fill="hold"/>
                                        <p:tgtEl>
                                          <p:spTgt spid="45"/>
                                        </p:tgtEl>
                                        <p:attrNameLst>
                                          <p:attrName>ppt_x</p:attrName>
                                          <p:attrName>ppt_y</p:attrName>
                                        </p:attrNameLst>
                                      </p:cBhvr>
                                      <p:rCtr x="-100" y="-120"/>
                                    </p:animMotion>
                                  </p:childTnLst>
                                </p:cTn>
                              </p:par>
                              <p:par>
                                <p:cTn id="138" presetID="64" presetClass="path" presetSubtype="0" accel="50000" decel="50000" fill="hold" grpId="2" nodeType="withEffect">
                                  <p:stCondLst>
                                    <p:cond delay="0"/>
                                  </p:stCondLst>
                                  <p:childTnLst>
                                    <p:animMotion origin="layout" path="M -0.00555 -0.05972 L -0.04166 0.13334 " pathEditMode="relative" rAng="0" ptsTypes="AA">
                                      <p:cBhvr>
                                        <p:cTn id="139" dur="2000" fill="hold"/>
                                        <p:tgtEl>
                                          <p:spTgt spid="44"/>
                                        </p:tgtEl>
                                        <p:attrNameLst>
                                          <p:attrName>ppt_x</p:attrName>
                                          <p:attrName>ppt_y</p:attrName>
                                        </p:attrNameLst>
                                      </p:cBhvr>
                                      <p:rCtr x="-18" y="97"/>
                                    </p:animMotion>
                                  </p:childTnLst>
                                </p:cTn>
                              </p:par>
                              <p:par>
                                <p:cTn id="140" presetID="63" presetClass="path" presetSubtype="0" accel="50000" decel="50000" fill="hold" grpId="2" nodeType="withEffect">
                                  <p:stCondLst>
                                    <p:cond delay="0"/>
                                  </p:stCondLst>
                                  <p:childTnLst>
                                    <p:animMotion origin="layout" path="M -0.01389 -0.00417 L 0.15226 0.05555 " pathEditMode="relative" rAng="0" ptsTypes="AA">
                                      <p:cBhvr>
                                        <p:cTn id="141" dur="2000" fill="hold"/>
                                        <p:tgtEl>
                                          <p:spTgt spid="47"/>
                                        </p:tgtEl>
                                        <p:attrNameLst>
                                          <p:attrName>ppt_x</p:attrName>
                                          <p:attrName>ppt_y</p:attrName>
                                        </p:attrNameLst>
                                      </p:cBhvr>
                                      <p:rCtr x="83" y="30"/>
                                    </p:animMotion>
                                  </p:childTnLst>
                                </p:cTn>
                              </p:par>
                              <p:par>
                                <p:cTn id="142" presetID="35" presetClass="entr" presetSubtype="0" fill="hold" grpId="0" nodeType="withEffect">
                                  <p:stCondLst>
                                    <p:cond delay="500"/>
                                  </p:stCondLst>
                                  <p:childTnLst>
                                    <p:set>
                                      <p:cBhvr>
                                        <p:cTn id="143" dur="1" fill="hold">
                                          <p:stCondLst>
                                            <p:cond delay="0"/>
                                          </p:stCondLst>
                                        </p:cTn>
                                        <p:tgtEl>
                                          <p:spTgt spid="30"/>
                                        </p:tgtEl>
                                        <p:attrNameLst>
                                          <p:attrName>style.visibility</p:attrName>
                                        </p:attrNameLst>
                                      </p:cBhvr>
                                      <p:to>
                                        <p:strVal val="visible"/>
                                      </p:to>
                                    </p:set>
                                    <p:animEffect transition="in" filter="fade">
                                      <p:cBhvr>
                                        <p:cTn id="144" dur="1000"/>
                                        <p:tgtEl>
                                          <p:spTgt spid="30"/>
                                        </p:tgtEl>
                                      </p:cBhvr>
                                    </p:animEffect>
                                    <p:anim calcmode="lin" valueType="num">
                                      <p:cBhvr>
                                        <p:cTn id="145" dur="1000" fill="hold"/>
                                        <p:tgtEl>
                                          <p:spTgt spid="30"/>
                                        </p:tgtEl>
                                        <p:attrNameLst>
                                          <p:attrName>style.rotation</p:attrName>
                                        </p:attrNameLst>
                                      </p:cBhvr>
                                      <p:tavLst>
                                        <p:tav tm="0">
                                          <p:val>
                                            <p:fltVal val="720"/>
                                          </p:val>
                                        </p:tav>
                                        <p:tav tm="100000">
                                          <p:val>
                                            <p:fltVal val="0"/>
                                          </p:val>
                                        </p:tav>
                                      </p:tavLst>
                                    </p:anim>
                                    <p:anim calcmode="lin" valueType="num">
                                      <p:cBhvr>
                                        <p:cTn id="146" dur="1000" fill="hold"/>
                                        <p:tgtEl>
                                          <p:spTgt spid="30"/>
                                        </p:tgtEl>
                                        <p:attrNameLst>
                                          <p:attrName>ppt_h</p:attrName>
                                        </p:attrNameLst>
                                      </p:cBhvr>
                                      <p:tavLst>
                                        <p:tav tm="0">
                                          <p:val>
                                            <p:fltVal val="0"/>
                                          </p:val>
                                        </p:tav>
                                        <p:tav tm="100000">
                                          <p:val>
                                            <p:strVal val="#ppt_h"/>
                                          </p:val>
                                        </p:tav>
                                      </p:tavLst>
                                    </p:anim>
                                    <p:anim calcmode="lin" valueType="num">
                                      <p:cBhvr>
                                        <p:cTn id="147" dur="1000" fill="hold"/>
                                        <p:tgtEl>
                                          <p:spTgt spid="30"/>
                                        </p:tgtEl>
                                        <p:attrNameLst>
                                          <p:attrName>ppt_w</p:attrName>
                                        </p:attrNameLst>
                                      </p:cBhvr>
                                      <p:tavLst>
                                        <p:tav tm="0">
                                          <p:val>
                                            <p:fltVal val="0"/>
                                          </p:val>
                                        </p:tav>
                                        <p:tav tm="100000">
                                          <p:val>
                                            <p:strVal val="#ppt_w"/>
                                          </p:val>
                                        </p:tav>
                                      </p:tavLst>
                                    </p:anim>
                                  </p:childTnLst>
                                </p:cTn>
                              </p:par>
                            </p:childTnLst>
                          </p:cTn>
                        </p:par>
                      </p:childTnLst>
                    </p:cTn>
                  </p:par>
                  <p:par>
                    <p:cTn id="148" fill="hold">
                      <p:stCondLst>
                        <p:cond delay="indefinite"/>
                      </p:stCondLst>
                      <p:childTnLst>
                        <p:par>
                          <p:cTn id="149" fill="hold">
                            <p:stCondLst>
                              <p:cond delay="0"/>
                            </p:stCondLst>
                            <p:childTnLst>
                              <p:par>
                                <p:cTn id="150" presetID="35" presetClass="exit" presetSubtype="0" fill="hold" grpId="2" nodeType="clickEffect">
                                  <p:stCondLst>
                                    <p:cond delay="0"/>
                                  </p:stCondLst>
                                  <p:childTnLst>
                                    <p:animEffect transition="out" filter="fade">
                                      <p:cBhvr>
                                        <p:cTn id="151" dur="2000"/>
                                        <p:tgtEl>
                                          <p:spTgt spid="30"/>
                                        </p:tgtEl>
                                      </p:cBhvr>
                                    </p:animEffect>
                                    <p:anim calcmode="lin" valueType="num">
                                      <p:cBhvr>
                                        <p:cTn id="152" dur="2000"/>
                                        <p:tgtEl>
                                          <p:spTgt spid="30"/>
                                        </p:tgtEl>
                                        <p:attrNameLst>
                                          <p:attrName>style.rotation</p:attrName>
                                        </p:attrNameLst>
                                      </p:cBhvr>
                                      <p:tavLst>
                                        <p:tav tm="0">
                                          <p:val>
                                            <p:fltVal val="0"/>
                                          </p:val>
                                        </p:tav>
                                        <p:tav tm="100000">
                                          <p:val>
                                            <p:fltVal val="720"/>
                                          </p:val>
                                        </p:tav>
                                      </p:tavLst>
                                    </p:anim>
                                    <p:anim calcmode="lin" valueType="num">
                                      <p:cBhvr>
                                        <p:cTn id="153" dur="2000"/>
                                        <p:tgtEl>
                                          <p:spTgt spid="30"/>
                                        </p:tgtEl>
                                        <p:attrNameLst>
                                          <p:attrName>ppt_h</p:attrName>
                                        </p:attrNameLst>
                                      </p:cBhvr>
                                      <p:tavLst>
                                        <p:tav tm="0">
                                          <p:val>
                                            <p:strVal val="ppt_h"/>
                                          </p:val>
                                        </p:tav>
                                        <p:tav tm="100000">
                                          <p:val>
                                            <p:fltVal val="0"/>
                                          </p:val>
                                        </p:tav>
                                      </p:tavLst>
                                    </p:anim>
                                    <p:anim calcmode="lin" valueType="num">
                                      <p:cBhvr>
                                        <p:cTn id="154" dur="2000"/>
                                        <p:tgtEl>
                                          <p:spTgt spid="30"/>
                                        </p:tgtEl>
                                        <p:attrNameLst>
                                          <p:attrName>ppt_w</p:attrName>
                                        </p:attrNameLst>
                                      </p:cBhvr>
                                      <p:tavLst>
                                        <p:tav tm="0">
                                          <p:val>
                                            <p:strVal val="ppt_w"/>
                                          </p:val>
                                        </p:tav>
                                        <p:tav tm="100000">
                                          <p:val>
                                            <p:fltVal val="0"/>
                                          </p:val>
                                        </p:tav>
                                      </p:tavLst>
                                    </p:anim>
                                    <p:set>
                                      <p:cBhvr>
                                        <p:cTn id="155" dur="1" fill="hold">
                                          <p:stCondLst>
                                            <p:cond delay="1999"/>
                                          </p:stCondLst>
                                        </p:cTn>
                                        <p:tgtEl>
                                          <p:spTgt spid="30"/>
                                        </p:tgtEl>
                                        <p:attrNameLst>
                                          <p:attrName>style.visibility</p:attrName>
                                        </p:attrNameLst>
                                      </p:cBhvr>
                                      <p:to>
                                        <p:strVal val="hidden"/>
                                      </p:to>
                                    </p:set>
                                  </p:childTnLst>
                                </p:cTn>
                              </p:par>
                              <p:par>
                                <p:cTn id="156" presetID="35" presetClass="exit" presetSubtype="0" fill="hold" grpId="2" nodeType="withEffect">
                                  <p:stCondLst>
                                    <p:cond delay="0"/>
                                  </p:stCondLst>
                                  <p:childTnLst>
                                    <p:animEffect transition="out" filter="fade">
                                      <p:cBhvr>
                                        <p:cTn id="157" dur="2000"/>
                                        <p:tgtEl>
                                          <p:spTgt spid="42"/>
                                        </p:tgtEl>
                                      </p:cBhvr>
                                    </p:animEffect>
                                    <p:anim calcmode="lin" valueType="num">
                                      <p:cBhvr>
                                        <p:cTn id="158" dur="2000"/>
                                        <p:tgtEl>
                                          <p:spTgt spid="42"/>
                                        </p:tgtEl>
                                        <p:attrNameLst>
                                          <p:attrName>style.rotation</p:attrName>
                                        </p:attrNameLst>
                                      </p:cBhvr>
                                      <p:tavLst>
                                        <p:tav tm="0">
                                          <p:val>
                                            <p:fltVal val="0"/>
                                          </p:val>
                                        </p:tav>
                                        <p:tav tm="100000">
                                          <p:val>
                                            <p:fltVal val="720"/>
                                          </p:val>
                                        </p:tav>
                                      </p:tavLst>
                                    </p:anim>
                                    <p:anim calcmode="lin" valueType="num">
                                      <p:cBhvr>
                                        <p:cTn id="159" dur="2000"/>
                                        <p:tgtEl>
                                          <p:spTgt spid="42"/>
                                        </p:tgtEl>
                                        <p:attrNameLst>
                                          <p:attrName>ppt_h</p:attrName>
                                        </p:attrNameLst>
                                      </p:cBhvr>
                                      <p:tavLst>
                                        <p:tav tm="0">
                                          <p:val>
                                            <p:strVal val="ppt_h"/>
                                          </p:val>
                                        </p:tav>
                                        <p:tav tm="100000">
                                          <p:val>
                                            <p:fltVal val="0"/>
                                          </p:val>
                                        </p:tav>
                                      </p:tavLst>
                                    </p:anim>
                                    <p:anim calcmode="lin" valueType="num">
                                      <p:cBhvr>
                                        <p:cTn id="160" dur="2000"/>
                                        <p:tgtEl>
                                          <p:spTgt spid="42"/>
                                        </p:tgtEl>
                                        <p:attrNameLst>
                                          <p:attrName>ppt_w</p:attrName>
                                        </p:attrNameLst>
                                      </p:cBhvr>
                                      <p:tavLst>
                                        <p:tav tm="0">
                                          <p:val>
                                            <p:strVal val="ppt_w"/>
                                          </p:val>
                                        </p:tav>
                                        <p:tav tm="100000">
                                          <p:val>
                                            <p:fltVal val="0"/>
                                          </p:val>
                                        </p:tav>
                                      </p:tavLst>
                                    </p:anim>
                                    <p:set>
                                      <p:cBhvr>
                                        <p:cTn id="161" dur="1" fill="hold">
                                          <p:stCondLst>
                                            <p:cond delay="1999"/>
                                          </p:stCondLst>
                                        </p:cTn>
                                        <p:tgtEl>
                                          <p:spTgt spid="42"/>
                                        </p:tgtEl>
                                        <p:attrNameLst>
                                          <p:attrName>style.visibility</p:attrName>
                                        </p:attrNameLst>
                                      </p:cBhvr>
                                      <p:to>
                                        <p:strVal val="hidden"/>
                                      </p:to>
                                    </p:set>
                                  </p:childTnLst>
                                </p:cTn>
                              </p:par>
                              <p:par>
                                <p:cTn id="162" presetID="53" presetClass="exit" presetSubtype="0" fill="hold" grpId="2" nodeType="withEffect">
                                  <p:stCondLst>
                                    <p:cond delay="0"/>
                                  </p:stCondLst>
                                  <p:childTnLst>
                                    <p:anim calcmode="lin" valueType="num">
                                      <p:cBhvr>
                                        <p:cTn id="163" dur="1000"/>
                                        <p:tgtEl>
                                          <p:spTgt spid="31"/>
                                        </p:tgtEl>
                                        <p:attrNameLst>
                                          <p:attrName>ppt_w</p:attrName>
                                        </p:attrNameLst>
                                      </p:cBhvr>
                                      <p:tavLst>
                                        <p:tav tm="0">
                                          <p:val>
                                            <p:strVal val="ppt_w"/>
                                          </p:val>
                                        </p:tav>
                                        <p:tav tm="100000">
                                          <p:val>
                                            <p:fltVal val="0"/>
                                          </p:val>
                                        </p:tav>
                                      </p:tavLst>
                                    </p:anim>
                                    <p:anim calcmode="lin" valueType="num">
                                      <p:cBhvr>
                                        <p:cTn id="164" dur="1000"/>
                                        <p:tgtEl>
                                          <p:spTgt spid="31"/>
                                        </p:tgtEl>
                                        <p:attrNameLst>
                                          <p:attrName>ppt_h</p:attrName>
                                        </p:attrNameLst>
                                      </p:cBhvr>
                                      <p:tavLst>
                                        <p:tav tm="0">
                                          <p:val>
                                            <p:strVal val="ppt_h"/>
                                          </p:val>
                                        </p:tav>
                                        <p:tav tm="100000">
                                          <p:val>
                                            <p:fltVal val="0"/>
                                          </p:val>
                                        </p:tav>
                                      </p:tavLst>
                                    </p:anim>
                                    <p:animEffect transition="out" filter="fade">
                                      <p:cBhvr>
                                        <p:cTn id="165" dur="1000"/>
                                        <p:tgtEl>
                                          <p:spTgt spid="31"/>
                                        </p:tgtEl>
                                      </p:cBhvr>
                                    </p:animEffect>
                                    <p:set>
                                      <p:cBhvr>
                                        <p:cTn id="166" dur="1" fill="hold">
                                          <p:stCondLst>
                                            <p:cond delay="9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29" grpId="0" animBg="1"/>
      <p:bldP spid="29" grpId="1" animBg="1"/>
      <p:bldP spid="29" grpId="2" animBg="1"/>
      <p:bldP spid="39" grpId="0" animBg="1"/>
      <p:bldP spid="39" grpId="1" animBg="1"/>
      <p:bldP spid="39" grpId="2" animBg="1"/>
      <p:bldP spid="41" grpId="0" animBg="1"/>
      <p:bldP spid="41" grpId="1" animBg="1"/>
      <p:bldP spid="41" grpId="2" animBg="1"/>
      <p:bldP spid="43" grpId="0"/>
      <p:bldP spid="43" grpId="1"/>
      <p:bldP spid="43" grpId="2"/>
      <p:bldP spid="44" grpId="0"/>
      <p:bldP spid="44" grpId="1"/>
      <p:bldP spid="44" grpId="2"/>
      <p:bldP spid="45" grpId="0"/>
      <p:bldP spid="45" grpId="1"/>
      <p:bldP spid="45" grpId="2"/>
      <p:bldP spid="46" grpId="0"/>
      <p:bldP spid="46" grpId="1"/>
      <p:bldP spid="46" grpId="2"/>
      <p:bldP spid="47" grpId="0"/>
      <p:bldP spid="47" grpId="1"/>
      <p:bldP spid="47" grpId="2"/>
      <p:bldP spid="42" grpId="0" animBg="1"/>
      <p:bldP spid="42" grpId="1" animBg="1"/>
      <p:bldP spid="42" grpId="2" animBg="1"/>
      <p:bldP spid="30" grpId="0" animBg="1"/>
      <p:bldP spid="30" grpId="2" animBg="1"/>
      <p:bldP spid="31" grpId="0" animBg="1"/>
      <p:bldP spid="31" grpId="2"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8" name="TextBox 47"/>
          <p:cNvSpPr txBox="1"/>
          <p:nvPr/>
        </p:nvSpPr>
        <p:spPr>
          <a:xfrm>
            <a:off x="0" y="0"/>
            <a:ext cx="9144000" cy="1446550"/>
          </a:xfrm>
          <a:prstGeom prst="rect">
            <a:avLst/>
          </a:prstGeom>
        </p:spPr>
        <p:txBody>
          <a:bodyPr wrap="square" rtlCol="0">
            <a:spAutoFit/>
          </a:bodyPr>
          <a:lstStyle/>
          <a:p>
            <a:pPr marL="0" lvl="3" algn="ctr"/>
            <a:r>
              <a:rPr lang="en-US" sz="4400" b="1" spc="100" dirty="0" smtClean="0">
                <a:cs typeface="Arial" pitchFamily="34" charset="0"/>
              </a:rPr>
              <a:t>And so . . . they’re gone,   </a:t>
            </a:r>
          </a:p>
          <a:p>
            <a:pPr marL="0" lvl="3" algn="ctr"/>
            <a:r>
              <a:rPr lang="en-US" sz="4400" b="1" spc="100" dirty="0" smtClean="0">
                <a:cs typeface="Arial" pitchFamily="34" charset="0"/>
              </a:rPr>
              <a:t>west of the Mississippi</a:t>
            </a:r>
          </a:p>
        </p:txBody>
      </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lgn="ctr">
              <a:defRPr/>
            </a:pPr>
            <a:r>
              <a:rPr lang="en-US" sz="4800" b="1" dirty="0" smtClean="0">
                <a:solidFill>
                  <a:srgbClr val="00B050"/>
                </a:solidFill>
                <a:effectLst>
                  <a:outerShdw dist="50800" dir="5400000" algn="ctr" rotWithShape="0">
                    <a:schemeClr val="tx1"/>
                  </a:outerShdw>
                </a:effectLst>
                <a:latin typeface="Tempus Sans ITC" pitchFamily="82" charset="0"/>
              </a:rPr>
              <a:t>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33" name="TextBox 32"/>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grpSp>
        <p:nvGrpSpPr>
          <p:cNvPr id="34" name="Group 33"/>
          <p:cNvGrpSpPr/>
          <p:nvPr/>
        </p:nvGrpSpPr>
        <p:grpSpPr>
          <a:xfrm>
            <a:off x="0" y="1600200"/>
            <a:ext cx="9181803" cy="5557780"/>
            <a:chOff x="-37803" y="1600200"/>
            <a:chExt cx="9181803" cy="5557780"/>
          </a:xfrm>
        </p:grpSpPr>
        <p:grpSp>
          <p:nvGrpSpPr>
            <p:cNvPr id="37" name="Group 41"/>
            <p:cNvGrpSpPr/>
            <p:nvPr/>
          </p:nvGrpSpPr>
          <p:grpSpPr>
            <a:xfrm>
              <a:off x="-37803" y="1600200"/>
              <a:ext cx="9181803" cy="5181600"/>
              <a:chOff x="-37803" y="1600200"/>
              <a:chExt cx="9181803" cy="5181600"/>
            </a:xfrm>
          </p:grpSpPr>
          <p:pic>
            <p:nvPicPr>
              <p:cNvPr id="41" name="Picture 4"/>
              <p:cNvPicPr>
                <a:picLocks noChangeAspect="1" noChangeArrowheads="1"/>
              </p:cNvPicPr>
              <p:nvPr/>
            </p:nvPicPr>
            <p:blipFill>
              <a:blip r:embed="rId2"/>
              <a:srcRect l="2169" b="3781"/>
              <a:stretch>
                <a:fillRect/>
              </a:stretch>
            </p:blipFill>
            <p:spPr bwMode="auto">
              <a:xfrm>
                <a:off x="-37803" y="1600200"/>
                <a:ext cx="9181803" cy="5181600"/>
              </a:xfrm>
              <a:prstGeom prst="rect">
                <a:avLst/>
              </a:prstGeom>
              <a:noFill/>
              <a:ln w="50800">
                <a:solidFill>
                  <a:schemeClr val="tx1"/>
                </a:solidFill>
                <a:miter lim="800000"/>
                <a:headEnd/>
                <a:tailEnd/>
              </a:ln>
              <a:effectLst/>
            </p:spPr>
          </p:pic>
          <p:sp>
            <p:nvSpPr>
              <p:cNvPr id="42" name="Freeform 41"/>
              <p:cNvSpPr/>
              <p:nvPr/>
            </p:nvSpPr>
            <p:spPr>
              <a:xfrm>
                <a:off x="5187340"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627417"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436917"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219997"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492336"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143797"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rot="223955">
              <a:off x="6922031"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36576" y="1583871"/>
            <a:ext cx="4430487" cy="4599215"/>
            <a:chOff x="5739" y="1583871"/>
            <a:chExt cx="4430487" cy="4599215"/>
          </a:xfrm>
        </p:grpSpPr>
        <p:sp>
          <p:nvSpPr>
            <p:cNvPr id="50" name="Freeform 49"/>
            <p:cNvSpPr/>
            <p:nvPr/>
          </p:nvSpPr>
          <p:spPr>
            <a:xfrm>
              <a:off x="724197"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39"/>
            <p:cNvGrpSpPr/>
            <p:nvPr/>
          </p:nvGrpSpPr>
          <p:grpSpPr>
            <a:xfrm>
              <a:off x="422768" y="3118182"/>
              <a:ext cx="1711129" cy="631948"/>
              <a:chOff x="460571" y="3118182"/>
              <a:chExt cx="1711129" cy="631948"/>
            </a:xfrm>
          </p:grpSpPr>
          <p:sp>
            <p:nvSpPr>
              <p:cNvPr id="59"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ectangle 59"/>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52" name="Rectangle 51"/>
            <p:cNvSpPr/>
            <p:nvPr/>
          </p:nvSpPr>
          <p:spPr>
            <a:xfrm rot="246160">
              <a:off x="495597" y="3145536"/>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53" name="Freeform 52"/>
            <p:cNvSpPr/>
            <p:nvPr/>
          </p:nvSpPr>
          <p:spPr>
            <a:xfrm>
              <a:off x="446611"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1947"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55" name="Group 28"/>
            <p:cNvGrpSpPr/>
            <p:nvPr/>
          </p:nvGrpSpPr>
          <p:grpSpPr>
            <a:xfrm>
              <a:off x="5739" y="2473779"/>
              <a:ext cx="2139044" cy="808263"/>
              <a:chOff x="43542" y="2473779"/>
              <a:chExt cx="2139044" cy="808263"/>
            </a:xfrm>
          </p:grpSpPr>
          <p:sp>
            <p:nvSpPr>
              <p:cNvPr id="57" name="Freeform 56"/>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56" name="Freeform 55"/>
            <p:cNvSpPr/>
            <p:nvPr/>
          </p:nvSpPr>
          <p:spPr>
            <a:xfrm>
              <a:off x="3282340"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0" y="1524000"/>
            <a:ext cx="9144000" cy="5334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381000" y="3960435"/>
            <a:ext cx="838200" cy="859693"/>
          </a:xfrm>
          <a:prstGeom prst="rect">
            <a:avLst/>
          </a:prstGeom>
          <a:noFill/>
        </p:spPr>
      </p:pic>
      <p:sp>
        <p:nvSpPr>
          <p:cNvPr id="16" name="TextBox 15"/>
          <p:cNvSpPr txBox="1"/>
          <p:nvPr/>
        </p:nvSpPr>
        <p:spPr>
          <a:xfrm>
            <a:off x="685800" y="2588835"/>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grpSp>
        <p:nvGrpSpPr>
          <p:cNvPr id="38" name="Group 37"/>
          <p:cNvGrpSpPr/>
          <p:nvPr/>
        </p:nvGrpSpPr>
        <p:grpSpPr>
          <a:xfrm>
            <a:off x="990600" y="1826835"/>
            <a:ext cx="7239000" cy="2309458"/>
            <a:chOff x="990600" y="1826835"/>
            <a:chExt cx="7239000" cy="2309458"/>
          </a:xfrm>
        </p:grpSpPr>
        <p:sp>
          <p:nvSpPr>
            <p:cNvPr id="6" name="TextBox 5"/>
            <p:cNvSpPr txBox="1"/>
            <p:nvPr/>
          </p:nvSpPr>
          <p:spPr>
            <a:xfrm>
              <a:off x="990600" y="1826835"/>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pic>
          <p:nvPicPr>
            <p:cNvPr id="35"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295400" y="2514600"/>
              <a:ext cx="838200" cy="859693"/>
            </a:xfrm>
            <a:prstGeom prst="rect">
              <a:avLst/>
            </a:prstGeom>
            <a:noFill/>
          </p:spPr>
        </p:pic>
        <p:pic>
          <p:nvPicPr>
            <p:cNvPr id="61"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371600" y="3276600"/>
              <a:ext cx="838200" cy="859693"/>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8"/>
                                        </p:tgtEl>
                                      </p:cBhvr>
                                    </p:animEffect>
                                    <p:set>
                                      <p:cBhvr>
                                        <p:cTn id="7" dur="1" fill="hold">
                                          <p:stCondLst>
                                            <p:cond delay="999"/>
                                          </p:stCondLst>
                                        </p:cTn>
                                        <p:tgtEl>
                                          <p:spTgt spid="4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1000"/>
                                        <p:tgtEl>
                                          <p:spTgt spid="1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fade">
                                      <p:cBhvr>
                                        <p:cTn id="13" dur="1000"/>
                                        <p:tgtEl>
                                          <p:spTgt spid="16">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fade">
                                      <p:cBhvr>
                                        <p:cTn id="16" dur="1000"/>
                                        <p:tgtEl>
                                          <p:spTgt spid="16">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1000"/>
                                        <p:tgtEl>
                                          <p:spTgt spid="16">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par>
                                <p:cTn id="29" presetID="9" presetClass="emph" presetSubtype="0" nodeType="withEffect">
                                  <p:stCondLst>
                                    <p:cond delay="500"/>
                                  </p:stCondLst>
                                  <p:childTnLst>
                                    <p:set>
                                      <p:cBhvr rctx="PPT">
                                        <p:cTn id="30" dur="indefinite"/>
                                        <p:tgtEl>
                                          <p:spTgt spid="49"/>
                                        </p:tgtEl>
                                        <p:attrNameLst>
                                          <p:attrName>style.opacity</p:attrName>
                                        </p:attrNameLst>
                                      </p:cBhvr>
                                      <p:to>
                                        <p:strVal val="0.5"/>
                                      </p:to>
                                    </p:set>
                                    <p:animEffect filter="image" prLst="opacity: 0.5">
                                      <p:cBhvr rctx="IE">
                                        <p:cTn id="31" dur="indefinite"/>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wipe(down)">
                                      <p:cBhvr>
                                        <p:cTn id="36" dur="1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mph" presetSubtype="2" fill="hold" nodeType="clickEffect">
                                  <p:stCondLst>
                                    <p:cond delay="0"/>
                                  </p:stCondLst>
                                  <p:childTnLst>
                                    <p:animClr clrSpc="rgb">
                                      <p:cBhvr override="childStyle">
                                        <p:cTn id="40" dur="1000" fill="hold"/>
                                        <p:tgtEl>
                                          <p:spTgt spid="16">
                                            <p:txEl>
                                              <p:pRg st="3" end="3"/>
                                            </p:txEl>
                                          </p:spTgt>
                                        </p:tgtEl>
                                        <p:attrNameLst>
                                          <p:attrName>style.color</p:attrName>
                                        </p:attrNameLst>
                                      </p:cBhvr>
                                      <p:to>
                                        <a:srgbClr val="FF0000"/>
                                      </p:to>
                                    </p:animClr>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0" nodeType="clickEffect">
                                  <p:stCondLst>
                                    <p:cond delay="0"/>
                                  </p:stCondLst>
                                  <p:childTnLst>
                                    <p:animEffect transition="out" filter="fade">
                                      <p:cBhvr>
                                        <p:cTn id="44" dur="1000"/>
                                        <p:tgtEl>
                                          <p:spTgt spid="3"/>
                                        </p:tgtEl>
                                      </p:cBhvr>
                                    </p:animEffect>
                                    <p:set>
                                      <p:cBhvr>
                                        <p:cTn id="45" dur="1" fill="hold">
                                          <p:stCondLst>
                                            <p:cond delay="999"/>
                                          </p:stCondLst>
                                        </p:cTn>
                                        <p:tgtEl>
                                          <p:spTgt spid="3"/>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1026"/>
                                        </p:tgtEl>
                                      </p:cBhvr>
                                    </p:animEffect>
                                    <p:set>
                                      <p:cBhvr>
                                        <p:cTn id="48" dur="1" fill="hold">
                                          <p:stCondLst>
                                            <p:cond delay="999"/>
                                          </p:stCondLst>
                                        </p:cTn>
                                        <p:tgtEl>
                                          <p:spTgt spid="1026"/>
                                        </p:tgtEl>
                                        <p:attrNameLst>
                                          <p:attrName>style.visibility</p:attrName>
                                        </p:attrNameLst>
                                      </p:cBhvr>
                                      <p:to>
                                        <p:strVal val="hidden"/>
                                      </p:to>
                                    </p:set>
                                  </p:childTnLst>
                                </p:cTn>
                              </p:par>
                              <p:par>
                                <p:cTn id="49" presetID="9" presetClass="emph" presetSubtype="0" nodeType="withEffect">
                                  <p:stCondLst>
                                    <p:cond delay="0"/>
                                  </p:stCondLst>
                                  <p:childTnLst>
                                    <p:set>
                                      <p:cBhvr rctx="PPT">
                                        <p:cTn id="50" dur="indefinite"/>
                                        <p:tgtEl>
                                          <p:spTgt spid="49"/>
                                        </p:tgtEl>
                                        <p:attrNameLst>
                                          <p:attrName>style.opacity</p:attrName>
                                        </p:attrNameLst>
                                      </p:cBhvr>
                                      <p:to>
                                        <p:strVal val="1"/>
                                      </p:to>
                                    </p:set>
                                    <p:animEffect filter="image" prLst="opacity: 1">
                                      <p:cBhvr rctx="IE">
                                        <p:cTn id="51" dur="indefinite"/>
                                        <p:tgtEl>
                                          <p:spTgt spid="49"/>
                                        </p:tgtEl>
                                      </p:cBhvr>
                                    </p:animEffect>
                                  </p:childTnLst>
                                </p:cTn>
                              </p:par>
                              <p:par>
                                <p:cTn id="52" presetID="10" presetClass="exit" presetSubtype="0" fill="hold" grpId="1" nodeType="withEffect">
                                  <p:stCondLst>
                                    <p:cond delay="0"/>
                                  </p:stCondLst>
                                  <p:childTnLst>
                                    <p:animEffect transition="out" filter="fade">
                                      <p:cBhvr>
                                        <p:cTn id="53" dur="1000"/>
                                        <p:tgtEl>
                                          <p:spTgt spid="5"/>
                                        </p:tgtEl>
                                      </p:cBhvr>
                                    </p:animEffect>
                                    <p:set>
                                      <p:cBhvr>
                                        <p:cTn id="54" dur="1" fill="hold">
                                          <p:stCondLst>
                                            <p:cond delay="999"/>
                                          </p:stCondLst>
                                        </p:cTn>
                                        <p:tgtEl>
                                          <p:spTgt spid="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6">
                                            <p:txEl>
                                              <p:pRg st="0" end="0"/>
                                            </p:txEl>
                                          </p:spTgt>
                                        </p:tgtEl>
                                      </p:cBhvr>
                                    </p:animEffect>
                                    <p:set>
                                      <p:cBhvr>
                                        <p:cTn id="57" dur="1" fill="hold">
                                          <p:stCondLst>
                                            <p:cond delay="999"/>
                                          </p:stCondLst>
                                        </p:cTn>
                                        <p:tgtEl>
                                          <p:spTgt spid="16">
                                            <p:txEl>
                                              <p:pRg st="0" end="0"/>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6">
                                            <p:txEl>
                                              <p:pRg st="1" end="1"/>
                                            </p:txEl>
                                          </p:spTgt>
                                        </p:tgtEl>
                                      </p:cBhvr>
                                    </p:animEffect>
                                    <p:set>
                                      <p:cBhvr>
                                        <p:cTn id="60" dur="1" fill="hold">
                                          <p:stCondLst>
                                            <p:cond delay="999"/>
                                          </p:stCondLst>
                                        </p:cTn>
                                        <p:tgtEl>
                                          <p:spTgt spid="16">
                                            <p:txEl>
                                              <p:pRg st="1" end="1"/>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xEl>
                                              <p:pRg st="2" end="2"/>
                                            </p:txEl>
                                          </p:spTgt>
                                        </p:tgtEl>
                                      </p:cBhvr>
                                    </p:animEffect>
                                    <p:set>
                                      <p:cBhvr>
                                        <p:cTn id="63" dur="1" fill="hold">
                                          <p:stCondLst>
                                            <p:cond delay="999"/>
                                          </p:stCondLst>
                                        </p:cTn>
                                        <p:tgtEl>
                                          <p:spTgt spid="16">
                                            <p:txEl>
                                              <p:pRg st="2" end="2"/>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6">
                                            <p:txEl>
                                              <p:pRg st="3" end="3"/>
                                            </p:txEl>
                                          </p:spTgt>
                                        </p:tgtEl>
                                      </p:cBhvr>
                                    </p:animEffect>
                                    <p:set>
                                      <p:cBhvr>
                                        <p:cTn id="66" dur="1" fill="hold">
                                          <p:stCondLst>
                                            <p:cond delay="999"/>
                                          </p:stCondLst>
                                        </p:cTn>
                                        <p:tgtEl>
                                          <p:spTgt spid="16">
                                            <p:txEl>
                                              <p:pRg st="3" end="3"/>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38"/>
                                        </p:tgtEl>
                                      </p:cBhvr>
                                    </p:animEffect>
                                    <p:set>
                                      <p:cBhvr>
                                        <p:cTn id="69" dur="1" fill="hold">
                                          <p:stCondLst>
                                            <p:cond delay="999"/>
                                          </p:stCondLst>
                                        </p:cTn>
                                        <p:tgtEl>
                                          <p:spTgt spid="38"/>
                                        </p:tgtEl>
                                        <p:attrNameLst>
                                          <p:attrName>style.visibility</p:attrName>
                                        </p:attrNameLst>
                                      </p:cBhvr>
                                      <p:to>
                                        <p:strVal val="hidden"/>
                                      </p:to>
                                    </p:set>
                                  </p:childTnLst>
                                </p:cTn>
                              </p:par>
                              <p:par>
                                <p:cTn id="70" presetID="42" presetClass="entr" presetSubtype="0" fill="hold" grpId="0" nodeType="withEffect">
                                  <p:stCondLst>
                                    <p:cond delay="50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3" grpId="0"/>
      <p:bldP spid="3" grpId="1"/>
      <p:bldP spid="33" grpId="0" animBg="1"/>
      <p:bldP spid="5" grpId="0" animBg="1"/>
      <p:bldP spid="5" grpId="1" animBg="1"/>
      <p:bldP spid="16" grpId="0" build="allAtOnce"/>
      <p:bldP spid="16" grpId="1" uiExpand="1" build="allAtOnce"/>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0" y="1583871"/>
            <a:ext cx="9181803" cy="5574109"/>
            <a:chOff x="-37803" y="1583871"/>
            <a:chExt cx="9181803" cy="5574109"/>
          </a:xfrm>
        </p:grpSpPr>
        <p:grpSp>
          <p:nvGrpSpPr>
            <p:cNvPr id="2" name="Group 33"/>
            <p:cNvGrpSpPr/>
            <p:nvPr/>
          </p:nvGrpSpPr>
          <p:grpSpPr>
            <a:xfrm>
              <a:off x="-37803" y="1600200"/>
              <a:ext cx="9181803" cy="5557780"/>
              <a:chOff x="-37803" y="1600200"/>
              <a:chExt cx="9181803" cy="5557780"/>
            </a:xfrm>
          </p:grpSpPr>
          <p:grpSp>
            <p:nvGrpSpPr>
              <p:cNvPr id="4" name="Group 41"/>
              <p:cNvGrpSpPr/>
              <p:nvPr/>
            </p:nvGrpSpPr>
            <p:grpSpPr>
              <a:xfrm>
                <a:off x="-37803" y="1600200"/>
                <a:ext cx="9181803" cy="5181600"/>
                <a:chOff x="-37803" y="1600200"/>
                <a:chExt cx="9181803" cy="5181600"/>
              </a:xfrm>
            </p:grpSpPr>
            <p:pic>
              <p:nvPicPr>
                <p:cNvPr id="41" name="Picture 4"/>
                <p:cNvPicPr>
                  <a:picLocks noChangeAspect="1" noChangeArrowheads="1"/>
                </p:cNvPicPr>
                <p:nvPr/>
              </p:nvPicPr>
              <p:blipFill>
                <a:blip r:embed="rId2"/>
                <a:srcRect l="2169" b="3781"/>
                <a:stretch>
                  <a:fillRect/>
                </a:stretch>
              </p:blipFill>
              <p:spPr bwMode="auto">
                <a:xfrm>
                  <a:off x="-37803" y="1600200"/>
                  <a:ext cx="9181803" cy="5181600"/>
                </a:xfrm>
                <a:prstGeom prst="rect">
                  <a:avLst/>
                </a:prstGeom>
                <a:noFill/>
                <a:ln w="50800">
                  <a:solidFill>
                    <a:schemeClr val="tx1"/>
                  </a:solidFill>
                  <a:miter lim="800000"/>
                  <a:headEnd/>
                  <a:tailEnd/>
                </a:ln>
                <a:effectLst/>
              </p:spPr>
            </p:pic>
            <p:sp>
              <p:nvSpPr>
                <p:cNvPr id="42" name="Freeform 41"/>
                <p:cNvSpPr/>
                <p:nvPr/>
              </p:nvSpPr>
              <p:spPr>
                <a:xfrm>
                  <a:off x="5187340"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627417"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3436917"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5219997" y="37338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492336" y="3399905"/>
                  <a:ext cx="1072341" cy="958735"/>
                </a:xfrm>
                <a:custGeom>
                  <a:avLst/>
                  <a:gdLst>
                    <a:gd name="connsiteX0" fmla="*/ 110836 w 1072341"/>
                    <a:gd name="connsiteY0" fmla="*/ 224444 h 958735"/>
                    <a:gd name="connsiteX1" fmla="*/ 210588 w 1072341"/>
                    <a:gd name="connsiteY1" fmla="*/ 58190 h 958735"/>
                    <a:gd name="connsiteX2" fmla="*/ 451657 w 1072341"/>
                    <a:gd name="connsiteY2" fmla="*/ 16626 h 958735"/>
                    <a:gd name="connsiteX3" fmla="*/ 950421 w 1072341"/>
                    <a:gd name="connsiteY3" fmla="*/ 0 h 958735"/>
                    <a:gd name="connsiteX4" fmla="*/ 1041861 w 1072341"/>
                    <a:gd name="connsiteY4" fmla="*/ 16626 h 958735"/>
                    <a:gd name="connsiteX5" fmla="*/ 1008610 w 1072341"/>
                    <a:gd name="connsiteY5" fmla="*/ 74815 h 958735"/>
                    <a:gd name="connsiteX6" fmla="*/ 1025236 w 1072341"/>
                    <a:gd name="connsiteY6" fmla="*/ 216131 h 958735"/>
                    <a:gd name="connsiteX7" fmla="*/ 1050174 w 1072341"/>
                    <a:gd name="connsiteY7" fmla="*/ 307571 h 958735"/>
                    <a:gd name="connsiteX8" fmla="*/ 1000297 w 1072341"/>
                    <a:gd name="connsiteY8" fmla="*/ 423950 h 958735"/>
                    <a:gd name="connsiteX9" fmla="*/ 1041861 w 1072341"/>
                    <a:gd name="connsiteY9" fmla="*/ 473826 h 958735"/>
                    <a:gd name="connsiteX10" fmla="*/ 1058486 w 1072341"/>
                    <a:gd name="connsiteY10" fmla="*/ 581891 h 958735"/>
                    <a:gd name="connsiteX11" fmla="*/ 958734 w 1072341"/>
                    <a:gd name="connsiteY11" fmla="*/ 739833 h 958735"/>
                    <a:gd name="connsiteX12" fmla="*/ 875606 w 1072341"/>
                    <a:gd name="connsiteY12" fmla="*/ 872837 h 958735"/>
                    <a:gd name="connsiteX13" fmla="*/ 110836 w 1072341"/>
                    <a:gd name="connsiteY13" fmla="*/ 224444 h 958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341" h="958735">
                      <a:moveTo>
                        <a:pt x="110836" y="224444"/>
                      </a:moveTo>
                      <a:cubicBezTo>
                        <a:pt x="0" y="88670"/>
                        <a:pt x="153785" y="92826"/>
                        <a:pt x="210588" y="58190"/>
                      </a:cubicBezTo>
                      <a:cubicBezTo>
                        <a:pt x="267391" y="23554"/>
                        <a:pt x="328352" y="26324"/>
                        <a:pt x="451657" y="16626"/>
                      </a:cubicBezTo>
                      <a:cubicBezTo>
                        <a:pt x="574963" y="6928"/>
                        <a:pt x="852054" y="0"/>
                        <a:pt x="950421" y="0"/>
                      </a:cubicBezTo>
                      <a:cubicBezTo>
                        <a:pt x="1048788" y="0"/>
                        <a:pt x="1032163" y="4157"/>
                        <a:pt x="1041861" y="16626"/>
                      </a:cubicBezTo>
                      <a:cubicBezTo>
                        <a:pt x="1051559" y="29095"/>
                        <a:pt x="1011381" y="41564"/>
                        <a:pt x="1008610" y="74815"/>
                      </a:cubicBezTo>
                      <a:cubicBezTo>
                        <a:pt x="1005839" y="108066"/>
                        <a:pt x="1018309" y="177338"/>
                        <a:pt x="1025236" y="216131"/>
                      </a:cubicBezTo>
                      <a:cubicBezTo>
                        <a:pt x="1032163" y="254924"/>
                        <a:pt x="1054330" y="272935"/>
                        <a:pt x="1050174" y="307571"/>
                      </a:cubicBezTo>
                      <a:cubicBezTo>
                        <a:pt x="1046018" y="342207"/>
                        <a:pt x="1001682" y="396241"/>
                        <a:pt x="1000297" y="423950"/>
                      </a:cubicBezTo>
                      <a:cubicBezTo>
                        <a:pt x="998912" y="451659"/>
                        <a:pt x="1032163" y="447503"/>
                        <a:pt x="1041861" y="473826"/>
                      </a:cubicBezTo>
                      <a:cubicBezTo>
                        <a:pt x="1051559" y="500150"/>
                        <a:pt x="1072341" y="537557"/>
                        <a:pt x="1058486" y="581891"/>
                      </a:cubicBezTo>
                      <a:cubicBezTo>
                        <a:pt x="1044632" y="626226"/>
                        <a:pt x="958734" y="739833"/>
                        <a:pt x="958734" y="739833"/>
                      </a:cubicBezTo>
                      <a:cubicBezTo>
                        <a:pt x="928254" y="788324"/>
                        <a:pt x="1016922" y="958735"/>
                        <a:pt x="875606" y="872837"/>
                      </a:cubicBezTo>
                      <a:cubicBezTo>
                        <a:pt x="734290" y="786939"/>
                        <a:pt x="221672" y="360218"/>
                        <a:pt x="110836" y="2244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143797" y="2784022"/>
                  <a:ext cx="1352550" cy="1102178"/>
                </a:xfrm>
                <a:custGeom>
                  <a:avLst/>
                  <a:gdLst>
                    <a:gd name="connsiteX0" fmla="*/ 19050 w 1317172"/>
                    <a:gd name="connsiteY0" fmla="*/ 650421 h 1001485"/>
                    <a:gd name="connsiteX1" fmla="*/ 149679 w 1317172"/>
                    <a:gd name="connsiteY1" fmla="*/ 650421 h 1001485"/>
                    <a:gd name="connsiteX2" fmla="*/ 280307 w 1317172"/>
                    <a:gd name="connsiteY2" fmla="*/ 454478 h 1001485"/>
                    <a:gd name="connsiteX3" fmla="*/ 476250 w 1317172"/>
                    <a:gd name="connsiteY3" fmla="*/ 356507 h 1001485"/>
                    <a:gd name="connsiteX4" fmla="*/ 639536 w 1317172"/>
                    <a:gd name="connsiteY4" fmla="*/ 209549 h 1001485"/>
                    <a:gd name="connsiteX5" fmla="*/ 721179 w 1317172"/>
                    <a:gd name="connsiteY5" fmla="*/ 62592 h 1001485"/>
                    <a:gd name="connsiteX6" fmla="*/ 917121 w 1317172"/>
                    <a:gd name="connsiteY6" fmla="*/ 62592 h 1001485"/>
                    <a:gd name="connsiteX7" fmla="*/ 1015093 w 1317172"/>
                    <a:gd name="connsiteY7" fmla="*/ 13607 h 1001485"/>
                    <a:gd name="connsiteX8" fmla="*/ 1243693 w 1317172"/>
                    <a:gd name="connsiteY8" fmla="*/ 144235 h 1001485"/>
                    <a:gd name="connsiteX9" fmla="*/ 1243693 w 1317172"/>
                    <a:gd name="connsiteY9" fmla="*/ 454478 h 1001485"/>
                    <a:gd name="connsiteX10" fmla="*/ 1243693 w 1317172"/>
                    <a:gd name="connsiteY10" fmla="*/ 650421 h 1001485"/>
                    <a:gd name="connsiteX11" fmla="*/ 802821 w 1317172"/>
                    <a:gd name="connsiteY11" fmla="*/ 960664 h 1001485"/>
                    <a:gd name="connsiteX12" fmla="*/ 639536 w 1317172"/>
                    <a:gd name="connsiteY12" fmla="*/ 895349 h 1001485"/>
                    <a:gd name="connsiteX13" fmla="*/ 312964 w 1317172"/>
                    <a:gd name="connsiteY13" fmla="*/ 960664 h 1001485"/>
                    <a:gd name="connsiteX14" fmla="*/ 280307 w 1317172"/>
                    <a:gd name="connsiteY14" fmla="*/ 911678 h 1001485"/>
                    <a:gd name="connsiteX15" fmla="*/ 51707 w 1317172"/>
                    <a:gd name="connsiteY15" fmla="*/ 928007 h 1001485"/>
                    <a:gd name="connsiteX16" fmla="*/ 35379 w 1317172"/>
                    <a:gd name="connsiteY16" fmla="*/ 732064 h 1001485"/>
                    <a:gd name="connsiteX17" fmla="*/ 19050 w 1317172"/>
                    <a:gd name="connsiteY17" fmla="*/ 650421 h 100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7172" h="1001485">
                      <a:moveTo>
                        <a:pt x="19050" y="650421"/>
                      </a:moveTo>
                      <a:cubicBezTo>
                        <a:pt x="38100" y="636814"/>
                        <a:pt x="106136" y="683078"/>
                        <a:pt x="149679" y="650421"/>
                      </a:cubicBezTo>
                      <a:cubicBezTo>
                        <a:pt x="193222" y="617764"/>
                        <a:pt x="225879" y="503464"/>
                        <a:pt x="280307" y="454478"/>
                      </a:cubicBezTo>
                      <a:cubicBezTo>
                        <a:pt x="334735" y="405492"/>
                        <a:pt x="416379" y="397329"/>
                        <a:pt x="476250" y="356507"/>
                      </a:cubicBezTo>
                      <a:cubicBezTo>
                        <a:pt x="536122" y="315686"/>
                        <a:pt x="598715" y="258535"/>
                        <a:pt x="639536" y="209549"/>
                      </a:cubicBezTo>
                      <a:cubicBezTo>
                        <a:pt x="680357" y="160563"/>
                        <a:pt x="674915" y="87085"/>
                        <a:pt x="721179" y="62592"/>
                      </a:cubicBezTo>
                      <a:cubicBezTo>
                        <a:pt x="767443" y="38099"/>
                        <a:pt x="868135" y="70756"/>
                        <a:pt x="917121" y="62592"/>
                      </a:cubicBezTo>
                      <a:cubicBezTo>
                        <a:pt x="966107" y="54428"/>
                        <a:pt x="960664" y="0"/>
                        <a:pt x="1015093" y="13607"/>
                      </a:cubicBezTo>
                      <a:cubicBezTo>
                        <a:pt x="1069522" y="27214"/>
                        <a:pt x="1205593" y="70757"/>
                        <a:pt x="1243693" y="144235"/>
                      </a:cubicBezTo>
                      <a:cubicBezTo>
                        <a:pt x="1281793" y="217713"/>
                        <a:pt x="1243693" y="454478"/>
                        <a:pt x="1243693" y="454478"/>
                      </a:cubicBezTo>
                      <a:cubicBezTo>
                        <a:pt x="1243693" y="538842"/>
                        <a:pt x="1317172" y="566057"/>
                        <a:pt x="1243693" y="650421"/>
                      </a:cubicBezTo>
                      <a:cubicBezTo>
                        <a:pt x="1170214" y="734785"/>
                        <a:pt x="903514" y="919843"/>
                        <a:pt x="802821" y="960664"/>
                      </a:cubicBezTo>
                      <a:cubicBezTo>
                        <a:pt x="702128" y="1001485"/>
                        <a:pt x="721179" y="895349"/>
                        <a:pt x="639536" y="895349"/>
                      </a:cubicBezTo>
                      <a:cubicBezTo>
                        <a:pt x="557893" y="895349"/>
                        <a:pt x="372835" y="957943"/>
                        <a:pt x="312964" y="960664"/>
                      </a:cubicBezTo>
                      <a:cubicBezTo>
                        <a:pt x="253093" y="963385"/>
                        <a:pt x="323850" y="917121"/>
                        <a:pt x="280307" y="911678"/>
                      </a:cubicBezTo>
                      <a:cubicBezTo>
                        <a:pt x="236764" y="906235"/>
                        <a:pt x="92528" y="957943"/>
                        <a:pt x="51707" y="928007"/>
                      </a:cubicBezTo>
                      <a:cubicBezTo>
                        <a:pt x="10886" y="898071"/>
                        <a:pt x="32658" y="778328"/>
                        <a:pt x="35379" y="732064"/>
                      </a:cubicBezTo>
                      <a:cubicBezTo>
                        <a:pt x="38100" y="685800"/>
                        <a:pt x="0" y="664028"/>
                        <a:pt x="19050" y="65042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p:nvPr/>
            </p:nvSpPr>
            <p:spPr>
              <a:xfrm rot="223955">
                <a:off x="6922031" y="5562281"/>
                <a:ext cx="1295400" cy="1595699"/>
              </a:xfrm>
              <a:custGeom>
                <a:avLst/>
                <a:gdLst>
                  <a:gd name="connsiteX0" fmla="*/ 163286 w 993322"/>
                  <a:gd name="connsiteY0" fmla="*/ 19050 h 1115787"/>
                  <a:gd name="connsiteX1" fmla="*/ 457200 w 993322"/>
                  <a:gd name="connsiteY1" fmla="*/ 247650 h 1115787"/>
                  <a:gd name="connsiteX2" fmla="*/ 783772 w 993322"/>
                  <a:gd name="connsiteY2" fmla="*/ 639536 h 1115787"/>
                  <a:gd name="connsiteX3" fmla="*/ 947058 w 993322"/>
                  <a:gd name="connsiteY3" fmla="*/ 884465 h 1115787"/>
                  <a:gd name="connsiteX4" fmla="*/ 947058 w 993322"/>
                  <a:gd name="connsiteY4" fmla="*/ 998765 h 1115787"/>
                  <a:gd name="connsiteX5" fmla="*/ 669472 w 993322"/>
                  <a:gd name="connsiteY5" fmla="*/ 1113065 h 1115787"/>
                  <a:gd name="connsiteX6" fmla="*/ 342900 w 993322"/>
                  <a:gd name="connsiteY6" fmla="*/ 982436 h 1115787"/>
                  <a:gd name="connsiteX7" fmla="*/ 48986 w 993322"/>
                  <a:gd name="connsiteY7" fmla="*/ 541565 h 1115787"/>
                  <a:gd name="connsiteX8" fmla="*/ 48986 w 993322"/>
                  <a:gd name="connsiteY8" fmla="*/ 133350 h 1115787"/>
                  <a:gd name="connsiteX9" fmla="*/ 163286 w 993322"/>
                  <a:gd name="connsiteY9" fmla="*/ 19050 h 111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322" h="1115787">
                    <a:moveTo>
                      <a:pt x="163286" y="19050"/>
                    </a:moveTo>
                    <a:cubicBezTo>
                      <a:pt x="231322" y="38100"/>
                      <a:pt x="353786" y="144236"/>
                      <a:pt x="457200" y="247650"/>
                    </a:cubicBezTo>
                    <a:cubicBezTo>
                      <a:pt x="560614" y="351064"/>
                      <a:pt x="702129" y="533400"/>
                      <a:pt x="783772" y="639536"/>
                    </a:cubicBezTo>
                    <a:cubicBezTo>
                      <a:pt x="865415" y="745672"/>
                      <a:pt x="919844" y="824593"/>
                      <a:pt x="947058" y="884465"/>
                    </a:cubicBezTo>
                    <a:cubicBezTo>
                      <a:pt x="974272" y="944337"/>
                      <a:pt x="993322" y="960665"/>
                      <a:pt x="947058" y="998765"/>
                    </a:cubicBezTo>
                    <a:cubicBezTo>
                      <a:pt x="900794" y="1036865"/>
                      <a:pt x="770165" y="1115787"/>
                      <a:pt x="669472" y="1113065"/>
                    </a:cubicBezTo>
                    <a:cubicBezTo>
                      <a:pt x="568779" y="1110344"/>
                      <a:pt x="446314" y="1077686"/>
                      <a:pt x="342900" y="982436"/>
                    </a:cubicBezTo>
                    <a:cubicBezTo>
                      <a:pt x="239486" y="887186"/>
                      <a:pt x="97972" y="683079"/>
                      <a:pt x="48986" y="541565"/>
                    </a:cubicBezTo>
                    <a:cubicBezTo>
                      <a:pt x="0" y="400051"/>
                      <a:pt x="35379" y="225879"/>
                      <a:pt x="48986" y="133350"/>
                    </a:cubicBezTo>
                    <a:cubicBezTo>
                      <a:pt x="62593" y="40821"/>
                      <a:pt x="95250" y="0"/>
                      <a:pt x="163286"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48"/>
            <p:cNvGrpSpPr/>
            <p:nvPr/>
          </p:nvGrpSpPr>
          <p:grpSpPr>
            <a:xfrm>
              <a:off x="5739" y="1583871"/>
              <a:ext cx="4430487" cy="4599215"/>
              <a:chOff x="5739" y="1583871"/>
              <a:chExt cx="4430487" cy="4599215"/>
            </a:xfrm>
          </p:grpSpPr>
          <p:sp>
            <p:nvSpPr>
              <p:cNvPr id="50" name="Freeform 49"/>
              <p:cNvSpPr/>
              <p:nvPr/>
            </p:nvSpPr>
            <p:spPr>
              <a:xfrm>
                <a:off x="724197"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39"/>
              <p:cNvGrpSpPr/>
              <p:nvPr/>
            </p:nvGrpSpPr>
            <p:grpSpPr>
              <a:xfrm>
                <a:off x="422768" y="3118182"/>
                <a:ext cx="1711129" cy="631948"/>
                <a:chOff x="460571" y="3118182"/>
                <a:chExt cx="1711129" cy="631948"/>
              </a:xfrm>
            </p:grpSpPr>
            <p:sp>
              <p:nvSpPr>
                <p:cNvPr id="59" name="Freeform 14"/>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Rectangle 59"/>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52" name="Rectangle 51"/>
              <p:cNvSpPr/>
              <p:nvPr/>
            </p:nvSpPr>
            <p:spPr>
              <a:xfrm rot="246160">
                <a:off x="495597" y="3145536"/>
                <a:ext cx="1558183" cy="461665"/>
              </a:xfrm>
              <a:prstGeom prst="rect">
                <a:avLst/>
              </a:prstGeom>
              <a:solidFill>
                <a:srgbClr val="FF33CC"/>
              </a:solidFill>
              <a:ln w="38100">
                <a:noFill/>
                <a:prstDash val="sysDot"/>
              </a:ln>
            </p:spPr>
            <p:txBody>
              <a:bodyPr wrap="none">
                <a:spAutoFit/>
              </a:bodyPr>
              <a:lstStyle/>
              <a:p>
                <a:pPr algn="ctr"/>
                <a:r>
                  <a:rPr lang="en-US" sz="2400" b="1" dirty="0" smtClean="0"/>
                  <a:t>Creek-</a:t>
                </a:r>
                <a:r>
                  <a:rPr lang="en-US" sz="2400" b="1" dirty="0" err="1" smtClean="0"/>
                  <a:t>Sem</a:t>
                </a:r>
                <a:endParaRPr lang="en-US" sz="2400" b="1" dirty="0"/>
              </a:p>
            </p:txBody>
          </p:sp>
          <p:sp>
            <p:nvSpPr>
              <p:cNvPr id="53" name="Freeform 52"/>
              <p:cNvSpPr/>
              <p:nvPr/>
            </p:nvSpPr>
            <p:spPr>
              <a:xfrm>
                <a:off x="446611"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821947" y="3657600"/>
                <a:ext cx="1350050" cy="400110"/>
              </a:xfrm>
              <a:prstGeom prst="rect">
                <a:avLst/>
              </a:prstGeom>
              <a:noFill/>
              <a:ln w="38100">
                <a:noFill/>
                <a:prstDash val="sysDot"/>
              </a:ln>
            </p:spPr>
            <p:txBody>
              <a:bodyPr wrap="none">
                <a:spAutoFit/>
              </a:bodyPr>
              <a:lstStyle/>
              <a:p>
                <a:pPr algn="ctr"/>
                <a:r>
                  <a:rPr lang="en-US" sz="2000" b="1" dirty="0" smtClean="0"/>
                  <a:t>Choc-Chick</a:t>
                </a:r>
                <a:endParaRPr lang="en-US" sz="2000" b="1" dirty="0"/>
              </a:p>
            </p:txBody>
          </p:sp>
          <p:grpSp>
            <p:nvGrpSpPr>
              <p:cNvPr id="9" name="Group 28"/>
              <p:cNvGrpSpPr/>
              <p:nvPr/>
            </p:nvGrpSpPr>
            <p:grpSpPr>
              <a:xfrm>
                <a:off x="5739" y="2473779"/>
                <a:ext cx="2139044" cy="808263"/>
                <a:chOff x="43542" y="2473779"/>
                <a:chExt cx="2139044" cy="808263"/>
              </a:xfrm>
            </p:grpSpPr>
            <p:sp>
              <p:nvSpPr>
                <p:cNvPr id="57" name="Freeform 56"/>
                <p:cNvSpPr/>
                <p:nvPr/>
              </p:nvSpPr>
              <p:spPr>
                <a:xfrm>
                  <a:off x="43542" y="2473779"/>
                  <a:ext cx="2139044" cy="808263"/>
                </a:xfrm>
                <a:custGeom>
                  <a:avLst/>
                  <a:gdLst>
                    <a:gd name="connsiteX0" fmla="*/ 2030187 w 2212522"/>
                    <a:gd name="connsiteY0" fmla="*/ 759278 h 857249"/>
                    <a:gd name="connsiteX1" fmla="*/ 2079172 w 2212522"/>
                    <a:gd name="connsiteY1" fmla="*/ 106136 h 857249"/>
                    <a:gd name="connsiteX2" fmla="*/ 1230087 w 2212522"/>
                    <a:gd name="connsiteY2" fmla="*/ 122464 h 857249"/>
                    <a:gd name="connsiteX3" fmla="*/ 462644 w 2212522"/>
                    <a:gd name="connsiteY3" fmla="*/ 122464 h 857249"/>
                    <a:gd name="connsiteX4" fmla="*/ 136072 w 2212522"/>
                    <a:gd name="connsiteY4" fmla="*/ 89807 h 857249"/>
                    <a:gd name="connsiteX5" fmla="*/ 54429 w 2212522"/>
                    <a:gd name="connsiteY5" fmla="*/ 367393 h 857249"/>
                    <a:gd name="connsiteX6" fmla="*/ 462644 w 2212522"/>
                    <a:gd name="connsiteY6" fmla="*/ 432707 h 857249"/>
                    <a:gd name="connsiteX7" fmla="*/ 462644 w 2212522"/>
                    <a:gd name="connsiteY7" fmla="*/ 693964 h 857249"/>
                    <a:gd name="connsiteX8" fmla="*/ 1426029 w 2212522"/>
                    <a:gd name="connsiteY8" fmla="*/ 693964 h 857249"/>
                    <a:gd name="connsiteX9" fmla="*/ 2030187 w 2212522"/>
                    <a:gd name="connsiteY9" fmla="*/ 759278 h 857249"/>
                    <a:gd name="connsiteX0" fmla="*/ 2030187 w 2139044"/>
                    <a:gd name="connsiteY0" fmla="*/ 759278 h 857249"/>
                    <a:gd name="connsiteX1" fmla="*/ 2079172 w 2139044"/>
                    <a:gd name="connsiteY1" fmla="*/ 106136 h 857249"/>
                    <a:gd name="connsiteX2" fmla="*/ 1230087 w 2139044"/>
                    <a:gd name="connsiteY2" fmla="*/ 122464 h 857249"/>
                    <a:gd name="connsiteX3" fmla="*/ 462644 w 2139044"/>
                    <a:gd name="connsiteY3" fmla="*/ 122464 h 857249"/>
                    <a:gd name="connsiteX4" fmla="*/ 136072 w 2139044"/>
                    <a:gd name="connsiteY4" fmla="*/ 89807 h 857249"/>
                    <a:gd name="connsiteX5" fmla="*/ 54429 w 2139044"/>
                    <a:gd name="connsiteY5" fmla="*/ 367393 h 857249"/>
                    <a:gd name="connsiteX6" fmla="*/ 462644 w 2139044"/>
                    <a:gd name="connsiteY6" fmla="*/ 432707 h 857249"/>
                    <a:gd name="connsiteX7" fmla="*/ 462644 w 2139044"/>
                    <a:gd name="connsiteY7" fmla="*/ 693964 h 857249"/>
                    <a:gd name="connsiteX8" fmla="*/ 1426029 w 2139044"/>
                    <a:gd name="connsiteY8" fmla="*/ 693964 h 857249"/>
                    <a:gd name="connsiteX9" fmla="*/ 2030187 w 2139044"/>
                    <a:gd name="connsiteY9" fmla="*/ 759278 h 857249"/>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 name="connsiteX0" fmla="*/ 2030187 w 2139044"/>
                    <a:gd name="connsiteY0" fmla="*/ 710292 h 808263"/>
                    <a:gd name="connsiteX1" fmla="*/ 2079172 w 2139044"/>
                    <a:gd name="connsiteY1" fmla="*/ 57150 h 808263"/>
                    <a:gd name="connsiteX2" fmla="*/ 1230087 w 2139044"/>
                    <a:gd name="connsiteY2" fmla="*/ 73478 h 808263"/>
                    <a:gd name="connsiteX3" fmla="*/ 462644 w 2139044"/>
                    <a:gd name="connsiteY3" fmla="*/ 73478 h 808263"/>
                    <a:gd name="connsiteX4" fmla="*/ 136072 w 2139044"/>
                    <a:gd name="connsiteY4" fmla="*/ 40821 h 808263"/>
                    <a:gd name="connsiteX5" fmla="*/ 54429 w 2139044"/>
                    <a:gd name="connsiteY5" fmla="*/ 318407 h 808263"/>
                    <a:gd name="connsiteX6" fmla="*/ 462644 w 2139044"/>
                    <a:gd name="connsiteY6" fmla="*/ 383721 h 808263"/>
                    <a:gd name="connsiteX7" fmla="*/ 462644 w 2139044"/>
                    <a:gd name="connsiteY7" fmla="*/ 644978 h 808263"/>
                    <a:gd name="connsiteX8" fmla="*/ 1426029 w 2139044"/>
                    <a:gd name="connsiteY8" fmla="*/ 644978 h 808263"/>
                    <a:gd name="connsiteX9" fmla="*/ 2030187 w 2139044"/>
                    <a:gd name="connsiteY9" fmla="*/ 710292 h 80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9044" h="808263">
                      <a:moveTo>
                        <a:pt x="2030187" y="710292"/>
                      </a:moveTo>
                      <a:cubicBezTo>
                        <a:pt x="2139044" y="612321"/>
                        <a:pt x="2049236" y="386443"/>
                        <a:pt x="2079172" y="57150"/>
                      </a:cubicBezTo>
                      <a:cubicBezTo>
                        <a:pt x="1597479" y="76200"/>
                        <a:pt x="1499508" y="70757"/>
                        <a:pt x="1230087" y="73478"/>
                      </a:cubicBezTo>
                      <a:cubicBezTo>
                        <a:pt x="960666" y="76199"/>
                        <a:pt x="644980" y="78921"/>
                        <a:pt x="462644" y="73478"/>
                      </a:cubicBezTo>
                      <a:cubicBezTo>
                        <a:pt x="280308" y="68035"/>
                        <a:pt x="204108" y="0"/>
                        <a:pt x="136072" y="40821"/>
                      </a:cubicBezTo>
                      <a:cubicBezTo>
                        <a:pt x="68036" y="81643"/>
                        <a:pt x="0" y="261257"/>
                        <a:pt x="54429" y="318407"/>
                      </a:cubicBezTo>
                      <a:cubicBezTo>
                        <a:pt x="108858" y="375557"/>
                        <a:pt x="394608" y="329293"/>
                        <a:pt x="462644" y="383721"/>
                      </a:cubicBezTo>
                      <a:cubicBezTo>
                        <a:pt x="530680" y="438150"/>
                        <a:pt x="459923" y="465364"/>
                        <a:pt x="462644" y="644978"/>
                      </a:cubicBezTo>
                      <a:cubicBezTo>
                        <a:pt x="623208" y="688521"/>
                        <a:pt x="1164772" y="642257"/>
                        <a:pt x="1426029" y="644978"/>
                      </a:cubicBezTo>
                      <a:cubicBezTo>
                        <a:pt x="1687286" y="647699"/>
                        <a:pt x="1921330" y="808263"/>
                        <a:pt x="2030187" y="710292"/>
                      </a:cubicBezTo>
                      <a:close/>
                    </a:path>
                  </a:pathLst>
                </a:cu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609600" y="2590800"/>
                  <a:ext cx="1389163" cy="461665"/>
                </a:xfrm>
                <a:prstGeom prst="rect">
                  <a:avLst/>
                </a:prstGeom>
                <a:solidFill>
                  <a:srgbClr val="FF6600">
                    <a:alpha val="54000"/>
                  </a:srgbClr>
                </a:solidFill>
                <a:ln w="38100">
                  <a:noFill/>
                  <a:prstDash val="sysDot"/>
                </a:ln>
              </p:spPr>
              <p:txBody>
                <a:bodyPr wrap="none">
                  <a:spAutoFit/>
                </a:bodyPr>
                <a:lstStyle/>
                <a:p>
                  <a:pPr algn="ctr"/>
                  <a:r>
                    <a:rPr lang="en-US" sz="2400" b="1" dirty="0" smtClean="0"/>
                    <a:t>Cherokee</a:t>
                  </a:r>
                  <a:endParaRPr lang="en-US" sz="2400" b="1" dirty="0"/>
                </a:p>
              </p:txBody>
            </p:sp>
          </p:grpSp>
          <p:sp>
            <p:nvSpPr>
              <p:cNvPr id="56" name="Freeform 55"/>
              <p:cNvSpPr/>
              <p:nvPr/>
            </p:nvSpPr>
            <p:spPr>
              <a:xfrm>
                <a:off x="3282340" y="1583871"/>
                <a:ext cx="1153886" cy="4599215"/>
              </a:xfrm>
              <a:custGeom>
                <a:avLst/>
                <a:gdLst>
                  <a:gd name="connsiteX0" fmla="*/ 125186 w 1153886"/>
                  <a:gd name="connsiteY0" fmla="*/ 0 h 4599215"/>
                  <a:gd name="connsiteX1" fmla="*/ 272143 w 1153886"/>
                  <a:gd name="connsiteY1" fmla="*/ 65315 h 4599215"/>
                  <a:gd name="connsiteX2" fmla="*/ 272143 w 1153886"/>
                  <a:gd name="connsiteY2" fmla="*/ 244929 h 4599215"/>
                  <a:gd name="connsiteX3" fmla="*/ 321128 w 1153886"/>
                  <a:gd name="connsiteY3" fmla="*/ 473529 h 4599215"/>
                  <a:gd name="connsiteX4" fmla="*/ 647700 w 1153886"/>
                  <a:gd name="connsiteY4" fmla="*/ 653143 h 4599215"/>
                  <a:gd name="connsiteX5" fmla="*/ 696686 w 1153886"/>
                  <a:gd name="connsiteY5" fmla="*/ 865415 h 4599215"/>
                  <a:gd name="connsiteX6" fmla="*/ 810986 w 1153886"/>
                  <a:gd name="connsiteY6" fmla="*/ 979715 h 4599215"/>
                  <a:gd name="connsiteX7" fmla="*/ 680357 w 1153886"/>
                  <a:gd name="connsiteY7" fmla="*/ 1224643 h 4599215"/>
                  <a:gd name="connsiteX8" fmla="*/ 517071 w 1153886"/>
                  <a:gd name="connsiteY8" fmla="*/ 1681843 h 4599215"/>
                  <a:gd name="connsiteX9" fmla="*/ 386443 w 1153886"/>
                  <a:gd name="connsiteY9" fmla="*/ 1894115 h 4599215"/>
                  <a:gd name="connsiteX10" fmla="*/ 304800 w 1153886"/>
                  <a:gd name="connsiteY10" fmla="*/ 2204358 h 4599215"/>
                  <a:gd name="connsiteX11" fmla="*/ 174171 w 1153886"/>
                  <a:gd name="connsiteY11" fmla="*/ 2318658 h 4599215"/>
                  <a:gd name="connsiteX12" fmla="*/ 59871 w 1153886"/>
                  <a:gd name="connsiteY12" fmla="*/ 2612572 h 4599215"/>
                  <a:gd name="connsiteX13" fmla="*/ 27214 w 1153886"/>
                  <a:gd name="connsiteY13" fmla="*/ 2792186 h 4599215"/>
                  <a:gd name="connsiteX14" fmla="*/ 141514 w 1153886"/>
                  <a:gd name="connsiteY14" fmla="*/ 3004458 h 4599215"/>
                  <a:gd name="connsiteX15" fmla="*/ 223157 w 1153886"/>
                  <a:gd name="connsiteY15" fmla="*/ 3167743 h 4599215"/>
                  <a:gd name="connsiteX16" fmla="*/ 27214 w 1153886"/>
                  <a:gd name="connsiteY16" fmla="*/ 3494315 h 4599215"/>
                  <a:gd name="connsiteX17" fmla="*/ 59871 w 1153886"/>
                  <a:gd name="connsiteY17" fmla="*/ 3657600 h 4599215"/>
                  <a:gd name="connsiteX18" fmla="*/ 141514 w 1153886"/>
                  <a:gd name="connsiteY18" fmla="*/ 3951515 h 4599215"/>
                  <a:gd name="connsiteX19" fmla="*/ 288471 w 1153886"/>
                  <a:gd name="connsiteY19" fmla="*/ 4196443 h 4599215"/>
                  <a:gd name="connsiteX20" fmla="*/ 664028 w 1153886"/>
                  <a:gd name="connsiteY20" fmla="*/ 4408715 h 4599215"/>
                  <a:gd name="connsiteX21" fmla="*/ 908957 w 1153886"/>
                  <a:gd name="connsiteY21" fmla="*/ 4588329 h 4599215"/>
                  <a:gd name="connsiteX22" fmla="*/ 1153886 w 1153886"/>
                  <a:gd name="connsiteY22" fmla="*/ 4474029 h 4599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3886" h="4599215">
                    <a:moveTo>
                      <a:pt x="125186" y="0"/>
                    </a:moveTo>
                    <a:cubicBezTo>
                      <a:pt x="186418" y="12247"/>
                      <a:pt x="247650" y="24494"/>
                      <a:pt x="272143" y="65315"/>
                    </a:cubicBezTo>
                    <a:cubicBezTo>
                      <a:pt x="296636" y="106136"/>
                      <a:pt x="263979" y="176893"/>
                      <a:pt x="272143" y="244929"/>
                    </a:cubicBezTo>
                    <a:cubicBezTo>
                      <a:pt x="280307" y="312965"/>
                      <a:pt x="258535" y="405493"/>
                      <a:pt x="321128" y="473529"/>
                    </a:cubicBezTo>
                    <a:cubicBezTo>
                      <a:pt x="383721" y="541565"/>
                      <a:pt x="585107" y="587829"/>
                      <a:pt x="647700" y="653143"/>
                    </a:cubicBezTo>
                    <a:cubicBezTo>
                      <a:pt x="710293" y="718457"/>
                      <a:pt x="669472" y="810986"/>
                      <a:pt x="696686" y="865415"/>
                    </a:cubicBezTo>
                    <a:cubicBezTo>
                      <a:pt x="723900" y="919844"/>
                      <a:pt x="813707" y="919844"/>
                      <a:pt x="810986" y="979715"/>
                    </a:cubicBezTo>
                    <a:cubicBezTo>
                      <a:pt x="808265" y="1039586"/>
                      <a:pt x="729343" y="1107622"/>
                      <a:pt x="680357" y="1224643"/>
                    </a:cubicBezTo>
                    <a:cubicBezTo>
                      <a:pt x="631371" y="1341664"/>
                      <a:pt x="566057" y="1570264"/>
                      <a:pt x="517071" y="1681843"/>
                    </a:cubicBezTo>
                    <a:cubicBezTo>
                      <a:pt x="468085" y="1793422"/>
                      <a:pt x="421821" y="1807029"/>
                      <a:pt x="386443" y="1894115"/>
                    </a:cubicBezTo>
                    <a:cubicBezTo>
                      <a:pt x="351065" y="1981201"/>
                      <a:pt x="340179" y="2133601"/>
                      <a:pt x="304800" y="2204358"/>
                    </a:cubicBezTo>
                    <a:cubicBezTo>
                      <a:pt x="269421" y="2275115"/>
                      <a:pt x="214993" y="2250622"/>
                      <a:pt x="174171" y="2318658"/>
                    </a:cubicBezTo>
                    <a:cubicBezTo>
                      <a:pt x="133350" y="2386694"/>
                      <a:pt x="84364" y="2533651"/>
                      <a:pt x="59871" y="2612572"/>
                    </a:cubicBezTo>
                    <a:cubicBezTo>
                      <a:pt x="35378" y="2691493"/>
                      <a:pt x="13607" y="2726872"/>
                      <a:pt x="27214" y="2792186"/>
                    </a:cubicBezTo>
                    <a:cubicBezTo>
                      <a:pt x="40821" y="2857500"/>
                      <a:pt x="108857" y="2941865"/>
                      <a:pt x="141514" y="3004458"/>
                    </a:cubicBezTo>
                    <a:cubicBezTo>
                      <a:pt x="174171" y="3067051"/>
                      <a:pt x="242207" y="3086100"/>
                      <a:pt x="223157" y="3167743"/>
                    </a:cubicBezTo>
                    <a:cubicBezTo>
                      <a:pt x="204107" y="3249386"/>
                      <a:pt x="54428" y="3412672"/>
                      <a:pt x="27214" y="3494315"/>
                    </a:cubicBezTo>
                    <a:cubicBezTo>
                      <a:pt x="0" y="3575958"/>
                      <a:pt x="40821" y="3581400"/>
                      <a:pt x="59871" y="3657600"/>
                    </a:cubicBezTo>
                    <a:cubicBezTo>
                      <a:pt x="78921" y="3733800"/>
                      <a:pt x="103414" y="3861708"/>
                      <a:pt x="141514" y="3951515"/>
                    </a:cubicBezTo>
                    <a:cubicBezTo>
                      <a:pt x="179614" y="4041322"/>
                      <a:pt x="201385" y="4120243"/>
                      <a:pt x="288471" y="4196443"/>
                    </a:cubicBezTo>
                    <a:cubicBezTo>
                      <a:pt x="375557" y="4272643"/>
                      <a:pt x="560614" y="4343401"/>
                      <a:pt x="664028" y="4408715"/>
                    </a:cubicBezTo>
                    <a:cubicBezTo>
                      <a:pt x="767442" y="4474029"/>
                      <a:pt x="827314" y="4577443"/>
                      <a:pt x="908957" y="4588329"/>
                    </a:cubicBezTo>
                    <a:cubicBezTo>
                      <a:pt x="990600" y="4599215"/>
                      <a:pt x="1118508" y="4517572"/>
                      <a:pt x="1153886" y="4474029"/>
                    </a:cubicBezTo>
                  </a:path>
                </a:pathLst>
              </a:custGeom>
              <a:ln w="76200">
                <a:solidFill>
                  <a:srgbClr val="00206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33" name="TextBox 32"/>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sp>
        <p:nvSpPr>
          <p:cNvPr id="38" name="Rectangle 37"/>
          <p:cNvSpPr/>
          <p:nvPr/>
        </p:nvSpPr>
        <p:spPr>
          <a:xfrm>
            <a:off x="0" y="2438400"/>
            <a:ext cx="2362200" cy="1752600"/>
          </a:xfrm>
          <a:prstGeom prst="rect">
            <a:avLst/>
          </a:prstGeom>
          <a:noFill/>
          <a:ln w="762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523875" y="762000"/>
            <a:ext cx="8162925" cy="6072188"/>
            <a:chOff x="523875" y="762000"/>
            <a:chExt cx="8162925" cy="6072188"/>
          </a:xfrm>
        </p:grpSpPr>
        <p:pic>
          <p:nvPicPr>
            <p:cNvPr id="51" name="Picture 3"/>
            <p:cNvPicPr>
              <a:picLocks noChangeAspect="1" noChangeArrowheads="1"/>
            </p:cNvPicPr>
            <p:nvPr/>
          </p:nvPicPr>
          <p:blipFill>
            <a:blip r:embed="rId3"/>
            <a:srcRect/>
            <a:stretch>
              <a:fillRect/>
            </a:stretch>
          </p:blipFill>
          <p:spPr bwMode="auto">
            <a:xfrm>
              <a:off x="523875" y="762000"/>
              <a:ext cx="8162925" cy="6072188"/>
            </a:xfrm>
            <a:prstGeom prst="rect">
              <a:avLst/>
            </a:prstGeom>
            <a:noFill/>
            <a:ln w="9525">
              <a:noFill/>
              <a:miter lim="800000"/>
              <a:headEnd/>
              <a:tailEnd/>
            </a:ln>
            <a:effectLst/>
          </p:spPr>
        </p:pic>
        <p:grpSp>
          <p:nvGrpSpPr>
            <p:cNvPr id="61" name="Group 14"/>
            <p:cNvGrpSpPr/>
            <p:nvPr/>
          </p:nvGrpSpPr>
          <p:grpSpPr>
            <a:xfrm>
              <a:off x="3581400" y="1338943"/>
              <a:ext cx="4419600" cy="2090057"/>
              <a:chOff x="3581400" y="1338943"/>
              <a:chExt cx="4419600" cy="2090057"/>
            </a:xfrm>
          </p:grpSpPr>
          <p:grpSp>
            <p:nvGrpSpPr>
              <p:cNvPr id="63" name="Group 13"/>
              <p:cNvGrpSpPr/>
              <p:nvPr/>
            </p:nvGrpSpPr>
            <p:grpSpPr>
              <a:xfrm>
                <a:off x="3581400" y="1338943"/>
                <a:ext cx="4419600" cy="2090057"/>
                <a:chOff x="3581400" y="1338943"/>
                <a:chExt cx="4419600" cy="2090057"/>
              </a:xfrm>
            </p:grpSpPr>
            <p:sp>
              <p:nvSpPr>
                <p:cNvPr id="80"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Freeform 6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86" name="Group 85"/>
          <p:cNvGrpSpPr/>
          <p:nvPr/>
        </p:nvGrpSpPr>
        <p:grpSpPr>
          <a:xfrm>
            <a:off x="1905000" y="1371600"/>
            <a:ext cx="5943600" cy="4114800"/>
            <a:chOff x="1905000" y="1371600"/>
            <a:chExt cx="5943600" cy="4114800"/>
          </a:xfrm>
        </p:grpSpPr>
        <p:pic>
          <p:nvPicPr>
            <p:cNvPr id="87" name="Picture 3"/>
            <p:cNvPicPr>
              <a:picLocks noChangeAspect="1" noChangeArrowheads="1"/>
            </p:cNvPicPr>
            <p:nvPr/>
          </p:nvPicPr>
          <p:blipFill>
            <a:blip r:embed="rId3"/>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8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Picture 3"/>
            <p:cNvPicPr>
              <a:picLocks noChangeAspect="1" noChangeArrowheads="1"/>
            </p:cNvPicPr>
            <p:nvPr/>
          </p:nvPicPr>
          <p:blipFill>
            <a:blip r:embed="rId3"/>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91" name="Rectangle 90"/>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609600" y="5181600"/>
            <a:ext cx="8077200" cy="1556657"/>
            <a:chOff x="609600" y="5334000"/>
            <a:chExt cx="8077200" cy="1556657"/>
          </a:xfrm>
        </p:grpSpPr>
        <p:sp>
          <p:nvSpPr>
            <p:cNvPr id="49" name="Freeform 48"/>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TextBox 66"/>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grpSp>
        <p:nvGrpSpPr>
          <p:cNvPr id="73" name="Group 72"/>
          <p:cNvGrpSpPr/>
          <p:nvPr/>
        </p:nvGrpSpPr>
        <p:grpSpPr>
          <a:xfrm>
            <a:off x="620486" y="2759528"/>
            <a:ext cx="8055428" cy="2008415"/>
            <a:chOff x="620486" y="2759528"/>
            <a:chExt cx="8055428" cy="2008415"/>
          </a:xfrm>
        </p:grpSpPr>
        <p:sp>
          <p:nvSpPr>
            <p:cNvPr id="70" name="Freeform 69"/>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grpSp>
        <p:nvGrpSpPr>
          <p:cNvPr id="78" name="Group 77"/>
          <p:cNvGrpSpPr/>
          <p:nvPr/>
        </p:nvGrpSpPr>
        <p:grpSpPr>
          <a:xfrm>
            <a:off x="489857" y="800100"/>
            <a:ext cx="7369628" cy="3238500"/>
            <a:chOff x="489857" y="800100"/>
            <a:chExt cx="7369628" cy="3238500"/>
          </a:xfrm>
        </p:grpSpPr>
        <p:grpSp>
          <p:nvGrpSpPr>
            <p:cNvPr id="74" name="Group 73"/>
            <p:cNvGrpSpPr/>
            <p:nvPr/>
          </p:nvGrpSpPr>
          <p:grpSpPr>
            <a:xfrm>
              <a:off x="489857" y="1428750"/>
              <a:ext cx="6482443" cy="2609850"/>
              <a:chOff x="489857" y="1428750"/>
              <a:chExt cx="6482443" cy="2609850"/>
            </a:xfrm>
          </p:grpSpPr>
          <p:sp>
            <p:nvSpPr>
              <p:cNvPr id="69" name="TextBox 68"/>
              <p:cNvSpPr txBox="1"/>
              <p:nvPr/>
            </p:nvSpPr>
            <p:spPr>
              <a:xfrm rot="1821770">
                <a:off x="907924" y="1519036"/>
                <a:ext cx="2249527"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Arkansas  R.</a:t>
                </a:r>
              </a:p>
            </p:txBody>
          </p:sp>
          <p:sp>
            <p:nvSpPr>
              <p:cNvPr id="72" name="Freeform 71"/>
              <p:cNvSpPr/>
              <p:nvPr/>
            </p:nvSpPr>
            <p:spPr>
              <a:xfrm>
                <a:off x="489857" y="1428750"/>
                <a:ext cx="6482443" cy="2609850"/>
              </a:xfrm>
              <a:custGeom>
                <a:avLst/>
                <a:gdLst>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466114 w 8131629"/>
                  <a:gd name="connsiteY31" fmla="*/ 2555421 h 2669721"/>
                  <a:gd name="connsiteX32" fmla="*/ 6629400 w 8131629"/>
                  <a:gd name="connsiteY32" fmla="*/ 2555421 h 2669721"/>
                  <a:gd name="connsiteX33" fmla="*/ 6825343 w 8131629"/>
                  <a:gd name="connsiteY33" fmla="*/ 2637064 h 2669721"/>
                  <a:gd name="connsiteX34" fmla="*/ 6939643 w 8131629"/>
                  <a:gd name="connsiteY34" fmla="*/ 2359479 h 2669721"/>
                  <a:gd name="connsiteX35" fmla="*/ 7119257 w 8131629"/>
                  <a:gd name="connsiteY35" fmla="*/ 2424793 h 2669721"/>
                  <a:gd name="connsiteX36" fmla="*/ 7429500 w 8131629"/>
                  <a:gd name="connsiteY36" fmla="*/ 2522764 h 2669721"/>
                  <a:gd name="connsiteX37" fmla="*/ 7674429 w 8131629"/>
                  <a:gd name="connsiteY37" fmla="*/ 2539093 h 2669721"/>
                  <a:gd name="connsiteX38" fmla="*/ 7788729 w 8131629"/>
                  <a:gd name="connsiteY38" fmla="*/ 2441121 h 2669721"/>
                  <a:gd name="connsiteX39" fmla="*/ 8017329 w 8131629"/>
                  <a:gd name="connsiteY39" fmla="*/ 2392136 h 2669721"/>
                  <a:gd name="connsiteX40" fmla="*/ 8131629 w 8131629"/>
                  <a:gd name="connsiteY40" fmla="*/ 2441121 h 2669721"/>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629400 w 8131629"/>
                  <a:gd name="connsiteY31" fmla="*/ 2555421 h 2669721"/>
                  <a:gd name="connsiteX32" fmla="*/ 6825343 w 8131629"/>
                  <a:gd name="connsiteY32" fmla="*/ 2637064 h 2669721"/>
                  <a:gd name="connsiteX33" fmla="*/ 6939643 w 8131629"/>
                  <a:gd name="connsiteY33" fmla="*/ 2359479 h 2669721"/>
                  <a:gd name="connsiteX34" fmla="*/ 7119257 w 8131629"/>
                  <a:gd name="connsiteY34" fmla="*/ 2424793 h 2669721"/>
                  <a:gd name="connsiteX35" fmla="*/ 7429500 w 8131629"/>
                  <a:gd name="connsiteY35" fmla="*/ 2522764 h 2669721"/>
                  <a:gd name="connsiteX36" fmla="*/ 7674429 w 8131629"/>
                  <a:gd name="connsiteY36" fmla="*/ 2539093 h 2669721"/>
                  <a:gd name="connsiteX37" fmla="*/ 7788729 w 8131629"/>
                  <a:gd name="connsiteY37" fmla="*/ 2441121 h 2669721"/>
                  <a:gd name="connsiteX38" fmla="*/ 8017329 w 8131629"/>
                  <a:gd name="connsiteY38" fmla="*/ 2392136 h 2669721"/>
                  <a:gd name="connsiteX39" fmla="*/ 8131629 w 8131629"/>
                  <a:gd name="connsiteY39" fmla="*/ 2441121 h 2669721"/>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629400 w 8131629"/>
                  <a:gd name="connsiteY31" fmla="*/ 2555421 h 2609850"/>
                  <a:gd name="connsiteX32" fmla="*/ 6939643 w 8131629"/>
                  <a:gd name="connsiteY32" fmla="*/ 2359479 h 2609850"/>
                  <a:gd name="connsiteX33" fmla="*/ 7119257 w 8131629"/>
                  <a:gd name="connsiteY33" fmla="*/ 2424793 h 2609850"/>
                  <a:gd name="connsiteX34" fmla="*/ 7429500 w 8131629"/>
                  <a:gd name="connsiteY34" fmla="*/ 2522764 h 2609850"/>
                  <a:gd name="connsiteX35" fmla="*/ 7674429 w 8131629"/>
                  <a:gd name="connsiteY35" fmla="*/ 2539093 h 2609850"/>
                  <a:gd name="connsiteX36" fmla="*/ 7788729 w 8131629"/>
                  <a:gd name="connsiteY36" fmla="*/ 2441121 h 2609850"/>
                  <a:gd name="connsiteX37" fmla="*/ 8017329 w 8131629"/>
                  <a:gd name="connsiteY37" fmla="*/ 2392136 h 2609850"/>
                  <a:gd name="connsiteX38" fmla="*/ 8131629 w 8131629"/>
                  <a:gd name="connsiteY38"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939643 w 8131629"/>
                  <a:gd name="connsiteY31" fmla="*/ 2359479 h 2609850"/>
                  <a:gd name="connsiteX32" fmla="*/ 7119257 w 8131629"/>
                  <a:gd name="connsiteY32" fmla="*/ 2424793 h 2609850"/>
                  <a:gd name="connsiteX33" fmla="*/ 7429500 w 8131629"/>
                  <a:gd name="connsiteY33" fmla="*/ 2522764 h 2609850"/>
                  <a:gd name="connsiteX34" fmla="*/ 7674429 w 8131629"/>
                  <a:gd name="connsiteY34" fmla="*/ 2539093 h 2609850"/>
                  <a:gd name="connsiteX35" fmla="*/ 7788729 w 8131629"/>
                  <a:gd name="connsiteY35" fmla="*/ 2441121 h 2609850"/>
                  <a:gd name="connsiteX36" fmla="*/ 8017329 w 8131629"/>
                  <a:gd name="connsiteY36" fmla="*/ 2392136 h 2609850"/>
                  <a:gd name="connsiteX37" fmla="*/ 8131629 w 8131629"/>
                  <a:gd name="connsiteY37"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119257 w 8131629"/>
                  <a:gd name="connsiteY31" fmla="*/ 2424793 h 2609850"/>
                  <a:gd name="connsiteX32" fmla="*/ 7429500 w 8131629"/>
                  <a:gd name="connsiteY32" fmla="*/ 2522764 h 2609850"/>
                  <a:gd name="connsiteX33" fmla="*/ 7674429 w 8131629"/>
                  <a:gd name="connsiteY33" fmla="*/ 2539093 h 2609850"/>
                  <a:gd name="connsiteX34" fmla="*/ 7788729 w 8131629"/>
                  <a:gd name="connsiteY34" fmla="*/ 2441121 h 2609850"/>
                  <a:gd name="connsiteX35" fmla="*/ 8017329 w 8131629"/>
                  <a:gd name="connsiteY35" fmla="*/ 2392136 h 2609850"/>
                  <a:gd name="connsiteX36" fmla="*/ 8131629 w 8131629"/>
                  <a:gd name="connsiteY36"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429500 w 8131629"/>
                  <a:gd name="connsiteY31" fmla="*/ 2522764 h 2609850"/>
                  <a:gd name="connsiteX32" fmla="*/ 7674429 w 8131629"/>
                  <a:gd name="connsiteY32" fmla="*/ 2539093 h 2609850"/>
                  <a:gd name="connsiteX33" fmla="*/ 7788729 w 8131629"/>
                  <a:gd name="connsiteY33" fmla="*/ 2441121 h 2609850"/>
                  <a:gd name="connsiteX34" fmla="*/ 8017329 w 8131629"/>
                  <a:gd name="connsiteY34" fmla="*/ 2392136 h 2609850"/>
                  <a:gd name="connsiteX35" fmla="*/ 8131629 w 8131629"/>
                  <a:gd name="connsiteY35"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674429 w 8131629"/>
                  <a:gd name="connsiteY31" fmla="*/ 2539093 h 2609850"/>
                  <a:gd name="connsiteX32" fmla="*/ 7788729 w 8131629"/>
                  <a:gd name="connsiteY32" fmla="*/ 2441121 h 2609850"/>
                  <a:gd name="connsiteX33" fmla="*/ 8017329 w 8131629"/>
                  <a:gd name="connsiteY33" fmla="*/ 2392136 h 2609850"/>
                  <a:gd name="connsiteX34" fmla="*/ 8131629 w 8131629"/>
                  <a:gd name="connsiteY34"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788729 w 8131629"/>
                  <a:gd name="connsiteY31" fmla="*/ 2441121 h 2609850"/>
                  <a:gd name="connsiteX32" fmla="*/ 8017329 w 8131629"/>
                  <a:gd name="connsiteY32" fmla="*/ 2392136 h 2609850"/>
                  <a:gd name="connsiteX33" fmla="*/ 8131629 w 8131629"/>
                  <a:gd name="connsiteY33"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017329 w 8131629"/>
                  <a:gd name="connsiteY31" fmla="*/ 2392136 h 2609850"/>
                  <a:gd name="connsiteX32" fmla="*/ 8131629 w 8131629"/>
                  <a:gd name="connsiteY32"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131629 w 8131629"/>
                  <a:gd name="connsiteY31" fmla="*/ 2441121 h 2609850"/>
                  <a:gd name="connsiteX0" fmla="*/ 0 w 6253843"/>
                  <a:gd name="connsiteY0" fmla="*/ 24493 h 2609850"/>
                  <a:gd name="connsiteX1" fmla="*/ 179614 w 6253843"/>
                  <a:gd name="connsiteY1" fmla="*/ 122464 h 2609850"/>
                  <a:gd name="connsiteX2" fmla="*/ 408214 w 6253843"/>
                  <a:gd name="connsiteY2" fmla="*/ 24493 h 2609850"/>
                  <a:gd name="connsiteX3" fmla="*/ 702129 w 6253843"/>
                  <a:gd name="connsiteY3" fmla="*/ 269421 h 2609850"/>
                  <a:gd name="connsiteX4" fmla="*/ 1012372 w 6253843"/>
                  <a:gd name="connsiteY4" fmla="*/ 383721 h 2609850"/>
                  <a:gd name="connsiteX5" fmla="*/ 1110343 w 6253843"/>
                  <a:gd name="connsiteY5" fmla="*/ 400050 h 2609850"/>
                  <a:gd name="connsiteX6" fmla="*/ 1224643 w 6253843"/>
                  <a:gd name="connsiteY6" fmla="*/ 677636 h 2609850"/>
                  <a:gd name="connsiteX7" fmla="*/ 1387929 w 6253843"/>
                  <a:gd name="connsiteY7" fmla="*/ 693964 h 2609850"/>
                  <a:gd name="connsiteX8" fmla="*/ 1583872 w 6253843"/>
                  <a:gd name="connsiteY8" fmla="*/ 955221 h 2609850"/>
                  <a:gd name="connsiteX9" fmla="*/ 1714500 w 6253843"/>
                  <a:gd name="connsiteY9" fmla="*/ 1069521 h 2609850"/>
                  <a:gd name="connsiteX10" fmla="*/ 1910443 w 6253843"/>
                  <a:gd name="connsiteY10" fmla="*/ 1200150 h 2609850"/>
                  <a:gd name="connsiteX11" fmla="*/ 2220686 w 6253843"/>
                  <a:gd name="connsiteY11" fmla="*/ 1216479 h 2609850"/>
                  <a:gd name="connsiteX12" fmla="*/ 2400300 w 6253843"/>
                  <a:gd name="connsiteY12" fmla="*/ 1477736 h 2609850"/>
                  <a:gd name="connsiteX13" fmla="*/ 2481943 w 6253843"/>
                  <a:gd name="connsiteY13" fmla="*/ 1690007 h 2609850"/>
                  <a:gd name="connsiteX14" fmla="*/ 2612572 w 6253843"/>
                  <a:gd name="connsiteY14" fmla="*/ 1853293 h 2609850"/>
                  <a:gd name="connsiteX15" fmla="*/ 2841172 w 6253843"/>
                  <a:gd name="connsiteY15" fmla="*/ 2081893 h 2609850"/>
                  <a:gd name="connsiteX16" fmla="*/ 3102429 w 6253843"/>
                  <a:gd name="connsiteY16" fmla="*/ 2163536 h 2609850"/>
                  <a:gd name="connsiteX17" fmla="*/ 3429000 w 6253843"/>
                  <a:gd name="connsiteY17" fmla="*/ 2261507 h 2609850"/>
                  <a:gd name="connsiteX18" fmla="*/ 3461657 w 6253843"/>
                  <a:gd name="connsiteY18" fmla="*/ 2343150 h 2609850"/>
                  <a:gd name="connsiteX19" fmla="*/ 3624943 w 6253843"/>
                  <a:gd name="connsiteY19" fmla="*/ 2326821 h 2609850"/>
                  <a:gd name="connsiteX20" fmla="*/ 3820886 w 6253843"/>
                  <a:gd name="connsiteY20" fmla="*/ 2261507 h 2609850"/>
                  <a:gd name="connsiteX21" fmla="*/ 4000500 w 6253843"/>
                  <a:gd name="connsiteY21" fmla="*/ 2065564 h 2609850"/>
                  <a:gd name="connsiteX22" fmla="*/ 4180114 w 6253843"/>
                  <a:gd name="connsiteY22" fmla="*/ 2098221 h 2609850"/>
                  <a:gd name="connsiteX23" fmla="*/ 4441372 w 6253843"/>
                  <a:gd name="connsiteY23" fmla="*/ 2326821 h 2609850"/>
                  <a:gd name="connsiteX24" fmla="*/ 4898572 w 6253843"/>
                  <a:gd name="connsiteY24" fmla="*/ 2490107 h 2609850"/>
                  <a:gd name="connsiteX25" fmla="*/ 5127172 w 6253843"/>
                  <a:gd name="connsiteY25" fmla="*/ 2375807 h 2609850"/>
                  <a:gd name="connsiteX26" fmla="*/ 5306786 w 6253843"/>
                  <a:gd name="connsiteY26" fmla="*/ 2522764 h 2609850"/>
                  <a:gd name="connsiteX27" fmla="*/ 5568043 w 6253843"/>
                  <a:gd name="connsiteY27" fmla="*/ 2604407 h 2609850"/>
                  <a:gd name="connsiteX28" fmla="*/ 5763986 w 6253843"/>
                  <a:gd name="connsiteY28" fmla="*/ 2555421 h 2609850"/>
                  <a:gd name="connsiteX29" fmla="*/ 6057900 w 6253843"/>
                  <a:gd name="connsiteY29" fmla="*/ 2424793 h 2609850"/>
                  <a:gd name="connsiteX30" fmla="*/ 6253843 w 6253843"/>
                  <a:gd name="connsiteY30" fmla="*/ 2506436 h 2609850"/>
                  <a:gd name="connsiteX0" fmla="*/ 0 w 6482443"/>
                  <a:gd name="connsiteY0" fmla="*/ 24493 h 2609850"/>
                  <a:gd name="connsiteX1" fmla="*/ 179614 w 6482443"/>
                  <a:gd name="connsiteY1" fmla="*/ 122464 h 2609850"/>
                  <a:gd name="connsiteX2" fmla="*/ 408214 w 6482443"/>
                  <a:gd name="connsiteY2" fmla="*/ 24493 h 2609850"/>
                  <a:gd name="connsiteX3" fmla="*/ 702129 w 6482443"/>
                  <a:gd name="connsiteY3" fmla="*/ 269421 h 2609850"/>
                  <a:gd name="connsiteX4" fmla="*/ 1012372 w 6482443"/>
                  <a:gd name="connsiteY4" fmla="*/ 383721 h 2609850"/>
                  <a:gd name="connsiteX5" fmla="*/ 1110343 w 6482443"/>
                  <a:gd name="connsiteY5" fmla="*/ 400050 h 2609850"/>
                  <a:gd name="connsiteX6" fmla="*/ 1224643 w 6482443"/>
                  <a:gd name="connsiteY6" fmla="*/ 677636 h 2609850"/>
                  <a:gd name="connsiteX7" fmla="*/ 1387929 w 6482443"/>
                  <a:gd name="connsiteY7" fmla="*/ 693964 h 2609850"/>
                  <a:gd name="connsiteX8" fmla="*/ 1583872 w 6482443"/>
                  <a:gd name="connsiteY8" fmla="*/ 955221 h 2609850"/>
                  <a:gd name="connsiteX9" fmla="*/ 1714500 w 6482443"/>
                  <a:gd name="connsiteY9" fmla="*/ 1069521 h 2609850"/>
                  <a:gd name="connsiteX10" fmla="*/ 1910443 w 6482443"/>
                  <a:gd name="connsiteY10" fmla="*/ 1200150 h 2609850"/>
                  <a:gd name="connsiteX11" fmla="*/ 2220686 w 6482443"/>
                  <a:gd name="connsiteY11" fmla="*/ 1216479 h 2609850"/>
                  <a:gd name="connsiteX12" fmla="*/ 2400300 w 6482443"/>
                  <a:gd name="connsiteY12" fmla="*/ 1477736 h 2609850"/>
                  <a:gd name="connsiteX13" fmla="*/ 2481943 w 6482443"/>
                  <a:gd name="connsiteY13" fmla="*/ 1690007 h 2609850"/>
                  <a:gd name="connsiteX14" fmla="*/ 2612572 w 6482443"/>
                  <a:gd name="connsiteY14" fmla="*/ 1853293 h 2609850"/>
                  <a:gd name="connsiteX15" fmla="*/ 2841172 w 6482443"/>
                  <a:gd name="connsiteY15" fmla="*/ 2081893 h 2609850"/>
                  <a:gd name="connsiteX16" fmla="*/ 3102429 w 6482443"/>
                  <a:gd name="connsiteY16" fmla="*/ 2163536 h 2609850"/>
                  <a:gd name="connsiteX17" fmla="*/ 3429000 w 6482443"/>
                  <a:gd name="connsiteY17" fmla="*/ 2261507 h 2609850"/>
                  <a:gd name="connsiteX18" fmla="*/ 3461657 w 6482443"/>
                  <a:gd name="connsiteY18" fmla="*/ 2343150 h 2609850"/>
                  <a:gd name="connsiteX19" fmla="*/ 3624943 w 6482443"/>
                  <a:gd name="connsiteY19" fmla="*/ 2326821 h 2609850"/>
                  <a:gd name="connsiteX20" fmla="*/ 3820886 w 6482443"/>
                  <a:gd name="connsiteY20" fmla="*/ 2261507 h 2609850"/>
                  <a:gd name="connsiteX21" fmla="*/ 4000500 w 6482443"/>
                  <a:gd name="connsiteY21" fmla="*/ 2065564 h 2609850"/>
                  <a:gd name="connsiteX22" fmla="*/ 4180114 w 6482443"/>
                  <a:gd name="connsiteY22" fmla="*/ 2098221 h 2609850"/>
                  <a:gd name="connsiteX23" fmla="*/ 4441372 w 6482443"/>
                  <a:gd name="connsiteY23" fmla="*/ 2326821 h 2609850"/>
                  <a:gd name="connsiteX24" fmla="*/ 4898572 w 6482443"/>
                  <a:gd name="connsiteY24" fmla="*/ 2490107 h 2609850"/>
                  <a:gd name="connsiteX25" fmla="*/ 5127172 w 6482443"/>
                  <a:gd name="connsiteY25" fmla="*/ 2375807 h 2609850"/>
                  <a:gd name="connsiteX26" fmla="*/ 5306786 w 6482443"/>
                  <a:gd name="connsiteY26" fmla="*/ 2522764 h 2609850"/>
                  <a:gd name="connsiteX27" fmla="*/ 5568043 w 6482443"/>
                  <a:gd name="connsiteY27" fmla="*/ 2604407 h 2609850"/>
                  <a:gd name="connsiteX28" fmla="*/ 5763986 w 6482443"/>
                  <a:gd name="connsiteY28" fmla="*/ 2555421 h 2609850"/>
                  <a:gd name="connsiteX29" fmla="*/ 6057900 w 6482443"/>
                  <a:gd name="connsiteY29" fmla="*/ 2424793 h 2609850"/>
                  <a:gd name="connsiteX30" fmla="*/ 6482443 w 6482443"/>
                  <a:gd name="connsiteY30" fmla="*/ 2506436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82443" h="2609850">
                    <a:moveTo>
                      <a:pt x="0" y="24493"/>
                    </a:moveTo>
                    <a:cubicBezTo>
                      <a:pt x="55789" y="73478"/>
                      <a:pt x="111578" y="122464"/>
                      <a:pt x="179614" y="122464"/>
                    </a:cubicBezTo>
                    <a:cubicBezTo>
                      <a:pt x="247650" y="122464"/>
                      <a:pt x="321128" y="0"/>
                      <a:pt x="408214" y="24493"/>
                    </a:cubicBezTo>
                    <a:cubicBezTo>
                      <a:pt x="495300" y="48986"/>
                      <a:pt x="601436" y="209550"/>
                      <a:pt x="702129" y="269421"/>
                    </a:cubicBezTo>
                    <a:cubicBezTo>
                      <a:pt x="802822" y="329292"/>
                      <a:pt x="944336" y="361949"/>
                      <a:pt x="1012372" y="383721"/>
                    </a:cubicBezTo>
                    <a:cubicBezTo>
                      <a:pt x="1080408" y="405493"/>
                      <a:pt x="1074965" y="351064"/>
                      <a:pt x="1110343" y="400050"/>
                    </a:cubicBezTo>
                    <a:cubicBezTo>
                      <a:pt x="1145721" y="449036"/>
                      <a:pt x="1178379" y="628650"/>
                      <a:pt x="1224643" y="677636"/>
                    </a:cubicBezTo>
                    <a:cubicBezTo>
                      <a:pt x="1270907" y="726622"/>
                      <a:pt x="1328058" y="647700"/>
                      <a:pt x="1387929" y="693964"/>
                    </a:cubicBezTo>
                    <a:cubicBezTo>
                      <a:pt x="1447801" y="740228"/>
                      <a:pt x="1529444" y="892628"/>
                      <a:pt x="1583872" y="955221"/>
                    </a:cubicBezTo>
                    <a:cubicBezTo>
                      <a:pt x="1638300" y="1017814"/>
                      <a:pt x="1660072" y="1028700"/>
                      <a:pt x="1714500" y="1069521"/>
                    </a:cubicBezTo>
                    <a:cubicBezTo>
                      <a:pt x="1768929" y="1110343"/>
                      <a:pt x="1826079" y="1175657"/>
                      <a:pt x="1910443" y="1200150"/>
                    </a:cubicBezTo>
                    <a:cubicBezTo>
                      <a:pt x="1994807" y="1224643"/>
                      <a:pt x="2139043" y="1170215"/>
                      <a:pt x="2220686" y="1216479"/>
                    </a:cubicBezTo>
                    <a:cubicBezTo>
                      <a:pt x="2302329" y="1262743"/>
                      <a:pt x="2356757" y="1398815"/>
                      <a:pt x="2400300" y="1477736"/>
                    </a:cubicBezTo>
                    <a:cubicBezTo>
                      <a:pt x="2443843" y="1556657"/>
                      <a:pt x="2446564" y="1627414"/>
                      <a:pt x="2481943" y="1690007"/>
                    </a:cubicBezTo>
                    <a:cubicBezTo>
                      <a:pt x="2517322" y="1752600"/>
                      <a:pt x="2552701" y="1787979"/>
                      <a:pt x="2612572" y="1853293"/>
                    </a:cubicBezTo>
                    <a:cubicBezTo>
                      <a:pt x="2672443" y="1918607"/>
                      <a:pt x="2759529" y="2030186"/>
                      <a:pt x="2841172" y="2081893"/>
                    </a:cubicBezTo>
                    <a:cubicBezTo>
                      <a:pt x="2922815" y="2133600"/>
                      <a:pt x="3102429" y="2163536"/>
                      <a:pt x="3102429" y="2163536"/>
                    </a:cubicBezTo>
                    <a:cubicBezTo>
                      <a:pt x="3200400" y="2193472"/>
                      <a:pt x="3369129" y="2231571"/>
                      <a:pt x="3429000" y="2261507"/>
                    </a:cubicBezTo>
                    <a:cubicBezTo>
                      <a:pt x="3488871" y="2291443"/>
                      <a:pt x="3429000" y="2332264"/>
                      <a:pt x="3461657" y="2343150"/>
                    </a:cubicBezTo>
                    <a:cubicBezTo>
                      <a:pt x="3494314" y="2354036"/>
                      <a:pt x="3565072" y="2340428"/>
                      <a:pt x="3624943" y="2326821"/>
                    </a:cubicBezTo>
                    <a:cubicBezTo>
                      <a:pt x="3684814" y="2313214"/>
                      <a:pt x="3758293" y="2305050"/>
                      <a:pt x="3820886" y="2261507"/>
                    </a:cubicBezTo>
                    <a:cubicBezTo>
                      <a:pt x="3883479" y="2217964"/>
                      <a:pt x="3940629" y="2092778"/>
                      <a:pt x="4000500" y="2065564"/>
                    </a:cubicBezTo>
                    <a:cubicBezTo>
                      <a:pt x="4060371" y="2038350"/>
                      <a:pt x="4106635" y="2054678"/>
                      <a:pt x="4180114" y="2098221"/>
                    </a:cubicBezTo>
                    <a:cubicBezTo>
                      <a:pt x="4253593" y="2141764"/>
                      <a:pt x="4321629" y="2261507"/>
                      <a:pt x="4441372" y="2326821"/>
                    </a:cubicBezTo>
                    <a:cubicBezTo>
                      <a:pt x="4561115" y="2392135"/>
                      <a:pt x="4784272" y="2481943"/>
                      <a:pt x="4898572" y="2490107"/>
                    </a:cubicBezTo>
                    <a:cubicBezTo>
                      <a:pt x="5012872" y="2498271"/>
                      <a:pt x="5059136" y="2370364"/>
                      <a:pt x="5127172" y="2375807"/>
                    </a:cubicBezTo>
                    <a:cubicBezTo>
                      <a:pt x="5195208" y="2381250"/>
                      <a:pt x="5233308" y="2484664"/>
                      <a:pt x="5306786" y="2522764"/>
                    </a:cubicBezTo>
                    <a:cubicBezTo>
                      <a:pt x="5380264" y="2560864"/>
                      <a:pt x="5491843" y="2598964"/>
                      <a:pt x="5568043" y="2604407"/>
                    </a:cubicBezTo>
                    <a:cubicBezTo>
                      <a:pt x="5644243" y="2609850"/>
                      <a:pt x="5682343" y="2585357"/>
                      <a:pt x="5763986" y="2555421"/>
                    </a:cubicBezTo>
                    <a:cubicBezTo>
                      <a:pt x="5845629" y="2525485"/>
                      <a:pt x="5938157" y="2432957"/>
                      <a:pt x="6057900" y="2424793"/>
                    </a:cubicBezTo>
                    <a:cubicBezTo>
                      <a:pt x="6177643" y="2416629"/>
                      <a:pt x="6136822" y="2503715"/>
                      <a:pt x="6482443" y="2506436"/>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Freeform 74"/>
            <p:cNvSpPr/>
            <p:nvPr/>
          </p:nvSpPr>
          <p:spPr>
            <a:xfrm>
              <a:off x="4539343" y="800100"/>
              <a:ext cx="2928257" cy="2588078"/>
            </a:xfrm>
            <a:custGeom>
              <a:avLst/>
              <a:gdLst>
                <a:gd name="connsiteX0" fmla="*/ 0 w 2928257"/>
                <a:gd name="connsiteY0" fmla="*/ 0 h 2588078"/>
                <a:gd name="connsiteX1" fmla="*/ 212271 w 2928257"/>
                <a:gd name="connsiteY1" fmla="*/ 375557 h 2588078"/>
                <a:gd name="connsiteX2" fmla="*/ 489857 w 2928257"/>
                <a:gd name="connsiteY2" fmla="*/ 424543 h 2588078"/>
                <a:gd name="connsiteX3" fmla="*/ 440871 w 2928257"/>
                <a:gd name="connsiteY3" fmla="*/ 555171 h 2588078"/>
                <a:gd name="connsiteX4" fmla="*/ 538843 w 2928257"/>
                <a:gd name="connsiteY4" fmla="*/ 702129 h 2588078"/>
                <a:gd name="connsiteX5" fmla="*/ 473528 w 2928257"/>
                <a:gd name="connsiteY5" fmla="*/ 898071 h 2588078"/>
                <a:gd name="connsiteX6" fmla="*/ 195943 w 2928257"/>
                <a:gd name="connsiteY6" fmla="*/ 1028700 h 2588078"/>
                <a:gd name="connsiteX7" fmla="*/ 310243 w 2928257"/>
                <a:gd name="connsiteY7" fmla="*/ 1094014 h 2588078"/>
                <a:gd name="connsiteX8" fmla="*/ 359228 w 2928257"/>
                <a:gd name="connsiteY8" fmla="*/ 1273629 h 2588078"/>
                <a:gd name="connsiteX9" fmla="*/ 653143 w 2928257"/>
                <a:gd name="connsiteY9" fmla="*/ 1191986 h 2588078"/>
                <a:gd name="connsiteX10" fmla="*/ 702128 w 2928257"/>
                <a:gd name="connsiteY10" fmla="*/ 1355271 h 2588078"/>
                <a:gd name="connsiteX11" fmla="*/ 947057 w 2928257"/>
                <a:gd name="connsiteY11" fmla="*/ 1436914 h 2588078"/>
                <a:gd name="connsiteX12" fmla="*/ 963386 w 2928257"/>
                <a:gd name="connsiteY12" fmla="*/ 1632857 h 2588078"/>
                <a:gd name="connsiteX13" fmla="*/ 1110343 w 2928257"/>
                <a:gd name="connsiteY13" fmla="*/ 1600200 h 2588078"/>
                <a:gd name="connsiteX14" fmla="*/ 1289957 w 2928257"/>
                <a:gd name="connsiteY14" fmla="*/ 1730829 h 2588078"/>
                <a:gd name="connsiteX15" fmla="*/ 1404257 w 2928257"/>
                <a:gd name="connsiteY15" fmla="*/ 1861457 h 2588078"/>
                <a:gd name="connsiteX16" fmla="*/ 1567543 w 2928257"/>
                <a:gd name="connsiteY16" fmla="*/ 1861457 h 2588078"/>
                <a:gd name="connsiteX17" fmla="*/ 1763486 w 2928257"/>
                <a:gd name="connsiteY17" fmla="*/ 2122714 h 2588078"/>
                <a:gd name="connsiteX18" fmla="*/ 1926771 w 2928257"/>
                <a:gd name="connsiteY18" fmla="*/ 2204357 h 2588078"/>
                <a:gd name="connsiteX19" fmla="*/ 2204357 w 2928257"/>
                <a:gd name="connsiteY19" fmla="*/ 2286000 h 2588078"/>
                <a:gd name="connsiteX20" fmla="*/ 2253343 w 2928257"/>
                <a:gd name="connsiteY20" fmla="*/ 2449286 h 2588078"/>
                <a:gd name="connsiteX21" fmla="*/ 2465614 w 2928257"/>
                <a:gd name="connsiteY21" fmla="*/ 2334986 h 2588078"/>
                <a:gd name="connsiteX22" fmla="*/ 2563586 w 2928257"/>
                <a:gd name="connsiteY22" fmla="*/ 2318657 h 258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8257" h="2588078">
                  <a:moveTo>
                    <a:pt x="0" y="0"/>
                  </a:moveTo>
                  <a:cubicBezTo>
                    <a:pt x="65314" y="152400"/>
                    <a:pt x="130628" y="304800"/>
                    <a:pt x="212271" y="375557"/>
                  </a:cubicBezTo>
                  <a:cubicBezTo>
                    <a:pt x="293914" y="446314"/>
                    <a:pt x="451757" y="394607"/>
                    <a:pt x="489857" y="424543"/>
                  </a:cubicBezTo>
                  <a:cubicBezTo>
                    <a:pt x="527957" y="454479"/>
                    <a:pt x="432707" y="508907"/>
                    <a:pt x="440871" y="555171"/>
                  </a:cubicBezTo>
                  <a:cubicBezTo>
                    <a:pt x="449035" y="601435"/>
                    <a:pt x="533400" y="644979"/>
                    <a:pt x="538843" y="702129"/>
                  </a:cubicBezTo>
                  <a:cubicBezTo>
                    <a:pt x="544286" y="759279"/>
                    <a:pt x="530678" y="843643"/>
                    <a:pt x="473528" y="898071"/>
                  </a:cubicBezTo>
                  <a:cubicBezTo>
                    <a:pt x="416378" y="952500"/>
                    <a:pt x="223157" y="996043"/>
                    <a:pt x="195943" y="1028700"/>
                  </a:cubicBezTo>
                  <a:cubicBezTo>
                    <a:pt x="168729" y="1061357"/>
                    <a:pt x="283029" y="1053193"/>
                    <a:pt x="310243" y="1094014"/>
                  </a:cubicBezTo>
                  <a:cubicBezTo>
                    <a:pt x="337457" y="1134836"/>
                    <a:pt x="302078" y="1257300"/>
                    <a:pt x="359228" y="1273629"/>
                  </a:cubicBezTo>
                  <a:cubicBezTo>
                    <a:pt x="416378" y="1289958"/>
                    <a:pt x="595993" y="1178379"/>
                    <a:pt x="653143" y="1191986"/>
                  </a:cubicBezTo>
                  <a:cubicBezTo>
                    <a:pt x="710293" y="1205593"/>
                    <a:pt x="653142" y="1314450"/>
                    <a:pt x="702128" y="1355271"/>
                  </a:cubicBezTo>
                  <a:cubicBezTo>
                    <a:pt x="751114" y="1396092"/>
                    <a:pt x="903514" y="1390650"/>
                    <a:pt x="947057" y="1436914"/>
                  </a:cubicBezTo>
                  <a:cubicBezTo>
                    <a:pt x="990600" y="1483178"/>
                    <a:pt x="936172" y="1605643"/>
                    <a:pt x="963386" y="1632857"/>
                  </a:cubicBezTo>
                  <a:cubicBezTo>
                    <a:pt x="990600" y="1660071"/>
                    <a:pt x="1055915" y="1583871"/>
                    <a:pt x="1110343" y="1600200"/>
                  </a:cubicBezTo>
                  <a:cubicBezTo>
                    <a:pt x="1164771" y="1616529"/>
                    <a:pt x="1240971" y="1687286"/>
                    <a:pt x="1289957" y="1730829"/>
                  </a:cubicBezTo>
                  <a:cubicBezTo>
                    <a:pt x="1338943" y="1774372"/>
                    <a:pt x="1357993" y="1839686"/>
                    <a:pt x="1404257" y="1861457"/>
                  </a:cubicBezTo>
                  <a:cubicBezTo>
                    <a:pt x="1450521" y="1883228"/>
                    <a:pt x="1507672" y="1817914"/>
                    <a:pt x="1567543" y="1861457"/>
                  </a:cubicBezTo>
                  <a:cubicBezTo>
                    <a:pt x="1627415" y="1905000"/>
                    <a:pt x="1703615" y="2065564"/>
                    <a:pt x="1763486" y="2122714"/>
                  </a:cubicBezTo>
                  <a:cubicBezTo>
                    <a:pt x="1823357" y="2179864"/>
                    <a:pt x="1853293" y="2177143"/>
                    <a:pt x="1926771" y="2204357"/>
                  </a:cubicBezTo>
                  <a:cubicBezTo>
                    <a:pt x="2000249" y="2231571"/>
                    <a:pt x="2149928" y="2245179"/>
                    <a:pt x="2204357" y="2286000"/>
                  </a:cubicBezTo>
                  <a:cubicBezTo>
                    <a:pt x="2258786" y="2326822"/>
                    <a:pt x="2209800" y="2441122"/>
                    <a:pt x="2253343" y="2449286"/>
                  </a:cubicBezTo>
                  <a:cubicBezTo>
                    <a:pt x="2296886" y="2457450"/>
                    <a:pt x="2413907" y="2356757"/>
                    <a:pt x="2465614" y="2334986"/>
                  </a:cubicBezTo>
                  <a:cubicBezTo>
                    <a:pt x="2517321" y="2313215"/>
                    <a:pt x="2928257" y="2588078"/>
                    <a:pt x="2563586" y="2318657"/>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7132865" y="849086"/>
              <a:ext cx="726620" cy="2367643"/>
            </a:xfrm>
            <a:custGeom>
              <a:avLst/>
              <a:gdLst>
                <a:gd name="connsiteX0" fmla="*/ 198664 w 726620"/>
                <a:gd name="connsiteY0" fmla="*/ 0 h 2367643"/>
                <a:gd name="connsiteX1" fmla="*/ 280306 w 726620"/>
                <a:gd name="connsiteY1" fmla="*/ 293914 h 2367643"/>
                <a:gd name="connsiteX2" fmla="*/ 394606 w 726620"/>
                <a:gd name="connsiteY2" fmla="*/ 424543 h 2367643"/>
                <a:gd name="connsiteX3" fmla="*/ 574221 w 726620"/>
                <a:gd name="connsiteY3" fmla="*/ 587828 h 2367643"/>
                <a:gd name="connsiteX4" fmla="*/ 704849 w 726620"/>
                <a:gd name="connsiteY4" fmla="*/ 751114 h 2367643"/>
                <a:gd name="connsiteX5" fmla="*/ 704849 w 726620"/>
                <a:gd name="connsiteY5" fmla="*/ 898071 h 2367643"/>
                <a:gd name="connsiteX6" fmla="*/ 639535 w 726620"/>
                <a:gd name="connsiteY6" fmla="*/ 1110343 h 2367643"/>
                <a:gd name="connsiteX7" fmla="*/ 394606 w 726620"/>
                <a:gd name="connsiteY7" fmla="*/ 1208314 h 2367643"/>
                <a:gd name="connsiteX8" fmla="*/ 247649 w 726620"/>
                <a:gd name="connsiteY8" fmla="*/ 1289957 h 2367643"/>
                <a:gd name="connsiteX9" fmla="*/ 231321 w 726620"/>
                <a:gd name="connsiteY9" fmla="*/ 1502228 h 2367643"/>
                <a:gd name="connsiteX10" fmla="*/ 117021 w 726620"/>
                <a:gd name="connsiteY10" fmla="*/ 1714500 h 2367643"/>
                <a:gd name="connsiteX11" fmla="*/ 2721 w 726620"/>
                <a:gd name="connsiteY11" fmla="*/ 1926771 h 2367643"/>
                <a:gd name="connsiteX12" fmla="*/ 100692 w 726620"/>
                <a:gd name="connsiteY12" fmla="*/ 2024743 h 2367643"/>
                <a:gd name="connsiteX13" fmla="*/ 100692 w 726620"/>
                <a:gd name="connsiteY13" fmla="*/ 2139043 h 2367643"/>
                <a:gd name="connsiteX14" fmla="*/ 2721 w 726620"/>
                <a:gd name="connsiteY14" fmla="*/ 2367643 h 23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620" h="2367643">
                  <a:moveTo>
                    <a:pt x="198664" y="0"/>
                  </a:moveTo>
                  <a:cubicBezTo>
                    <a:pt x="223156" y="111578"/>
                    <a:pt x="247649" y="223157"/>
                    <a:pt x="280306" y="293914"/>
                  </a:cubicBezTo>
                  <a:cubicBezTo>
                    <a:pt x="312963" y="364671"/>
                    <a:pt x="345620" y="375557"/>
                    <a:pt x="394606" y="424543"/>
                  </a:cubicBezTo>
                  <a:cubicBezTo>
                    <a:pt x="443592" y="473529"/>
                    <a:pt x="522514" y="533400"/>
                    <a:pt x="574221" y="587828"/>
                  </a:cubicBezTo>
                  <a:cubicBezTo>
                    <a:pt x="625928" y="642256"/>
                    <a:pt x="683078" y="699407"/>
                    <a:pt x="704849" y="751114"/>
                  </a:cubicBezTo>
                  <a:cubicBezTo>
                    <a:pt x="726620" y="802821"/>
                    <a:pt x="715735" y="838200"/>
                    <a:pt x="704849" y="898071"/>
                  </a:cubicBezTo>
                  <a:cubicBezTo>
                    <a:pt x="693963" y="957942"/>
                    <a:pt x="691242" y="1058636"/>
                    <a:pt x="639535" y="1110343"/>
                  </a:cubicBezTo>
                  <a:cubicBezTo>
                    <a:pt x="587828" y="1162050"/>
                    <a:pt x="459920" y="1178378"/>
                    <a:pt x="394606" y="1208314"/>
                  </a:cubicBezTo>
                  <a:cubicBezTo>
                    <a:pt x="329292" y="1238250"/>
                    <a:pt x="274863" y="1240971"/>
                    <a:pt x="247649" y="1289957"/>
                  </a:cubicBezTo>
                  <a:cubicBezTo>
                    <a:pt x="220435" y="1338943"/>
                    <a:pt x="253092" y="1431471"/>
                    <a:pt x="231321" y="1502228"/>
                  </a:cubicBezTo>
                  <a:cubicBezTo>
                    <a:pt x="209550" y="1572985"/>
                    <a:pt x="117021" y="1714500"/>
                    <a:pt x="117021" y="1714500"/>
                  </a:cubicBezTo>
                  <a:cubicBezTo>
                    <a:pt x="78921" y="1785257"/>
                    <a:pt x="5443" y="1875064"/>
                    <a:pt x="2721" y="1926771"/>
                  </a:cubicBezTo>
                  <a:cubicBezTo>
                    <a:pt x="0" y="1978478"/>
                    <a:pt x="84363" y="1989364"/>
                    <a:pt x="100692" y="2024743"/>
                  </a:cubicBezTo>
                  <a:cubicBezTo>
                    <a:pt x="117021" y="2060122"/>
                    <a:pt x="117021" y="2081893"/>
                    <a:pt x="100692" y="2139043"/>
                  </a:cubicBezTo>
                  <a:cubicBezTo>
                    <a:pt x="84364" y="2196193"/>
                    <a:pt x="29935" y="2343150"/>
                    <a:pt x="2721" y="2367643"/>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6629400" y="914400"/>
              <a:ext cx="824593" cy="2873829"/>
            </a:xfrm>
            <a:custGeom>
              <a:avLst/>
              <a:gdLst>
                <a:gd name="connsiteX0" fmla="*/ 0 w 824593"/>
                <a:gd name="connsiteY0" fmla="*/ 0 h 2873829"/>
                <a:gd name="connsiteX1" fmla="*/ 130629 w 824593"/>
                <a:gd name="connsiteY1" fmla="*/ 310243 h 2873829"/>
                <a:gd name="connsiteX2" fmla="*/ 130629 w 824593"/>
                <a:gd name="connsiteY2" fmla="*/ 489857 h 2873829"/>
                <a:gd name="connsiteX3" fmla="*/ 130629 w 824593"/>
                <a:gd name="connsiteY3" fmla="*/ 832757 h 2873829"/>
                <a:gd name="connsiteX4" fmla="*/ 130629 w 824593"/>
                <a:gd name="connsiteY4" fmla="*/ 1028700 h 2873829"/>
                <a:gd name="connsiteX5" fmla="*/ 48986 w 824593"/>
                <a:gd name="connsiteY5" fmla="*/ 1273629 h 2873829"/>
                <a:gd name="connsiteX6" fmla="*/ 16329 w 824593"/>
                <a:gd name="connsiteY6" fmla="*/ 1469571 h 2873829"/>
                <a:gd name="connsiteX7" fmla="*/ 130629 w 824593"/>
                <a:gd name="connsiteY7" fmla="*/ 1714500 h 2873829"/>
                <a:gd name="connsiteX8" fmla="*/ 277586 w 824593"/>
                <a:gd name="connsiteY8" fmla="*/ 2024743 h 2873829"/>
                <a:gd name="connsiteX9" fmla="*/ 408214 w 824593"/>
                <a:gd name="connsiteY9" fmla="*/ 2204357 h 2873829"/>
                <a:gd name="connsiteX10" fmla="*/ 538843 w 824593"/>
                <a:gd name="connsiteY10" fmla="*/ 2334986 h 2873829"/>
                <a:gd name="connsiteX11" fmla="*/ 636814 w 824593"/>
                <a:gd name="connsiteY11" fmla="*/ 2400300 h 2873829"/>
                <a:gd name="connsiteX12" fmla="*/ 636814 w 824593"/>
                <a:gd name="connsiteY12" fmla="*/ 2579914 h 2873829"/>
                <a:gd name="connsiteX13" fmla="*/ 767443 w 824593"/>
                <a:gd name="connsiteY13" fmla="*/ 2645229 h 2873829"/>
                <a:gd name="connsiteX14" fmla="*/ 783771 w 824593"/>
                <a:gd name="connsiteY14" fmla="*/ 2873829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593" h="2873829">
                  <a:moveTo>
                    <a:pt x="0" y="0"/>
                  </a:moveTo>
                  <a:cubicBezTo>
                    <a:pt x="54429" y="114300"/>
                    <a:pt x="108858" y="228600"/>
                    <a:pt x="130629" y="310243"/>
                  </a:cubicBezTo>
                  <a:cubicBezTo>
                    <a:pt x="152400" y="391886"/>
                    <a:pt x="130629" y="489857"/>
                    <a:pt x="130629" y="489857"/>
                  </a:cubicBezTo>
                  <a:lnTo>
                    <a:pt x="130629" y="832757"/>
                  </a:lnTo>
                  <a:cubicBezTo>
                    <a:pt x="130629" y="922564"/>
                    <a:pt x="144236" y="955221"/>
                    <a:pt x="130629" y="1028700"/>
                  </a:cubicBezTo>
                  <a:cubicBezTo>
                    <a:pt x="117022" y="1102179"/>
                    <a:pt x="68036" y="1200150"/>
                    <a:pt x="48986" y="1273629"/>
                  </a:cubicBezTo>
                  <a:cubicBezTo>
                    <a:pt x="29936" y="1347108"/>
                    <a:pt x="2722" y="1396093"/>
                    <a:pt x="16329" y="1469571"/>
                  </a:cubicBezTo>
                  <a:cubicBezTo>
                    <a:pt x="29936" y="1543049"/>
                    <a:pt x="87086" y="1621971"/>
                    <a:pt x="130629" y="1714500"/>
                  </a:cubicBezTo>
                  <a:cubicBezTo>
                    <a:pt x="174172" y="1807029"/>
                    <a:pt x="231322" y="1943100"/>
                    <a:pt x="277586" y="2024743"/>
                  </a:cubicBezTo>
                  <a:cubicBezTo>
                    <a:pt x="323850" y="2106386"/>
                    <a:pt x="364671" y="2152650"/>
                    <a:pt x="408214" y="2204357"/>
                  </a:cubicBezTo>
                  <a:cubicBezTo>
                    <a:pt x="451757" y="2256064"/>
                    <a:pt x="500743" y="2302329"/>
                    <a:pt x="538843" y="2334986"/>
                  </a:cubicBezTo>
                  <a:cubicBezTo>
                    <a:pt x="576943" y="2367643"/>
                    <a:pt x="620486" y="2359479"/>
                    <a:pt x="636814" y="2400300"/>
                  </a:cubicBezTo>
                  <a:cubicBezTo>
                    <a:pt x="653143" y="2441121"/>
                    <a:pt x="615043" y="2539093"/>
                    <a:pt x="636814" y="2579914"/>
                  </a:cubicBezTo>
                  <a:cubicBezTo>
                    <a:pt x="658585" y="2620735"/>
                    <a:pt x="742950" y="2596243"/>
                    <a:pt x="767443" y="2645229"/>
                  </a:cubicBezTo>
                  <a:cubicBezTo>
                    <a:pt x="791936" y="2694215"/>
                    <a:pt x="824593" y="2857501"/>
                    <a:pt x="783771" y="2873829"/>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9" name="TextBox 78"/>
          <p:cNvSpPr txBox="1"/>
          <p:nvPr/>
        </p:nvSpPr>
        <p:spPr>
          <a:xfrm>
            <a:off x="7086600" y="54864"/>
            <a:ext cx="2101153"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RIVERS?</a:t>
            </a:r>
          </a:p>
        </p:txBody>
      </p:sp>
      <p:sp>
        <p:nvSpPr>
          <p:cNvPr id="85" name="TextBox 84"/>
          <p:cNvSpPr txBox="1"/>
          <p:nvPr/>
        </p:nvSpPr>
        <p:spPr>
          <a:xfrm>
            <a:off x="62484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1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1000" fill="hold"/>
                                        <p:tgtEl>
                                          <p:spTgt spid="38"/>
                                        </p:tgtEl>
                                      </p:cBhvr>
                                      <p:by x="170000" y="170000"/>
                                    </p:animScale>
                                  </p:childTnLst>
                                </p:cTn>
                              </p:par>
                              <p:par>
                                <p:cTn id="12" presetID="63" presetClass="path" presetSubtype="0" accel="50000" decel="50000" fill="hold" grpId="2" nodeType="withEffect">
                                  <p:stCondLst>
                                    <p:cond delay="0"/>
                                  </p:stCondLst>
                                  <p:childTnLst>
                                    <p:animMotion origin="layout" path="M 3.33333E-6 -3.33333E-6 L 0.35416 0.08334 " pathEditMode="relative" rAng="0" ptsTypes="AA">
                                      <p:cBhvr>
                                        <p:cTn id="13" dur="1000" fill="hold"/>
                                        <p:tgtEl>
                                          <p:spTgt spid="38"/>
                                        </p:tgtEl>
                                        <p:attrNameLst>
                                          <p:attrName>ppt_x</p:attrName>
                                          <p:attrName>ppt_y</p:attrName>
                                        </p:attrNameLst>
                                      </p:cBhvr>
                                      <p:rCtr x="177" y="42"/>
                                    </p:animMotion>
                                  </p:childTnLst>
                                </p:cTn>
                              </p:par>
                              <p:par>
                                <p:cTn id="14" presetID="10" presetClass="exit" presetSubtype="0" fill="hold" nodeType="withEffect">
                                  <p:stCondLst>
                                    <p:cond delay="500"/>
                                  </p:stCondLst>
                                  <p:childTnLst>
                                    <p:animEffect transition="out" filter="fade">
                                      <p:cBhvr>
                                        <p:cTn id="15" dur="1000"/>
                                        <p:tgtEl>
                                          <p:spTgt spid="37"/>
                                        </p:tgtEl>
                                      </p:cBhvr>
                                    </p:animEffect>
                                    <p:set>
                                      <p:cBhvr>
                                        <p:cTn id="16" dur="1" fill="hold">
                                          <p:stCondLst>
                                            <p:cond delay="999"/>
                                          </p:stCondLst>
                                        </p:cTn>
                                        <p:tgtEl>
                                          <p:spTgt spid="37"/>
                                        </p:tgtEl>
                                        <p:attrNameLst>
                                          <p:attrName>style.visibility</p:attrName>
                                        </p:attrNameLst>
                                      </p:cBhvr>
                                      <p:to>
                                        <p:strVal val="hidden"/>
                                      </p:to>
                                    </p:set>
                                  </p:childTnLst>
                                </p:cTn>
                              </p:par>
                              <p:par>
                                <p:cTn id="17" presetID="10" presetClass="exit" presetSubtype="0" fill="hold" grpId="3" nodeType="withEffect">
                                  <p:stCondLst>
                                    <p:cond delay="500"/>
                                  </p:stCondLst>
                                  <p:childTnLst>
                                    <p:animEffect transition="out" filter="fade">
                                      <p:cBhvr>
                                        <p:cTn id="18" dur="1000"/>
                                        <p:tgtEl>
                                          <p:spTgt spid="38"/>
                                        </p:tgtEl>
                                      </p:cBhvr>
                                    </p:animEffect>
                                    <p:set>
                                      <p:cBhvr>
                                        <p:cTn id="19" dur="1" fill="hold">
                                          <p:stCondLst>
                                            <p:cond delay="999"/>
                                          </p:stCondLst>
                                        </p:cTn>
                                        <p:tgtEl>
                                          <p:spTgt spid="38"/>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85"/>
                                        </p:tgtEl>
                                        <p:attrNameLst>
                                          <p:attrName>style.visibility</p:attrName>
                                        </p:attrNameLst>
                                      </p:cBhvr>
                                      <p:to>
                                        <p:strVal val="visible"/>
                                      </p:to>
                                    </p:set>
                                    <p:animEffect transition="in" filter="fade">
                                      <p:cBhvr>
                                        <p:cTn id="25" dur="10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79"/>
                                        </p:tgtEl>
                                        <p:attrNameLst>
                                          <p:attrName>style.visibility</p:attrName>
                                        </p:attrNameLst>
                                      </p:cBhvr>
                                      <p:to>
                                        <p:strVal val="visible"/>
                                      </p:to>
                                    </p:set>
                                    <p:anim calcmode="lin" valueType="num">
                                      <p:cBhvr>
                                        <p:cTn id="30" dur="1000" fill="hold"/>
                                        <p:tgtEl>
                                          <p:spTgt spid="79"/>
                                        </p:tgtEl>
                                        <p:attrNameLst>
                                          <p:attrName>ppt_w</p:attrName>
                                        </p:attrNameLst>
                                      </p:cBhvr>
                                      <p:tavLst>
                                        <p:tav tm="0">
                                          <p:val>
                                            <p:fltVal val="0"/>
                                          </p:val>
                                        </p:tav>
                                        <p:tav tm="100000">
                                          <p:val>
                                            <p:strVal val="#ppt_w"/>
                                          </p:val>
                                        </p:tav>
                                      </p:tavLst>
                                    </p:anim>
                                    <p:anim calcmode="lin" valueType="num">
                                      <p:cBhvr>
                                        <p:cTn id="31" dur="1000" fill="hold"/>
                                        <p:tgtEl>
                                          <p:spTgt spid="79"/>
                                        </p:tgtEl>
                                        <p:attrNameLst>
                                          <p:attrName>ppt_h</p:attrName>
                                        </p:attrNameLst>
                                      </p:cBhvr>
                                      <p:tavLst>
                                        <p:tav tm="0">
                                          <p:val>
                                            <p:fltVal val="0"/>
                                          </p:val>
                                        </p:tav>
                                        <p:tav tm="100000">
                                          <p:val>
                                            <p:strVal val="#ppt_h"/>
                                          </p:val>
                                        </p:tav>
                                      </p:tavLst>
                                    </p:anim>
                                    <p:animEffect transition="in" filter="fade">
                                      <p:cBhvr>
                                        <p:cTn id="32" dur="10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85"/>
                                        </p:tgtEl>
                                      </p:cBhvr>
                                    </p:animEffect>
                                    <p:set>
                                      <p:cBhvr>
                                        <p:cTn id="37" dur="1" fill="hold">
                                          <p:stCondLst>
                                            <p:cond delay="999"/>
                                          </p:stCondLst>
                                        </p:cTn>
                                        <p:tgtEl>
                                          <p:spTgt spid="85"/>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86"/>
                                        </p:tgtEl>
                                        <p:attrNameLst>
                                          <p:attrName>style.visibility</p:attrName>
                                        </p:attrNameLst>
                                      </p:cBhvr>
                                      <p:to>
                                        <p:strVal val="visible"/>
                                      </p:to>
                                    </p:set>
                                    <p:animEffect transition="in" filter="fade">
                                      <p:cBhvr>
                                        <p:cTn id="40" dur="1000"/>
                                        <p:tgtEl>
                                          <p:spTgt spid="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wipe(left)">
                                      <p:cBhvr>
                                        <p:cTn id="45" dur="20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wipe(left)">
                                      <p:cBhvr>
                                        <p:cTn id="50" dur="20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2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8" grpId="2" animBg="1"/>
      <p:bldP spid="38" grpId="3" animBg="1"/>
      <p:bldP spid="79" grpId="0"/>
      <p:bldP spid="85" grpId="0"/>
      <p:bldP spid="85" grpId="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drawing at right from the </a:t>
            </a:r>
            <a:r>
              <a:rPr lang="en-US" i="1" dirty="0" smtClean="0"/>
              <a:t>Historical Atlas of Oklahoma</a:t>
            </a:r>
            <a:r>
              <a:rPr lang="en-US" dirty="0" smtClean="0"/>
              <a:t> (2006) purports to show Indian Territory circa 1830, inclusive of the portions of Seminole and Creek Nations which would shortly become parts of what would come to be called the "Unassigned Lands." This drawing is </a:t>
            </a:r>
            <a:r>
              <a:rPr lang="en-US" i="1" dirty="0" smtClean="0"/>
              <a:t>NOT</a:t>
            </a:r>
            <a:r>
              <a:rPr lang="en-US" dirty="0" smtClean="0"/>
              <a:t> representative of Indian Territory as of 1830 but is more accurately what Indian Territory looked like circa 1837-38. It presents in graphic form the areas which the Five Tribes came to occupy before the original Choctaw area was divided between the Choctaws and Chickasaws in 1855 and the original Creek area was divided between the Creeks and Seminoles in 1856.</a:t>
            </a:r>
            <a:br>
              <a:rPr lang="en-US" dirty="0" smtClean="0"/>
            </a:br>
            <a:endParaRPr lang="en-US" dirty="0"/>
          </a:p>
        </p:txBody>
      </p:sp>
      <p:pic>
        <p:nvPicPr>
          <p:cNvPr id="112642" name="Picture 2" descr="http://i8.photobucket.com/albums/a49/DougLoudenback/maps/1830_atlas_indianterritory_250.jpg"/>
          <p:cNvPicPr>
            <a:picLocks noChangeAspect="1" noChangeArrowheads="1"/>
          </p:cNvPicPr>
          <p:nvPr/>
        </p:nvPicPr>
        <p:blipFill>
          <a:blip r:embed="rId3"/>
          <a:srcRect/>
          <a:stretch>
            <a:fillRect/>
          </a:stretch>
        </p:blipFill>
        <p:spPr bwMode="auto">
          <a:xfrm>
            <a:off x="2362200" y="2590800"/>
            <a:ext cx="5181600" cy="3958745"/>
          </a:xfrm>
          <a:prstGeom prst="rect">
            <a:avLst/>
          </a:prstGeom>
          <a:noFill/>
          <a:ln w="50800">
            <a:solidFill>
              <a:schemeClr val="tx1"/>
            </a:solidFill>
          </a:ln>
        </p:spPr>
      </p:pic>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p:cNvGrpSpPr/>
          <p:nvPr/>
        </p:nvGrpSpPr>
        <p:grpSpPr>
          <a:xfrm>
            <a:off x="523875" y="762000"/>
            <a:ext cx="8162925" cy="6072188"/>
            <a:chOff x="523875" y="762000"/>
            <a:chExt cx="8162925" cy="6072188"/>
          </a:xfrm>
        </p:grpSpPr>
        <p:pic>
          <p:nvPicPr>
            <p:cNvPr id="2"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16" name="Group 15"/>
            <p:cNvGrpSpPr/>
            <p:nvPr/>
          </p:nvGrpSpPr>
          <p:grpSpPr>
            <a:xfrm>
              <a:off x="1905000" y="1338943"/>
              <a:ext cx="6096000" cy="4147457"/>
              <a:chOff x="1905000" y="1338943"/>
              <a:chExt cx="6096000" cy="4147457"/>
            </a:xfrm>
          </p:grpSpPr>
          <p:grpSp>
            <p:nvGrpSpPr>
              <p:cNvPr id="15" name="Group 14"/>
              <p:cNvGrpSpPr/>
              <p:nvPr/>
            </p:nvGrpSpPr>
            <p:grpSpPr>
              <a:xfrm>
                <a:off x="1905000" y="1338943"/>
                <a:ext cx="6096000" cy="4147457"/>
                <a:chOff x="1905000" y="1338943"/>
                <a:chExt cx="6096000" cy="4147457"/>
              </a:xfrm>
            </p:grpSpPr>
            <p:grpSp>
              <p:nvGrpSpPr>
                <p:cNvPr id="14" name="Group 13"/>
                <p:cNvGrpSpPr/>
                <p:nvPr/>
              </p:nvGrpSpPr>
              <p:grpSpPr>
                <a:xfrm>
                  <a:off x="1905000" y="1338943"/>
                  <a:ext cx="6096000" cy="4147457"/>
                  <a:chOff x="1905000" y="1338943"/>
                  <a:chExt cx="6096000" cy="4147457"/>
                </a:xfrm>
              </p:grpSpPr>
              <p:pic>
                <p:nvPicPr>
                  <p:cNvPr id="3"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1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Freeform 11"/>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Rectangle 6"/>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sp>
        <p:nvSpPr>
          <p:cNvPr id="47" name="TextBox 46"/>
          <p:cNvSpPr txBox="1"/>
          <p:nvPr/>
        </p:nvSpPr>
        <p:spPr>
          <a:xfrm>
            <a:off x="7086600" y="54864"/>
            <a:ext cx="2101153"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RIVERS?</a:t>
            </a:r>
          </a:p>
        </p:txBody>
      </p:sp>
      <p:sp>
        <p:nvSpPr>
          <p:cNvPr id="61" name="TextBox 60"/>
          <p:cNvSpPr txBox="1"/>
          <p:nvPr/>
        </p:nvSpPr>
        <p:spPr>
          <a:xfrm>
            <a:off x="7010400" y="36576"/>
            <a:ext cx="2210157"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FOREST?</a:t>
            </a:r>
          </a:p>
        </p:txBody>
      </p:sp>
      <p:grpSp>
        <p:nvGrpSpPr>
          <p:cNvPr id="62" name="Group 61"/>
          <p:cNvGrpSpPr/>
          <p:nvPr/>
        </p:nvGrpSpPr>
        <p:grpSpPr>
          <a:xfrm>
            <a:off x="523875" y="762000"/>
            <a:ext cx="8162925" cy="6072188"/>
            <a:chOff x="523875" y="762000"/>
            <a:chExt cx="8162925" cy="6072188"/>
          </a:xfrm>
        </p:grpSpPr>
        <p:pic>
          <p:nvPicPr>
            <p:cNvPr id="63"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64" name="Group 14"/>
            <p:cNvGrpSpPr/>
            <p:nvPr/>
          </p:nvGrpSpPr>
          <p:grpSpPr>
            <a:xfrm>
              <a:off x="3581400" y="1338943"/>
              <a:ext cx="4419600" cy="2090057"/>
              <a:chOff x="3581400" y="1338943"/>
              <a:chExt cx="4419600" cy="2090057"/>
            </a:xfrm>
          </p:grpSpPr>
          <p:grpSp>
            <p:nvGrpSpPr>
              <p:cNvPr id="65" name="Group 13"/>
              <p:cNvGrpSpPr/>
              <p:nvPr/>
            </p:nvGrpSpPr>
            <p:grpSpPr>
              <a:xfrm>
                <a:off x="3581400" y="1338943"/>
                <a:ext cx="4419600" cy="2090057"/>
                <a:chOff x="3581400" y="1338943"/>
                <a:chExt cx="4419600" cy="2090057"/>
              </a:xfrm>
            </p:grpSpPr>
            <p:sp>
              <p:nvSpPr>
                <p:cNvPr id="67"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0"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6" name="Freeform 6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pic>
        <p:nvPicPr>
          <p:cNvPr id="78"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grpSp>
        <p:nvGrpSpPr>
          <p:cNvPr id="46"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1"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295400"/>
                <a:ext cx="1524000" cy="11734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nvGrpSpPr>
          <p:cNvPr id="71" name="Group 70"/>
          <p:cNvGrpSpPr/>
          <p:nvPr/>
        </p:nvGrpSpPr>
        <p:grpSpPr>
          <a:xfrm>
            <a:off x="1905000" y="2590800"/>
            <a:ext cx="5943600" cy="2895600"/>
            <a:chOff x="1905000" y="2590800"/>
            <a:chExt cx="5943600" cy="2895600"/>
          </a:xfrm>
        </p:grpSpPr>
        <p:sp>
          <p:nvSpPr>
            <p:cNvPr id="73"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76" name="Rectangle 7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489857" y="800100"/>
            <a:ext cx="7369628" cy="3238500"/>
            <a:chOff x="489857" y="800100"/>
            <a:chExt cx="7369628" cy="3238500"/>
          </a:xfrm>
        </p:grpSpPr>
        <p:grpSp>
          <p:nvGrpSpPr>
            <p:cNvPr id="55" name="Group 73"/>
            <p:cNvGrpSpPr/>
            <p:nvPr/>
          </p:nvGrpSpPr>
          <p:grpSpPr>
            <a:xfrm>
              <a:off x="489857" y="1428750"/>
              <a:ext cx="6482443" cy="2609850"/>
              <a:chOff x="489857" y="1428750"/>
              <a:chExt cx="6482443" cy="2609850"/>
            </a:xfrm>
          </p:grpSpPr>
          <p:sp>
            <p:nvSpPr>
              <p:cNvPr id="59" name="TextBox 58"/>
              <p:cNvSpPr txBox="1"/>
              <p:nvPr/>
            </p:nvSpPr>
            <p:spPr>
              <a:xfrm rot="1821770">
                <a:off x="907924" y="1519036"/>
                <a:ext cx="2249527"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Arkansas  R.</a:t>
                </a:r>
              </a:p>
            </p:txBody>
          </p:sp>
          <p:sp>
            <p:nvSpPr>
              <p:cNvPr id="60" name="Freeform 59"/>
              <p:cNvSpPr/>
              <p:nvPr/>
            </p:nvSpPr>
            <p:spPr>
              <a:xfrm>
                <a:off x="489857" y="1428750"/>
                <a:ext cx="6482443" cy="2609850"/>
              </a:xfrm>
              <a:custGeom>
                <a:avLst/>
                <a:gdLst>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466114 w 8131629"/>
                  <a:gd name="connsiteY31" fmla="*/ 2555421 h 2669721"/>
                  <a:gd name="connsiteX32" fmla="*/ 6629400 w 8131629"/>
                  <a:gd name="connsiteY32" fmla="*/ 2555421 h 2669721"/>
                  <a:gd name="connsiteX33" fmla="*/ 6825343 w 8131629"/>
                  <a:gd name="connsiteY33" fmla="*/ 2637064 h 2669721"/>
                  <a:gd name="connsiteX34" fmla="*/ 6939643 w 8131629"/>
                  <a:gd name="connsiteY34" fmla="*/ 2359479 h 2669721"/>
                  <a:gd name="connsiteX35" fmla="*/ 7119257 w 8131629"/>
                  <a:gd name="connsiteY35" fmla="*/ 2424793 h 2669721"/>
                  <a:gd name="connsiteX36" fmla="*/ 7429500 w 8131629"/>
                  <a:gd name="connsiteY36" fmla="*/ 2522764 h 2669721"/>
                  <a:gd name="connsiteX37" fmla="*/ 7674429 w 8131629"/>
                  <a:gd name="connsiteY37" fmla="*/ 2539093 h 2669721"/>
                  <a:gd name="connsiteX38" fmla="*/ 7788729 w 8131629"/>
                  <a:gd name="connsiteY38" fmla="*/ 2441121 h 2669721"/>
                  <a:gd name="connsiteX39" fmla="*/ 8017329 w 8131629"/>
                  <a:gd name="connsiteY39" fmla="*/ 2392136 h 2669721"/>
                  <a:gd name="connsiteX40" fmla="*/ 8131629 w 8131629"/>
                  <a:gd name="connsiteY40" fmla="*/ 2441121 h 2669721"/>
                  <a:gd name="connsiteX0" fmla="*/ 0 w 8131629"/>
                  <a:gd name="connsiteY0" fmla="*/ 24493 h 2669721"/>
                  <a:gd name="connsiteX1" fmla="*/ 179614 w 8131629"/>
                  <a:gd name="connsiteY1" fmla="*/ 122464 h 2669721"/>
                  <a:gd name="connsiteX2" fmla="*/ 408214 w 8131629"/>
                  <a:gd name="connsiteY2" fmla="*/ 24493 h 2669721"/>
                  <a:gd name="connsiteX3" fmla="*/ 702129 w 8131629"/>
                  <a:gd name="connsiteY3" fmla="*/ 269421 h 2669721"/>
                  <a:gd name="connsiteX4" fmla="*/ 1012372 w 8131629"/>
                  <a:gd name="connsiteY4" fmla="*/ 383721 h 2669721"/>
                  <a:gd name="connsiteX5" fmla="*/ 1110343 w 8131629"/>
                  <a:gd name="connsiteY5" fmla="*/ 400050 h 2669721"/>
                  <a:gd name="connsiteX6" fmla="*/ 1224643 w 8131629"/>
                  <a:gd name="connsiteY6" fmla="*/ 677636 h 2669721"/>
                  <a:gd name="connsiteX7" fmla="*/ 1387929 w 8131629"/>
                  <a:gd name="connsiteY7" fmla="*/ 693964 h 2669721"/>
                  <a:gd name="connsiteX8" fmla="*/ 1583872 w 8131629"/>
                  <a:gd name="connsiteY8" fmla="*/ 955221 h 2669721"/>
                  <a:gd name="connsiteX9" fmla="*/ 1714500 w 8131629"/>
                  <a:gd name="connsiteY9" fmla="*/ 1069521 h 2669721"/>
                  <a:gd name="connsiteX10" fmla="*/ 1910443 w 8131629"/>
                  <a:gd name="connsiteY10" fmla="*/ 1200150 h 2669721"/>
                  <a:gd name="connsiteX11" fmla="*/ 2220686 w 8131629"/>
                  <a:gd name="connsiteY11" fmla="*/ 1216479 h 2669721"/>
                  <a:gd name="connsiteX12" fmla="*/ 2400300 w 8131629"/>
                  <a:gd name="connsiteY12" fmla="*/ 1477736 h 2669721"/>
                  <a:gd name="connsiteX13" fmla="*/ 2481943 w 8131629"/>
                  <a:gd name="connsiteY13" fmla="*/ 1690007 h 2669721"/>
                  <a:gd name="connsiteX14" fmla="*/ 2612572 w 8131629"/>
                  <a:gd name="connsiteY14" fmla="*/ 1853293 h 2669721"/>
                  <a:gd name="connsiteX15" fmla="*/ 2841172 w 8131629"/>
                  <a:gd name="connsiteY15" fmla="*/ 2081893 h 2669721"/>
                  <a:gd name="connsiteX16" fmla="*/ 3102429 w 8131629"/>
                  <a:gd name="connsiteY16" fmla="*/ 2163536 h 2669721"/>
                  <a:gd name="connsiteX17" fmla="*/ 3429000 w 8131629"/>
                  <a:gd name="connsiteY17" fmla="*/ 2261507 h 2669721"/>
                  <a:gd name="connsiteX18" fmla="*/ 3461657 w 8131629"/>
                  <a:gd name="connsiteY18" fmla="*/ 2343150 h 2669721"/>
                  <a:gd name="connsiteX19" fmla="*/ 3624943 w 8131629"/>
                  <a:gd name="connsiteY19" fmla="*/ 2326821 h 2669721"/>
                  <a:gd name="connsiteX20" fmla="*/ 3820886 w 8131629"/>
                  <a:gd name="connsiteY20" fmla="*/ 2261507 h 2669721"/>
                  <a:gd name="connsiteX21" fmla="*/ 4000500 w 8131629"/>
                  <a:gd name="connsiteY21" fmla="*/ 2065564 h 2669721"/>
                  <a:gd name="connsiteX22" fmla="*/ 4180114 w 8131629"/>
                  <a:gd name="connsiteY22" fmla="*/ 2098221 h 2669721"/>
                  <a:gd name="connsiteX23" fmla="*/ 4441372 w 8131629"/>
                  <a:gd name="connsiteY23" fmla="*/ 2326821 h 2669721"/>
                  <a:gd name="connsiteX24" fmla="*/ 4898572 w 8131629"/>
                  <a:gd name="connsiteY24" fmla="*/ 2490107 h 2669721"/>
                  <a:gd name="connsiteX25" fmla="*/ 5127172 w 8131629"/>
                  <a:gd name="connsiteY25" fmla="*/ 2375807 h 2669721"/>
                  <a:gd name="connsiteX26" fmla="*/ 5306786 w 8131629"/>
                  <a:gd name="connsiteY26" fmla="*/ 2522764 h 2669721"/>
                  <a:gd name="connsiteX27" fmla="*/ 5568043 w 8131629"/>
                  <a:gd name="connsiteY27" fmla="*/ 2604407 h 2669721"/>
                  <a:gd name="connsiteX28" fmla="*/ 5763986 w 8131629"/>
                  <a:gd name="connsiteY28" fmla="*/ 2555421 h 2669721"/>
                  <a:gd name="connsiteX29" fmla="*/ 6057900 w 8131629"/>
                  <a:gd name="connsiteY29" fmla="*/ 2424793 h 2669721"/>
                  <a:gd name="connsiteX30" fmla="*/ 6253843 w 8131629"/>
                  <a:gd name="connsiteY30" fmla="*/ 2506436 h 2669721"/>
                  <a:gd name="connsiteX31" fmla="*/ 6629400 w 8131629"/>
                  <a:gd name="connsiteY31" fmla="*/ 2555421 h 2669721"/>
                  <a:gd name="connsiteX32" fmla="*/ 6825343 w 8131629"/>
                  <a:gd name="connsiteY32" fmla="*/ 2637064 h 2669721"/>
                  <a:gd name="connsiteX33" fmla="*/ 6939643 w 8131629"/>
                  <a:gd name="connsiteY33" fmla="*/ 2359479 h 2669721"/>
                  <a:gd name="connsiteX34" fmla="*/ 7119257 w 8131629"/>
                  <a:gd name="connsiteY34" fmla="*/ 2424793 h 2669721"/>
                  <a:gd name="connsiteX35" fmla="*/ 7429500 w 8131629"/>
                  <a:gd name="connsiteY35" fmla="*/ 2522764 h 2669721"/>
                  <a:gd name="connsiteX36" fmla="*/ 7674429 w 8131629"/>
                  <a:gd name="connsiteY36" fmla="*/ 2539093 h 2669721"/>
                  <a:gd name="connsiteX37" fmla="*/ 7788729 w 8131629"/>
                  <a:gd name="connsiteY37" fmla="*/ 2441121 h 2669721"/>
                  <a:gd name="connsiteX38" fmla="*/ 8017329 w 8131629"/>
                  <a:gd name="connsiteY38" fmla="*/ 2392136 h 2669721"/>
                  <a:gd name="connsiteX39" fmla="*/ 8131629 w 8131629"/>
                  <a:gd name="connsiteY39" fmla="*/ 2441121 h 2669721"/>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629400 w 8131629"/>
                  <a:gd name="connsiteY31" fmla="*/ 2555421 h 2609850"/>
                  <a:gd name="connsiteX32" fmla="*/ 6939643 w 8131629"/>
                  <a:gd name="connsiteY32" fmla="*/ 2359479 h 2609850"/>
                  <a:gd name="connsiteX33" fmla="*/ 7119257 w 8131629"/>
                  <a:gd name="connsiteY33" fmla="*/ 2424793 h 2609850"/>
                  <a:gd name="connsiteX34" fmla="*/ 7429500 w 8131629"/>
                  <a:gd name="connsiteY34" fmla="*/ 2522764 h 2609850"/>
                  <a:gd name="connsiteX35" fmla="*/ 7674429 w 8131629"/>
                  <a:gd name="connsiteY35" fmla="*/ 2539093 h 2609850"/>
                  <a:gd name="connsiteX36" fmla="*/ 7788729 w 8131629"/>
                  <a:gd name="connsiteY36" fmla="*/ 2441121 h 2609850"/>
                  <a:gd name="connsiteX37" fmla="*/ 8017329 w 8131629"/>
                  <a:gd name="connsiteY37" fmla="*/ 2392136 h 2609850"/>
                  <a:gd name="connsiteX38" fmla="*/ 8131629 w 8131629"/>
                  <a:gd name="connsiteY38"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6939643 w 8131629"/>
                  <a:gd name="connsiteY31" fmla="*/ 2359479 h 2609850"/>
                  <a:gd name="connsiteX32" fmla="*/ 7119257 w 8131629"/>
                  <a:gd name="connsiteY32" fmla="*/ 2424793 h 2609850"/>
                  <a:gd name="connsiteX33" fmla="*/ 7429500 w 8131629"/>
                  <a:gd name="connsiteY33" fmla="*/ 2522764 h 2609850"/>
                  <a:gd name="connsiteX34" fmla="*/ 7674429 w 8131629"/>
                  <a:gd name="connsiteY34" fmla="*/ 2539093 h 2609850"/>
                  <a:gd name="connsiteX35" fmla="*/ 7788729 w 8131629"/>
                  <a:gd name="connsiteY35" fmla="*/ 2441121 h 2609850"/>
                  <a:gd name="connsiteX36" fmla="*/ 8017329 w 8131629"/>
                  <a:gd name="connsiteY36" fmla="*/ 2392136 h 2609850"/>
                  <a:gd name="connsiteX37" fmla="*/ 8131629 w 8131629"/>
                  <a:gd name="connsiteY37"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119257 w 8131629"/>
                  <a:gd name="connsiteY31" fmla="*/ 2424793 h 2609850"/>
                  <a:gd name="connsiteX32" fmla="*/ 7429500 w 8131629"/>
                  <a:gd name="connsiteY32" fmla="*/ 2522764 h 2609850"/>
                  <a:gd name="connsiteX33" fmla="*/ 7674429 w 8131629"/>
                  <a:gd name="connsiteY33" fmla="*/ 2539093 h 2609850"/>
                  <a:gd name="connsiteX34" fmla="*/ 7788729 w 8131629"/>
                  <a:gd name="connsiteY34" fmla="*/ 2441121 h 2609850"/>
                  <a:gd name="connsiteX35" fmla="*/ 8017329 w 8131629"/>
                  <a:gd name="connsiteY35" fmla="*/ 2392136 h 2609850"/>
                  <a:gd name="connsiteX36" fmla="*/ 8131629 w 8131629"/>
                  <a:gd name="connsiteY36"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429500 w 8131629"/>
                  <a:gd name="connsiteY31" fmla="*/ 2522764 h 2609850"/>
                  <a:gd name="connsiteX32" fmla="*/ 7674429 w 8131629"/>
                  <a:gd name="connsiteY32" fmla="*/ 2539093 h 2609850"/>
                  <a:gd name="connsiteX33" fmla="*/ 7788729 w 8131629"/>
                  <a:gd name="connsiteY33" fmla="*/ 2441121 h 2609850"/>
                  <a:gd name="connsiteX34" fmla="*/ 8017329 w 8131629"/>
                  <a:gd name="connsiteY34" fmla="*/ 2392136 h 2609850"/>
                  <a:gd name="connsiteX35" fmla="*/ 8131629 w 8131629"/>
                  <a:gd name="connsiteY35"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674429 w 8131629"/>
                  <a:gd name="connsiteY31" fmla="*/ 2539093 h 2609850"/>
                  <a:gd name="connsiteX32" fmla="*/ 7788729 w 8131629"/>
                  <a:gd name="connsiteY32" fmla="*/ 2441121 h 2609850"/>
                  <a:gd name="connsiteX33" fmla="*/ 8017329 w 8131629"/>
                  <a:gd name="connsiteY33" fmla="*/ 2392136 h 2609850"/>
                  <a:gd name="connsiteX34" fmla="*/ 8131629 w 8131629"/>
                  <a:gd name="connsiteY34"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7788729 w 8131629"/>
                  <a:gd name="connsiteY31" fmla="*/ 2441121 h 2609850"/>
                  <a:gd name="connsiteX32" fmla="*/ 8017329 w 8131629"/>
                  <a:gd name="connsiteY32" fmla="*/ 2392136 h 2609850"/>
                  <a:gd name="connsiteX33" fmla="*/ 8131629 w 8131629"/>
                  <a:gd name="connsiteY33"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017329 w 8131629"/>
                  <a:gd name="connsiteY31" fmla="*/ 2392136 h 2609850"/>
                  <a:gd name="connsiteX32" fmla="*/ 8131629 w 8131629"/>
                  <a:gd name="connsiteY32" fmla="*/ 2441121 h 2609850"/>
                  <a:gd name="connsiteX0" fmla="*/ 0 w 8131629"/>
                  <a:gd name="connsiteY0" fmla="*/ 24493 h 2609850"/>
                  <a:gd name="connsiteX1" fmla="*/ 179614 w 8131629"/>
                  <a:gd name="connsiteY1" fmla="*/ 122464 h 2609850"/>
                  <a:gd name="connsiteX2" fmla="*/ 408214 w 8131629"/>
                  <a:gd name="connsiteY2" fmla="*/ 24493 h 2609850"/>
                  <a:gd name="connsiteX3" fmla="*/ 702129 w 8131629"/>
                  <a:gd name="connsiteY3" fmla="*/ 269421 h 2609850"/>
                  <a:gd name="connsiteX4" fmla="*/ 1012372 w 8131629"/>
                  <a:gd name="connsiteY4" fmla="*/ 383721 h 2609850"/>
                  <a:gd name="connsiteX5" fmla="*/ 1110343 w 8131629"/>
                  <a:gd name="connsiteY5" fmla="*/ 400050 h 2609850"/>
                  <a:gd name="connsiteX6" fmla="*/ 1224643 w 8131629"/>
                  <a:gd name="connsiteY6" fmla="*/ 677636 h 2609850"/>
                  <a:gd name="connsiteX7" fmla="*/ 1387929 w 8131629"/>
                  <a:gd name="connsiteY7" fmla="*/ 693964 h 2609850"/>
                  <a:gd name="connsiteX8" fmla="*/ 1583872 w 8131629"/>
                  <a:gd name="connsiteY8" fmla="*/ 955221 h 2609850"/>
                  <a:gd name="connsiteX9" fmla="*/ 1714500 w 8131629"/>
                  <a:gd name="connsiteY9" fmla="*/ 1069521 h 2609850"/>
                  <a:gd name="connsiteX10" fmla="*/ 1910443 w 8131629"/>
                  <a:gd name="connsiteY10" fmla="*/ 1200150 h 2609850"/>
                  <a:gd name="connsiteX11" fmla="*/ 2220686 w 8131629"/>
                  <a:gd name="connsiteY11" fmla="*/ 1216479 h 2609850"/>
                  <a:gd name="connsiteX12" fmla="*/ 2400300 w 8131629"/>
                  <a:gd name="connsiteY12" fmla="*/ 1477736 h 2609850"/>
                  <a:gd name="connsiteX13" fmla="*/ 2481943 w 8131629"/>
                  <a:gd name="connsiteY13" fmla="*/ 1690007 h 2609850"/>
                  <a:gd name="connsiteX14" fmla="*/ 2612572 w 8131629"/>
                  <a:gd name="connsiteY14" fmla="*/ 1853293 h 2609850"/>
                  <a:gd name="connsiteX15" fmla="*/ 2841172 w 8131629"/>
                  <a:gd name="connsiteY15" fmla="*/ 2081893 h 2609850"/>
                  <a:gd name="connsiteX16" fmla="*/ 3102429 w 8131629"/>
                  <a:gd name="connsiteY16" fmla="*/ 2163536 h 2609850"/>
                  <a:gd name="connsiteX17" fmla="*/ 3429000 w 8131629"/>
                  <a:gd name="connsiteY17" fmla="*/ 2261507 h 2609850"/>
                  <a:gd name="connsiteX18" fmla="*/ 3461657 w 8131629"/>
                  <a:gd name="connsiteY18" fmla="*/ 2343150 h 2609850"/>
                  <a:gd name="connsiteX19" fmla="*/ 3624943 w 8131629"/>
                  <a:gd name="connsiteY19" fmla="*/ 2326821 h 2609850"/>
                  <a:gd name="connsiteX20" fmla="*/ 3820886 w 8131629"/>
                  <a:gd name="connsiteY20" fmla="*/ 2261507 h 2609850"/>
                  <a:gd name="connsiteX21" fmla="*/ 4000500 w 8131629"/>
                  <a:gd name="connsiteY21" fmla="*/ 2065564 h 2609850"/>
                  <a:gd name="connsiteX22" fmla="*/ 4180114 w 8131629"/>
                  <a:gd name="connsiteY22" fmla="*/ 2098221 h 2609850"/>
                  <a:gd name="connsiteX23" fmla="*/ 4441372 w 8131629"/>
                  <a:gd name="connsiteY23" fmla="*/ 2326821 h 2609850"/>
                  <a:gd name="connsiteX24" fmla="*/ 4898572 w 8131629"/>
                  <a:gd name="connsiteY24" fmla="*/ 2490107 h 2609850"/>
                  <a:gd name="connsiteX25" fmla="*/ 5127172 w 8131629"/>
                  <a:gd name="connsiteY25" fmla="*/ 2375807 h 2609850"/>
                  <a:gd name="connsiteX26" fmla="*/ 5306786 w 8131629"/>
                  <a:gd name="connsiteY26" fmla="*/ 2522764 h 2609850"/>
                  <a:gd name="connsiteX27" fmla="*/ 5568043 w 8131629"/>
                  <a:gd name="connsiteY27" fmla="*/ 2604407 h 2609850"/>
                  <a:gd name="connsiteX28" fmla="*/ 5763986 w 8131629"/>
                  <a:gd name="connsiteY28" fmla="*/ 2555421 h 2609850"/>
                  <a:gd name="connsiteX29" fmla="*/ 6057900 w 8131629"/>
                  <a:gd name="connsiteY29" fmla="*/ 2424793 h 2609850"/>
                  <a:gd name="connsiteX30" fmla="*/ 6253843 w 8131629"/>
                  <a:gd name="connsiteY30" fmla="*/ 2506436 h 2609850"/>
                  <a:gd name="connsiteX31" fmla="*/ 8131629 w 8131629"/>
                  <a:gd name="connsiteY31" fmla="*/ 2441121 h 2609850"/>
                  <a:gd name="connsiteX0" fmla="*/ 0 w 6253843"/>
                  <a:gd name="connsiteY0" fmla="*/ 24493 h 2609850"/>
                  <a:gd name="connsiteX1" fmla="*/ 179614 w 6253843"/>
                  <a:gd name="connsiteY1" fmla="*/ 122464 h 2609850"/>
                  <a:gd name="connsiteX2" fmla="*/ 408214 w 6253843"/>
                  <a:gd name="connsiteY2" fmla="*/ 24493 h 2609850"/>
                  <a:gd name="connsiteX3" fmla="*/ 702129 w 6253843"/>
                  <a:gd name="connsiteY3" fmla="*/ 269421 h 2609850"/>
                  <a:gd name="connsiteX4" fmla="*/ 1012372 w 6253843"/>
                  <a:gd name="connsiteY4" fmla="*/ 383721 h 2609850"/>
                  <a:gd name="connsiteX5" fmla="*/ 1110343 w 6253843"/>
                  <a:gd name="connsiteY5" fmla="*/ 400050 h 2609850"/>
                  <a:gd name="connsiteX6" fmla="*/ 1224643 w 6253843"/>
                  <a:gd name="connsiteY6" fmla="*/ 677636 h 2609850"/>
                  <a:gd name="connsiteX7" fmla="*/ 1387929 w 6253843"/>
                  <a:gd name="connsiteY7" fmla="*/ 693964 h 2609850"/>
                  <a:gd name="connsiteX8" fmla="*/ 1583872 w 6253843"/>
                  <a:gd name="connsiteY8" fmla="*/ 955221 h 2609850"/>
                  <a:gd name="connsiteX9" fmla="*/ 1714500 w 6253843"/>
                  <a:gd name="connsiteY9" fmla="*/ 1069521 h 2609850"/>
                  <a:gd name="connsiteX10" fmla="*/ 1910443 w 6253843"/>
                  <a:gd name="connsiteY10" fmla="*/ 1200150 h 2609850"/>
                  <a:gd name="connsiteX11" fmla="*/ 2220686 w 6253843"/>
                  <a:gd name="connsiteY11" fmla="*/ 1216479 h 2609850"/>
                  <a:gd name="connsiteX12" fmla="*/ 2400300 w 6253843"/>
                  <a:gd name="connsiteY12" fmla="*/ 1477736 h 2609850"/>
                  <a:gd name="connsiteX13" fmla="*/ 2481943 w 6253843"/>
                  <a:gd name="connsiteY13" fmla="*/ 1690007 h 2609850"/>
                  <a:gd name="connsiteX14" fmla="*/ 2612572 w 6253843"/>
                  <a:gd name="connsiteY14" fmla="*/ 1853293 h 2609850"/>
                  <a:gd name="connsiteX15" fmla="*/ 2841172 w 6253843"/>
                  <a:gd name="connsiteY15" fmla="*/ 2081893 h 2609850"/>
                  <a:gd name="connsiteX16" fmla="*/ 3102429 w 6253843"/>
                  <a:gd name="connsiteY16" fmla="*/ 2163536 h 2609850"/>
                  <a:gd name="connsiteX17" fmla="*/ 3429000 w 6253843"/>
                  <a:gd name="connsiteY17" fmla="*/ 2261507 h 2609850"/>
                  <a:gd name="connsiteX18" fmla="*/ 3461657 w 6253843"/>
                  <a:gd name="connsiteY18" fmla="*/ 2343150 h 2609850"/>
                  <a:gd name="connsiteX19" fmla="*/ 3624943 w 6253843"/>
                  <a:gd name="connsiteY19" fmla="*/ 2326821 h 2609850"/>
                  <a:gd name="connsiteX20" fmla="*/ 3820886 w 6253843"/>
                  <a:gd name="connsiteY20" fmla="*/ 2261507 h 2609850"/>
                  <a:gd name="connsiteX21" fmla="*/ 4000500 w 6253843"/>
                  <a:gd name="connsiteY21" fmla="*/ 2065564 h 2609850"/>
                  <a:gd name="connsiteX22" fmla="*/ 4180114 w 6253843"/>
                  <a:gd name="connsiteY22" fmla="*/ 2098221 h 2609850"/>
                  <a:gd name="connsiteX23" fmla="*/ 4441372 w 6253843"/>
                  <a:gd name="connsiteY23" fmla="*/ 2326821 h 2609850"/>
                  <a:gd name="connsiteX24" fmla="*/ 4898572 w 6253843"/>
                  <a:gd name="connsiteY24" fmla="*/ 2490107 h 2609850"/>
                  <a:gd name="connsiteX25" fmla="*/ 5127172 w 6253843"/>
                  <a:gd name="connsiteY25" fmla="*/ 2375807 h 2609850"/>
                  <a:gd name="connsiteX26" fmla="*/ 5306786 w 6253843"/>
                  <a:gd name="connsiteY26" fmla="*/ 2522764 h 2609850"/>
                  <a:gd name="connsiteX27" fmla="*/ 5568043 w 6253843"/>
                  <a:gd name="connsiteY27" fmla="*/ 2604407 h 2609850"/>
                  <a:gd name="connsiteX28" fmla="*/ 5763986 w 6253843"/>
                  <a:gd name="connsiteY28" fmla="*/ 2555421 h 2609850"/>
                  <a:gd name="connsiteX29" fmla="*/ 6057900 w 6253843"/>
                  <a:gd name="connsiteY29" fmla="*/ 2424793 h 2609850"/>
                  <a:gd name="connsiteX30" fmla="*/ 6253843 w 6253843"/>
                  <a:gd name="connsiteY30" fmla="*/ 2506436 h 2609850"/>
                  <a:gd name="connsiteX0" fmla="*/ 0 w 6482443"/>
                  <a:gd name="connsiteY0" fmla="*/ 24493 h 2609850"/>
                  <a:gd name="connsiteX1" fmla="*/ 179614 w 6482443"/>
                  <a:gd name="connsiteY1" fmla="*/ 122464 h 2609850"/>
                  <a:gd name="connsiteX2" fmla="*/ 408214 w 6482443"/>
                  <a:gd name="connsiteY2" fmla="*/ 24493 h 2609850"/>
                  <a:gd name="connsiteX3" fmla="*/ 702129 w 6482443"/>
                  <a:gd name="connsiteY3" fmla="*/ 269421 h 2609850"/>
                  <a:gd name="connsiteX4" fmla="*/ 1012372 w 6482443"/>
                  <a:gd name="connsiteY4" fmla="*/ 383721 h 2609850"/>
                  <a:gd name="connsiteX5" fmla="*/ 1110343 w 6482443"/>
                  <a:gd name="connsiteY5" fmla="*/ 400050 h 2609850"/>
                  <a:gd name="connsiteX6" fmla="*/ 1224643 w 6482443"/>
                  <a:gd name="connsiteY6" fmla="*/ 677636 h 2609850"/>
                  <a:gd name="connsiteX7" fmla="*/ 1387929 w 6482443"/>
                  <a:gd name="connsiteY7" fmla="*/ 693964 h 2609850"/>
                  <a:gd name="connsiteX8" fmla="*/ 1583872 w 6482443"/>
                  <a:gd name="connsiteY8" fmla="*/ 955221 h 2609850"/>
                  <a:gd name="connsiteX9" fmla="*/ 1714500 w 6482443"/>
                  <a:gd name="connsiteY9" fmla="*/ 1069521 h 2609850"/>
                  <a:gd name="connsiteX10" fmla="*/ 1910443 w 6482443"/>
                  <a:gd name="connsiteY10" fmla="*/ 1200150 h 2609850"/>
                  <a:gd name="connsiteX11" fmla="*/ 2220686 w 6482443"/>
                  <a:gd name="connsiteY11" fmla="*/ 1216479 h 2609850"/>
                  <a:gd name="connsiteX12" fmla="*/ 2400300 w 6482443"/>
                  <a:gd name="connsiteY12" fmla="*/ 1477736 h 2609850"/>
                  <a:gd name="connsiteX13" fmla="*/ 2481943 w 6482443"/>
                  <a:gd name="connsiteY13" fmla="*/ 1690007 h 2609850"/>
                  <a:gd name="connsiteX14" fmla="*/ 2612572 w 6482443"/>
                  <a:gd name="connsiteY14" fmla="*/ 1853293 h 2609850"/>
                  <a:gd name="connsiteX15" fmla="*/ 2841172 w 6482443"/>
                  <a:gd name="connsiteY15" fmla="*/ 2081893 h 2609850"/>
                  <a:gd name="connsiteX16" fmla="*/ 3102429 w 6482443"/>
                  <a:gd name="connsiteY16" fmla="*/ 2163536 h 2609850"/>
                  <a:gd name="connsiteX17" fmla="*/ 3429000 w 6482443"/>
                  <a:gd name="connsiteY17" fmla="*/ 2261507 h 2609850"/>
                  <a:gd name="connsiteX18" fmla="*/ 3461657 w 6482443"/>
                  <a:gd name="connsiteY18" fmla="*/ 2343150 h 2609850"/>
                  <a:gd name="connsiteX19" fmla="*/ 3624943 w 6482443"/>
                  <a:gd name="connsiteY19" fmla="*/ 2326821 h 2609850"/>
                  <a:gd name="connsiteX20" fmla="*/ 3820886 w 6482443"/>
                  <a:gd name="connsiteY20" fmla="*/ 2261507 h 2609850"/>
                  <a:gd name="connsiteX21" fmla="*/ 4000500 w 6482443"/>
                  <a:gd name="connsiteY21" fmla="*/ 2065564 h 2609850"/>
                  <a:gd name="connsiteX22" fmla="*/ 4180114 w 6482443"/>
                  <a:gd name="connsiteY22" fmla="*/ 2098221 h 2609850"/>
                  <a:gd name="connsiteX23" fmla="*/ 4441372 w 6482443"/>
                  <a:gd name="connsiteY23" fmla="*/ 2326821 h 2609850"/>
                  <a:gd name="connsiteX24" fmla="*/ 4898572 w 6482443"/>
                  <a:gd name="connsiteY24" fmla="*/ 2490107 h 2609850"/>
                  <a:gd name="connsiteX25" fmla="*/ 5127172 w 6482443"/>
                  <a:gd name="connsiteY25" fmla="*/ 2375807 h 2609850"/>
                  <a:gd name="connsiteX26" fmla="*/ 5306786 w 6482443"/>
                  <a:gd name="connsiteY26" fmla="*/ 2522764 h 2609850"/>
                  <a:gd name="connsiteX27" fmla="*/ 5568043 w 6482443"/>
                  <a:gd name="connsiteY27" fmla="*/ 2604407 h 2609850"/>
                  <a:gd name="connsiteX28" fmla="*/ 5763986 w 6482443"/>
                  <a:gd name="connsiteY28" fmla="*/ 2555421 h 2609850"/>
                  <a:gd name="connsiteX29" fmla="*/ 6057900 w 6482443"/>
                  <a:gd name="connsiteY29" fmla="*/ 2424793 h 2609850"/>
                  <a:gd name="connsiteX30" fmla="*/ 6482443 w 6482443"/>
                  <a:gd name="connsiteY30" fmla="*/ 2506436 h 2609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482443" h="2609850">
                    <a:moveTo>
                      <a:pt x="0" y="24493"/>
                    </a:moveTo>
                    <a:cubicBezTo>
                      <a:pt x="55789" y="73478"/>
                      <a:pt x="111578" y="122464"/>
                      <a:pt x="179614" y="122464"/>
                    </a:cubicBezTo>
                    <a:cubicBezTo>
                      <a:pt x="247650" y="122464"/>
                      <a:pt x="321128" y="0"/>
                      <a:pt x="408214" y="24493"/>
                    </a:cubicBezTo>
                    <a:cubicBezTo>
                      <a:pt x="495300" y="48986"/>
                      <a:pt x="601436" y="209550"/>
                      <a:pt x="702129" y="269421"/>
                    </a:cubicBezTo>
                    <a:cubicBezTo>
                      <a:pt x="802822" y="329292"/>
                      <a:pt x="944336" y="361949"/>
                      <a:pt x="1012372" y="383721"/>
                    </a:cubicBezTo>
                    <a:cubicBezTo>
                      <a:pt x="1080408" y="405493"/>
                      <a:pt x="1074965" y="351064"/>
                      <a:pt x="1110343" y="400050"/>
                    </a:cubicBezTo>
                    <a:cubicBezTo>
                      <a:pt x="1145721" y="449036"/>
                      <a:pt x="1178379" y="628650"/>
                      <a:pt x="1224643" y="677636"/>
                    </a:cubicBezTo>
                    <a:cubicBezTo>
                      <a:pt x="1270907" y="726622"/>
                      <a:pt x="1328058" y="647700"/>
                      <a:pt x="1387929" y="693964"/>
                    </a:cubicBezTo>
                    <a:cubicBezTo>
                      <a:pt x="1447801" y="740228"/>
                      <a:pt x="1529444" y="892628"/>
                      <a:pt x="1583872" y="955221"/>
                    </a:cubicBezTo>
                    <a:cubicBezTo>
                      <a:pt x="1638300" y="1017814"/>
                      <a:pt x="1660072" y="1028700"/>
                      <a:pt x="1714500" y="1069521"/>
                    </a:cubicBezTo>
                    <a:cubicBezTo>
                      <a:pt x="1768929" y="1110343"/>
                      <a:pt x="1826079" y="1175657"/>
                      <a:pt x="1910443" y="1200150"/>
                    </a:cubicBezTo>
                    <a:cubicBezTo>
                      <a:pt x="1994807" y="1224643"/>
                      <a:pt x="2139043" y="1170215"/>
                      <a:pt x="2220686" y="1216479"/>
                    </a:cubicBezTo>
                    <a:cubicBezTo>
                      <a:pt x="2302329" y="1262743"/>
                      <a:pt x="2356757" y="1398815"/>
                      <a:pt x="2400300" y="1477736"/>
                    </a:cubicBezTo>
                    <a:cubicBezTo>
                      <a:pt x="2443843" y="1556657"/>
                      <a:pt x="2446564" y="1627414"/>
                      <a:pt x="2481943" y="1690007"/>
                    </a:cubicBezTo>
                    <a:cubicBezTo>
                      <a:pt x="2517322" y="1752600"/>
                      <a:pt x="2552701" y="1787979"/>
                      <a:pt x="2612572" y="1853293"/>
                    </a:cubicBezTo>
                    <a:cubicBezTo>
                      <a:pt x="2672443" y="1918607"/>
                      <a:pt x="2759529" y="2030186"/>
                      <a:pt x="2841172" y="2081893"/>
                    </a:cubicBezTo>
                    <a:cubicBezTo>
                      <a:pt x="2922815" y="2133600"/>
                      <a:pt x="3102429" y="2163536"/>
                      <a:pt x="3102429" y="2163536"/>
                    </a:cubicBezTo>
                    <a:cubicBezTo>
                      <a:pt x="3200400" y="2193472"/>
                      <a:pt x="3369129" y="2231571"/>
                      <a:pt x="3429000" y="2261507"/>
                    </a:cubicBezTo>
                    <a:cubicBezTo>
                      <a:pt x="3488871" y="2291443"/>
                      <a:pt x="3429000" y="2332264"/>
                      <a:pt x="3461657" y="2343150"/>
                    </a:cubicBezTo>
                    <a:cubicBezTo>
                      <a:pt x="3494314" y="2354036"/>
                      <a:pt x="3565072" y="2340428"/>
                      <a:pt x="3624943" y="2326821"/>
                    </a:cubicBezTo>
                    <a:cubicBezTo>
                      <a:pt x="3684814" y="2313214"/>
                      <a:pt x="3758293" y="2305050"/>
                      <a:pt x="3820886" y="2261507"/>
                    </a:cubicBezTo>
                    <a:cubicBezTo>
                      <a:pt x="3883479" y="2217964"/>
                      <a:pt x="3940629" y="2092778"/>
                      <a:pt x="4000500" y="2065564"/>
                    </a:cubicBezTo>
                    <a:cubicBezTo>
                      <a:pt x="4060371" y="2038350"/>
                      <a:pt x="4106635" y="2054678"/>
                      <a:pt x="4180114" y="2098221"/>
                    </a:cubicBezTo>
                    <a:cubicBezTo>
                      <a:pt x="4253593" y="2141764"/>
                      <a:pt x="4321629" y="2261507"/>
                      <a:pt x="4441372" y="2326821"/>
                    </a:cubicBezTo>
                    <a:cubicBezTo>
                      <a:pt x="4561115" y="2392135"/>
                      <a:pt x="4784272" y="2481943"/>
                      <a:pt x="4898572" y="2490107"/>
                    </a:cubicBezTo>
                    <a:cubicBezTo>
                      <a:pt x="5012872" y="2498271"/>
                      <a:pt x="5059136" y="2370364"/>
                      <a:pt x="5127172" y="2375807"/>
                    </a:cubicBezTo>
                    <a:cubicBezTo>
                      <a:pt x="5195208" y="2381250"/>
                      <a:pt x="5233308" y="2484664"/>
                      <a:pt x="5306786" y="2522764"/>
                    </a:cubicBezTo>
                    <a:cubicBezTo>
                      <a:pt x="5380264" y="2560864"/>
                      <a:pt x="5491843" y="2598964"/>
                      <a:pt x="5568043" y="2604407"/>
                    </a:cubicBezTo>
                    <a:cubicBezTo>
                      <a:pt x="5644243" y="2609850"/>
                      <a:pt x="5682343" y="2585357"/>
                      <a:pt x="5763986" y="2555421"/>
                    </a:cubicBezTo>
                    <a:cubicBezTo>
                      <a:pt x="5845629" y="2525485"/>
                      <a:pt x="5938157" y="2432957"/>
                      <a:pt x="6057900" y="2424793"/>
                    </a:cubicBezTo>
                    <a:cubicBezTo>
                      <a:pt x="6177643" y="2416629"/>
                      <a:pt x="6136822" y="2503715"/>
                      <a:pt x="6482443" y="2506436"/>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6" name="Freeform 55"/>
            <p:cNvSpPr/>
            <p:nvPr/>
          </p:nvSpPr>
          <p:spPr>
            <a:xfrm>
              <a:off x="4539343" y="800100"/>
              <a:ext cx="2928257" cy="2588078"/>
            </a:xfrm>
            <a:custGeom>
              <a:avLst/>
              <a:gdLst>
                <a:gd name="connsiteX0" fmla="*/ 0 w 2928257"/>
                <a:gd name="connsiteY0" fmla="*/ 0 h 2588078"/>
                <a:gd name="connsiteX1" fmla="*/ 212271 w 2928257"/>
                <a:gd name="connsiteY1" fmla="*/ 375557 h 2588078"/>
                <a:gd name="connsiteX2" fmla="*/ 489857 w 2928257"/>
                <a:gd name="connsiteY2" fmla="*/ 424543 h 2588078"/>
                <a:gd name="connsiteX3" fmla="*/ 440871 w 2928257"/>
                <a:gd name="connsiteY3" fmla="*/ 555171 h 2588078"/>
                <a:gd name="connsiteX4" fmla="*/ 538843 w 2928257"/>
                <a:gd name="connsiteY4" fmla="*/ 702129 h 2588078"/>
                <a:gd name="connsiteX5" fmla="*/ 473528 w 2928257"/>
                <a:gd name="connsiteY5" fmla="*/ 898071 h 2588078"/>
                <a:gd name="connsiteX6" fmla="*/ 195943 w 2928257"/>
                <a:gd name="connsiteY6" fmla="*/ 1028700 h 2588078"/>
                <a:gd name="connsiteX7" fmla="*/ 310243 w 2928257"/>
                <a:gd name="connsiteY7" fmla="*/ 1094014 h 2588078"/>
                <a:gd name="connsiteX8" fmla="*/ 359228 w 2928257"/>
                <a:gd name="connsiteY8" fmla="*/ 1273629 h 2588078"/>
                <a:gd name="connsiteX9" fmla="*/ 653143 w 2928257"/>
                <a:gd name="connsiteY9" fmla="*/ 1191986 h 2588078"/>
                <a:gd name="connsiteX10" fmla="*/ 702128 w 2928257"/>
                <a:gd name="connsiteY10" fmla="*/ 1355271 h 2588078"/>
                <a:gd name="connsiteX11" fmla="*/ 947057 w 2928257"/>
                <a:gd name="connsiteY11" fmla="*/ 1436914 h 2588078"/>
                <a:gd name="connsiteX12" fmla="*/ 963386 w 2928257"/>
                <a:gd name="connsiteY12" fmla="*/ 1632857 h 2588078"/>
                <a:gd name="connsiteX13" fmla="*/ 1110343 w 2928257"/>
                <a:gd name="connsiteY13" fmla="*/ 1600200 h 2588078"/>
                <a:gd name="connsiteX14" fmla="*/ 1289957 w 2928257"/>
                <a:gd name="connsiteY14" fmla="*/ 1730829 h 2588078"/>
                <a:gd name="connsiteX15" fmla="*/ 1404257 w 2928257"/>
                <a:gd name="connsiteY15" fmla="*/ 1861457 h 2588078"/>
                <a:gd name="connsiteX16" fmla="*/ 1567543 w 2928257"/>
                <a:gd name="connsiteY16" fmla="*/ 1861457 h 2588078"/>
                <a:gd name="connsiteX17" fmla="*/ 1763486 w 2928257"/>
                <a:gd name="connsiteY17" fmla="*/ 2122714 h 2588078"/>
                <a:gd name="connsiteX18" fmla="*/ 1926771 w 2928257"/>
                <a:gd name="connsiteY18" fmla="*/ 2204357 h 2588078"/>
                <a:gd name="connsiteX19" fmla="*/ 2204357 w 2928257"/>
                <a:gd name="connsiteY19" fmla="*/ 2286000 h 2588078"/>
                <a:gd name="connsiteX20" fmla="*/ 2253343 w 2928257"/>
                <a:gd name="connsiteY20" fmla="*/ 2449286 h 2588078"/>
                <a:gd name="connsiteX21" fmla="*/ 2465614 w 2928257"/>
                <a:gd name="connsiteY21" fmla="*/ 2334986 h 2588078"/>
                <a:gd name="connsiteX22" fmla="*/ 2563586 w 2928257"/>
                <a:gd name="connsiteY22" fmla="*/ 2318657 h 258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8257" h="2588078">
                  <a:moveTo>
                    <a:pt x="0" y="0"/>
                  </a:moveTo>
                  <a:cubicBezTo>
                    <a:pt x="65314" y="152400"/>
                    <a:pt x="130628" y="304800"/>
                    <a:pt x="212271" y="375557"/>
                  </a:cubicBezTo>
                  <a:cubicBezTo>
                    <a:pt x="293914" y="446314"/>
                    <a:pt x="451757" y="394607"/>
                    <a:pt x="489857" y="424543"/>
                  </a:cubicBezTo>
                  <a:cubicBezTo>
                    <a:pt x="527957" y="454479"/>
                    <a:pt x="432707" y="508907"/>
                    <a:pt x="440871" y="555171"/>
                  </a:cubicBezTo>
                  <a:cubicBezTo>
                    <a:pt x="449035" y="601435"/>
                    <a:pt x="533400" y="644979"/>
                    <a:pt x="538843" y="702129"/>
                  </a:cubicBezTo>
                  <a:cubicBezTo>
                    <a:pt x="544286" y="759279"/>
                    <a:pt x="530678" y="843643"/>
                    <a:pt x="473528" y="898071"/>
                  </a:cubicBezTo>
                  <a:cubicBezTo>
                    <a:pt x="416378" y="952500"/>
                    <a:pt x="223157" y="996043"/>
                    <a:pt x="195943" y="1028700"/>
                  </a:cubicBezTo>
                  <a:cubicBezTo>
                    <a:pt x="168729" y="1061357"/>
                    <a:pt x="283029" y="1053193"/>
                    <a:pt x="310243" y="1094014"/>
                  </a:cubicBezTo>
                  <a:cubicBezTo>
                    <a:pt x="337457" y="1134836"/>
                    <a:pt x="302078" y="1257300"/>
                    <a:pt x="359228" y="1273629"/>
                  </a:cubicBezTo>
                  <a:cubicBezTo>
                    <a:pt x="416378" y="1289958"/>
                    <a:pt x="595993" y="1178379"/>
                    <a:pt x="653143" y="1191986"/>
                  </a:cubicBezTo>
                  <a:cubicBezTo>
                    <a:pt x="710293" y="1205593"/>
                    <a:pt x="653142" y="1314450"/>
                    <a:pt x="702128" y="1355271"/>
                  </a:cubicBezTo>
                  <a:cubicBezTo>
                    <a:pt x="751114" y="1396092"/>
                    <a:pt x="903514" y="1390650"/>
                    <a:pt x="947057" y="1436914"/>
                  </a:cubicBezTo>
                  <a:cubicBezTo>
                    <a:pt x="990600" y="1483178"/>
                    <a:pt x="936172" y="1605643"/>
                    <a:pt x="963386" y="1632857"/>
                  </a:cubicBezTo>
                  <a:cubicBezTo>
                    <a:pt x="990600" y="1660071"/>
                    <a:pt x="1055915" y="1583871"/>
                    <a:pt x="1110343" y="1600200"/>
                  </a:cubicBezTo>
                  <a:cubicBezTo>
                    <a:pt x="1164771" y="1616529"/>
                    <a:pt x="1240971" y="1687286"/>
                    <a:pt x="1289957" y="1730829"/>
                  </a:cubicBezTo>
                  <a:cubicBezTo>
                    <a:pt x="1338943" y="1774372"/>
                    <a:pt x="1357993" y="1839686"/>
                    <a:pt x="1404257" y="1861457"/>
                  </a:cubicBezTo>
                  <a:cubicBezTo>
                    <a:pt x="1450521" y="1883228"/>
                    <a:pt x="1507672" y="1817914"/>
                    <a:pt x="1567543" y="1861457"/>
                  </a:cubicBezTo>
                  <a:cubicBezTo>
                    <a:pt x="1627415" y="1905000"/>
                    <a:pt x="1703615" y="2065564"/>
                    <a:pt x="1763486" y="2122714"/>
                  </a:cubicBezTo>
                  <a:cubicBezTo>
                    <a:pt x="1823357" y="2179864"/>
                    <a:pt x="1853293" y="2177143"/>
                    <a:pt x="1926771" y="2204357"/>
                  </a:cubicBezTo>
                  <a:cubicBezTo>
                    <a:pt x="2000249" y="2231571"/>
                    <a:pt x="2149928" y="2245179"/>
                    <a:pt x="2204357" y="2286000"/>
                  </a:cubicBezTo>
                  <a:cubicBezTo>
                    <a:pt x="2258786" y="2326822"/>
                    <a:pt x="2209800" y="2441122"/>
                    <a:pt x="2253343" y="2449286"/>
                  </a:cubicBezTo>
                  <a:cubicBezTo>
                    <a:pt x="2296886" y="2457450"/>
                    <a:pt x="2413907" y="2356757"/>
                    <a:pt x="2465614" y="2334986"/>
                  </a:cubicBezTo>
                  <a:cubicBezTo>
                    <a:pt x="2517321" y="2313215"/>
                    <a:pt x="2928257" y="2588078"/>
                    <a:pt x="2563586" y="2318657"/>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7132865" y="849086"/>
              <a:ext cx="726620" cy="2367643"/>
            </a:xfrm>
            <a:custGeom>
              <a:avLst/>
              <a:gdLst>
                <a:gd name="connsiteX0" fmla="*/ 198664 w 726620"/>
                <a:gd name="connsiteY0" fmla="*/ 0 h 2367643"/>
                <a:gd name="connsiteX1" fmla="*/ 280306 w 726620"/>
                <a:gd name="connsiteY1" fmla="*/ 293914 h 2367643"/>
                <a:gd name="connsiteX2" fmla="*/ 394606 w 726620"/>
                <a:gd name="connsiteY2" fmla="*/ 424543 h 2367643"/>
                <a:gd name="connsiteX3" fmla="*/ 574221 w 726620"/>
                <a:gd name="connsiteY3" fmla="*/ 587828 h 2367643"/>
                <a:gd name="connsiteX4" fmla="*/ 704849 w 726620"/>
                <a:gd name="connsiteY4" fmla="*/ 751114 h 2367643"/>
                <a:gd name="connsiteX5" fmla="*/ 704849 w 726620"/>
                <a:gd name="connsiteY5" fmla="*/ 898071 h 2367643"/>
                <a:gd name="connsiteX6" fmla="*/ 639535 w 726620"/>
                <a:gd name="connsiteY6" fmla="*/ 1110343 h 2367643"/>
                <a:gd name="connsiteX7" fmla="*/ 394606 w 726620"/>
                <a:gd name="connsiteY7" fmla="*/ 1208314 h 2367643"/>
                <a:gd name="connsiteX8" fmla="*/ 247649 w 726620"/>
                <a:gd name="connsiteY8" fmla="*/ 1289957 h 2367643"/>
                <a:gd name="connsiteX9" fmla="*/ 231321 w 726620"/>
                <a:gd name="connsiteY9" fmla="*/ 1502228 h 2367643"/>
                <a:gd name="connsiteX10" fmla="*/ 117021 w 726620"/>
                <a:gd name="connsiteY10" fmla="*/ 1714500 h 2367643"/>
                <a:gd name="connsiteX11" fmla="*/ 2721 w 726620"/>
                <a:gd name="connsiteY11" fmla="*/ 1926771 h 2367643"/>
                <a:gd name="connsiteX12" fmla="*/ 100692 w 726620"/>
                <a:gd name="connsiteY12" fmla="*/ 2024743 h 2367643"/>
                <a:gd name="connsiteX13" fmla="*/ 100692 w 726620"/>
                <a:gd name="connsiteY13" fmla="*/ 2139043 h 2367643"/>
                <a:gd name="connsiteX14" fmla="*/ 2721 w 726620"/>
                <a:gd name="connsiteY14" fmla="*/ 2367643 h 236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26620" h="2367643">
                  <a:moveTo>
                    <a:pt x="198664" y="0"/>
                  </a:moveTo>
                  <a:cubicBezTo>
                    <a:pt x="223156" y="111578"/>
                    <a:pt x="247649" y="223157"/>
                    <a:pt x="280306" y="293914"/>
                  </a:cubicBezTo>
                  <a:cubicBezTo>
                    <a:pt x="312963" y="364671"/>
                    <a:pt x="345620" y="375557"/>
                    <a:pt x="394606" y="424543"/>
                  </a:cubicBezTo>
                  <a:cubicBezTo>
                    <a:pt x="443592" y="473529"/>
                    <a:pt x="522514" y="533400"/>
                    <a:pt x="574221" y="587828"/>
                  </a:cubicBezTo>
                  <a:cubicBezTo>
                    <a:pt x="625928" y="642256"/>
                    <a:pt x="683078" y="699407"/>
                    <a:pt x="704849" y="751114"/>
                  </a:cubicBezTo>
                  <a:cubicBezTo>
                    <a:pt x="726620" y="802821"/>
                    <a:pt x="715735" y="838200"/>
                    <a:pt x="704849" y="898071"/>
                  </a:cubicBezTo>
                  <a:cubicBezTo>
                    <a:pt x="693963" y="957942"/>
                    <a:pt x="691242" y="1058636"/>
                    <a:pt x="639535" y="1110343"/>
                  </a:cubicBezTo>
                  <a:cubicBezTo>
                    <a:pt x="587828" y="1162050"/>
                    <a:pt x="459920" y="1178378"/>
                    <a:pt x="394606" y="1208314"/>
                  </a:cubicBezTo>
                  <a:cubicBezTo>
                    <a:pt x="329292" y="1238250"/>
                    <a:pt x="274863" y="1240971"/>
                    <a:pt x="247649" y="1289957"/>
                  </a:cubicBezTo>
                  <a:cubicBezTo>
                    <a:pt x="220435" y="1338943"/>
                    <a:pt x="253092" y="1431471"/>
                    <a:pt x="231321" y="1502228"/>
                  </a:cubicBezTo>
                  <a:cubicBezTo>
                    <a:pt x="209550" y="1572985"/>
                    <a:pt x="117021" y="1714500"/>
                    <a:pt x="117021" y="1714500"/>
                  </a:cubicBezTo>
                  <a:cubicBezTo>
                    <a:pt x="78921" y="1785257"/>
                    <a:pt x="5443" y="1875064"/>
                    <a:pt x="2721" y="1926771"/>
                  </a:cubicBezTo>
                  <a:cubicBezTo>
                    <a:pt x="0" y="1978478"/>
                    <a:pt x="84363" y="1989364"/>
                    <a:pt x="100692" y="2024743"/>
                  </a:cubicBezTo>
                  <a:cubicBezTo>
                    <a:pt x="117021" y="2060122"/>
                    <a:pt x="117021" y="2081893"/>
                    <a:pt x="100692" y="2139043"/>
                  </a:cubicBezTo>
                  <a:cubicBezTo>
                    <a:pt x="84364" y="2196193"/>
                    <a:pt x="29935" y="2343150"/>
                    <a:pt x="2721" y="2367643"/>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7"/>
            <p:cNvSpPr/>
            <p:nvPr/>
          </p:nvSpPr>
          <p:spPr>
            <a:xfrm>
              <a:off x="6629400" y="914400"/>
              <a:ext cx="824593" cy="2873829"/>
            </a:xfrm>
            <a:custGeom>
              <a:avLst/>
              <a:gdLst>
                <a:gd name="connsiteX0" fmla="*/ 0 w 824593"/>
                <a:gd name="connsiteY0" fmla="*/ 0 h 2873829"/>
                <a:gd name="connsiteX1" fmla="*/ 130629 w 824593"/>
                <a:gd name="connsiteY1" fmla="*/ 310243 h 2873829"/>
                <a:gd name="connsiteX2" fmla="*/ 130629 w 824593"/>
                <a:gd name="connsiteY2" fmla="*/ 489857 h 2873829"/>
                <a:gd name="connsiteX3" fmla="*/ 130629 w 824593"/>
                <a:gd name="connsiteY3" fmla="*/ 832757 h 2873829"/>
                <a:gd name="connsiteX4" fmla="*/ 130629 w 824593"/>
                <a:gd name="connsiteY4" fmla="*/ 1028700 h 2873829"/>
                <a:gd name="connsiteX5" fmla="*/ 48986 w 824593"/>
                <a:gd name="connsiteY5" fmla="*/ 1273629 h 2873829"/>
                <a:gd name="connsiteX6" fmla="*/ 16329 w 824593"/>
                <a:gd name="connsiteY6" fmla="*/ 1469571 h 2873829"/>
                <a:gd name="connsiteX7" fmla="*/ 130629 w 824593"/>
                <a:gd name="connsiteY7" fmla="*/ 1714500 h 2873829"/>
                <a:gd name="connsiteX8" fmla="*/ 277586 w 824593"/>
                <a:gd name="connsiteY8" fmla="*/ 2024743 h 2873829"/>
                <a:gd name="connsiteX9" fmla="*/ 408214 w 824593"/>
                <a:gd name="connsiteY9" fmla="*/ 2204357 h 2873829"/>
                <a:gd name="connsiteX10" fmla="*/ 538843 w 824593"/>
                <a:gd name="connsiteY10" fmla="*/ 2334986 h 2873829"/>
                <a:gd name="connsiteX11" fmla="*/ 636814 w 824593"/>
                <a:gd name="connsiteY11" fmla="*/ 2400300 h 2873829"/>
                <a:gd name="connsiteX12" fmla="*/ 636814 w 824593"/>
                <a:gd name="connsiteY12" fmla="*/ 2579914 h 2873829"/>
                <a:gd name="connsiteX13" fmla="*/ 767443 w 824593"/>
                <a:gd name="connsiteY13" fmla="*/ 2645229 h 2873829"/>
                <a:gd name="connsiteX14" fmla="*/ 783771 w 824593"/>
                <a:gd name="connsiteY14" fmla="*/ 2873829 h 28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24593" h="2873829">
                  <a:moveTo>
                    <a:pt x="0" y="0"/>
                  </a:moveTo>
                  <a:cubicBezTo>
                    <a:pt x="54429" y="114300"/>
                    <a:pt x="108858" y="228600"/>
                    <a:pt x="130629" y="310243"/>
                  </a:cubicBezTo>
                  <a:cubicBezTo>
                    <a:pt x="152400" y="391886"/>
                    <a:pt x="130629" y="489857"/>
                    <a:pt x="130629" y="489857"/>
                  </a:cubicBezTo>
                  <a:lnTo>
                    <a:pt x="130629" y="832757"/>
                  </a:lnTo>
                  <a:cubicBezTo>
                    <a:pt x="130629" y="922564"/>
                    <a:pt x="144236" y="955221"/>
                    <a:pt x="130629" y="1028700"/>
                  </a:cubicBezTo>
                  <a:cubicBezTo>
                    <a:pt x="117022" y="1102179"/>
                    <a:pt x="68036" y="1200150"/>
                    <a:pt x="48986" y="1273629"/>
                  </a:cubicBezTo>
                  <a:cubicBezTo>
                    <a:pt x="29936" y="1347108"/>
                    <a:pt x="2722" y="1396093"/>
                    <a:pt x="16329" y="1469571"/>
                  </a:cubicBezTo>
                  <a:cubicBezTo>
                    <a:pt x="29936" y="1543049"/>
                    <a:pt x="87086" y="1621971"/>
                    <a:pt x="130629" y="1714500"/>
                  </a:cubicBezTo>
                  <a:cubicBezTo>
                    <a:pt x="174172" y="1807029"/>
                    <a:pt x="231322" y="1943100"/>
                    <a:pt x="277586" y="2024743"/>
                  </a:cubicBezTo>
                  <a:cubicBezTo>
                    <a:pt x="323850" y="2106386"/>
                    <a:pt x="364671" y="2152650"/>
                    <a:pt x="408214" y="2204357"/>
                  </a:cubicBezTo>
                  <a:cubicBezTo>
                    <a:pt x="451757" y="2256064"/>
                    <a:pt x="500743" y="2302329"/>
                    <a:pt x="538843" y="2334986"/>
                  </a:cubicBezTo>
                  <a:cubicBezTo>
                    <a:pt x="576943" y="2367643"/>
                    <a:pt x="620486" y="2359479"/>
                    <a:pt x="636814" y="2400300"/>
                  </a:cubicBezTo>
                  <a:cubicBezTo>
                    <a:pt x="653143" y="2441121"/>
                    <a:pt x="615043" y="2539093"/>
                    <a:pt x="636814" y="2579914"/>
                  </a:cubicBezTo>
                  <a:cubicBezTo>
                    <a:pt x="658585" y="2620735"/>
                    <a:pt x="742950" y="2596243"/>
                    <a:pt x="767443" y="2645229"/>
                  </a:cubicBezTo>
                  <a:cubicBezTo>
                    <a:pt x="791936" y="2694215"/>
                    <a:pt x="824593" y="2857501"/>
                    <a:pt x="783771" y="2873829"/>
                  </a:cubicBezTo>
                </a:path>
              </a:pathLst>
            </a:custGeom>
            <a:ln w="635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8" name="Group 47"/>
          <p:cNvGrpSpPr/>
          <p:nvPr/>
        </p:nvGrpSpPr>
        <p:grpSpPr>
          <a:xfrm>
            <a:off x="609600" y="5181600"/>
            <a:ext cx="8077200" cy="1556657"/>
            <a:chOff x="609600" y="5334000"/>
            <a:chExt cx="8077200" cy="1556657"/>
          </a:xfrm>
        </p:grpSpPr>
        <p:sp>
          <p:nvSpPr>
            <p:cNvPr id="49" name="Freeform 48"/>
            <p:cNvSpPr/>
            <p:nvPr/>
          </p:nvSpPr>
          <p:spPr>
            <a:xfrm>
              <a:off x="609600" y="5334000"/>
              <a:ext cx="8077200" cy="1556657"/>
            </a:xfrm>
            <a:custGeom>
              <a:avLst/>
              <a:gdLst>
                <a:gd name="connsiteX0" fmla="*/ 0 w 7696201"/>
                <a:gd name="connsiteY0" fmla="*/ 0 h 1632857"/>
                <a:gd name="connsiteX1" fmla="*/ 391886 w 7696201"/>
                <a:gd name="connsiteY1" fmla="*/ 65314 h 1632857"/>
                <a:gd name="connsiteX2" fmla="*/ 506186 w 7696201"/>
                <a:gd name="connsiteY2" fmla="*/ 277585 h 1632857"/>
                <a:gd name="connsiteX3" fmla="*/ 653143 w 7696201"/>
                <a:gd name="connsiteY3" fmla="*/ 326571 h 1632857"/>
                <a:gd name="connsiteX4" fmla="*/ 734786 w 7696201"/>
                <a:gd name="connsiteY4" fmla="*/ 277585 h 1632857"/>
                <a:gd name="connsiteX5" fmla="*/ 963386 w 7696201"/>
                <a:gd name="connsiteY5" fmla="*/ 342900 h 1632857"/>
                <a:gd name="connsiteX6" fmla="*/ 1045029 w 7696201"/>
                <a:gd name="connsiteY6" fmla="*/ 228600 h 1632857"/>
                <a:gd name="connsiteX7" fmla="*/ 1175658 w 7696201"/>
                <a:gd name="connsiteY7" fmla="*/ 391885 h 1632857"/>
                <a:gd name="connsiteX8" fmla="*/ 1208315 w 7696201"/>
                <a:gd name="connsiteY8" fmla="*/ 555171 h 1632857"/>
                <a:gd name="connsiteX9" fmla="*/ 1322615 w 7696201"/>
                <a:gd name="connsiteY9" fmla="*/ 636814 h 1632857"/>
                <a:gd name="connsiteX10" fmla="*/ 1502229 w 7696201"/>
                <a:gd name="connsiteY10" fmla="*/ 636814 h 1632857"/>
                <a:gd name="connsiteX11" fmla="*/ 1665515 w 7696201"/>
                <a:gd name="connsiteY11" fmla="*/ 702128 h 1632857"/>
                <a:gd name="connsiteX12" fmla="*/ 1828800 w 7696201"/>
                <a:gd name="connsiteY12" fmla="*/ 751114 h 1632857"/>
                <a:gd name="connsiteX13" fmla="*/ 1926772 w 7696201"/>
                <a:gd name="connsiteY13" fmla="*/ 734785 h 1632857"/>
                <a:gd name="connsiteX14" fmla="*/ 2155372 w 7696201"/>
                <a:gd name="connsiteY14" fmla="*/ 865414 h 1632857"/>
                <a:gd name="connsiteX15" fmla="*/ 2286000 w 7696201"/>
                <a:gd name="connsiteY15" fmla="*/ 718457 h 1632857"/>
                <a:gd name="connsiteX16" fmla="*/ 2498272 w 7696201"/>
                <a:gd name="connsiteY16" fmla="*/ 751114 h 1632857"/>
                <a:gd name="connsiteX17" fmla="*/ 2596243 w 7696201"/>
                <a:gd name="connsiteY17" fmla="*/ 718457 h 1632857"/>
                <a:gd name="connsiteX18" fmla="*/ 2596243 w 7696201"/>
                <a:gd name="connsiteY18" fmla="*/ 832757 h 1632857"/>
                <a:gd name="connsiteX19" fmla="*/ 2775858 w 7696201"/>
                <a:gd name="connsiteY19" fmla="*/ 947057 h 1632857"/>
                <a:gd name="connsiteX20" fmla="*/ 2873829 w 7696201"/>
                <a:gd name="connsiteY20" fmla="*/ 979714 h 1632857"/>
                <a:gd name="connsiteX21" fmla="*/ 2857500 w 7696201"/>
                <a:gd name="connsiteY21" fmla="*/ 1143000 h 1632857"/>
                <a:gd name="connsiteX22" fmla="*/ 2955472 w 7696201"/>
                <a:gd name="connsiteY22" fmla="*/ 1191985 h 1632857"/>
                <a:gd name="connsiteX23" fmla="*/ 3135086 w 7696201"/>
                <a:gd name="connsiteY23" fmla="*/ 963385 h 1632857"/>
                <a:gd name="connsiteX24" fmla="*/ 3347358 w 7696201"/>
                <a:gd name="connsiteY24" fmla="*/ 1012371 h 1632857"/>
                <a:gd name="connsiteX25" fmla="*/ 3347358 w 7696201"/>
                <a:gd name="connsiteY25" fmla="*/ 1126671 h 1632857"/>
                <a:gd name="connsiteX26" fmla="*/ 3429000 w 7696201"/>
                <a:gd name="connsiteY26" fmla="*/ 1077685 h 1632857"/>
                <a:gd name="connsiteX27" fmla="*/ 3494315 w 7696201"/>
                <a:gd name="connsiteY27" fmla="*/ 1191985 h 1632857"/>
                <a:gd name="connsiteX28" fmla="*/ 3608615 w 7696201"/>
                <a:gd name="connsiteY28" fmla="*/ 1257300 h 1632857"/>
                <a:gd name="connsiteX29" fmla="*/ 3755572 w 7696201"/>
                <a:gd name="connsiteY29" fmla="*/ 1094014 h 1632857"/>
                <a:gd name="connsiteX30" fmla="*/ 3804558 w 7696201"/>
                <a:gd name="connsiteY30" fmla="*/ 1143000 h 1632857"/>
                <a:gd name="connsiteX31" fmla="*/ 3853543 w 7696201"/>
                <a:gd name="connsiteY31" fmla="*/ 1273628 h 1632857"/>
                <a:gd name="connsiteX32" fmla="*/ 3951515 w 7696201"/>
                <a:gd name="connsiteY32" fmla="*/ 1338943 h 1632857"/>
                <a:gd name="connsiteX33" fmla="*/ 4033158 w 7696201"/>
                <a:gd name="connsiteY33" fmla="*/ 1175657 h 1632857"/>
                <a:gd name="connsiteX34" fmla="*/ 4180115 w 7696201"/>
                <a:gd name="connsiteY34" fmla="*/ 1012371 h 1632857"/>
                <a:gd name="connsiteX35" fmla="*/ 4261758 w 7696201"/>
                <a:gd name="connsiteY35" fmla="*/ 1175657 h 1632857"/>
                <a:gd name="connsiteX36" fmla="*/ 4392386 w 7696201"/>
                <a:gd name="connsiteY36" fmla="*/ 1175657 h 1632857"/>
                <a:gd name="connsiteX37" fmla="*/ 4506686 w 7696201"/>
                <a:gd name="connsiteY37" fmla="*/ 1094014 h 1632857"/>
                <a:gd name="connsiteX38" fmla="*/ 4588329 w 7696201"/>
                <a:gd name="connsiteY38" fmla="*/ 1159328 h 1632857"/>
                <a:gd name="connsiteX39" fmla="*/ 4653643 w 7696201"/>
                <a:gd name="connsiteY39" fmla="*/ 1257300 h 1632857"/>
                <a:gd name="connsiteX40" fmla="*/ 4784272 w 7696201"/>
                <a:gd name="connsiteY40" fmla="*/ 1257300 h 1632857"/>
                <a:gd name="connsiteX41" fmla="*/ 4914900 w 7696201"/>
                <a:gd name="connsiteY41" fmla="*/ 1387928 h 1632857"/>
                <a:gd name="connsiteX42" fmla="*/ 5078186 w 7696201"/>
                <a:gd name="connsiteY42" fmla="*/ 1355271 h 1632857"/>
                <a:gd name="connsiteX43" fmla="*/ 5192486 w 7696201"/>
                <a:gd name="connsiteY43" fmla="*/ 1240971 h 1632857"/>
                <a:gd name="connsiteX44" fmla="*/ 5437415 w 7696201"/>
                <a:gd name="connsiteY44" fmla="*/ 1175657 h 1632857"/>
                <a:gd name="connsiteX45" fmla="*/ 5600700 w 7696201"/>
                <a:gd name="connsiteY45" fmla="*/ 1289957 h 1632857"/>
                <a:gd name="connsiteX46" fmla="*/ 5861958 w 7696201"/>
                <a:gd name="connsiteY46" fmla="*/ 1077685 h 1632857"/>
                <a:gd name="connsiteX47" fmla="*/ 6139543 w 7696201"/>
                <a:gd name="connsiteY47" fmla="*/ 1175657 h 1632857"/>
                <a:gd name="connsiteX48" fmla="*/ 6368143 w 7696201"/>
                <a:gd name="connsiteY48" fmla="*/ 1110343 h 1632857"/>
                <a:gd name="connsiteX49" fmla="*/ 6400800 w 7696201"/>
                <a:gd name="connsiteY49" fmla="*/ 1045028 h 1632857"/>
                <a:gd name="connsiteX50" fmla="*/ 6547758 w 7696201"/>
                <a:gd name="connsiteY50" fmla="*/ 1110343 h 1632857"/>
                <a:gd name="connsiteX51" fmla="*/ 6890658 w 7696201"/>
                <a:gd name="connsiteY51" fmla="*/ 1273628 h 1632857"/>
                <a:gd name="connsiteX52" fmla="*/ 7021286 w 7696201"/>
                <a:gd name="connsiteY52" fmla="*/ 1306285 h 1632857"/>
                <a:gd name="connsiteX53" fmla="*/ 7168243 w 7696201"/>
                <a:gd name="connsiteY53" fmla="*/ 1355271 h 1632857"/>
                <a:gd name="connsiteX54" fmla="*/ 7298872 w 7696201"/>
                <a:gd name="connsiteY54" fmla="*/ 1453243 h 1632857"/>
                <a:gd name="connsiteX55" fmla="*/ 7511143 w 7696201"/>
                <a:gd name="connsiteY55" fmla="*/ 1502228 h 1632857"/>
                <a:gd name="connsiteX56" fmla="*/ 7690758 w 7696201"/>
                <a:gd name="connsiteY56" fmla="*/ 1632857 h 163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7696201" h="1632857">
                  <a:moveTo>
                    <a:pt x="0" y="0"/>
                  </a:moveTo>
                  <a:cubicBezTo>
                    <a:pt x="153761" y="9525"/>
                    <a:pt x="307522" y="19050"/>
                    <a:pt x="391886" y="65314"/>
                  </a:cubicBezTo>
                  <a:cubicBezTo>
                    <a:pt x="476250" y="111578"/>
                    <a:pt x="462643" y="234042"/>
                    <a:pt x="506186" y="277585"/>
                  </a:cubicBezTo>
                  <a:cubicBezTo>
                    <a:pt x="549729" y="321128"/>
                    <a:pt x="615043" y="326571"/>
                    <a:pt x="653143" y="326571"/>
                  </a:cubicBezTo>
                  <a:cubicBezTo>
                    <a:pt x="691243" y="326571"/>
                    <a:pt x="683079" y="274864"/>
                    <a:pt x="734786" y="277585"/>
                  </a:cubicBezTo>
                  <a:cubicBezTo>
                    <a:pt x="786493" y="280307"/>
                    <a:pt x="911679" y="351064"/>
                    <a:pt x="963386" y="342900"/>
                  </a:cubicBezTo>
                  <a:cubicBezTo>
                    <a:pt x="1015093" y="334736"/>
                    <a:pt x="1009650" y="220436"/>
                    <a:pt x="1045029" y="228600"/>
                  </a:cubicBezTo>
                  <a:cubicBezTo>
                    <a:pt x="1080408" y="236764"/>
                    <a:pt x="1148444" y="337457"/>
                    <a:pt x="1175658" y="391885"/>
                  </a:cubicBezTo>
                  <a:cubicBezTo>
                    <a:pt x="1202872" y="446313"/>
                    <a:pt x="1183822" y="514350"/>
                    <a:pt x="1208315" y="555171"/>
                  </a:cubicBezTo>
                  <a:cubicBezTo>
                    <a:pt x="1232808" y="595992"/>
                    <a:pt x="1273629" y="623207"/>
                    <a:pt x="1322615" y="636814"/>
                  </a:cubicBezTo>
                  <a:cubicBezTo>
                    <a:pt x="1371601" y="650421"/>
                    <a:pt x="1445079" y="625928"/>
                    <a:pt x="1502229" y="636814"/>
                  </a:cubicBezTo>
                  <a:cubicBezTo>
                    <a:pt x="1559379" y="647700"/>
                    <a:pt x="1611087" y="683078"/>
                    <a:pt x="1665515" y="702128"/>
                  </a:cubicBezTo>
                  <a:cubicBezTo>
                    <a:pt x="1719944" y="721178"/>
                    <a:pt x="1785257" y="745671"/>
                    <a:pt x="1828800" y="751114"/>
                  </a:cubicBezTo>
                  <a:cubicBezTo>
                    <a:pt x="1872343" y="756557"/>
                    <a:pt x="1872343" y="715735"/>
                    <a:pt x="1926772" y="734785"/>
                  </a:cubicBezTo>
                  <a:cubicBezTo>
                    <a:pt x="1981201" y="753835"/>
                    <a:pt x="2095501" y="868135"/>
                    <a:pt x="2155372" y="865414"/>
                  </a:cubicBezTo>
                  <a:cubicBezTo>
                    <a:pt x="2215243" y="862693"/>
                    <a:pt x="2228850" y="737507"/>
                    <a:pt x="2286000" y="718457"/>
                  </a:cubicBezTo>
                  <a:cubicBezTo>
                    <a:pt x="2343150" y="699407"/>
                    <a:pt x="2446565" y="751114"/>
                    <a:pt x="2498272" y="751114"/>
                  </a:cubicBezTo>
                  <a:cubicBezTo>
                    <a:pt x="2549979" y="751114"/>
                    <a:pt x="2579915" y="704850"/>
                    <a:pt x="2596243" y="718457"/>
                  </a:cubicBezTo>
                  <a:cubicBezTo>
                    <a:pt x="2612571" y="732064"/>
                    <a:pt x="2566307" y="794657"/>
                    <a:pt x="2596243" y="832757"/>
                  </a:cubicBezTo>
                  <a:cubicBezTo>
                    <a:pt x="2626179" y="870857"/>
                    <a:pt x="2729594" y="922564"/>
                    <a:pt x="2775858" y="947057"/>
                  </a:cubicBezTo>
                  <a:cubicBezTo>
                    <a:pt x="2822122" y="971550"/>
                    <a:pt x="2860222" y="947057"/>
                    <a:pt x="2873829" y="979714"/>
                  </a:cubicBezTo>
                  <a:cubicBezTo>
                    <a:pt x="2887436" y="1012371"/>
                    <a:pt x="2843893" y="1107622"/>
                    <a:pt x="2857500" y="1143000"/>
                  </a:cubicBezTo>
                  <a:cubicBezTo>
                    <a:pt x="2871107" y="1178378"/>
                    <a:pt x="2909208" y="1221921"/>
                    <a:pt x="2955472" y="1191985"/>
                  </a:cubicBezTo>
                  <a:cubicBezTo>
                    <a:pt x="3001736" y="1162049"/>
                    <a:pt x="3069772" y="993321"/>
                    <a:pt x="3135086" y="963385"/>
                  </a:cubicBezTo>
                  <a:cubicBezTo>
                    <a:pt x="3200400" y="933449"/>
                    <a:pt x="3311979" y="985157"/>
                    <a:pt x="3347358" y="1012371"/>
                  </a:cubicBezTo>
                  <a:cubicBezTo>
                    <a:pt x="3382737" y="1039585"/>
                    <a:pt x="3333751" y="1115785"/>
                    <a:pt x="3347358" y="1126671"/>
                  </a:cubicBezTo>
                  <a:cubicBezTo>
                    <a:pt x="3360965" y="1137557"/>
                    <a:pt x="3404507" y="1066799"/>
                    <a:pt x="3429000" y="1077685"/>
                  </a:cubicBezTo>
                  <a:cubicBezTo>
                    <a:pt x="3453493" y="1088571"/>
                    <a:pt x="3464379" y="1162049"/>
                    <a:pt x="3494315" y="1191985"/>
                  </a:cubicBezTo>
                  <a:cubicBezTo>
                    <a:pt x="3524251" y="1221921"/>
                    <a:pt x="3565072" y="1273629"/>
                    <a:pt x="3608615" y="1257300"/>
                  </a:cubicBezTo>
                  <a:cubicBezTo>
                    <a:pt x="3652158" y="1240971"/>
                    <a:pt x="3722915" y="1113064"/>
                    <a:pt x="3755572" y="1094014"/>
                  </a:cubicBezTo>
                  <a:cubicBezTo>
                    <a:pt x="3788229" y="1074964"/>
                    <a:pt x="3788230" y="1113064"/>
                    <a:pt x="3804558" y="1143000"/>
                  </a:cubicBezTo>
                  <a:cubicBezTo>
                    <a:pt x="3820886" y="1172936"/>
                    <a:pt x="3829050" y="1240971"/>
                    <a:pt x="3853543" y="1273628"/>
                  </a:cubicBezTo>
                  <a:cubicBezTo>
                    <a:pt x="3878036" y="1306285"/>
                    <a:pt x="3921579" y="1355271"/>
                    <a:pt x="3951515" y="1338943"/>
                  </a:cubicBezTo>
                  <a:cubicBezTo>
                    <a:pt x="3981451" y="1322615"/>
                    <a:pt x="3995058" y="1230086"/>
                    <a:pt x="4033158" y="1175657"/>
                  </a:cubicBezTo>
                  <a:cubicBezTo>
                    <a:pt x="4071258" y="1121228"/>
                    <a:pt x="4142015" y="1012371"/>
                    <a:pt x="4180115" y="1012371"/>
                  </a:cubicBezTo>
                  <a:cubicBezTo>
                    <a:pt x="4218215" y="1012371"/>
                    <a:pt x="4226380" y="1148443"/>
                    <a:pt x="4261758" y="1175657"/>
                  </a:cubicBezTo>
                  <a:cubicBezTo>
                    <a:pt x="4297137" y="1202871"/>
                    <a:pt x="4351565" y="1189264"/>
                    <a:pt x="4392386" y="1175657"/>
                  </a:cubicBezTo>
                  <a:cubicBezTo>
                    <a:pt x="4433207" y="1162050"/>
                    <a:pt x="4474029" y="1096736"/>
                    <a:pt x="4506686" y="1094014"/>
                  </a:cubicBezTo>
                  <a:cubicBezTo>
                    <a:pt x="4539343" y="1091293"/>
                    <a:pt x="4563836" y="1132114"/>
                    <a:pt x="4588329" y="1159328"/>
                  </a:cubicBezTo>
                  <a:cubicBezTo>
                    <a:pt x="4612822" y="1186542"/>
                    <a:pt x="4620986" y="1240971"/>
                    <a:pt x="4653643" y="1257300"/>
                  </a:cubicBezTo>
                  <a:cubicBezTo>
                    <a:pt x="4686300" y="1273629"/>
                    <a:pt x="4740729" y="1235529"/>
                    <a:pt x="4784272" y="1257300"/>
                  </a:cubicBezTo>
                  <a:cubicBezTo>
                    <a:pt x="4827815" y="1279071"/>
                    <a:pt x="4865914" y="1371600"/>
                    <a:pt x="4914900" y="1387928"/>
                  </a:cubicBezTo>
                  <a:cubicBezTo>
                    <a:pt x="4963886" y="1404256"/>
                    <a:pt x="5031922" y="1379764"/>
                    <a:pt x="5078186" y="1355271"/>
                  </a:cubicBezTo>
                  <a:cubicBezTo>
                    <a:pt x="5124450" y="1330778"/>
                    <a:pt x="5132615" y="1270907"/>
                    <a:pt x="5192486" y="1240971"/>
                  </a:cubicBezTo>
                  <a:cubicBezTo>
                    <a:pt x="5252357" y="1211035"/>
                    <a:pt x="5369379" y="1167493"/>
                    <a:pt x="5437415" y="1175657"/>
                  </a:cubicBezTo>
                  <a:cubicBezTo>
                    <a:pt x="5505451" y="1183821"/>
                    <a:pt x="5529943" y="1306286"/>
                    <a:pt x="5600700" y="1289957"/>
                  </a:cubicBezTo>
                  <a:cubicBezTo>
                    <a:pt x="5671457" y="1273628"/>
                    <a:pt x="5772151" y="1096735"/>
                    <a:pt x="5861958" y="1077685"/>
                  </a:cubicBezTo>
                  <a:cubicBezTo>
                    <a:pt x="5951765" y="1058635"/>
                    <a:pt x="6055179" y="1170214"/>
                    <a:pt x="6139543" y="1175657"/>
                  </a:cubicBezTo>
                  <a:cubicBezTo>
                    <a:pt x="6223907" y="1181100"/>
                    <a:pt x="6324600" y="1132114"/>
                    <a:pt x="6368143" y="1110343"/>
                  </a:cubicBezTo>
                  <a:cubicBezTo>
                    <a:pt x="6411686" y="1088572"/>
                    <a:pt x="6370864" y="1045028"/>
                    <a:pt x="6400800" y="1045028"/>
                  </a:cubicBezTo>
                  <a:cubicBezTo>
                    <a:pt x="6430736" y="1045028"/>
                    <a:pt x="6547758" y="1110343"/>
                    <a:pt x="6547758" y="1110343"/>
                  </a:cubicBezTo>
                  <a:cubicBezTo>
                    <a:pt x="6629401" y="1148443"/>
                    <a:pt x="6811737" y="1240971"/>
                    <a:pt x="6890658" y="1273628"/>
                  </a:cubicBezTo>
                  <a:cubicBezTo>
                    <a:pt x="6969579" y="1306285"/>
                    <a:pt x="6975022" y="1292678"/>
                    <a:pt x="7021286" y="1306285"/>
                  </a:cubicBezTo>
                  <a:cubicBezTo>
                    <a:pt x="7067550" y="1319892"/>
                    <a:pt x="7121979" y="1330778"/>
                    <a:pt x="7168243" y="1355271"/>
                  </a:cubicBezTo>
                  <a:cubicBezTo>
                    <a:pt x="7214507" y="1379764"/>
                    <a:pt x="7241722" y="1428750"/>
                    <a:pt x="7298872" y="1453243"/>
                  </a:cubicBezTo>
                  <a:cubicBezTo>
                    <a:pt x="7356022" y="1477736"/>
                    <a:pt x="7445829" y="1472292"/>
                    <a:pt x="7511143" y="1502228"/>
                  </a:cubicBezTo>
                  <a:cubicBezTo>
                    <a:pt x="7576457" y="1532164"/>
                    <a:pt x="7696201" y="1619250"/>
                    <a:pt x="7690758" y="1632857"/>
                  </a:cubicBez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rot="1166279">
              <a:off x="1352858" y="6011389"/>
              <a:ext cx="1270669"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Red R.</a:t>
              </a:r>
            </a:p>
          </p:txBody>
        </p:sp>
      </p:grpSp>
      <p:grpSp>
        <p:nvGrpSpPr>
          <p:cNvPr id="51" name="Group 50"/>
          <p:cNvGrpSpPr/>
          <p:nvPr/>
        </p:nvGrpSpPr>
        <p:grpSpPr>
          <a:xfrm>
            <a:off x="620486" y="2759528"/>
            <a:ext cx="8055428" cy="2008415"/>
            <a:chOff x="620486" y="2759528"/>
            <a:chExt cx="8055428" cy="2008415"/>
          </a:xfrm>
        </p:grpSpPr>
        <p:sp>
          <p:nvSpPr>
            <p:cNvPr id="52" name="Freeform 51"/>
            <p:cNvSpPr/>
            <p:nvPr/>
          </p:nvSpPr>
          <p:spPr>
            <a:xfrm>
              <a:off x="620486" y="2759528"/>
              <a:ext cx="8055428" cy="2008415"/>
            </a:xfrm>
            <a:custGeom>
              <a:avLst/>
              <a:gdLst>
                <a:gd name="connsiteX0" fmla="*/ 0 w 6302828"/>
                <a:gd name="connsiteY0" fmla="*/ 212272 h 2008415"/>
                <a:gd name="connsiteX1" fmla="*/ 195943 w 6302828"/>
                <a:gd name="connsiteY1" fmla="*/ 277586 h 2008415"/>
                <a:gd name="connsiteX2" fmla="*/ 473528 w 6302828"/>
                <a:gd name="connsiteY2" fmla="*/ 114301 h 2008415"/>
                <a:gd name="connsiteX3" fmla="*/ 620485 w 6302828"/>
                <a:gd name="connsiteY3" fmla="*/ 277586 h 2008415"/>
                <a:gd name="connsiteX4" fmla="*/ 767443 w 6302828"/>
                <a:gd name="connsiteY4" fmla="*/ 212272 h 2008415"/>
                <a:gd name="connsiteX5" fmla="*/ 1077685 w 6302828"/>
                <a:gd name="connsiteY5" fmla="*/ 81643 h 2008415"/>
                <a:gd name="connsiteX6" fmla="*/ 1240971 w 6302828"/>
                <a:gd name="connsiteY6" fmla="*/ 195943 h 2008415"/>
                <a:gd name="connsiteX7" fmla="*/ 1338943 w 6302828"/>
                <a:gd name="connsiteY7" fmla="*/ 277586 h 2008415"/>
                <a:gd name="connsiteX8" fmla="*/ 1485900 w 6302828"/>
                <a:gd name="connsiteY8" fmla="*/ 130629 h 2008415"/>
                <a:gd name="connsiteX9" fmla="*/ 1551214 w 6302828"/>
                <a:gd name="connsiteY9" fmla="*/ 48986 h 2008415"/>
                <a:gd name="connsiteX10" fmla="*/ 1681843 w 6302828"/>
                <a:gd name="connsiteY10" fmla="*/ 16329 h 2008415"/>
                <a:gd name="connsiteX11" fmla="*/ 1828800 w 6302828"/>
                <a:gd name="connsiteY11" fmla="*/ 146958 h 2008415"/>
                <a:gd name="connsiteX12" fmla="*/ 2024743 w 6302828"/>
                <a:gd name="connsiteY12" fmla="*/ 522515 h 2008415"/>
                <a:gd name="connsiteX13" fmla="*/ 2188028 w 6302828"/>
                <a:gd name="connsiteY13" fmla="*/ 734786 h 2008415"/>
                <a:gd name="connsiteX14" fmla="*/ 2367643 w 6302828"/>
                <a:gd name="connsiteY14" fmla="*/ 800101 h 2008415"/>
                <a:gd name="connsiteX15" fmla="*/ 2677885 w 6302828"/>
                <a:gd name="connsiteY15" fmla="*/ 947058 h 2008415"/>
                <a:gd name="connsiteX16" fmla="*/ 2824843 w 6302828"/>
                <a:gd name="connsiteY16" fmla="*/ 1126672 h 2008415"/>
                <a:gd name="connsiteX17" fmla="*/ 3200400 w 6302828"/>
                <a:gd name="connsiteY17" fmla="*/ 1224643 h 2008415"/>
                <a:gd name="connsiteX18" fmla="*/ 3510643 w 6302828"/>
                <a:gd name="connsiteY18" fmla="*/ 1289958 h 2008415"/>
                <a:gd name="connsiteX19" fmla="*/ 3706585 w 6302828"/>
                <a:gd name="connsiteY19" fmla="*/ 1534886 h 2008415"/>
                <a:gd name="connsiteX20" fmla="*/ 3788228 w 6302828"/>
                <a:gd name="connsiteY20" fmla="*/ 1812472 h 2008415"/>
                <a:gd name="connsiteX21" fmla="*/ 3984171 w 6302828"/>
                <a:gd name="connsiteY21" fmla="*/ 1943101 h 2008415"/>
                <a:gd name="connsiteX22" fmla="*/ 4245428 w 6302828"/>
                <a:gd name="connsiteY22" fmla="*/ 1926772 h 2008415"/>
                <a:gd name="connsiteX23" fmla="*/ 4425043 w 6302828"/>
                <a:gd name="connsiteY23" fmla="*/ 1812472 h 2008415"/>
                <a:gd name="connsiteX24" fmla="*/ 4637314 w 6302828"/>
                <a:gd name="connsiteY24" fmla="*/ 1943101 h 2008415"/>
                <a:gd name="connsiteX25" fmla="*/ 4849585 w 6302828"/>
                <a:gd name="connsiteY25" fmla="*/ 1975758 h 2008415"/>
                <a:gd name="connsiteX26" fmla="*/ 5061857 w 6302828"/>
                <a:gd name="connsiteY26" fmla="*/ 1747158 h 2008415"/>
                <a:gd name="connsiteX27" fmla="*/ 5339443 w 6302828"/>
                <a:gd name="connsiteY27" fmla="*/ 1861458 h 2008415"/>
                <a:gd name="connsiteX28" fmla="*/ 5584371 w 6302828"/>
                <a:gd name="connsiteY28" fmla="*/ 1534886 h 2008415"/>
                <a:gd name="connsiteX29" fmla="*/ 5698671 w 6302828"/>
                <a:gd name="connsiteY29" fmla="*/ 1518558 h 2008415"/>
                <a:gd name="connsiteX30" fmla="*/ 5992585 w 6302828"/>
                <a:gd name="connsiteY30" fmla="*/ 1436915 h 2008415"/>
                <a:gd name="connsiteX31" fmla="*/ 6221185 w 6302828"/>
                <a:gd name="connsiteY31" fmla="*/ 1289958 h 2008415"/>
                <a:gd name="connsiteX32" fmla="*/ 6286500 w 6302828"/>
                <a:gd name="connsiteY32" fmla="*/ 1224643 h 2008415"/>
                <a:gd name="connsiteX33" fmla="*/ 6302828 w 63028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8055428 w 8055428"/>
                <a:gd name="connsiteY33"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591300 w 8055428"/>
                <a:gd name="connsiteY33" fmla="*/ 12083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734300 w 8055428"/>
                <a:gd name="connsiteY33" fmla="*/ 979715 h 2008415"/>
                <a:gd name="connsiteX34" fmla="*/ 8055428 w 8055428"/>
                <a:gd name="connsiteY34"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734300 w 8055428"/>
                <a:gd name="connsiteY34" fmla="*/ 979715 h 2008415"/>
                <a:gd name="connsiteX35" fmla="*/ 8055428 w 8055428"/>
                <a:gd name="connsiteY35"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890657 w 8055428"/>
                <a:gd name="connsiteY33" fmla="*/ 9144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7119257 w 8055428"/>
                <a:gd name="connsiteY33" fmla="*/ 1143001 h 2008415"/>
                <a:gd name="connsiteX34" fmla="*/ 7473043 w 8055428"/>
                <a:gd name="connsiteY34" fmla="*/ 1143001 h 2008415"/>
                <a:gd name="connsiteX35" fmla="*/ 7734300 w 8055428"/>
                <a:gd name="connsiteY35" fmla="*/ 979715 h 2008415"/>
                <a:gd name="connsiteX36" fmla="*/ 8055428 w 8055428"/>
                <a:gd name="connsiteY36"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638153 w 8055428"/>
                <a:gd name="connsiteY33" fmla="*/ 11903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286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221185 w 8055428"/>
                <a:gd name="connsiteY31" fmla="*/ 12899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1375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667500 w 8055428"/>
                <a:gd name="connsiteY32" fmla="*/ 1224643 h 2008415"/>
                <a:gd name="connsiteX33" fmla="*/ 6790553 w 8055428"/>
                <a:gd name="connsiteY33" fmla="*/ 1037903 h 2008415"/>
                <a:gd name="connsiteX34" fmla="*/ 7119257 w 8055428"/>
                <a:gd name="connsiteY34" fmla="*/ 1143001 h 2008415"/>
                <a:gd name="connsiteX35" fmla="*/ 7473043 w 8055428"/>
                <a:gd name="connsiteY35" fmla="*/ 1143001 h 2008415"/>
                <a:gd name="connsiteX36" fmla="*/ 7734300 w 8055428"/>
                <a:gd name="connsiteY36" fmla="*/ 979715 h 2008415"/>
                <a:gd name="connsiteX37" fmla="*/ 8055428 w 8055428"/>
                <a:gd name="connsiteY37"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3128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 name="connsiteX0" fmla="*/ 0 w 8055428"/>
                <a:gd name="connsiteY0" fmla="*/ 212272 h 2008415"/>
                <a:gd name="connsiteX1" fmla="*/ 195943 w 8055428"/>
                <a:gd name="connsiteY1" fmla="*/ 277586 h 2008415"/>
                <a:gd name="connsiteX2" fmla="*/ 473528 w 8055428"/>
                <a:gd name="connsiteY2" fmla="*/ 114301 h 2008415"/>
                <a:gd name="connsiteX3" fmla="*/ 620485 w 8055428"/>
                <a:gd name="connsiteY3" fmla="*/ 277586 h 2008415"/>
                <a:gd name="connsiteX4" fmla="*/ 767443 w 8055428"/>
                <a:gd name="connsiteY4" fmla="*/ 212272 h 2008415"/>
                <a:gd name="connsiteX5" fmla="*/ 1077685 w 8055428"/>
                <a:gd name="connsiteY5" fmla="*/ 81643 h 2008415"/>
                <a:gd name="connsiteX6" fmla="*/ 1240971 w 8055428"/>
                <a:gd name="connsiteY6" fmla="*/ 195943 h 2008415"/>
                <a:gd name="connsiteX7" fmla="*/ 1338943 w 8055428"/>
                <a:gd name="connsiteY7" fmla="*/ 277586 h 2008415"/>
                <a:gd name="connsiteX8" fmla="*/ 1485900 w 8055428"/>
                <a:gd name="connsiteY8" fmla="*/ 130629 h 2008415"/>
                <a:gd name="connsiteX9" fmla="*/ 1551214 w 8055428"/>
                <a:gd name="connsiteY9" fmla="*/ 48986 h 2008415"/>
                <a:gd name="connsiteX10" fmla="*/ 1681843 w 8055428"/>
                <a:gd name="connsiteY10" fmla="*/ 16329 h 2008415"/>
                <a:gd name="connsiteX11" fmla="*/ 1828800 w 8055428"/>
                <a:gd name="connsiteY11" fmla="*/ 146958 h 2008415"/>
                <a:gd name="connsiteX12" fmla="*/ 2024743 w 8055428"/>
                <a:gd name="connsiteY12" fmla="*/ 522515 h 2008415"/>
                <a:gd name="connsiteX13" fmla="*/ 2188028 w 8055428"/>
                <a:gd name="connsiteY13" fmla="*/ 734786 h 2008415"/>
                <a:gd name="connsiteX14" fmla="*/ 2367643 w 8055428"/>
                <a:gd name="connsiteY14" fmla="*/ 800101 h 2008415"/>
                <a:gd name="connsiteX15" fmla="*/ 2677885 w 8055428"/>
                <a:gd name="connsiteY15" fmla="*/ 947058 h 2008415"/>
                <a:gd name="connsiteX16" fmla="*/ 2824843 w 8055428"/>
                <a:gd name="connsiteY16" fmla="*/ 1126672 h 2008415"/>
                <a:gd name="connsiteX17" fmla="*/ 3200400 w 8055428"/>
                <a:gd name="connsiteY17" fmla="*/ 1224643 h 2008415"/>
                <a:gd name="connsiteX18" fmla="*/ 3510643 w 8055428"/>
                <a:gd name="connsiteY18" fmla="*/ 1289958 h 2008415"/>
                <a:gd name="connsiteX19" fmla="*/ 3706585 w 8055428"/>
                <a:gd name="connsiteY19" fmla="*/ 1534886 h 2008415"/>
                <a:gd name="connsiteX20" fmla="*/ 3788228 w 8055428"/>
                <a:gd name="connsiteY20" fmla="*/ 1812472 h 2008415"/>
                <a:gd name="connsiteX21" fmla="*/ 3984171 w 8055428"/>
                <a:gd name="connsiteY21" fmla="*/ 1943101 h 2008415"/>
                <a:gd name="connsiteX22" fmla="*/ 4245428 w 8055428"/>
                <a:gd name="connsiteY22" fmla="*/ 1926772 h 2008415"/>
                <a:gd name="connsiteX23" fmla="*/ 4425043 w 8055428"/>
                <a:gd name="connsiteY23" fmla="*/ 1812472 h 2008415"/>
                <a:gd name="connsiteX24" fmla="*/ 4637314 w 8055428"/>
                <a:gd name="connsiteY24" fmla="*/ 1943101 h 2008415"/>
                <a:gd name="connsiteX25" fmla="*/ 4849585 w 8055428"/>
                <a:gd name="connsiteY25" fmla="*/ 1975758 h 2008415"/>
                <a:gd name="connsiteX26" fmla="*/ 5061857 w 8055428"/>
                <a:gd name="connsiteY26" fmla="*/ 1747158 h 2008415"/>
                <a:gd name="connsiteX27" fmla="*/ 5339443 w 8055428"/>
                <a:gd name="connsiteY27" fmla="*/ 1861458 h 2008415"/>
                <a:gd name="connsiteX28" fmla="*/ 5584371 w 8055428"/>
                <a:gd name="connsiteY28" fmla="*/ 1534886 h 2008415"/>
                <a:gd name="connsiteX29" fmla="*/ 5698671 w 8055428"/>
                <a:gd name="connsiteY29" fmla="*/ 1518558 h 2008415"/>
                <a:gd name="connsiteX30" fmla="*/ 5992585 w 8055428"/>
                <a:gd name="connsiteY30" fmla="*/ 1436915 h 2008415"/>
                <a:gd name="connsiteX31" fmla="*/ 6068785 w 8055428"/>
                <a:gd name="connsiteY31" fmla="*/ 1366158 h 2008415"/>
                <a:gd name="connsiteX32" fmla="*/ 6327069 w 8055428"/>
                <a:gd name="connsiteY32" fmla="*/ 1160451 h 2008415"/>
                <a:gd name="connsiteX33" fmla="*/ 6667500 w 8055428"/>
                <a:gd name="connsiteY33" fmla="*/ 1224643 h 2008415"/>
                <a:gd name="connsiteX34" fmla="*/ 6790553 w 8055428"/>
                <a:gd name="connsiteY34" fmla="*/ 1037903 h 2008415"/>
                <a:gd name="connsiteX35" fmla="*/ 7119257 w 8055428"/>
                <a:gd name="connsiteY35" fmla="*/ 1143001 h 2008415"/>
                <a:gd name="connsiteX36" fmla="*/ 7473043 w 8055428"/>
                <a:gd name="connsiteY36" fmla="*/ 1143001 h 2008415"/>
                <a:gd name="connsiteX37" fmla="*/ 7734300 w 8055428"/>
                <a:gd name="connsiteY37" fmla="*/ 979715 h 2008415"/>
                <a:gd name="connsiteX38" fmla="*/ 8055428 w 8055428"/>
                <a:gd name="connsiteY38" fmla="*/ 1224643 h 200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055428" h="2008415">
                  <a:moveTo>
                    <a:pt x="0" y="212272"/>
                  </a:moveTo>
                  <a:cubicBezTo>
                    <a:pt x="58511" y="253093"/>
                    <a:pt x="117022" y="293914"/>
                    <a:pt x="195943" y="277586"/>
                  </a:cubicBezTo>
                  <a:cubicBezTo>
                    <a:pt x="274864" y="261258"/>
                    <a:pt x="402771" y="114301"/>
                    <a:pt x="473528" y="114301"/>
                  </a:cubicBezTo>
                  <a:cubicBezTo>
                    <a:pt x="544285" y="114301"/>
                    <a:pt x="571499" y="261258"/>
                    <a:pt x="620485" y="277586"/>
                  </a:cubicBezTo>
                  <a:cubicBezTo>
                    <a:pt x="669471" y="293914"/>
                    <a:pt x="767443" y="212272"/>
                    <a:pt x="767443" y="212272"/>
                  </a:cubicBezTo>
                  <a:cubicBezTo>
                    <a:pt x="843643" y="179615"/>
                    <a:pt x="998764" y="84364"/>
                    <a:pt x="1077685" y="81643"/>
                  </a:cubicBezTo>
                  <a:cubicBezTo>
                    <a:pt x="1156606" y="78922"/>
                    <a:pt x="1197428" y="163286"/>
                    <a:pt x="1240971" y="195943"/>
                  </a:cubicBezTo>
                  <a:cubicBezTo>
                    <a:pt x="1284514" y="228600"/>
                    <a:pt x="1298122" y="288472"/>
                    <a:pt x="1338943" y="277586"/>
                  </a:cubicBezTo>
                  <a:cubicBezTo>
                    <a:pt x="1379764" y="266700"/>
                    <a:pt x="1450522" y="168729"/>
                    <a:pt x="1485900" y="130629"/>
                  </a:cubicBezTo>
                  <a:cubicBezTo>
                    <a:pt x="1521278" y="92529"/>
                    <a:pt x="1518557" y="68036"/>
                    <a:pt x="1551214" y="48986"/>
                  </a:cubicBezTo>
                  <a:cubicBezTo>
                    <a:pt x="1583871" y="29936"/>
                    <a:pt x="1635579" y="0"/>
                    <a:pt x="1681843" y="16329"/>
                  </a:cubicBezTo>
                  <a:cubicBezTo>
                    <a:pt x="1728107" y="32658"/>
                    <a:pt x="1771650" y="62594"/>
                    <a:pt x="1828800" y="146958"/>
                  </a:cubicBezTo>
                  <a:cubicBezTo>
                    <a:pt x="1885950" y="231322"/>
                    <a:pt x="1964872" y="424544"/>
                    <a:pt x="2024743" y="522515"/>
                  </a:cubicBezTo>
                  <a:cubicBezTo>
                    <a:pt x="2084614" y="620486"/>
                    <a:pt x="2130878" y="688522"/>
                    <a:pt x="2188028" y="734786"/>
                  </a:cubicBezTo>
                  <a:cubicBezTo>
                    <a:pt x="2245178" y="781050"/>
                    <a:pt x="2286000" y="764722"/>
                    <a:pt x="2367643" y="800101"/>
                  </a:cubicBezTo>
                  <a:cubicBezTo>
                    <a:pt x="2449286" y="835480"/>
                    <a:pt x="2601685" y="892630"/>
                    <a:pt x="2677885" y="947058"/>
                  </a:cubicBezTo>
                  <a:cubicBezTo>
                    <a:pt x="2754085" y="1001487"/>
                    <a:pt x="2737757" y="1080408"/>
                    <a:pt x="2824843" y="1126672"/>
                  </a:cubicBezTo>
                  <a:cubicBezTo>
                    <a:pt x="2911929" y="1172936"/>
                    <a:pt x="3086100" y="1197429"/>
                    <a:pt x="3200400" y="1224643"/>
                  </a:cubicBezTo>
                  <a:cubicBezTo>
                    <a:pt x="3314700" y="1251857"/>
                    <a:pt x="3426279" y="1238251"/>
                    <a:pt x="3510643" y="1289958"/>
                  </a:cubicBezTo>
                  <a:cubicBezTo>
                    <a:pt x="3595007" y="1341665"/>
                    <a:pt x="3660321" y="1447800"/>
                    <a:pt x="3706585" y="1534886"/>
                  </a:cubicBezTo>
                  <a:cubicBezTo>
                    <a:pt x="3752849" y="1621972"/>
                    <a:pt x="3741964" y="1744436"/>
                    <a:pt x="3788228" y="1812472"/>
                  </a:cubicBezTo>
                  <a:cubicBezTo>
                    <a:pt x="3834492" y="1880508"/>
                    <a:pt x="3907971" y="1924051"/>
                    <a:pt x="3984171" y="1943101"/>
                  </a:cubicBezTo>
                  <a:cubicBezTo>
                    <a:pt x="4060371" y="1962151"/>
                    <a:pt x="4171949" y="1948544"/>
                    <a:pt x="4245428" y="1926772"/>
                  </a:cubicBezTo>
                  <a:cubicBezTo>
                    <a:pt x="4318907" y="1905001"/>
                    <a:pt x="4359729" y="1809751"/>
                    <a:pt x="4425043" y="1812472"/>
                  </a:cubicBezTo>
                  <a:cubicBezTo>
                    <a:pt x="4490357" y="1815194"/>
                    <a:pt x="4566557" y="1915887"/>
                    <a:pt x="4637314" y="1943101"/>
                  </a:cubicBezTo>
                  <a:cubicBezTo>
                    <a:pt x="4708071" y="1970315"/>
                    <a:pt x="4778828" y="2008415"/>
                    <a:pt x="4849585" y="1975758"/>
                  </a:cubicBezTo>
                  <a:cubicBezTo>
                    <a:pt x="4920342" y="1943101"/>
                    <a:pt x="4980214" y="1766208"/>
                    <a:pt x="5061857" y="1747158"/>
                  </a:cubicBezTo>
                  <a:cubicBezTo>
                    <a:pt x="5143500" y="1728108"/>
                    <a:pt x="5252357" y="1896837"/>
                    <a:pt x="5339443" y="1861458"/>
                  </a:cubicBezTo>
                  <a:cubicBezTo>
                    <a:pt x="5426529" y="1826079"/>
                    <a:pt x="5524500" y="1592036"/>
                    <a:pt x="5584371" y="1534886"/>
                  </a:cubicBezTo>
                  <a:cubicBezTo>
                    <a:pt x="5644242" y="1477736"/>
                    <a:pt x="5630635" y="1534887"/>
                    <a:pt x="5698671" y="1518558"/>
                  </a:cubicBezTo>
                  <a:cubicBezTo>
                    <a:pt x="5766707" y="1502230"/>
                    <a:pt x="5930899" y="1462315"/>
                    <a:pt x="5992585" y="1436915"/>
                  </a:cubicBezTo>
                  <a:cubicBezTo>
                    <a:pt x="6054271" y="1411515"/>
                    <a:pt x="6013038" y="1412235"/>
                    <a:pt x="6068785" y="1366158"/>
                  </a:cubicBezTo>
                  <a:cubicBezTo>
                    <a:pt x="6124532" y="1320081"/>
                    <a:pt x="6227283" y="1184037"/>
                    <a:pt x="6327069" y="1160451"/>
                  </a:cubicBezTo>
                  <a:cubicBezTo>
                    <a:pt x="6426855" y="1136865"/>
                    <a:pt x="6590253" y="1245068"/>
                    <a:pt x="6667500" y="1224643"/>
                  </a:cubicBezTo>
                  <a:cubicBezTo>
                    <a:pt x="6744747" y="1204218"/>
                    <a:pt x="6715260" y="1051510"/>
                    <a:pt x="6790553" y="1037903"/>
                  </a:cubicBezTo>
                  <a:cubicBezTo>
                    <a:pt x="6865846" y="1024296"/>
                    <a:pt x="7005509" y="1125485"/>
                    <a:pt x="7119257" y="1143001"/>
                  </a:cubicBezTo>
                  <a:cubicBezTo>
                    <a:pt x="7233005" y="1160517"/>
                    <a:pt x="7370536" y="1170215"/>
                    <a:pt x="7473043" y="1143001"/>
                  </a:cubicBezTo>
                  <a:cubicBezTo>
                    <a:pt x="7575550" y="1115787"/>
                    <a:pt x="7548336" y="966108"/>
                    <a:pt x="7734300" y="979715"/>
                  </a:cubicBezTo>
                  <a:lnTo>
                    <a:pt x="8055428" y="1224643"/>
                  </a:lnTo>
                </a:path>
              </a:pathLst>
            </a:custGeom>
            <a:ln w="101600">
              <a:solidFill>
                <a:srgbClr val="0070C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rot="2097337">
              <a:off x="1714182" y="3561211"/>
              <a:ext cx="2203232" cy="584775"/>
            </a:xfrm>
            <a:prstGeom prst="rect">
              <a:avLst/>
            </a:prstGeom>
            <a:noFill/>
          </p:spPr>
          <p:txBody>
            <a:bodyPr wrap="none" rtlCol="0">
              <a:spAutoFit/>
            </a:bodyPr>
            <a:lstStyle/>
            <a:p>
              <a:pPr algn="ctr"/>
              <a:r>
                <a:rPr lang="en-US" sz="3200" b="1" dirty="0" smtClean="0">
                  <a:solidFill>
                    <a:srgbClr val="0070C0"/>
                  </a:solidFill>
                  <a:effectLst>
                    <a:outerShdw dist="50800" dir="7200000" algn="ctr" rotWithShape="0">
                      <a:schemeClr val="tx1"/>
                    </a:outerShdw>
                  </a:effectLst>
                </a:rPr>
                <a:t>Canadian R.</a:t>
              </a:r>
            </a:p>
          </p:txBody>
        </p:sp>
      </p:grpSp>
      <p:sp>
        <p:nvSpPr>
          <p:cNvPr id="77" name="TextBox 76"/>
          <p:cNvSpPr txBox="1"/>
          <p:nvPr/>
        </p:nvSpPr>
        <p:spPr>
          <a:xfrm>
            <a:off x="6248400" y="1524000"/>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4"/>
                                        </p:tgtEl>
                                      </p:cBhvr>
                                    </p:animEffect>
                                    <p:set>
                                      <p:cBhvr>
                                        <p:cTn id="7" dur="1" fill="hold">
                                          <p:stCondLst>
                                            <p:cond delay="999"/>
                                          </p:stCondLst>
                                        </p:cTn>
                                        <p:tgtEl>
                                          <p:spTgt spid="54"/>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71"/>
                                        </p:tgtEl>
                                      </p:cBhvr>
                                    </p:animEffect>
                                    <p:set>
                                      <p:cBhvr>
                                        <p:cTn id="11" dur="1" fill="hold">
                                          <p:stCondLst>
                                            <p:cond delay="999"/>
                                          </p:stCondLst>
                                        </p:cTn>
                                        <p:tgtEl>
                                          <p:spTgt spid="7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Clr clrSpc="rgb">
                                      <p:cBhvr override="childStyle">
                                        <p:cTn id="18" dur="100" fill="hold"/>
                                        <p:tgtEl>
                                          <p:spTgt spid="51"/>
                                        </p:tgtEl>
                                        <p:attrNameLst>
                                          <p:attrName>style.color</p:attrName>
                                        </p:attrNameLst>
                                      </p:cBhvr>
                                      <p:to>
                                        <a:schemeClr val="tx2"/>
                                      </p:to>
                                    </p:animClr>
                                    <p:animClr clrSpc="rgb">
                                      <p:cBhvr>
                                        <p:cTn id="19" dur="100" fill="hold"/>
                                        <p:tgtEl>
                                          <p:spTgt spid="51"/>
                                        </p:tgtEl>
                                        <p:attrNameLst>
                                          <p:attrName>fillcolor</p:attrName>
                                        </p:attrNameLst>
                                      </p:cBhvr>
                                      <p:to>
                                        <a:schemeClr val="tx2"/>
                                      </p:to>
                                    </p:animClr>
                                    <p:set>
                                      <p:cBhvr>
                                        <p:cTn id="20" dur="100" fill="hold"/>
                                        <p:tgtEl>
                                          <p:spTgt spid="51"/>
                                        </p:tgtEl>
                                        <p:attrNameLst>
                                          <p:attrName>fill.type</p:attrName>
                                        </p:attrNameLst>
                                      </p:cBhvr>
                                      <p:to>
                                        <p:strVal val="solid"/>
                                      </p:to>
                                    </p:set>
                                    <p:set>
                                      <p:cBhvr>
                                        <p:cTn id="21" dur="100" fill="hold"/>
                                        <p:tgtEl>
                                          <p:spTgt spid="51"/>
                                        </p:tgtEl>
                                        <p:attrNameLst>
                                          <p:attrName>fill.on</p:attrName>
                                        </p:attrNameLst>
                                      </p:cBhvr>
                                      <p:to>
                                        <p:strVal val="true"/>
                                      </p:to>
                                    </p:set>
                                    <p:animRot by="120000">
                                      <p:cBhvr>
                                        <p:cTn id="22" dur="100" fill="hold">
                                          <p:stCondLst>
                                            <p:cond delay="0"/>
                                          </p:stCondLst>
                                        </p:cTn>
                                        <p:tgtEl>
                                          <p:spTgt spid="51"/>
                                        </p:tgtEl>
                                        <p:attrNameLst>
                                          <p:attrName>r</p:attrName>
                                        </p:attrNameLst>
                                      </p:cBhvr>
                                    </p:animRot>
                                    <p:animRot by="-240000">
                                      <p:cBhvr>
                                        <p:cTn id="23" dur="200" fill="hold">
                                          <p:stCondLst>
                                            <p:cond delay="200"/>
                                          </p:stCondLst>
                                        </p:cTn>
                                        <p:tgtEl>
                                          <p:spTgt spid="51"/>
                                        </p:tgtEl>
                                        <p:attrNameLst>
                                          <p:attrName>r</p:attrName>
                                        </p:attrNameLst>
                                      </p:cBhvr>
                                    </p:animRot>
                                    <p:animRot by="240000">
                                      <p:cBhvr>
                                        <p:cTn id="24" dur="200" fill="hold">
                                          <p:stCondLst>
                                            <p:cond delay="400"/>
                                          </p:stCondLst>
                                        </p:cTn>
                                        <p:tgtEl>
                                          <p:spTgt spid="51"/>
                                        </p:tgtEl>
                                        <p:attrNameLst>
                                          <p:attrName>r</p:attrName>
                                        </p:attrNameLst>
                                      </p:cBhvr>
                                    </p:animRot>
                                    <p:animRot by="-240000">
                                      <p:cBhvr>
                                        <p:cTn id="25" dur="200" fill="hold">
                                          <p:stCondLst>
                                            <p:cond delay="600"/>
                                          </p:stCondLst>
                                        </p:cTn>
                                        <p:tgtEl>
                                          <p:spTgt spid="51"/>
                                        </p:tgtEl>
                                        <p:attrNameLst>
                                          <p:attrName>r</p:attrName>
                                        </p:attrNameLst>
                                      </p:cBhvr>
                                    </p:animRot>
                                    <p:animRot by="120000">
                                      <p:cBhvr>
                                        <p:cTn id="26" dur="200" fill="hold">
                                          <p:stCondLst>
                                            <p:cond delay="800"/>
                                          </p:stCondLst>
                                        </p:cTn>
                                        <p:tgtEl>
                                          <p:spTgt spid="51"/>
                                        </p:tgtEl>
                                        <p:attrNameLst>
                                          <p:attrName>r</p:attrName>
                                        </p:attrNameLst>
                                      </p:cBhvr>
                                    </p:animRot>
                                  </p:childTnLst>
                                </p:cTn>
                              </p:par>
                              <p:par>
                                <p:cTn id="27" presetID="32" presetClass="emph" presetSubtype="0" fill="hold" nodeType="withEffect">
                                  <p:stCondLst>
                                    <p:cond delay="0"/>
                                  </p:stCondLst>
                                  <p:childTnLst>
                                    <p:animClr clrSpc="rgb">
                                      <p:cBhvr override="childStyle">
                                        <p:cTn id="28" dur="100" fill="hold"/>
                                        <p:tgtEl>
                                          <p:spTgt spid="48"/>
                                        </p:tgtEl>
                                        <p:attrNameLst>
                                          <p:attrName>style.color</p:attrName>
                                        </p:attrNameLst>
                                      </p:cBhvr>
                                      <p:to>
                                        <a:schemeClr val="tx2"/>
                                      </p:to>
                                    </p:animClr>
                                    <p:animClr clrSpc="rgb">
                                      <p:cBhvr>
                                        <p:cTn id="29" dur="100" fill="hold"/>
                                        <p:tgtEl>
                                          <p:spTgt spid="48"/>
                                        </p:tgtEl>
                                        <p:attrNameLst>
                                          <p:attrName>fillcolor</p:attrName>
                                        </p:attrNameLst>
                                      </p:cBhvr>
                                      <p:to>
                                        <a:schemeClr val="tx2"/>
                                      </p:to>
                                    </p:animClr>
                                    <p:set>
                                      <p:cBhvr>
                                        <p:cTn id="30" dur="100" fill="hold"/>
                                        <p:tgtEl>
                                          <p:spTgt spid="48"/>
                                        </p:tgtEl>
                                        <p:attrNameLst>
                                          <p:attrName>fill.type</p:attrName>
                                        </p:attrNameLst>
                                      </p:cBhvr>
                                      <p:to>
                                        <p:strVal val="solid"/>
                                      </p:to>
                                    </p:set>
                                    <p:set>
                                      <p:cBhvr>
                                        <p:cTn id="31" dur="100" fill="hold"/>
                                        <p:tgtEl>
                                          <p:spTgt spid="48"/>
                                        </p:tgtEl>
                                        <p:attrNameLst>
                                          <p:attrName>fill.on</p:attrName>
                                        </p:attrNameLst>
                                      </p:cBhvr>
                                      <p:to>
                                        <p:strVal val="true"/>
                                      </p:to>
                                    </p:set>
                                    <p:animRot by="120000">
                                      <p:cBhvr>
                                        <p:cTn id="32" dur="100" fill="hold">
                                          <p:stCondLst>
                                            <p:cond delay="0"/>
                                          </p:stCondLst>
                                        </p:cTn>
                                        <p:tgtEl>
                                          <p:spTgt spid="48"/>
                                        </p:tgtEl>
                                        <p:attrNameLst>
                                          <p:attrName>r</p:attrName>
                                        </p:attrNameLst>
                                      </p:cBhvr>
                                    </p:animRot>
                                    <p:animRot by="-240000">
                                      <p:cBhvr>
                                        <p:cTn id="33" dur="200" fill="hold">
                                          <p:stCondLst>
                                            <p:cond delay="200"/>
                                          </p:stCondLst>
                                        </p:cTn>
                                        <p:tgtEl>
                                          <p:spTgt spid="48"/>
                                        </p:tgtEl>
                                        <p:attrNameLst>
                                          <p:attrName>r</p:attrName>
                                        </p:attrNameLst>
                                      </p:cBhvr>
                                    </p:animRot>
                                    <p:animRot by="240000">
                                      <p:cBhvr>
                                        <p:cTn id="34" dur="200" fill="hold">
                                          <p:stCondLst>
                                            <p:cond delay="400"/>
                                          </p:stCondLst>
                                        </p:cTn>
                                        <p:tgtEl>
                                          <p:spTgt spid="48"/>
                                        </p:tgtEl>
                                        <p:attrNameLst>
                                          <p:attrName>r</p:attrName>
                                        </p:attrNameLst>
                                      </p:cBhvr>
                                    </p:animRot>
                                    <p:animRot by="-240000">
                                      <p:cBhvr>
                                        <p:cTn id="35" dur="200" fill="hold">
                                          <p:stCondLst>
                                            <p:cond delay="600"/>
                                          </p:stCondLst>
                                        </p:cTn>
                                        <p:tgtEl>
                                          <p:spTgt spid="48"/>
                                        </p:tgtEl>
                                        <p:attrNameLst>
                                          <p:attrName>r</p:attrName>
                                        </p:attrNameLst>
                                      </p:cBhvr>
                                    </p:animRot>
                                    <p:animRot by="120000">
                                      <p:cBhvr>
                                        <p:cTn id="36" dur="200" fill="hold">
                                          <p:stCondLst>
                                            <p:cond delay="800"/>
                                          </p:stCondLst>
                                        </p:cTn>
                                        <p:tgtEl>
                                          <p:spTgt spid="4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51"/>
                                        </p:tgtEl>
                                      </p:cBhvr>
                                    </p:animEffect>
                                    <p:set>
                                      <p:cBhvr>
                                        <p:cTn id="41" dur="1" fill="hold">
                                          <p:stCondLst>
                                            <p:cond delay="999"/>
                                          </p:stCondLst>
                                        </p:cTn>
                                        <p:tgtEl>
                                          <p:spTgt spid="51"/>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48"/>
                                        </p:tgtEl>
                                      </p:cBhvr>
                                    </p:animEffect>
                                    <p:set>
                                      <p:cBhvr>
                                        <p:cTn id="44" dur="1" fill="hold">
                                          <p:stCondLst>
                                            <p:cond delay="999"/>
                                          </p:stCondLst>
                                        </p:cTn>
                                        <p:tgtEl>
                                          <p:spTgt spid="4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77"/>
                                        </p:tgtEl>
                                      </p:cBhvr>
                                    </p:animEffect>
                                    <p:set>
                                      <p:cBhvr>
                                        <p:cTn id="47" dur="1" fill="hold">
                                          <p:stCondLst>
                                            <p:cond delay="999"/>
                                          </p:stCondLst>
                                        </p:cTn>
                                        <p:tgtEl>
                                          <p:spTgt spid="77"/>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fade">
                                      <p:cBhvr>
                                        <p:cTn id="50" dur="1000"/>
                                        <p:tgtEl>
                                          <p:spTgt spid="71"/>
                                        </p:tgtEl>
                                      </p:cBhvr>
                                    </p:animEffect>
                                  </p:childTnLst>
                                </p:cTn>
                              </p:par>
                            </p:childTnLst>
                          </p:cTn>
                        </p:par>
                        <p:par>
                          <p:cTn id="51" fill="hold">
                            <p:stCondLst>
                              <p:cond delay="1000"/>
                            </p:stCondLst>
                            <p:childTnLst>
                              <p:par>
                                <p:cTn id="52" presetID="53" presetClass="exit" presetSubtype="0" fill="hold" grpId="0" nodeType="afterEffect">
                                  <p:stCondLst>
                                    <p:cond delay="0"/>
                                  </p:stCondLst>
                                  <p:childTnLst>
                                    <p:anim calcmode="lin" valueType="num">
                                      <p:cBhvr>
                                        <p:cTn id="53" dur="1000"/>
                                        <p:tgtEl>
                                          <p:spTgt spid="47"/>
                                        </p:tgtEl>
                                        <p:attrNameLst>
                                          <p:attrName>ppt_w</p:attrName>
                                        </p:attrNameLst>
                                      </p:cBhvr>
                                      <p:tavLst>
                                        <p:tav tm="0">
                                          <p:val>
                                            <p:strVal val="ppt_w"/>
                                          </p:val>
                                        </p:tav>
                                        <p:tav tm="100000">
                                          <p:val>
                                            <p:fltVal val="0"/>
                                          </p:val>
                                        </p:tav>
                                      </p:tavLst>
                                    </p:anim>
                                    <p:anim calcmode="lin" valueType="num">
                                      <p:cBhvr>
                                        <p:cTn id="54" dur="1000"/>
                                        <p:tgtEl>
                                          <p:spTgt spid="47"/>
                                        </p:tgtEl>
                                        <p:attrNameLst>
                                          <p:attrName>ppt_h</p:attrName>
                                        </p:attrNameLst>
                                      </p:cBhvr>
                                      <p:tavLst>
                                        <p:tav tm="0">
                                          <p:val>
                                            <p:strVal val="ppt_h"/>
                                          </p:val>
                                        </p:tav>
                                        <p:tav tm="100000">
                                          <p:val>
                                            <p:fltVal val="0"/>
                                          </p:val>
                                        </p:tav>
                                      </p:tavLst>
                                    </p:anim>
                                    <p:animEffect transition="out" filter="fade">
                                      <p:cBhvr>
                                        <p:cTn id="55" dur="1000"/>
                                        <p:tgtEl>
                                          <p:spTgt spid="47"/>
                                        </p:tgtEl>
                                      </p:cBhvr>
                                    </p:animEffect>
                                    <p:set>
                                      <p:cBhvr>
                                        <p:cTn id="56" dur="1" fill="hold">
                                          <p:stCondLst>
                                            <p:cond delay="999"/>
                                          </p:stCondLst>
                                        </p:cTn>
                                        <p:tgtEl>
                                          <p:spTgt spid="47"/>
                                        </p:tgtEl>
                                        <p:attrNameLst>
                                          <p:attrName>style.visibility</p:attrName>
                                        </p:attrNameLst>
                                      </p:cBhvr>
                                      <p:to>
                                        <p:strVal val="hidden"/>
                                      </p:to>
                                    </p:set>
                                  </p:childTnLst>
                                </p:cTn>
                              </p:par>
                              <p:par>
                                <p:cTn id="57" presetID="53"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p:cTn id="59" dur="1000" fill="hold"/>
                                        <p:tgtEl>
                                          <p:spTgt spid="61"/>
                                        </p:tgtEl>
                                        <p:attrNameLst>
                                          <p:attrName>ppt_w</p:attrName>
                                        </p:attrNameLst>
                                      </p:cBhvr>
                                      <p:tavLst>
                                        <p:tav tm="0">
                                          <p:val>
                                            <p:fltVal val="0"/>
                                          </p:val>
                                        </p:tav>
                                        <p:tav tm="100000">
                                          <p:val>
                                            <p:strVal val="#ppt_w"/>
                                          </p:val>
                                        </p:tav>
                                      </p:tavLst>
                                    </p:anim>
                                    <p:anim calcmode="lin" valueType="num">
                                      <p:cBhvr>
                                        <p:cTn id="60" dur="1000" fill="hold"/>
                                        <p:tgtEl>
                                          <p:spTgt spid="61"/>
                                        </p:tgtEl>
                                        <p:attrNameLst>
                                          <p:attrName>ppt_h</p:attrName>
                                        </p:attrNameLst>
                                      </p:cBhvr>
                                      <p:tavLst>
                                        <p:tav tm="0">
                                          <p:val>
                                            <p:fltVal val="0"/>
                                          </p:val>
                                        </p:tav>
                                        <p:tav tm="100000">
                                          <p:val>
                                            <p:strVal val="#ppt_h"/>
                                          </p:val>
                                        </p:tav>
                                      </p:tavLst>
                                    </p:anim>
                                    <p:animEffect transition="in" filter="fade">
                                      <p:cBhvr>
                                        <p:cTn id="61"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61" grpId="0"/>
      <p:bldP spid="77" grpId="0"/>
      <p:bldP spid="7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8" name="Rectangle 27"/>
          <p:cNvSpPr/>
          <p:nvPr/>
        </p:nvSpPr>
        <p:spPr>
          <a:xfrm>
            <a:off x="76200" y="4419600"/>
            <a:ext cx="8915400" cy="1938992"/>
          </a:xfrm>
          <a:prstGeom prst="rect">
            <a:avLst/>
          </a:prstGeom>
        </p:spPr>
        <p:txBody>
          <a:bodyPr wrap="square">
            <a:spAutoFit/>
          </a:bodyPr>
          <a:lstStyle/>
          <a:p>
            <a:r>
              <a:rPr lang="en-US" sz="3000" b="1" dirty="0" smtClean="0"/>
              <a:t>1803:  </a:t>
            </a:r>
            <a:r>
              <a:rPr lang="en-US" sz="3000" b="1" dirty="0" smtClean="0">
                <a:ln>
                  <a:solidFill>
                    <a:schemeClr val="tx1"/>
                  </a:solidFill>
                </a:ln>
                <a:latin typeface="Bradley Hand ITC" pitchFamily="66" charset="0"/>
              </a:rPr>
              <a:t>“when (their) debts get beyond what the    </a:t>
            </a:r>
          </a:p>
          <a:p>
            <a:r>
              <a:rPr lang="en-US" sz="3000" b="1" dirty="0" smtClean="0">
                <a:ln>
                  <a:solidFill>
                    <a:schemeClr val="tx1"/>
                  </a:solidFill>
                </a:ln>
                <a:latin typeface="Bradley Hand ITC" pitchFamily="66" charset="0"/>
              </a:rPr>
              <a:t>        individuals can pay, they become willing to lop </a:t>
            </a:r>
          </a:p>
          <a:p>
            <a:r>
              <a:rPr lang="en-US" sz="3000" b="1" dirty="0" smtClean="0">
                <a:ln>
                  <a:solidFill>
                    <a:schemeClr val="tx1"/>
                  </a:solidFill>
                </a:ln>
                <a:latin typeface="Bradley Hand ITC" pitchFamily="66" charset="0"/>
              </a:rPr>
              <a:t>        them off by a cession of lands.”				</a:t>
            </a:r>
            <a:endParaRPr lang="en-US" sz="3000" b="1" dirty="0">
              <a:ln>
                <a:solidFill>
                  <a:schemeClr val="tx1"/>
                </a:solidFill>
              </a:ln>
              <a:latin typeface="Bradley Hand ITC" pitchFamily="66" charset="0"/>
            </a:endParaRP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17" name="Rectangle 16"/>
          <p:cNvSpPr/>
          <p:nvPr/>
        </p:nvSpPr>
        <p:spPr>
          <a:xfrm>
            <a:off x="76200" y="838200"/>
            <a:ext cx="8915400" cy="2862322"/>
          </a:xfrm>
          <a:prstGeom prst="rect">
            <a:avLst/>
          </a:prstGeom>
        </p:spPr>
        <p:txBody>
          <a:bodyPr wrap="square">
            <a:spAutoFit/>
          </a:bodyPr>
          <a:lstStyle/>
          <a:p>
            <a:r>
              <a:rPr lang="en-US" sz="3000" b="1" dirty="0" smtClean="0"/>
              <a:t>1776:  </a:t>
            </a:r>
            <a:r>
              <a:rPr lang="en-US" sz="3000" b="1" dirty="0" smtClean="0">
                <a:ln>
                  <a:solidFill>
                    <a:schemeClr val="tx1"/>
                  </a:solidFill>
                </a:ln>
                <a:latin typeface="Bradley Hand ITC" pitchFamily="66" charset="0"/>
              </a:rPr>
              <a:t>“Nothing will reduce those wretches</a:t>
            </a:r>
          </a:p>
          <a:p>
            <a:r>
              <a:rPr lang="en-US" sz="3000" b="1" dirty="0" smtClean="0">
                <a:ln>
                  <a:solidFill>
                    <a:schemeClr val="tx1"/>
                  </a:solidFill>
                </a:ln>
                <a:latin typeface="Bradley Hand ITC" pitchFamily="66" charset="0"/>
              </a:rPr>
              <a:t>     (Cherokee) so soon as pushing the war </a:t>
            </a:r>
          </a:p>
          <a:p>
            <a:r>
              <a:rPr lang="en-US" sz="3000" b="1" dirty="0" smtClean="0">
                <a:ln>
                  <a:solidFill>
                    <a:schemeClr val="tx1"/>
                  </a:solidFill>
                </a:ln>
                <a:latin typeface="Bradley Hand ITC" pitchFamily="66" charset="0"/>
              </a:rPr>
              <a:t>      into the heart of their country.  But I </a:t>
            </a:r>
          </a:p>
          <a:p>
            <a:r>
              <a:rPr lang="en-US" sz="3000" b="1" dirty="0" smtClean="0">
                <a:ln>
                  <a:solidFill>
                    <a:schemeClr val="tx1"/>
                  </a:solidFill>
                </a:ln>
                <a:latin typeface="Bradley Hand ITC" pitchFamily="66" charset="0"/>
              </a:rPr>
              <a:t>      would not stop there.  I would never </a:t>
            </a:r>
          </a:p>
          <a:p>
            <a:r>
              <a:rPr lang="en-US" sz="3000" b="1" dirty="0" smtClean="0">
                <a:ln>
                  <a:solidFill>
                    <a:schemeClr val="tx1"/>
                  </a:solidFill>
                </a:ln>
                <a:latin typeface="Bradley Hand ITC" pitchFamily="66" charset="0"/>
              </a:rPr>
              <a:t>      cease pursuing them while one of them </a:t>
            </a:r>
          </a:p>
          <a:p>
            <a:r>
              <a:rPr lang="en-US" sz="3000" b="1" dirty="0" smtClean="0">
                <a:ln>
                  <a:solidFill>
                    <a:schemeClr val="tx1"/>
                  </a:solidFill>
                </a:ln>
                <a:latin typeface="Bradley Hand ITC" pitchFamily="66" charset="0"/>
              </a:rPr>
              <a:t>      remained on this side of the Mississippi.”</a:t>
            </a:r>
          </a:p>
        </p:txBody>
      </p:sp>
      <p:cxnSp>
        <p:nvCxnSpPr>
          <p:cNvPr id="21" name="Straight Connector 20"/>
          <p:cNvCxnSpPr/>
          <p:nvPr/>
        </p:nvCxnSpPr>
        <p:spPr>
          <a:xfrm>
            <a:off x="2895600" y="3581400"/>
            <a:ext cx="4343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37338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             Push the Tribes WEST OF THE MISSISSIPPI River</a:t>
            </a:r>
            <a:endParaRPr lang="en-US" sz="3000" b="1" dirty="0">
              <a:solidFill>
                <a:srgbClr val="FF0000"/>
              </a:solidFill>
              <a:effectLst>
                <a:outerShdw dist="38100" dir="7200000" algn="ctr" rotWithShape="0">
                  <a:schemeClr val="tx1"/>
                </a:outerShdw>
              </a:effectLst>
            </a:endParaRPr>
          </a:p>
        </p:txBody>
      </p:sp>
      <p:cxnSp>
        <p:nvCxnSpPr>
          <p:cNvPr id="26" name="Straight Connector 25"/>
          <p:cNvCxnSpPr/>
          <p:nvPr/>
        </p:nvCxnSpPr>
        <p:spPr>
          <a:xfrm>
            <a:off x="5334000" y="2667000"/>
            <a:ext cx="1066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200400" y="5791200"/>
            <a:ext cx="2667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352800" y="4876800"/>
            <a:ext cx="914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581400" y="5334000"/>
            <a:ext cx="609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62000" y="3124200"/>
            <a:ext cx="3276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0" y="6019800"/>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18" name="TextBox 17"/>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20" name="TextBox 19"/>
          <p:cNvSpPr txBox="1"/>
          <p:nvPr/>
        </p:nvSpPr>
        <p:spPr>
          <a:xfrm>
            <a:off x="0" y="1295400"/>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grpSp>
        <p:nvGrpSpPr>
          <p:cNvPr id="49" name="Group 48"/>
          <p:cNvGrpSpPr/>
          <p:nvPr/>
        </p:nvGrpSpPr>
        <p:grpSpPr>
          <a:xfrm>
            <a:off x="7010400" y="436126"/>
            <a:ext cx="2057400" cy="2611874"/>
            <a:chOff x="7086600" y="0"/>
            <a:chExt cx="2057400" cy="2611874"/>
          </a:xfrm>
        </p:grpSpPr>
        <p:pic>
          <p:nvPicPr>
            <p:cNvPr id="1026" name="Picture 2" descr="Image result for thomas jefferson 1776"/>
            <p:cNvPicPr>
              <a:picLocks noChangeAspect="1" noChangeArrowheads="1"/>
            </p:cNvPicPr>
            <p:nvPr/>
          </p:nvPicPr>
          <p:blipFill>
            <a:blip r:embed="rId2"/>
            <a:srcRect l="27586" t="14737" r="6592" b="19514"/>
            <a:stretch>
              <a:fillRect/>
            </a:stretch>
          </p:blipFill>
          <p:spPr bwMode="auto">
            <a:xfrm>
              <a:off x="7086600" y="0"/>
              <a:ext cx="2057400" cy="2611874"/>
            </a:xfrm>
            <a:prstGeom prst="rect">
              <a:avLst/>
            </a:prstGeom>
            <a:noFill/>
            <a:ln w="50800">
              <a:solidFill>
                <a:srgbClr val="FFC000"/>
              </a:solidFill>
            </a:ln>
          </p:spPr>
        </p:pic>
        <p:sp>
          <p:nvSpPr>
            <p:cNvPr id="48" name="TextBox 47"/>
            <p:cNvSpPr txBox="1"/>
            <p:nvPr/>
          </p:nvSpPr>
          <p:spPr>
            <a:xfrm>
              <a:off x="7086600" y="2209800"/>
              <a:ext cx="2050690" cy="400110"/>
            </a:xfrm>
            <a:prstGeom prst="rect">
              <a:avLst/>
            </a:prstGeom>
            <a:noFill/>
          </p:spPr>
          <p:txBody>
            <a:bodyPr wrap="none" rtlCol="0">
              <a:spAutoFit/>
            </a:bodyPr>
            <a:lstStyle/>
            <a:p>
              <a:r>
                <a:rPr lang="en-US" sz="2000" b="1" dirty="0" smtClean="0">
                  <a:solidFill>
                    <a:schemeClr val="bg1"/>
                  </a:solidFill>
                </a:rPr>
                <a:t>Thomas Jefferson</a:t>
              </a:r>
              <a:endParaRPr lang="en-US" sz="20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10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10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1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1000" fill="hold"/>
                                        <p:tgtEl>
                                          <p:spTgt spid="47"/>
                                        </p:tgtEl>
                                        <p:attrNameLst>
                                          <p:attrName>ppt_w</p:attrName>
                                        </p:attrNameLst>
                                      </p:cBhvr>
                                      <p:tavLst>
                                        <p:tav tm="0">
                                          <p:val>
                                            <p:fltVal val="0"/>
                                          </p:val>
                                        </p:tav>
                                        <p:tav tm="100000">
                                          <p:val>
                                            <p:strVal val="#ppt_w"/>
                                          </p:val>
                                        </p:tav>
                                      </p:tavLst>
                                    </p:anim>
                                    <p:anim calcmode="lin" valueType="num">
                                      <p:cBhvr>
                                        <p:cTn id="58" dur="1000" fill="hold"/>
                                        <p:tgtEl>
                                          <p:spTgt spid="47"/>
                                        </p:tgtEl>
                                        <p:attrNameLst>
                                          <p:attrName>ppt_h</p:attrName>
                                        </p:attrNameLst>
                                      </p:cBhvr>
                                      <p:tavLst>
                                        <p:tav tm="0">
                                          <p:val>
                                            <p:fltVal val="0"/>
                                          </p:val>
                                        </p:tav>
                                        <p:tav tm="100000">
                                          <p:val>
                                            <p:strVal val="#ppt_h"/>
                                          </p:val>
                                        </p:tav>
                                      </p:tavLst>
                                    </p:anim>
                                    <p:animEffect transition="in" filter="fade">
                                      <p:cBhvr>
                                        <p:cTn id="59" dur="10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2000"/>
                                        <p:tgtEl>
                                          <p:spTgt spid="49"/>
                                        </p:tgtEl>
                                      </p:cBhvr>
                                    </p:animEffect>
                                    <p:set>
                                      <p:cBhvr>
                                        <p:cTn id="64" dur="1" fill="hold">
                                          <p:stCondLst>
                                            <p:cond delay="1999"/>
                                          </p:stCondLst>
                                        </p:cTn>
                                        <p:tgtEl>
                                          <p:spTgt spid="49"/>
                                        </p:tgtEl>
                                        <p:attrNameLst>
                                          <p:attrName>style.visibility</p:attrName>
                                        </p:attrNameLst>
                                      </p:cBhvr>
                                      <p:to>
                                        <p:strVal val="hidden"/>
                                      </p:to>
                                    </p:set>
                                  </p:childTnLst>
                                </p:cTn>
                              </p:par>
                              <p:par>
                                <p:cTn id="65" presetID="64" presetClass="path" presetSubtype="0" accel="50000" decel="50000" fill="hold" grpId="1" nodeType="withEffect">
                                  <p:stCondLst>
                                    <p:cond delay="0"/>
                                  </p:stCondLst>
                                  <p:childTnLst>
                                    <p:animMotion origin="layout" path="M 0 4.44444E-6 L 0 -0.67362 " pathEditMode="relative" rAng="0" ptsTypes="AA">
                                      <p:cBhvr>
                                        <p:cTn id="66" dur="1000" fill="hold"/>
                                        <p:tgtEl>
                                          <p:spTgt spid="47"/>
                                        </p:tgtEl>
                                        <p:attrNameLst>
                                          <p:attrName>ppt_x</p:attrName>
                                          <p:attrName>ppt_y</p:attrName>
                                        </p:attrNameLst>
                                      </p:cBhvr>
                                      <p:rCtr x="0" y="-337"/>
                                    </p:animMotion>
                                  </p:childTnLst>
                                </p:cTn>
                              </p:par>
                              <p:par>
                                <p:cTn id="67" presetID="64" presetClass="path" presetSubtype="0" accel="50000" decel="50000" fill="hold" grpId="1" nodeType="withEffect">
                                  <p:stCondLst>
                                    <p:cond delay="0"/>
                                  </p:stCondLst>
                                  <p:childTnLst>
                                    <p:animMotion origin="layout" path="M 0 -2.22222E-6 L 0 -0.41805 " pathEditMode="relative" rAng="0" ptsTypes="AA">
                                      <p:cBhvr>
                                        <p:cTn id="68" dur="1000" fill="hold"/>
                                        <p:tgtEl>
                                          <p:spTgt spid="25"/>
                                        </p:tgtEl>
                                        <p:attrNameLst>
                                          <p:attrName>ppt_x</p:attrName>
                                          <p:attrName>ppt_y</p:attrName>
                                        </p:attrNameLst>
                                      </p:cBhvr>
                                      <p:rCtr x="0" y="-209"/>
                                    </p:animMotion>
                                  </p:childTnLst>
                                </p:cTn>
                              </p:par>
                              <p:par>
                                <p:cTn id="69" presetID="10" presetClass="exit" presetSubtype="0" fill="hold" grpId="1" nodeType="withEffect">
                                  <p:stCondLst>
                                    <p:cond delay="0"/>
                                  </p:stCondLst>
                                  <p:childTnLst>
                                    <p:animEffect transition="out" filter="fade">
                                      <p:cBhvr>
                                        <p:cTn id="70" dur="1000"/>
                                        <p:tgtEl>
                                          <p:spTgt spid="28"/>
                                        </p:tgtEl>
                                      </p:cBhvr>
                                    </p:animEffect>
                                    <p:set>
                                      <p:cBhvr>
                                        <p:cTn id="71" dur="1" fill="hold">
                                          <p:stCondLst>
                                            <p:cond delay="999"/>
                                          </p:stCondLst>
                                        </p:cTn>
                                        <p:tgtEl>
                                          <p:spTgt spid="28"/>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7"/>
                                        </p:tgtEl>
                                      </p:cBhvr>
                                    </p:animEffect>
                                    <p:set>
                                      <p:cBhvr>
                                        <p:cTn id="74" dur="1" fill="hold">
                                          <p:stCondLst>
                                            <p:cond delay="999"/>
                                          </p:stCondLst>
                                        </p:cTn>
                                        <p:tgtEl>
                                          <p:spTgt spid="17"/>
                                        </p:tgtEl>
                                        <p:attrNameLst>
                                          <p:attrName>style.visibility</p:attrName>
                                        </p:attrNameLst>
                                      </p:cBhvr>
                                      <p:to>
                                        <p:strVal val="hidden"/>
                                      </p:to>
                                    </p:set>
                                  </p:childTnLst>
                                </p:cTn>
                              </p:par>
                              <p:par>
                                <p:cTn id="75" presetID="1" presetClass="exit" presetSubtype="0" fill="hold" nodeType="withEffect">
                                  <p:stCondLst>
                                    <p:cond delay="500"/>
                                  </p:stCondLst>
                                  <p:childTnLst>
                                    <p:set>
                                      <p:cBhvr>
                                        <p:cTn id="76" dur="1" fill="hold">
                                          <p:stCondLst>
                                            <p:cond delay="0"/>
                                          </p:stCondLst>
                                        </p:cTn>
                                        <p:tgtEl>
                                          <p:spTgt spid="26"/>
                                        </p:tgtEl>
                                        <p:attrNameLst>
                                          <p:attrName>style.visibility</p:attrName>
                                        </p:attrNameLst>
                                      </p:cBhvr>
                                      <p:to>
                                        <p:strVal val="hidden"/>
                                      </p:to>
                                    </p:set>
                                  </p:childTnLst>
                                </p:cTn>
                              </p:par>
                              <p:par>
                                <p:cTn id="77" presetID="1" presetClass="exit" presetSubtype="0" fill="hold" nodeType="withEffect">
                                  <p:stCondLst>
                                    <p:cond delay="500"/>
                                  </p:stCondLst>
                                  <p:childTnLst>
                                    <p:set>
                                      <p:cBhvr>
                                        <p:cTn id="78" dur="1" fill="hold">
                                          <p:stCondLst>
                                            <p:cond delay="0"/>
                                          </p:stCondLst>
                                        </p:cTn>
                                        <p:tgtEl>
                                          <p:spTgt spid="42"/>
                                        </p:tgtEl>
                                        <p:attrNameLst>
                                          <p:attrName>style.visibility</p:attrName>
                                        </p:attrNameLst>
                                      </p:cBhvr>
                                      <p:to>
                                        <p:strVal val="hidden"/>
                                      </p:to>
                                    </p:set>
                                  </p:childTnLst>
                                </p:cTn>
                              </p:par>
                              <p:par>
                                <p:cTn id="79" presetID="1" presetClass="exit" presetSubtype="0" fill="hold" nodeType="withEffect">
                                  <p:stCondLst>
                                    <p:cond delay="500"/>
                                  </p:stCondLst>
                                  <p:childTnLst>
                                    <p:set>
                                      <p:cBhvr>
                                        <p:cTn id="80" dur="1" fill="hold">
                                          <p:stCondLst>
                                            <p:cond delay="0"/>
                                          </p:stCondLst>
                                        </p:cTn>
                                        <p:tgtEl>
                                          <p:spTgt spid="21"/>
                                        </p:tgtEl>
                                        <p:attrNameLst>
                                          <p:attrName>style.visibility</p:attrName>
                                        </p:attrNameLst>
                                      </p:cBhvr>
                                      <p:to>
                                        <p:strVal val="hidden"/>
                                      </p:to>
                                    </p:set>
                                  </p:childTnLst>
                                </p:cTn>
                              </p:par>
                              <p:par>
                                <p:cTn id="81" presetID="1" presetClass="exit" presetSubtype="0" fill="hold" nodeType="withEffect">
                                  <p:stCondLst>
                                    <p:cond delay="500"/>
                                  </p:stCondLst>
                                  <p:childTnLst>
                                    <p:set>
                                      <p:cBhvr>
                                        <p:cTn id="82" dur="1" fill="hold">
                                          <p:stCondLst>
                                            <p:cond delay="0"/>
                                          </p:stCondLst>
                                        </p:cTn>
                                        <p:tgtEl>
                                          <p:spTgt spid="24"/>
                                        </p:tgtEl>
                                        <p:attrNameLst>
                                          <p:attrName>style.visibility</p:attrName>
                                        </p:attrNameLst>
                                      </p:cBhvr>
                                      <p:to>
                                        <p:strVal val="hidden"/>
                                      </p:to>
                                    </p:set>
                                  </p:childTnLst>
                                </p:cTn>
                              </p:par>
                              <p:par>
                                <p:cTn id="83" presetID="1" presetClass="exit" presetSubtype="0" fill="hold" nodeType="withEffect">
                                  <p:stCondLst>
                                    <p:cond delay="500"/>
                                  </p:stCondLst>
                                  <p:childTnLst>
                                    <p:set>
                                      <p:cBhvr>
                                        <p:cTn id="84" dur="1" fill="hold">
                                          <p:stCondLst>
                                            <p:cond delay="0"/>
                                          </p:stCondLst>
                                        </p:cTn>
                                        <p:tgtEl>
                                          <p:spTgt spid="35"/>
                                        </p:tgtEl>
                                        <p:attrNameLst>
                                          <p:attrName>style.visibility</p:attrName>
                                        </p:attrNameLst>
                                      </p:cBhvr>
                                      <p:to>
                                        <p:strVal val="hidden"/>
                                      </p:to>
                                    </p:set>
                                  </p:childTnLst>
                                </p:cTn>
                              </p:par>
                              <p:par>
                                <p:cTn id="85" presetID="1" presetClass="exit" presetSubtype="0" fill="hold" nodeType="withEffect">
                                  <p:stCondLst>
                                    <p:cond delay="500"/>
                                  </p:stCondLst>
                                  <p:childTnLst>
                                    <p:set>
                                      <p:cBhvr>
                                        <p:cTn id="86" dur="1" fill="hold">
                                          <p:stCondLst>
                                            <p:cond delay="0"/>
                                          </p:stCondLst>
                                        </p:cTn>
                                        <p:tgtEl>
                                          <p:spTgt spid="31"/>
                                        </p:tgtEl>
                                        <p:attrNameLst>
                                          <p:attrName>style.visibility</p:attrName>
                                        </p:attrNameLst>
                                      </p:cBhvr>
                                      <p:to>
                                        <p:strVal val="hidden"/>
                                      </p:to>
                                    </p:set>
                                  </p:childTnLst>
                                </p:cTn>
                              </p:par>
                              <p:par>
                                <p:cTn id="87" presetID="10" presetClass="entr" presetSubtype="0" fill="hold" grpId="0" nodeType="withEffect">
                                  <p:stCondLst>
                                    <p:cond delay="50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1000"/>
                                        <p:tgtEl>
                                          <p:spTgt spid="20"/>
                                        </p:tgtEl>
                                      </p:cBhvr>
                                    </p:animEffect>
                                  </p:childTnLst>
                                </p:cTn>
                              </p:par>
                              <p:par>
                                <p:cTn id="90" presetID="10" presetClass="entr" presetSubtype="0" fill="hold" grpId="0" nodeType="withEffect">
                                  <p:stCondLst>
                                    <p:cond delay="50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childTnLst>
                                </p:cTn>
                              </p:par>
                              <p:par>
                                <p:cTn id="93" presetID="10" presetClass="exit" presetSubtype="0" fill="hold" grpId="2" nodeType="withEffect">
                                  <p:stCondLst>
                                    <p:cond delay="500"/>
                                  </p:stCondLst>
                                  <p:childTnLst>
                                    <p:animEffect transition="out" filter="fade">
                                      <p:cBhvr>
                                        <p:cTn id="94" dur="1000"/>
                                        <p:tgtEl>
                                          <p:spTgt spid="47"/>
                                        </p:tgtEl>
                                      </p:cBhvr>
                                    </p:animEffect>
                                    <p:set>
                                      <p:cBhvr>
                                        <p:cTn id="95" dur="1" fill="hold">
                                          <p:stCondLst>
                                            <p:cond delay="999"/>
                                          </p:stCondLst>
                                        </p:cTn>
                                        <p:tgtEl>
                                          <p:spTgt spid="47"/>
                                        </p:tgtEl>
                                        <p:attrNameLst>
                                          <p:attrName>style.visibility</p:attrName>
                                        </p:attrNameLst>
                                      </p:cBhvr>
                                      <p:to>
                                        <p:strVal val="hidden"/>
                                      </p:to>
                                    </p:set>
                                  </p:childTnLst>
                                </p:cTn>
                              </p:par>
                              <p:par>
                                <p:cTn id="96" presetID="10" presetClass="exit" presetSubtype="0" fill="hold" grpId="2" nodeType="withEffect">
                                  <p:stCondLst>
                                    <p:cond delay="500"/>
                                  </p:stCondLst>
                                  <p:childTnLst>
                                    <p:animEffect transition="out" filter="fade">
                                      <p:cBhvr>
                                        <p:cTn id="97" dur="1000"/>
                                        <p:tgtEl>
                                          <p:spTgt spid="25"/>
                                        </p:tgtEl>
                                      </p:cBhvr>
                                    </p:animEffect>
                                    <p:set>
                                      <p:cBhvr>
                                        <p:cTn id="98"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7" grpId="0"/>
      <p:bldP spid="17" grpId="1"/>
      <p:bldP spid="25" grpId="0"/>
      <p:bldP spid="25" grpId="1"/>
      <p:bldP spid="25" grpId="2"/>
      <p:bldP spid="47" grpId="0"/>
      <p:bldP spid="47" grpId="1"/>
      <p:bldP spid="47" grpId="2"/>
      <p:bldP spid="18" grpId="0"/>
      <p:bldP spid="20"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grpSp>
        <p:nvGrpSpPr>
          <p:cNvPr id="35"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7" name="Group 15"/>
            <p:cNvGrpSpPr/>
            <p:nvPr/>
          </p:nvGrpSpPr>
          <p:grpSpPr>
            <a:xfrm>
              <a:off x="1905000" y="1338943"/>
              <a:ext cx="6096000" cy="4147457"/>
              <a:chOff x="1905000" y="1338943"/>
              <a:chExt cx="6096000" cy="4147457"/>
            </a:xfrm>
          </p:grpSpPr>
          <p:grpSp>
            <p:nvGrpSpPr>
              <p:cNvPr id="41" name="Group 14"/>
              <p:cNvGrpSpPr/>
              <p:nvPr/>
            </p:nvGrpSpPr>
            <p:grpSpPr>
              <a:xfrm>
                <a:off x="1905000" y="1338943"/>
                <a:ext cx="6096000" cy="4147457"/>
                <a:chOff x="1905000" y="1338943"/>
                <a:chExt cx="6096000" cy="4147457"/>
              </a:xfrm>
            </p:grpSpPr>
            <p:grpSp>
              <p:nvGrpSpPr>
                <p:cNvPr id="55" name="Group 13"/>
                <p:cNvGrpSpPr/>
                <p:nvPr/>
              </p:nvGrpSpPr>
              <p:grpSpPr>
                <a:xfrm>
                  <a:off x="1905000" y="1338943"/>
                  <a:ext cx="6096000" cy="4147457"/>
                  <a:chOff x="1905000" y="1338943"/>
                  <a:chExt cx="6096000" cy="4147457"/>
                </a:xfrm>
              </p:grpSpPr>
              <p:pic>
                <p:nvPicPr>
                  <p:cNvPr id="57"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8"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2"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6" name="Freeform 55"/>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4" name="Rectangle 53"/>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371600"/>
                <a:ext cx="1524000" cy="10972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pic>
        <p:nvPicPr>
          <p:cNvPr id="31" name="Picture 2" descr="https://image.slidesharecdn.com/virginforestppt-100126130925-phpapp01/95/virgin-forests-cover-in-the-us-2-728.jpg?cb=1264519700"/>
          <p:cNvPicPr>
            <a:picLocks noChangeAspect="1" noChangeArrowheads="1"/>
          </p:cNvPicPr>
          <p:nvPr/>
        </p:nvPicPr>
        <p:blipFill>
          <a:blip r:embed="rId4"/>
          <a:srcRect l="42925" t="51326" r="44244" b="36549"/>
          <a:stretch>
            <a:fillRect/>
          </a:stretch>
        </p:blipFill>
        <p:spPr bwMode="auto">
          <a:xfrm>
            <a:off x="-128240" y="838200"/>
            <a:ext cx="8815040" cy="6248400"/>
          </a:xfrm>
          <a:prstGeom prst="rect">
            <a:avLst/>
          </a:prstGeom>
          <a:noFill/>
        </p:spPr>
      </p:pic>
      <p:sp>
        <p:nvSpPr>
          <p:cNvPr id="26" name="TextBox 25"/>
          <p:cNvSpPr txBox="1"/>
          <p:nvPr/>
        </p:nvSpPr>
        <p:spPr>
          <a:xfrm>
            <a:off x="7010400" y="36576"/>
            <a:ext cx="2210157"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FOREST?</a:t>
            </a:r>
          </a:p>
        </p:txBody>
      </p:sp>
      <p:grpSp>
        <p:nvGrpSpPr>
          <p:cNvPr id="39" name="Group 38"/>
          <p:cNvGrpSpPr/>
          <p:nvPr/>
        </p:nvGrpSpPr>
        <p:grpSpPr>
          <a:xfrm>
            <a:off x="1981200" y="1371600"/>
            <a:ext cx="3886200" cy="4495800"/>
            <a:chOff x="990600" y="1371600"/>
            <a:chExt cx="3886200" cy="4495800"/>
          </a:xfrm>
        </p:grpSpPr>
        <p:sp>
          <p:nvSpPr>
            <p:cNvPr id="32" name="Left Arrow 31"/>
            <p:cNvSpPr/>
            <p:nvPr/>
          </p:nvSpPr>
          <p:spPr>
            <a:xfrm>
              <a:off x="990600" y="1371600"/>
              <a:ext cx="3886200" cy="4495800"/>
            </a:xfrm>
            <a:prstGeom prst="leftArrow">
              <a:avLst/>
            </a:prstGeom>
            <a:blipFill>
              <a:blip r:embed="rId5"/>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3105432" y="2895600"/>
              <a:ext cx="1618968" cy="1446550"/>
            </a:xfrm>
            <a:prstGeom prst="rect">
              <a:avLst/>
            </a:prstGeom>
            <a:noFill/>
          </p:spPr>
          <p:txBody>
            <a:bodyPr wrap="none" rtlCol="0">
              <a:spAutoFit/>
            </a:bodyPr>
            <a:lstStyle/>
            <a:p>
              <a:pPr algn="ctr"/>
              <a:r>
                <a:rPr lang="en-US" sz="4400" b="1" dirty="0" smtClean="0"/>
                <a:t>Great </a:t>
              </a:r>
            </a:p>
            <a:p>
              <a:pPr algn="ctr"/>
              <a:r>
                <a:rPr lang="en-US" sz="4400" b="1" dirty="0" smtClean="0"/>
                <a:t>Plains</a:t>
              </a:r>
            </a:p>
          </p:txBody>
        </p:sp>
      </p:grpSp>
      <p:sp>
        <p:nvSpPr>
          <p:cNvPr id="40" name="TextBox 39"/>
          <p:cNvSpPr txBox="1"/>
          <p:nvPr/>
        </p:nvSpPr>
        <p:spPr>
          <a:xfrm>
            <a:off x="7086600" y="68759"/>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grpSp>
        <p:nvGrpSpPr>
          <p:cNvPr id="47" name="Group 46"/>
          <p:cNvGrpSpPr/>
          <p:nvPr/>
        </p:nvGrpSpPr>
        <p:grpSpPr>
          <a:xfrm>
            <a:off x="4800600" y="6248400"/>
            <a:ext cx="3962400" cy="2590800"/>
            <a:chOff x="2667000" y="1143000"/>
            <a:chExt cx="3962400" cy="2590800"/>
          </a:xfrm>
        </p:grpSpPr>
        <p:sp>
          <p:nvSpPr>
            <p:cNvPr id="42" name="Oval 41"/>
            <p:cNvSpPr/>
            <p:nvPr/>
          </p:nvSpPr>
          <p:spPr>
            <a:xfrm>
              <a:off x="2667000" y="1143000"/>
              <a:ext cx="3962400" cy="2590800"/>
            </a:xfrm>
            <a:prstGeom prst="ellipse">
              <a:avLst/>
            </a:prstGeom>
            <a:solidFill>
              <a:schemeClr val="bg2">
                <a:lumMod val="2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6" name="TextBox 45"/>
            <p:cNvSpPr txBox="1"/>
            <p:nvPr/>
          </p:nvSpPr>
          <p:spPr>
            <a:xfrm>
              <a:off x="3733800" y="1828800"/>
              <a:ext cx="1944187" cy="830997"/>
            </a:xfrm>
            <a:prstGeom prst="rect">
              <a:avLst/>
            </a:prstGeom>
            <a:noFill/>
          </p:spPr>
          <p:txBody>
            <a:bodyPr wrap="none" rtlCol="0">
              <a:spAutoFit/>
            </a:bodyPr>
            <a:lstStyle/>
            <a:p>
              <a:pPr algn="ctr"/>
              <a:r>
                <a:rPr lang="en-US" sz="4800" b="1" dirty="0" smtClean="0">
                  <a:solidFill>
                    <a:schemeClr val="bg2">
                      <a:lumMod val="25000"/>
                    </a:schemeClr>
                  </a:solidFill>
                  <a:effectLst>
                    <a:outerShdw dist="38100" dir="7200000" algn="ctr" rotWithShape="0">
                      <a:schemeClr val="tx1"/>
                    </a:outerShdw>
                  </a:effectLst>
                </a:rPr>
                <a:t>OSAGE</a:t>
              </a:r>
            </a:p>
          </p:txBody>
        </p:sp>
      </p:grpSp>
      <p:grpSp>
        <p:nvGrpSpPr>
          <p:cNvPr id="52" name="Group 51"/>
          <p:cNvGrpSpPr/>
          <p:nvPr/>
        </p:nvGrpSpPr>
        <p:grpSpPr>
          <a:xfrm>
            <a:off x="-1371600" y="5867400"/>
            <a:ext cx="3962400" cy="2590800"/>
            <a:chOff x="-685800" y="3962400"/>
            <a:chExt cx="3962400" cy="2590800"/>
          </a:xfrm>
        </p:grpSpPr>
        <p:sp>
          <p:nvSpPr>
            <p:cNvPr id="45" name="Oval 44"/>
            <p:cNvSpPr/>
            <p:nvPr/>
          </p:nvSpPr>
          <p:spPr>
            <a:xfrm>
              <a:off x="-685800" y="3962400"/>
              <a:ext cx="3962400" cy="2590800"/>
            </a:xfrm>
            <a:prstGeom prst="ellipse">
              <a:avLst/>
            </a:prstGeom>
            <a:solidFill>
              <a:schemeClr val="bg1">
                <a:lumMod val="50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8" name="TextBox 47"/>
            <p:cNvSpPr txBox="1"/>
            <p:nvPr/>
          </p:nvSpPr>
          <p:spPr>
            <a:xfrm>
              <a:off x="228600" y="4953000"/>
              <a:ext cx="1996572" cy="830997"/>
            </a:xfrm>
            <a:prstGeom prst="rect">
              <a:avLst/>
            </a:prstGeom>
            <a:noFill/>
          </p:spPr>
          <p:txBody>
            <a:bodyPr wrap="none" rtlCol="0">
              <a:spAutoFit/>
            </a:bodyPr>
            <a:lstStyle/>
            <a:p>
              <a:pPr algn="ctr"/>
              <a:r>
                <a:rPr lang="en-US" sz="4800" b="1" dirty="0" smtClean="0">
                  <a:solidFill>
                    <a:srgbClr val="545454"/>
                  </a:solidFill>
                  <a:effectLst>
                    <a:outerShdw dist="38100" dir="7200000" algn="ctr" rotWithShape="0">
                      <a:schemeClr val="tx1"/>
                    </a:outerShdw>
                  </a:effectLst>
                </a:rPr>
                <a:t>KIOWA</a:t>
              </a:r>
            </a:p>
          </p:txBody>
        </p:sp>
      </p:grpSp>
      <p:grpSp>
        <p:nvGrpSpPr>
          <p:cNvPr id="53" name="Group 52"/>
          <p:cNvGrpSpPr/>
          <p:nvPr/>
        </p:nvGrpSpPr>
        <p:grpSpPr>
          <a:xfrm>
            <a:off x="-1066800" y="-1295400"/>
            <a:ext cx="3962400" cy="2590800"/>
            <a:chOff x="-457200" y="1143000"/>
            <a:chExt cx="3962400" cy="2590800"/>
          </a:xfrm>
        </p:grpSpPr>
        <p:sp>
          <p:nvSpPr>
            <p:cNvPr id="44" name="Oval 43"/>
            <p:cNvSpPr/>
            <p:nvPr/>
          </p:nvSpPr>
          <p:spPr>
            <a:xfrm>
              <a:off x="-457200" y="1143000"/>
              <a:ext cx="3962400" cy="2590800"/>
            </a:xfrm>
            <a:prstGeom prst="ellipse">
              <a:avLst/>
            </a:prstGeom>
            <a:solidFill>
              <a:schemeClr val="accent2">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49" name="TextBox 48"/>
            <p:cNvSpPr txBox="1"/>
            <p:nvPr/>
          </p:nvSpPr>
          <p:spPr>
            <a:xfrm>
              <a:off x="0" y="1828800"/>
              <a:ext cx="3253135" cy="830997"/>
            </a:xfrm>
            <a:prstGeom prst="rect">
              <a:avLst/>
            </a:prstGeom>
            <a:noFill/>
          </p:spPr>
          <p:txBody>
            <a:bodyPr wrap="none" rtlCol="0">
              <a:spAutoFit/>
            </a:bodyPr>
            <a:lstStyle/>
            <a:p>
              <a:pPr algn="ctr"/>
              <a:r>
                <a:rPr lang="en-US" sz="4800" b="1" dirty="0" smtClean="0">
                  <a:solidFill>
                    <a:schemeClr val="accent2">
                      <a:lumMod val="75000"/>
                    </a:schemeClr>
                  </a:solidFill>
                  <a:effectLst>
                    <a:outerShdw dist="38100" dir="7200000" algn="ctr" rotWithShape="0">
                      <a:schemeClr val="tx1"/>
                    </a:outerShdw>
                  </a:effectLst>
                </a:rPr>
                <a:t>COMANCHE</a:t>
              </a:r>
            </a:p>
          </p:txBody>
        </p:sp>
      </p:grpSp>
      <p:grpSp>
        <p:nvGrpSpPr>
          <p:cNvPr id="51" name="Group 50"/>
          <p:cNvGrpSpPr/>
          <p:nvPr/>
        </p:nvGrpSpPr>
        <p:grpSpPr>
          <a:xfrm>
            <a:off x="-3505200" y="1676400"/>
            <a:ext cx="3962400" cy="2590800"/>
            <a:chOff x="3124200" y="3886200"/>
            <a:chExt cx="3962400" cy="2590800"/>
          </a:xfrm>
        </p:grpSpPr>
        <p:sp>
          <p:nvSpPr>
            <p:cNvPr id="43" name="Oval 42"/>
            <p:cNvSpPr/>
            <p:nvPr/>
          </p:nvSpPr>
          <p:spPr>
            <a:xfrm>
              <a:off x="3124200" y="3886200"/>
              <a:ext cx="3962400" cy="2590800"/>
            </a:xfrm>
            <a:prstGeom prst="ellipse">
              <a:avLst/>
            </a:prstGeom>
            <a:solidFill>
              <a:schemeClr val="accent4">
                <a:lumMod val="75000"/>
                <a:alpha val="41000"/>
              </a:schemeClr>
            </a:solidFill>
            <a:ln>
              <a:noFill/>
            </a:ln>
            <a:effectLst>
              <a:outerShdw blurRad="203200" dist="355600" dir="3000000" algn="ctr" rotWithShape="0">
                <a:schemeClr val="bg2">
                  <a:lumMod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139700">
                    <a:schemeClr val="accent1">
                      <a:satMod val="175000"/>
                      <a:alpha val="40000"/>
                    </a:schemeClr>
                  </a:glow>
                </a:effectLst>
              </a:endParaRPr>
            </a:p>
          </p:txBody>
        </p:sp>
        <p:sp>
          <p:nvSpPr>
            <p:cNvPr id="50" name="TextBox 49"/>
            <p:cNvSpPr txBox="1"/>
            <p:nvPr/>
          </p:nvSpPr>
          <p:spPr>
            <a:xfrm>
              <a:off x="4114800" y="4876800"/>
              <a:ext cx="2222724" cy="830997"/>
            </a:xfrm>
            <a:prstGeom prst="rect">
              <a:avLst/>
            </a:prstGeom>
            <a:noFill/>
          </p:spPr>
          <p:txBody>
            <a:bodyPr wrap="none" rtlCol="0">
              <a:spAutoFit/>
            </a:bodyPr>
            <a:lstStyle/>
            <a:p>
              <a:pPr algn="ctr"/>
              <a:r>
                <a:rPr lang="en-US" sz="4800" b="1" dirty="0" smtClean="0">
                  <a:solidFill>
                    <a:schemeClr val="accent4">
                      <a:lumMod val="50000"/>
                    </a:schemeClr>
                  </a:solidFill>
                  <a:effectLst>
                    <a:outerShdw dist="38100" dir="7200000" algn="ctr" rotWithShape="0">
                      <a:schemeClr val="tx1"/>
                    </a:outerShdw>
                  </a:effectLst>
                </a:rPr>
                <a:t>APACHE</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000"/>
                                        <p:tgtEl>
                                          <p:spTgt spid="39"/>
                                        </p:tgtEl>
                                      </p:cBhvr>
                                    </p:animEffect>
                                  </p:childTnLst>
                                </p:cTn>
                              </p:par>
                              <p:par>
                                <p:cTn id="13" presetID="35" presetClass="path" presetSubtype="0" accel="50000" decel="50000" fill="hold" nodeType="withEffect">
                                  <p:stCondLst>
                                    <p:cond delay="0"/>
                                  </p:stCondLst>
                                  <p:childTnLst>
                                    <p:animMotion origin="layout" path="M 3.33333E-6 -4.44444E-6 L -0.4375 0.01112 " pathEditMode="relative" rAng="0" ptsTypes="AA">
                                      <p:cBhvr>
                                        <p:cTn id="14" dur="3000" fill="hold"/>
                                        <p:tgtEl>
                                          <p:spTgt spid="39"/>
                                        </p:tgtEl>
                                        <p:attrNameLst>
                                          <p:attrName>ppt_x</p:attrName>
                                          <p:attrName>ppt_y</p:attrName>
                                        </p:attrNameLst>
                                      </p:cBhvr>
                                      <p:rCtr x="-219" y="6"/>
                                    </p:animMotion>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39"/>
                                        </p:tgtEl>
                                      </p:cBhvr>
                                    </p:animEffect>
                                    <p:set>
                                      <p:cBhvr>
                                        <p:cTn id="19" dur="1" fill="hold">
                                          <p:stCondLst>
                                            <p:cond delay="999"/>
                                          </p:stCondLst>
                                        </p:cTn>
                                        <p:tgtEl>
                                          <p:spTgt spid="3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31"/>
                                        </p:tgtEl>
                                      </p:cBhvr>
                                    </p:animEffect>
                                    <p:set>
                                      <p:cBhvr>
                                        <p:cTn id="22" dur="1" fill="hold">
                                          <p:stCondLst>
                                            <p:cond delay="999"/>
                                          </p:stCondLst>
                                        </p:cTn>
                                        <p:tgtEl>
                                          <p:spTgt spid="31"/>
                                        </p:tgtEl>
                                        <p:attrNameLst>
                                          <p:attrName>style.visibility</p:attrName>
                                        </p:attrNameLst>
                                      </p:cBhvr>
                                      <p:to>
                                        <p:strVal val="hidden"/>
                                      </p:to>
                                    </p:se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2000"/>
                                        <p:tgtEl>
                                          <p:spTgt spid="53"/>
                                        </p:tgtEl>
                                      </p:cBhvr>
                                    </p:animEffect>
                                  </p:childTnLst>
                                </p:cTn>
                              </p:par>
                              <p:par>
                                <p:cTn id="27" presetID="0" presetClass="path" presetSubtype="0" accel="50000" decel="50000" fill="hold" nodeType="withEffect">
                                  <p:stCondLst>
                                    <p:cond delay="0"/>
                                  </p:stCondLst>
                                  <p:childTnLst>
                                    <p:animMotion origin="layout" path="M -2.77778E-7 1.11111E-6 C 0.00434 0.01736 0.00816 0.01667 0.02101 0.02106 C 0.03403 0.03403 0.05017 0.03958 0.06302 0.05278 C 0.06701 0.05648 0.06962 0.06273 0.07361 0.06667 C 0.07674 0.06991 0.08056 0.07176 0.0842 0.07361 C 0.08941 0.07639 0.1 0.08055 0.1 0.08055 C 0.12379 0.11296 0.0842 0.06157 0.12622 0.10162 C 0.13333 0.10833 0.13646 0.12245 0.14462 0.12616 C 0.14983 0.12847 0.16042 0.13333 0.16042 0.13333 C 0.16719 0.14213 0.17083 0.15046 0.17882 0.15787 C 0.19774 0.2 0.17674 0.1588 0.19462 0.18241 C 0.19844 0.18773 0.20122 0.19467 0.20521 0.2 C 0.20608 0.20463 0.2059 0.20995 0.20764 0.21389 C 0.20955 0.21736 0.21337 0.21829 0.2158 0.22106 C 0.23073 0.23842 0.22188 0.23032 0.2342 0.24907 C 0.23837 0.25532 0.24722 0.26667 0.24722 0.26667 C 0.25573 0.29861 0.27014 0.31042 0.29201 0.32268 C 0.29375 0.32616 0.29462 0.33102 0.29722 0.33333 C 0.30017 0.33611 0.30451 0.33495 0.30781 0.3368 C 0.3125 0.33958 0.31667 0.34352 0.32101 0.34722 C 0.33472 0.3588 0.34444 0.37407 0.35781 0.38588 C 0.36406 0.41088 0.3599 0.40092 0.3684 0.41736 C 0.37326 0.43704 0.3776 0.45694 0.3816 0.47708 C 0.37795 0.52407 0.38542 0.50833 0.36042 0.51921 C 0.35347 0.52616 0.34635 0.53333 0.33941 0.54028 C 0.33333 0.5463 0.31458 0.54815 0.30781 0.55069 C 0.27274 0.56366 0.24722 0.56273 0.20764 0.56481 C 0.18247 0.57616 0.13403 0.58009 0.10781 0.58241 C 0.0934 0.58866 0.0809 0.59305 0.0658 0.59653 C 0.05208 0.61435 0.06979 0.59329 0.0526 0.60694 C 0.05052 0.60856 0.04913 0.6118 0.04722 0.61389 C 0.03542 0.62685 0.02431 0.63889 0.0158 0.65602 C -0.0158 0.93495 0.20747 1.00972 0.3658 1.2 C 0.36493 1.20926 0.36424 1.21875 0.36302 1.22801 C 0.3625 1.23171 0.36094 1.23472 0.36042 1.23842 C 0.3592 1.24884 0.35781 1.27014 0.35781 1.27014 " pathEditMode="relative" ptsTypes="fffffffffffffffffffffffffffffffffffA">
                                      <p:cBhvr>
                                        <p:cTn id="28" dur="5000" fill="hold"/>
                                        <p:tgtEl>
                                          <p:spTgt spid="53"/>
                                        </p:tgtEl>
                                        <p:attrNameLst>
                                          <p:attrName>ppt_x</p:attrName>
                                          <p:attrName>ppt_y</p:attrName>
                                        </p:attrNameLst>
                                      </p:cBhvr>
                                    </p:animMotion>
                                  </p:childTnLst>
                                </p:cTn>
                              </p:par>
                              <p:par>
                                <p:cTn id="29" presetID="10" presetClass="entr" presetSubtype="0" fill="hold" nodeType="withEffect">
                                  <p:stCondLst>
                                    <p:cond delay="15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2000"/>
                                        <p:tgtEl>
                                          <p:spTgt spid="52"/>
                                        </p:tgtEl>
                                      </p:cBhvr>
                                    </p:animEffect>
                                  </p:childTnLst>
                                </p:cTn>
                              </p:par>
                              <p:par>
                                <p:cTn id="32" presetID="0" presetClass="path" presetSubtype="0" accel="50000" decel="50000" fill="hold" nodeType="withEffect">
                                  <p:stCondLst>
                                    <p:cond delay="1500"/>
                                  </p:stCondLst>
                                  <p:childTnLst>
                                    <p:animMotion origin="layout" path="M -5.83333E-6 5.92593E-6 C 0.02673 -0.0118 0.04843 -0.01342 0.07638 -0.01758 C 0.09218 -0.0199 0.11596 -0.02893 0.12899 -0.03147 C 0.15555 -0.03726 0.18385 -0.03957 0.21058 -0.04212 C 0.24531 -0.0537 0.2776 -0.06365 0.31319 -0.06666 C 0.32117 -0.07013 0.32881 -0.07476 0.33697 -0.07707 C 0.34999 -0.08078 0.37638 -0.08425 0.37638 -0.08425 C 0.40468 -0.09768 0.4309 -0.10439 0.46058 -0.10879 C 0.48784 -0.11712 0.51458 -0.12569 0.54218 -0.12985 C 0.5611 -0.14467 0.57846 -0.1486 0.59999 -0.15439 C 0.62291 -0.16944 0.64826 -0.17777 0.67117 -0.19305 C 0.67395 -0.1949 0.67603 -0.19837 0.67899 -0.19999 C 0.68662 -0.20416 0.70277 -0.21041 0.70277 -0.21041 C 0.71041 -0.22592 0.72308 -0.23795 0.73437 -0.24907 C 0.746 -0.29652 0.7519 -0.34907 0.71579 -0.36874 C 0.69426 -0.39721 0.66666 -0.4111 0.63697 -0.41782 C 0.6335 -0.4199 0.62985 -0.42198 0.62638 -0.42476 C 0.62187 -0.428 0.6177 -0.43217 0.61319 -0.43518 C 0.60017 -0.4442 0.58228 -0.44652 0.56857 -0.45277 C 0.56406 -0.45462 0.56006 -0.45856 0.55537 -0.45971 C 0.54357 -0.46365 0.49965 -0.4662 0.49478 -0.46666 C 0.48072 -0.47013 0.46666 -0.47314 0.45277 -0.47731 C 0.44652 -0.47916 0.44062 -0.48286 0.43437 -0.48425 C 0.42221 -0.48749 0.40971 -0.48911 0.39739 -0.4912 C 0.39305 -0.49235 0.38871 -0.49374 0.38437 -0.49467 C 0.36874 -0.5155 0.396 -0.48055 0.36058 -0.51573 C 0.35555 -0.52059 0.34739 -0.53332 0.34739 -0.53332 C 0.34253 -0.57291 0.33211 -0.62221 0.35537 -0.65277 C 0.36787 -0.68587 0.3868 -0.74143 0.41579 -0.75439 C 0.42326 -0.76411 0.4302 -0.76944 0.43958 -0.77545 C 0.44374 -0.7868 0.45121 -0.79582 0.45537 -0.80694 C 0.46267 -0.82638 0.4585 -0.8287 0.46319 -0.84582 C 0.47065 -0.87245 0.48281 -0.89559 0.48958 -0.92268 C 0.49044 -0.92962 0.48975 -0.93726 0.49218 -0.94397 C 0.49357 -0.94745 0.49878 -0.94698 0.49999 -0.95092 C 0.50815 -0.97684 0.5026 -0.98587 0.51319 -1.00694 C 0.51996 -1.03448 0.53194 -1.07198 0.54999 -1.08772 C 0.55399 -1.10786 0.55833 -1.10624 0.56579 -1.12268 C 0.57968 -1.15323 0.60069 -1.20439 0.62378 -1.22453 C 0.62551 -1.228 0.62638 -1.23263 0.62899 -1.23518 C 0.63593 -1.24189 0.65451 -1.24953 0.66319 -1.25254 C 0.67343 -1.2618 0.67951 -1.25995 0.68958 -1.26666 " pathEditMode="relative" ptsTypes="fffffffffffffffffffffffffffffffffffffffffA">
                                      <p:cBhvr>
                                        <p:cTn id="33" dur="5000" fill="hold"/>
                                        <p:tgtEl>
                                          <p:spTgt spid="52"/>
                                        </p:tgtEl>
                                        <p:attrNameLst>
                                          <p:attrName>ppt_x</p:attrName>
                                          <p:attrName>ppt_y</p:attrName>
                                        </p:attrNameLst>
                                      </p:cBhvr>
                                    </p:animMotion>
                                  </p:childTnLst>
                                </p:cTn>
                              </p:par>
                              <p:par>
                                <p:cTn id="34" presetID="10" presetClass="entr" presetSubtype="0" fill="hold" nodeType="withEffect">
                                  <p:stCondLst>
                                    <p:cond delay="300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childTnLst>
                                </p:cTn>
                              </p:par>
                              <p:par>
                                <p:cTn id="37" presetID="0" presetClass="path" presetSubtype="0" accel="50000" decel="50000" fill="hold" nodeType="withEffect">
                                  <p:stCondLst>
                                    <p:cond delay="3000"/>
                                  </p:stCondLst>
                                  <p:childTnLst>
                                    <p:animMotion origin="layout" path="M 4.72222E-6 -1.48148E-6 C 0.05347 -0.00138 0.10851 0.00926 0.16059 -0.00694 C 0.17986 -0.01296 0.1993 -0.02384 0.2184 -0.03148 C 0.23212 -0.03703 0.2467 -0.03958 0.26042 -0.0456 C 0.2776 -0.05324 0.28073 -0.0625 0.3 -0.06666 C 0.32448 -0.08865 0.30955 -0.07939 0.34739 -0.08773 C 0.35417 -0.0912 0.36111 -0.09537 0.3684 -0.09814 C 0.37344 -0.10023 0.37917 -0.0993 0.3842 -0.10185 C 0.38889 -0.10416 0.39271 -0.10949 0.39722 -0.11226 C 0.40937 -0.11944 0.42396 -0.11828 0.4368 -0.12291 C 0.5691 -0.12013 0.57326 -0.13703 0.6526 -0.10185 C 0.6559 -0.09722 0.65972 -0.09236 0.66302 -0.08773 C 0.66562 -0.08425 0.67083 -0.07731 0.67083 -0.07731 C 0.67552 -0.05925 0.67882 -0.04328 0.68142 -0.02453 C 0.68055 -0.0162 0.67726 0.02639 0.67083 0.03149 C 0.58663 0.09931 0.66094 0.04885 0.42361 0.05255 C 0.42448 0.06204 0.42378 0.072 0.42621 0.08079 C 0.4276 0.08473 0.43177 0.08496 0.4342 0.08774 C 0.44548 0.10047 0.4566 0.11436 0.47101 0.11922 C 0.48594 0.13264 0.47673 0.12709 0.50521 0.12987 C 0.60243 0.13982 0.48628 0.12524 0.6 0.14028 C 0.62448 0.1544 0.64253 0.15301 0.6684 0.15788 C 0.7026 0.15371 0.73455 0.14769 0.7684 0.14375 C 0.78958 0.13681 0.81337 0.13264 0.8342 0.12269 C 0.87066 0.12732 0.88021 0.12778 0.90781 0.13681 C 0.91111 0.13959 0.91892 0.14538 0.92101 0.15093 C 0.92239 0.1551 0.92239 0.16042 0.92361 0.16482 C 0.92483 0.16968 0.92726 0.17431 0.92899 0.17894 C 0.93108 0.2007 0.93993 0.24468 0.92899 0.2632 C 0.92691 0.26644 0.92361 0.26783 0.92101 0.27014 C 0.91233 0.3051 0.89097 0.30487 0.8684 0.31227 C 0.85642 0.32292 0.84253 0.32385 0.82882 0.32987 C 0.8243 0.33195 0.81996 0.33403 0.8158 0.33681 C 0.81302 0.33866 0.81076 0.34237 0.80781 0.34375 C 0.80087 0.34676 0.77257 0.35024 0.7684 0.35093 C 0.76319 0.35556 0.75868 0.36343 0.75243 0.36482 C 0.69566 0.37732 0.5783 0.38102 0.52899 0.38241 C 0.51389 0.38357 0.49896 0.38403 0.4842 0.38588 C 0.45243 0.38982 0.48889 0.38612 0.4684 0.39653 C 0.46319 0.39908 0.45781 0.39885 0.4526 0.4 C 0.44983 0.40116 0.44757 0.40278 0.44462 0.40348 C 0.43854 0.4051 0.43229 0.4044 0.42621 0.40695 C 0.42083 0.40926 0.41614 0.41459 0.41059 0.4176 C 0.39514 0.4257 0.37656 0.42408 0.36059 0.42801 C 0.26701 0.44977 0.37292 0.42894 0.28403 0.44561 C 0.26597 0.44908 0.24705 0.44908 0.22899 0.45255 C 0.2118 0.46181 0.19444 0.46227 0.17639 0.46667 C 0.15173 0.47269 0.16962 0.46945 0.1316 0.48079 C 0.11996 0.48426 0.11371 0.4838 0.1026 0.48774 C 0.09722 0.48959 0.0868 0.49468 0.0868 0.49468 C 0.07934 0.5051 0.07309 0.5044 0.06319 0.5088 C 0.05243 0.52269 0.06389 0.50973 0.05 0.51922 C 0.03976 0.52593 0.03264 0.53311 0.02101 0.53681 C 0.01753 0.53913 0.01423 0.5419 0.01059 0.54375 C 0.00712 0.54538 4.72222E-6 0.54746 4.72222E-6 0.54746 " pathEditMode="relative" ptsTypes="ffffffffffffffffffffffffffffffffffffffffffffffffffffffA">
                                      <p:cBhvr>
                                        <p:cTn id="38" dur="5000" fill="hold"/>
                                        <p:tgtEl>
                                          <p:spTgt spid="51"/>
                                        </p:tgtEl>
                                        <p:attrNameLst>
                                          <p:attrName>ppt_x</p:attrName>
                                          <p:attrName>ppt_y</p:attrName>
                                        </p:attrNameLst>
                                      </p:cBhvr>
                                    </p:animMotion>
                                  </p:childTnLst>
                                </p:cTn>
                              </p:par>
                              <p:par>
                                <p:cTn id="39" presetID="10" presetClass="entr" presetSubtype="0" fill="hold" nodeType="withEffect">
                                  <p:stCondLst>
                                    <p:cond delay="4500"/>
                                  </p:stCondLst>
                                  <p:iterate type="lt">
                                    <p:tmPct val="0"/>
                                  </p:iterate>
                                  <p:childTnLst>
                                    <p:set>
                                      <p:cBhvr>
                                        <p:cTn id="40" dur="1" fill="hold">
                                          <p:stCondLst>
                                            <p:cond delay="0"/>
                                          </p:stCondLst>
                                        </p:cTn>
                                        <p:tgtEl>
                                          <p:spTgt spid="47"/>
                                        </p:tgtEl>
                                        <p:attrNameLst>
                                          <p:attrName>style.visibility</p:attrName>
                                        </p:attrNameLst>
                                      </p:cBhvr>
                                      <p:to>
                                        <p:strVal val="visible"/>
                                      </p:to>
                                    </p:set>
                                    <p:animEffect transition="in" filter="fade">
                                      <p:cBhvr>
                                        <p:cTn id="41" dur="2000"/>
                                        <p:tgtEl>
                                          <p:spTgt spid="47"/>
                                        </p:tgtEl>
                                      </p:cBhvr>
                                    </p:animEffect>
                                  </p:childTnLst>
                                </p:cTn>
                              </p:par>
                              <p:par>
                                <p:cTn id="42" presetID="0" presetClass="path" presetSubtype="0" accel="50000" decel="50000" fill="hold" nodeType="withEffect">
                                  <p:stCondLst>
                                    <p:cond delay="4500"/>
                                  </p:stCondLst>
                                  <p:iterate type="lt">
                                    <p:tmPct val="0"/>
                                  </p:iterate>
                                  <p:childTnLst>
                                    <p:animMotion origin="layout" path="M 3.33333E-6 0 C 0.0059 -0.01968 0.00798 -0.03958 0.01319 -0.05926 C 0.01232 -0.09213 0.01198 -0.125 0.01041 -0.15764 C 0.01024 -0.16134 0.0085 -0.16458 0.00781 -0.16806 C 0.0059 -0.17731 0.00677 -0.18843 0.0026 -0.1963 C -0.00243 -0.20579 -0.01146 -0.21019 -0.01841 -0.21713 C -0.02396 -0.22269 -0.02639 -0.23241 -0.0316 -0.23819 C -0.04375 -0.25162 -0.05886 -0.25301 -0.07379 -0.25579 C -0.09948 -0.26736 -0.10504 -0.27014 -0.1316 -0.27361 C -0.19306 -0.29352 -0.24861 -0.29236 -0.3132 -0.29444 C -0.3408 -0.30671 -0.36979 -0.31019 -0.3974 -0.32269 C -0.40816 -0.33218 -0.41927 -0.33264 -0.4316 -0.33657 C -0.43681 -0.34144 -0.44549 -0.34259 -0.4474 -0.35046 C -0.44827 -0.35394 -0.44809 -0.3588 -0.45 -0.36111 C -0.48889 -0.41296 -0.45851 -0.36551 -0.479 -0.38935 C -0.48282 -0.39375 -0.48559 -0.39954 -0.48959 -0.40324 C -0.51736 -0.43125 -0.48368 -0.38843 -0.50799 -0.42106 C -0.51563 -0.45116 -0.50643 -0.50972 -0.479 -0.52245 C -0.47153 -0.52616 -0.4632 -0.525 -0.45539 -0.52616 C -0.43941 -0.53333 -0.42205 -0.53403 -0.40539 -0.53657 C -0.3816 -0.54699 -0.42118 -0.5294 -0.3816 -0.55046 C -0.3783 -0.55255 -0.37448 -0.55255 -0.37118 -0.55417 C -0.36059 -0.55949 -0.35018 -0.56574 -0.33959 -0.57153 C -0.32587 -0.57917 -0.3092 -0.58009 -0.29479 -0.58218 C -0.28959 -0.58449 -0.28438 -0.58727 -0.279 -0.58912 C -0.27379 -0.59074 -0.2658 -0.58634 -0.2632 -0.59259 C -0.25973 -0.60093 -0.26459 -0.61157 -0.2658 -0.62083 C -0.26702 -0.62917 -0.26754 -0.63843 -0.27118 -0.64537 C -0.27639 -0.65532 -0.29705 -0.68356 -0.30539 -0.69097 C -0.31615 -0.70069 -0.31806 -0.69769 -0.3316 -0.70139 C -0.36789 -0.71111 -0.39532 -0.71852 -0.4316 -0.72245 C -0.44427 -0.72569 -0.44601 -0.725 -0.45799 -0.7331 C -0.46077 -0.73519 -0.46285 -0.73866 -0.4658 -0.74028 C -0.47309 -0.74398 -0.49861 -0.7463 -0.50261 -0.74722 C -0.5342 -0.75347 -0.5658 -0.7588 -0.5974 -0.76481 C -0.60261 -0.7669 -0.60816 -0.76852 -0.6132 -0.77153 C -0.63924 -0.78889 -0.60747 -0.77801 -0.63681 -0.78565 C -0.6467 -0.79213 -0.65886 -0.79606 -0.66841 -0.80324 C -0.68577 -0.81667 -0.70677 -0.83356 -0.72118 -0.85231 C -0.72466 -0.8662 -0.72552 -0.88056 -0.729 -0.89444 C -0.72813 -0.91204 -0.72848 -0.92963 -0.72639 -0.94699 C -0.72414 -0.96551 -0.70938 -0.97523 -0.70261 -0.98912 C -0.70052 -0.99352 -0.68646 -1.01875 -0.6842 -1.02083 C -0.68125 -1.02338 -0.67726 -1.02292 -0.67379 -1.02431 C -0.66927 -1.02639 -0.66493 -1.02894 -0.66059 -1.03125 C -0.65799 -1.03472 -0.65608 -1.04005 -0.65261 -1.0419 C -0.64427 -1.04606 -0.62639 -1.04884 -0.62639 -1.04861 C -0.56858 -1.10046 -0.49479 -1.07199 -0.42639 -1.07338 C -0.35625 -1.07083 -0.28473 -1.08148 -0.2158 -1.06296 C -0.17552 -1.05231 -0.1566 -1.03588 -0.12379 -1.00671 C -0.09427 -0.98056 -0.06216 -0.95532 -0.04219 -0.91551 C -0.04167 -0.79468 -0.18212 -0.7331 -0.21007 -0.69653 " pathEditMode="relative" rAng="0" ptsTypes="ffffffffffffffffffffffffffffffffffffffffffffffffffff">
                                      <p:cBhvr>
                                        <p:cTn id="43" dur="5000" fill="hold"/>
                                        <p:tgtEl>
                                          <p:spTgt spid="47"/>
                                        </p:tgtEl>
                                        <p:attrNameLst>
                                          <p:attrName>ppt_x</p:attrName>
                                          <p:attrName>ppt_y</p:attrName>
                                        </p:attrNameLst>
                                      </p:cBhvr>
                                      <p:rCtr x="-358" y="-550"/>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2000"/>
                                        <p:tgtEl>
                                          <p:spTgt spid="53"/>
                                        </p:tgtEl>
                                      </p:cBhvr>
                                    </p:animEffect>
                                    <p:set>
                                      <p:cBhvr>
                                        <p:cTn id="48" dur="1" fill="hold">
                                          <p:stCondLst>
                                            <p:cond delay="1999"/>
                                          </p:stCondLst>
                                        </p:cTn>
                                        <p:tgtEl>
                                          <p:spTgt spid="5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2000"/>
                                        <p:tgtEl>
                                          <p:spTgt spid="52"/>
                                        </p:tgtEl>
                                      </p:cBhvr>
                                    </p:animEffect>
                                    <p:set>
                                      <p:cBhvr>
                                        <p:cTn id="51" dur="1" fill="hold">
                                          <p:stCondLst>
                                            <p:cond delay="1999"/>
                                          </p:stCondLst>
                                        </p:cTn>
                                        <p:tgtEl>
                                          <p:spTgt spid="5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51"/>
                                        </p:tgtEl>
                                      </p:cBhvr>
                                    </p:animEffect>
                                    <p:set>
                                      <p:cBhvr>
                                        <p:cTn id="54" dur="1" fill="hold">
                                          <p:stCondLst>
                                            <p:cond delay="1999"/>
                                          </p:stCondLst>
                                        </p:cTn>
                                        <p:tgtEl>
                                          <p:spTgt spid="51"/>
                                        </p:tgtEl>
                                        <p:attrNameLst>
                                          <p:attrName>style.visibility</p:attrName>
                                        </p:attrNameLst>
                                      </p:cBhvr>
                                      <p:to>
                                        <p:strVal val="hidden"/>
                                      </p:to>
                                    </p:set>
                                  </p:childTnLst>
                                </p:cTn>
                              </p:par>
                              <p:par>
                                <p:cTn id="55" presetID="6" presetClass="emph" presetSubtype="0" fill="hold" nodeType="withEffect">
                                  <p:stCondLst>
                                    <p:cond delay="0"/>
                                  </p:stCondLst>
                                  <p:iterate type="lt">
                                    <p:tmPct val="0"/>
                                  </p:iterate>
                                  <p:childTnLst>
                                    <p:animScale>
                                      <p:cBhvr>
                                        <p:cTn id="56" dur="2000" fill="hold"/>
                                        <p:tgtEl>
                                          <p:spTgt spid="47"/>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53" presetClass="exit" presetSubtype="0" fill="hold" grpId="0" nodeType="clickEffect">
                                  <p:stCondLst>
                                    <p:cond delay="0"/>
                                  </p:stCondLst>
                                  <p:childTnLst>
                                    <p:anim calcmode="lin" valueType="num">
                                      <p:cBhvr>
                                        <p:cTn id="60" dur="1000"/>
                                        <p:tgtEl>
                                          <p:spTgt spid="26"/>
                                        </p:tgtEl>
                                        <p:attrNameLst>
                                          <p:attrName>ppt_w</p:attrName>
                                        </p:attrNameLst>
                                      </p:cBhvr>
                                      <p:tavLst>
                                        <p:tav tm="0">
                                          <p:val>
                                            <p:strVal val="ppt_w"/>
                                          </p:val>
                                        </p:tav>
                                        <p:tav tm="100000">
                                          <p:val>
                                            <p:fltVal val="0"/>
                                          </p:val>
                                        </p:tav>
                                      </p:tavLst>
                                    </p:anim>
                                    <p:anim calcmode="lin" valueType="num">
                                      <p:cBhvr>
                                        <p:cTn id="61" dur="1000"/>
                                        <p:tgtEl>
                                          <p:spTgt spid="26"/>
                                        </p:tgtEl>
                                        <p:attrNameLst>
                                          <p:attrName>ppt_h</p:attrName>
                                        </p:attrNameLst>
                                      </p:cBhvr>
                                      <p:tavLst>
                                        <p:tav tm="0">
                                          <p:val>
                                            <p:strVal val="ppt_h"/>
                                          </p:val>
                                        </p:tav>
                                        <p:tav tm="100000">
                                          <p:val>
                                            <p:fltVal val="0"/>
                                          </p:val>
                                        </p:tav>
                                      </p:tavLst>
                                    </p:anim>
                                    <p:animEffect transition="out" filter="fade">
                                      <p:cBhvr>
                                        <p:cTn id="62" dur="1000"/>
                                        <p:tgtEl>
                                          <p:spTgt spid="26"/>
                                        </p:tgtEl>
                                      </p:cBhvr>
                                    </p:animEffect>
                                    <p:set>
                                      <p:cBhvr>
                                        <p:cTn id="63" dur="1" fill="hold">
                                          <p:stCondLst>
                                            <p:cond delay="999"/>
                                          </p:stCondLst>
                                        </p:cTn>
                                        <p:tgtEl>
                                          <p:spTgt spid="26"/>
                                        </p:tgtEl>
                                        <p:attrNameLst>
                                          <p:attrName>style.visibility</p:attrName>
                                        </p:attrNameLst>
                                      </p:cBhvr>
                                      <p:to>
                                        <p:strVal val="hidden"/>
                                      </p:to>
                                    </p:set>
                                  </p:childTnLst>
                                </p:cTn>
                              </p:par>
                              <p:par>
                                <p:cTn id="64" presetID="53"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 calcmode="lin" valueType="num">
                                      <p:cBhvr>
                                        <p:cTn id="66" dur="1000" fill="hold"/>
                                        <p:tgtEl>
                                          <p:spTgt spid="40"/>
                                        </p:tgtEl>
                                        <p:attrNameLst>
                                          <p:attrName>ppt_w</p:attrName>
                                        </p:attrNameLst>
                                      </p:cBhvr>
                                      <p:tavLst>
                                        <p:tav tm="0">
                                          <p:val>
                                            <p:fltVal val="0"/>
                                          </p:val>
                                        </p:tav>
                                        <p:tav tm="100000">
                                          <p:val>
                                            <p:strVal val="#ppt_w"/>
                                          </p:val>
                                        </p:tav>
                                      </p:tavLst>
                                    </p:anim>
                                    <p:anim calcmode="lin" valueType="num">
                                      <p:cBhvr>
                                        <p:cTn id="67" dur="1000" fill="hold"/>
                                        <p:tgtEl>
                                          <p:spTgt spid="40"/>
                                        </p:tgtEl>
                                        <p:attrNameLst>
                                          <p:attrName>ppt_h</p:attrName>
                                        </p:attrNameLst>
                                      </p:cBhvr>
                                      <p:tavLst>
                                        <p:tav tm="0">
                                          <p:val>
                                            <p:fltVal val="0"/>
                                          </p:val>
                                        </p:tav>
                                        <p:tav tm="100000">
                                          <p:val>
                                            <p:strVal val="#ppt_h"/>
                                          </p:val>
                                        </p:tav>
                                      </p:tavLst>
                                    </p:anim>
                                    <p:animEffect transition="in" filter="fade">
                                      <p:cBhvr>
                                        <p:cTn id="6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0" grpId="0"/>
    </p:bldLst>
  </p:timing>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https://en.wikipedia.org/wiki/Osage_Nation</a:t>
            </a:r>
            <a:endParaRPr lang="en-US" dirty="0" smtClean="0"/>
          </a:p>
          <a:p>
            <a:endParaRPr lang="en-US" dirty="0" smtClean="0"/>
          </a:p>
          <a:p>
            <a:r>
              <a:rPr lang="en-US" dirty="0" smtClean="0"/>
              <a:t>	The OSAGE establish dominance in the Plains region by 1750, with control "over half or more of Missouri, Arkansas, Oklahoma, and Kansas," which they maintained for nearly 150 years.</a:t>
            </a:r>
            <a:r>
              <a:rPr lang="en-US" baseline="30000" dirty="0" smtClean="0"/>
              <a:t> </a:t>
            </a:r>
            <a:r>
              <a:rPr lang="en-US" dirty="0" smtClean="0"/>
              <a:t>They lived near the Missouri River. Together with the Kiowa, Comanche, and Apache, they dominated western Oklahoma.</a:t>
            </a:r>
          </a:p>
          <a:p>
            <a:r>
              <a:rPr lang="en-US" dirty="0" smtClean="0"/>
              <a:t>	 In the early 19th century, some Cherokee, such as Sequoyah, voluntarily removed from the Southeast to the Arkansas River valley under pressure from European-American settlement in their traditional territory. They clashed there with the Osage, who controlled this area. The Osage regarded the Cherokee as invaders. They began raiding Cherokee towns, stealing horses, carrying off captives (usually women and children), and killing others, trying to drive out the Cherokee with a campaign of violence and fear. The Cherokee were not effective in stopping the Osage raids, and worked to gain support from related tribes as well as whites. The peoples confronted each other in the "Battle of Claremore Mound," in which 38 Osage warriors were killed and 104 were taken captive by the Cherokee and their allies. As a result of the battle, the United States constructed Fort Smith in present-day Arkansas. It was intended to prevent armed confrontations between the Osage and other tribes. The US compelled the Osage to cede additional land to the federal government in the treaty referred to as Lovely's Purchase.</a:t>
            </a:r>
          </a:p>
          <a:p>
            <a:r>
              <a:rPr lang="en-US" dirty="0" smtClean="0"/>
              <a:t>	 The Osage occupied land in present-day Kansas and in Indian Territory. In the 1830s the US government promised some of this land to the Cherokee and four other southeastern tribes under Indian Removal. When the Cherokee arrived to find that the land was already occupied, many conflicts arose with the Osage over territory and resources.</a:t>
            </a:r>
            <a:endParaRPr lang="en-US" dirty="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523875" y="762000"/>
            <a:ext cx="8162925" cy="6072188"/>
            <a:chOff x="523875" y="762000"/>
            <a:chExt cx="8162925" cy="6072188"/>
          </a:xfrm>
        </p:grpSpPr>
        <p:pic>
          <p:nvPicPr>
            <p:cNvPr id="39"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0" name="Group 15"/>
            <p:cNvGrpSpPr/>
            <p:nvPr/>
          </p:nvGrpSpPr>
          <p:grpSpPr>
            <a:xfrm>
              <a:off x="1905000" y="1338943"/>
              <a:ext cx="6096000" cy="4147457"/>
              <a:chOff x="1905000" y="1338943"/>
              <a:chExt cx="6096000" cy="4147457"/>
            </a:xfrm>
          </p:grpSpPr>
          <p:grpSp>
            <p:nvGrpSpPr>
              <p:cNvPr id="41" name="Group 14"/>
              <p:cNvGrpSpPr/>
              <p:nvPr/>
            </p:nvGrpSpPr>
            <p:grpSpPr>
              <a:xfrm>
                <a:off x="1905000" y="1338943"/>
                <a:ext cx="6096000" cy="4147457"/>
                <a:chOff x="1905000" y="1338943"/>
                <a:chExt cx="6096000" cy="4147457"/>
              </a:xfrm>
            </p:grpSpPr>
            <p:grpSp>
              <p:nvGrpSpPr>
                <p:cNvPr id="43" name="Group 13"/>
                <p:cNvGrpSpPr/>
                <p:nvPr/>
              </p:nvGrpSpPr>
              <p:grpSpPr>
                <a:xfrm>
                  <a:off x="1905000" y="1338943"/>
                  <a:ext cx="6096000" cy="4147457"/>
                  <a:chOff x="1905000" y="1338943"/>
                  <a:chExt cx="6096000" cy="4147457"/>
                </a:xfrm>
              </p:grpSpPr>
              <p:pic>
                <p:nvPicPr>
                  <p:cNvPr id="45"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46"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50"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4" name="Freeform 43"/>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2" name="Rectangle 41"/>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11" name="TextBox 10"/>
          <p:cNvSpPr txBox="1"/>
          <p:nvPr/>
        </p:nvSpPr>
        <p:spPr>
          <a:xfrm>
            <a:off x="0" y="0"/>
            <a:ext cx="9144000" cy="830997"/>
          </a:xfrm>
          <a:prstGeom prst="rect">
            <a:avLst/>
          </a:prstGeom>
        </p:spPr>
        <p:txBody>
          <a:bodyPr wrap="square" rtlCol="0">
            <a:spAutoFit/>
          </a:bodyPr>
          <a:lstStyle/>
          <a:p>
            <a:pPr marL="0" lvl="3"/>
            <a:r>
              <a:rPr lang="en-US" sz="4800" b="1" i="1" spc="100" dirty="0" smtClean="0">
                <a:solidFill>
                  <a:srgbClr val="00B050"/>
                </a:solidFill>
                <a:effectLst>
                  <a:outerShdw dist="50800" dir="7200000" algn="ctr" rotWithShape="0">
                    <a:schemeClr val="tx1"/>
                  </a:outerShdw>
                </a:effectLst>
                <a:cs typeface="Arial" pitchFamily="34" charset="0"/>
              </a:rPr>
              <a:t>What will they find there?</a:t>
            </a:r>
          </a:p>
        </p:txBody>
      </p:sp>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pic>
        <p:nvPicPr>
          <p:cNvPr id="38" name="Picture 5"/>
          <p:cNvPicPr>
            <a:picLocks noChangeAspect="1" noChangeArrowheads="1"/>
          </p:cNvPicPr>
          <p:nvPr/>
        </p:nvPicPr>
        <p:blipFill>
          <a:blip r:embed="rId4"/>
          <a:srcRect l="1504" t="5970" r="2256" b="4478"/>
          <a:stretch>
            <a:fillRect/>
          </a:stretch>
        </p:blipFill>
        <p:spPr bwMode="auto">
          <a:xfrm>
            <a:off x="2177627" y="838200"/>
            <a:ext cx="4985173" cy="35052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800" decel="100000"/>
                                        <p:tgtEl>
                                          <p:spTgt spid="35"/>
                                        </p:tgtEl>
                                      </p:cBhvr>
                                    </p:animEffect>
                                    <p:anim calcmode="lin" valueType="num">
                                      <p:cBhvr>
                                        <p:cTn id="16" dur="800" decel="100000" fill="hold"/>
                                        <p:tgtEl>
                                          <p:spTgt spid="35"/>
                                        </p:tgtEl>
                                        <p:attrNameLst>
                                          <p:attrName>style.rotation</p:attrName>
                                        </p:attrNameLst>
                                      </p:cBhvr>
                                      <p:tavLst>
                                        <p:tav tm="0">
                                          <p:val>
                                            <p:fltVal val="-90"/>
                                          </p:val>
                                        </p:tav>
                                        <p:tav tm="100000">
                                          <p:val>
                                            <p:fltVal val="0"/>
                                          </p:val>
                                        </p:tav>
                                      </p:tavLst>
                                    </p:anim>
                                    <p:anim calcmode="lin" valueType="num">
                                      <p:cBhvr>
                                        <p:cTn id="17" dur="800" decel="100000" fill="hold"/>
                                        <p:tgtEl>
                                          <p:spTgt spid="35"/>
                                        </p:tgtEl>
                                        <p:attrNameLst>
                                          <p:attrName>ppt_x</p:attrName>
                                        </p:attrNameLst>
                                      </p:cBhvr>
                                      <p:tavLst>
                                        <p:tav tm="0">
                                          <p:val>
                                            <p:strVal val="#ppt_x+0.4"/>
                                          </p:val>
                                        </p:tav>
                                        <p:tav tm="100000">
                                          <p:val>
                                            <p:strVal val="#ppt_x-0.05"/>
                                          </p:val>
                                        </p:tav>
                                      </p:tavLst>
                                    </p:anim>
                                    <p:anim calcmode="lin" valueType="num">
                                      <p:cBhvr>
                                        <p:cTn id="18" dur="800" decel="100000" fill="hold"/>
                                        <p:tgtEl>
                                          <p:spTgt spid="3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800" decel="100000"/>
                                        <p:tgtEl>
                                          <p:spTgt spid="36"/>
                                        </p:tgtEl>
                                      </p:cBhvr>
                                    </p:animEffect>
                                    <p:anim calcmode="lin" valueType="num">
                                      <p:cBhvr>
                                        <p:cTn id="24" dur="800" decel="100000" fill="hold"/>
                                        <p:tgtEl>
                                          <p:spTgt spid="36"/>
                                        </p:tgtEl>
                                        <p:attrNameLst>
                                          <p:attrName>style.rotation</p:attrName>
                                        </p:attrNameLst>
                                      </p:cBhvr>
                                      <p:tavLst>
                                        <p:tav tm="0">
                                          <p:val>
                                            <p:fltVal val="-90"/>
                                          </p:val>
                                        </p:tav>
                                        <p:tav tm="100000">
                                          <p:val>
                                            <p:fltVal val="0"/>
                                          </p:val>
                                        </p:tav>
                                      </p:tavLst>
                                    </p:anim>
                                    <p:anim calcmode="lin" valueType="num">
                                      <p:cBhvr>
                                        <p:cTn id="25" dur="800" decel="100000" fill="hold"/>
                                        <p:tgtEl>
                                          <p:spTgt spid="36"/>
                                        </p:tgtEl>
                                        <p:attrNameLst>
                                          <p:attrName>ppt_x</p:attrName>
                                        </p:attrNameLst>
                                      </p:cBhvr>
                                      <p:tavLst>
                                        <p:tav tm="0">
                                          <p:val>
                                            <p:strVal val="#ppt_x+0.4"/>
                                          </p:val>
                                        </p:tav>
                                        <p:tav tm="100000">
                                          <p:val>
                                            <p:strVal val="#ppt_x-0.05"/>
                                          </p:val>
                                        </p:tav>
                                      </p:tavLst>
                                    </p:anim>
                                    <p:anim calcmode="lin" valueType="num">
                                      <p:cBhvr>
                                        <p:cTn id="26" dur="800" decel="100000" fill="hold"/>
                                        <p:tgtEl>
                                          <p:spTgt spid="3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800" decel="100000"/>
                                        <p:tgtEl>
                                          <p:spTgt spid="37"/>
                                        </p:tgtEl>
                                      </p:cBhvr>
                                    </p:animEffect>
                                    <p:anim calcmode="lin" valueType="num">
                                      <p:cBhvr>
                                        <p:cTn id="32" dur="800" decel="100000" fill="hold"/>
                                        <p:tgtEl>
                                          <p:spTgt spid="37"/>
                                        </p:tgtEl>
                                        <p:attrNameLst>
                                          <p:attrName>style.rotation</p:attrName>
                                        </p:attrNameLst>
                                      </p:cBhvr>
                                      <p:tavLst>
                                        <p:tav tm="0">
                                          <p:val>
                                            <p:fltVal val="-90"/>
                                          </p:val>
                                        </p:tav>
                                        <p:tav tm="100000">
                                          <p:val>
                                            <p:fltVal val="0"/>
                                          </p:val>
                                        </p:tav>
                                      </p:tavLst>
                                    </p:anim>
                                    <p:anim calcmode="lin" valueType="num">
                                      <p:cBhvr>
                                        <p:cTn id="33" dur="800" decel="100000" fill="hold"/>
                                        <p:tgtEl>
                                          <p:spTgt spid="37"/>
                                        </p:tgtEl>
                                        <p:attrNameLst>
                                          <p:attrName>ppt_x</p:attrName>
                                        </p:attrNameLst>
                                      </p:cBhvr>
                                      <p:tavLst>
                                        <p:tav tm="0">
                                          <p:val>
                                            <p:strVal val="#ppt_x+0.4"/>
                                          </p:val>
                                        </p:tav>
                                        <p:tav tm="100000">
                                          <p:val>
                                            <p:strVal val="#ppt_x-0.05"/>
                                          </p:val>
                                        </p:tav>
                                      </p:tavLst>
                                    </p:anim>
                                    <p:anim calcmode="lin" valueType="num">
                                      <p:cBhvr>
                                        <p:cTn id="34" dur="800" decel="100000" fill="hold"/>
                                        <p:tgtEl>
                                          <p:spTgt spid="3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grpId="0" nodeType="clickEffect">
                                  <p:stCondLst>
                                    <p:cond delay="0"/>
                                  </p:stCondLst>
                                  <p:childTnLst>
                                    <p:animMotion origin="layout" path="M 3.33333E-6 -0.01111 L -0.175 -0.01157 " pathEditMode="relative" rAng="0" ptsTypes="AA">
                                      <p:cBhvr>
                                        <p:cTn id="40" dur="1000" fill="hold"/>
                                        <p:tgtEl>
                                          <p:spTgt spid="61"/>
                                        </p:tgtEl>
                                        <p:attrNameLst>
                                          <p:attrName>ppt_x</p:attrName>
                                          <p:attrName>ppt_y</p:attrName>
                                        </p:attrNameLst>
                                      </p:cBhvr>
                                      <p:rCtr x="-87" y="0"/>
                                    </p:animMotion>
                                  </p:childTnLst>
                                </p:cTn>
                              </p:par>
                              <p:par>
                                <p:cTn id="41" presetID="10" presetClass="entr" presetSubtype="0" fill="hold" grpId="0" nodeType="withEffect">
                                  <p:stCondLst>
                                    <p:cond delay="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par>
                                <p:cTn id="44" presetID="10" presetClass="exit" presetSubtype="0" fill="hold" grpId="1" nodeType="withEffect">
                                  <p:stCondLst>
                                    <p:cond delay="500"/>
                                  </p:stCondLst>
                                  <p:childTnLst>
                                    <p:animEffect transition="out" filter="fade">
                                      <p:cBhvr>
                                        <p:cTn id="45" dur="2000"/>
                                        <p:tgtEl>
                                          <p:spTgt spid="61"/>
                                        </p:tgtEl>
                                      </p:cBhvr>
                                    </p:animEffect>
                                    <p:set>
                                      <p:cBhvr>
                                        <p:cTn id="46" dur="1" fill="hold">
                                          <p:stCondLst>
                                            <p:cond delay="1999"/>
                                          </p:stCondLst>
                                        </p:cTn>
                                        <p:tgtEl>
                                          <p:spTgt spid="61"/>
                                        </p:tgtEl>
                                        <p:attrNameLst>
                                          <p:attrName>style.visibility</p:attrName>
                                        </p:attrNameLst>
                                      </p:cBhvr>
                                      <p:to>
                                        <p:strVal val="hidden"/>
                                      </p:to>
                                    </p:set>
                                  </p:childTnLst>
                                </p:cTn>
                              </p:par>
                              <p:par>
                                <p:cTn id="47" presetID="10" presetClass="exit" presetSubtype="0" fill="hold" grpId="0" nodeType="withEffect">
                                  <p:stCondLst>
                                    <p:cond delay="500"/>
                                  </p:stCondLst>
                                  <p:childTnLst>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3"/>
                                        </p:tgtEl>
                                      </p:cBhvr>
                                    </p:animEffect>
                                    <p:set>
                                      <p:cBhvr>
                                        <p:cTn id="52" dur="1" fill="hold">
                                          <p:stCondLst>
                                            <p:cond delay="999"/>
                                          </p:stCondLst>
                                        </p:cTn>
                                        <p:tgtEl>
                                          <p:spTgt spid="3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35"/>
                                        </p:tgtEl>
                                      </p:cBhvr>
                                    </p:animEffect>
                                    <p:set>
                                      <p:cBhvr>
                                        <p:cTn id="55" dur="1" fill="hold">
                                          <p:stCondLst>
                                            <p:cond delay="999"/>
                                          </p:stCondLst>
                                        </p:cTn>
                                        <p:tgtEl>
                                          <p:spTgt spid="35"/>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childTnLst>
                          </p:cTn>
                        </p:par>
                        <p:par>
                          <p:cTn id="59" fill="hold">
                            <p:stCondLst>
                              <p:cond delay="2500"/>
                            </p:stCondLst>
                            <p:childTnLst>
                              <p:par>
                                <p:cTn id="60" presetID="53" presetClass="entr" presetSubtype="0"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1000" fill="hold"/>
                                        <p:tgtEl>
                                          <p:spTgt spid="31"/>
                                        </p:tgtEl>
                                        <p:attrNameLst>
                                          <p:attrName>ppt_w</p:attrName>
                                        </p:attrNameLst>
                                      </p:cBhvr>
                                      <p:tavLst>
                                        <p:tav tm="0">
                                          <p:val>
                                            <p:fltVal val="0"/>
                                          </p:val>
                                        </p:tav>
                                        <p:tav tm="100000">
                                          <p:val>
                                            <p:strVal val="#ppt_w"/>
                                          </p:val>
                                        </p:tav>
                                      </p:tavLst>
                                    </p:anim>
                                    <p:anim calcmode="lin" valueType="num">
                                      <p:cBhvr>
                                        <p:cTn id="63" dur="1000" fill="hold"/>
                                        <p:tgtEl>
                                          <p:spTgt spid="31"/>
                                        </p:tgtEl>
                                        <p:attrNameLst>
                                          <p:attrName>ppt_h</p:attrName>
                                        </p:attrNameLst>
                                      </p:cBhvr>
                                      <p:tavLst>
                                        <p:tav tm="0">
                                          <p:val>
                                            <p:fltVal val="0"/>
                                          </p:val>
                                        </p:tav>
                                        <p:tav tm="100000">
                                          <p:val>
                                            <p:strVal val="#ppt_h"/>
                                          </p:val>
                                        </p:tav>
                                      </p:tavLst>
                                    </p:anim>
                                    <p:animEffect transition="in" filter="fade">
                                      <p:cBhvr>
                                        <p:cTn id="64" dur="1000"/>
                                        <p:tgtEl>
                                          <p:spTgt spid="31"/>
                                        </p:tgtEl>
                                      </p:cBhvr>
                                    </p:animEffect>
                                  </p:childTnLst>
                                </p:cTn>
                              </p:par>
                              <p:par>
                                <p:cTn id="65" presetID="10"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 grpId="0"/>
      <p:bldP spid="61" grpId="1"/>
      <p:bldP spid="26" grpId="0" animBg="1"/>
      <p:bldP spid="33" grpId="0" animBg="1"/>
      <p:bldP spid="33" grpId="1" animBg="1"/>
      <p:bldP spid="35" grpId="0" animBg="1"/>
      <p:bldP spid="35" grpId="1" animBg="1"/>
      <p:bldP spid="36" grpId="0" animBg="1"/>
      <p:bldP spid="36" grpId="1" animBg="1"/>
      <p:bldP spid="37" grpId="0" animBg="1"/>
      <p:bldP spid="31" grpId="0"/>
    </p:bldLst>
  </p:timing>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7108" name="Picture 4" descr="Image result for 5 civilized tribes"/>
          <p:cNvPicPr>
            <a:picLocks noChangeAspect="1" noChangeArrowheads="1"/>
          </p:cNvPicPr>
          <p:nvPr/>
        </p:nvPicPr>
        <p:blipFill>
          <a:blip r:embed="rId2"/>
          <a:srcRect/>
          <a:stretch>
            <a:fillRect/>
          </a:stretch>
        </p:blipFill>
        <p:spPr bwMode="auto">
          <a:xfrm>
            <a:off x="-1" y="381001"/>
            <a:ext cx="9271779" cy="6477000"/>
          </a:xfrm>
          <a:prstGeom prst="rect">
            <a:avLst/>
          </a:prstGeom>
          <a:noFill/>
        </p:spPr>
      </p:pic>
      <p:pic>
        <p:nvPicPr>
          <p:cNvPr id="3" name="Picture 4" descr="Image result for 5 civilized tribes"/>
          <p:cNvPicPr>
            <a:picLocks noChangeAspect="1" noChangeArrowheads="1"/>
          </p:cNvPicPr>
          <p:nvPr/>
        </p:nvPicPr>
        <p:blipFill>
          <a:blip r:embed="rId2"/>
          <a:srcRect l="13971" t="20000" r="55620" b="55294"/>
          <a:stretch>
            <a:fillRect/>
          </a:stretch>
        </p:blipFill>
        <p:spPr bwMode="auto">
          <a:xfrm>
            <a:off x="1447800" y="1828800"/>
            <a:ext cx="2819400" cy="1600200"/>
          </a:xfrm>
          <a:prstGeom prst="rect">
            <a:avLst/>
          </a:prstGeom>
          <a:noFill/>
        </p:spPr>
      </p:pic>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TextBox 60"/>
          <p:cNvSpPr txBox="1"/>
          <p:nvPr/>
        </p:nvSpPr>
        <p:spPr>
          <a:xfrm>
            <a:off x="7086600" y="76200"/>
            <a:ext cx="1675908"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FORTS</a:t>
            </a:r>
          </a:p>
        </p:txBody>
      </p:sp>
      <p:pic>
        <p:nvPicPr>
          <p:cNvPr id="1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2" name="Group 45"/>
          <p:cNvGrpSpPr/>
          <p:nvPr/>
        </p:nvGrpSpPr>
        <p:grpSpPr>
          <a:xfrm>
            <a:off x="914400" y="1219200"/>
            <a:ext cx="7396842" cy="2879271"/>
            <a:chOff x="914400" y="1219200"/>
            <a:chExt cx="7396842" cy="2879271"/>
          </a:xfrm>
        </p:grpSpPr>
        <p:sp>
          <p:nvSpPr>
            <p:cNvPr id="22" name="Freeform 21"/>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30"/>
            <p:cNvGrpSpPr/>
            <p:nvPr/>
          </p:nvGrpSpPr>
          <p:grpSpPr>
            <a:xfrm>
              <a:off x="914400" y="1219200"/>
              <a:ext cx="7396842" cy="2879271"/>
              <a:chOff x="914400" y="1219200"/>
              <a:chExt cx="7396842" cy="2879271"/>
            </a:xfrm>
          </p:grpSpPr>
          <p:sp>
            <p:nvSpPr>
              <p:cNvPr id="17" name="Freeform 16"/>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25"/>
              <p:cNvGrpSpPr/>
              <p:nvPr/>
            </p:nvGrpSpPr>
            <p:grpSpPr>
              <a:xfrm>
                <a:off x="6248400" y="1219200"/>
                <a:ext cx="2062842" cy="2803072"/>
                <a:chOff x="6248400" y="1219200"/>
                <a:chExt cx="2062842" cy="2803072"/>
              </a:xfrm>
            </p:grpSpPr>
            <p:sp>
              <p:nvSpPr>
                <p:cNvPr id="23" name="Rectangle 2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7"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28"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29" name="Picture 3"/>
              <p:cNvPicPr preferRelativeResize="0">
                <a:picLocks noChangeArrowheads="1"/>
              </p:cNvPicPr>
              <p:nvPr/>
            </p:nvPicPr>
            <p:blipFill>
              <a:blip r:embed="rId2"/>
              <a:srcRect l="23454" t="16314" r="53209" b="74902"/>
              <a:stretch>
                <a:fillRect/>
              </a:stretch>
            </p:blipFill>
            <p:spPr bwMode="auto">
              <a:xfrm>
                <a:off x="4495800" y="1755648"/>
                <a:ext cx="1524000" cy="713232"/>
              </a:xfrm>
              <a:prstGeom prst="rect">
                <a:avLst/>
              </a:prstGeom>
              <a:noFill/>
              <a:ln w="9525">
                <a:noFill/>
                <a:miter lim="800000"/>
                <a:headEnd/>
                <a:tailEnd/>
              </a:ln>
              <a:effectLst/>
            </p:spPr>
          </p:pic>
          <p:pic>
            <p:nvPicPr>
              <p:cNvPr id="30"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24" name="TextBox 23"/>
          <p:cNvSpPr txBox="1"/>
          <p:nvPr/>
        </p:nvSpPr>
        <p:spPr>
          <a:xfrm>
            <a:off x="6141197" y="1698248"/>
            <a:ext cx="1962397" cy="892552"/>
          </a:xfrm>
          <a:prstGeom prst="rect">
            <a:avLst/>
          </a:prstGeom>
          <a:noFill/>
        </p:spPr>
        <p:txBody>
          <a:bodyPr wrap="none" rtlCol="0">
            <a:spAutoFit/>
          </a:bodyPr>
          <a:lstStyle/>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CHEROKEE</a:t>
            </a:r>
          </a:p>
          <a:p>
            <a:pPr algn="ctr"/>
            <a:r>
              <a:rPr lang="en-US" sz="2600" dirty="0" smtClean="0">
                <a:solidFill>
                  <a:schemeClr val="tx1">
                    <a:lumMod val="75000"/>
                    <a:lumOff val="25000"/>
                  </a:schemeClr>
                </a:solidFill>
                <a:effectLst>
                  <a:glow rad="63500">
                    <a:schemeClr val="tx1">
                      <a:lumMod val="85000"/>
                      <a:lumOff val="15000"/>
                      <a:alpha val="40000"/>
                    </a:schemeClr>
                  </a:glow>
                  <a:outerShdw blurRad="50800" dist="50800" dir="5400000" algn="ctr" rotWithShape="0">
                    <a:schemeClr val="tx1">
                      <a:lumMod val="85000"/>
                      <a:lumOff val="15000"/>
                    </a:schemeClr>
                  </a:outerShdw>
                </a:effectLst>
                <a:latin typeface="Times New Roman" pitchFamily="18" charset="0"/>
                <a:cs typeface="Times New Roman" pitchFamily="18" charset="0"/>
              </a:rPr>
              <a:t>NATION</a:t>
            </a:r>
          </a:p>
        </p:txBody>
      </p:sp>
      <p:pic>
        <p:nvPicPr>
          <p:cNvPr id="32" name="Picture 4" descr="Image result for 5 civilized tribes"/>
          <p:cNvPicPr>
            <a:picLocks noChangeAspect="1" noChangeArrowheads="1"/>
          </p:cNvPicPr>
          <p:nvPr/>
        </p:nvPicPr>
        <p:blipFill>
          <a:blip r:embed="rId4"/>
          <a:srcRect l="13971" t="20000" r="63017" b="55294"/>
          <a:stretch>
            <a:fillRect/>
          </a:stretch>
        </p:blipFill>
        <p:spPr bwMode="auto">
          <a:xfrm rot="-180000">
            <a:off x="281834" y="703277"/>
            <a:ext cx="8229600" cy="6172200"/>
          </a:xfrm>
          <a:prstGeom prst="rect">
            <a:avLst/>
          </a:prstGeom>
          <a:noFill/>
        </p:spPr>
      </p:pic>
      <p:sp>
        <p:nvSpPr>
          <p:cNvPr id="33" name="Oval 32"/>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467600" y="27432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715000" y="2209800"/>
            <a:ext cx="194739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Tahlequah</a:t>
            </a:r>
          </a:p>
        </p:txBody>
      </p:sp>
      <p:sp>
        <p:nvSpPr>
          <p:cNvPr id="39" name="TextBox 38"/>
          <p:cNvSpPr txBox="1"/>
          <p:nvPr/>
        </p:nvSpPr>
        <p:spPr>
          <a:xfrm>
            <a:off x="5029200" y="31242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0" name="TextBox 39"/>
          <p:cNvSpPr txBox="1"/>
          <p:nvPr/>
        </p:nvSpPr>
        <p:spPr>
          <a:xfrm>
            <a:off x="5848013" y="4063425"/>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41" name="TextBox 40"/>
          <p:cNvSpPr txBox="1"/>
          <p:nvPr/>
        </p:nvSpPr>
        <p:spPr>
          <a:xfrm>
            <a:off x="6114071" y="5410200"/>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42" name="TextBox 41"/>
          <p:cNvSpPr txBox="1"/>
          <p:nvPr/>
        </p:nvSpPr>
        <p:spPr>
          <a:xfrm>
            <a:off x="7875704" y="2667000"/>
            <a:ext cx="1268296" cy="1077218"/>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a:t>
            </a:r>
          </a:p>
          <a:p>
            <a:pPr algn="ctr"/>
            <a:r>
              <a:rPr lang="en-US" sz="3200" b="1" dirty="0" smtClean="0">
                <a:solidFill>
                  <a:srgbClr val="FF0000"/>
                </a:solidFill>
                <a:effectLst>
                  <a:outerShdw dist="38100" dir="7200000" algn="ctr" rotWithShape="0">
                    <a:schemeClr val="tx1"/>
                  </a:outerShdw>
                </a:effectLst>
              </a:rPr>
              <a:t> Smith</a:t>
            </a:r>
          </a:p>
        </p:txBody>
      </p:sp>
      <p:sp>
        <p:nvSpPr>
          <p:cNvPr id="31" name="Oval 30"/>
          <p:cNvSpPr/>
          <p:nvPr/>
        </p:nvSpPr>
        <p:spPr>
          <a:xfrm>
            <a:off x="5257800" y="6096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2978675" y="5638800"/>
            <a:ext cx="2355325"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Washita</a:t>
            </a:r>
          </a:p>
        </p:txBody>
      </p:sp>
      <p:sp>
        <p:nvSpPr>
          <p:cNvPr id="44" name="TextBox 43"/>
          <p:cNvSpPr txBox="1"/>
          <p:nvPr/>
        </p:nvSpPr>
        <p:spPr>
          <a:xfrm>
            <a:off x="1066800" y="1371600"/>
            <a:ext cx="3365088" cy="2862322"/>
          </a:xfrm>
          <a:prstGeom prst="rect">
            <a:avLst/>
          </a:prstGeom>
          <a:noFill/>
        </p:spPr>
        <p:txBody>
          <a:bodyPr wrap="none" rtlCol="0">
            <a:spAutoFit/>
          </a:bodyPr>
          <a:lstStyle/>
          <a:p>
            <a:r>
              <a:rPr lang="en-US" sz="3000" b="1" dirty="0" smtClean="0">
                <a:solidFill>
                  <a:srgbClr val="FF0000"/>
                </a:solidFill>
                <a:effectLst>
                  <a:outerShdw dist="38100" dir="7200000" algn="ctr" rotWithShape="0">
                    <a:schemeClr val="tx1"/>
                  </a:outerShdw>
                </a:effectLst>
              </a:rPr>
              <a:t>1817 – Fort Smith</a:t>
            </a:r>
          </a:p>
          <a:p>
            <a:r>
              <a:rPr lang="en-US" sz="3000" b="1" dirty="0" smtClean="0">
                <a:solidFill>
                  <a:srgbClr val="FF0000"/>
                </a:solidFill>
                <a:effectLst>
                  <a:outerShdw dist="38100" dir="7200000" algn="ctr" rotWithShape="0">
                    <a:schemeClr val="tx1"/>
                  </a:outerShdw>
                </a:effectLst>
              </a:rPr>
              <a:t>1824 – Fort Gibson</a:t>
            </a:r>
          </a:p>
          <a:p>
            <a:r>
              <a:rPr lang="en-US" sz="3000" b="1" dirty="0" smtClean="0">
                <a:solidFill>
                  <a:srgbClr val="FF0000"/>
                </a:solidFill>
                <a:effectLst>
                  <a:outerShdw dist="38100" dir="7200000" algn="ctr" rotWithShape="0">
                    <a:schemeClr val="tx1"/>
                  </a:outerShdw>
                </a:effectLst>
              </a:rPr>
              <a:t>1824 – Fort Towson</a:t>
            </a:r>
          </a:p>
          <a:p>
            <a:r>
              <a:rPr lang="en-US" sz="3000" b="1" dirty="0" smtClean="0">
                <a:solidFill>
                  <a:srgbClr val="FF0000"/>
                </a:solidFill>
                <a:effectLst>
                  <a:outerShdw dist="38100" dir="7200000" algn="ctr" rotWithShape="0">
                    <a:schemeClr val="tx1"/>
                  </a:outerShdw>
                </a:effectLst>
              </a:rPr>
              <a:t>1834 – Fort Coffee</a:t>
            </a:r>
          </a:p>
          <a:p>
            <a:r>
              <a:rPr lang="en-US" sz="3000" b="1" dirty="0" smtClean="0">
                <a:solidFill>
                  <a:srgbClr val="FF0000"/>
                </a:solidFill>
                <a:effectLst>
                  <a:outerShdw dist="38100" dir="7200000" algn="ctr" rotWithShape="0">
                    <a:schemeClr val="tx1"/>
                  </a:outerShdw>
                </a:effectLst>
              </a:rPr>
              <a:t>1842 – Fort Washita</a:t>
            </a:r>
          </a:p>
          <a:p>
            <a:endParaRPr lang="en-US" sz="3000" b="1" dirty="0" smtClean="0">
              <a:solidFill>
                <a:srgbClr val="FF0000"/>
              </a:solidFill>
              <a:effectLst>
                <a:outerShdw dist="38100" dir="72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800" decel="100000"/>
                                        <p:tgtEl>
                                          <p:spTgt spid="33"/>
                                        </p:tgtEl>
                                      </p:cBhvr>
                                    </p:animEffect>
                                    <p:anim calcmode="lin" valueType="num">
                                      <p:cBhvr>
                                        <p:cTn id="8" dur="800" decel="100000" fill="hold"/>
                                        <p:tgtEl>
                                          <p:spTgt spid="33"/>
                                        </p:tgtEl>
                                        <p:attrNameLst>
                                          <p:attrName>style.rotation</p:attrName>
                                        </p:attrNameLst>
                                      </p:cBhvr>
                                      <p:tavLst>
                                        <p:tav tm="0">
                                          <p:val>
                                            <p:fltVal val="-90"/>
                                          </p:val>
                                        </p:tav>
                                        <p:tav tm="100000">
                                          <p:val>
                                            <p:fltVal val="0"/>
                                          </p:val>
                                        </p:tav>
                                      </p:tavLst>
                                    </p:anim>
                                    <p:anim calcmode="lin" valueType="num">
                                      <p:cBhvr>
                                        <p:cTn id="9" dur="800" decel="100000" fill="hold"/>
                                        <p:tgtEl>
                                          <p:spTgt spid="33"/>
                                        </p:tgtEl>
                                        <p:attrNameLst>
                                          <p:attrName>ppt_x</p:attrName>
                                        </p:attrNameLst>
                                      </p:cBhvr>
                                      <p:tavLst>
                                        <p:tav tm="0">
                                          <p:val>
                                            <p:strVal val="#ppt_x+0.4"/>
                                          </p:val>
                                        </p:tav>
                                        <p:tav tm="100000">
                                          <p:val>
                                            <p:strVal val="#ppt_x-0.05"/>
                                          </p:val>
                                        </p:tav>
                                      </p:tavLst>
                                    </p:anim>
                                    <p:anim calcmode="lin" valueType="num">
                                      <p:cBhvr>
                                        <p:cTn id="10" dur="800" decel="100000" fill="hold"/>
                                        <p:tgtEl>
                                          <p:spTgt spid="3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800" decel="100000"/>
                                        <p:tgtEl>
                                          <p:spTgt spid="34"/>
                                        </p:tgtEl>
                                      </p:cBhvr>
                                    </p:animEffect>
                                    <p:anim calcmode="lin" valueType="num">
                                      <p:cBhvr>
                                        <p:cTn id="18" dur="800" decel="100000" fill="hold"/>
                                        <p:tgtEl>
                                          <p:spTgt spid="34"/>
                                        </p:tgtEl>
                                        <p:attrNameLst>
                                          <p:attrName>style.rotation</p:attrName>
                                        </p:attrNameLst>
                                      </p:cBhvr>
                                      <p:tavLst>
                                        <p:tav tm="0">
                                          <p:val>
                                            <p:fltVal val="-90"/>
                                          </p:val>
                                        </p:tav>
                                        <p:tav tm="100000">
                                          <p:val>
                                            <p:fltVal val="0"/>
                                          </p:val>
                                        </p:tav>
                                      </p:tavLst>
                                    </p:anim>
                                    <p:anim calcmode="lin" valueType="num">
                                      <p:cBhvr>
                                        <p:cTn id="19" dur="800" decel="100000" fill="hold"/>
                                        <p:tgtEl>
                                          <p:spTgt spid="34"/>
                                        </p:tgtEl>
                                        <p:attrNameLst>
                                          <p:attrName>ppt_x</p:attrName>
                                        </p:attrNameLst>
                                      </p:cBhvr>
                                      <p:tavLst>
                                        <p:tav tm="0">
                                          <p:val>
                                            <p:strVal val="#ppt_x+0.4"/>
                                          </p:val>
                                        </p:tav>
                                        <p:tav tm="100000">
                                          <p:val>
                                            <p:strVal val="#ppt_x-0.05"/>
                                          </p:val>
                                        </p:tav>
                                      </p:tavLst>
                                    </p:anim>
                                    <p:anim calcmode="lin" valueType="num">
                                      <p:cBhvr>
                                        <p:cTn id="20" dur="800" decel="100000" fill="hold"/>
                                        <p:tgtEl>
                                          <p:spTgt spid="34"/>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4"/>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800" decel="100000"/>
                                        <p:tgtEl>
                                          <p:spTgt spid="35"/>
                                        </p:tgtEl>
                                      </p:cBhvr>
                                    </p:animEffect>
                                    <p:anim calcmode="lin" valueType="num">
                                      <p:cBhvr>
                                        <p:cTn id="28" dur="800" decel="100000" fill="hold"/>
                                        <p:tgtEl>
                                          <p:spTgt spid="35"/>
                                        </p:tgtEl>
                                        <p:attrNameLst>
                                          <p:attrName>style.rotation</p:attrName>
                                        </p:attrNameLst>
                                      </p:cBhvr>
                                      <p:tavLst>
                                        <p:tav tm="0">
                                          <p:val>
                                            <p:fltVal val="-90"/>
                                          </p:val>
                                        </p:tav>
                                        <p:tav tm="100000">
                                          <p:val>
                                            <p:fltVal val="0"/>
                                          </p:val>
                                        </p:tav>
                                      </p:tavLst>
                                    </p:anim>
                                    <p:anim calcmode="lin" valueType="num">
                                      <p:cBhvr>
                                        <p:cTn id="29" dur="800" decel="100000" fill="hold"/>
                                        <p:tgtEl>
                                          <p:spTgt spid="35"/>
                                        </p:tgtEl>
                                        <p:attrNameLst>
                                          <p:attrName>ppt_x</p:attrName>
                                        </p:attrNameLst>
                                      </p:cBhvr>
                                      <p:tavLst>
                                        <p:tav tm="0">
                                          <p:val>
                                            <p:strVal val="#ppt_x+0.4"/>
                                          </p:val>
                                        </p:tav>
                                        <p:tav tm="100000">
                                          <p:val>
                                            <p:strVal val="#ppt_x-0.05"/>
                                          </p:val>
                                        </p:tav>
                                      </p:tavLst>
                                    </p:anim>
                                    <p:anim calcmode="lin" valueType="num">
                                      <p:cBhvr>
                                        <p:cTn id="30" dur="800" decel="100000" fill="hold"/>
                                        <p:tgtEl>
                                          <p:spTgt spid="35"/>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800" decel="100000"/>
                                        <p:tgtEl>
                                          <p:spTgt spid="36"/>
                                        </p:tgtEl>
                                      </p:cBhvr>
                                    </p:animEffect>
                                    <p:anim calcmode="lin" valueType="num">
                                      <p:cBhvr>
                                        <p:cTn id="38" dur="800" decel="100000" fill="hold"/>
                                        <p:tgtEl>
                                          <p:spTgt spid="36"/>
                                        </p:tgtEl>
                                        <p:attrNameLst>
                                          <p:attrName>style.rotation</p:attrName>
                                        </p:attrNameLst>
                                      </p:cBhvr>
                                      <p:tavLst>
                                        <p:tav tm="0">
                                          <p:val>
                                            <p:fltVal val="-90"/>
                                          </p:val>
                                        </p:tav>
                                        <p:tav tm="100000">
                                          <p:val>
                                            <p:fltVal val="0"/>
                                          </p:val>
                                        </p:tav>
                                      </p:tavLst>
                                    </p:anim>
                                    <p:anim calcmode="lin" valueType="num">
                                      <p:cBhvr>
                                        <p:cTn id="39" dur="800" decel="100000" fill="hold"/>
                                        <p:tgtEl>
                                          <p:spTgt spid="36"/>
                                        </p:tgtEl>
                                        <p:attrNameLst>
                                          <p:attrName>ppt_x</p:attrName>
                                        </p:attrNameLst>
                                      </p:cBhvr>
                                      <p:tavLst>
                                        <p:tav tm="0">
                                          <p:val>
                                            <p:strVal val="#ppt_x+0.4"/>
                                          </p:val>
                                        </p:tav>
                                        <p:tav tm="100000">
                                          <p:val>
                                            <p:strVal val="#ppt_x-0.05"/>
                                          </p:val>
                                        </p:tav>
                                      </p:tavLst>
                                    </p:anim>
                                    <p:anim calcmode="lin" valueType="num">
                                      <p:cBhvr>
                                        <p:cTn id="40" dur="800" decel="100000" fill="hold"/>
                                        <p:tgtEl>
                                          <p:spTgt spid="36"/>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800" decel="100000"/>
                                        <p:tgtEl>
                                          <p:spTgt spid="37"/>
                                        </p:tgtEl>
                                      </p:cBhvr>
                                    </p:animEffect>
                                    <p:anim calcmode="lin" valueType="num">
                                      <p:cBhvr>
                                        <p:cTn id="48" dur="800" decel="100000" fill="hold"/>
                                        <p:tgtEl>
                                          <p:spTgt spid="37"/>
                                        </p:tgtEl>
                                        <p:attrNameLst>
                                          <p:attrName>style.rotation</p:attrName>
                                        </p:attrNameLst>
                                      </p:cBhvr>
                                      <p:tavLst>
                                        <p:tav tm="0">
                                          <p:val>
                                            <p:fltVal val="-90"/>
                                          </p:val>
                                        </p:tav>
                                        <p:tav tm="100000">
                                          <p:val>
                                            <p:fltVal val="0"/>
                                          </p:val>
                                        </p:tav>
                                      </p:tavLst>
                                    </p:anim>
                                    <p:anim calcmode="lin" valueType="num">
                                      <p:cBhvr>
                                        <p:cTn id="49" dur="800" decel="100000" fill="hold"/>
                                        <p:tgtEl>
                                          <p:spTgt spid="37"/>
                                        </p:tgtEl>
                                        <p:attrNameLst>
                                          <p:attrName>ppt_x</p:attrName>
                                        </p:attrNameLst>
                                      </p:cBhvr>
                                      <p:tavLst>
                                        <p:tav tm="0">
                                          <p:val>
                                            <p:strVal val="#ppt_x+0.4"/>
                                          </p:val>
                                        </p:tav>
                                        <p:tav tm="100000">
                                          <p:val>
                                            <p:strVal val="#ppt_x-0.05"/>
                                          </p:val>
                                        </p:tav>
                                      </p:tavLst>
                                    </p:anim>
                                    <p:anim calcmode="lin" valueType="num">
                                      <p:cBhvr>
                                        <p:cTn id="50" dur="800" decel="100000" fill="hold"/>
                                        <p:tgtEl>
                                          <p:spTgt spid="37"/>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37"/>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37"/>
                                        </p:tgtEl>
                                        <p:attrNameLst>
                                          <p:attrName>ppt_y</p:attrName>
                                        </p:attrNameLst>
                                      </p:cBhvr>
                                      <p:tavLst>
                                        <p:tav tm="0">
                                          <p:val>
                                            <p:strVal val="#ppt_y+0.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10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10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1000"/>
                                        <p:tgtEl>
                                          <p:spTgt spid="42"/>
                                        </p:tgtEl>
                                      </p:cBhvr>
                                    </p:animEffect>
                                  </p:childTnLst>
                                </p:cTn>
                              </p:par>
                            </p:childTnLst>
                          </p:cTn>
                        </p:par>
                      </p:childTnLst>
                    </p:cTn>
                  </p:par>
                  <p:par>
                    <p:cTn id="78" fill="hold">
                      <p:stCondLst>
                        <p:cond delay="indefinite"/>
                      </p:stCondLst>
                      <p:childTnLst>
                        <p:par>
                          <p:cTn id="79" fill="hold">
                            <p:stCondLst>
                              <p:cond delay="0"/>
                            </p:stCondLst>
                            <p:childTnLst>
                              <p:par>
                                <p:cTn id="80" presetID="3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800" decel="100000"/>
                                        <p:tgtEl>
                                          <p:spTgt spid="31"/>
                                        </p:tgtEl>
                                      </p:cBhvr>
                                    </p:animEffect>
                                    <p:anim calcmode="lin" valueType="num">
                                      <p:cBhvr>
                                        <p:cTn id="83" dur="800" decel="100000" fill="hold"/>
                                        <p:tgtEl>
                                          <p:spTgt spid="31"/>
                                        </p:tgtEl>
                                        <p:attrNameLst>
                                          <p:attrName>style.rotation</p:attrName>
                                        </p:attrNameLst>
                                      </p:cBhvr>
                                      <p:tavLst>
                                        <p:tav tm="0">
                                          <p:val>
                                            <p:fltVal val="-90"/>
                                          </p:val>
                                        </p:tav>
                                        <p:tav tm="100000">
                                          <p:val>
                                            <p:fltVal val="0"/>
                                          </p:val>
                                        </p:tav>
                                      </p:tavLst>
                                    </p:anim>
                                    <p:anim calcmode="lin" valueType="num">
                                      <p:cBhvr>
                                        <p:cTn id="84" dur="800" decel="100000" fill="hold"/>
                                        <p:tgtEl>
                                          <p:spTgt spid="31"/>
                                        </p:tgtEl>
                                        <p:attrNameLst>
                                          <p:attrName>ppt_x</p:attrName>
                                        </p:attrNameLst>
                                      </p:cBhvr>
                                      <p:tavLst>
                                        <p:tav tm="0">
                                          <p:val>
                                            <p:strVal val="#ppt_x+0.4"/>
                                          </p:val>
                                        </p:tav>
                                        <p:tav tm="100000">
                                          <p:val>
                                            <p:strVal val="#ppt_x-0.05"/>
                                          </p:val>
                                        </p:tav>
                                      </p:tavLst>
                                    </p:anim>
                                    <p:anim calcmode="lin" valueType="num">
                                      <p:cBhvr>
                                        <p:cTn id="85" dur="800" decel="100000" fill="hold"/>
                                        <p:tgtEl>
                                          <p:spTgt spid="31"/>
                                        </p:tgtEl>
                                        <p:attrNameLst>
                                          <p:attrName>ppt_y</p:attrName>
                                        </p:attrNameLst>
                                      </p:cBhvr>
                                      <p:tavLst>
                                        <p:tav tm="0">
                                          <p:val>
                                            <p:strVal val="#ppt_y-0.4"/>
                                          </p:val>
                                        </p:tav>
                                        <p:tav tm="100000">
                                          <p:val>
                                            <p:strVal val="#ppt_y+0.1"/>
                                          </p:val>
                                        </p:tav>
                                      </p:tavLst>
                                    </p:anim>
                                    <p:anim calcmode="lin" valueType="num">
                                      <p:cBhvr>
                                        <p:cTn id="86"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87"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fade">
                                      <p:cBhvr>
                                        <p:cTn id="92"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P spid="38" grpId="0"/>
      <p:bldP spid="39" grpId="0"/>
      <p:bldP spid="40" grpId="0"/>
      <p:bldP spid="41" grpId="0"/>
      <p:bldP spid="42" grpId="0"/>
      <p:bldP spid="31" grpId="0" animBg="1"/>
      <p:bldP spid="4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grpSp>
        <p:nvGrpSpPr>
          <p:cNvPr id="69" name="Group 68"/>
          <p:cNvGrpSpPr/>
          <p:nvPr/>
        </p:nvGrpSpPr>
        <p:grpSpPr>
          <a:xfrm>
            <a:off x="523875" y="762000"/>
            <a:ext cx="8162925" cy="6072188"/>
            <a:chOff x="523875" y="762000"/>
            <a:chExt cx="8162925" cy="6072188"/>
          </a:xfrm>
        </p:grpSpPr>
        <p:grpSp>
          <p:nvGrpSpPr>
            <p:cNvPr id="37" name="Group 36"/>
            <p:cNvGrpSpPr/>
            <p:nvPr/>
          </p:nvGrpSpPr>
          <p:grpSpPr>
            <a:xfrm>
              <a:off x="523875" y="762000"/>
              <a:ext cx="8162925" cy="6072188"/>
              <a:chOff x="523875" y="762000"/>
              <a:chExt cx="8162925" cy="6072188"/>
            </a:xfrm>
          </p:grpSpPr>
          <p:pic>
            <p:nvPicPr>
              <p:cNvPr id="39"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4" name="Group 15"/>
              <p:cNvGrpSpPr/>
              <p:nvPr/>
            </p:nvGrpSpPr>
            <p:grpSpPr>
              <a:xfrm>
                <a:off x="1905000" y="1338943"/>
                <a:ext cx="6096000" cy="4147457"/>
                <a:chOff x="1905000" y="1338943"/>
                <a:chExt cx="6096000" cy="4147457"/>
              </a:xfrm>
            </p:grpSpPr>
            <p:grpSp>
              <p:nvGrpSpPr>
                <p:cNvPr id="45" name="Group 14"/>
                <p:cNvGrpSpPr/>
                <p:nvPr/>
              </p:nvGrpSpPr>
              <p:grpSpPr>
                <a:xfrm>
                  <a:off x="1905000" y="1338943"/>
                  <a:ext cx="6096000" cy="4147457"/>
                  <a:chOff x="1905000" y="1338943"/>
                  <a:chExt cx="6096000" cy="4147457"/>
                </a:xfrm>
              </p:grpSpPr>
              <p:grpSp>
                <p:nvGrpSpPr>
                  <p:cNvPr id="47" name="Group 13"/>
                  <p:cNvGrpSpPr/>
                  <p:nvPr/>
                </p:nvGrpSpPr>
                <p:grpSpPr>
                  <a:xfrm>
                    <a:off x="1905000" y="1338943"/>
                    <a:ext cx="6096000" cy="4147457"/>
                    <a:chOff x="1905000" y="1338943"/>
                    <a:chExt cx="6096000" cy="4147457"/>
                  </a:xfrm>
                </p:grpSpPr>
                <p:pic>
                  <p:nvPicPr>
                    <p:cNvPr id="49"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0"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54"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Rectangle 45"/>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6" name="Group 45"/>
            <p:cNvGrpSpPr/>
            <p:nvPr/>
          </p:nvGrpSpPr>
          <p:grpSpPr>
            <a:xfrm>
              <a:off x="914400" y="1219200"/>
              <a:ext cx="7396842" cy="2879271"/>
              <a:chOff x="914400" y="1219200"/>
              <a:chExt cx="7396842" cy="2879271"/>
            </a:xfrm>
          </p:grpSpPr>
          <p:sp>
            <p:nvSpPr>
              <p:cNvPr id="57" name="Freeform 56"/>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8" name="Group 30"/>
              <p:cNvGrpSpPr/>
              <p:nvPr/>
            </p:nvGrpSpPr>
            <p:grpSpPr>
              <a:xfrm>
                <a:off x="914400" y="1219200"/>
                <a:ext cx="7396842" cy="2879271"/>
                <a:chOff x="914400" y="1219200"/>
                <a:chExt cx="7396842" cy="2879271"/>
              </a:xfrm>
            </p:grpSpPr>
            <p:sp>
              <p:nvSpPr>
                <p:cNvPr id="59" name="Freeform 58"/>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0"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2" name="Group 25"/>
                <p:cNvGrpSpPr/>
                <p:nvPr/>
              </p:nvGrpSpPr>
              <p:grpSpPr>
                <a:xfrm>
                  <a:off x="6248400" y="1219200"/>
                  <a:ext cx="2062842" cy="2803072"/>
                  <a:chOff x="6248400" y="1219200"/>
                  <a:chExt cx="2062842" cy="2803072"/>
                </a:xfrm>
              </p:grpSpPr>
              <p:sp>
                <p:nvSpPr>
                  <p:cNvPr id="67" name="Rectangle 66"/>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3"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64"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65"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66"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sp>
        <p:nvSpPr>
          <p:cNvPr id="40" name="TextBox 39"/>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0" y="762000"/>
            <a:ext cx="9144000" cy="707886"/>
          </a:xfrm>
          <a:prstGeom prst="rect">
            <a:avLst/>
          </a:prstGeom>
          <a:noFill/>
        </p:spPr>
        <p:txBody>
          <a:bodyPr wrap="square" rtlCol="0">
            <a:spAutoFit/>
          </a:bodyPr>
          <a:lstStyle/>
          <a:p>
            <a:r>
              <a:rPr lang="en-US" sz="4000" b="1" dirty="0" smtClean="0"/>
              <a:t>Fort Smith (1817)</a:t>
            </a:r>
          </a:p>
        </p:txBody>
      </p:sp>
      <p:pic>
        <p:nvPicPr>
          <p:cNvPr id="43" name="Picture 5"/>
          <p:cNvPicPr>
            <a:picLocks noChangeAspect="1" noChangeArrowheads="1"/>
          </p:cNvPicPr>
          <p:nvPr/>
        </p:nvPicPr>
        <p:blipFill>
          <a:blip r:embed="rId4"/>
          <a:srcRect l="1504" t="5970" r="2256" b="4478"/>
          <a:stretch>
            <a:fillRect/>
          </a:stretch>
        </p:blipFill>
        <p:spPr bwMode="auto">
          <a:xfrm>
            <a:off x="2177627" y="838200"/>
            <a:ext cx="4985173" cy="3505200"/>
          </a:xfrm>
          <a:prstGeom prst="rect">
            <a:avLst/>
          </a:prstGeom>
          <a:noFill/>
          <a:ln w="50800">
            <a:solidFill>
              <a:schemeClr val="tx1"/>
            </a:solidFill>
            <a:miter lim="800000"/>
            <a:headEnd/>
            <a:tailEnd/>
          </a:ln>
          <a:effectLst/>
        </p:spPr>
      </p:pic>
      <p:sp useBgFill="1">
        <p:nvSpPr>
          <p:cNvPr id="31" name="Rectangle 30"/>
          <p:cNvSpPr/>
          <p:nvPr/>
        </p:nvSpPr>
        <p:spPr>
          <a:xfrm>
            <a:off x="0" y="1828800"/>
            <a:ext cx="9144000" cy="523220"/>
          </a:xfrm>
          <a:prstGeom prst="rect">
            <a:avLst/>
          </a:prstGeom>
        </p:spPr>
        <p:txBody>
          <a:bodyPr wrap="square">
            <a:spAutoFit/>
          </a:bodyPr>
          <a:lstStyle/>
          <a:p>
            <a:pPr>
              <a:buFont typeface="Arial" pitchFamily="34" charset="0"/>
              <a:buChar char="•"/>
            </a:pPr>
            <a:r>
              <a:rPr lang="en-US" sz="2800" b="1" dirty="0" smtClean="0"/>
              <a:t> 1817: U.S. military builds a stockade to maintain peace</a:t>
            </a:r>
            <a:endParaRPr lang="en-US" sz="2800" b="1" dirty="0"/>
          </a:p>
        </p:txBody>
      </p:sp>
      <p:sp useBgFill="1">
        <p:nvSpPr>
          <p:cNvPr id="32" name="Rectangle 31"/>
          <p:cNvSpPr/>
          <p:nvPr/>
        </p:nvSpPr>
        <p:spPr>
          <a:xfrm>
            <a:off x="0" y="1371600"/>
            <a:ext cx="9144000" cy="523220"/>
          </a:xfrm>
          <a:prstGeom prst="rect">
            <a:avLst/>
          </a:prstGeom>
        </p:spPr>
        <p:txBody>
          <a:bodyPr wrap="square">
            <a:spAutoFit/>
          </a:bodyPr>
          <a:lstStyle/>
          <a:p>
            <a:r>
              <a:rPr lang="en-US" sz="2800" dirty="0" smtClean="0"/>
              <a:t>  REMINDER: 1815 Cherokee ‘Early Settlers’ begin arriving </a:t>
            </a:r>
            <a:endParaRPr lang="en-US" sz="2800" dirty="0"/>
          </a:p>
        </p:txBody>
      </p:sp>
      <p:sp useBgFill="1">
        <p:nvSpPr>
          <p:cNvPr id="33" name="Rectangle 32"/>
          <p:cNvSpPr/>
          <p:nvPr/>
        </p:nvSpPr>
        <p:spPr>
          <a:xfrm>
            <a:off x="0" y="2286000"/>
            <a:ext cx="9144000" cy="523220"/>
          </a:xfrm>
          <a:prstGeom prst="rect">
            <a:avLst/>
          </a:prstGeom>
        </p:spPr>
        <p:txBody>
          <a:bodyPr wrap="square">
            <a:spAutoFit/>
          </a:bodyPr>
          <a:lstStyle/>
          <a:p>
            <a:pPr>
              <a:buFont typeface="Arial" pitchFamily="34" charset="0"/>
              <a:buChar char="•"/>
            </a:pPr>
            <a:r>
              <a:rPr lang="en-US" sz="2800" b="1" dirty="0" smtClean="0"/>
              <a:t> 1822: Colonel Matthew Arbuckle w/7</a:t>
            </a:r>
            <a:r>
              <a:rPr lang="en-US" sz="2800" b="1" baseline="30000" dirty="0" smtClean="0"/>
              <a:t>th</a:t>
            </a:r>
            <a:r>
              <a:rPr lang="en-US" sz="2800" b="1" dirty="0" smtClean="0"/>
              <a:t> Regiment arrives </a:t>
            </a:r>
            <a:endParaRPr lang="en-US" sz="2800" b="1" dirty="0"/>
          </a:p>
        </p:txBody>
      </p:sp>
      <p:sp useBgFill="1">
        <p:nvSpPr>
          <p:cNvPr id="34" name="Rectangle 33"/>
          <p:cNvSpPr/>
          <p:nvPr/>
        </p:nvSpPr>
        <p:spPr>
          <a:xfrm>
            <a:off x="0" y="2743200"/>
            <a:ext cx="9144000" cy="523220"/>
          </a:xfrm>
          <a:prstGeom prst="rect">
            <a:avLst/>
          </a:prstGeom>
        </p:spPr>
        <p:txBody>
          <a:bodyPr wrap="square">
            <a:spAutoFit/>
          </a:bodyPr>
          <a:lstStyle/>
          <a:p>
            <a:pPr>
              <a:buFont typeface="Arial" pitchFamily="34" charset="0"/>
              <a:buChar char="•"/>
            </a:pPr>
            <a:r>
              <a:rPr lang="en-US" sz="2800" b="1" dirty="0" smtClean="0"/>
              <a:t> 1824: Arbuckle abandons Fort Smith, re-builds to the west</a:t>
            </a:r>
            <a:endParaRPr lang="en-US" sz="2800" b="1" dirty="0"/>
          </a:p>
        </p:txBody>
      </p:sp>
      <p:pic>
        <p:nvPicPr>
          <p:cNvPr id="35" name="Picture 2" descr="http://www.exploresouthernhistory.com/sitebuilder/images/FS1-258x193.jpg"/>
          <p:cNvPicPr>
            <a:picLocks noChangeAspect="1" noChangeArrowheads="1"/>
          </p:cNvPicPr>
          <p:nvPr/>
        </p:nvPicPr>
        <p:blipFill>
          <a:blip r:embed="rId5"/>
          <a:srcRect/>
          <a:stretch>
            <a:fillRect/>
          </a:stretch>
        </p:blipFill>
        <p:spPr bwMode="auto">
          <a:xfrm>
            <a:off x="293744" y="3486002"/>
            <a:ext cx="4202056" cy="3143398"/>
          </a:xfrm>
          <a:prstGeom prst="rect">
            <a:avLst/>
          </a:prstGeom>
          <a:noFill/>
          <a:ln w="50800">
            <a:solidFill>
              <a:schemeClr val="tx1"/>
            </a:solidFill>
          </a:ln>
        </p:spPr>
      </p:pic>
      <p:pic>
        <p:nvPicPr>
          <p:cNvPr id="36" name="Picture 3"/>
          <p:cNvPicPr>
            <a:picLocks noChangeAspect="1" noChangeArrowheads="1"/>
          </p:cNvPicPr>
          <p:nvPr/>
        </p:nvPicPr>
        <p:blipFill>
          <a:blip r:embed="rId6"/>
          <a:srcRect/>
          <a:stretch>
            <a:fillRect/>
          </a:stretch>
        </p:blipFill>
        <p:spPr bwMode="auto">
          <a:xfrm>
            <a:off x="5257800" y="3429000"/>
            <a:ext cx="2161077" cy="3176683"/>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69"/>
                                        </p:tgtEl>
                                      </p:cBhvr>
                                    </p:animEffect>
                                    <p:set>
                                      <p:cBhvr>
                                        <p:cTn id="13" dur="1" fill="hold">
                                          <p:stCondLst>
                                            <p:cond delay="999"/>
                                          </p:stCondLst>
                                        </p:cTn>
                                        <p:tgtEl>
                                          <p:spTgt spid="69"/>
                                        </p:tgtEl>
                                        <p:attrNameLst>
                                          <p:attrName>style.visibility</p:attrName>
                                        </p:attrNameLst>
                                      </p:cBhvr>
                                      <p:to>
                                        <p:strVal val="hidden"/>
                                      </p:to>
                                    </p:set>
                                  </p:childTnLst>
                                </p:cTn>
                              </p:par>
                              <p:par>
                                <p:cTn id="14" presetID="42" presetClass="path" presetSubtype="0" accel="50000" decel="50000" fill="hold" nodeType="withEffect">
                                  <p:stCondLst>
                                    <p:cond delay="0"/>
                                  </p:stCondLst>
                                  <p:childTnLst>
                                    <p:animMotion origin="layout" path="M -3.88889E-6 2.22222E-6 L -0.25243 0.35555 " pathEditMode="relative" rAng="0" ptsTypes="AA">
                                      <p:cBhvr>
                                        <p:cTn id="15" dur="1000" fill="hold"/>
                                        <p:tgtEl>
                                          <p:spTgt spid="43"/>
                                        </p:tgtEl>
                                        <p:attrNameLst>
                                          <p:attrName>ppt_x</p:attrName>
                                          <p:attrName>ppt_y</p:attrName>
                                        </p:attrNameLst>
                                      </p:cBhvr>
                                      <p:rCtr x="-126" y="178"/>
                                    </p:animMotion>
                                  </p:childTnLst>
                                </p:cTn>
                              </p:par>
                              <p:par>
                                <p:cTn id="16" presetID="6" presetClass="emph" presetSubtype="0" fill="hold" nodeType="withEffect">
                                  <p:stCondLst>
                                    <p:cond delay="0"/>
                                  </p:stCondLst>
                                  <p:childTnLst>
                                    <p:animScale>
                                      <p:cBhvr>
                                        <p:cTn id="17" dur="1000" fill="hold"/>
                                        <p:tgtEl>
                                          <p:spTgt spid="43"/>
                                        </p:tgtEl>
                                      </p:cBhvr>
                                      <p:by x="85000" y="85000"/>
                                    </p:animScale>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25"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43" dur="1000" fill="hold"/>
                                        <p:tgtEl>
                                          <p:spTgt spid="36"/>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1000"/>
                                        <p:tgtEl>
                                          <p:spTgt spid="34"/>
                                        </p:tgtEl>
                                      </p:cBhvr>
                                    </p:animEffect>
                                  </p:childTnLst>
                                </p:cTn>
                              </p:par>
                              <p:par>
                                <p:cTn id="53" presetID="10" presetClass="exit" presetSubtype="0" fill="hold" nodeType="withEffect">
                                  <p:stCondLst>
                                    <p:cond delay="0"/>
                                  </p:stCondLst>
                                  <p:childTnLst>
                                    <p:animEffect transition="out" filter="fade">
                                      <p:cBhvr>
                                        <p:cTn id="54" dur="1000"/>
                                        <p:tgtEl>
                                          <p:spTgt spid="43"/>
                                        </p:tgtEl>
                                      </p:cBhvr>
                                    </p:animEffect>
                                    <p:set>
                                      <p:cBhvr>
                                        <p:cTn id="55" dur="1" fill="hold">
                                          <p:stCondLst>
                                            <p:cond delay="999"/>
                                          </p:stCondLst>
                                        </p:cTn>
                                        <p:tgtEl>
                                          <p:spTgt spid="43"/>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2"/>
                                        </p:tgtEl>
                                      </p:cBhvr>
                                    </p:animEffect>
                                    <p:set>
                                      <p:cBhvr>
                                        <p:cTn id="63" dur="1" fill="hold">
                                          <p:stCondLst>
                                            <p:cond delay="999"/>
                                          </p:stCondLst>
                                        </p:cTn>
                                        <p:tgtEl>
                                          <p:spTgt spid="32"/>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1"/>
                                        </p:tgtEl>
                                      </p:cBhvr>
                                    </p:animEffect>
                                    <p:set>
                                      <p:cBhvr>
                                        <p:cTn id="66" dur="1" fill="hold">
                                          <p:stCondLst>
                                            <p:cond delay="999"/>
                                          </p:stCondLst>
                                        </p:cTn>
                                        <p:tgtEl>
                                          <p:spTgt spid="3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3"/>
                                        </p:tgtEl>
                                      </p:cBhvr>
                                    </p:animEffect>
                                    <p:set>
                                      <p:cBhvr>
                                        <p:cTn id="69" dur="1" fill="hold">
                                          <p:stCondLst>
                                            <p:cond delay="999"/>
                                          </p:stCondLst>
                                        </p:cTn>
                                        <p:tgtEl>
                                          <p:spTgt spid="33"/>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4"/>
                                        </p:tgtEl>
                                      </p:cBhvr>
                                    </p:animEffect>
                                    <p:set>
                                      <p:cBhvr>
                                        <p:cTn id="72" dur="1" fill="hold">
                                          <p:stCondLst>
                                            <p:cond delay="999"/>
                                          </p:stCondLst>
                                        </p:cTn>
                                        <p:tgtEl>
                                          <p:spTgt spid="3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par>
                                <p:cTn id="79" presetID="10" presetClass="entr" presetSubtype="0" fill="hold" grpId="1" nodeType="withEffect">
                                  <p:stCondLst>
                                    <p:cond delay="50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childTnLst>
                                </p:cTn>
                              </p:par>
                              <p:par>
                                <p:cTn id="82" presetID="10" presetClass="entr" presetSubtype="0" fill="hold" grpId="1" nodeType="withEffect">
                                  <p:stCondLst>
                                    <p:cond delay="50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childTnLst>
                                </p:cTn>
                              </p:par>
                              <p:par>
                                <p:cTn id="85" presetID="42" presetClass="path" presetSubtype="0" accel="50000" decel="50000" fill="hold" nodeType="withEffect">
                                  <p:stCondLst>
                                    <p:cond delay="0"/>
                                  </p:stCondLst>
                                  <p:childTnLst>
                                    <p:animMotion origin="layout" path="M 4.44444E-6 -1.48148E-6 L 0.16527 0.11296 " pathEditMode="relative" rAng="0" ptsTypes="AA">
                                      <p:cBhvr>
                                        <p:cTn id="86" dur="1000" fill="hold"/>
                                        <p:tgtEl>
                                          <p:spTgt spid="36"/>
                                        </p:tgtEl>
                                        <p:attrNameLst>
                                          <p:attrName>ppt_x</p:attrName>
                                          <p:attrName>ppt_y</p:attrName>
                                        </p:attrNameLst>
                                      </p:cBhvr>
                                      <p:rCtr x="83" y="56"/>
                                    </p:animMotion>
                                  </p:childTnLst>
                                </p:cTn>
                              </p:par>
                              <p:par>
                                <p:cTn id="87" presetID="6" presetClass="emph" presetSubtype="0" accel="50000" decel="50000" fill="hold" nodeType="withEffect">
                                  <p:stCondLst>
                                    <p:cond delay="0"/>
                                  </p:stCondLst>
                                  <p:childTnLst>
                                    <p:animScale>
                                      <p:cBhvr>
                                        <p:cTn id="88" dur="1000" fill="hold"/>
                                        <p:tgtEl>
                                          <p:spTgt spid="36"/>
                                        </p:tgtEl>
                                      </p:cBhvr>
                                      <p:by x="50000" y="50000"/>
                                    </p:animScale>
                                  </p:childTnLst>
                                </p:cTn>
                              </p:par>
                              <p:par>
                                <p:cTn id="89" presetID="10"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1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1" grpId="0" animBg="1"/>
      <p:bldP spid="41" grpId="1" animBg="1"/>
      <p:bldP spid="42" grpId="0"/>
      <p:bldP spid="42" grpId="1"/>
      <p:bldP spid="31" grpId="0" animBg="1"/>
      <p:bldP spid="31" grpId="1" animBg="1"/>
      <p:bldP spid="32" grpId="0" animBg="1"/>
      <p:bldP spid="32" grpId="1" animBg="1"/>
      <p:bldP spid="33" grpId="0" animBg="1"/>
      <p:bldP spid="33" grpId="1" animBg="1"/>
      <p:bldP spid="34" grpId="0" animBg="1"/>
      <p:bldP spid="34" grpId="1" animBg="1"/>
    </p:bldLst>
  </p:timing>
</p:sld>
</file>

<file path=ppt/slides/slide1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915400" cy="24745236"/>
          </a:xfrm>
          <a:prstGeom prst="rect">
            <a:avLst/>
          </a:prstGeom>
        </p:spPr>
        <p:txBody>
          <a:bodyPr wrap="square">
            <a:spAutoFit/>
          </a:bodyPr>
          <a:lstStyle/>
          <a:p>
            <a:r>
              <a:rPr lang="en-US" dirty="0" smtClean="0">
                <a:hlinkClick r:id="rId2"/>
              </a:rPr>
              <a:t>https://en.wikipedia.org/wiki/Fort_Smith,_Arkansas</a:t>
            </a:r>
            <a:endParaRPr lang="en-US" dirty="0" smtClean="0"/>
          </a:p>
          <a:p>
            <a:r>
              <a:rPr lang="en-US" dirty="0" smtClean="0">
                <a:hlinkClick r:id="rId3"/>
              </a:rPr>
              <a:t>https://www.fortsmithhistory.org/archive/chronology.html</a:t>
            </a:r>
            <a:endParaRPr lang="en-US" dirty="0" smtClean="0"/>
          </a:p>
          <a:p>
            <a:r>
              <a:rPr lang="en-US" dirty="0" smtClean="0"/>
              <a:t>	The US founded Fort Smith in 1817 as a military post.  The soldiers’ initial task was to keep the peace between the Cherokee and Osage tribes.   A stockade was built and occupied from 1817 until 1822 by a small troop of regulars commanded by Major William Bradford. A small settlement began forming around the fort.  </a:t>
            </a:r>
          </a:p>
          <a:p>
            <a:r>
              <a:rPr lang="en-US" dirty="0" smtClean="0"/>
              <a:t>	On March 6, 1824  Maj. Gen. Winfield Scott, commander of the Western District, orders Col. Matthew Arbuckle, then the fort commander, to move the fort from Fort Smith to the mouth of the Verdigris River, establishing what will become Fort Gibson. The Army abandoned the first Fort Smith in 1824.  John Rogers, an Army </a:t>
            </a:r>
            <a:r>
              <a:rPr lang="en-US" dirty="0" err="1" smtClean="0"/>
              <a:t>sutler</a:t>
            </a:r>
            <a:r>
              <a:rPr lang="en-US" dirty="0" smtClean="0"/>
              <a:t> and land speculator, bought up former government-owned lands at this site and promoted growth of the new civilian town of Fort Smith. </a:t>
            </a:r>
          </a:p>
          <a:p>
            <a:r>
              <a:rPr lang="en-US" dirty="0" smtClean="0"/>
              <a:t>	Due to the strategic location of this site, the federal government re-established a military presence at Fort Smith during the 1830s era of Indian Removal, primarily of tribes from the American Southeast to west of the Mississippi River in Indian Territory, which is now Oklahoma.</a:t>
            </a:r>
          </a:p>
          <a:p>
            <a:r>
              <a:rPr lang="en-US" dirty="0" smtClean="0"/>
              <a:t>	In 1838 the Army moved back into the old military post near Belle Point, and expanded the base. They used troops to escort Choctaw and Cherokee, from their ancestral homelands in the Southeast; they were the last of the tribes to leave. </a:t>
            </a:r>
          </a:p>
          <a:p>
            <a:r>
              <a:rPr lang="en-US" dirty="0" smtClean="0"/>
              <a:t>	The army enforced the removal of these peoples to the reserved Indian Territory, where the federal government granted them land. Many displaced Native Americans fell out of the march and settled in Fort Smith and adjoining Van Buren, Arkansas on the other side of the river.</a:t>
            </a:r>
          </a:p>
          <a:p>
            <a:endParaRPr lang="en-US" dirty="0" smtClean="0"/>
          </a:p>
          <a:p>
            <a:r>
              <a:rPr lang="en-US" dirty="0" smtClean="0">
                <a:hlinkClick r:id="rId4"/>
              </a:rPr>
              <a:t>https://www.legendsofamerica.com/ar-fortsmith/</a:t>
            </a:r>
            <a:endParaRPr lang="en-US" dirty="0" smtClean="0"/>
          </a:p>
          <a:p>
            <a:pPr fontAlgn="base"/>
            <a:r>
              <a:rPr lang="en-US" dirty="0" smtClean="0"/>
              <a:t>	On the isolated edge of the American Frontier, Fort Smith was established on Christmas day, 1817. Under the command of Major William Bradford, the soldiers’ initial task was to keep the peace between the Cherokee and Osage tribes. The site of the new fort was Belle Point, a prominent bluff overlooking the Poteau and Arkansas River.</a:t>
            </a:r>
          </a:p>
          <a:p>
            <a:pPr fontAlgn="base"/>
            <a:r>
              <a:rPr lang="en-US" dirty="0" smtClean="0"/>
              <a:t>	Sixty-four men of the Rifle Regiment erected temporary shelters in just eight days and then began the work on a permanent fortification. Construction progressed slowly, and upon completion, the fort was a simple log stockade with four sides at 132 feet each and two blockhouses at opposite angles. Barracks, storehouses, shops, a magazine, and a hospital were located within the walls.</a:t>
            </a:r>
          </a:p>
          <a:p>
            <a:pPr fontAlgn="base"/>
            <a:r>
              <a:rPr lang="en-US" dirty="0" smtClean="0"/>
              <a:t>	Additional quarters were built outside the original fort in 1822 when increased hostilities between the Osage and Cherokee prompted the need for a greater number of soldiers.  Just two years later; however, the Federal Government determined that the location of the fort was too far away from the newly redefined Indian Territory (Oklahoma) and established Fort Gibson some 60 miles up the Arkansas River. As a result, the troops departed Fort Smith in 1824.</a:t>
            </a:r>
          </a:p>
          <a:p>
            <a:pPr fontAlgn="base"/>
            <a:r>
              <a:rPr lang="en-US" dirty="0" smtClean="0"/>
              <a:t>	Three years later; however, the fort was slated to serve as the agency for the western Choctaw Indians, who were also being forced to move to Indian Territory. When Choctaw agent, William McClellan, arrived in February, 1827, he found the post buildings in bad condition. But, it would be four more years before the government would repair the structures. Finally, in April, 1831, Lieutenant Gabriel Rains and a detail of Seventh United States Infantry arrived at the post to begin the repairs. </a:t>
            </a:r>
          </a:p>
          <a:p>
            <a:pPr fontAlgn="base"/>
            <a:r>
              <a:rPr lang="en-US" dirty="0" smtClean="0"/>
              <a:t>By August, Choctaw Indians began  trickling into the area.</a:t>
            </a:r>
          </a:p>
          <a:p>
            <a:pPr fontAlgn="base"/>
            <a:r>
              <a:rPr lang="en-US" dirty="0" smtClean="0"/>
              <a:t>	Just east of the post and adjacent to the Choctaw boundary line, a sizeable civilian community emerged on lands owned by a man named John Rogers. Dominating the community were six taverns, where enterprising merchants supplied the emigrating</a:t>
            </a:r>
          </a:p>
          <a:p>
            <a:pPr fontAlgn="base"/>
            <a:r>
              <a:rPr lang="en-US" dirty="0" smtClean="0"/>
              <a:t>Choctaw with cheap whiskey. Many of the displaced tribesmen settled nearby and became a source of sustained exploitation. Lieutenant Rains positioned his men on the boundary line to keep peddlers and Choctaw separated, but the situation got worse. In March, 1833, Captain John Stewart and a company of Seventh Infantry were garrisoned at the post to control the contraband trade, known as the “Arkansas Whiskey War.” He too, met with little success as the merchants operated right under his very nose. As a result, Stuart abandoned Fort Smith in June 1834 and established Fort Coffee at a more suitable location in Indian Territory.</a:t>
            </a:r>
          </a:p>
          <a:p>
            <a:pPr fontAlgn="base"/>
            <a:r>
              <a:rPr lang="en-US" dirty="0" smtClean="0"/>
              <a:t>As additional tribes were relocated in Indian Territory, fearful residents of the new State of Arkansas requested that a permanent military garrison be placed on their western border. In 1838, Congress authorized construction of a new fort and purchased from John Rogers a 296-acre reservation adjacent to the old fort on Belle Point.</a:t>
            </a:r>
          </a:p>
          <a:p>
            <a:pPr fontAlgn="base"/>
            <a:r>
              <a:rPr lang="en-US" dirty="0" smtClean="0"/>
              <a:t>In the spring of 1839, construction of the new fort began. The design called for a pentagonal-shaped fort of stone with a bastion at each angle and enclosing seven acres. Inside the wall, several buildings were to be situated around a parade ground including two enlisted </a:t>
            </a:r>
            <a:r>
              <a:rPr lang="en-US" dirty="0" err="1" smtClean="0"/>
              <a:t>mens</a:t>
            </a:r>
            <a:r>
              <a:rPr lang="en-US" dirty="0" smtClean="0"/>
              <a:t> barracks, two officer’s quarters, the commandant’s quarters, a hospital, the quartermaster store, and other buildings. This ambitious plan, however, would never be fully realized.</a:t>
            </a:r>
          </a:p>
          <a:p>
            <a:pPr fontAlgn="base"/>
            <a:r>
              <a:rPr lang="en-US" dirty="0" smtClean="0"/>
              <a:t>Because of events of the next six years, the army completed Fort Smith along much different lines. It had become apparent to the military that armed warriors would not descend on Arkansas from Indian Territory. Yet, hostilities threatened another frontier, and the Mexican-American War loomed on the horizon. Fort Smith was ideally situated to equip military units marching to the Rio Grande River and to supply frontier posts in Indian Territory. Therefore, in 1845, the half-finished post was formally designated as a supply depot.</a:t>
            </a:r>
          </a:p>
          <a:p>
            <a:pPr fontAlgn="base"/>
            <a:endParaRPr lang="en-US" dirty="0" smtClean="0">
              <a:hlinkClick r:id="rId5"/>
            </a:endParaRPr>
          </a:p>
          <a:p>
            <a:pPr fontAlgn="base"/>
            <a:r>
              <a:rPr lang="en-US" dirty="0" smtClean="0">
                <a:hlinkClick r:id="rId5"/>
              </a:rPr>
              <a:t>http://www.fortwiki.com/Fort_Smith,_AR_Commanders</a:t>
            </a:r>
            <a:endParaRPr lang="en-US" dirty="0" smtClean="0"/>
          </a:p>
          <a:p>
            <a:r>
              <a:rPr lang="en-US" dirty="0" smtClean="0"/>
              <a:t>Commanding Officers of Fort Smith</a:t>
            </a:r>
          </a:p>
          <a:p>
            <a:r>
              <a:rPr lang="en-US" dirty="0" smtClean="0"/>
              <a:t>Major William Bradford, Rifle regiment - Nov. 1817 to Feb. 1822</a:t>
            </a:r>
          </a:p>
          <a:p>
            <a:r>
              <a:rPr lang="en-US" dirty="0" smtClean="0"/>
              <a:t>Colonel Matthew Arbuckle, 7th U.S. Infantry - Feb. 1822 to March 1822</a:t>
            </a:r>
          </a:p>
          <a:p>
            <a:r>
              <a:rPr lang="en-US" dirty="0" smtClean="0"/>
              <a:t>Maj. A.R. </a:t>
            </a:r>
            <a:r>
              <a:rPr lang="en-US" dirty="0" err="1" smtClean="0"/>
              <a:t>Wooley</a:t>
            </a:r>
            <a:r>
              <a:rPr lang="en-US" dirty="0" smtClean="0"/>
              <a:t>, 7th U.S. Infantry - March 1822 to June 1822</a:t>
            </a:r>
          </a:p>
          <a:p>
            <a:r>
              <a:rPr lang="en-US" dirty="0" smtClean="0"/>
              <a:t>Col. Matthew Arbuckle, 7th U.S. Infantry - June 1822 to January 1823</a:t>
            </a:r>
          </a:p>
          <a:p>
            <a:r>
              <a:rPr lang="en-US" dirty="0" smtClean="0"/>
              <a:t>Capt. William Davenport, 7th U.S. Infantry - January 1823 to May 1823</a:t>
            </a:r>
          </a:p>
          <a:p>
            <a:r>
              <a:rPr lang="en-US" dirty="0" smtClean="0"/>
              <a:t>Col. Matthew Arbuckle, 7th U.S. Infantry - May 1823 to April 1824</a:t>
            </a:r>
          </a:p>
          <a:p>
            <a:r>
              <a:rPr lang="en-US" b="1" dirty="0" smtClean="0"/>
              <a:t>(Troops withdrawn from Fort Smith in April 1824; re-occupied March 22, 1833)</a:t>
            </a:r>
            <a:endParaRPr lang="en-US" dirty="0" smtClean="0"/>
          </a:p>
          <a:p>
            <a:r>
              <a:rPr lang="en-US" dirty="0" smtClean="0"/>
              <a:t>Capt. John Stuart, 7th U.S. Infantry - March 1833 to June 1834</a:t>
            </a:r>
          </a:p>
          <a:p>
            <a:r>
              <a:rPr lang="en-US" b="1" dirty="0" smtClean="0"/>
              <a:t>(Troops withdrawn June 16, 1834; re-occupied July 27, 1838)</a:t>
            </a:r>
            <a:endParaRPr lang="en-US" dirty="0" smtClean="0"/>
          </a:p>
          <a:p>
            <a:r>
              <a:rPr lang="en-US" dirty="0" smtClean="0"/>
              <a:t>Captain Benjamin L.E. Bonneville, 7th U.S. Infantry - July 1838 to October 1838</a:t>
            </a:r>
          </a:p>
          <a:p>
            <a:r>
              <a:rPr lang="en-US" dirty="0" smtClean="0"/>
              <a:t>Capt. W.G. Belknap, 3rd Infantry - October 1838 to September 1840</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34502"/>
          </a:xfrm>
          <a:prstGeom prst="rect">
            <a:avLst/>
          </a:prstGeom>
        </p:spPr>
        <p:txBody>
          <a:bodyPr wrap="square">
            <a:spAutoFit/>
          </a:bodyPr>
          <a:lstStyle/>
          <a:p>
            <a:r>
              <a:rPr lang="en-US" sz="1600" dirty="0" smtClean="0">
                <a:hlinkClick r:id="rId2"/>
              </a:rPr>
              <a:t>https://en.wikipedia.org/wiki/Matthew_Arbuckle_Jr</a:t>
            </a:r>
            <a:r>
              <a:rPr lang="en-US" sz="1600" dirty="0" smtClean="0"/>
              <a:t>.</a:t>
            </a:r>
          </a:p>
          <a:p>
            <a:r>
              <a:rPr lang="en-US" sz="1600" dirty="0" smtClean="0"/>
              <a:t>NOTE:  check NPS site of Fort Gibson for more on Arbuckle</a:t>
            </a:r>
          </a:p>
          <a:p>
            <a:endParaRPr lang="en-US" sz="1600" dirty="0" smtClean="0"/>
          </a:p>
          <a:p>
            <a:r>
              <a:rPr lang="en-US" sz="1600" b="1" dirty="0" smtClean="0"/>
              <a:t>Matthew Arbuckle</a:t>
            </a:r>
            <a:r>
              <a:rPr lang="en-US" sz="1600" dirty="0" smtClean="0"/>
              <a:t> (1778- 1851) was a career soldier in the US Army closely identified </a:t>
            </a:r>
          </a:p>
          <a:p>
            <a:r>
              <a:rPr lang="en-US" sz="1600" dirty="0" smtClean="0"/>
              <a:t>with the Indian Territory for the last thirty years of his life.</a:t>
            </a:r>
          </a:p>
          <a:p>
            <a:r>
              <a:rPr lang="en-US" sz="1600" dirty="0" smtClean="0"/>
              <a:t>He was born 28 December 1778 in </a:t>
            </a:r>
            <a:r>
              <a:rPr lang="en-US" sz="1600" dirty="0" err="1" smtClean="0"/>
              <a:t>Greenbriar</a:t>
            </a:r>
            <a:r>
              <a:rPr lang="en-US" sz="1600" dirty="0" smtClean="0"/>
              <a:t> County, Virginia (now West Virginia), the </a:t>
            </a:r>
          </a:p>
          <a:p>
            <a:r>
              <a:rPr lang="en-US" sz="1600" dirty="0" smtClean="0"/>
              <a:t>fourth of six sons of Capt. Matthew Arbuckle Sr. and Frances (Hunter) Arbuckle. The father</a:t>
            </a:r>
          </a:p>
          <a:p>
            <a:r>
              <a:rPr lang="en-US" sz="1600" dirty="0" smtClean="0"/>
              <a:t> was a veteran of the Battle of Point Pleasant during Lord Dunmore's War and later </a:t>
            </a:r>
          </a:p>
          <a:p>
            <a:r>
              <a:rPr lang="en-US" sz="1600" dirty="0" smtClean="0"/>
              <a:t>distinguished himself in the American Revolution.</a:t>
            </a:r>
          </a:p>
          <a:p>
            <a:r>
              <a:rPr lang="en-US" sz="1600" dirty="0" smtClean="0"/>
              <a:t>	Little is known of his early life, but on 3 March 1799 he was commissioned </a:t>
            </a:r>
          </a:p>
          <a:p>
            <a:r>
              <a:rPr lang="en-US" sz="1600" dirty="0" smtClean="0"/>
              <a:t>ensign in the 3rd Infantry Regiment, and advanced to first lieutenant within eight months.</a:t>
            </a:r>
          </a:p>
          <a:p>
            <a:r>
              <a:rPr lang="en-US" sz="1600" dirty="0" smtClean="0"/>
              <a:t>  In 1802, the Army disbanded the 3rd Infantry and transferred him to the 2nd Infantry</a:t>
            </a:r>
          </a:p>
          <a:p>
            <a:r>
              <a:rPr lang="en-US" sz="1600" dirty="0" smtClean="0"/>
              <a:t> Regiment where he was promoted  to captain in 1806. </a:t>
            </a:r>
          </a:p>
          <a:p>
            <a:endParaRPr lang="en-US" sz="1600" dirty="0" smtClean="0"/>
          </a:p>
          <a:p>
            <a:r>
              <a:rPr lang="en-US" sz="1600" dirty="0" smtClean="0"/>
              <a:t>TO BE CONTINUED  . . . </a:t>
            </a:r>
          </a:p>
          <a:p>
            <a:endParaRPr lang="en-US" sz="1600" dirty="0" smtClean="0"/>
          </a:p>
          <a:p>
            <a:r>
              <a:rPr lang="en-US" sz="1600" dirty="0" smtClean="0"/>
              <a:t> He returned to the 3rd Infantry as a major in 1812. His regiment was assigned to various posts in the American South during the War of 1812.  In 1814, he was promoted to lieutenant colonel and became the regiment's second-ranking officer.  The 3rd Infantry was under General Andrew Jackson during and after the war.</a:t>
            </a:r>
            <a:r>
              <a:rPr lang="en-US" sz="1600" baseline="30000" dirty="0" smtClean="0"/>
              <a:t> </a:t>
            </a:r>
            <a:r>
              <a:rPr lang="en-US" sz="1600" dirty="0" smtClean="0"/>
              <a:t>  A family story exists that Arbuckle served on Jackson's staff during the Battle of New Orleans in 1815, but no evidence has been found for this claim. Arbuckle led a successful expedition against the "</a:t>
            </a:r>
            <a:r>
              <a:rPr lang="en-US" sz="1600" dirty="0" err="1" smtClean="0"/>
              <a:t>Fowltown</a:t>
            </a:r>
            <a:r>
              <a:rPr lang="en-US" sz="1600" dirty="0" smtClean="0"/>
              <a:t> Indians" of Southern Georgia in 1817, during the opening phase of the First Seminole War.</a:t>
            </a:r>
          </a:p>
          <a:p>
            <a:r>
              <a:rPr lang="en-US" sz="1600" dirty="0" smtClean="0"/>
              <a:t>	In 1820, the Army promoted Arbuckle to colonel and gave him command of the 7th Infantry Regiment, four of whose companies he led in 1821 to reinforce Fort Smith on the Arkansas River.  In 1824, he moved the regiment farther west, establishing Cantonments (later Forts) Gibson and later Towson, the first military posts in the Indian Territory (now Oklahoma) . As commander at Fort Gibson, he was responsible for constructing roads and maintaining peaceful relations between the Indian tribes indigenous to the region and those then forced to migrate to Indian Territory.  After ten years of this service, he was </a:t>
            </a:r>
            <a:r>
              <a:rPr lang="en-US" sz="1600" dirty="0" err="1" smtClean="0"/>
              <a:t>breveted</a:t>
            </a:r>
            <a:r>
              <a:rPr lang="en-US" sz="1600" dirty="0" smtClean="0"/>
              <a:t> to brigadier general.  In the spring of 1834, on the eve of the First Dragoon Expedition (also called the Dodge-Leavenworth Expedition), Brigadier General Arbuckle was replaced as regional commander by General Henry Leavenworth and returned to Virginia.  General Leavenworth, however, unexpectedly died in July 1834, and the Army recalled Brigadier General Arbuckle to command Fort Gibson.</a:t>
            </a:r>
          </a:p>
          <a:p>
            <a:r>
              <a:rPr lang="en-US" sz="1600" dirty="0" smtClean="0"/>
              <a:t>During the Texas Revolution of 1835–1836, the majority of his troops were reassigned to General Zachary Taylor's "Army of Observation" at Fort Jessup, Louisiana, but Arbuckle managed to maintain order even as the pace of Indian removal accelerated.  By the end of the decade, the relocation of the southeastern Indian tribes to Oklahoma was largely complete.  Though civil war threatened to break out among some of the tribes, in 1841, when he left Fort Gibson for the second time, Arbuckle reported, "I have maintained peace on this frontier."</a:t>
            </a:r>
          </a:p>
          <a:p>
            <a:r>
              <a:rPr lang="en-US" sz="1600" dirty="0" smtClean="0"/>
              <a:t>	He was transferred to Baton Rouge, Louisiana, where he headed the military district but commanded no troops directly.  He had developed a considerable professional rivalry with Zachary Taylor, which may explain why he played no significant role in the Mexican-American War.  In 1848, he was posted to Fort Smith as commander of the newly created Seventh Military District.  In 1849, his troops began to provide security for Americans active in the California Gold Rush on the southwestern route to California, which he established south of the Canadian River.  The same year, Taylor, having been elected president, urged the War Department to close Fort Smith and retire Arbuckle.  Taylor died before this could be accomplished.  Arbuckle's superiors immediately confirmed his command and re-designated Fort Smith as headquarters of the Seventh Military District.  The General was making plans to extend farther west the security system that he had established to protect Americans traveling to California, when he died suddenly of cholera on 11 June 1851 during an epidemic.</a:t>
            </a:r>
          </a:p>
          <a:p>
            <a:r>
              <a:rPr lang="en-US" sz="1600" dirty="0" smtClean="0"/>
              <a:t>	Just before his death, several units of troops under his command had built an outpost on </a:t>
            </a:r>
            <a:r>
              <a:rPr lang="en-US" sz="1600" dirty="0" err="1" smtClean="0"/>
              <a:t>Wildhorse</a:t>
            </a:r>
            <a:r>
              <a:rPr lang="en-US" sz="1600" dirty="0" smtClean="0"/>
              <a:t> Creek in present-day Garvin County, Oklahoma, and the new post was named Fort Arbuckle in his honor.  The name soon transferred in common usage to the nearby hills, which still are known as the Arbuckle Mountains.</a:t>
            </a:r>
          </a:p>
          <a:p>
            <a:endParaRPr lang="en-US" sz="1600" dirty="0" smtClean="0"/>
          </a:p>
          <a:p>
            <a:endParaRPr lang="en-US" sz="1600" dirty="0"/>
          </a:p>
        </p:txBody>
      </p:sp>
      <p:pic>
        <p:nvPicPr>
          <p:cNvPr id="31747" name="Picture 3"/>
          <p:cNvPicPr>
            <a:picLocks noChangeAspect="1" noChangeArrowheads="1"/>
          </p:cNvPicPr>
          <p:nvPr/>
        </p:nvPicPr>
        <p:blipFill>
          <a:blip r:embed="rId3"/>
          <a:srcRect/>
          <a:stretch>
            <a:fillRect/>
          </a:stretch>
        </p:blipFill>
        <p:spPr bwMode="auto">
          <a:xfrm>
            <a:off x="7162800" y="0"/>
            <a:ext cx="1981200" cy="3024283"/>
          </a:xfrm>
          <a:prstGeom prst="rect">
            <a:avLst/>
          </a:prstGeom>
          <a:noFill/>
          <a:ln w="9525">
            <a:noFill/>
            <a:miter lim="800000"/>
            <a:headEnd/>
            <a:tailEnd/>
          </a:ln>
          <a:effectLst/>
        </p:spPr>
      </p:pic>
      <p:pic>
        <p:nvPicPr>
          <p:cNvPr id="20482" name="Picture 2" descr="Image result for us army uniforms 1800"/>
          <p:cNvPicPr>
            <a:picLocks noChangeAspect="1" noChangeArrowheads="1"/>
          </p:cNvPicPr>
          <p:nvPr/>
        </p:nvPicPr>
        <p:blipFill>
          <a:blip r:embed="rId4"/>
          <a:srcRect/>
          <a:stretch>
            <a:fillRect/>
          </a:stretch>
        </p:blipFill>
        <p:spPr bwMode="auto">
          <a:xfrm>
            <a:off x="5715000" y="0"/>
            <a:ext cx="1297869" cy="2971800"/>
          </a:xfrm>
          <a:prstGeom prst="rect">
            <a:avLst/>
          </a:prstGeom>
          <a:noFill/>
        </p:spPr>
      </p:pic>
      <p:pic>
        <p:nvPicPr>
          <p:cNvPr id="1026" name="Picture 2" descr="Image result for matthew arbuckle and 7th regiment"/>
          <p:cNvPicPr>
            <a:picLocks noChangeAspect="1" noChangeArrowheads="1"/>
          </p:cNvPicPr>
          <p:nvPr/>
        </p:nvPicPr>
        <p:blipFill>
          <a:blip r:embed="rId5"/>
          <a:srcRect/>
          <a:stretch>
            <a:fillRect/>
          </a:stretch>
        </p:blipFill>
        <p:spPr bwMode="auto">
          <a:xfrm>
            <a:off x="1295400" y="533400"/>
            <a:ext cx="4191000" cy="3319774"/>
          </a:xfrm>
          <a:prstGeom prst="rect">
            <a:avLst/>
          </a:prstGeom>
          <a:noFill/>
        </p:spPr>
      </p:pic>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447800" y="533400"/>
            <a:ext cx="1847109"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Smith</a:t>
            </a:r>
          </a:p>
        </p:txBody>
      </p:sp>
      <p:pic>
        <p:nvPicPr>
          <p:cNvPr id="8" name="Picture 4" descr="Image result for fort smith"/>
          <p:cNvPicPr>
            <a:picLocks noChangeAspect="1" noChangeArrowheads="1"/>
          </p:cNvPicPr>
          <p:nvPr/>
        </p:nvPicPr>
        <p:blipFill>
          <a:blip r:embed="rId2"/>
          <a:srcRect/>
          <a:stretch>
            <a:fillRect/>
          </a:stretch>
        </p:blipFill>
        <p:spPr bwMode="auto">
          <a:xfrm>
            <a:off x="3886200" y="304800"/>
            <a:ext cx="4800600" cy="3625453"/>
          </a:xfrm>
          <a:prstGeom prst="rect">
            <a:avLst/>
          </a:prstGeom>
          <a:noFill/>
          <a:ln w="50800">
            <a:solidFill>
              <a:schemeClr val="tx1"/>
            </a:solidFill>
          </a:ln>
        </p:spPr>
      </p:pic>
      <p:pic>
        <p:nvPicPr>
          <p:cNvPr id="240642" name="Picture 2" descr="Image result for fort smith"/>
          <p:cNvPicPr>
            <a:picLocks noChangeAspect="1" noChangeArrowheads="1"/>
          </p:cNvPicPr>
          <p:nvPr/>
        </p:nvPicPr>
        <p:blipFill>
          <a:blip r:embed="rId3"/>
          <a:srcRect/>
          <a:stretch>
            <a:fillRect/>
          </a:stretch>
        </p:blipFill>
        <p:spPr bwMode="auto">
          <a:xfrm>
            <a:off x="0" y="3429000"/>
            <a:ext cx="6430479" cy="3200400"/>
          </a:xfrm>
          <a:prstGeom prst="rect">
            <a:avLst/>
          </a:prstGeom>
          <a:noFill/>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523875" y="762000"/>
            <a:ext cx="8162925" cy="6072188"/>
            <a:chOff x="523875" y="762000"/>
            <a:chExt cx="8162925" cy="6072188"/>
          </a:xfrm>
        </p:grpSpPr>
        <p:pic>
          <p:nvPicPr>
            <p:cNvPr id="62"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63" name="Group 15"/>
            <p:cNvGrpSpPr/>
            <p:nvPr/>
          </p:nvGrpSpPr>
          <p:grpSpPr>
            <a:xfrm>
              <a:off x="1905000" y="1338943"/>
              <a:ext cx="6096000" cy="4147457"/>
              <a:chOff x="1905000" y="1338943"/>
              <a:chExt cx="6096000" cy="4147457"/>
            </a:xfrm>
          </p:grpSpPr>
          <p:grpSp>
            <p:nvGrpSpPr>
              <p:cNvPr id="64" name="Group 14"/>
              <p:cNvGrpSpPr/>
              <p:nvPr/>
            </p:nvGrpSpPr>
            <p:grpSpPr>
              <a:xfrm>
                <a:off x="1905000" y="1338943"/>
                <a:ext cx="6096000" cy="4147457"/>
                <a:chOff x="1905000" y="1338943"/>
                <a:chExt cx="6096000" cy="4147457"/>
              </a:xfrm>
            </p:grpSpPr>
            <p:grpSp>
              <p:nvGrpSpPr>
                <p:cNvPr id="66" name="Group 13"/>
                <p:cNvGrpSpPr/>
                <p:nvPr/>
              </p:nvGrpSpPr>
              <p:grpSpPr>
                <a:xfrm>
                  <a:off x="1905000" y="1338943"/>
                  <a:ext cx="6096000" cy="4147457"/>
                  <a:chOff x="1905000" y="1338943"/>
                  <a:chExt cx="6096000" cy="4147457"/>
                </a:xfrm>
              </p:grpSpPr>
              <p:pic>
                <p:nvPicPr>
                  <p:cNvPr id="68"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69"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73"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7" name="Freeform 66"/>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5" name="Rectangle 64"/>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5" name="Group 45"/>
          <p:cNvGrpSpPr/>
          <p:nvPr/>
        </p:nvGrpSpPr>
        <p:grpSpPr>
          <a:xfrm>
            <a:off x="914400" y="1219200"/>
            <a:ext cx="7396842" cy="2879271"/>
            <a:chOff x="914400" y="1219200"/>
            <a:chExt cx="7396842" cy="2879271"/>
          </a:xfrm>
        </p:grpSpPr>
        <p:sp>
          <p:nvSpPr>
            <p:cNvPr id="76" name="Freeform 75"/>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30"/>
            <p:cNvGrpSpPr/>
            <p:nvPr/>
          </p:nvGrpSpPr>
          <p:grpSpPr>
            <a:xfrm>
              <a:off x="914400" y="1219200"/>
              <a:ext cx="7396842" cy="2879271"/>
              <a:chOff x="914400" y="1219200"/>
              <a:chExt cx="7396842" cy="2879271"/>
            </a:xfrm>
          </p:grpSpPr>
          <p:sp>
            <p:nvSpPr>
              <p:cNvPr id="78" name="Freeform 77"/>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0" name="Group 25"/>
              <p:cNvGrpSpPr/>
              <p:nvPr/>
            </p:nvGrpSpPr>
            <p:grpSpPr>
              <a:xfrm>
                <a:off x="6248400" y="1219200"/>
                <a:ext cx="2062842" cy="2803072"/>
                <a:chOff x="6248400" y="1219200"/>
                <a:chExt cx="2062842" cy="2803072"/>
              </a:xfrm>
            </p:grpSpPr>
            <p:sp>
              <p:nvSpPr>
                <p:cNvPr id="85" name="Rectangle 84"/>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82"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83"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84"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0" name="TextBox 39"/>
          <p:cNvSpPr txBox="1"/>
          <p:nvPr/>
        </p:nvSpPr>
        <p:spPr>
          <a:xfrm>
            <a:off x="6534891" y="3962400"/>
            <a:ext cx="1847109" cy="1015663"/>
          </a:xfrm>
          <a:prstGeom prst="rect">
            <a:avLst/>
          </a:prstGeom>
          <a:noFill/>
        </p:spPr>
        <p:txBody>
          <a:bodyPr wrap="none" rtlCol="0">
            <a:spAutoFit/>
          </a:bodyPr>
          <a:lstStyle/>
          <a:p>
            <a:pPr algn="r"/>
            <a:r>
              <a:rPr lang="en-US" sz="3000" b="1" dirty="0" smtClean="0">
                <a:solidFill>
                  <a:srgbClr val="FF0000"/>
                </a:solidFill>
                <a:effectLst>
                  <a:outerShdw dist="38100" dir="7200000" algn="ctr" rotWithShape="0">
                    <a:schemeClr val="tx1"/>
                  </a:outerShdw>
                </a:effectLst>
              </a:rPr>
              <a:t>1817 </a:t>
            </a:r>
          </a:p>
          <a:p>
            <a:pPr algn="r"/>
            <a:r>
              <a:rPr lang="en-US" sz="3000" b="1" dirty="0" smtClean="0">
                <a:solidFill>
                  <a:srgbClr val="FF0000"/>
                </a:solidFill>
                <a:effectLst>
                  <a:outerShdw dist="38100" dir="7200000" algn="ctr" rotWithShape="0">
                    <a:schemeClr val="tx1"/>
                  </a:outerShdw>
                </a:effectLst>
              </a:rPr>
              <a:t>Fort Smith</a:t>
            </a:r>
          </a:p>
        </p:txBody>
      </p:sp>
      <p:sp useBgFill="1">
        <p:nvSpPr>
          <p:cNvPr id="37" name="Rectangle 36"/>
          <p:cNvSpPr/>
          <p:nvPr/>
        </p:nvSpPr>
        <p:spPr>
          <a:xfrm>
            <a:off x="0" y="1280160"/>
            <a:ext cx="8001000" cy="954107"/>
          </a:xfrm>
          <a:prstGeom prst="rect">
            <a:avLst/>
          </a:prstGeom>
        </p:spPr>
        <p:txBody>
          <a:bodyPr wrap="square">
            <a:spAutoFit/>
          </a:bodyPr>
          <a:lstStyle/>
          <a:p>
            <a:pPr>
              <a:buFont typeface="Arial" pitchFamily="34" charset="0"/>
              <a:buChar char="•"/>
            </a:pPr>
            <a:r>
              <a:rPr lang="en-US" sz="2800" b="1" dirty="0" smtClean="0"/>
              <a:t> 1824: Arbuckle moves 70 mi NW of Fort Smith</a:t>
            </a:r>
          </a:p>
          <a:p>
            <a:r>
              <a:rPr lang="en-US" sz="2800" b="1" dirty="0" smtClean="0"/>
              <a:t>           	   Fort Gibson:  military fort farthest west</a:t>
            </a:r>
            <a:endParaRPr lang="en-US" sz="2800" b="1" dirty="0"/>
          </a:p>
        </p:txBody>
      </p:sp>
      <p:sp>
        <p:nvSpPr>
          <p:cNvPr id="45" name="TextBox 44"/>
          <p:cNvSpPr txBox="1"/>
          <p:nvPr/>
        </p:nvSpPr>
        <p:spPr>
          <a:xfrm>
            <a:off x="5334000" y="2743200"/>
            <a:ext cx="224875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1824</a:t>
            </a:r>
          </a:p>
          <a:p>
            <a:r>
              <a:rPr lang="en-US" sz="3200" b="1" dirty="0" smtClean="0">
                <a:solidFill>
                  <a:srgbClr val="FF0000"/>
                </a:solidFill>
                <a:effectLst>
                  <a:outerShdw dist="38100" dir="7200000" algn="ctr" rotWithShape="0">
                    <a:schemeClr val="tx1"/>
                  </a:outerShdw>
                </a:effectLst>
              </a:rPr>
              <a:t> Fort Gibson</a:t>
            </a:r>
          </a:p>
        </p:txBody>
      </p:sp>
      <p:sp useBgFill="1">
        <p:nvSpPr>
          <p:cNvPr id="39" name="Rectangle 38"/>
          <p:cNvSpPr/>
          <p:nvPr/>
        </p:nvSpPr>
        <p:spPr>
          <a:xfrm>
            <a:off x="0" y="762000"/>
            <a:ext cx="8153400" cy="523220"/>
          </a:xfrm>
          <a:prstGeom prst="rect">
            <a:avLst/>
          </a:prstGeom>
        </p:spPr>
        <p:txBody>
          <a:bodyPr wrap="square">
            <a:spAutoFit/>
          </a:bodyPr>
          <a:lstStyle/>
          <a:p>
            <a:r>
              <a:rPr lang="en-US" sz="2800" b="1" dirty="0" smtClean="0"/>
              <a:t>Fort Smith is in Arkansas Territory, not Indian Country</a:t>
            </a:r>
            <a:endParaRPr lang="en-US" sz="2800" b="1" dirty="0"/>
          </a:p>
        </p:txBody>
      </p:sp>
      <p:sp>
        <p:nvSpPr>
          <p:cNvPr id="49" name="Freeform 48"/>
          <p:cNvSpPr/>
          <p:nvPr/>
        </p:nvSpPr>
        <p:spPr>
          <a:xfrm>
            <a:off x="7380514" y="3216729"/>
            <a:ext cx="1077686" cy="669471"/>
          </a:xfrm>
          <a:custGeom>
            <a:avLst/>
            <a:gdLst>
              <a:gd name="connsiteX0" fmla="*/ 1077686 w 1077686"/>
              <a:gd name="connsiteY0" fmla="*/ 669471 h 669471"/>
              <a:gd name="connsiteX1" fmla="*/ 1012372 w 1077686"/>
              <a:gd name="connsiteY1" fmla="*/ 555171 h 669471"/>
              <a:gd name="connsiteX2" fmla="*/ 947057 w 1077686"/>
              <a:gd name="connsiteY2" fmla="*/ 489857 h 669471"/>
              <a:gd name="connsiteX3" fmla="*/ 849086 w 1077686"/>
              <a:gd name="connsiteY3" fmla="*/ 440871 h 669471"/>
              <a:gd name="connsiteX4" fmla="*/ 669472 w 1077686"/>
              <a:gd name="connsiteY4" fmla="*/ 440871 h 669471"/>
              <a:gd name="connsiteX5" fmla="*/ 555172 w 1077686"/>
              <a:gd name="connsiteY5" fmla="*/ 375557 h 669471"/>
              <a:gd name="connsiteX6" fmla="*/ 212272 w 1077686"/>
              <a:gd name="connsiteY6" fmla="*/ 326571 h 669471"/>
              <a:gd name="connsiteX7" fmla="*/ 163286 w 1077686"/>
              <a:gd name="connsiteY7" fmla="*/ 244928 h 669471"/>
              <a:gd name="connsiteX8" fmla="*/ 0 w 1077686"/>
              <a:gd name="connsiteY8" fmla="*/ 0 h 669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86" h="669471">
                <a:moveTo>
                  <a:pt x="1077686" y="669471"/>
                </a:moveTo>
                <a:cubicBezTo>
                  <a:pt x="1055914" y="627289"/>
                  <a:pt x="1034143" y="585107"/>
                  <a:pt x="1012372" y="555171"/>
                </a:cubicBezTo>
                <a:cubicBezTo>
                  <a:pt x="990601" y="525235"/>
                  <a:pt x="974271" y="508907"/>
                  <a:pt x="947057" y="489857"/>
                </a:cubicBezTo>
                <a:cubicBezTo>
                  <a:pt x="919843" y="470807"/>
                  <a:pt x="895350" y="449035"/>
                  <a:pt x="849086" y="440871"/>
                </a:cubicBezTo>
                <a:cubicBezTo>
                  <a:pt x="802822" y="432707"/>
                  <a:pt x="718458" y="451757"/>
                  <a:pt x="669472" y="440871"/>
                </a:cubicBezTo>
                <a:cubicBezTo>
                  <a:pt x="620486" y="429985"/>
                  <a:pt x="631372" y="394607"/>
                  <a:pt x="555172" y="375557"/>
                </a:cubicBezTo>
                <a:cubicBezTo>
                  <a:pt x="478972" y="356507"/>
                  <a:pt x="277586" y="348342"/>
                  <a:pt x="212272" y="326571"/>
                </a:cubicBezTo>
                <a:cubicBezTo>
                  <a:pt x="146958" y="304800"/>
                  <a:pt x="198665" y="299357"/>
                  <a:pt x="163286" y="244928"/>
                </a:cubicBezTo>
                <a:cubicBezTo>
                  <a:pt x="127907" y="190499"/>
                  <a:pt x="63953" y="95249"/>
                  <a:pt x="0" y="0"/>
                </a:cubicBezTo>
              </a:path>
            </a:pathLst>
          </a:custGeom>
          <a:ln w="101600">
            <a:solidFill>
              <a:srgbClr val="FF0000"/>
            </a:solidFill>
            <a:prstDash val="sysDot"/>
          </a:ln>
          <a:effectLst>
            <a:outerShdw dist="50800" dir="14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TextBox 49"/>
          <p:cNvSpPr txBox="1"/>
          <p:nvPr/>
        </p:nvSpPr>
        <p:spPr>
          <a:xfrm>
            <a:off x="0" y="609600"/>
            <a:ext cx="8001000" cy="707886"/>
          </a:xfrm>
          <a:prstGeom prst="rect">
            <a:avLst/>
          </a:prstGeom>
        </p:spPr>
        <p:txBody>
          <a:bodyPr wrap="square" rtlCol="0">
            <a:spAutoFit/>
          </a:bodyPr>
          <a:lstStyle/>
          <a:p>
            <a:r>
              <a:rPr lang="en-US" sz="4000" b="1" dirty="0" smtClean="0"/>
              <a:t>Fort Gibson (1824)</a:t>
            </a:r>
          </a:p>
        </p:txBody>
      </p:sp>
      <p:grpSp>
        <p:nvGrpSpPr>
          <p:cNvPr id="48"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p:cNvSpPr/>
          <p:nvPr/>
        </p:nvSpPr>
        <p:spPr>
          <a:xfrm>
            <a:off x="0" y="2555557"/>
            <a:ext cx="5334000" cy="492443"/>
          </a:xfrm>
          <a:prstGeom prst="rect">
            <a:avLst/>
          </a:prstGeom>
        </p:spPr>
        <p:txBody>
          <a:bodyPr wrap="square">
            <a:spAutoFit/>
          </a:bodyPr>
          <a:lstStyle/>
          <a:p>
            <a:r>
              <a:rPr lang="en-US" sz="2600" b="1" dirty="0" smtClean="0"/>
              <a:t>	- maintain tribal peace</a:t>
            </a:r>
          </a:p>
        </p:txBody>
      </p:sp>
      <p:pic>
        <p:nvPicPr>
          <p:cNvPr id="57" name="Picture 3"/>
          <p:cNvPicPr preferRelativeResize="0">
            <a:picLocks noChangeAspect="1" noChangeArrowheads="1"/>
          </p:cNvPicPr>
          <p:nvPr/>
        </p:nvPicPr>
        <p:blipFill>
          <a:blip r:embed="rId4" cstate="print"/>
          <a:srcRect/>
          <a:stretch>
            <a:fillRect/>
          </a:stretch>
        </p:blipFill>
        <p:spPr bwMode="auto">
          <a:xfrm>
            <a:off x="7301461" y="4992624"/>
            <a:ext cx="1080539" cy="1588342"/>
          </a:xfrm>
          <a:prstGeom prst="rect">
            <a:avLst/>
          </a:prstGeom>
          <a:noFill/>
          <a:ln w="25400">
            <a:solidFill>
              <a:schemeClr val="tx1"/>
            </a:solidFill>
            <a:miter lim="800000"/>
            <a:headEnd/>
            <a:tailEnd/>
          </a:ln>
          <a:effectLst/>
        </p:spPr>
      </p:pic>
      <p:sp useBgFill="1">
        <p:nvSpPr>
          <p:cNvPr id="58" name="Rectangle 57"/>
          <p:cNvSpPr/>
          <p:nvPr/>
        </p:nvSpPr>
        <p:spPr>
          <a:xfrm>
            <a:off x="0" y="2133600"/>
            <a:ext cx="6324600" cy="492443"/>
          </a:xfrm>
          <a:prstGeom prst="rect">
            <a:avLst/>
          </a:prstGeom>
        </p:spPr>
        <p:txBody>
          <a:bodyPr wrap="square">
            <a:spAutoFit/>
          </a:bodyPr>
          <a:lstStyle/>
          <a:p>
            <a:r>
              <a:rPr lang="en-US" sz="2600" b="1" dirty="0" smtClean="0"/>
              <a:t>	- protect SW border of Louisiana Terr.</a:t>
            </a:r>
          </a:p>
        </p:txBody>
      </p:sp>
      <p:sp useBgFill="1">
        <p:nvSpPr>
          <p:cNvPr id="59" name="Rectangle 58"/>
          <p:cNvSpPr/>
          <p:nvPr/>
        </p:nvSpPr>
        <p:spPr>
          <a:xfrm>
            <a:off x="0" y="3012757"/>
            <a:ext cx="5334000" cy="492443"/>
          </a:xfrm>
          <a:prstGeom prst="rect">
            <a:avLst/>
          </a:prstGeom>
        </p:spPr>
        <p:txBody>
          <a:bodyPr wrap="square">
            <a:spAutoFit/>
          </a:bodyPr>
          <a:lstStyle/>
          <a:p>
            <a:r>
              <a:rPr lang="en-US" sz="2600" b="1" dirty="0" smtClean="0"/>
              <a:t>	- point of dispersal for Creeks</a:t>
            </a:r>
          </a:p>
        </p:txBody>
      </p:sp>
      <p:pic>
        <p:nvPicPr>
          <p:cNvPr id="52" name="Picture 1"/>
          <p:cNvPicPr>
            <a:picLocks noChangeAspect="1" noChangeArrowheads="1"/>
          </p:cNvPicPr>
          <p:nvPr/>
        </p:nvPicPr>
        <p:blipFill>
          <a:blip r:embed="rId5"/>
          <a:srcRect/>
          <a:stretch>
            <a:fillRect/>
          </a:stretch>
        </p:blipFill>
        <p:spPr bwMode="auto">
          <a:xfrm>
            <a:off x="152400" y="3581400"/>
            <a:ext cx="4698273" cy="31369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Effect transition="in" filter="fade">
                                      <p:cBhvr>
                                        <p:cTn id="9" dur="1000"/>
                                        <p:tgtEl>
                                          <p:spTgt spid="4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childTnLst>
                                </p:cTn>
                              </p:par>
                              <p:par>
                                <p:cTn id="18" presetID="10" presetClass="exit" presetSubtype="0" fill="hold" grpId="0" nodeType="withEffect">
                                  <p:stCondLst>
                                    <p:cond delay="0"/>
                                  </p:stCondLst>
                                  <p:childTnLst>
                                    <p:animEffect transition="out" filter="fade">
                                      <p:cBhvr>
                                        <p:cTn id="19" dur="3000"/>
                                        <p:tgtEl>
                                          <p:spTgt spid="41"/>
                                        </p:tgtEl>
                                      </p:cBhvr>
                                    </p:animEffect>
                                    <p:set>
                                      <p:cBhvr>
                                        <p:cTn id="20" dur="1" fill="hold">
                                          <p:stCondLst>
                                            <p:cond delay="2999"/>
                                          </p:stCondLst>
                                        </p:cTn>
                                        <p:tgtEl>
                                          <p:spTgt spid="4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3000"/>
                                        <p:tgtEl>
                                          <p:spTgt spid="40"/>
                                        </p:tgtEl>
                                      </p:cBhvr>
                                    </p:animEffect>
                                    <p:set>
                                      <p:cBhvr>
                                        <p:cTn id="23" dur="1" fill="hold">
                                          <p:stCondLst>
                                            <p:cond delay="2999"/>
                                          </p:stCondLst>
                                        </p:cTn>
                                        <p:tgtEl>
                                          <p:spTgt spid="40"/>
                                        </p:tgtEl>
                                        <p:attrNameLst>
                                          <p:attrName>style.visibility</p:attrName>
                                        </p:attrNameLst>
                                      </p:cBhvr>
                                      <p:to>
                                        <p:strVal val="hidden"/>
                                      </p:to>
                                    </p:set>
                                  </p:childTnLst>
                                </p:cTn>
                              </p:par>
                              <p:par>
                                <p:cTn id="24" presetID="22" presetClass="entr" presetSubtype="2"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wipe(right)">
                                      <p:cBhvr>
                                        <p:cTn id="26" dur="2000"/>
                                        <p:tgtEl>
                                          <p:spTgt spid="49"/>
                                        </p:tgtEl>
                                      </p:cBhvr>
                                    </p:animEffect>
                                  </p:childTnLst>
                                </p:cTn>
                              </p:par>
                              <p:par>
                                <p:cTn id="27" presetID="53" presetClass="entr" presetSubtype="0" fill="hold" grpId="0" nodeType="withEffect">
                                  <p:stCondLst>
                                    <p:cond delay="1500"/>
                                  </p:stCondLst>
                                  <p:childTnLst>
                                    <p:set>
                                      <p:cBhvr>
                                        <p:cTn id="28" dur="1" fill="hold">
                                          <p:stCondLst>
                                            <p:cond delay="0"/>
                                          </p:stCondLst>
                                        </p:cTn>
                                        <p:tgtEl>
                                          <p:spTgt spid="44"/>
                                        </p:tgtEl>
                                        <p:attrNameLst>
                                          <p:attrName>style.visibility</p:attrName>
                                        </p:attrNameLst>
                                      </p:cBhvr>
                                      <p:to>
                                        <p:strVal val="visible"/>
                                      </p:to>
                                    </p:set>
                                    <p:anim calcmode="lin" valueType="num">
                                      <p:cBhvr>
                                        <p:cTn id="29" dur="1000" fill="hold"/>
                                        <p:tgtEl>
                                          <p:spTgt spid="44"/>
                                        </p:tgtEl>
                                        <p:attrNameLst>
                                          <p:attrName>ppt_w</p:attrName>
                                        </p:attrNameLst>
                                      </p:cBhvr>
                                      <p:tavLst>
                                        <p:tav tm="0">
                                          <p:val>
                                            <p:fltVal val="0"/>
                                          </p:val>
                                        </p:tav>
                                        <p:tav tm="100000">
                                          <p:val>
                                            <p:strVal val="#ppt_w"/>
                                          </p:val>
                                        </p:tav>
                                      </p:tavLst>
                                    </p:anim>
                                    <p:anim calcmode="lin" valueType="num">
                                      <p:cBhvr>
                                        <p:cTn id="30" dur="1000" fill="hold"/>
                                        <p:tgtEl>
                                          <p:spTgt spid="44"/>
                                        </p:tgtEl>
                                        <p:attrNameLst>
                                          <p:attrName>ppt_h</p:attrName>
                                        </p:attrNameLst>
                                      </p:cBhvr>
                                      <p:tavLst>
                                        <p:tav tm="0">
                                          <p:val>
                                            <p:fltVal val="0"/>
                                          </p:val>
                                        </p:tav>
                                        <p:tav tm="100000">
                                          <p:val>
                                            <p:strVal val="#ppt_h"/>
                                          </p:val>
                                        </p:tav>
                                      </p:tavLst>
                                    </p:anim>
                                    <p:animEffect transition="in" filter="fade">
                                      <p:cBhvr>
                                        <p:cTn id="31" dur="1000"/>
                                        <p:tgtEl>
                                          <p:spTgt spid="44"/>
                                        </p:tgtEl>
                                      </p:cBhvr>
                                    </p:animEffect>
                                  </p:childTnLst>
                                </p:cTn>
                              </p:par>
                              <p:par>
                                <p:cTn id="32" presetID="53" presetClass="entr" presetSubtype="0" fill="hold" grpId="0" nodeType="withEffect">
                                  <p:stCondLst>
                                    <p:cond delay="1500"/>
                                  </p:stCondLst>
                                  <p:childTnLst>
                                    <p:set>
                                      <p:cBhvr>
                                        <p:cTn id="33" dur="1" fill="hold">
                                          <p:stCondLst>
                                            <p:cond delay="0"/>
                                          </p:stCondLst>
                                        </p:cTn>
                                        <p:tgtEl>
                                          <p:spTgt spid="45"/>
                                        </p:tgtEl>
                                        <p:attrNameLst>
                                          <p:attrName>style.visibility</p:attrName>
                                        </p:attrNameLst>
                                      </p:cBhvr>
                                      <p:to>
                                        <p:strVal val="visible"/>
                                      </p:to>
                                    </p:set>
                                    <p:anim calcmode="lin" valueType="num">
                                      <p:cBhvr>
                                        <p:cTn id="34" dur="1000" fill="hold"/>
                                        <p:tgtEl>
                                          <p:spTgt spid="45"/>
                                        </p:tgtEl>
                                        <p:attrNameLst>
                                          <p:attrName>ppt_w</p:attrName>
                                        </p:attrNameLst>
                                      </p:cBhvr>
                                      <p:tavLst>
                                        <p:tav tm="0">
                                          <p:val>
                                            <p:fltVal val="0"/>
                                          </p:val>
                                        </p:tav>
                                        <p:tav tm="100000">
                                          <p:val>
                                            <p:strVal val="#ppt_w"/>
                                          </p:val>
                                        </p:tav>
                                      </p:tavLst>
                                    </p:anim>
                                    <p:anim calcmode="lin" valueType="num">
                                      <p:cBhvr>
                                        <p:cTn id="35" dur="1000" fill="hold"/>
                                        <p:tgtEl>
                                          <p:spTgt spid="45"/>
                                        </p:tgtEl>
                                        <p:attrNameLst>
                                          <p:attrName>ppt_h</p:attrName>
                                        </p:attrNameLst>
                                      </p:cBhvr>
                                      <p:tavLst>
                                        <p:tav tm="0">
                                          <p:val>
                                            <p:fltVal val="0"/>
                                          </p:val>
                                        </p:tav>
                                        <p:tav tm="100000">
                                          <p:val>
                                            <p:strVal val="#ppt_h"/>
                                          </p:val>
                                        </p:tav>
                                      </p:tavLst>
                                    </p:anim>
                                    <p:animEffect transition="in" filter="fade">
                                      <p:cBhvr>
                                        <p:cTn id="36" dur="1000"/>
                                        <p:tgtEl>
                                          <p:spTgt spid="45"/>
                                        </p:tgtEl>
                                      </p:cBhvr>
                                    </p:animEffect>
                                  </p:childTnLst>
                                </p:cTn>
                              </p:par>
                              <p:par>
                                <p:cTn id="37" presetID="22" presetClass="exit" presetSubtype="2" fill="hold" grpId="1" nodeType="withEffect">
                                  <p:stCondLst>
                                    <p:cond delay="1500"/>
                                  </p:stCondLst>
                                  <p:childTnLst>
                                    <p:animEffect transition="out" filter="wipe(right)">
                                      <p:cBhvr>
                                        <p:cTn id="38" dur="2000"/>
                                        <p:tgtEl>
                                          <p:spTgt spid="49"/>
                                        </p:tgtEl>
                                      </p:cBhvr>
                                    </p:animEffect>
                                    <p:set>
                                      <p:cBhvr>
                                        <p:cTn id="39" dur="1" fill="hold">
                                          <p:stCondLst>
                                            <p:cond delay="1999"/>
                                          </p:stCondLst>
                                        </p:cTn>
                                        <p:tgtEl>
                                          <p:spTgt spid="4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4.72222E-6 1.11022E-16 L 0.02586 -0.42153 " pathEditMode="relative" rAng="0" ptsTypes="AA">
                                      <p:cBhvr>
                                        <p:cTn id="43" dur="1000" fill="hold"/>
                                        <p:tgtEl>
                                          <p:spTgt spid="57"/>
                                        </p:tgtEl>
                                        <p:attrNameLst>
                                          <p:attrName>ppt_x</p:attrName>
                                          <p:attrName>ppt_y</p:attrName>
                                        </p:attrNameLst>
                                      </p:cBhvr>
                                      <p:rCtr x="13" y="-211"/>
                                    </p:animMotion>
                                  </p:childTnLst>
                                </p:cTn>
                              </p:par>
                            </p:childTnLst>
                          </p:cTn>
                        </p:par>
                        <p:par>
                          <p:cTn id="44" fill="hold">
                            <p:stCondLst>
                              <p:cond delay="1000"/>
                            </p:stCondLst>
                            <p:childTnLst>
                              <p:par>
                                <p:cTn id="45" presetID="10" presetClass="entr" presetSubtype="0" fill="hold" nodeType="after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fade">
                                      <p:cBhvr>
                                        <p:cTn id="47" dur="1000"/>
                                        <p:tgtEl>
                                          <p:spTgt spid="52"/>
                                        </p:tgtEl>
                                      </p:cBhvr>
                                    </p:animEffect>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10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10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9"/>
                                        </p:tgtEl>
                                        <p:attrNameLst>
                                          <p:attrName>style.visibility</p:attrName>
                                        </p:attrNameLst>
                                      </p:cBhvr>
                                      <p:to>
                                        <p:strVal val="visible"/>
                                      </p:to>
                                    </p:set>
                                    <p:animEffect transition="in" filter="fade">
                                      <p:cBhvr>
                                        <p:cTn id="68" dur="1000"/>
                                        <p:tgtEl>
                                          <p:spTgt spid="59"/>
                                        </p:tgtEl>
                                      </p:cBhvr>
                                    </p:animEffect>
                                  </p:childTnLst>
                                </p:cTn>
                              </p:par>
                              <p:par>
                                <p:cTn id="69" presetID="10" presetClass="exit" presetSubtype="0" fill="hold" grpId="1" nodeType="withEffect">
                                  <p:stCondLst>
                                    <p:cond delay="0"/>
                                  </p:stCondLst>
                                  <p:childTnLst>
                                    <p:animEffect transition="out" filter="fade">
                                      <p:cBhvr>
                                        <p:cTn id="70" dur="2000"/>
                                        <p:tgtEl>
                                          <p:spTgt spid="39"/>
                                        </p:tgtEl>
                                      </p:cBhvr>
                                    </p:animEffect>
                                    <p:set>
                                      <p:cBhvr>
                                        <p:cTn id="71" dur="1" fill="hold">
                                          <p:stCondLst>
                                            <p:cond delay="1999"/>
                                          </p:stCondLst>
                                        </p:cTn>
                                        <p:tgtEl>
                                          <p:spTgt spid="3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52"/>
                                        </p:tgtEl>
                                      </p:cBhvr>
                                    </p:animEffect>
                                    <p:set>
                                      <p:cBhvr>
                                        <p:cTn id="76" dur="1" fill="hold">
                                          <p:stCondLst>
                                            <p:cond delay="999"/>
                                          </p:stCondLst>
                                        </p:cTn>
                                        <p:tgtEl>
                                          <p:spTgt spid="52"/>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37"/>
                                        </p:tgtEl>
                                      </p:cBhvr>
                                    </p:animEffect>
                                    <p:set>
                                      <p:cBhvr>
                                        <p:cTn id="79" dur="1" fill="hold">
                                          <p:stCondLst>
                                            <p:cond delay="999"/>
                                          </p:stCondLst>
                                        </p:cTn>
                                        <p:tgtEl>
                                          <p:spTgt spid="3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58"/>
                                        </p:tgtEl>
                                      </p:cBhvr>
                                    </p:animEffect>
                                    <p:set>
                                      <p:cBhvr>
                                        <p:cTn id="82" dur="1" fill="hold">
                                          <p:stCondLst>
                                            <p:cond delay="999"/>
                                          </p:stCondLst>
                                        </p:cTn>
                                        <p:tgtEl>
                                          <p:spTgt spid="5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8"/>
                                        </p:tgtEl>
                                      </p:cBhvr>
                                    </p:animEffect>
                                    <p:set>
                                      <p:cBhvr>
                                        <p:cTn id="85" dur="1" fill="hold">
                                          <p:stCondLst>
                                            <p:cond delay="999"/>
                                          </p:stCondLst>
                                        </p:cTn>
                                        <p:tgtEl>
                                          <p:spTgt spid="38"/>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59"/>
                                        </p:tgtEl>
                                      </p:cBhvr>
                                    </p:animEffect>
                                    <p:set>
                                      <p:cBhvr>
                                        <p:cTn id="88" dur="1" fill="hold">
                                          <p:stCondLst>
                                            <p:cond delay="9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37" grpId="0" animBg="1"/>
      <p:bldP spid="37" grpId="1" animBg="1"/>
      <p:bldP spid="45" grpId="0"/>
      <p:bldP spid="39" grpId="0" animBg="1"/>
      <p:bldP spid="39" grpId="1" animBg="1"/>
      <p:bldP spid="49" grpId="0" animBg="1"/>
      <p:bldP spid="49" grpId="1" animBg="1"/>
      <p:bldP spid="44" grpId="0" animBg="1"/>
      <p:bldP spid="50" grpId="0" animBg="1"/>
      <p:bldP spid="41" grpId="0" animBg="1"/>
      <p:bldP spid="38" grpId="0" animBg="1"/>
      <p:bldP spid="38" grpId="1" animBg="1"/>
      <p:bldP spid="58" grpId="0" animBg="1"/>
      <p:bldP spid="58" grpId="1" animBg="1"/>
      <p:bldP spid="59" grpId="0" animBg="1"/>
      <p:bldP spid="59" grpId="1"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2" name="AutoShape 4"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useBgFill="1">
        <p:nvSpPr>
          <p:cNvPr id="5" name="Rectangle 4"/>
          <p:cNvSpPr/>
          <p:nvPr/>
        </p:nvSpPr>
        <p:spPr>
          <a:xfrm>
            <a:off x="0" y="1"/>
            <a:ext cx="9144000" cy="66522600"/>
          </a:xfrm>
          <a:prstGeom prst="rect">
            <a:avLst/>
          </a:prstGeom>
        </p:spPr>
        <p:txBody>
          <a:bodyPr wrap="square">
            <a:spAutoFit/>
          </a:bodyPr>
          <a:lstStyle/>
          <a:p>
            <a:r>
              <a:rPr lang="en-US" sz="1600" dirty="0" smtClean="0">
                <a:hlinkClick r:id="rId2"/>
              </a:rPr>
              <a:t>https://en.wikipedia.org/wiki/Indian_removal</a:t>
            </a:r>
            <a:endParaRPr lang="en-US" sz="1600" dirty="0" smtClean="0"/>
          </a:p>
          <a:p>
            <a:r>
              <a:rPr lang="en-US" sz="1600" b="1" dirty="0" smtClean="0"/>
              <a:t>Indian removal</a:t>
            </a:r>
            <a:r>
              <a:rPr lang="en-US" sz="1600" dirty="0" smtClean="0"/>
              <a:t> was a policy of the United States government in the 19th century whereby Native Americans were forcibly removed from their ancestral homelands in the eastern United States to lands west of the Mississippi River, thereafter known as Indian Territory. In a matter that remains one of debate by scholars, description of the policy—which clearly contributed to devastation in numbers, freedom and prosperity for those displaced—is sometimes elevated to being one of long-term genocide of Native Americans. In any case, Indian removal was a consequence of actions first by European settlers to North America in the colonial period, then by the United States government and its citizens until the mid-20th century</a:t>
            </a:r>
            <a:r>
              <a:rPr lang="en-US" sz="1600" baseline="30000" dirty="0" smtClean="0"/>
              <a:t>]</a:t>
            </a:r>
            <a:r>
              <a:rPr lang="en-US" sz="1600" dirty="0" smtClean="0"/>
              <a:t> The policy traced its direct origins to the administration of James Monroe, though it addressed conflicts between European Americans and Native Americans that had been occurring since the 17th century, and were escalating into the early 19th century as white settlers were continually pushing westward. The Indian Removal Act was the key law that forced the removal of the Indians, and was signed into law by President Andrew Jackson on May 28, 1830.</a:t>
            </a:r>
          </a:p>
          <a:p>
            <a:r>
              <a:rPr lang="en-US" sz="1600" b="1" dirty="0" smtClean="0"/>
              <a:t>The Revolutionary background</a:t>
            </a:r>
          </a:p>
          <a:p>
            <a:r>
              <a:rPr lang="en-US" sz="1600" dirty="0" smtClean="0"/>
              <a:t>American leaders in the Revolutionary and Early National era debated whether the American Indians should be treated officially as individuals or as nations in their own right. Some of these views are summarized below.</a:t>
            </a:r>
          </a:p>
          <a:p>
            <a:r>
              <a:rPr lang="en-US" sz="1600" b="1" dirty="0" smtClean="0"/>
              <a:t>Benjamin Franklin</a:t>
            </a:r>
          </a:p>
          <a:p>
            <a:r>
              <a:rPr lang="en-US" sz="1600" dirty="0" smtClean="0"/>
              <a:t>In a draft, "Proposed Articles of Confederation", presented to the Continental Congress on May 10, 1775, Benjamin Franklin called for a "perpetual Alliance" with the Indians for the nation about to take birth, especially with the Six Nations of the Iroquois Confederacy:</a:t>
            </a:r>
          </a:p>
          <a:p>
            <a:r>
              <a:rPr lang="en-US" sz="1600" dirty="0" smtClean="0"/>
              <a:t>Article XI. A perpetual Alliance offensive and defensive, is to be entered into as soon as may be with the Six Nations; their Limits to be ascertained and secured to them; their Land not to be encroached on, nor any private or Colony Purchases made of them hereafter to be held good; nor any Contract for Lands to be made but between the Great Council of the Indians at Onondaga and the General Congress. The Boundaries and Lands of all the other Indians shall also be ascertained and secured to them in the same manner; and Persons appointed to reside among them in proper Districts, who shall take care to prevent Injustice in the Trade with them, and be enabled at our general Expense by occasional small Supplies, to relieve their personal Wants and Distresses. And all Purchases from them shall be by the Congress for the General Advantage and Benefit of the United Colonies.</a:t>
            </a:r>
          </a:p>
          <a:p>
            <a:r>
              <a:rPr lang="en-US" sz="1600" b="1" dirty="0" smtClean="0"/>
              <a:t>Thomas Jefferson</a:t>
            </a:r>
          </a:p>
          <a:p>
            <a:r>
              <a:rPr lang="en-US" sz="1600" dirty="0" smtClean="0"/>
              <a:t>In his Notes on the State of Virginia (1785), Thomas Jefferson defended American Indian culture and marveled at how the tribes of Virginia "never submitted themselves to any laws, any coercive power, any shadow of government" due to their "moral sense of right and wrong".</a:t>
            </a:r>
            <a:r>
              <a:rPr lang="en-US" sz="1600" baseline="30000" dirty="0" smtClean="0"/>
              <a:t> </a:t>
            </a:r>
            <a:r>
              <a:rPr lang="en-US" sz="1600" dirty="0" smtClean="0"/>
              <a:t> He would later write to the Marquis de </a:t>
            </a:r>
            <a:r>
              <a:rPr lang="en-US" sz="1600" dirty="0" err="1" smtClean="0"/>
              <a:t>Chastellux</a:t>
            </a:r>
            <a:r>
              <a:rPr lang="en-US" sz="1600" dirty="0" smtClean="0"/>
              <a:t> in 1785, "I believe the Indian then to be in body and mind equal to the </a:t>
            </a:r>
            <a:r>
              <a:rPr lang="en-US" sz="1600" dirty="0" err="1" smtClean="0"/>
              <a:t>whiteman</a:t>
            </a:r>
            <a:r>
              <a:rPr lang="en-US" sz="1600" dirty="0" smtClean="0"/>
              <a:t>". His desire, as interpreted by Francis Paul </a:t>
            </a:r>
            <a:r>
              <a:rPr lang="en-US" sz="1600" dirty="0" err="1" smtClean="0"/>
              <a:t>Prucha</a:t>
            </a:r>
            <a:r>
              <a:rPr lang="en-US" sz="1600" dirty="0" smtClean="0"/>
              <a:t>, was for the Native Americans to intermix with European Americans and to become one people. To achieve that end, Jefferson would, as President, offer U.S. citizenship to some Indian nations, and propose offering credit to them to facilitate their trade—with the expectation, as Bernard Sheehan argues, that they would be unable to honor their debts and thereby allow the United States to acquire their land.</a:t>
            </a:r>
          </a:p>
          <a:p>
            <a:r>
              <a:rPr lang="en-US" sz="1600" b="1" dirty="0" smtClean="0"/>
              <a:t>George Washington</a:t>
            </a:r>
          </a:p>
          <a:p>
            <a:r>
              <a:rPr lang="en-US" sz="1600" dirty="0" smtClean="0"/>
              <a:t>President George Washington, in his address to the Seneca nation in 1790, describing the pre-Constitutional Indian land sale difficulties as "evils", asserted that the case was now entirely altered, and publicly pledged to uphold their "just rights". In March and April of 1792, Washington met with 50 tribal chiefs in Philadelphia—including the Iroquois—to discuss closer friendship between them and the United States. Later that same year, in his Fourth Annual Message to Congress, Washington stressed the need for building peace, trust, and commerce with America's Indian neighbors:</a:t>
            </a:r>
          </a:p>
          <a:p>
            <a:r>
              <a:rPr lang="en-US" sz="1600" dirty="0" smtClean="0"/>
              <a:t>I cannot dismiss the subject of Indian affairs without again recommending to your consideration the expediency of more adequate provision for giving energy to the laws throughout our interior frontier, and for restraining the commission of outrages upon the Indians; without which all pacific plans must prove nugatory. To enable, by competent rewards, the employment of qualified and trusty persons to reside among them, as agents, would also contribute to the preservation of peace and good </a:t>
            </a:r>
            <a:r>
              <a:rPr lang="en-US" sz="1600" dirty="0" err="1" smtClean="0"/>
              <a:t>neighbourhood</a:t>
            </a:r>
            <a:r>
              <a:rPr lang="en-US" sz="1600" dirty="0" smtClean="0"/>
              <a:t>. If, in addition to these expedients, an eligible plan could be devised for promoting civilization among the friendly tribes, and for carrying on trade with them, upon a scale equal to their wants, and under regulations calculated to protect them from imposition and extortion, its influence in cementing their interests with </a:t>
            </a:r>
            <a:r>
              <a:rPr lang="en-US" sz="1600" dirty="0" err="1" smtClean="0"/>
              <a:t>our’s</a:t>
            </a:r>
            <a:r>
              <a:rPr lang="en-US" sz="1600" dirty="0" smtClean="0"/>
              <a:t> [sic] could not but be considerable.</a:t>
            </a:r>
          </a:p>
          <a:p>
            <a:r>
              <a:rPr lang="en-US" sz="1600" dirty="0" smtClean="0"/>
              <a:t>In 1795, in his Seventh Annual Message to Congress, Washington intimated that if the U.S. government wanted peace with the Indians, then it must give peace to them, and that if the U.S. wanted raids by Indians to stop, then raids by American "frontier inhabitants" must also stop.</a:t>
            </a:r>
          </a:p>
          <a:p>
            <a:r>
              <a:rPr lang="en-US" sz="1600" b="1" dirty="0" smtClean="0"/>
              <a:t>Early Congressional Acts</a:t>
            </a:r>
          </a:p>
          <a:p>
            <a:r>
              <a:rPr lang="en-US" sz="1600" dirty="0" smtClean="0"/>
              <a:t>The Confederation Congress passed the Northwest Ordinance of 1787, which would serve broadly as a precedent for the manner in which the United States' territorial expansion would occur for years to come, calling for the protection of Indians' "property, rights, and liberty": The U.S. Constitution of 1787 (Article I, Section 8) makes Congress responsible for regulating commerce with the Indian tribes. In 1790, the new U.S. Congress passed the Indian </a:t>
            </a:r>
            <a:r>
              <a:rPr lang="en-US" sz="1600" dirty="0" err="1" smtClean="0"/>
              <a:t>Nonintercourse</a:t>
            </a:r>
            <a:r>
              <a:rPr lang="en-US" sz="1600" dirty="0" smtClean="0"/>
              <a:t> Act (renewed and amended in 1793, 1796, 1799, 1802, and 1834) to protect and codify the land rights of recognized tribes.</a:t>
            </a:r>
          </a:p>
          <a:p>
            <a:r>
              <a:rPr lang="en-US" sz="1600" dirty="0" smtClean="0"/>
              <a:t>Jeffersonian policy</a:t>
            </a:r>
          </a:p>
          <a:p>
            <a:r>
              <a:rPr lang="en-US" sz="1600" i="1" dirty="0" smtClean="0"/>
              <a:t>Main article: Thomas Jefferson and Indian removal</a:t>
            </a:r>
          </a:p>
          <a:p>
            <a:r>
              <a:rPr lang="en-US" sz="1600" dirty="0" smtClean="0"/>
              <a:t>As president, Thomas Jefferson developed a far-reaching Indian policy that had two primary goals. First, the security of the new United States was paramount, so Jefferson wanted to assure that the Native nations were tightly bound to the United States, and not other foreign nations. Second, he wanted "to civilize" them into adopting an agricultural, rather than a hunter-gatherer lifestyle. These goals would be achieved through the development of trade and the signing of treaties.</a:t>
            </a:r>
          </a:p>
          <a:p>
            <a:r>
              <a:rPr lang="en-US" sz="1600" dirty="0" smtClean="0"/>
              <a:t>Jefferson initially promoted an American policy that encouraged Native Americans to become assimilated, or "civilized".</a:t>
            </a:r>
            <a:r>
              <a:rPr lang="en-US" sz="1600" baseline="30000" dirty="0" smtClean="0"/>
              <a:t> </a:t>
            </a:r>
            <a:r>
              <a:rPr lang="en-US" sz="1600" dirty="0" smtClean="0"/>
              <a:t>As President, Jefferson made sustained efforts to win the friendship and cooperation of many Native American tribes, repeatedly articulating his desire for a united nation of both whites and Indians, as in a letter to the Seneca spiritual leader, Handsome Lake, dated November 3, 1802:</a:t>
            </a:r>
          </a:p>
          <a:p>
            <a:r>
              <a:rPr lang="en-US" sz="1600" dirty="0" smtClean="0"/>
              <a:t>Go on then, brother, in the great reformation you have undertaken.... In all your enterprises for the good of your people, you may count with confidence on the aid and protection of the United States, and on the sincerity and zeal with which I am myself animated in the furthering of this humane work. You are our brethren of the same land; we wish your prosperity as brethren should do. Farewell.</a:t>
            </a:r>
          </a:p>
          <a:p>
            <a:r>
              <a:rPr lang="en-US" sz="1600" dirty="0" smtClean="0"/>
              <a:t>When a delegation from the Upper Towns of the Cherokee Nation lobbied Jefferson for the full and equal citizenship George Washington had promised to Indians living in American territory, his response indicated that he was willing to accommodate citizenship for those Indian nations that sought it. In his Eighth Annual Message to Congress on November 8, 1808, he presented to the nation a vision of white and Indian unity:</a:t>
            </a:r>
          </a:p>
          <a:p>
            <a:r>
              <a:rPr lang="en-US" sz="1600" dirty="0" smtClean="0"/>
              <a:t>With our Indian neighbors the public peace has been steadily maintained.... And, generally, from a conviction that we consider them as part of ourselves, and cherish with sincerity their rights and interests, the attachment of the Indian tribes is gaining strength daily... and will amply requite us for the justice and friendship practiced towards them.... [O]ne of the two great divisions of the Cherokee nation have now under consideration to solicit the citizenship of the United States, and to be identified with us in laws and government, in such progressive manner as we shall think best.</a:t>
            </a:r>
          </a:p>
          <a:p>
            <a:r>
              <a:rPr lang="en-US" sz="1600" dirty="0" smtClean="0"/>
              <a:t>As some of Jefferson's other writings illustrate, however, he was ambivalent about Indian assimilation, even going so far as to use the words "exterminate" and "extirpate" regarding tribes that resisted American expansion and were willing to fight to defend their lands.</a:t>
            </a:r>
            <a:r>
              <a:rPr lang="en-US" sz="1600" baseline="30000" dirty="0" smtClean="0"/>
              <a:t> </a:t>
            </a:r>
            <a:r>
              <a:rPr lang="en-US" sz="1600" dirty="0" smtClean="0"/>
              <a:t>Jefferson's intention was to change Indian lifestyles from hunter-</a:t>
            </a:r>
            <a:r>
              <a:rPr lang="en-US" sz="1600" dirty="0" err="1" smtClean="0"/>
              <a:t>gatherering</a:t>
            </a:r>
            <a:r>
              <a:rPr lang="en-US" sz="1600" dirty="0" smtClean="0"/>
              <a:t> to farming, largely through "the decrease of game rendering their subsistence by hunting insufficient". He expected that the switch to agriculture would make them dependent on white Americans for trade goods and therefore more likely to give up their land in exchange, or else be removed to lands west of the Mississippi. In a private 1803 letter to William Henry Harrison, Jefferson wrote:</a:t>
            </a:r>
          </a:p>
          <a:p>
            <a:r>
              <a:rPr lang="en-US" sz="1600" dirty="0" smtClean="0"/>
              <a:t>When they withdraw themselves to the culture of a small piece of land, they will perceive how useless to them are their extensive forests, and will be willing to pare them off from time to time in exchange for necessaries for their farms and families. To promote this disposition to exchange lands, which they have to spare and we want, for necessaries, which we have to spare and they want, we shall push our trading uses, and be glad to see the good and influential individuals among them run in debt, because we observe that when these debts get beyond what the individuals can pay, they become willing to lop them off by a cession of lands. At our trading houses, too, we mean to sell so low as merely to repay us cost and charges, so as neither to lessen or enlarge our capital. This is what private traders cannot do, for they must gain; they will consequently retire from the competition, and we shall thus get clear of this pest without giving offence or umbrage to the Indians. In this way our settlements will gradually circumscribe and approach the Indians, and they will in time either incorporate with us as citizens of the United States, or remove beyond the Mississippi. The former is certainly the termination of their history most happy for themselves; but, in the whole course of this, it is essential to cultivate their love. As to their fear, we presume that our strength and their weakness is now so visible that they must see we have only to shut our hand to crush them, and that all our liberalities to them proceed from motives of pure humanity only. Should any tribe be foolhardy enough to take up the hatchet at any time, the seizing the whole country of that tribe, and driving them across the Mississippi, as the only condition of peace, would be an example to others, and a furtherance of our final consolidation.</a:t>
            </a:r>
          </a:p>
          <a:p>
            <a:r>
              <a:rPr lang="en-US" sz="1600" dirty="0" smtClean="0"/>
              <a:t>Elsewhere in the same letter, Jefferson spoke of protecting the Indians from injustices perpetrated by whites:</a:t>
            </a:r>
          </a:p>
          <a:p>
            <a:r>
              <a:rPr lang="en-US" sz="1600" dirty="0" smtClean="0"/>
              <a:t>Our system is to live in perpetual peace with the Indians, to cultivate an affectionate attachment from them, by everything just and liberal which we can do for them within... reason, and by giving them effectual protection against wrongs from our own people.</a:t>
            </a:r>
          </a:p>
          <a:p>
            <a:r>
              <a:rPr lang="en-US" sz="1600" dirty="0" smtClean="0"/>
              <a:t>By the terms of the treaty of February 27, 1819, the U.S. government would again offer citizenship to the Cherokees who lived east of the Mississippi River, along with 640 acres of land per family.</a:t>
            </a:r>
            <a:r>
              <a:rPr lang="en-US" sz="1600" baseline="30000" dirty="0" smtClean="0"/>
              <a:t>]</a:t>
            </a:r>
            <a:r>
              <a:rPr lang="en-US" sz="1600" dirty="0" smtClean="0"/>
              <a:t> Native American land was sometimes purchased, either via a treaty or under duress. The idea of land exchange, that is, that Native Americans would give up their land east of the Mississippi in exchange for a similar amount of territory west of the river, was first proposed by Jefferson in 1803 and had first been incorporated in treaties in 1817, years after the Jefferson presidency. The Indian Removal Act of 1830 incorporated this concept.</a:t>
            </a:r>
            <a:endParaRPr lang="en-US" sz="1600" baseline="30000" dirty="0" smtClean="0"/>
          </a:p>
          <a:p>
            <a:r>
              <a:rPr lang="en-US" sz="1600" b="1" dirty="0" smtClean="0"/>
              <a:t>Calhoun's plan</a:t>
            </a:r>
          </a:p>
          <a:p>
            <a:r>
              <a:rPr lang="en-US" sz="1600" dirty="0" smtClean="0"/>
              <a:t>Under President James Monroe, Secretary of War John C. Calhoun devised the first plans for Indian removal. By late 1824, Monroe approved Calhoun's plans and in a special message to the Senate on January 27, 1825, requested the creation of the </a:t>
            </a:r>
            <a:r>
              <a:rPr lang="en-US" sz="1600" dirty="0" err="1" smtClean="0"/>
              <a:t>Arkansaw</a:t>
            </a:r>
            <a:r>
              <a:rPr lang="en-US" sz="1600" dirty="0" smtClean="0"/>
              <a:t> Territory and Indian Territory. The Indians east of the Mississippi were to voluntarily exchange their lands for lands west of the river. The Senate accepted Monroe's request and asked Calhoun to draft a bill, which was killed in the House of Representatives by the Georgia delegation. President John Quincy Adams assumed the Calhoun–Monroe policy and was determined to remove the Indians by non-forceful means, but Georgia refused to submit to Adams' request, forcing Adams to make a treaty with the Cherokees granting Georgia the Cherokee lands. On July 26, 1827, the Cherokee Nation adopted a written constitution modeled after that of the United States which declared they were an independent nation with jurisdiction over their own lands. Georgia contended that it would not countenance a sovereign state within its own territory, and proceeded to assert its authority over Cherokee territory.</a:t>
            </a:r>
            <a:r>
              <a:rPr lang="en-US" sz="1600" baseline="30000" dirty="0" smtClean="0"/>
              <a:t> </a:t>
            </a:r>
            <a:r>
              <a:rPr lang="en-US" sz="1600" dirty="0" smtClean="0"/>
              <a:t> When Andrew Jackson became president as the candidate of the newly organized Democratic Party, he agreed that the Indians should be forced to exchange their eastern lands for western lands and relocate to them, and enforced Indian removal policy vigorously.</a:t>
            </a:r>
          </a:p>
          <a:p>
            <a:r>
              <a:rPr lang="en-US" sz="1600" dirty="0" smtClean="0"/>
              <a:t>When Andrew Jackson assumed office as president of the United States in 1829, his government took a hard line on Indian Removal policy.</a:t>
            </a:r>
            <a:r>
              <a:rPr lang="en-US" sz="1600" baseline="30000" dirty="0" smtClean="0"/>
              <a:t> </a:t>
            </a:r>
            <a:r>
              <a:rPr lang="en-US" sz="1600" dirty="0" smtClean="0"/>
              <a:t>Jackson abandoned the policy of his predecessors of treating different Indian groups as separate nations. Instead, he aggressively pursued plans against all Indian tribes which claimed constitutional sovereignty and independence from state laws, and which were based east of the Mississippi River. They were to be removed to reservations in Indian Territory west of the Mississippi (now Oklahoma), where their laws could be sovereign without any state interference. At Jackson's request, the United States Congress opened a debate on an Indian Removal Bill. After fierce disagreements, the Senate passed the measure 28–19, the House 102–97. Jackson signed the legislation into law May 30, 1830.</a:t>
            </a:r>
          </a:p>
          <a:p>
            <a:r>
              <a:rPr lang="en-US" sz="1600" dirty="0" smtClean="0"/>
              <a:t>In 1830, the majority of the "Five Civilized Tribes"—the Chickasaw, Choctaw, Creek, Seminole, and Cherokee—were living east of the Mississippi. The Indian Removal Act of 1830 implemented the federal government's policy towards the Indian populations, which called for moving Native American tribes living east of the Mississippi River to lands west of the </a:t>
            </a:r>
            <a:r>
              <a:rPr lang="en-US" sz="1600" dirty="0" err="1" smtClean="0"/>
              <a:t>river.While</a:t>
            </a:r>
            <a:r>
              <a:rPr lang="en-US" sz="1600" dirty="0" smtClean="0"/>
              <a:t> it did not authorize the forced removal of the indigenous tribes, it authorized the President to negotiate land exchange treaties with tribes located in lands of the United States.</a:t>
            </a:r>
          </a:p>
          <a:p>
            <a:r>
              <a:rPr lang="en-US" sz="1600" b="1" dirty="0" smtClean="0"/>
              <a:t>Choctaw</a:t>
            </a:r>
          </a:p>
          <a:p>
            <a:r>
              <a:rPr lang="en-US" sz="1600" dirty="0" smtClean="0"/>
              <a:t>On September 27, 1830, the Choctaw signed the Treaty of Dancing Rabbit Creek and by concession, became the first Native American tribe to be removed. The agreement represented one of the largest transfers of land that was signed between the U.S. Government and Native Americans without being instigated by warfare. By the treaty, the Choctaw signed away their remaining traditional homelands, opening them up for European-American settlement in Mississippi Territory. When the Choctaw reached Little Rock, a Choctaw chief referred to the trek as a "trail of tears and death".</a:t>
            </a:r>
          </a:p>
          <a:p>
            <a:r>
              <a:rPr lang="en-US" sz="1600" dirty="0" smtClean="0"/>
              <a:t>In 1831, Alexis de Tocqueville, the French historian and political thinker, witnessed an exhausted group of Choctaw men, women and children emerging from the forest during an exceptionally cold winter near Memphis, Tennessee, on their way to the Mississippi to be loaded onto a steamboat, and wrote:</a:t>
            </a:r>
          </a:p>
          <a:p>
            <a:r>
              <a:rPr lang="en-US" sz="1600" dirty="0" smtClean="0"/>
              <a:t>In the whole scene there was an air of ruin and destruction, something which betrayed a final and irrevocable adieu; one couldn't watch without feeling one's heart wrung. The Indians were tranquil, but </a:t>
            </a:r>
            <a:r>
              <a:rPr lang="en-US" sz="1600" dirty="0" err="1" smtClean="0"/>
              <a:t>sombre</a:t>
            </a:r>
            <a:r>
              <a:rPr lang="en-US" sz="1600" dirty="0" smtClean="0"/>
              <a:t> and taciturn. There was one who could speak English and of whom I asked why the </a:t>
            </a:r>
            <a:r>
              <a:rPr lang="en-US" sz="1600" dirty="0" err="1" smtClean="0"/>
              <a:t>Chactas</a:t>
            </a:r>
            <a:r>
              <a:rPr lang="en-US" sz="1600" dirty="0" smtClean="0"/>
              <a:t> were leaving their country. "To be free," he answered, could never get any other reason out of him. We ... watch the expulsion ... of one of the most celebrated and ancient American peoples.</a:t>
            </a:r>
          </a:p>
          <a:p>
            <a:r>
              <a:rPr lang="en-US" sz="1600" b="1" dirty="0" smtClean="0"/>
              <a:t>Cherokee</a:t>
            </a:r>
          </a:p>
          <a:p>
            <a:r>
              <a:rPr lang="en-US" sz="1600" i="1" dirty="0" smtClean="0"/>
              <a:t>Main article: Cherokee removal</a:t>
            </a:r>
          </a:p>
          <a:p>
            <a:r>
              <a:rPr lang="en-US" sz="1600" dirty="0" smtClean="0"/>
              <a:t>While the Indian Removal Act made the move of the tribes voluntary, it was often abused by government officials. The best-known example is the Treaty of New </a:t>
            </a:r>
            <a:r>
              <a:rPr lang="en-US" sz="1600" dirty="0" err="1" smtClean="0"/>
              <a:t>Echota</a:t>
            </a:r>
            <a:r>
              <a:rPr lang="en-US" sz="1600" dirty="0" smtClean="0"/>
              <a:t>, which was negotiated and signed by a small faction of only twenty Cherokee tribal members, not the tribal leadership, on December 29, 1835.  Most of the Cherokees later blamed them and the treaty for the forced relocation of the tribe in 1838.</a:t>
            </a:r>
            <a:r>
              <a:rPr lang="en-US" sz="1600" baseline="30000" dirty="0" smtClean="0"/>
              <a:t> </a:t>
            </a:r>
            <a:r>
              <a:rPr lang="en-US" sz="1600" dirty="0" smtClean="0"/>
              <a:t>An estimated 4,000 Cherokees died in the march, now known as the Trail of Tears.</a:t>
            </a:r>
            <a:r>
              <a:rPr lang="en-US" sz="1600" baseline="30000" dirty="0" smtClean="0"/>
              <a:t> </a:t>
            </a:r>
            <a:r>
              <a:rPr lang="en-US" sz="1600" dirty="0" smtClean="0"/>
              <a:t> Missionary organizer Jeremiah Evarts urged the Cherokee Nation to take their case to the U.S. Supreme Court.</a:t>
            </a:r>
          </a:p>
          <a:p>
            <a:r>
              <a:rPr lang="en-US" sz="1600" dirty="0" smtClean="0"/>
              <a:t>The Marshall court heard the case in </a:t>
            </a:r>
            <a:r>
              <a:rPr lang="en-US" sz="1600" i="1" dirty="0" smtClean="0"/>
              <a:t>Cherokee Nation v. Georgia</a:t>
            </a:r>
            <a:r>
              <a:rPr lang="en-US" sz="1600" dirty="0" smtClean="0"/>
              <a:t> (1831), but declined to rule on its merits, instead declaring that the Native American tribes were not sovereign nations, and had no status to "maintain an action" in the courts of the United States.</a:t>
            </a:r>
            <a:r>
              <a:rPr lang="en-US" sz="1600" baseline="30000" dirty="0" smtClean="0"/>
              <a:t> </a:t>
            </a:r>
            <a:r>
              <a:rPr lang="en-US" sz="1600" dirty="0" smtClean="0"/>
              <a:t> In </a:t>
            </a:r>
            <a:r>
              <a:rPr lang="en-US" sz="1600" i="1" dirty="0" smtClean="0"/>
              <a:t>Worcester v. Georgia</a:t>
            </a:r>
            <a:r>
              <a:rPr lang="en-US" sz="1600" dirty="0" smtClean="0"/>
              <a:t> (1832), the court held, in an opinion written by Chief Justice Marshall, that individual states had no authority in American Indian affairs.</a:t>
            </a:r>
          </a:p>
          <a:p>
            <a:r>
              <a:rPr lang="en-US" sz="1600" dirty="0" smtClean="0"/>
              <a:t>Yet the state of Georgia defied the Supreme Court ruling,</a:t>
            </a:r>
            <a:r>
              <a:rPr lang="en-US" sz="1600" baseline="30000" dirty="0" smtClean="0"/>
              <a:t> </a:t>
            </a:r>
            <a:r>
              <a:rPr lang="en-US" sz="1600" dirty="0" smtClean="0"/>
              <a:t> and the desire of white settlers and land speculators for Indian lands continued unabated.</a:t>
            </a:r>
            <a:r>
              <a:rPr lang="en-US" sz="1600" baseline="30000" dirty="0" smtClean="0"/>
              <a:t> </a:t>
            </a:r>
            <a:r>
              <a:rPr lang="en-US" sz="1600" dirty="0" smtClean="0"/>
              <a:t>Some whites claimed that the Indian presence was a threat to peace and security; the Georgia legislature passed a law that after March 31, 1831, forbade whites from living on Indian territory without a license from the state, in order to exclude white missionaries who opposed Indian removal.</a:t>
            </a:r>
          </a:p>
          <a:p>
            <a:r>
              <a:rPr lang="en-US" sz="1600" b="1" dirty="0" smtClean="0"/>
              <a:t>Seminole</a:t>
            </a:r>
          </a:p>
          <a:p>
            <a:r>
              <a:rPr lang="en-US" sz="1600" dirty="0" smtClean="0"/>
              <a:t>In 1835, the Seminole people refused to leave their lands in Florida, leading to the Second Seminole War. Osceola was a war leader of the Seminole in their fight against removal. Based in the Everglades of Florida, Osceola and his band used surprise attacks to defeat the U.S. Army in many battles. In 1837, Osceola was seized by deceit upon the orders of U.S. General Thomas </a:t>
            </a:r>
            <a:r>
              <a:rPr lang="en-US" sz="1600" dirty="0" err="1" smtClean="0"/>
              <a:t>Jesup</a:t>
            </a:r>
            <a:r>
              <a:rPr lang="en-US" sz="1600" dirty="0" smtClean="0"/>
              <a:t> when Osceola came under a flag of truce to negotiate a peace near Fort Peyton.</a:t>
            </a:r>
            <a:r>
              <a:rPr lang="en-US" sz="1600" baseline="30000" dirty="0" smtClean="0"/>
              <a:t> </a:t>
            </a:r>
            <a:r>
              <a:rPr lang="en-US" sz="1600" dirty="0" smtClean="0"/>
              <a:t>Osceola died in prison of illness. The war would result in over 1,500 U.S. deaths and cost the government $20 million.</a:t>
            </a:r>
            <a:r>
              <a:rPr lang="en-US" sz="1600" baseline="30000" dirty="0" smtClean="0"/>
              <a:t> </a:t>
            </a:r>
            <a:r>
              <a:rPr lang="en-US" sz="1600" dirty="0" smtClean="0"/>
              <a:t> Some Seminole traveled deeper into the Everglades, while others moved west. Removal continued out west and numerous wars ensued over land.</a:t>
            </a:r>
          </a:p>
          <a:p>
            <a:r>
              <a:rPr lang="en-US" sz="1600" b="1" dirty="0" smtClean="0"/>
              <a:t>Muskogee (Creek)</a:t>
            </a:r>
          </a:p>
          <a:p>
            <a:r>
              <a:rPr lang="en-US" sz="1600" dirty="0" smtClean="0"/>
              <a:t>In the aftermath of the Treaty of Fort Jackson and the Treaty of Washington, the Muscogee were confined to a small strip of land in present-day east central Alabama. Following the Indian Removal Act, in 1832 the Creek National Council signed the Treaty of Cusseta, ceding their remaining lands east of the Mississippi to the U.S., and accepting relocation to the Indian Territory. Most Muscogee were removed to Indian Territory during the Trail of Tears in 1834, although some remained behind.</a:t>
            </a:r>
          </a:p>
          <a:p>
            <a:r>
              <a:rPr lang="en-US" sz="1600" dirty="0" smtClean="0"/>
              <a:t>Friends and Brothers – By permission of the Great Spirit above, and the voice of the people, I have been made President of the United States, and now speak to you as your Father and friend, and request you to listen. Your warriors have known me long. You know I love my white and red children, and always speak with a straight, and not with a forked tongue; that I have always told you the truth ... Where you now are, you and my white children are too near to each other to live in harmony and peace. Your game is destroyed, and many of your people will not work and till the earth. Beyond the great River Mississippi, where apart of your nation has gone, your Father has provided a country large enough for all of you, and he advises you to remove to it. There your white brothers will not trouble you; they will have no claim to the land, and you can live upon it you and all your children, as long as the grass grows or the water runs, in peace and plenty. It will be yours forever. For the improvements in the country where you now live, and for all the stock which you cannot take with you, your Father will pay you a fair price ...</a:t>
            </a:r>
          </a:p>
          <a:p>
            <a:r>
              <a:rPr lang="en-US" sz="1600" dirty="0" smtClean="0"/>
              <a:t>— </a:t>
            </a:r>
            <a:r>
              <a:rPr lang="en-US" sz="1600" i="1" dirty="0" smtClean="0"/>
              <a:t>President Andrew Jackson addressing the Creek, 1829.</a:t>
            </a:r>
            <a:endParaRPr lang="en-US" sz="1600" dirty="0" smtClean="0"/>
          </a:p>
          <a:p>
            <a:r>
              <a:rPr lang="en-US" sz="1600" b="1" dirty="0" smtClean="0"/>
              <a:t>Chickasaw</a:t>
            </a:r>
          </a:p>
          <a:p>
            <a:r>
              <a:rPr lang="en-US" sz="1600" dirty="0" smtClean="0"/>
              <a:t>Unlike other tribes who exchanged land grants, the Chickasaw were to receive mostly financial compensation of $3 million from the United States for their lands east of the Mississippi River.</a:t>
            </a:r>
            <a:r>
              <a:rPr lang="en-US" sz="1600" baseline="30000" dirty="0" smtClean="0"/>
              <a:t> </a:t>
            </a:r>
            <a:r>
              <a:rPr lang="en-US" sz="1600" dirty="0" smtClean="0"/>
              <a:t> In 1836, the Chickasaw reached an agreement that purchased land from the previously removed Choctaw after a bitter five-year debate, paying them $530,000 for the westernmost part of Choctaw land.</a:t>
            </a:r>
            <a:r>
              <a:rPr lang="en-US" sz="1600" baseline="30000" dirty="0" smtClean="0"/>
              <a:t> </a:t>
            </a:r>
            <a:r>
              <a:rPr lang="en-US" sz="1600" dirty="0" smtClean="0"/>
              <a:t>Most of the Chickasaw moved in 1837–1838.</a:t>
            </a:r>
            <a:r>
              <a:rPr lang="en-US" sz="1600" baseline="30000" dirty="0" smtClean="0"/>
              <a:t> </a:t>
            </a:r>
            <a:r>
              <a:rPr lang="en-US" sz="1600" dirty="0" smtClean="0"/>
              <a:t> The $3,000,000 that the U.S. owed the Chickasaw went unpaid for nearly 30 years.</a:t>
            </a:r>
          </a:p>
          <a:p>
            <a:r>
              <a:rPr lang="en-US" sz="1600" b="1" dirty="0" smtClean="0"/>
              <a:t>Aftermath</a:t>
            </a:r>
          </a:p>
          <a:p>
            <a:r>
              <a:rPr lang="en-US" sz="1600" dirty="0" smtClean="0"/>
              <a:t>As a result, the Five Civilized Tribes were resettled in the new Indian Territory in modern-day Oklahoma. The Cherokee occupied the northeast corner of the Territory, as well as a strip of land seventy miles wide in Kansas on the border between the two. Some indigenous nations resisted forced migration more strongly.</a:t>
            </a:r>
            <a:r>
              <a:rPr lang="en-US" sz="1600" baseline="30000" dirty="0" smtClean="0"/>
              <a:t>[</a:t>
            </a:r>
            <a:r>
              <a:rPr lang="en-US" sz="1600" dirty="0" smtClean="0"/>
              <a:t>Those few that stayed behind eventually formed tribal groups,</a:t>
            </a:r>
            <a:r>
              <a:rPr lang="en-US" sz="1600" baseline="30000" dirty="0" smtClean="0"/>
              <a:t> </a:t>
            </a:r>
            <a:r>
              <a:rPr lang="en-US" sz="1600" dirty="0" smtClean="0"/>
              <a:t>including the Eastern Band of Cherokee based in North Carolina,</a:t>
            </a:r>
            <a:r>
              <a:rPr lang="en-US" sz="1600" baseline="30000" dirty="0" smtClean="0"/>
              <a:t> </a:t>
            </a:r>
            <a:r>
              <a:rPr lang="en-US" sz="1600" dirty="0" smtClean="0"/>
              <a:t>the Mississippi Band of Choctaw Indians, the Seminole Tribe of Florida,</a:t>
            </a:r>
            <a:r>
              <a:rPr lang="en-US" sz="1600" baseline="30000" dirty="0" smtClean="0"/>
              <a:t> </a:t>
            </a:r>
            <a:r>
              <a:rPr lang="en-US" sz="1600" dirty="0" smtClean="0"/>
              <a:t> and the Creeks in Alabama, including the Poarch Band</a:t>
            </a:r>
          </a:p>
          <a:p>
            <a:r>
              <a:rPr lang="en-US" sz="1600" dirty="0" smtClean="0"/>
              <a:t>Details on removals</a:t>
            </a:r>
          </a:p>
          <a:p>
            <a:r>
              <a:rPr lang="en-US" sz="1600" b="1" dirty="0" smtClean="0"/>
              <a:t>The North</a:t>
            </a:r>
          </a:p>
          <a:p>
            <a:r>
              <a:rPr lang="en-US" sz="1600" dirty="0" smtClean="0"/>
              <a:t>Tribes in the Old Northwest were far smaller and more fragmented than the Five Civilized Tribes, so the treaty and emigration process was more piecemeal. Bands of </a:t>
            </a:r>
            <a:r>
              <a:rPr lang="en-US" sz="1600" dirty="0" err="1" smtClean="0"/>
              <a:t>Shawnee,Ottawa</a:t>
            </a:r>
            <a:r>
              <a:rPr lang="en-US" sz="1600" dirty="0" smtClean="0"/>
              <a:t>, Potawatomi, Sauk, and </a:t>
            </a:r>
            <a:r>
              <a:rPr lang="en-US" sz="1600" dirty="0" err="1" smtClean="0"/>
              <a:t>Meskwaki</a:t>
            </a:r>
            <a:r>
              <a:rPr lang="en-US" sz="1600" dirty="0" smtClean="0"/>
              <a:t> (Fox) signed treaties and relocated to the Indian Territory. In 1832, a Sauk leader named Black Hawk led a band of Sauk and Fox back to their lands in Illinois; in the ensuing Black Hawk War, the U.S. Army and Illinois militia defeated Black Hawk and his warriors, resulting in the Sauk and Fox being relocated into what would become present day Iowa.</a:t>
            </a:r>
          </a:p>
          <a:p>
            <a:r>
              <a:rPr lang="en-US" sz="1600" dirty="0" smtClean="0"/>
              <a:t>Tribes further to the east, such as the already displaced </a:t>
            </a:r>
            <a:r>
              <a:rPr lang="en-US" sz="1600" dirty="0" err="1" smtClean="0"/>
              <a:t>Lenape</a:t>
            </a:r>
            <a:r>
              <a:rPr lang="en-US" sz="1600" dirty="0" smtClean="0"/>
              <a:t> (or Delaware tribe), as well as the Kickapoo and Shawnee, were removed from Indiana, Michigan, and Ohio in the 1820s. The Potawatomi were forced out in late 1838 and resettled in Kansas Territory. Many Miami were resettled to Indian Territory in the 1840s.</a:t>
            </a:r>
          </a:p>
          <a:p>
            <a:r>
              <a:rPr lang="en-US" sz="1600" dirty="0" smtClean="0"/>
              <a:t>By the terms of the Second Treaty of Buffalo Creek (1838), the </a:t>
            </a:r>
            <a:r>
              <a:rPr lang="en-US" sz="1600" dirty="0" err="1" smtClean="0"/>
              <a:t>Senecas</a:t>
            </a:r>
            <a:r>
              <a:rPr lang="en-US" sz="1600" dirty="0" smtClean="0"/>
              <a:t> transferred all their land in New York, excepting one small reservation, in exchange for 200,000 acres of land in Indian Territory. The U.S. federal government would be responsible for the removal of those </a:t>
            </a:r>
            <a:r>
              <a:rPr lang="en-US" sz="1600" dirty="0" err="1" smtClean="0"/>
              <a:t>Senecas</a:t>
            </a:r>
            <a:r>
              <a:rPr lang="en-US" sz="1600" dirty="0" smtClean="0"/>
              <a:t> who opted to go west, while the Ogden Land company would acquire their lands in New York. The lands were sold by government officials, however, and the money deposited in the U.S. Treasury. The </a:t>
            </a:r>
            <a:r>
              <a:rPr lang="en-US" sz="1600" dirty="0" err="1" smtClean="0"/>
              <a:t>Senecas</a:t>
            </a:r>
            <a:r>
              <a:rPr lang="en-US" sz="1600" dirty="0" smtClean="0"/>
              <a:t> asserted that they had been defrauded, and sued for redress in the U.S. Court of Claims. The case was not resolved until 1898, when the United States awarded $1,998,714.46 in compensation to "the New York Indians". In 1842 and 1857, the U.S. signed treaties with the </a:t>
            </a:r>
            <a:r>
              <a:rPr lang="en-US" sz="1600" dirty="0" err="1" smtClean="0"/>
              <a:t>Senecas</a:t>
            </a:r>
            <a:r>
              <a:rPr lang="en-US" sz="1600" dirty="0" smtClean="0"/>
              <a:t> and the Tonawanda </a:t>
            </a:r>
            <a:r>
              <a:rPr lang="en-US" sz="1600" dirty="0" err="1" smtClean="0"/>
              <a:t>Senecas</a:t>
            </a:r>
            <a:r>
              <a:rPr lang="en-US" sz="1600" dirty="0" smtClean="0"/>
              <a:t>, respectively. Under the treaty of 1857, the </a:t>
            </a:r>
            <a:r>
              <a:rPr lang="en-US" sz="1600" dirty="0" err="1" smtClean="0"/>
              <a:t>Tonawandas</a:t>
            </a:r>
            <a:r>
              <a:rPr lang="en-US" sz="1600" dirty="0" smtClean="0"/>
              <a:t> renounced all claim to lands west of the Mississippi in exchange for the right to buy back the lands of the Tonawanda reservation from the Ogden Land Company. Over a century later, the </a:t>
            </a:r>
            <a:r>
              <a:rPr lang="en-US" sz="1600" dirty="0" err="1" smtClean="0"/>
              <a:t>Senecas</a:t>
            </a:r>
            <a:r>
              <a:rPr lang="en-US" sz="1600" dirty="0" smtClean="0"/>
              <a:t> purchased a nine-acre plot (part of their original reservation) in downtown Buffalo to build the "Seneca Buffalo Creek Casino".</a:t>
            </a:r>
          </a:p>
          <a:p>
            <a:r>
              <a:rPr lang="en-US" sz="1600" b="1" dirty="0" smtClean="0"/>
              <a:t>Changing perspective of policy</a:t>
            </a:r>
          </a:p>
          <a:p>
            <a:r>
              <a:rPr lang="en-US" sz="1600" dirty="0" smtClean="0"/>
              <a:t>Historical views regarding the Indian Removal have been re-evaluated since that time. Widespread acceptance at the time of the policy, due in part to an embracing of the concept of Manifest destiny by the general populace, have since given way to somewhat harsher views. Descriptions such as "</a:t>
            </a:r>
            <a:r>
              <a:rPr lang="en-US" sz="1600" dirty="0" err="1" smtClean="0"/>
              <a:t>paternalism",ethnic</a:t>
            </a:r>
            <a:r>
              <a:rPr lang="en-US" sz="1600" dirty="0" smtClean="0"/>
              <a:t> cleansing, and even genocide</a:t>
            </a:r>
            <a:r>
              <a:rPr lang="en-US" sz="1600" baseline="30000" dirty="0" smtClean="0">
                <a:hlinkClick r:id="rId2"/>
              </a:rPr>
              <a:t>[1]</a:t>
            </a:r>
            <a:r>
              <a:rPr lang="en-US" sz="1600" dirty="0" smtClean="0"/>
              <a:t> have been ascribed by historians past and present to the motivation behind the Removals.</a:t>
            </a:r>
          </a:p>
          <a:p>
            <a:r>
              <a:rPr lang="en-US" sz="1600" b="1" dirty="0" smtClean="0"/>
              <a:t>Jackson's reputation</a:t>
            </a:r>
          </a:p>
          <a:p>
            <a:r>
              <a:rPr lang="en-US" sz="1600" dirty="0" smtClean="0"/>
              <a:t>Andrew Jackson's reputation took a blow for his treatment of the Indians. Historians who admire Jackson's strong presidential leadership, such as Arthur Schlesinger, Jr., would skip over the Indian question with a footnote. Writing in 1969, </a:t>
            </a:r>
            <a:r>
              <a:rPr lang="en-US" sz="1600" u="sng" dirty="0" smtClean="0"/>
              <a:t>Francis Paul </a:t>
            </a:r>
            <a:r>
              <a:rPr lang="en-US" sz="1600" u="sng" dirty="0" err="1" smtClean="0"/>
              <a:t>Prucha</a:t>
            </a:r>
            <a:r>
              <a:rPr lang="en-US" sz="1600" dirty="0" smtClean="0"/>
              <a:t> argued that Jackson's removal of the Five Civilized Tribes from the very hostile white environment in the Old South to Oklahoma probably saved their very </a:t>
            </a:r>
            <a:r>
              <a:rPr lang="en-US" sz="1600" dirty="0" err="1" smtClean="0"/>
              <a:t>existence.In</a:t>
            </a:r>
            <a:r>
              <a:rPr lang="en-US" sz="1600" dirty="0" smtClean="0"/>
              <a:t> the 1970s, however, Jackson came under sharp attack from writers, such as Michael Paul </a:t>
            </a:r>
            <a:r>
              <a:rPr lang="en-US" sz="1600" dirty="0" err="1" smtClean="0"/>
              <a:t>Rogin</a:t>
            </a:r>
            <a:r>
              <a:rPr lang="en-US" sz="1600" dirty="0" smtClean="0"/>
              <a:t> and Howard </a:t>
            </a:r>
            <a:r>
              <a:rPr lang="en-US" sz="1600" dirty="0" err="1" smtClean="0"/>
              <a:t>Zinn</a:t>
            </a:r>
            <a:r>
              <a:rPr lang="en-US" sz="1600" dirty="0" smtClean="0"/>
              <a:t>, chiefly on this issue. </a:t>
            </a:r>
            <a:r>
              <a:rPr lang="en-US" sz="1600" dirty="0" err="1" smtClean="0"/>
              <a:t>Zinn</a:t>
            </a:r>
            <a:r>
              <a:rPr lang="en-US" sz="1600" dirty="0" smtClean="0"/>
              <a:t> called him "exterminator of Indians";In the 21st century, his reputation has improved somewhat: both Paul R. </a:t>
            </a:r>
            <a:r>
              <a:rPr lang="en-US" sz="1600" dirty="0" err="1" smtClean="0"/>
              <a:t>Bartrop</a:t>
            </a:r>
            <a:r>
              <a:rPr lang="en-US" sz="1600" dirty="0" smtClean="0"/>
              <a:t> and Steven Leonard Jacobs argue that Jackson's policies did not meet the criterion for genocide or cultural genocide.</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5881271"/>
          </a:xfrm>
          <a:prstGeom prst="rect">
            <a:avLst/>
          </a:prstGeom>
        </p:spPr>
        <p:txBody>
          <a:bodyPr wrap="square">
            <a:spAutoFit/>
          </a:bodyPr>
          <a:lstStyle/>
          <a:p>
            <a:r>
              <a:rPr lang="en-US" dirty="0" smtClean="0">
                <a:hlinkClick r:id="rId2"/>
              </a:rPr>
              <a:t>https://en.wikipedia.org/wiki/Fort_Gibson</a:t>
            </a:r>
            <a:endParaRPr lang="en-US" dirty="0" smtClean="0"/>
          </a:p>
          <a:p>
            <a:r>
              <a:rPr lang="en-US" b="1" dirty="0" smtClean="0"/>
              <a:t>	Fort Gibson</a:t>
            </a:r>
            <a:r>
              <a:rPr lang="en-US" dirty="0" smtClean="0"/>
              <a:t> is a historic military site located next to the present day city of Fort Gibson, in Muskogee County Oklahoma. It guarded the American frontier in Indian Territory from 1824 until 1888. When constructed, the fort lay farther west than any other military post in the United States; it formed part of the north–south chain of forts intended to maintain peace on the frontier of the American West and to protect the southwestern border of the Louisiana Purchase.  The fort succeeded in its peacekeeping mission for more than 50 years, as no massacres or battles occurred there.</a:t>
            </a:r>
            <a:r>
              <a:rPr lang="en-US" baseline="30000" dirty="0" smtClean="0"/>
              <a:t> </a:t>
            </a:r>
            <a:r>
              <a:rPr lang="en-US" dirty="0" smtClean="0"/>
              <a:t>The fort site is now managed by the Oklahoma Historical Society as the </a:t>
            </a:r>
            <a:r>
              <a:rPr lang="en-US" b="1" dirty="0" smtClean="0"/>
              <a:t>Fort Gibson Historical Site.</a:t>
            </a:r>
            <a:r>
              <a:rPr lang="en-US" dirty="0" smtClean="0"/>
              <a:t> It is a National Historic Landmark.</a:t>
            </a:r>
          </a:p>
          <a:p>
            <a:r>
              <a:rPr lang="en-US" dirty="0" smtClean="0"/>
              <a:t>	 Colonel Matthew Arbuckle commanded the 7th Infantry Regiment (United States) from Fort Smith, Arkansas. He moved some of his troops to establish </a:t>
            </a:r>
            <a:r>
              <a:rPr lang="en-US" b="1" dirty="0" smtClean="0"/>
              <a:t>Cantonment Gibson</a:t>
            </a:r>
            <a:r>
              <a:rPr lang="en-US" dirty="0" smtClean="0"/>
              <a:t> on 21 April 1824 on the Grand River (Oklahoma) just above its </a:t>
            </a:r>
            <a:r>
              <a:rPr lang="en-US" u="sng" dirty="0" smtClean="0"/>
              <a:t>confluence</a:t>
            </a:r>
            <a:r>
              <a:rPr lang="en-US" dirty="0" smtClean="0"/>
              <a:t> with the Arkansas River. This was part of a series of forts which the United States established to protect its western border and the extensive Louisiana Purchase.</a:t>
            </a:r>
          </a:p>
          <a:p>
            <a:r>
              <a:rPr lang="en-US" dirty="0" smtClean="0"/>
              <a:t>	Colonel Arbuckle also established Fort Towson in southern Indian Territory. In the early years, troops constructed a </a:t>
            </a:r>
            <a:r>
              <a:rPr lang="en-US" u="sng" dirty="0" smtClean="0"/>
              <a:t>stockade</a:t>
            </a:r>
            <a:r>
              <a:rPr lang="en-US" dirty="0" smtClean="0"/>
              <a:t>, barracks, other facilities, and roads. They also settled strife between the indigenous Osage Nation, which had been in the area since the seventeenth century, and the earliest bands of western Cherokee settlers.</a:t>
            </a:r>
            <a:endParaRPr lang="en-US" baseline="30000" dirty="0" smtClean="0"/>
          </a:p>
          <a:p>
            <a:r>
              <a:rPr lang="en-US" dirty="0" smtClean="0"/>
              <a:t>	The Army designated the cantonment as Fort Gibson in 1832, reflecting its change from a temporary outpost to a semi-permanent garrison. Soldiers at Fort Gibson increasingly dealt with Indians removed from the eastern states to Indian Territory. These newcomers complained about hostility from the Osage Nation and other Plains Indian tribes indigenous to the region. Montfort Stokes, former governor of North Carolina, convened a commission at Fort Gibson to address these problems, and troops at the fort supported its work. </a:t>
            </a:r>
          </a:p>
          <a:p>
            <a:r>
              <a:rPr lang="en-US" dirty="0" smtClean="0"/>
              <a:t>	 During </a:t>
            </a:r>
            <a:r>
              <a:rPr lang="en-US" dirty="0" err="1" smtClean="0"/>
              <a:t>th</a:t>
            </a:r>
            <a:r>
              <a:rPr lang="en-US" dirty="0" smtClean="0"/>
              <a:t> 1830s, the soldiers at Fort Gibson built roads, provisioned incoming American Indians removed from the eastern states, and worked to maintain peace among antagonistic tribes and factions, including the indigenous Osage Nation and the Cherokee Nation, a people removed from the American South to the Indian Territory.</a:t>
            </a:r>
          </a:p>
          <a:p>
            <a:r>
              <a:rPr lang="en-US" dirty="0" smtClean="0"/>
              <a:t>	 At the height of Indian removal in the 1830s, the garrison at Fort Gibson ranked as the largest in the nation. Notable American soldiers stationed at (or at least visiting) Fort Gibson include Stephen W. Kearny, Robert E. Lee, and Zachary Taylor. The Army stationed Jefferson Davis, later president of the Confederate States of America, and more than 100 other West Point cadets at the fort. The Army also assigned Nathan Boone, son of the famous explorer Daniel Boone, to the post. After leaving Tennessee, Sam Houston owned a trading post in the area; he later moved to Texas.</a:t>
            </a:r>
          </a:p>
          <a:p>
            <a:r>
              <a:rPr lang="en-US" dirty="0" smtClean="0"/>
              <a:t>At a bitterly contentious meeting at Fort Gibson in 1836, the majority faction of the Muscogee (Creek) reluctantly accepted the existing tribal government under the leadership of Chilly McIntosh, son of William McIntosh, and his faction. Colonel Arbuckle tried to prevent </a:t>
            </a:r>
            <a:r>
              <a:rPr lang="en-US" dirty="0" err="1" smtClean="0"/>
              <a:t>intratribal</a:t>
            </a:r>
            <a:r>
              <a:rPr lang="en-US" dirty="0" smtClean="0"/>
              <a:t> strife within the Cherokee, but Chief John Ross and his followers refused to acknowledge the government that earlier "Old Settlers" had established in Indian Territory. After losing the Seminole Wars against the United States Army in Florida, many of the Seminole arrived in Indian Territory "bitter and dispirited." Officials at Fort Gibson prevented bloodshed and disunity among them.</a:t>
            </a:r>
          </a:p>
          <a:p>
            <a:r>
              <a:rPr lang="en-US" dirty="0" smtClean="0"/>
              <a:t>	 When Colonel Arbuckle left Fort Gibson in 1841, he reported that despite the arrival of 40,000 eastern Native Americans of decidedly unfriendly disposition, "I have maintained peace on this frontier and at no period have the Whites on our border or the Red people of this frontier been in a more perfect state of quiet and Security than they enjoy now." The removed Native American nations gradually lost their desire for American military protection.</a:t>
            </a:r>
            <a:endParaRPr lang="en-US" baseline="30000" dirty="0" smtClean="0"/>
          </a:p>
          <a:p>
            <a:r>
              <a:rPr lang="en-US" baseline="30000" dirty="0" smtClean="0"/>
              <a:t>	</a:t>
            </a:r>
            <a:r>
              <a:rPr lang="en-US" dirty="0" smtClean="0"/>
              <a:t> In the 1850s, the Cherokee complained about the liquor and brothels at Fort Gibson. They tried to prevent the sale of alcohol to their people, who could not tolerate it physically.</a:t>
            </a:r>
            <a:r>
              <a:rPr lang="en-US" baseline="30000" dirty="0" smtClean="0"/>
              <a:t> </a:t>
            </a:r>
            <a:r>
              <a:rPr lang="en-US" dirty="0" smtClean="0"/>
              <a:t>The Cherokee ultimately urged Congress to close Fort Gibson, and the War Department heeded their request. In June 1857, the Army abandoned Fort Gibson for the first time. The Cherokee nation received the deed to the property and improvements, and established the village of </a:t>
            </a:r>
            <a:r>
              <a:rPr lang="en-US" dirty="0" err="1" smtClean="0"/>
              <a:t>Kee</a:t>
            </a:r>
            <a:r>
              <a:rPr lang="en-US" dirty="0" smtClean="0"/>
              <a:t>-too-</a:t>
            </a:r>
            <a:r>
              <a:rPr lang="en-US" dirty="0" err="1" smtClean="0"/>
              <a:t>wah</a:t>
            </a:r>
            <a:r>
              <a:rPr lang="en-US" dirty="0" smtClean="0"/>
              <a:t> on the site.</a:t>
            </a:r>
            <a:r>
              <a:rPr lang="en-US" baseline="30000" dirty="0" smtClean="0"/>
              <a:t> </a:t>
            </a:r>
            <a:r>
              <a:rPr lang="en-US" dirty="0" smtClean="0"/>
              <a:t>It became a center of traditionalists and eventually an independently federally recognized tribe of Cherokee.</a:t>
            </a:r>
          </a:p>
          <a:p>
            <a:endParaRPr lang="en-US" dirty="0"/>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1600200" y="228600"/>
            <a:ext cx="203119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Gibson</a:t>
            </a:r>
          </a:p>
        </p:txBody>
      </p:sp>
      <p:pic>
        <p:nvPicPr>
          <p:cNvPr id="1028" name="Picture 4" descr="Image result for fort gibson"/>
          <p:cNvPicPr>
            <a:picLocks noChangeAspect="1" noChangeArrowheads="1"/>
          </p:cNvPicPr>
          <p:nvPr/>
        </p:nvPicPr>
        <p:blipFill>
          <a:blip r:embed="rId2"/>
          <a:srcRect/>
          <a:stretch>
            <a:fillRect/>
          </a:stretch>
        </p:blipFill>
        <p:spPr bwMode="auto">
          <a:xfrm>
            <a:off x="457200" y="1295400"/>
            <a:ext cx="3606801" cy="2705101"/>
          </a:xfrm>
          <a:prstGeom prst="rect">
            <a:avLst/>
          </a:prstGeom>
          <a:noFill/>
        </p:spPr>
      </p:pic>
      <p:pic>
        <p:nvPicPr>
          <p:cNvPr id="1030" name="Picture 6" descr="Image result for fort gibson"/>
          <p:cNvPicPr>
            <a:picLocks noChangeAspect="1" noChangeArrowheads="1"/>
          </p:cNvPicPr>
          <p:nvPr/>
        </p:nvPicPr>
        <p:blipFill>
          <a:blip r:embed="rId3"/>
          <a:srcRect/>
          <a:stretch>
            <a:fillRect/>
          </a:stretch>
        </p:blipFill>
        <p:spPr bwMode="auto">
          <a:xfrm>
            <a:off x="4267200" y="3124200"/>
            <a:ext cx="4495800" cy="2997200"/>
          </a:xfrm>
          <a:prstGeom prst="rect">
            <a:avLst/>
          </a:prstGeom>
          <a:noFill/>
        </p:spPr>
      </p:pic>
      <p:pic>
        <p:nvPicPr>
          <p:cNvPr id="1032" name="Picture 8" descr="Image result for fort gibson"/>
          <p:cNvPicPr>
            <a:picLocks noChangeAspect="1" noChangeArrowheads="1"/>
          </p:cNvPicPr>
          <p:nvPr/>
        </p:nvPicPr>
        <p:blipFill>
          <a:blip r:embed="rId4"/>
          <a:srcRect/>
          <a:stretch>
            <a:fillRect/>
          </a:stretch>
        </p:blipFill>
        <p:spPr bwMode="auto">
          <a:xfrm>
            <a:off x="4953000" y="381000"/>
            <a:ext cx="3657600" cy="2057400"/>
          </a:xfrm>
          <a:prstGeom prst="rect">
            <a:avLst/>
          </a:prstGeom>
          <a:noFill/>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42" name="Group 15"/>
            <p:cNvGrpSpPr/>
            <p:nvPr/>
          </p:nvGrpSpPr>
          <p:grpSpPr>
            <a:xfrm>
              <a:off x="1905000" y="1338943"/>
              <a:ext cx="6096000" cy="4147457"/>
              <a:chOff x="1905000" y="1338943"/>
              <a:chExt cx="6096000" cy="4147457"/>
            </a:xfrm>
          </p:grpSpPr>
          <p:grpSp>
            <p:nvGrpSpPr>
              <p:cNvPr id="43" name="Group 14"/>
              <p:cNvGrpSpPr/>
              <p:nvPr/>
            </p:nvGrpSpPr>
            <p:grpSpPr>
              <a:xfrm>
                <a:off x="1905000" y="1338943"/>
                <a:ext cx="6096000" cy="4147457"/>
                <a:chOff x="1905000" y="1338943"/>
                <a:chExt cx="6096000" cy="4147457"/>
              </a:xfrm>
            </p:grpSpPr>
            <p:grpSp>
              <p:nvGrpSpPr>
                <p:cNvPr id="51"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0" name="TextBox 49"/>
          <p:cNvSpPr txBox="1"/>
          <p:nvPr/>
        </p:nvSpPr>
        <p:spPr>
          <a:xfrm>
            <a:off x="0" y="609600"/>
            <a:ext cx="8001000" cy="707886"/>
          </a:xfrm>
          <a:prstGeom prst="rect">
            <a:avLst/>
          </a:prstGeom>
        </p:spPr>
        <p:txBody>
          <a:bodyPr wrap="square" rtlCol="0">
            <a:spAutoFit/>
          </a:bodyPr>
          <a:lstStyle/>
          <a:p>
            <a:r>
              <a:rPr lang="en-US" sz="4000" b="1" dirty="0" smtClean="0"/>
              <a:t>Fort Gibson (1824)</a:t>
            </a:r>
          </a:p>
        </p:txBody>
      </p:sp>
      <p:grpSp>
        <p:nvGrpSpPr>
          <p:cNvPr id="6"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334000" y="2743200"/>
            <a:ext cx="224875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1824</a:t>
            </a:r>
          </a:p>
          <a:p>
            <a:r>
              <a:rPr lang="en-US" sz="3200" b="1" dirty="0" smtClean="0">
                <a:solidFill>
                  <a:srgbClr val="FF0000"/>
                </a:solidFill>
                <a:effectLst>
                  <a:outerShdw dist="38100" dir="7200000" algn="ctr" rotWithShape="0">
                    <a:schemeClr val="tx1"/>
                  </a:outerShdw>
                </a:effectLst>
              </a:rPr>
              <a:t> Fort Gibson</a:t>
            </a:r>
          </a:p>
        </p:txBody>
      </p:sp>
      <p:sp useBgFill="1">
        <p:nvSpPr>
          <p:cNvPr id="76" name="TextBox 75"/>
          <p:cNvSpPr txBox="1"/>
          <p:nvPr/>
        </p:nvSpPr>
        <p:spPr>
          <a:xfrm>
            <a:off x="0" y="603504"/>
            <a:ext cx="8001000" cy="707886"/>
          </a:xfrm>
          <a:prstGeom prst="rect">
            <a:avLst/>
          </a:prstGeom>
        </p:spPr>
        <p:txBody>
          <a:bodyPr wrap="square" rtlCol="0">
            <a:spAutoFit/>
          </a:bodyPr>
          <a:lstStyle/>
          <a:p>
            <a:r>
              <a:rPr lang="en-US" sz="4000" b="1" dirty="0" smtClean="0"/>
              <a:t>Fort Gibson  –   1824   –  Fort Towson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5458946" y="5181600"/>
            <a:ext cx="2360903"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Fort Towson</a:t>
            </a:r>
          </a:p>
          <a:p>
            <a:r>
              <a:rPr lang="en-US" sz="3200" b="1" dirty="0" smtClean="0">
                <a:solidFill>
                  <a:srgbClr val="FF0000"/>
                </a:solidFill>
                <a:effectLst>
                  <a:outerShdw dist="38100" dir="7200000" algn="ctr" rotWithShape="0">
                    <a:schemeClr val="tx1"/>
                  </a:outerShdw>
                </a:effectLst>
              </a:rPr>
              <a:t>	1824</a:t>
            </a:r>
          </a:p>
        </p:txBody>
      </p:sp>
      <p:sp>
        <p:nvSpPr>
          <p:cNvPr id="79" name="Freeform 78"/>
          <p:cNvSpPr/>
          <p:nvPr/>
        </p:nvSpPr>
        <p:spPr>
          <a:xfrm>
            <a:off x="7543800" y="4131129"/>
            <a:ext cx="849086" cy="1861457"/>
          </a:xfrm>
          <a:custGeom>
            <a:avLst/>
            <a:gdLst>
              <a:gd name="connsiteX0" fmla="*/ 849086 w 849086"/>
              <a:gd name="connsiteY0" fmla="*/ 0 h 1861457"/>
              <a:gd name="connsiteX1" fmla="*/ 636814 w 849086"/>
              <a:gd name="connsiteY1" fmla="*/ 114300 h 1861457"/>
              <a:gd name="connsiteX2" fmla="*/ 489857 w 849086"/>
              <a:gd name="connsiteY2" fmla="*/ 310242 h 1861457"/>
              <a:gd name="connsiteX3" fmla="*/ 457200 w 849086"/>
              <a:gd name="connsiteY3" fmla="*/ 604157 h 1861457"/>
              <a:gd name="connsiteX4" fmla="*/ 408214 w 849086"/>
              <a:gd name="connsiteY4" fmla="*/ 767442 h 1861457"/>
              <a:gd name="connsiteX5" fmla="*/ 310243 w 849086"/>
              <a:gd name="connsiteY5" fmla="*/ 1061357 h 1861457"/>
              <a:gd name="connsiteX6" fmla="*/ 310243 w 849086"/>
              <a:gd name="connsiteY6" fmla="*/ 1387928 h 1861457"/>
              <a:gd name="connsiteX7" fmla="*/ 130629 w 849086"/>
              <a:gd name="connsiteY7" fmla="*/ 1583871 h 1861457"/>
              <a:gd name="connsiteX8" fmla="*/ 0 w 849086"/>
              <a:gd name="connsiteY8" fmla="*/ 1861457 h 1861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9086" h="1861457">
                <a:moveTo>
                  <a:pt x="849086" y="0"/>
                </a:moveTo>
                <a:cubicBezTo>
                  <a:pt x="772886" y="31296"/>
                  <a:pt x="696686" y="62593"/>
                  <a:pt x="636814" y="114300"/>
                </a:cubicBezTo>
                <a:cubicBezTo>
                  <a:pt x="576943" y="166007"/>
                  <a:pt x="519793" y="228599"/>
                  <a:pt x="489857" y="310242"/>
                </a:cubicBezTo>
                <a:cubicBezTo>
                  <a:pt x="459921" y="391885"/>
                  <a:pt x="470807" y="527957"/>
                  <a:pt x="457200" y="604157"/>
                </a:cubicBezTo>
                <a:cubicBezTo>
                  <a:pt x="443593" y="680357"/>
                  <a:pt x="432707" y="691242"/>
                  <a:pt x="408214" y="767442"/>
                </a:cubicBezTo>
                <a:cubicBezTo>
                  <a:pt x="383721" y="843642"/>
                  <a:pt x="326572" y="957943"/>
                  <a:pt x="310243" y="1061357"/>
                </a:cubicBezTo>
                <a:cubicBezTo>
                  <a:pt x="293915" y="1164771"/>
                  <a:pt x="340179" y="1300842"/>
                  <a:pt x="310243" y="1387928"/>
                </a:cubicBezTo>
                <a:cubicBezTo>
                  <a:pt x="280307" y="1475014"/>
                  <a:pt x="182336" y="1504950"/>
                  <a:pt x="130629" y="1583871"/>
                </a:cubicBezTo>
                <a:cubicBezTo>
                  <a:pt x="78922" y="1662792"/>
                  <a:pt x="16329" y="1820636"/>
                  <a:pt x="0" y="1861457"/>
                </a:cubicBezTo>
              </a:path>
            </a:pathLst>
          </a:custGeom>
          <a:ln w="101600">
            <a:solidFill>
              <a:srgbClr val="FF0000"/>
            </a:solidFill>
            <a:prstDash val="sysDot"/>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81"/>
          <p:cNvGrpSpPr/>
          <p:nvPr/>
        </p:nvGrpSpPr>
        <p:grpSpPr>
          <a:xfrm>
            <a:off x="533400" y="5181600"/>
            <a:ext cx="7854043" cy="1670957"/>
            <a:chOff x="533400" y="5181600"/>
            <a:chExt cx="7854043" cy="1670957"/>
          </a:xfrm>
        </p:grpSpPr>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grpSp>
      <p:sp useBgFill="1">
        <p:nvSpPr>
          <p:cNvPr id="83" name="TextBox 82"/>
          <p:cNvSpPr txBox="1"/>
          <p:nvPr/>
        </p:nvSpPr>
        <p:spPr>
          <a:xfrm>
            <a:off x="1066800" y="663714"/>
            <a:ext cx="7848600" cy="707886"/>
          </a:xfrm>
          <a:prstGeom prst="rect">
            <a:avLst/>
          </a:prstGeom>
        </p:spPr>
        <p:txBody>
          <a:bodyPr wrap="square" rtlCol="0">
            <a:spAutoFit/>
          </a:bodyPr>
          <a:lstStyle/>
          <a:p>
            <a:r>
              <a:rPr lang="en-US" sz="4000" b="1" dirty="0" smtClean="0"/>
              <a:t>   Fort Towson - 1824 </a:t>
            </a:r>
          </a:p>
        </p:txBody>
      </p:sp>
      <p:sp useBgFill="1">
        <p:nvSpPr>
          <p:cNvPr id="84" name="Rectangle 83"/>
          <p:cNvSpPr/>
          <p:nvPr/>
        </p:nvSpPr>
        <p:spPr>
          <a:xfrm>
            <a:off x="-1" y="1717357"/>
            <a:ext cx="8001001" cy="492443"/>
          </a:xfrm>
          <a:prstGeom prst="rect">
            <a:avLst/>
          </a:prstGeom>
        </p:spPr>
        <p:txBody>
          <a:bodyPr wrap="square">
            <a:spAutoFit/>
          </a:bodyPr>
          <a:lstStyle/>
          <a:p>
            <a:r>
              <a:rPr lang="en-US" sz="2600" b="1" dirty="0" smtClean="0"/>
              <a:t>	- quell raids by Plains Tribes</a:t>
            </a:r>
          </a:p>
        </p:txBody>
      </p:sp>
      <p:sp useBgFill="1">
        <p:nvSpPr>
          <p:cNvPr id="85" name="Rectangle 84"/>
          <p:cNvSpPr/>
          <p:nvPr/>
        </p:nvSpPr>
        <p:spPr>
          <a:xfrm>
            <a:off x="0" y="1295400"/>
            <a:ext cx="8001000" cy="492443"/>
          </a:xfrm>
          <a:prstGeom prst="rect">
            <a:avLst/>
          </a:prstGeom>
        </p:spPr>
        <p:txBody>
          <a:bodyPr wrap="square">
            <a:spAutoFit/>
          </a:bodyPr>
          <a:lstStyle/>
          <a:p>
            <a:r>
              <a:rPr lang="en-US" sz="2600" b="1" dirty="0" smtClean="0"/>
              <a:t>	- protect U.S. border w/Mexico</a:t>
            </a:r>
          </a:p>
        </p:txBody>
      </p:sp>
      <p:sp useBgFill="1">
        <p:nvSpPr>
          <p:cNvPr id="86" name="Rectangle 85"/>
          <p:cNvSpPr/>
          <p:nvPr/>
        </p:nvSpPr>
        <p:spPr>
          <a:xfrm>
            <a:off x="-1" y="2174557"/>
            <a:ext cx="8001001" cy="492443"/>
          </a:xfrm>
          <a:prstGeom prst="rect">
            <a:avLst/>
          </a:prstGeom>
        </p:spPr>
        <p:txBody>
          <a:bodyPr wrap="square">
            <a:spAutoFit/>
          </a:bodyPr>
          <a:lstStyle/>
          <a:p>
            <a:r>
              <a:rPr lang="en-US" sz="2600" b="1" dirty="0" smtClean="0"/>
              <a:t>	- point of dispersal for Choctaw/Chickasaw</a:t>
            </a:r>
          </a:p>
        </p:txBody>
      </p:sp>
      <p:pic>
        <p:nvPicPr>
          <p:cNvPr id="87" name="Picture 1"/>
          <p:cNvPicPr>
            <a:picLocks noChangeAspect="1" noChangeArrowheads="1"/>
          </p:cNvPicPr>
          <p:nvPr/>
        </p:nvPicPr>
        <p:blipFill>
          <a:blip r:embed="rId4"/>
          <a:srcRect/>
          <a:stretch>
            <a:fillRect/>
          </a:stretch>
        </p:blipFill>
        <p:spPr bwMode="auto">
          <a:xfrm>
            <a:off x="457200" y="2667000"/>
            <a:ext cx="4359275" cy="2908099"/>
          </a:xfrm>
          <a:prstGeom prst="rect">
            <a:avLst/>
          </a:prstGeom>
          <a:noFill/>
          <a:ln w="50800">
            <a:solidFill>
              <a:schemeClr val="tx1"/>
            </a:solidFill>
            <a:miter lim="800000"/>
            <a:headEnd/>
            <a:tailEnd/>
          </a:ln>
          <a:effectLst/>
        </p:spPr>
      </p:pic>
      <p:pic>
        <p:nvPicPr>
          <p:cNvPr id="75" name="Picture 3"/>
          <p:cNvPicPr preferRelativeResize="0">
            <a:picLocks noChangeAspect="1" noChangeArrowheads="1"/>
          </p:cNvPicPr>
          <p:nvPr/>
        </p:nvPicPr>
        <p:blipFill>
          <a:blip r:embed="rId5" cstate="print"/>
          <a:srcRect/>
          <a:stretch>
            <a:fillRect/>
          </a:stretch>
        </p:blipFill>
        <p:spPr bwMode="auto">
          <a:xfrm>
            <a:off x="7534656" y="2103120"/>
            <a:ext cx="1080539" cy="1588342"/>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1000"/>
                                        <p:tgtEl>
                                          <p:spTgt spid="76"/>
                                        </p:tgtEl>
                                      </p:cBhvr>
                                    </p:animEffect>
                                  </p:childTnLst>
                                </p:cTn>
                              </p:par>
                              <p:par>
                                <p:cTn id="8" presetID="22" presetClass="exit" presetSubtype="8" fill="hold" grpId="0" nodeType="withEffect">
                                  <p:stCondLst>
                                    <p:cond delay="0"/>
                                  </p:stCondLst>
                                  <p:childTnLst>
                                    <p:animEffect transition="out" filter="wipe(left)">
                                      <p:cBhvr>
                                        <p:cTn id="9" dur="1000"/>
                                        <p:tgtEl>
                                          <p:spTgt spid="50"/>
                                        </p:tgtEl>
                                      </p:cBhvr>
                                    </p:animEffect>
                                    <p:set>
                                      <p:cBhvr>
                                        <p:cTn id="10" dur="1" fill="hold">
                                          <p:stCondLst>
                                            <p:cond delay="999"/>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1000" fill="hold"/>
                                        <p:tgtEl>
                                          <p:spTgt spid="41"/>
                                        </p:tgtEl>
                                        <p:attrNameLst>
                                          <p:attrName>ppt_w</p:attrName>
                                        </p:attrNameLst>
                                      </p:cBhvr>
                                      <p:tavLst>
                                        <p:tav tm="0">
                                          <p:val>
                                            <p:fltVal val="0"/>
                                          </p:val>
                                        </p:tav>
                                        <p:tav tm="100000">
                                          <p:val>
                                            <p:strVal val="#ppt_w"/>
                                          </p:val>
                                        </p:tav>
                                      </p:tavLst>
                                    </p:anim>
                                    <p:anim calcmode="lin" valueType="num">
                                      <p:cBhvr>
                                        <p:cTn id="16" dur="1000" fill="hold"/>
                                        <p:tgtEl>
                                          <p:spTgt spid="41"/>
                                        </p:tgtEl>
                                        <p:attrNameLst>
                                          <p:attrName>ppt_h</p:attrName>
                                        </p:attrNameLst>
                                      </p:cBhvr>
                                      <p:tavLst>
                                        <p:tav tm="0">
                                          <p:val>
                                            <p:fltVal val="0"/>
                                          </p:val>
                                        </p:tav>
                                        <p:tav tm="100000">
                                          <p:val>
                                            <p:strVal val="#ppt_h"/>
                                          </p:val>
                                        </p:tav>
                                      </p:tavLst>
                                    </p:anim>
                                    <p:animEffect transition="in" filter="fade">
                                      <p:cBhvr>
                                        <p:cTn id="17" dur="1000"/>
                                        <p:tgtEl>
                                          <p:spTgt spid="41"/>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79"/>
                                        </p:tgtEl>
                                        <p:attrNameLst>
                                          <p:attrName>style.visibility</p:attrName>
                                        </p:attrNameLst>
                                      </p:cBhvr>
                                      <p:to>
                                        <p:strVal val="visible"/>
                                      </p:to>
                                    </p:set>
                                    <p:animEffect transition="in" filter="wipe(up)">
                                      <p:cBhvr>
                                        <p:cTn id="21" dur="2000"/>
                                        <p:tgtEl>
                                          <p:spTgt spid="79"/>
                                        </p:tgtEl>
                                      </p:cBhvr>
                                    </p:animEffect>
                                  </p:childTnLst>
                                </p:cTn>
                              </p:par>
                              <p:par>
                                <p:cTn id="22" presetID="22" presetClass="exit" presetSubtype="1" fill="hold" grpId="1" nodeType="withEffect">
                                  <p:stCondLst>
                                    <p:cond delay="1000"/>
                                  </p:stCondLst>
                                  <p:childTnLst>
                                    <p:animEffect transition="out" filter="wipe(up)">
                                      <p:cBhvr>
                                        <p:cTn id="23" dur="2000"/>
                                        <p:tgtEl>
                                          <p:spTgt spid="79"/>
                                        </p:tgtEl>
                                      </p:cBhvr>
                                    </p:animEffect>
                                    <p:set>
                                      <p:cBhvr>
                                        <p:cTn id="24" dur="1" fill="hold">
                                          <p:stCondLst>
                                            <p:cond delay="1999"/>
                                          </p:stCondLst>
                                        </p:cTn>
                                        <p:tgtEl>
                                          <p:spTgt spid="79"/>
                                        </p:tgtEl>
                                        <p:attrNameLst>
                                          <p:attrName>style.visibility</p:attrName>
                                        </p:attrNameLst>
                                      </p:cBhvr>
                                      <p:to>
                                        <p:strVal val="hidden"/>
                                      </p:to>
                                    </p:set>
                                  </p:childTnLst>
                                </p:cTn>
                              </p:par>
                              <p:par>
                                <p:cTn id="25" presetID="42" presetClass="path" presetSubtype="0" accel="50000" decel="50000" fill="hold" nodeType="withEffect">
                                  <p:stCondLst>
                                    <p:cond delay="1500"/>
                                  </p:stCondLst>
                                  <p:childTnLst>
                                    <p:animMotion origin="layout" path="M 3.88889E-6 -3.7037E-6 L 0.05034 0.44422 " pathEditMode="relative" rAng="0" ptsTypes="AA">
                                      <p:cBhvr>
                                        <p:cTn id="26" dur="2000" fill="hold"/>
                                        <p:tgtEl>
                                          <p:spTgt spid="75"/>
                                        </p:tgtEl>
                                        <p:attrNameLst>
                                          <p:attrName>ppt_x</p:attrName>
                                          <p:attrName>ppt_y</p:attrName>
                                        </p:attrNameLst>
                                      </p:cBhvr>
                                      <p:rCtr x="25" y="222"/>
                                    </p:animMotion>
                                  </p:childTnLst>
                                </p:cTn>
                              </p:par>
                              <p:par>
                                <p:cTn id="27" presetID="10" presetClass="exit" presetSubtype="0" fill="hold" grpId="1" nodeType="withEffect">
                                  <p:stCondLst>
                                    <p:cond delay="1000"/>
                                  </p:stCondLst>
                                  <p:childTnLst>
                                    <p:animEffect transition="out" filter="fade">
                                      <p:cBhvr>
                                        <p:cTn id="28" dur="1000"/>
                                        <p:tgtEl>
                                          <p:spTgt spid="41"/>
                                        </p:tgtEl>
                                      </p:cBhvr>
                                    </p:animEffect>
                                    <p:set>
                                      <p:cBhvr>
                                        <p:cTn id="29" dur="1" fill="hold">
                                          <p:stCondLst>
                                            <p:cond delay="999"/>
                                          </p:stCondLst>
                                        </p:cTn>
                                        <p:tgtEl>
                                          <p:spTgt spid="41"/>
                                        </p:tgtEl>
                                        <p:attrNameLst>
                                          <p:attrName>style.visibility</p:attrName>
                                        </p:attrNameLst>
                                      </p:cBhvr>
                                      <p:to>
                                        <p:strVal val="hidden"/>
                                      </p:to>
                                    </p:set>
                                  </p:childTnLst>
                                </p:cTn>
                              </p:par>
                              <p:par>
                                <p:cTn id="30" presetID="30" presetClass="entr" presetSubtype="0" fill="hold" grpId="0" nodeType="withEffect">
                                  <p:stCondLst>
                                    <p:cond delay="2000"/>
                                  </p:stCondLst>
                                  <p:childTnLst>
                                    <p:set>
                                      <p:cBhvr>
                                        <p:cTn id="31" dur="1" fill="hold">
                                          <p:stCondLst>
                                            <p:cond delay="0"/>
                                          </p:stCondLst>
                                        </p:cTn>
                                        <p:tgtEl>
                                          <p:spTgt spid="77"/>
                                        </p:tgtEl>
                                        <p:attrNameLst>
                                          <p:attrName>style.visibility</p:attrName>
                                        </p:attrNameLst>
                                      </p:cBhvr>
                                      <p:to>
                                        <p:strVal val="visible"/>
                                      </p:to>
                                    </p:set>
                                    <p:animEffect transition="in" filter="fade">
                                      <p:cBhvr>
                                        <p:cTn id="32" dur="800" decel="100000"/>
                                        <p:tgtEl>
                                          <p:spTgt spid="77"/>
                                        </p:tgtEl>
                                      </p:cBhvr>
                                    </p:animEffect>
                                    <p:anim calcmode="lin" valueType="num">
                                      <p:cBhvr>
                                        <p:cTn id="33" dur="800" decel="100000" fill="hold"/>
                                        <p:tgtEl>
                                          <p:spTgt spid="77"/>
                                        </p:tgtEl>
                                        <p:attrNameLst>
                                          <p:attrName>style.rotation</p:attrName>
                                        </p:attrNameLst>
                                      </p:cBhvr>
                                      <p:tavLst>
                                        <p:tav tm="0">
                                          <p:val>
                                            <p:fltVal val="-90"/>
                                          </p:val>
                                        </p:tav>
                                        <p:tav tm="100000">
                                          <p:val>
                                            <p:fltVal val="0"/>
                                          </p:val>
                                        </p:tav>
                                      </p:tavLst>
                                    </p:anim>
                                    <p:anim calcmode="lin" valueType="num">
                                      <p:cBhvr>
                                        <p:cTn id="34" dur="800" decel="100000" fill="hold"/>
                                        <p:tgtEl>
                                          <p:spTgt spid="77"/>
                                        </p:tgtEl>
                                        <p:attrNameLst>
                                          <p:attrName>ppt_x</p:attrName>
                                        </p:attrNameLst>
                                      </p:cBhvr>
                                      <p:tavLst>
                                        <p:tav tm="0">
                                          <p:val>
                                            <p:strVal val="#ppt_x+0.4"/>
                                          </p:val>
                                        </p:tav>
                                        <p:tav tm="100000">
                                          <p:val>
                                            <p:strVal val="#ppt_x-0.05"/>
                                          </p:val>
                                        </p:tav>
                                      </p:tavLst>
                                    </p:anim>
                                    <p:anim calcmode="lin" valueType="num">
                                      <p:cBhvr>
                                        <p:cTn id="35" dur="800" decel="100000" fill="hold"/>
                                        <p:tgtEl>
                                          <p:spTgt spid="77"/>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77"/>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77"/>
                                        </p:tgtEl>
                                        <p:attrNameLst>
                                          <p:attrName>ppt_y</p:attrName>
                                        </p:attrNameLst>
                                      </p:cBhvr>
                                      <p:tavLst>
                                        <p:tav tm="0">
                                          <p:val>
                                            <p:strVal val="#ppt_y+0.1"/>
                                          </p:val>
                                        </p:tav>
                                        <p:tav tm="100000">
                                          <p:val>
                                            <p:strVal val="#ppt_y"/>
                                          </p:val>
                                        </p:tav>
                                      </p:tavLst>
                                    </p:anim>
                                  </p:childTnLst>
                                </p:cTn>
                              </p:par>
                              <p:par>
                                <p:cTn id="38" presetID="53" presetClass="entr" presetSubtype="0" fill="hold" grpId="0" nodeType="withEffect">
                                  <p:stCondLst>
                                    <p:cond delay="2000"/>
                                  </p:stCondLst>
                                  <p:childTnLst>
                                    <p:set>
                                      <p:cBhvr>
                                        <p:cTn id="39" dur="1" fill="hold">
                                          <p:stCondLst>
                                            <p:cond delay="0"/>
                                          </p:stCondLst>
                                        </p:cTn>
                                        <p:tgtEl>
                                          <p:spTgt spid="78"/>
                                        </p:tgtEl>
                                        <p:attrNameLst>
                                          <p:attrName>style.visibility</p:attrName>
                                        </p:attrNameLst>
                                      </p:cBhvr>
                                      <p:to>
                                        <p:strVal val="visible"/>
                                      </p:to>
                                    </p:set>
                                    <p:anim calcmode="lin" valueType="num">
                                      <p:cBhvr>
                                        <p:cTn id="40" dur="1000" fill="hold"/>
                                        <p:tgtEl>
                                          <p:spTgt spid="78"/>
                                        </p:tgtEl>
                                        <p:attrNameLst>
                                          <p:attrName>ppt_w</p:attrName>
                                        </p:attrNameLst>
                                      </p:cBhvr>
                                      <p:tavLst>
                                        <p:tav tm="0">
                                          <p:val>
                                            <p:fltVal val="0"/>
                                          </p:val>
                                        </p:tav>
                                        <p:tav tm="100000">
                                          <p:val>
                                            <p:strVal val="#ppt_w"/>
                                          </p:val>
                                        </p:tav>
                                      </p:tavLst>
                                    </p:anim>
                                    <p:anim calcmode="lin" valueType="num">
                                      <p:cBhvr>
                                        <p:cTn id="41" dur="1000" fill="hold"/>
                                        <p:tgtEl>
                                          <p:spTgt spid="78"/>
                                        </p:tgtEl>
                                        <p:attrNameLst>
                                          <p:attrName>ppt_h</p:attrName>
                                        </p:attrNameLst>
                                      </p:cBhvr>
                                      <p:tavLst>
                                        <p:tav tm="0">
                                          <p:val>
                                            <p:fltVal val="0"/>
                                          </p:val>
                                        </p:tav>
                                        <p:tav tm="100000">
                                          <p:val>
                                            <p:strVal val="#ppt_h"/>
                                          </p:val>
                                        </p:tav>
                                      </p:tavLst>
                                    </p:anim>
                                    <p:animEffect transition="in" filter="fade">
                                      <p:cBhvr>
                                        <p:cTn id="42" dur="1000"/>
                                        <p:tgtEl>
                                          <p:spTgt spid="78"/>
                                        </p:tgtEl>
                                      </p:cBhvr>
                                    </p:animEffect>
                                  </p:childTnLst>
                                </p:cTn>
                              </p:par>
                            </p:childTnLst>
                          </p:cTn>
                        </p:par>
                        <p:par>
                          <p:cTn id="43" fill="hold">
                            <p:stCondLst>
                              <p:cond delay="4500"/>
                            </p:stCondLst>
                            <p:childTnLst>
                              <p:par>
                                <p:cTn id="44" presetID="10" presetClass="entr" presetSubtype="0"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Effect transition="in" filter="fade">
                                      <p:cBhvr>
                                        <p:cTn id="46" dur="10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fade">
                                      <p:cBhvr>
                                        <p:cTn id="51" dur="1000"/>
                                        <p:tgtEl>
                                          <p:spTgt spid="83"/>
                                        </p:tgtEl>
                                      </p:cBhvr>
                                    </p:animEffect>
                                  </p:childTnLst>
                                </p:cTn>
                              </p:par>
                              <p:par>
                                <p:cTn id="52" presetID="35" presetClass="path" presetSubtype="0" accel="50000" decel="50000" fill="hold" grpId="1" nodeType="withEffect">
                                  <p:stCondLst>
                                    <p:cond delay="0"/>
                                  </p:stCondLst>
                                  <p:childTnLst>
                                    <p:animMotion origin="layout" path="M 5.55112E-17 -3.33333E-6 L -0.40417 0.00486 " pathEditMode="relative" rAng="0" ptsTypes="AA">
                                      <p:cBhvr>
                                        <p:cTn id="53" dur="1000" fill="hold"/>
                                        <p:tgtEl>
                                          <p:spTgt spid="76"/>
                                        </p:tgtEl>
                                        <p:attrNameLst>
                                          <p:attrName>ppt_x</p:attrName>
                                          <p:attrName>ppt_y</p:attrName>
                                        </p:attrNameLst>
                                      </p:cBhvr>
                                      <p:rCtr x="-202" y="2"/>
                                    </p:animMotion>
                                  </p:childTnLst>
                                </p:cTn>
                              </p:par>
                              <p:par>
                                <p:cTn id="54" presetID="35" presetClass="path" presetSubtype="0" accel="50000" decel="50000" fill="hold" grpId="1" nodeType="withEffect">
                                  <p:stCondLst>
                                    <p:cond delay="0"/>
                                  </p:stCondLst>
                                  <p:childTnLst>
                                    <p:animMotion origin="layout" path="M 0 7.40741E-7 L -0.10417 0.00393 " pathEditMode="relative" rAng="0" ptsTypes="AA">
                                      <p:cBhvr>
                                        <p:cTn id="55" dur="1000" fill="hold"/>
                                        <p:tgtEl>
                                          <p:spTgt spid="83"/>
                                        </p:tgtEl>
                                        <p:attrNameLst>
                                          <p:attrName>ppt_x</p:attrName>
                                          <p:attrName>ppt_y</p:attrName>
                                        </p:attrNameLst>
                                      </p:cBhvr>
                                      <p:rCtr x="-52" y="2"/>
                                    </p:animMotion>
                                  </p:childTnLst>
                                </p:cTn>
                              </p:par>
                              <p:par>
                                <p:cTn id="56" presetID="10" presetClass="exit" presetSubtype="0" fill="hold" grpId="2" nodeType="withEffect">
                                  <p:stCondLst>
                                    <p:cond delay="500"/>
                                  </p:stCondLst>
                                  <p:childTnLst>
                                    <p:animEffect transition="out" filter="fade">
                                      <p:cBhvr>
                                        <p:cTn id="57" dur="1000"/>
                                        <p:tgtEl>
                                          <p:spTgt spid="76"/>
                                        </p:tgtEl>
                                      </p:cBhvr>
                                    </p:animEffect>
                                    <p:set>
                                      <p:cBhvr>
                                        <p:cTn id="58" dur="1" fill="hold">
                                          <p:stCondLst>
                                            <p:cond delay="999"/>
                                          </p:stCondLst>
                                        </p:cTn>
                                        <p:tgtEl>
                                          <p:spTgt spid="76"/>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1000"/>
                                        <p:tgtEl>
                                          <p:spTgt spid="45"/>
                                        </p:tgtEl>
                                      </p:cBhvr>
                                    </p:animEffect>
                                    <p:set>
                                      <p:cBhvr>
                                        <p:cTn id="61" dur="1" fill="hold">
                                          <p:stCondLst>
                                            <p:cond delay="999"/>
                                          </p:stCondLst>
                                        </p:cTn>
                                        <p:tgtEl>
                                          <p:spTgt spid="4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fade">
                                      <p:cBhvr>
                                        <p:cTn id="66" dur="1000"/>
                                        <p:tgtEl>
                                          <p:spTgt spid="85"/>
                                        </p:tgtEl>
                                      </p:cBhvr>
                                    </p:animEffect>
                                  </p:childTnLst>
                                </p:cTn>
                              </p:par>
                              <p:par>
                                <p:cTn id="67" presetID="42" presetClass="entr" presetSubtype="0" fill="hold" nodeType="withEffect">
                                  <p:stCondLst>
                                    <p:cond delay="0"/>
                                  </p:stCondLst>
                                  <p:childTnLst>
                                    <p:set>
                                      <p:cBhvr>
                                        <p:cTn id="68" dur="1" fill="hold">
                                          <p:stCondLst>
                                            <p:cond delay="0"/>
                                          </p:stCondLst>
                                        </p:cTn>
                                        <p:tgtEl>
                                          <p:spTgt spid="82"/>
                                        </p:tgtEl>
                                        <p:attrNameLst>
                                          <p:attrName>style.visibility</p:attrName>
                                        </p:attrNameLst>
                                      </p:cBhvr>
                                      <p:to>
                                        <p:strVal val="visible"/>
                                      </p:to>
                                    </p:set>
                                    <p:animEffect transition="in" filter="fade">
                                      <p:cBhvr>
                                        <p:cTn id="69" dur="2000"/>
                                        <p:tgtEl>
                                          <p:spTgt spid="82"/>
                                        </p:tgtEl>
                                      </p:cBhvr>
                                    </p:animEffect>
                                    <p:anim calcmode="lin" valueType="num">
                                      <p:cBhvr>
                                        <p:cTn id="70" dur="2000" fill="hold"/>
                                        <p:tgtEl>
                                          <p:spTgt spid="82"/>
                                        </p:tgtEl>
                                        <p:attrNameLst>
                                          <p:attrName>ppt_x</p:attrName>
                                        </p:attrNameLst>
                                      </p:cBhvr>
                                      <p:tavLst>
                                        <p:tav tm="0">
                                          <p:val>
                                            <p:strVal val="#ppt_x"/>
                                          </p:val>
                                        </p:tav>
                                        <p:tav tm="100000">
                                          <p:val>
                                            <p:strVal val="#ppt_x"/>
                                          </p:val>
                                        </p:tav>
                                      </p:tavLst>
                                    </p:anim>
                                    <p:anim calcmode="lin" valueType="num">
                                      <p:cBhvr>
                                        <p:cTn id="71" dur="2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84"/>
                                        </p:tgtEl>
                                        <p:attrNameLst>
                                          <p:attrName>style.visibility</p:attrName>
                                        </p:attrNameLst>
                                      </p:cBhvr>
                                      <p:to>
                                        <p:strVal val="visible"/>
                                      </p:to>
                                    </p:set>
                                    <p:animEffect transition="in" filter="fade">
                                      <p:cBhvr>
                                        <p:cTn id="76" dur="1000"/>
                                        <p:tgtEl>
                                          <p:spTgt spid="8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fade">
                                      <p:cBhvr>
                                        <p:cTn id="81" dur="1000"/>
                                        <p:tgtEl>
                                          <p:spTgt spid="8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1000"/>
                                        <p:tgtEl>
                                          <p:spTgt spid="85"/>
                                        </p:tgtEl>
                                      </p:cBhvr>
                                    </p:animEffect>
                                    <p:set>
                                      <p:cBhvr>
                                        <p:cTn id="86" dur="1" fill="hold">
                                          <p:stCondLst>
                                            <p:cond delay="999"/>
                                          </p:stCondLst>
                                        </p:cTn>
                                        <p:tgtEl>
                                          <p:spTgt spid="8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84"/>
                                        </p:tgtEl>
                                      </p:cBhvr>
                                    </p:animEffect>
                                    <p:set>
                                      <p:cBhvr>
                                        <p:cTn id="89" dur="1" fill="hold">
                                          <p:stCondLst>
                                            <p:cond delay="999"/>
                                          </p:stCondLst>
                                        </p:cTn>
                                        <p:tgtEl>
                                          <p:spTgt spid="84"/>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1000"/>
                                        <p:tgtEl>
                                          <p:spTgt spid="86"/>
                                        </p:tgtEl>
                                      </p:cBhvr>
                                    </p:animEffect>
                                    <p:set>
                                      <p:cBhvr>
                                        <p:cTn id="92" dur="1" fill="hold">
                                          <p:stCondLst>
                                            <p:cond delay="999"/>
                                          </p:stCondLst>
                                        </p:cTn>
                                        <p:tgtEl>
                                          <p:spTgt spid="86"/>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75"/>
                                        </p:tgtEl>
                                      </p:cBhvr>
                                    </p:animEffect>
                                    <p:set>
                                      <p:cBhvr>
                                        <p:cTn id="95" dur="1" fill="hold">
                                          <p:stCondLst>
                                            <p:cond delay="999"/>
                                          </p:stCondLst>
                                        </p:cTn>
                                        <p:tgtEl>
                                          <p:spTgt spid="7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87"/>
                                        </p:tgtEl>
                                      </p:cBhvr>
                                    </p:animEffect>
                                    <p:set>
                                      <p:cBhvr>
                                        <p:cTn id="98" dur="1" fill="hold">
                                          <p:stCondLst>
                                            <p:cond delay="999"/>
                                          </p:stCondLst>
                                        </p:cTn>
                                        <p:tgtEl>
                                          <p:spTgt spid="87"/>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1000"/>
                                        <p:tgtEl>
                                          <p:spTgt spid="83"/>
                                        </p:tgtEl>
                                      </p:cBhvr>
                                    </p:animEffect>
                                    <p:set>
                                      <p:cBhvr>
                                        <p:cTn id="101" dur="1" fill="hold">
                                          <p:stCondLst>
                                            <p:cond delay="999"/>
                                          </p:stCondLst>
                                        </p:cTn>
                                        <p:tgtEl>
                                          <p:spTgt spid="83"/>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1000"/>
                                        <p:tgtEl>
                                          <p:spTgt spid="78"/>
                                        </p:tgtEl>
                                      </p:cBhvr>
                                    </p:animEffect>
                                    <p:set>
                                      <p:cBhvr>
                                        <p:cTn id="104" dur="1" fill="hold">
                                          <p:stCondLst>
                                            <p:cond delay="999"/>
                                          </p:stCondLst>
                                        </p:cTn>
                                        <p:tgtEl>
                                          <p:spTgt spid="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1" grpId="0" animBg="1"/>
      <p:bldP spid="41" grpId="1" animBg="1"/>
      <p:bldP spid="45" grpId="0"/>
      <p:bldP spid="76" grpId="0" animBg="1"/>
      <p:bldP spid="76" grpId="1" animBg="1"/>
      <p:bldP spid="76" grpId="2" animBg="1"/>
      <p:bldP spid="77" grpId="0" animBg="1"/>
      <p:bldP spid="78" grpId="0"/>
      <p:bldP spid="78" grpId="1"/>
      <p:bldP spid="79" grpId="0" animBg="1"/>
      <p:bldP spid="79" grpId="1" animBg="1"/>
      <p:bldP spid="83" grpId="0" animBg="1"/>
      <p:bldP spid="83" grpId="1" animBg="1"/>
      <p:bldP spid="83" grpId="2" animBg="1"/>
      <p:bldP spid="84" grpId="0" animBg="1"/>
      <p:bldP spid="84" grpId="1" animBg="1"/>
      <p:bldP spid="85" grpId="0" animBg="1"/>
      <p:bldP spid="85" grpId="1" animBg="1"/>
      <p:bldP spid="86" grpId="0" animBg="1"/>
      <p:bldP spid="86" grpId="1" animBg="1"/>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6989266"/>
          </a:xfrm>
          <a:prstGeom prst="rect">
            <a:avLst/>
          </a:prstGeom>
        </p:spPr>
        <p:txBody>
          <a:bodyPr wrap="square">
            <a:spAutoFit/>
          </a:bodyPr>
          <a:lstStyle/>
          <a:p>
            <a:r>
              <a:rPr lang="en-US" dirty="0" smtClean="0">
                <a:hlinkClick r:id="rId2"/>
              </a:rPr>
              <a:t>http://www.okhistory.org/sites/forttowson</a:t>
            </a:r>
            <a:endParaRPr lang="en-US" dirty="0" smtClean="0"/>
          </a:p>
          <a:p>
            <a:r>
              <a:rPr lang="en-US" dirty="0" smtClean="0"/>
              <a:t>	Fort Towson was established in 1824 to quell conflicts between lawless elements, American Indian peoples, and settlers claiming the area as part of Arkansas Territory. The fort also served as an outpost on the border between the United States and Texas, which at that time was part of Mexico. Connected to the East by road, Fort Towson served as a gateway for settlers bound for Texas during the 1830s. Those passing through the area included Sam Houston, Davy Crockett, and Stephen F. Austin. When the Choctaw and Chickasaw were displaced from their lands in the southeastern United States, the fort served as a point of dispersal upon their arrival in the West. The fort was also an important staging area for US forces during the Mexican War of 1846.</a:t>
            </a:r>
          </a:p>
          <a:p>
            <a:r>
              <a:rPr lang="en-US" dirty="0" smtClean="0"/>
              <a:t>	 In May 1824 a company of the U.S. Army Seventh Infantry established a camp on Gates Creek near the confluence of the Kiamichi and Red rivers in present Choctaw County, Oklahoma.</a:t>
            </a:r>
          </a:p>
          <a:p>
            <a:r>
              <a:rPr lang="en-US" dirty="0" smtClean="0"/>
              <a:t>	 The post was established as a fortification on the international boundary with Mexico (Texas), and as a curb to lawlessness in the region. It was also intended to serve as a buffer between Plains Indians to the west and the Choctaw, who were slated for removal to the area from Mississippi.</a:t>
            </a:r>
          </a:p>
          <a:p>
            <a:r>
              <a:rPr lang="en-US" dirty="0" smtClean="0"/>
              <a:t>	Operating from a temporary camp of tents and log structures, the troops at the garrison were charged with enforcing the federal law of 1802 that prohibited hunting and unlicensed trading on Indian lands. They were also detailed to the unpopular duty of removing Anglo settlers who believed the area to be a part of Miller County, Arkansas. Other important tasks included the construction of roads connecting the post with Fort Smith, Arkansas, and Fort </a:t>
            </a:r>
            <a:r>
              <a:rPr lang="en-US" dirty="0" err="1" smtClean="0"/>
              <a:t>Jesup</a:t>
            </a:r>
            <a:r>
              <a:rPr lang="en-US" dirty="0" smtClean="0"/>
              <a:t>, Louisiana.</a:t>
            </a:r>
          </a:p>
          <a:p>
            <a:r>
              <a:rPr lang="en-US" dirty="0" smtClean="0"/>
              <a:t>	The post was abandoned in 1829 but was reestablished in 1830 as "Camp Phoenix" when the Treaty of Dancing Rabbit Creek was concluded with the Choctaw. The facility was soon renamed "Fort Towson." Substantial barracks, officers' quarters, and other buildings were constructed. For the next several years the post served as a terminal on the Choctaw Trail of Tears. During the Mexican War (1846–48) Fort Towson served as a staging area for troops headed for Mexico. </a:t>
            </a:r>
          </a:p>
          <a:p>
            <a:endParaRPr lang="en-US" dirty="0" smtClean="0"/>
          </a:p>
          <a:p>
            <a:r>
              <a:rPr lang="en-US" dirty="0" smtClean="0">
                <a:hlinkClick r:id="rId3"/>
              </a:rPr>
              <a:t>https://en.wikipedia.org/wiki/Fort_Towson</a:t>
            </a:r>
            <a:endParaRPr lang="en-US" dirty="0" smtClean="0"/>
          </a:p>
          <a:p>
            <a:r>
              <a:rPr lang="en-US" dirty="0" smtClean="0"/>
              <a:t>	</a:t>
            </a:r>
            <a:r>
              <a:rPr lang="en-US" b="1" dirty="0" smtClean="0"/>
              <a:t> Fort Towson</a:t>
            </a:r>
            <a:r>
              <a:rPr lang="en-US" dirty="0" smtClean="0"/>
              <a:t> was a frontier outpost for Frontier Army Quartermasters along the </a:t>
            </a:r>
            <a:r>
              <a:rPr lang="en-US" u="sng" dirty="0" smtClean="0"/>
              <a:t>Permanent Indian Frontier.  </a:t>
            </a:r>
            <a:r>
              <a:rPr lang="en-US" dirty="0" smtClean="0"/>
              <a:t>It was established in May 1824, under Col. Matthew Arbuckle, on the southern edge of Indian Territory to guard the border with Spanish colonial territory to the south. </a:t>
            </a:r>
            <a:r>
              <a:rPr lang="en-US" dirty="0" err="1" smtClean="0"/>
              <a:t>riginally</a:t>
            </a:r>
            <a:r>
              <a:rPr lang="en-US" dirty="0" smtClean="0"/>
              <a:t> called "Cantonment Towson," it was abandoned in April 1829, and the garrison moved to Fort Jessup. The cantonment was only intended as a temporary facility, having nothing but tents and a few wooden shacks, In November 1830, the Army ordered the construction of a permanent fort in the area assigned for the relocation of the Choctaws. A new site was chosen about 6 miles (9.7 km) from the original site. The new fort was reestablished as "Camp Phoenix" to protect the Choctaw Nation, and was renamed Fort Towson in 1831.</a:t>
            </a:r>
          </a:p>
          <a:p>
            <a:r>
              <a:rPr lang="en-US" dirty="0" smtClean="0"/>
              <a:t>	 The new Fort Towson was much more substantial. The north side was atop the bluffs of Gates Creek. The fort occupied a rectangle containing about half an acre. The officers' quarters consisted of three buildings on the north side of the rectangle. These structures were built of logs, 1.5 stories tall, had 3 feet (0.91 m) limestone foundations and covered porches facing south. Four other buildings were located on two sides of the rectangle, facing each other. These were one story high, but had higher foundations, effectively creating basements. Those closest to the officers' quarters were a combination of sub-officers' quarters, quartermaster's office, amusement parlor, and school room. The last two buildings were barracks for common soldiers. The kitchens and dining halls were in the basements. All the buildings were painted white. The square in front of the buildings served as a parade ground. A hospital building was on the east side, about 250 feet (76 m) from the last barracks building. Stables, shops and gardens were outside the rectangle on the east. The </a:t>
            </a:r>
            <a:r>
              <a:rPr lang="en-US" dirty="0" err="1" smtClean="0"/>
              <a:t>sutler's</a:t>
            </a:r>
            <a:r>
              <a:rPr lang="en-US" dirty="0" smtClean="0"/>
              <a:t> building, the dairy and poultry yards were outside the rectangle on the west. The cemetery was about 300 yards (270 m) farther west.</a:t>
            </a:r>
          </a:p>
          <a:p>
            <a:r>
              <a:rPr lang="en-US" dirty="0" smtClean="0"/>
              <a:t>	 After the construction of Fort Washita 70 miles (110 km) to the west in 1842, Fort Towson lost importance. It was garrisoned until June 1854, when it was turned over to the use of the Choctaw Indian Agency, then run by Indian Agent Douglas H. Cooper. A storm in the same month blew the roofs off several buildings and did some other damage to the facility. A few years later, a fire destroyed all of the buildings except one of the barracks and the hospital</a:t>
            </a:r>
          </a:p>
          <a:p>
            <a:endParaRPr lang="en-US" dirty="0"/>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1668" name="Picture 4" descr="http://3.bp.blogspot.com/-qEnhCiGVFd4/VWzDKr4vgLI/AAAAAAAAC5Q/cbF3-DmsYBQ/s1600/IMG_8510%2B%2528Small%2529.JPG"/>
          <p:cNvPicPr>
            <a:picLocks noChangeAspect="1" noChangeArrowheads="1"/>
          </p:cNvPicPr>
          <p:nvPr/>
        </p:nvPicPr>
        <p:blipFill>
          <a:blip r:embed="rId2"/>
          <a:srcRect/>
          <a:stretch>
            <a:fillRect/>
          </a:stretch>
        </p:blipFill>
        <p:spPr bwMode="auto">
          <a:xfrm>
            <a:off x="1295400" y="1676400"/>
            <a:ext cx="6858000" cy="4572000"/>
          </a:xfrm>
          <a:prstGeom prst="rect">
            <a:avLst/>
          </a:prstGeom>
          <a:noFill/>
        </p:spPr>
      </p:pic>
      <p:sp>
        <p:nvSpPr>
          <p:cNvPr id="4" name="TextBox 3"/>
          <p:cNvSpPr txBox="1"/>
          <p:nvPr/>
        </p:nvSpPr>
        <p:spPr>
          <a:xfrm>
            <a:off x="1600200" y="228600"/>
            <a:ext cx="2134430"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Towson</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p:cNvGrpSpPr/>
          <p:nvPr/>
        </p:nvGrpSpPr>
        <p:grpSpPr>
          <a:xfrm>
            <a:off x="8058150" y="762000"/>
            <a:ext cx="595993" cy="6811736"/>
            <a:chOff x="8058150" y="762000"/>
            <a:chExt cx="595993" cy="6811736"/>
          </a:xfrm>
        </p:grpSpPr>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TextBox 75"/>
          <p:cNvSpPr txBox="1"/>
          <p:nvPr/>
        </p:nvSpPr>
        <p:spPr>
          <a:xfrm>
            <a:off x="0" y="609600"/>
            <a:ext cx="8001000" cy="707886"/>
          </a:xfrm>
          <a:prstGeom prst="rect">
            <a:avLst/>
          </a:prstGeom>
        </p:spPr>
        <p:txBody>
          <a:bodyPr wrap="square" rtlCol="0">
            <a:spAutoFit/>
          </a:bodyPr>
          <a:lstStyle/>
          <a:p>
            <a:r>
              <a:rPr lang="en-US" sz="4000" b="1" dirty="0" smtClean="0"/>
              <a:t>1831   –  Fort Smith reopens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81"/>
          <p:cNvGrpSpPr/>
          <p:nvPr/>
        </p:nvGrpSpPr>
        <p:grpSpPr>
          <a:xfrm>
            <a:off x="533400" y="5181600"/>
            <a:ext cx="7854043" cy="1670957"/>
            <a:chOff x="533400" y="5181600"/>
            <a:chExt cx="7854043" cy="1670957"/>
          </a:xfrm>
        </p:grpSpPr>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grpSp>
      <p:sp useBgFill="1">
        <p:nvSpPr>
          <p:cNvPr id="85" name="Rectangle 84"/>
          <p:cNvSpPr/>
          <p:nvPr/>
        </p:nvSpPr>
        <p:spPr>
          <a:xfrm>
            <a:off x="0" y="1219200"/>
            <a:ext cx="8001000" cy="523220"/>
          </a:xfrm>
          <a:prstGeom prst="rect">
            <a:avLst/>
          </a:prstGeom>
        </p:spPr>
        <p:txBody>
          <a:bodyPr wrap="square">
            <a:spAutoFit/>
          </a:bodyPr>
          <a:lstStyle/>
          <a:p>
            <a:r>
              <a:rPr lang="en-US" sz="2800" b="1" dirty="0" smtClean="0"/>
              <a:t>	- an Indian Agency for the arriving Choctaw </a:t>
            </a:r>
          </a:p>
        </p:txBody>
      </p:sp>
      <p:sp>
        <p:nvSpPr>
          <p:cNvPr id="49" name="TextBox 48"/>
          <p:cNvSpPr txBox="1"/>
          <p:nvPr/>
        </p:nvSpPr>
        <p:spPr>
          <a:xfrm>
            <a:off x="8001000" y="2743200"/>
            <a:ext cx="1199366" cy="1015663"/>
          </a:xfrm>
          <a:prstGeom prst="rect">
            <a:avLst/>
          </a:prstGeom>
          <a:solidFill>
            <a:schemeClr val="accent6">
              <a:lumMod val="75000"/>
            </a:schemeClr>
          </a:solid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Fort</a:t>
            </a:r>
          </a:p>
          <a:p>
            <a:pPr algn="ctr"/>
            <a:r>
              <a:rPr lang="en-US" sz="3000" b="1" dirty="0" smtClean="0">
                <a:solidFill>
                  <a:schemeClr val="bg1"/>
                </a:solidFill>
                <a:effectLst>
                  <a:outerShdw dist="38100" dir="7200000" algn="ctr" rotWithShape="0">
                    <a:schemeClr val="tx1"/>
                  </a:outerShdw>
                </a:effectLst>
              </a:rPr>
              <a:t> Smith</a:t>
            </a:r>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381413" y="3962400"/>
            <a:ext cx="2076787" cy="1077218"/>
          </a:xfrm>
          <a:prstGeom prst="rect">
            <a:avLst/>
          </a:prstGeom>
          <a:noFill/>
        </p:spPr>
        <p:txBody>
          <a:bodyPr wrap="none" rtlCol="0">
            <a:spAutoFit/>
          </a:bodyPr>
          <a:lstStyle/>
          <a:p>
            <a:r>
              <a:rPr lang="en-US" sz="3200" b="1" dirty="0" smtClean="0">
                <a:solidFill>
                  <a:srgbClr val="FF0000"/>
                </a:solidFill>
                <a:effectLst>
                  <a:outerShdw dist="38100" dir="7200000" algn="ctr" rotWithShape="0">
                    <a:schemeClr val="tx1"/>
                  </a:outerShdw>
                </a:effectLst>
              </a:rPr>
              <a:t>      1834</a:t>
            </a:r>
          </a:p>
          <a:p>
            <a:r>
              <a:rPr lang="en-US" sz="3200" b="1" dirty="0" smtClean="0">
                <a:solidFill>
                  <a:srgbClr val="FF0000"/>
                </a:solidFill>
                <a:effectLst>
                  <a:outerShdw dist="38100" dir="7200000" algn="ctr" rotWithShape="0">
                    <a:schemeClr val="tx1"/>
                  </a:outerShdw>
                </a:effectLst>
              </a:rPr>
              <a:t>Fort Coffee</a:t>
            </a:r>
          </a:p>
        </p:txBody>
      </p:sp>
      <p:sp useBgFill="1">
        <p:nvSpPr>
          <p:cNvPr id="88" name="Rectangle 87"/>
          <p:cNvSpPr/>
          <p:nvPr/>
        </p:nvSpPr>
        <p:spPr>
          <a:xfrm>
            <a:off x="0" y="1676400"/>
            <a:ext cx="8001000" cy="1066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TextBox 53"/>
          <p:cNvSpPr txBox="1"/>
          <p:nvPr/>
        </p:nvSpPr>
        <p:spPr>
          <a:xfrm>
            <a:off x="0" y="1676400"/>
            <a:ext cx="8001000" cy="707886"/>
          </a:xfrm>
          <a:prstGeom prst="rect">
            <a:avLst/>
          </a:prstGeom>
        </p:spPr>
        <p:txBody>
          <a:bodyPr wrap="square" rtlCol="0">
            <a:spAutoFit/>
          </a:bodyPr>
          <a:lstStyle/>
          <a:p>
            <a:r>
              <a:rPr lang="en-US" sz="4000" b="1" dirty="0" smtClean="0"/>
              <a:t>1834   –  Fort Coffee is built</a:t>
            </a:r>
          </a:p>
        </p:txBody>
      </p:sp>
      <p:sp useBgFill="1">
        <p:nvSpPr>
          <p:cNvPr id="63" name="Rectangle 62"/>
          <p:cNvSpPr/>
          <p:nvPr/>
        </p:nvSpPr>
        <p:spPr>
          <a:xfrm>
            <a:off x="-228600" y="2286000"/>
            <a:ext cx="8001000" cy="523220"/>
          </a:xfrm>
          <a:prstGeom prst="rect">
            <a:avLst/>
          </a:prstGeom>
        </p:spPr>
        <p:txBody>
          <a:bodyPr wrap="square">
            <a:spAutoFit/>
          </a:bodyPr>
          <a:lstStyle/>
          <a:p>
            <a:r>
              <a:rPr lang="en-US" sz="2800" b="1" dirty="0" smtClean="0"/>
              <a:t>	   - protect Choctaw; stop liquor imports </a:t>
            </a:r>
          </a:p>
        </p:txBody>
      </p:sp>
      <p:pic>
        <p:nvPicPr>
          <p:cNvPr id="65" name="Picture 1"/>
          <p:cNvPicPr>
            <a:picLocks noChangeAspect="1" noChangeArrowheads="1"/>
          </p:cNvPicPr>
          <p:nvPr/>
        </p:nvPicPr>
        <p:blipFill>
          <a:blip r:embed="rId4"/>
          <a:srcRect r="2688" b="17949"/>
          <a:stretch>
            <a:fillRect/>
          </a:stretch>
        </p:blipFill>
        <p:spPr bwMode="auto">
          <a:xfrm>
            <a:off x="76200" y="2819400"/>
            <a:ext cx="6248400" cy="24384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down)">
                                      <p:cBhvr>
                                        <p:cTn id="10" dur="580">
                                          <p:stCondLst>
                                            <p:cond delay="0"/>
                                          </p:stCondLst>
                                        </p:cTn>
                                        <p:tgtEl>
                                          <p:spTgt spid="41"/>
                                        </p:tgtEl>
                                      </p:cBhvr>
                                    </p:animEffect>
                                    <p:anim calcmode="lin" valueType="num">
                                      <p:cBhvr>
                                        <p:cTn id="11"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6" dur="26">
                                          <p:stCondLst>
                                            <p:cond delay="650"/>
                                          </p:stCondLst>
                                        </p:cTn>
                                        <p:tgtEl>
                                          <p:spTgt spid="41"/>
                                        </p:tgtEl>
                                      </p:cBhvr>
                                      <p:to x="100000" y="60000"/>
                                    </p:animScale>
                                    <p:animScale>
                                      <p:cBhvr>
                                        <p:cTn id="17" dur="166" decel="50000">
                                          <p:stCondLst>
                                            <p:cond delay="676"/>
                                          </p:stCondLst>
                                        </p:cTn>
                                        <p:tgtEl>
                                          <p:spTgt spid="41"/>
                                        </p:tgtEl>
                                      </p:cBhvr>
                                      <p:to x="100000" y="100000"/>
                                    </p:animScale>
                                    <p:animScale>
                                      <p:cBhvr>
                                        <p:cTn id="18" dur="26">
                                          <p:stCondLst>
                                            <p:cond delay="1312"/>
                                          </p:stCondLst>
                                        </p:cTn>
                                        <p:tgtEl>
                                          <p:spTgt spid="41"/>
                                        </p:tgtEl>
                                      </p:cBhvr>
                                      <p:to x="100000" y="80000"/>
                                    </p:animScale>
                                    <p:animScale>
                                      <p:cBhvr>
                                        <p:cTn id="19" dur="166" decel="50000">
                                          <p:stCondLst>
                                            <p:cond delay="1338"/>
                                          </p:stCondLst>
                                        </p:cTn>
                                        <p:tgtEl>
                                          <p:spTgt spid="41"/>
                                        </p:tgtEl>
                                      </p:cBhvr>
                                      <p:to x="100000" y="100000"/>
                                    </p:animScale>
                                    <p:animScale>
                                      <p:cBhvr>
                                        <p:cTn id="20" dur="26">
                                          <p:stCondLst>
                                            <p:cond delay="1642"/>
                                          </p:stCondLst>
                                        </p:cTn>
                                        <p:tgtEl>
                                          <p:spTgt spid="41"/>
                                        </p:tgtEl>
                                      </p:cBhvr>
                                      <p:to x="100000" y="90000"/>
                                    </p:animScale>
                                    <p:animScale>
                                      <p:cBhvr>
                                        <p:cTn id="21" dur="166" decel="50000">
                                          <p:stCondLst>
                                            <p:cond delay="1668"/>
                                          </p:stCondLst>
                                        </p:cTn>
                                        <p:tgtEl>
                                          <p:spTgt spid="41"/>
                                        </p:tgtEl>
                                      </p:cBhvr>
                                      <p:to x="100000" y="100000"/>
                                    </p:animScale>
                                    <p:animScale>
                                      <p:cBhvr>
                                        <p:cTn id="22" dur="26">
                                          <p:stCondLst>
                                            <p:cond delay="1808"/>
                                          </p:stCondLst>
                                        </p:cTn>
                                        <p:tgtEl>
                                          <p:spTgt spid="41"/>
                                        </p:tgtEl>
                                      </p:cBhvr>
                                      <p:to x="100000" y="95000"/>
                                    </p:animScale>
                                    <p:animScale>
                                      <p:cBhvr>
                                        <p:cTn id="23" dur="166" decel="50000">
                                          <p:stCondLst>
                                            <p:cond delay="1834"/>
                                          </p:stCondLst>
                                        </p:cTn>
                                        <p:tgtEl>
                                          <p:spTgt spid="41"/>
                                        </p:tgtEl>
                                      </p:cBhvr>
                                      <p:to x="100000" y="100000"/>
                                    </p:animScale>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85"/>
                                        </p:tgtEl>
                                        <p:attrNameLst>
                                          <p:attrName>style.visibility</p:attrName>
                                        </p:attrNameLst>
                                      </p:cBhvr>
                                      <p:to>
                                        <p:strVal val="visible"/>
                                      </p:to>
                                    </p:set>
                                    <p:animEffect transition="in" filter="fade">
                                      <p:cBhvr>
                                        <p:cTn id="32" dur="2000"/>
                                        <p:tgtEl>
                                          <p:spTgt spid="8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Effect transition="in" filter="wipe(left)">
                                      <p:cBhvr>
                                        <p:cTn id="37" dur="1000"/>
                                        <p:tgtEl>
                                          <p:spTgt spid="54"/>
                                        </p:tgtEl>
                                      </p:cBhvr>
                                    </p:animEffect>
                                  </p:childTnLst>
                                </p:cTn>
                              </p:par>
                              <p:par>
                                <p:cTn id="38" presetID="10" presetClass="exit" presetSubtype="0" fill="hold" grpId="1" nodeType="withEffect">
                                  <p:stCondLst>
                                    <p:cond delay="0"/>
                                  </p:stCondLst>
                                  <p:childTnLst>
                                    <p:animEffect transition="out" filter="fade">
                                      <p:cBhvr>
                                        <p:cTn id="39" dur="1000"/>
                                        <p:tgtEl>
                                          <p:spTgt spid="49"/>
                                        </p:tgtEl>
                                      </p:cBhvr>
                                    </p:animEffect>
                                    <p:set>
                                      <p:cBhvr>
                                        <p:cTn id="40" dur="1" fill="hold">
                                          <p:stCondLst>
                                            <p:cond delay="999"/>
                                          </p:stCondLst>
                                        </p:cTn>
                                        <p:tgtEl>
                                          <p:spTgt spid="49"/>
                                        </p:tgtEl>
                                        <p:attrNameLst>
                                          <p:attrName>style.visibility</p:attrName>
                                        </p:attrNameLst>
                                      </p:cBhvr>
                                      <p:to>
                                        <p:strVal val="hidden"/>
                                      </p:to>
                                    </p:set>
                                  </p:childTnLst>
                                </p:cTn>
                              </p:par>
                            </p:childTnLst>
                          </p:cTn>
                        </p:par>
                        <p:par>
                          <p:cTn id="41" fill="hold">
                            <p:stCondLst>
                              <p:cond delay="1000"/>
                            </p:stCondLst>
                            <p:childTnLst>
                              <p:par>
                                <p:cTn id="42" presetID="30" presetClass="entr" presetSubtype="0" fill="hold" grpId="0" nodeType="after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800" decel="100000"/>
                                        <p:tgtEl>
                                          <p:spTgt spid="51"/>
                                        </p:tgtEl>
                                      </p:cBhvr>
                                    </p:animEffect>
                                    <p:anim calcmode="lin" valueType="num">
                                      <p:cBhvr>
                                        <p:cTn id="45" dur="800" decel="100000" fill="hold"/>
                                        <p:tgtEl>
                                          <p:spTgt spid="51"/>
                                        </p:tgtEl>
                                        <p:attrNameLst>
                                          <p:attrName>style.rotation</p:attrName>
                                        </p:attrNameLst>
                                      </p:cBhvr>
                                      <p:tavLst>
                                        <p:tav tm="0">
                                          <p:val>
                                            <p:fltVal val="-90"/>
                                          </p:val>
                                        </p:tav>
                                        <p:tav tm="100000">
                                          <p:val>
                                            <p:fltVal val="0"/>
                                          </p:val>
                                        </p:tav>
                                      </p:tavLst>
                                    </p:anim>
                                    <p:anim calcmode="lin" valueType="num">
                                      <p:cBhvr>
                                        <p:cTn id="46" dur="800" decel="100000" fill="hold"/>
                                        <p:tgtEl>
                                          <p:spTgt spid="51"/>
                                        </p:tgtEl>
                                        <p:attrNameLst>
                                          <p:attrName>ppt_x</p:attrName>
                                        </p:attrNameLst>
                                      </p:cBhvr>
                                      <p:tavLst>
                                        <p:tav tm="0">
                                          <p:val>
                                            <p:strVal val="#ppt_x+0.4"/>
                                          </p:val>
                                        </p:tav>
                                        <p:tav tm="100000">
                                          <p:val>
                                            <p:strVal val="#ppt_x-0.05"/>
                                          </p:val>
                                        </p:tav>
                                      </p:tavLst>
                                    </p:anim>
                                    <p:anim calcmode="lin" valueType="num">
                                      <p:cBhvr>
                                        <p:cTn id="47" dur="800" decel="100000" fill="hold"/>
                                        <p:tgtEl>
                                          <p:spTgt spid="51"/>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51"/>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51"/>
                                        </p:tgtEl>
                                        <p:attrNameLst>
                                          <p:attrName>ppt_y</p:attrName>
                                        </p:attrNameLst>
                                      </p:cBhvr>
                                      <p:tavLst>
                                        <p:tav tm="0">
                                          <p:val>
                                            <p:strVal val="#ppt_y+0.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1000"/>
                                        <p:tgtEl>
                                          <p:spTgt spid="52"/>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fade">
                                      <p:cBhvr>
                                        <p:cTn id="56" dur="1000"/>
                                        <p:tgtEl>
                                          <p:spTgt spid="6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10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1000"/>
                                        <p:tgtEl>
                                          <p:spTgt spid="65"/>
                                        </p:tgtEl>
                                      </p:cBhvr>
                                    </p:animEffect>
                                    <p:set>
                                      <p:cBhvr>
                                        <p:cTn id="66" dur="1" fill="hold">
                                          <p:stCondLst>
                                            <p:cond delay="999"/>
                                          </p:stCondLst>
                                        </p:cTn>
                                        <p:tgtEl>
                                          <p:spTgt spid="65"/>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childTnLst>
                                </p:cTn>
                              </p:par>
                              <p:par>
                                <p:cTn id="69" presetID="10" presetClass="exit" presetSubtype="0" fill="hold" grpId="1" nodeType="withEffect">
                                  <p:stCondLst>
                                    <p:cond delay="0"/>
                                  </p:stCondLst>
                                  <p:childTnLst>
                                    <p:animEffect transition="out" filter="fade">
                                      <p:cBhvr>
                                        <p:cTn id="70" dur="1000"/>
                                        <p:tgtEl>
                                          <p:spTgt spid="52"/>
                                        </p:tgtEl>
                                      </p:cBhvr>
                                    </p:animEffect>
                                    <p:set>
                                      <p:cBhvr>
                                        <p:cTn id="71" dur="1" fill="hold">
                                          <p:stCondLst>
                                            <p:cond delay="999"/>
                                          </p:stCondLst>
                                        </p:cTn>
                                        <p:tgtEl>
                                          <p:spTgt spid="5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54"/>
                                        </p:tgtEl>
                                      </p:cBhvr>
                                    </p:animEffect>
                                    <p:set>
                                      <p:cBhvr>
                                        <p:cTn id="74" dur="1" fill="hold">
                                          <p:stCondLst>
                                            <p:cond delay="999"/>
                                          </p:stCondLst>
                                        </p:cTn>
                                        <p:tgtEl>
                                          <p:spTgt spid="54"/>
                                        </p:tgtEl>
                                        <p:attrNameLst>
                                          <p:attrName>style.visibility</p:attrName>
                                        </p:attrNameLst>
                                      </p:cBhvr>
                                      <p:to>
                                        <p:strVal val="hidden"/>
                                      </p:to>
                                    </p:set>
                                  </p:childTnLst>
                                </p:cTn>
                              </p:par>
                              <p:par>
                                <p:cTn id="75" presetID="10" presetClass="exit" presetSubtype="0" fill="hold" grpId="2" nodeType="withEffect">
                                  <p:stCondLst>
                                    <p:cond delay="0"/>
                                  </p:stCondLst>
                                  <p:childTnLst>
                                    <p:animEffect transition="out" filter="fade">
                                      <p:cBhvr>
                                        <p:cTn id="76" dur="1000"/>
                                        <p:tgtEl>
                                          <p:spTgt spid="63"/>
                                        </p:tgtEl>
                                      </p:cBhvr>
                                    </p:animEffect>
                                    <p:set>
                                      <p:cBhvr>
                                        <p:cTn id="77" dur="1" fill="hold">
                                          <p:stCondLst>
                                            <p:cond delay="9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76" grpId="0" animBg="1"/>
      <p:bldP spid="85" grpId="2" animBg="1"/>
      <p:bldP spid="49" grpId="0" animBg="1"/>
      <p:bldP spid="49" grpId="1" animBg="1"/>
      <p:bldP spid="51" grpId="0" animBg="1"/>
      <p:bldP spid="52" grpId="0"/>
      <p:bldP spid="52" grpId="1"/>
      <p:bldP spid="88" grpId="0" animBg="1"/>
      <p:bldP spid="54" grpId="0" animBg="1"/>
      <p:bldP spid="54" grpId="1" animBg="1"/>
      <p:bldP spid="63" grpId="1" animBg="1"/>
      <p:bldP spid="63" grpId="2" animBg="1"/>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8623220"/>
          </a:xfrm>
          <a:prstGeom prst="rect">
            <a:avLst/>
          </a:prstGeom>
        </p:spPr>
        <p:txBody>
          <a:bodyPr wrap="square">
            <a:spAutoFit/>
          </a:bodyPr>
          <a:lstStyle/>
          <a:p>
            <a:r>
              <a:rPr lang="en-US" dirty="0" smtClean="0">
                <a:hlinkClick r:id="rId2"/>
              </a:rPr>
              <a:t>http://www.okhistory.org/publications/enc/entry.php?entry=FO031</a:t>
            </a:r>
            <a:endParaRPr lang="en-US" dirty="0" smtClean="0"/>
          </a:p>
          <a:p>
            <a:endParaRPr lang="en-US" dirty="0" smtClean="0"/>
          </a:p>
          <a:p>
            <a:r>
              <a:rPr lang="en-US" dirty="0" smtClean="0"/>
              <a:t> 	Fort Coffee was established in April 1834 by soldiers of the Seventh Infantry under the command of Capt. John Stuart. Located about six miles north of present Spiro in Le Flore County, Oklahoma, Fort Coffee was built on a bluff on the south bank of the Arkansas River at a place known as Swallow Rock. Its purpose was to protect the Choctaw and to stop liquor from entering Indian Territory from Arkansas. During the Texas Revolution of 1835–36, troops at Fort Coffee guarded the western boundary of Arkansas, and the fort served as an arms depot for Arkansas militia.</a:t>
            </a:r>
          </a:p>
          <a:p>
            <a:r>
              <a:rPr lang="en-US" dirty="0" smtClean="0"/>
              <a:t>	Named after Gen. John Coffee of Tennessee, Fort Coffee was cheaply and poorly constructed. Its log buildings enclosed three sides of a small square, with the fourth side open toward the Arkansas River. Captain Stuart and his men abandoned Fort Coffee in October 1838 and established Fort Wayne on the Illinois River. The Choctaw Nation acquired the property and buildings and allowed Methodist ministers to operate the facility as the Fort Coffee Academy for boys. The school closed during the Civil War and was occupied by Confederate Choctaw troops. The buildings were captured and burned by Union soldiers in October 1863.</a:t>
            </a:r>
          </a:p>
          <a:p>
            <a:r>
              <a:rPr lang="en-US" dirty="0" smtClean="0"/>
              <a:t>	Just past the Arkansas border in old Indian Territory, an old military fort existed high on top of a rocky outcropping that overlooked the Arkansas River.</a:t>
            </a:r>
          </a:p>
          <a:p>
            <a:r>
              <a:rPr lang="en-US" dirty="0" smtClean="0"/>
              <a:t>Starting in 1816, the U.S. Army established quite a number of these forts in Oklahoma. At this time, the army was not as we know it today. Being officially less than 50 years old, the entire army consisted of 6,283 active men. Of those, the western division only consisted of 2,458. The majority of the soldiers of the U.S. Army were sent to Florida to help provide aid in the ongoing Seminole wars.</a:t>
            </a:r>
          </a:p>
          <a:p>
            <a:r>
              <a:rPr lang="en-US" dirty="0" smtClean="0"/>
              <a:t>	Those remaining men of the western division were ordered to build a defensive wall of forts running north and south. This was a time of great expansion, and also of great suffering. The U.S. had been pushing a campaign to secure Native American lands, which had caused unrest among most of the Native Americans. These forts initially provided protection for the frontier settlements. Later, many of these forts were tasked with providing protection for the resettled members of the Five Civilized Tribes from their new western neighbors.</a:t>
            </a:r>
          </a:p>
          <a:p>
            <a:r>
              <a:rPr lang="en-US" dirty="0" smtClean="0"/>
              <a:t>	As a necessity to the construction of these forts, new military roads were established all across eastern Oklahoma. One of the most traveled roads ran from Ft. Smith to Ft. </a:t>
            </a:r>
            <a:r>
              <a:rPr lang="en-US" dirty="0" err="1" smtClean="0"/>
              <a:t>Towsen</a:t>
            </a:r>
            <a:r>
              <a:rPr lang="en-US" dirty="0" smtClean="0"/>
              <a:t>. These old roads established the basis of today’s modern roads.</a:t>
            </a:r>
          </a:p>
          <a:p>
            <a:r>
              <a:rPr lang="en-US" dirty="0" smtClean="0"/>
              <a:t>Even with the roads, soldiers were required to traverse rough terrain for weeks at a time. Once they finally arrived at the destination of the new fort, they were forced to live in tents and crude shelters. Many died from the weather, illness, or poor diet.</a:t>
            </a:r>
          </a:p>
          <a:p>
            <a:r>
              <a:rPr lang="en-US" dirty="0" smtClean="0"/>
              <a:t>	During the 1820’s, the U.S. Government was making plans to resettle large portions of Native Americans into what would become Indian Territory. Mississippi’s largest Native American group, the Choctaws, was the first ones to accept relocation. In September 1830, The Treaty of Dancing Rabbit Creek was finalized. This stated that the Choctaws would receive land west of the Mississippi. In return, they would abandon their lands in Mississippi to the U.S. Government.</a:t>
            </a:r>
          </a:p>
          <a:p>
            <a:r>
              <a:rPr lang="en-US" dirty="0" smtClean="0"/>
              <a:t>	Fort Coffee was established on June 16, 1834. Prior to 1838, the western boundary of Arkansas had not been clearly defined. In fact, Indian Territory wasn’t established until 1824; it had been part of Arkansas Territory previously. Indian Territory was further defined with the establishment of Fort Coffee, but the border wasn’t clearly defined until around 1838.</a:t>
            </a:r>
          </a:p>
          <a:p>
            <a:r>
              <a:rPr lang="en-US" dirty="0" smtClean="0"/>
              <a:t>The old fort was built on a high bluff named Swallow Rock that overlooked the Arkansas River. This bluff was nearly surrounded on three sides by the Arkansas River, providing an excellent view of river traffic. It was named in honor of General Coffee from Tennessee. Coffee was a close friend of President Andrew Jackson, a veteran of the war of 1812, and was instrumental in helping with the removal of the Choctaws from Mississippi. He died on July 7, 1833, almost a year before the new fort named in his honor was commissioned.</a:t>
            </a:r>
          </a:p>
          <a:p>
            <a:r>
              <a:rPr lang="en-US" dirty="0" smtClean="0"/>
              <a:t>	Soldiers of the Seventh Infantry labored under the command of Captain John Stuart. Stuart served nearly all of his military life in the Indian Territory. He was a precise man, very perceptive and interested in his surroundings, and extremely so in the Native Americans whom he was in contact. He was a well respected captain and his men followed him without question. At Fort Coffee, he had a total of 44 men under his command.</a:t>
            </a:r>
          </a:p>
          <a:p>
            <a:r>
              <a:rPr lang="en-US" dirty="0" smtClean="0"/>
              <a:t>	The buildings constructed for the fort were crude. They were one story structures built out of hewed logs with porches in the front and back. They were covered with shingles, used rough cut lumber for the floors, and had batten doors and window shutters. Each building was built 100 feet long and 100 feet wide, with a hollow central area and a wide entryway that faced the river. In the center of each square was a magazine for the fort. Near the edge of the bluff a large guard house had been constructed.</a:t>
            </a:r>
          </a:p>
          <a:p>
            <a:r>
              <a:rPr lang="en-US" dirty="0" smtClean="0"/>
              <a:t>	Initially, the fort was constructed to receive the Choctaws and Chickasaws. Two routes into the new Indian Territory were taken; one by land, the other by river. Those who came arrived by steamboat were sent to Ft. Coffee, where they landed at a natural beach just below Swallow Rock.</a:t>
            </a:r>
          </a:p>
          <a:p>
            <a:r>
              <a:rPr lang="en-US" dirty="0" smtClean="0"/>
              <a:t>	Shortly after resettlement, representatives from the Choctaw Nation called upon the U.S. War Department to construct a fort along the Arkansas River. They requested this to help stop the flow of illegal contraband into the nation along the river. In addition to protecting the Choctaw Nation, preventing this influx of illegal contraband became one of the top priorities of the fort. Because of the abandonment of Fort Smith earlier, those bringing whiskey and other contraband had easy access to the Choctaw Nation.</a:t>
            </a:r>
          </a:p>
          <a:p>
            <a:r>
              <a:rPr lang="en-US" dirty="0" smtClean="0"/>
              <a:t>	Fort Coffee was given a new purpose during the Texas Revolution of 1835 and 1836. Captain Stuart and his men now helped guard the western boundary of Arkansas against Mexican incursion. While no action was seen at the fort, it served as an arms depot for the Arkansas militia.</a:t>
            </a:r>
          </a:p>
          <a:p>
            <a:r>
              <a:rPr lang="en-US" dirty="0" smtClean="0"/>
              <a:t>	In October 1838, two years after the end of the Texas Revolution, Ft. Coffee was abandoned. With the re-establishment of Fort Smith, that eliminated the need for Ft. Coffee. Captain Stuart and his men went on to establish Fort Wayne on the Illinois River.</a:t>
            </a:r>
          </a:p>
          <a:p>
            <a:r>
              <a:rPr lang="en-US" dirty="0" smtClean="0"/>
              <a:t>	In 1843, the Choctaw Nation purchased the property and the buildings. They worked with the Methodist Episcopal Church to establish a new learning academy, named the Fort Coffee Academy for Boys. This was one of 8 missionary schools established in Indian Territory before 1860. This became one of the most famous training institutions in the region.</a:t>
            </a:r>
          </a:p>
          <a:p>
            <a:r>
              <a:rPr lang="en-US" dirty="0" smtClean="0"/>
              <a:t>New Hope, located just five miles away, was established around the same time. This was the Methodist’s girl’s academy and served as a branch of the Fort Coffee Academy.</a:t>
            </a:r>
          </a:p>
          <a:p>
            <a:r>
              <a:rPr lang="en-US" dirty="0" smtClean="0"/>
              <a:t>During the days of the Butterfield Overland Mail Route, the Fort Coffee Academy was one of many stops along the way from Ft. Smith to California.</a:t>
            </a:r>
          </a:p>
          <a:p>
            <a:r>
              <a:rPr lang="en-US" dirty="0" smtClean="0"/>
              <a:t>	Reverend William H. Goode was appointed superintendent, with Henry C. Benson as the instructor. After they arrived at the old fort location, they spent the night on the lower beach and then set to work the following day. Since the fort had been abandoned for some years, many of the structures were in disrepair. Roofs leaked, doors and windows were broken, and the plaster had started coming out of the log walls. All of the porches and floors had to be replaced.</a:t>
            </a:r>
          </a:p>
          <a:p>
            <a:r>
              <a:rPr lang="en-US" dirty="0" smtClean="0"/>
              <a:t>Once the buildings were repaired, a ten acre farm was cultivated to help feed the missionaries and students. This was worked while Rev. Goode returned to Indianapolis to purchase the rest of the supplies for the academy.</a:t>
            </a:r>
          </a:p>
          <a:p>
            <a:r>
              <a:rPr lang="en-US" dirty="0" smtClean="0"/>
              <a:t>	By the time it was completed, it served as one of the finest academies in the region.</a:t>
            </a:r>
          </a:p>
          <a:p>
            <a:endParaRPr lang="en-US" dirty="0" smtClean="0"/>
          </a:p>
          <a:p>
            <a:endParaRPr lang="en-US" dirty="0" smtClean="0"/>
          </a:p>
          <a:p>
            <a:endParaRPr lang="en-US" dirty="0" smtClean="0"/>
          </a:p>
          <a:p>
            <a:r>
              <a:rPr lang="en-US" dirty="0" smtClean="0"/>
              <a:t>	</a:t>
            </a:r>
          </a:p>
          <a:p>
            <a:endParaRPr lang="en-US" dirty="0"/>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62" name="Picture 2" descr="Image result for fort coffee"/>
          <p:cNvPicPr>
            <a:picLocks noChangeAspect="1" noChangeArrowheads="1"/>
          </p:cNvPicPr>
          <p:nvPr/>
        </p:nvPicPr>
        <p:blipFill>
          <a:blip r:embed="rId2"/>
          <a:srcRect/>
          <a:stretch>
            <a:fillRect/>
          </a:stretch>
        </p:blipFill>
        <p:spPr bwMode="auto">
          <a:xfrm>
            <a:off x="990600" y="1143000"/>
            <a:ext cx="7591242" cy="5715000"/>
          </a:xfrm>
          <a:prstGeom prst="rect">
            <a:avLst/>
          </a:prstGeom>
          <a:noFill/>
        </p:spPr>
      </p:pic>
      <p:sp>
        <p:nvSpPr>
          <p:cNvPr id="3" name="TextBox 2"/>
          <p:cNvSpPr txBox="1"/>
          <p:nvPr/>
        </p:nvSpPr>
        <p:spPr>
          <a:xfrm>
            <a:off x="1828800" y="381000"/>
            <a:ext cx="1954189"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Fort Coffee</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6" name="TextBox 75"/>
          <p:cNvSpPr txBox="1"/>
          <p:nvPr/>
        </p:nvSpPr>
        <p:spPr>
          <a:xfrm>
            <a:off x="0" y="609600"/>
            <a:ext cx="8001000" cy="707886"/>
          </a:xfrm>
          <a:prstGeom prst="rect">
            <a:avLst/>
          </a:prstGeom>
        </p:spPr>
        <p:txBody>
          <a:bodyPr wrap="square" rtlCol="0">
            <a:spAutoFit/>
          </a:bodyPr>
          <a:lstStyle/>
          <a:p>
            <a:r>
              <a:rPr lang="en-US" sz="4000" b="1" dirty="0" smtClean="0"/>
              <a:t>1831   –  Fort Smith reopens </a:t>
            </a:r>
          </a:p>
        </p:txBody>
      </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1828800" y="6096000"/>
            <a:ext cx="1483484" cy="553998"/>
          </a:xfrm>
          <a:prstGeom prst="rect">
            <a:avLst/>
          </a:prstGeom>
          <a:noFill/>
        </p:spPr>
        <p:txBody>
          <a:bodyPr wrap="none" rtlCol="0">
            <a:spAutoFit/>
          </a:bodyPr>
          <a:lstStyle/>
          <a:p>
            <a:pPr algn="ctr"/>
            <a:r>
              <a:rPr lang="en-US" sz="3000" b="1" dirty="0" smtClean="0">
                <a:solidFill>
                  <a:schemeClr val="bg1"/>
                </a:solidFill>
              </a:rPr>
              <a:t>MEXICO</a:t>
            </a:r>
          </a:p>
        </p:txBody>
      </p:sp>
      <p:sp useBgFill="1">
        <p:nvSpPr>
          <p:cNvPr id="85" name="Rectangle 84"/>
          <p:cNvSpPr/>
          <p:nvPr/>
        </p:nvSpPr>
        <p:spPr>
          <a:xfrm>
            <a:off x="0" y="1219200"/>
            <a:ext cx="8001000" cy="523220"/>
          </a:xfrm>
          <a:prstGeom prst="rect">
            <a:avLst/>
          </a:prstGeom>
        </p:spPr>
        <p:txBody>
          <a:bodyPr wrap="square">
            <a:spAutoFit/>
          </a:bodyPr>
          <a:lstStyle/>
          <a:p>
            <a:r>
              <a:rPr lang="en-US" sz="2800" b="1" dirty="0" smtClean="0"/>
              <a:t>	- an Indian Agency for the arriving Choctaw </a:t>
            </a:r>
          </a:p>
        </p:txBody>
      </p:sp>
      <p:sp useBgFill="1">
        <p:nvSpPr>
          <p:cNvPr id="63" name="Rectangle 62"/>
          <p:cNvSpPr/>
          <p:nvPr/>
        </p:nvSpPr>
        <p:spPr>
          <a:xfrm>
            <a:off x="0" y="1676400"/>
            <a:ext cx="8001000" cy="990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0882" name="Picture 2" descr="Image result for FORT SMITH"/>
          <p:cNvPicPr>
            <a:picLocks noChangeAspect="1" noChangeArrowheads="1"/>
          </p:cNvPicPr>
          <p:nvPr/>
        </p:nvPicPr>
        <p:blipFill>
          <a:blip r:embed="rId4"/>
          <a:srcRect/>
          <a:stretch>
            <a:fillRect/>
          </a:stretch>
        </p:blipFill>
        <p:spPr bwMode="auto">
          <a:xfrm>
            <a:off x="533400" y="3810000"/>
            <a:ext cx="5664946" cy="2819400"/>
          </a:xfrm>
          <a:prstGeom prst="rect">
            <a:avLst/>
          </a:prstGeom>
          <a:noFill/>
          <a:ln w="50800">
            <a:solidFill>
              <a:schemeClr val="tx1"/>
            </a:solidFill>
          </a:ln>
        </p:spPr>
      </p:pic>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4" name="Rectangle 83"/>
          <p:cNvSpPr/>
          <p:nvPr/>
        </p:nvSpPr>
        <p:spPr>
          <a:xfrm>
            <a:off x="-1" y="1641157"/>
            <a:ext cx="8001001" cy="1138773"/>
          </a:xfrm>
          <a:prstGeom prst="rect">
            <a:avLst/>
          </a:prstGeom>
        </p:spPr>
        <p:txBody>
          <a:bodyPr wrap="square">
            <a:spAutoFit/>
          </a:bodyPr>
          <a:lstStyle/>
          <a:p>
            <a:r>
              <a:rPr lang="en-US" sz="4000" b="1" dirty="0" smtClean="0"/>
              <a:t>1839   – </a:t>
            </a:r>
            <a:r>
              <a:rPr lang="en-US" sz="2800" b="1" dirty="0" smtClean="0"/>
              <a:t> new fort is built to protect fearful</a:t>
            </a:r>
          </a:p>
          <a:p>
            <a:r>
              <a:rPr lang="en-US" sz="2800" b="1" dirty="0" smtClean="0"/>
              <a:t>		Arkansas citizens from arriving Tribes </a:t>
            </a:r>
          </a:p>
        </p:txBody>
      </p:sp>
      <p:sp>
        <p:nvSpPr>
          <p:cNvPr id="65" name="TextBox 64"/>
          <p:cNvSpPr txBox="1"/>
          <p:nvPr/>
        </p:nvSpPr>
        <p:spPr>
          <a:xfrm rot="635703">
            <a:off x="5306871" y="3101633"/>
            <a:ext cx="3124200" cy="584775"/>
          </a:xfrm>
          <a:prstGeom prst="rect">
            <a:avLst/>
          </a:prstGeom>
          <a:noFill/>
        </p:spPr>
        <p:txBody>
          <a:bodyPr wrap="square" rtlCol="0">
            <a:spAutoFit/>
          </a:bodyPr>
          <a:lstStyle/>
          <a:p>
            <a:r>
              <a:rPr lang="en-US" sz="3200" b="1" dirty="0" smtClean="0">
                <a:solidFill>
                  <a:srgbClr val="FF0000"/>
                </a:solidFill>
                <a:effectLst>
                  <a:outerShdw dist="38100" dir="7200000" algn="ctr" rotWithShape="0">
                    <a:schemeClr val="tx1"/>
                  </a:outerShdw>
                </a:effectLst>
              </a:rPr>
              <a:t> Fort Smith  1839</a:t>
            </a:r>
          </a:p>
        </p:txBody>
      </p:sp>
      <p:sp>
        <p:nvSpPr>
          <p:cNvPr id="46" name="Freeform 4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8305800" y="762000"/>
            <a:ext cx="304800" cy="3046988"/>
          </a:xfrm>
          <a:prstGeom prst="rect">
            <a:avLst/>
          </a:prstGeom>
          <a:noFill/>
        </p:spPr>
        <p:txBody>
          <a:bodyPr wrap="square" rtlCol="0">
            <a:spAutoFit/>
          </a:bodyPr>
          <a:lstStyle/>
          <a:p>
            <a:pPr algn="r"/>
            <a:r>
              <a:rPr lang="en-US" sz="2400" b="1" dirty="0" smtClean="0"/>
              <a:t>ARKAN</a:t>
            </a:r>
          </a:p>
          <a:p>
            <a:pPr algn="r"/>
            <a:r>
              <a:rPr lang="en-US" sz="2400" b="1" dirty="0" smtClean="0"/>
              <a:t>SAS</a:t>
            </a:r>
          </a:p>
        </p:txBody>
      </p:sp>
      <p:sp>
        <p:nvSpPr>
          <p:cNvPr id="45" name="TextBox 44"/>
          <p:cNvSpPr txBox="1"/>
          <p:nvPr/>
        </p:nvSpPr>
        <p:spPr>
          <a:xfrm>
            <a:off x="8321040" y="4450140"/>
            <a:ext cx="304800" cy="1569660"/>
          </a:xfrm>
          <a:prstGeom prst="rect">
            <a:avLst/>
          </a:prstGeom>
          <a:noFill/>
        </p:spPr>
        <p:txBody>
          <a:bodyPr wrap="square" rtlCol="0">
            <a:spAutoFit/>
          </a:bodyPr>
          <a:lstStyle/>
          <a:p>
            <a:pPr algn="r"/>
            <a:r>
              <a:rPr lang="en-US" sz="2400" b="1" dirty="0" smtClean="0"/>
              <a:t>1836</a:t>
            </a:r>
          </a:p>
        </p:txBody>
      </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xit" presetSubtype="0" fill="hold" grpId="0" nodeType="withEffect">
                                  <p:stCondLst>
                                    <p:cond delay="0"/>
                                  </p:stCondLst>
                                  <p:childTnLst>
                                    <p:animEffect transition="out" filter="fade">
                                      <p:cBhvr>
                                        <p:cTn id="6" dur="800" accel="100000">
                                          <p:stCondLst>
                                            <p:cond delay="200"/>
                                          </p:stCondLst>
                                        </p:cTn>
                                        <p:tgtEl>
                                          <p:spTgt spid="46"/>
                                        </p:tgtEl>
                                      </p:cBhvr>
                                    </p:animEffect>
                                    <p:anim calcmode="lin" valueType="num">
                                      <p:cBhvr>
                                        <p:cTn id="7" dur="800" accel="100000">
                                          <p:stCondLst>
                                            <p:cond delay="200"/>
                                          </p:stCondLst>
                                        </p:cTn>
                                        <p:tgtEl>
                                          <p:spTgt spid="46"/>
                                        </p:tgtEl>
                                        <p:attrNameLst>
                                          <p:attrName>style.rotation</p:attrName>
                                        </p:attrNameLst>
                                      </p:cBhvr>
                                      <p:tavLst>
                                        <p:tav tm="0">
                                          <p:val>
                                            <p:fltVal val="0"/>
                                          </p:val>
                                        </p:tav>
                                        <p:tav tm="100000">
                                          <p:val>
                                            <p:fltVal val="-90"/>
                                          </p:val>
                                        </p:tav>
                                      </p:tavLst>
                                    </p:anim>
                                    <p:anim calcmode="lin" valueType="num">
                                      <p:cBhvr>
                                        <p:cTn id="8" dur="200" decel="100000"/>
                                        <p:tgtEl>
                                          <p:spTgt spid="46"/>
                                        </p:tgtEl>
                                        <p:attrNameLst>
                                          <p:attrName>ppt_x</p:attrName>
                                        </p:attrNameLst>
                                      </p:cBhvr>
                                      <p:tavLst>
                                        <p:tav tm="0">
                                          <p:val>
                                            <p:strVal val="ppt_x"/>
                                          </p:val>
                                        </p:tav>
                                        <p:tav tm="100000">
                                          <p:val>
                                            <p:strVal val="ppt_x-0.05"/>
                                          </p:val>
                                        </p:tav>
                                      </p:tavLst>
                                    </p:anim>
                                    <p:anim calcmode="lin" valueType="num">
                                      <p:cBhvr>
                                        <p:cTn id="9" dur="200" decel="100000"/>
                                        <p:tgtEl>
                                          <p:spTgt spid="46"/>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46"/>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46"/>
                                        </p:tgtEl>
                                        <p:attrNameLst>
                                          <p:attrName>ppt_y</p:attrName>
                                        </p:attrNameLst>
                                      </p:cBhvr>
                                      <p:tavLst>
                                        <p:tav tm="0">
                                          <p:val>
                                            <p:strVal val="ppt_y"/>
                                          </p:val>
                                        </p:tav>
                                        <p:tav tm="100000">
                                          <p:val>
                                            <p:strVal val="ppt_y-0.4-0.1"/>
                                          </p:val>
                                        </p:tav>
                                      </p:tavLst>
                                    </p:anim>
                                    <p:set>
                                      <p:cBhvr>
                                        <p:cTn id="12" dur="1" fill="hold">
                                          <p:stCondLst>
                                            <p:cond delay="999"/>
                                          </p:stCondLst>
                                        </p:cTn>
                                        <p:tgtEl>
                                          <p:spTgt spid="46"/>
                                        </p:tgtEl>
                                        <p:attrNameLst>
                                          <p:attrName>style.visibility</p:attrName>
                                        </p:attrNameLst>
                                      </p:cBhvr>
                                      <p:to>
                                        <p:strVal val="hidden"/>
                                      </p:to>
                                    </p:set>
                                  </p:childTnLst>
                                </p:cTn>
                              </p:par>
                              <p:par>
                                <p:cTn id="13" presetID="30"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800" decel="100000"/>
                                        <p:tgtEl>
                                          <p:spTgt spid="45"/>
                                        </p:tgtEl>
                                      </p:cBhvr>
                                    </p:animEffect>
                                    <p:anim calcmode="lin" valueType="num">
                                      <p:cBhvr>
                                        <p:cTn id="16" dur="800" decel="100000" fill="hold"/>
                                        <p:tgtEl>
                                          <p:spTgt spid="45"/>
                                        </p:tgtEl>
                                        <p:attrNameLst>
                                          <p:attrName>style.rotation</p:attrName>
                                        </p:attrNameLst>
                                      </p:cBhvr>
                                      <p:tavLst>
                                        <p:tav tm="0">
                                          <p:val>
                                            <p:fltVal val="-90"/>
                                          </p:val>
                                        </p:tav>
                                        <p:tav tm="100000">
                                          <p:val>
                                            <p:fltVal val="0"/>
                                          </p:val>
                                        </p:tav>
                                      </p:tavLst>
                                    </p:anim>
                                    <p:anim calcmode="lin" valueType="num">
                                      <p:cBhvr>
                                        <p:cTn id="17" dur="800" decel="100000" fill="hold"/>
                                        <p:tgtEl>
                                          <p:spTgt spid="45"/>
                                        </p:tgtEl>
                                        <p:attrNameLst>
                                          <p:attrName>ppt_x</p:attrName>
                                        </p:attrNameLst>
                                      </p:cBhvr>
                                      <p:tavLst>
                                        <p:tav tm="0">
                                          <p:val>
                                            <p:strVal val="#ppt_x+0.4"/>
                                          </p:val>
                                        </p:tav>
                                        <p:tav tm="100000">
                                          <p:val>
                                            <p:strVal val="#ppt_x-0.05"/>
                                          </p:val>
                                        </p:tav>
                                      </p:tavLst>
                                    </p:anim>
                                    <p:anim calcmode="lin" valueType="num">
                                      <p:cBhvr>
                                        <p:cTn id="18" dur="800" decel="100000" fill="hold"/>
                                        <p:tgtEl>
                                          <p:spTgt spid="4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5"/>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fade">
                                      <p:cBhvr>
                                        <p:cTn id="25" dur="1000"/>
                                        <p:tgtEl>
                                          <p:spTgt spid="65"/>
                                        </p:tgtEl>
                                      </p:cBhvr>
                                    </p:animEffect>
                                  </p:childTnLst>
                                </p:cTn>
                              </p:par>
                              <p:par>
                                <p:cTn id="26" presetID="6" presetClass="emph" presetSubtype="0" fill="hold" grpId="0" nodeType="withEffect">
                                  <p:stCondLst>
                                    <p:cond delay="0"/>
                                  </p:stCondLst>
                                  <p:childTnLst>
                                    <p:animScale>
                                      <p:cBhvr>
                                        <p:cTn id="27" dur="2000" fill="hold"/>
                                        <p:tgtEl>
                                          <p:spTgt spid="41"/>
                                        </p:tgtEl>
                                      </p:cBhvr>
                                      <p:by x="150000" y="150000"/>
                                    </p:animScale>
                                  </p:childTnLst>
                                </p:cTn>
                              </p:par>
                              <p:par>
                                <p:cTn id="28" presetID="10" presetClass="exit" presetSubtype="0" fill="hold" grpId="1" nodeType="withEffect">
                                  <p:stCondLst>
                                    <p:cond delay="0"/>
                                  </p:stCondLst>
                                  <p:childTnLst>
                                    <p:animEffect transition="out" filter="fade">
                                      <p:cBhvr>
                                        <p:cTn id="29" dur="1000"/>
                                        <p:tgtEl>
                                          <p:spTgt spid="45"/>
                                        </p:tgtEl>
                                      </p:cBhvr>
                                    </p:animEffect>
                                    <p:set>
                                      <p:cBhvr>
                                        <p:cTn id="30" dur="1" fill="hold">
                                          <p:stCondLst>
                                            <p:cond delay="999"/>
                                          </p:stCondLst>
                                        </p:cTn>
                                        <p:tgtEl>
                                          <p:spTgt spid="45"/>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4">
                                            <p:bg/>
                                          </p:spTgt>
                                        </p:tgtEl>
                                        <p:attrNameLst>
                                          <p:attrName>style.visibility</p:attrName>
                                        </p:attrNameLst>
                                      </p:cBhvr>
                                      <p:to>
                                        <p:strVal val="visible"/>
                                      </p:to>
                                    </p:set>
                                    <p:animEffect transition="in" filter="fade">
                                      <p:cBhvr>
                                        <p:cTn id="34" dur="1000"/>
                                        <p:tgtEl>
                                          <p:spTgt spid="84">
                                            <p:bg/>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4">
                                            <p:txEl>
                                              <p:pRg st="0" end="0"/>
                                            </p:txEl>
                                          </p:spTgt>
                                        </p:tgtEl>
                                        <p:attrNameLst>
                                          <p:attrName>style.visibility</p:attrName>
                                        </p:attrNameLst>
                                      </p:cBhvr>
                                      <p:to>
                                        <p:strVal val="visible"/>
                                      </p:to>
                                    </p:set>
                                    <p:animEffect transition="in" filter="wipe(left)">
                                      <p:cBhvr>
                                        <p:cTn id="37" dur="1000"/>
                                        <p:tgtEl>
                                          <p:spTgt spid="84">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50882"/>
                                        </p:tgtEl>
                                        <p:attrNameLst>
                                          <p:attrName>style.visibility</p:attrName>
                                        </p:attrNameLst>
                                      </p:cBhvr>
                                      <p:to>
                                        <p:strVal val="visible"/>
                                      </p:to>
                                    </p:set>
                                    <p:animEffect transition="in" filter="fade">
                                      <p:cBhvr>
                                        <p:cTn id="40" dur="1000"/>
                                        <p:tgtEl>
                                          <p:spTgt spid="250882"/>
                                        </p:tgtEl>
                                      </p:cBhvr>
                                    </p:animEffect>
                                  </p:childTnLst>
                                </p:cTn>
                              </p:par>
                            </p:childTnLst>
                          </p:cTn>
                        </p:par>
                        <p:par>
                          <p:cTn id="41" fill="hold">
                            <p:stCondLst>
                              <p:cond delay="3000"/>
                            </p:stCondLst>
                            <p:childTnLst>
                              <p:par>
                                <p:cTn id="42" presetID="22" presetClass="entr" presetSubtype="8" fill="hold" grpId="0" nodeType="afterEffect">
                                  <p:stCondLst>
                                    <p:cond delay="0"/>
                                  </p:stCondLst>
                                  <p:childTnLst>
                                    <p:set>
                                      <p:cBhvr>
                                        <p:cTn id="43" dur="1" fill="hold">
                                          <p:stCondLst>
                                            <p:cond delay="0"/>
                                          </p:stCondLst>
                                        </p:cTn>
                                        <p:tgtEl>
                                          <p:spTgt spid="84">
                                            <p:txEl>
                                              <p:pRg st="1" end="1"/>
                                            </p:txEl>
                                          </p:spTgt>
                                        </p:tgtEl>
                                        <p:attrNameLst>
                                          <p:attrName>style.visibility</p:attrName>
                                        </p:attrNameLst>
                                      </p:cBhvr>
                                      <p:to>
                                        <p:strVal val="visible"/>
                                      </p:to>
                                    </p:set>
                                    <p:animEffect transition="in" filter="wipe(left)">
                                      <p:cBhvr>
                                        <p:cTn id="44" dur="1000"/>
                                        <p:tgtEl>
                                          <p:spTgt spid="84">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85"/>
                                        </p:tgtEl>
                                      </p:cBhvr>
                                    </p:animEffect>
                                    <p:set>
                                      <p:cBhvr>
                                        <p:cTn id="49" dur="1" fill="hold">
                                          <p:stCondLst>
                                            <p:cond delay="999"/>
                                          </p:stCondLst>
                                        </p:cTn>
                                        <p:tgtEl>
                                          <p:spTgt spid="8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84">
                                            <p:txEl>
                                              <p:pRg st="0" end="0"/>
                                            </p:txEl>
                                          </p:spTgt>
                                        </p:tgtEl>
                                      </p:cBhvr>
                                    </p:animEffect>
                                    <p:set>
                                      <p:cBhvr>
                                        <p:cTn id="52" dur="1" fill="hold">
                                          <p:stCondLst>
                                            <p:cond delay="999"/>
                                          </p:stCondLst>
                                        </p:cTn>
                                        <p:tgtEl>
                                          <p:spTgt spid="84">
                                            <p:txEl>
                                              <p:pRg st="0" end="0"/>
                                            </p:txEl>
                                          </p:spTgt>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84">
                                            <p:txEl>
                                              <p:pRg st="1" end="1"/>
                                            </p:txEl>
                                          </p:spTgt>
                                        </p:tgtEl>
                                      </p:cBhvr>
                                    </p:animEffect>
                                    <p:set>
                                      <p:cBhvr>
                                        <p:cTn id="55" dur="1" fill="hold">
                                          <p:stCondLst>
                                            <p:cond delay="999"/>
                                          </p:stCondLst>
                                        </p:cTn>
                                        <p:tgtEl>
                                          <p:spTgt spid="84">
                                            <p:txEl>
                                              <p:pRg st="1" end="1"/>
                                            </p:txEl>
                                          </p:spTgt>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84">
                                            <p:bg/>
                                          </p:spTgt>
                                        </p:tgtEl>
                                      </p:cBhvr>
                                    </p:animEffect>
                                    <p:set>
                                      <p:cBhvr>
                                        <p:cTn id="58" dur="1" fill="hold">
                                          <p:stCondLst>
                                            <p:cond delay="999"/>
                                          </p:stCondLst>
                                        </p:cTn>
                                        <p:tgtEl>
                                          <p:spTgt spid="84">
                                            <p:bg/>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250882"/>
                                        </p:tgtEl>
                                      </p:cBhvr>
                                    </p:animEffect>
                                    <p:set>
                                      <p:cBhvr>
                                        <p:cTn id="61" dur="1" fill="hold">
                                          <p:stCondLst>
                                            <p:cond delay="999"/>
                                          </p:stCondLst>
                                        </p:cTn>
                                        <p:tgtEl>
                                          <p:spTgt spid="25088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76"/>
                                        </p:tgtEl>
                                      </p:cBhvr>
                                    </p:animEffect>
                                    <p:set>
                                      <p:cBhvr>
                                        <p:cTn id="64" dur="1" fill="hold">
                                          <p:stCondLst>
                                            <p:cond delay="999"/>
                                          </p:stCondLst>
                                        </p:cTn>
                                        <p:tgtEl>
                                          <p:spTgt spid="7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65"/>
                                        </p:tgtEl>
                                      </p:cBhvr>
                                    </p:animEffect>
                                    <p:set>
                                      <p:cBhvr>
                                        <p:cTn id="67" dur="1" fill="hold">
                                          <p:stCondLst>
                                            <p:cond delay="999"/>
                                          </p:stCondLst>
                                        </p:cTn>
                                        <p:tgtEl>
                                          <p:spTgt spid="65"/>
                                        </p:tgtEl>
                                        <p:attrNameLst>
                                          <p:attrName>style.visibility</p:attrName>
                                        </p:attrNameLst>
                                      </p:cBhvr>
                                      <p:to>
                                        <p:strVal val="hidden"/>
                                      </p:to>
                                    </p:set>
                                  </p:childTnLst>
                                </p:cTn>
                              </p:par>
                              <p:par>
                                <p:cTn id="68" presetID="6" presetClass="emph" presetSubtype="0" fill="hold" grpId="1" nodeType="withEffect">
                                  <p:stCondLst>
                                    <p:cond delay="0"/>
                                  </p:stCondLst>
                                  <p:childTnLst>
                                    <p:animScale>
                                      <p:cBhvr>
                                        <p:cTn id="69" dur="1000" fill="hold"/>
                                        <p:tgtEl>
                                          <p:spTgt spid="41"/>
                                        </p:tgtEl>
                                      </p:cBhvr>
                                      <p:by x="65000" y="65000"/>
                                    </p:animScale>
                                  </p:childTnLst>
                                </p:cTn>
                              </p:par>
                              <p:par>
                                <p:cTn id="70" presetID="10" presetClass="exit" presetSubtype="0" fill="hold" grpId="0" nodeType="withEffect">
                                  <p:stCondLst>
                                    <p:cond delay="0"/>
                                  </p:stCondLst>
                                  <p:childTnLst>
                                    <p:animEffect transition="out" filter="fade">
                                      <p:cBhvr>
                                        <p:cTn id="71" dur="1000"/>
                                        <p:tgtEl>
                                          <p:spTgt spid="63"/>
                                        </p:tgtEl>
                                      </p:cBhvr>
                                    </p:animEffect>
                                    <p:set>
                                      <p:cBhvr>
                                        <p:cTn id="72" dur="1" fill="hold">
                                          <p:stCondLst>
                                            <p:cond delay="999"/>
                                          </p:stCondLst>
                                        </p:cTn>
                                        <p:tgtEl>
                                          <p:spTgt spid="63"/>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1" animBg="1"/>
      <p:bldP spid="81" grpId="0"/>
      <p:bldP spid="85" grpId="0" animBg="1"/>
      <p:bldP spid="63" grpId="0" animBg="1"/>
      <p:bldP spid="84" grpId="0" uiExpand="1" build="allAtOnce" animBg="1"/>
      <p:bldP spid="84" grpId="1" build="allAtOnce" animBg="1"/>
      <p:bldP spid="65" grpId="0"/>
      <p:bldP spid="65" grpId="1"/>
      <p:bldP spid="46" grpId="0" animBg="1"/>
      <p:bldP spid="45" grpId="0"/>
      <p:bldP spid="45" grpId="1"/>
      <p:bldP spid="41" grpId="0" animBg="1"/>
      <p:bldP spid="41" grpId="1"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2"/>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2"/>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2"/>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Freeform 75"/>
          <p:cNvSpPr/>
          <p:nvPr/>
        </p:nvSpPr>
        <p:spPr>
          <a:xfrm>
            <a:off x="8058150" y="816430"/>
            <a:ext cx="595993" cy="6757306"/>
          </a:xfrm>
          <a:custGeom>
            <a:avLst/>
            <a:gdLst>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813707 h 7571013"/>
              <a:gd name="connsiteX1" fmla="*/ 481693 w 595993"/>
              <a:gd name="connsiteY1" fmla="*/ 846364 h 7571013"/>
              <a:gd name="connsiteX2" fmla="*/ 530679 w 595993"/>
              <a:gd name="connsiteY2" fmla="*/ 960664 h 7571013"/>
              <a:gd name="connsiteX3" fmla="*/ 563336 w 595993"/>
              <a:gd name="connsiteY3" fmla="*/ 6610349 h 7571013"/>
              <a:gd name="connsiteX4" fmla="*/ 563336 w 595993"/>
              <a:gd name="connsiteY4" fmla="*/ 6724649 h 7571013"/>
              <a:gd name="connsiteX5" fmla="*/ 367393 w 595993"/>
              <a:gd name="connsiteY5" fmla="*/ 6691992 h 7571013"/>
              <a:gd name="connsiteX6" fmla="*/ 334736 w 595993"/>
              <a:gd name="connsiteY6" fmla="*/ 6643007 h 7571013"/>
              <a:gd name="connsiteX7" fmla="*/ 367393 w 595993"/>
              <a:gd name="connsiteY7" fmla="*/ 4014107 h 7571013"/>
              <a:gd name="connsiteX8" fmla="*/ 367393 w 595993"/>
              <a:gd name="connsiteY8" fmla="*/ 3785507 h 7571013"/>
              <a:gd name="connsiteX9" fmla="*/ 285750 w 595993"/>
              <a:gd name="connsiteY9" fmla="*/ 3475264 h 7571013"/>
              <a:gd name="connsiteX10" fmla="*/ 40821 w 595993"/>
              <a:gd name="connsiteY10" fmla="*/ 1875064 h 7571013"/>
              <a:gd name="connsiteX11" fmla="*/ 40821 w 595993"/>
              <a:gd name="connsiteY11" fmla="*/ 1140278 h 7571013"/>
              <a:gd name="connsiteX12" fmla="*/ 40821 w 595993"/>
              <a:gd name="connsiteY12" fmla="*/ 879021 h 7571013"/>
              <a:gd name="connsiteX13" fmla="*/ 89807 w 595993"/>
              <a:gd name="connsiteY13" fmla="*/ 830035 h 7571013"/>
              <a:gd name="connsiteX14" fmla="*/ 498021 w 595993"/>
              <a:gd name="connsiteY14" fmla="*/ 846364 h 7571013"/>
              <a:gd name="connsiteX0" fmla="*/ 24493 w 595993"/>
              <a:gd name="connsiteY0" fmla="*/ 0 h 6757306"/>
              <a:gd name="connsiteX1" fmla="*/ 481693 w 595993"/>
              <a:gd name="connsiteY1" fmla="*/ 32657 h 6757306"/>
              <a:gd name="connsiteX2" fmla="*/ 530679 w 595993"/>
              <a:gd name="connsiteY2" fmla="*/ 146957 h 6757306"/>
              <a:gd name="connsiteX3" fmla="*/ 563336 w 595993"/>
              <a:gd name="connsiteY3" fmla="*/ 5796642 h 6757306"/>
              <a:gd name="connsiteX4" fmla="*/ 563336 w 595993"/>
              <a:gd name="connsiteY4" fmla="*/ 5910942 h 6757306"/>
              <a:gd name="connsiteX5" fmla="*/ 367393 w 595993"/>
              <a:gd name="connsiteY5" fmla="*/ 5878285 h 6757306"/>
              <a:gd name="connsiteX6" fmla="*/ 334736 w 595993"/>
              <a:gd name="connsiteY6" fmla="*/ 5829300 h 6757306"/>
              <a:gd name="connsiteX7" fmla="*/ 367393 w 595993"/>
              <a:gd name="connsiteY7" fmla="*/ 3200400 h 6757306"/>
              <a:gd name="connsiteX8" fmla="*/ 367393 w 595993"/>
              <a:gd name="connsiteY8" fmla="*/ 2971800 h 6757306"/>
              <a:gd name="connsiteX9" fmla="*/ 285750 w 595993"/>
              <a:gd name="connsiteY9" fmla="*/ 2661557 h 6757306"/>
              <a:gd name="connsiteX10" fmla="*/ 40821 w 595993"/>
              <a:gd name="connsiteY10" fmla="*/ 1061357 h 6757306"/>
              <a:gd name="connsiteX11" fmla="*/ 40821 w 595993"/>
              <a:gd name="connsiteY11" fmla="*/ 326571 h 6757306"/>
              <a:gd name="connsiteX12" fmla="*/ 40821 w 595993"/>
              <a:gd name="connsiteY12" fmla="*/ 65314 h 6757306"/>
              <a:gd name="connsiteX13" fmla="*/ 89807 w 595993"/>
              <a:gd name="connsiteY13" fmla="*/ 16328 h 6757306"/>
              <a:gd name="connsiteX14" fmla="*/ 498021 w 595993"/>
              <a:gd name="connsiteY14" fmla="*/ 32657 h 675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5993" h="6757306">
                <a:moveTo>
                  <a:pt x="24493" y="0"/>
                </a:moveTo>
                <a:cubicBezTo>
                  <a:pt x="210911" y="4082"/>
                  <a:pt x="397329" y="8164"/>
                  <a:pt x="481693" y="32657"/>
                </a:cubicBezTo>
                <a:cubicBezTo>
                  <a:pt x="566057" y="57150"/>
                  <a:pt x="418174" y="42327"/>
                  <a:pt x="530679" y="146957"/>
                </a:cubicBezTo>
                <a:cubicBezTo>
                  <a:pt x="544286" y="1107621"/>
                  <a:pt x="557893" y="4835978"/>
                  <a:pt x="563336" y="5796642"/>
                </a:cubicBezTo>
                <a:cubicBezTo>
                  <a:pt x="568779" y="6757306"/>
                  <a:pt x="595993" y="5897335"/>
                  <a:pt x="563336" y="5910942"/>
                </a:cubicBezTo>
                <a:cubicBezTo>
                  <a:pt x="530679" y="5924549"/>
                  <a:pt x="405493" y="5891892"/>
                  <a:pt x="367393" y="5878285"/>
                </a:cubicBezTo>
                <a:cubicBezTo>
                  <a:pt x="329293" y="5864678"/>
                  <a:pt x="334736" y="6275614"/>
                  <a:pt x="334736" y="5829300"/>
                </a:cubicBezTo>
                <a:cubicBezTo>
                  <a:pt x="334736" y="5382986"/>
                  <a:pt x="361950" y="3676650"/>
                  <a:pt x="367393" y="3200400"/>
                </a:cubicBezTo>
                <a:cubicBezTo>
                  <a:pt x="372836" y="2724150"/>
                  <a:pt x="381000" y="3061607"/>
                  <a:pt x="367393" y="2971800"/>
                </a:cubicBezTo>
                <a:cubicBezTo>
                  <a:pt x="353786" y="2881993"/>
                  <a:pt x="340179" y="2979964"/>
                  <a:pt x="285750" y="2661557"/>
                </a:cubicBezTo>
                <a:cubicBezTo>
                  <a:pt x="231321" y="2343150"/>
                  <a:pt x="81642" y="1450521"/>
                  <a:pt x="40821" y="1061357"/>
                </a:cubicBezTo>
                <a:cubicBezTo>
                  <a:pt x="0" y="672193"/>
                  <a:pt x="40821" y="326571"/>
                  <a:pt x="40821" y="326571"/>
                </a:cubicBezTo>
                <a:cubicBezTo>
                  <a:pt x="40821" y="160564"/>
                  <a:pt x="32657" y="117021"/>
                  <a:pt x="40821" y="65314"/>
                </a:cubicBezTo>
                <a:cubicBezTo>
                  <a:pt x="48985" y="13607"/>
                  <a:pt x="13607" y="21771"/>
                  <a:pt x="89807" y="16328"/>
                </a:cubicBezTo>
                <a:cubicBezTo>
                  <a:pt x="166007" y="10885"/>
                  <a:pt x="304800" y="16328"/>
                  <a:pt x="498021" y="32657"/>
                </a:cubicBezTo>
              </a:path>
            </a:pathLst>
          </a:custGeom>
          <a:solidFill>
            <a:schemeClr val="accent6">
              <a:lumMod val="75000"/>
            </a:scheme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p:nvPr/>
        </p:nvSpPr>
        <p:spPr>
          <a:xfrm>
            <a:off x="0" y="0"/>
            <a:ext cx="9144000" cy="769441"/>
          </a:xfrm>
          <a:prstGeom prst="rect">
            <a:avLst/>
          </a:prstGeom>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Indian Country FORTS</a:t>
            </a:r>
          </a:p>
        </p:txBody>
      </p:sp>
      <p:sp useBgFill="1">
        <p:nvSpPr>
          <p:cNvPr id="106" name="TextBox 105"/>
          <p:cNvSpPr txBox="1"/>
          <p:nvPr/>
        </p:nvSpPr>
        <p:spPr>
          <a:xfrm>
            <a:off x="0" y="-76200"/>
            <a:ext cx="9144000" cy="830997"/>
          </a:xfrm>
          <a:prstGeom prst="rect">
            <a:avLst/>
          </a:prstGeom>
        </p:spPr>
        <p:txBody>
          <a:bodyPr wrap="square" rtlCol="0">
            <a:spAutoFit/>
          </a:bodyPr>
          <a:lstStyle/>
          <a:p>
            <a:r>
              <a:rPr lang="en-US" sz="4800" b="1" dirty="0" smtClean="0">
                <a:solidFill>
                  <a:srgbClr val="00B050"/>
                </a:solidFill>
                <a:effectLst>
                  <a:outerShdw dist="38100" dir="7200000" algn="ctr" rotWithShape="0">
                    <a:schemeClr val="tx1"/>
                  </a:outerShdw>
                </a:effectLst>
              </a:rPr>
              <a:t>   The Tribes are arriving</a:t>
            </a:r>
          </a:p>
        </p:txBody>
      </p:sp>
      <p:sp>
        <p:nvSpPr>
          <p:cNvPr id="153" name="TextBox 152"/>
          <p:cNvSpPr txBox="1"/>
          <p:nvPr/>
        </p:nvSpPr>
        <p:spPr>
          <a:xfrm>
            <a:off x="6934200" y="-209729"/>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1824</a:t>
            </a:r>
            <a:endParaRPr lang="en-US" sz="7200" b="1" dirty="0">
              <a:solidFill>
                <a:srgbClr val="00B050"/>
              </a:solidFill>
              <a:effectLst>
                <a:outerShdw dist="50800" dir="5400000" algn="ctr" rotWithShape="0">
                  <a:schemeClr val="tx1"/>
                </a:outerShdw>
              </a:effectLst>
            </a:endParaRPr>
          </a:p>
        </p:txBody>
      </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2"/>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2"/>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2"/>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3"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5029200" y="26670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9" name="TextBox 48"/>
          <p:cNvSpPr txBox="1"/>
          <p:nvPr/>
        </p:nvSpPr>
        <p:spPr>
          <a:xfrm>
            <a:off x="5867400" y="3886200"/>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50" name="TextBox 49"/>
          <p:cNvSpPr txBox="1"/>
          <p:nvPr/>
        </p:nvSpPr>
        <p:spPr>
          <a:xfrm>
            <a:off x="5105400" y="5739825"/>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52" name="TextBox 51"/>
          <p:cNvSpPr txBox="1"/>
          <p:nvPr/>
        </p:nvSpPr>
        <p:spPr>
          <a:xfrm>
            <a:off x="6324600" y="3352800"/>
            <a:ext cx="2209800" cy="584775"/>
          </a:xfrm>
          <a:prstGeom prst="rect">
            <a:avLst/>
          </a:prstGeom>
          <a:no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Fort Smith</a:t>
            </a:r>
          </a:p>
        </p:txBody>
      </p:sp>
      <p:sp>
        <p:nvSpPr>
          <p:cNvPr id="105" name="TextBox 104"/>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1829</a:t>
            </a:r>
            <a:endParaRPr lang="en-US" sz="7200" b="1" dirty="0">
              <a:solidFill>
                <a:srgbClr val="00B050"/>
              </a:solidFill>
              <a:effectLst>
                <a:outerShdw dist="50800" dir="5400000" algn="ctr" rotWithShape="0">
                  <a:schemeClr val="tx1"/>
                </a:outerShdw>
              </a:effectLst>
            </a:endParaRPr>
          </a:p>
        </p:txBody>
      </p:sp>
      <p:grpSp>
        <p:nvGrpSpPr>
          <p:cNvPr id="151" name="Group 150"/>
          <p:cNvGrpSpPr/>
          <p:nvPr/>
        </p:nvGrpSpPr>
        <p:grpSpPr>
          <a:xfrm>
            <a:off x="4191000" y="3505200"/>
            <a:ext cx="4114800" cy="1918478"/>
            <a:chOff x="2514600" y="3505200"/>
            <a:chExt cx="4114800" cy="1918478"/>
          </a:xfrm>
        </p:grpSpPr>
        <p:grpSp>
          <p:nvGrpSpPr>
            <p:cNvPr id="87" name="Group 64"/>
            <p:cNvGrpSpPr/>
            <p:nvPr/>
          </p:nvGrpSpPr>
          <p:grpSpPr>
            <a:xfrm>
              <a:off x="2514600" y="3505200"/>
              <a:ext cx="4114800" cy="1918478"/>
              <a:chOff x="4799378" y="5235178"/>
              <a:chExt cx="4114800" cy="1918478"/>
            </a:xfrm>
          </p:grpSpPr>
          <p:grpSp>
            <p:nvGrpSpPr>
              <p:cNvPr id="88" name="Group 82"/>
              <p:cNvGrpSpPr/>
              <p:nvPr/>
            </p:nvGrpSpPr>
            <p:grpSpPr>
              <a:xfrm>
                <a:off x="4799378" y="5235178"/>
                <a:ext cx="4114800" cy="1456813"/>
                <a:chOff x="4799378" y="5235178"/>
                <a:chExt cx="4114800" cy="1456813"/>
              </a:xfrm>
            </p:grpSpPr>
            <p:cxnSp>
              <p:nvCxnSpPr>
                <p:cNvPr id="90" name="Straight Connector 89"/>
                <p:cNvCxnSpPr/>
                <p:nvPr/>
              </p:nvCxnSpPr>
              <p:spPr>
                <a:xfrm>
                  <a:off x="6247178" y="5616178"/>
                  <a:ext cx="26670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91" name="Picture 6" descr="Image result for sequoyah"/>
                <p:cNvPicPr>
                  <a:picLocks noChangeAspect="1" noChangeArrowheads="1"/>
                </p:cNvPicPr>
                <p:nvPr/>
              </p:nvPicPr>
              <p:blipFill>
                <a:blip r:embed="rId4"/>
                <a:srcRect r="35862" b="51680"/>
                <a:stretch>
                  <a:fillRect/>
                </a:stretch>
              </p:blipFill>
              <p:spPr bwMode="auto">
                <a:xfrm>
                  <a:off x="4799378" y="5235178"/>
                  <a:ext cx="1449022" cy="1456813"/>
                </a:xfrm>
                <a:prstGeom prst="rect">
                  <a:avLst/>
                </a:prstGeom>
                <a:noFill/>
                <a:ln w="25400">
                  <a:solidFill>
                    <a:schemeClr val="tx1"/>
                  </a:solidFill>
                </a:ln>
              </p:spPr>
            </p:pic>
          </p:grpSp>
          <p:sp>
            <p:nvSpPr>
              <p:cNvPr id="89" name="TextBox 88"/>
              <p:cNvSpPr txBox="1"/>
              <p:nvPr/>
            </p:nvSpPr>
            <p:spPr>
              <a:xfrm>
                <a:off x="4800193" y="6691991"/>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pic>
          <p:nvPicPr>
            <p:cNvPr id="123" name="Picture 5"/>
            <p:cNvPicPr>
              <a:picLocks noChangeAspect="1" noChangeArrowheads="1"/>
            </p:cNvPicPr>
            <p:nvPr/>
          </p:nvPicPr>
          <p:blipFill>
            <a:blip r:embed="rId5"/>
            <a:srcRect l="126" t="6421" r="61685" b="35786"/>
            <a:stretch>
              <a:fillRect/>
            </a:stretch>
          </p:blipFill>
          <p:spPr bwMode="auto">
            <a:xfrm>
              <a:off x="2514600" y="3505200"/>
              <a:ext cx="1447800" cy="1457325"/>
            </a:xfrm>
            <a:prstGeom prst="rect">
              <a:avLst/>
            </a:prstGeom>
            <a:noFill/>
            <a:ln w="9525">
              <a:noFill/>
              <a:miter lim="800000"/>
              <a:headEnd/>
              <a:tailEnd/>
            </a:ln>
            <a:effectLst/>
          </p:spPr>
        </p:pic>
      </p:grpSp>
      <p:grpSp>
        <p:nvGrpSpPr>
          <p:cNvPr id="149" name="Group 148"/>
          <p:cNvGrpSpPr/>
          <p:nvPr/>
        </p:nvGrpSpPr>
        <p:grpSpPr>
          <a:xfrm>
            <a:off x="6628606" y="807720"/>
            <a:ext cx="1243584" cy="2316480"/>
            <a:chOff x="6628606" y="731520"/>
            <a:chExt cx="1243584" cy="2316480"/>
          </a:xfrm>
        </p:grpSpPr>
        <p:grpSp>
          <p:nvGrpSpPr>
            <p:cNvPr id="99" name="Group 98"/>
            <p:cNvGrpSpPr/>
            <p:nvPr/>
          </p:nvGrpSpPr>
          <p:grpSpPr>
            <a:xfrm>
              <a:off x="6628606" y="838200"/>
              <a:ext cx="1243584" cy="2209800"/>
              <a:chOff x="6848856" y="2362200"/>
              <a:chExt cx="1243584" cy="2209800"/>
            </a:xfrm>
          </p:grpSpPr>
          <p:grpSp>
            <p:nvGrpSpPr>
              <p:cNvPr id="100" name="Group 76"/>
              <p:cNvGrpSpPr/>
              <p:nvPr/>
            </p:nvGrpSpPr>
            <p:grpSpPr>
              <a:xfrm>
                <a:off x="6848856" y="2362200"/>
                <a:ext cx="1219200" cy="2209800"/>
                <a:chOff x="6848856" y="2362200"/>
                <a:chExt cx="1219200" cy="2209800"/>
              </a:xfrm>
            </p:grpSpPr>
            <p:cxnSp>
              <p:nvCxnSpPr>
                <p:cNvPr id="103" name="Straight Connector 102"/>
                <p:cNvCxnSpPr/>
                <p:nvPr/>
              </p:nvCxnSpPr>
              <p:spPr>
                <a:xfrm rot="5400000">
                  <a:off x="7191756" y="4228306"/>
                  <a:ext cx="685800" cy="1588"/>
                </a:xfrm>
                <a:prstGeom prst="line">
                  <a:avLst/>
                </a:prstGeom>
                <a:ln w="508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04" name="Picture 2" descr="https://history.army.mil/LC/The%20Mission/Facts/3fixa.JPG"/>
                <p:cNvPicPr>
                  <a:picLocks noChangeAspect="1" noChangeArrowheads="1"/>
                </p:cNvPicPr>
                <p:nvPr/>
              </p:nvPicPr>
              <p:blipFill>
                <a:blip r:embed="rId6"/>
                <a:srcRect l="21152" t="9876" r="27379" b="65603"/>
                <a:stretch>
                  <a:fillRect/>
                </a:stretch>
              </p:blipFill>
              <p:spPr bwMode="auto">
                <a:xfrm>
                  <a:off x="6848856" y="2362200"/>
                  <a:ext cx="1219200" cy="1330036"/>
                </a:xfrm>
                <a:prstGeom prst="rect">
                  <a:avLst/>
                </a:prstGeom>
                <a:noFill/>
                <a:ln w="25400">
                  <a:solidFill>
                    <a:schemeClr val="tx1"/>
                  </a:solidFill>
                </a:ln>
              </p:spPr>
            </p:pic>
          </p:grpSp>
          <p:sp>
            <p:nvSpPr>
              <p:cNvPr id="101" name="TextBox 100"/>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pic>
          <p:nvPicPr>
            <p:cNvPr id="132" name="Picture 2" descr="Arbuckle-196.jpg"/>
            <p:cNvPicPr preferRelativeResize="0">
              <a:picLocks noChangeArrowheads="1"/>
            </p:cNvPicPr>
            <p:nvPr/>
          </p:nvPicPr>
          <p:blipFill>
            <a:blip r:embed="rId7"/>
            <a:srcRect b="12500"/>
            <a:stretch>
              <a:fillRect/>
            </a:stretch>
          </p:blipFill>
          <p:spPr bwMode="auto">
            <a:xfrm>
              <a:off x="6629400" y="731520"/>
              <a:ext cx="1216152" cy="1417320"/>
            </a:xfrm>
            <a:prstGeom prst="rect">
              <a:avLst/>
            </a:prstGeom>
            <a:noFill/>
          </p:spPr>
        </p:pic>
      </p:grpSp>
      <p:grpSp>
        <p:nvGrpSpPr>
          <p:cNvPr id="150" name="Group 149"/>
          <p:cNvGrpSpPr/>
          <p:nvPr/>
        </p:nvGrpSpPr>
        <p:grpSpPr>
          <a:xfrm>
            <a:off x="3702237" y="1357195"/>
            <a:ext cx="3720726" cy="1919405"/>
            <a:chOff x="1447800" y="1357195"/>
            <a:chExt cx="3720726" cy="1919405"/>
          </a:xfrm>
        </p:grpSpPr>
        <p:grpSp>
          <p:nvGrpSpPr>
            <p:cNvPr id="68" name="Group 65"/>
            <p:cNvGrpSpPr/>
            <p:nvPr/>
          </p:nvGrpSpPr>
          <p:grpSpPr>
            <a:xfrm>
              <a:off x="1447800" y="1371600"/>
              <a:ext cx="3720726" cy="1905000"/>
              <a:chOff x="2819400" y="3281065"/>
              <a:chExt cx="3720726" cy="1905000"/>
            </a:xfrm>
          </p:grpSpPr>
          <p:grpSp>
            <p:nvGrpSpPr>
              <p:cNvPr id="75" name="Group 46"/>
              <p:cNvGrpSpPr/>
              <p:nvPr/>
            </p:nvGrpSpPr>
            <p:grpSpPr>
              <a:xfrm>
                <a:off x="2819400" y="3281065"/>
                <a:ext cx="3720726" cy="1860363"/>
                <a:chOff x="3341914" y="4576465"/>
                <a:chExt cx="3720726" cy="1860363"/>
              </a:xfrm>
            </p:grpSpPr>
            <p:cxnSp>
              <p:nvCxnSpPr>
                <p:cNvPr id="79" name="Straight Connector 78"/>
                <p:cNvCxnSpPr/>
                <p:nvPr/>
              </p:nvCxnSpPr>
              <p:spPr>
                <a:xfrm rot="21540000">
                  <a:off x="4484914" y="6400800"/>
                  <a:ext cx="2577726" cy="3602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82" name="Picture 2"/>
                <p:cNvPicPr>
                  <a:picLocks noChangeAspect="1" noChangeArrowheads="1"/>
                </p:cNvPicPr>
                <p:nvPr/>
              </p:nvPicPr>
              <p:blipFill>
                <a:blip r:embed="rId8"/>
                <a:srcRect r="11677" b="54997"/>
                <a:stretch>
                  <a:fillRect/>
                </a:stretch>
              </p:blipFill>
              <p:spPr bwMode="auto">
                <a:xfrm>
                  <a:off x="3341914" y="4576465"/>
                  <a:ext cx="1219200" cy="1422400"/>
                </a:xfrm>
                <a:prstGeom prst="rect">
                  <a:avLst/>
                </a:prstGeom>
                <a:noFill/>
                <a:ln w="25400">
                  <a:solidFill>
                    <a:schemeClr val="tx1"/>
                  </a:solidFill>
                  <a:miter lim="800000"/>
                  <a:headEnd/>
                  <a:tailEnd/>
                </a:ln>
                <a:effectLst/>
              </p:spPr>
            </p:pic>
          </p:grpSp>
          <p:sp>
            <p:nvSpPr>
              <p:cNvPr id="78" name="TextBox 77"/>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pic>
          <p:nvPicPr>
            <p:cNvPr id="140" name="Picture 2" descr="Image result for american indian woman"/>
            <p:cNvPicPr>
              <a:picLocks noChangeAspect="1" noChangeArrowheads="1"/>
            </p:cNvPicPr>
            <p:nvPr/>
          </p:nvPicPr>
          <p:blipFill>
            <a:blip r:embed="rId9"/>
            <a:srcRect l="14667" t="9153" r="18424" b="35927"/>
            <a:stretch>
              <a:fillRect/>
            </a:stretch>
          </p:blipFill>
          <p:spPr bwMode="auto">
            <a:xfrm>
              <a:off x="1447800" y="1357195"/>
              <a:ext cx="1219200" cy="1457740"/>
            </a:xfrm>
            <a:prstGeom prst="rect">
              <a:avLst/>
            </a:prstGeom>
            <a:noFill/>
          </p:spPr>
        </p:pic>
      </p:gr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TextBox 151"/>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1836</a:t>
            </a:r>
            <a:endParaRPr lang="en-US" sz="7200" b="1" dirty="0">
              <a:solidFill>
                <a:srgbClr val="00B050"/>
              </a:solidFill>
              <a:effectLst>
                <a:outerShdw dist="50800" dir="5400000" algn="ctr" rotWithShape="0">
                  <a:schemeClr val="tx1"/>
                </a:outerShdw>
              </a:effectLst>
            </a:endParaRPr>
          </a:p>
        </p:txBody>
      </p:sp>
      <p:sp>
        <p:nvSpPr>
          <p:cNvPr id="160" name="TextBox 159"/>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1837</a:t>
            </a:r>
            <a:endParaRPr lang="en-US" sz="7200" b="1" dirty="0">
              <a:solidFill>
                <a:srgbClr val="00B050"/>
              </a:solidFill>
              <a:effectLst>
                <a:outerShdw dist="50800" dir="5400000" algn="ctr" rotWithShape="0">
                  <a:schemeClr val="tx1"/>
                </a:outerShdw>
              </a:effectLst>
            </a:endParaRPr>
          </a:p>
        </p:txBody>
      </p:sp>
      <p:sp>
        <p:nvSpPr>
          <p:cNvPr id="161" name="TextBox 160"/>
          <p:cNvSpPr txBox="1"/>
          <p:nvPr/>
        </p:nvSpPr>
        <p:spPr>
          <a:xfrm rot="20337390">
            <a:off x="1705701" y="3201508"/>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34 years old</a:t>
            </a:r>
          </a:p>
        </p:txBody>
      </p:sp>
      <p:sp>
        <p:nvSpPr>
          <p:cNvPr id="162" name="TextBox 161"/>
          <p:cNvSpPr txBox="1"/>
          <p:nvPr/>
        </p:nvSpPr>
        <p:spPr>
          <a:xfrm rot="20337390">
            <a:off x="2239101" y="5335108"/>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67 years old</a:t>
            </a:r>
          </a:p>
        </p:txBody>
      </p:sp>
      <p:sp>
        <p:nvSpPr>
          <p:cNvPr id="164" name="TextBox 163"/>
          <p:cNvSpPr txBox="1"/>
          <p:nvPr/>
        </p:nvSpPr>
        <p:spPr>
          <a:xfrm rot="20337390">
            <a:off x="5134701" y="1883294"/>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59 years old</a:t>
            </a:r>
          </a:p>
        </p:txBody>
      </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62"/>
          <p:cNvGrpSpPr/>
          <p:nvPr/>
        </p:nvGrpSpPr>
        <p:grpSpPr>
          <a:xfrm>
            <a:off x="7772400" y="4115594"/>
            <a:ext cx="1325880" cy="2624229"/>
            <a:chOff x="6446520" y="3475514"/>
            <a:chExt cx="1325880" cy="2624229"/>
          </a:xfrm>
        </p:grpSpPr>
        <p:grpSp>
          <p:nvGrpSpPr>
            <p:cNvPr id="95" name="Group 96"/>
            <p:cNvGrpSpPr/>
            <p:nvPr/>
          </p:nvGrpSpPr>
          <p:grpSpPr>
            <a:xfrm>
              <a:off x="6455665" y="3475514"/>
              <a:ext cx="1298834" cy="2164694"/>
              <a:chOff x="6455665" y="3400036"/>
              <a:chExt cx="1298834" cy="2164694"/>
            </a:xfrm>
          </p:grpSpPr>
          <p:cxnSp>
            <p:nvCxnSpPr>
              <p:cNvPr id="97" name="Straight Connector 96"/>
              <p:cNvCxnSpPr>
                <a:endCxn id="41" idx="4"/>
              </p:cNvCxnSpPr>
              <p:nvPr/>
            </p:nvCxnSpPr>
            <p:spPr>
              <a:xfrm rot="5400000" flipH="1" flipV="1">
                <a:off x="6735797" y="3795765"/>
                <a:ext cx="793046" cy="1588"/>
              </a:xfrm>
              <a:prstGeom prst="line">
                <a:avLst/>
              </a:prstGeom>
              <a:ln w="50800">
                <a:solidFill>
                  <a:srgbClr val="FF0000"/>
                </a:solidFill>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98" name="Picture 2" descr="Major ridge.jpg"/>
              <p:cNvPicPr>
                <a:picLocks noChangeAspect="1" noChangeArrowheads="1"/>
              </p:cNvPicPr>
              <p:nvPr/>
            </p:nvPicPr>
            <p:blipFill>
              <a:blip r:embed="rId10"/>
              <a:srcRect l="9039" t="6452" r="5455" b="16129"/>
              <a:stretch>
                <a:fillRect/>
              </a:stretch>
            </p:blipFill>
            <p:spPr bwMode="auto">
              <a:xfrm>
                <a:off x="6455665" y="4191722"/>
                <a:ext cx="1298834" cy="1373008"/>
              </a:xfrm>
              <a:prstGeom prst="rect">
                <a:avLst/>
              </a:prstGeom>
              <a:noFill/>
              <a:ln w="25400">
                <a:solidFill>
                  <a:schemeClr val="tx1"/>
                </a:solidFill>
              </a:ln>
            </p:spPr>
          </p:pic>
        </p:grpSp>
        <p:sp>
          <p:nvSpPr>
            <p:cNvPr id="96" name="TextBox 95"/>
            <p:cNvSpPr txBox="1"/>
            <p:nvPr/>
          </p:nvSpPr>
          <p:spPr>
            <a:xfrm>
              <a:off x="6446520"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163" name="TextBox 162"/>
          <p:cNvSpPr txBox="1"/>
          <p:nvPr/>
        </p:nvSpPr>
        <p:spPr>
          <a:xfrm rot="20337390">
            <a:off x="6125301" y="5007494"/>
            <a:ext cx="2104102"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65 years 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26"/>
                                        </p:tgtEl>
                                        <p:attrNameLst>
                                          <p:attrName>ppt_w</p:attrName>
                                        </p:attrNameLst>
                                      </p:cBhvr>
                                      <p:tavLst>
                                        <p:tav tm="0">
                                          <p:val>
                                            <p:strVal val="ppt_w"/>
                                          </p:val>
                                        </p:tav>
                                        <p:tav tm="100000">
                                          <p:val>
                                            <p:fltVal val="0"/>
                                          </p:val>
                                        </p:tav>
                                      </p:tavLst>
                                    </p:anim>
                                    <p:anim calcmode="lin" valueType="num">
                                      <p:cBhvr>
                                        <p:cTn id="7" dur="1000"/>
                                        <p:tgtEl>
                                          <p:spTgt spid="26"/>
                                        </p:tgtEl>
                                        <p:attrNameLst>
                                          <p:attrName>ppt_h</p:attrName>
                                        </p:attrNameLst>
                                      </p:cBhvr>
                                      <p:tavLst>
                                        <p:tav tm="0">
                                          <p:val>
                                            <p:strVal val="ppt_h"/>
                                          </p:val>
                                        </p:tav>
                                        <p:tav tm="100000">
                                          <p:val>
                                            <p:fltVal val="0"/>
                                          </p:val>
                                        </p:tav>
                                      </p:tavLst>
                                    </p:anim>
                                    <p:animEffect transition="out" filter="fade">
                                      <p:cBhvr>
                                        <p:cTn id="8" dur="1000"/>
                                        <p:tgtEl>
                                          <p:spTgt spid="26"/>
                                        </p:tgtEl>
                                      </p:cBhvr>
                                    </p:animEffect>
                                    <p:set>
                                      <p:cBhvr>
                                        <p:cTn id="9" dur="1" fill="hold">
                                          <p:stCondLst>
                                            <p:cond delay="999"/>
                                          </p:stCondLst>
                                        </p:cTn>
                                        <p:tgtEl>
                                          <p:spTgt spid="26"/>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106"/>
                                        </p:tgtEl>
                                        <p:attrNameLst>
                                          <p:attrName>style.visibility</p:attrName>
                                        </p:attrNameLst>
                                      </p:cBhvr>
                                      <p:to>
                                        <p:strVal val="visible"/>
                                      </p:to>
                                    </p:set>
                                    <p:anim calcmode="lin" valueType="num">
                                      <p:cBhvr>
                                        <p:cTn id="12" dur="1000" fill="hold"/>
                                        <p:tgtEl>
                                          <p:spTgt spid="106"/>
                                        </p:tgtEl>
                                        <p:attrNameLst>
                                          <p:attrName>ppt_w</p:attrName>
                                        </p:attrNameLst>
                                      </p:cBhvr>
                                      <p:tavLst>
                                        <p:tav tm="0">
                                          <p:val>
                                            <p:fltVal val="0"/>
                                          </p:val>
                                        </p:tav>
                                        <p:tav tm="100000">
                                          <p:val>
                                            <p:strVal val="#ppt_w"/>
                                          </p:val>
                                        </p:tav>
                                      </p:tavLst>
                                    </p:anim>
                                    <p:anim calcmode="lin" valueType="num">
                                      <p:cBhvr>
                                        <p:cTn id="13" dur="1000" fill="hold"/>
                                        <p:tgtEl>
                                          <p:spTgt spid="106"/>
                                        </p:tgtEl>
                                        <p:attrNameLst>
                                          <p:attrName>ppt_h</p:attrName>
                                        </p:attrNameLst>
                                      </p:cBhvr>
                                      <p:tavLst>
                                        <p:tav tm="0">
                                          <p:val>
                                            <p:fltVal val="0"/>
                                          </p:val>
                                        </p:tav>
                                        <p:tav tm="100000">
                                          <p:val>
                                            <p:strVal val="#ppt_h"/>
                                          </p:val>
                                        </p:tav>
                                      </p:tavLst>
                                    </p:anim>
                                    <p:animEffect transition="in" filter="fade">
                                      <p:cBhvr>
                                        <p:cTn id="14" dur="1000"/>
                                        <p:tgtEl>
                                          <p:spTgt spid="106"/>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153"/>
                                        </p:tgtEl>
                                        <p:attrNameLst>
                                          <p:attrName>style.visibility</p:attrName>
                                        </p:attrNameLst>
                                      </p:cBhvr>
                                      <p:to>
                                        <p:strVal val="visible"/>
                                      </p:to>
                                    </p:set>
                                    <p:animEffect transition="in" filter="fade">
                                      <p:cBhvr>
                                        <p:cTn id="19" dur="2000"/>
                                        <p:tgtEl>
                                          <p:spTgt spid="153"/>
                                        </p:tgtEl>
                                      </p:cBhvr>
                                    </p:animEffect>
                                    <p:anim calcmode="lin" valueType="num">
                                      <p:cBhvr>
                                        <p:cTn id="20" dur="2000" fill="hold"/>
                                        <p:tgtEl>
                                          <p:spTgt spid="153"/>
                                        </p:tgtEl>
                                        <p:attrNameLst>
                                          <p:attrName>style.rotation</p:attrName>
                                        </p:attrNameLst>
                                      </p:cBhvr>
                                      <p:tavLst>
                                        <p:tav tm="0">
                                          <p:val>
                                            <p:fltVal val="720"/>
                                          </p:val>
                                        </p:tav>
                                        <p:tav tm="100000">
                                          <p:val>
                                            <p:fltVal val="0"/>
                                          </p:val>
                                        </p:tav>
                                      </p:tavLst>
                                    </p:anim>
                                    <p:anim calcmode="lin" valueType="num">
                                      <p:cBhvr>
                                        <p:cTn id="21" dur="2000" fill="hold"/>
                                        <p:tgtEl>
                                          <p:spTgt spid="153"/>
                                        </p:tgtEl>
                                        <p:attrNameLst>
                                          <p:attrName>ppt_h</p:attrName>
                                        </p:attrNameLst>
                                      </p:cBhvr>
                                      <p:tavLst>
                                        <p:tav tm="0">
                                          <p:val>
                                            <p:fltVal val="0"/>
                                          </p:val>
                                        </p:tav>
                                        <p:tav tm="100000">
                                          <p:val>
                                            <p:strVal val="#ppt_h"/>
                                          </p:val>
                                        </p:tav>
                                      </p:tavLst>
                                    </p:anim>
                                    <p:anim calcmode="lin" valueType="num">
                                      <p:cBhvr>
                                        <p:cTn id="22" dur="2000" fill="hold"/>
                                        <p:tgtEl>
                                          <p:spTgt spid="153"/>
                                        </p:tgtEl>
                                        <p:attrNameLst>
                                          <p:attrName>ppt_w</p:attrName>
                                        </p:attrNameLst>
                                      </p:cBhvr>
                                      <p:tavLst>
                                        <p:tav tm="0">
                                          <p:val>
                                            <p:fltVal val="0"/>
                                          </p:val>
                                        </p:tav>
                                        <p:tav tm="100000">
                                          <p:val>
                                            <p:strVal val="#ppt_w"/>
                                          </p:val>
                                        </p:tav>
                                      </p:tavLst>
                                    </p:anim>
                                  </p:childTnLst>
                                </p:cTn>
                              </p:par>
                              <p:par>
                                <p:cTn id="23" presetID="10" presetClass="entr" presetSubtype="0" fill="hold" grpId="1" nodeType="withEffect">
                                  <p:stCondLst>
                                    <p:cond delay="0"/>
                                  </p:stCondLst>
                                  <p:iterate type="lt">
                                    <p:tmPct val="0"/>
                                  </p:iterate>
                                  <p:childTnLst>
                                    <p:set>
                                      <p:cBhvr>
                                        <p:cTn id="24" dur="1" fill="hold">
                                          <p:stCondLst>
                                            <p:cond delay="0"/>
                                          </p:stCondLst>
                                        </p:cTn>
                                        <p:tgtEl>
                                          <p:spTgt spid="76"/>
                                        </p:tgtEl>
                                        <p:attrNameLst>
                                          <p:attrName>style.visibility</p:attrName>
                                        </p:attrNameLst>
                                      </p:cBhvr>
                                      <p:to>
                                        <p:strVal val="visible"/>
                                      </p:to>
                                    </p:set>
                                    <p:animEffect transition="in" filter="fade">
                                      <p:cBhvr>
                                        <p:cTn id="25" dur="10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9"/>
                                        </p:tgtEl>
                                        <p:attrNameLst>
                                          <p:attrName>style.visibility</p:attrName>
                                        </p:attrNameLst>
                                      </p:cBhvr>
                                      <p:to>
                                        <p:strVal val="visible"/>
                                      </p:to>
                                    </p:set>
                                    <p:animEffect transition="in" filter="wipe(up)">
                                      <p:cBhvr>
                                        <p:cTn id="30" dur="1000"/>
                                        <p:tgtEl>
                                          <p:spTgt spid="149"/>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45"/>
                                        </p:tgtEl>
                                      </p:cBhvr>
                                    </p:animEffect>
                                    <p:set>
                                      <p:cBhvr>
                                        <p:cTn id="39" dur="1" fill="hold">
                                          <p:stCondLst>
                                            <p:cond delay="999"/>
                                          </p:stCondLst>
                                        </p:cTn>
                                        <p:tgtEl>
                                          <p:spTgt spid="45"/>
                                        </p:tgtEl>
                                        <p:attrNameLst>
                                          <p:attrName>style.visibility</p:attrName>
                                        </p:attrNameLst>
                                      </p:cBhvr>
                                      <p:to>
                                        <p:strVal val="hidden"/>
                                      </p:to>
                                    </p:set>
                                  </p:childTnLst>
                                </p:cTn>
                              </p:par>
                              <p:par>
                                <p:cTn id="40" presetID="35" presetClass="exit" presetSubtype="0" fill="hold" grpId="1" nodeType="withEffect">
                                  <p:stCondLst>
                                    <p:cond delay="0"/>
                                  </p:stCondLst>
                                  <p:childTnLst>
                                    <p:animEffect transition="out" filter="fade">
                                      <p:cBhvr>
                                        <p:cTn id="41" dur="2000"/>
                                        <p:tgtEl>
                                          <p:spTgt spid="153"/>
                                        </p:tgtEl>
                                      </p:cBhvr>
                                    </p:animEffect>
                                    <p:anim calcmode="lin" valueType="num">
                                      <p:cBhvr>
                                        <p:cTn id="42" dur="2000"/>
                                        <p:tgtEl>
                                          <p:spTgt spid="153"/>
                                        </p:tgtEl>
                                        <p:attrNameLst>
                                          <p:attrName>style.rotation</p:attrName>
                                        </p:attrNameLst>
                                      </p:cBhvr>
                                      <p:tavLst>
                                        <p:tav tm="0">
                                          <p:val>
                                            <p:fltVal val="0"/>
                                          </p:val>
                                        </p:tav>
                                        <p:tav tm="100000">
                                          <p:val>
                                            <p:fltVal val="720"/>
                                          </p:val>
                                        </p:tav>
                                      </p:tavLst>
                                    </p:anim>
                                    <p:anim calcmode="lin" valueType="num">
                                      <p:cBhvr>
                                        <p:cTn id="43" dur="2000"/>
                                        <p:tgtEl>
                                          <p:spTgt spid="153"/>
                                        </p:tgtEl>
                                        <p:attrNameLst>
                                          <p:attrName>ppt_h</p:attrName>
                                        </p:attrNameLst>
                                      </p:cBhvr>
                                      <p:tavLst>
                                        <p:tav tm="0">
                                          <p:val>
                                            <p:strVal val="ppt_h"/>
                                          </p:val>
                                        </p:tav>
                                        <p:tav tm="100000">
                                          <p:val>
                                            <p:fltVal val="0"/>
                                          </p:val>
                                        </p:tav>
                                      </p:tavLst>
                                    </p:anim>
                                    <p:anim calcmode="lin" valueType="num">
                                      <p:cBhvr>
                                        <p:cTn id="44" dur="2000"/>
                                        <p:tgtEl>
                                          <p:spTgt spid="153"/>
                                        </p:tgtEl>
                                        <p:attrNameLst>
                                          <p:attrName>ppt_w</p:attrName>
                                        </p:attrNameLst>
                                      </p:cBhvr>
                                      <p:tavLst>
                                        <p:tav tm="0">
                                          <p:val>
                                            <p:strVal val="ppt_w"/>
                                          </p:val>
                                        </p:tav>
                                        <p:tav tm="100000">
                                          <p:val>
                                            <p:fltVal val="0"/>
                                          </p:val>
                                        </p:tav>
                                      </p:tavLst>
                                    </p:anim>
                                    <p:set>
                                      <p:cBhvr>
                                        <p:cTn id="45" dur="1" fill="hold">
                                          <p:stCondLst>
                                            <p:cond delay="1999"/>
                                          </p:stCondLst>
                                        </p:cTn>
                                        <p:tgtEl>
                                          <p:spTgt spid="153"/>
                                        </p:tgtEl>
                                        <p:attrNameLst>
                                          <p:attrName>style.visibility</p:attrName>
                                        </p:attrNameLst>
                                      </p:cBhvr>
                                      <p:to>
                                        <p:strVal val="hidden"/>
                                      </p:to>
                                    </p:set>
                                  </p:childTnLst>
                                </p:cTn>
                              </p:par>
                              <p:par>
                                <p:cTn id="46" presetID="35" presetClass="entr" presetSubtype="0" fill="hold" grpId="2" nodeType="withEffect">
                                  <p:stCondLst>
                                    <p:cond delay="0"/>
                                  </p:stCondLst>
                                  <p:childTnLst>
                                    <p:set>
                                      <p:cBhvr>
                                        <p:cTn id="47" dur="1" fill="hold">
                                          <p:stCondLst>
                                            <p:cond delay="0"/>
                                          </p:stCondLst>
                                        </p:cTn>
                                        <p:tgtEl>
                                          <p:spTgt spid="105"/>
                                        </p:tgtEl>
                                        <p:attrNameLst>
                                          <p:attrName>style.visibility</p:attrName>
                                        </p:attrNameLst>
                                      </p:cBhvr>
                                      <p:to>
                                        <p:strVal val="visible"/>
                                      </p:to>
                                    </p:set>
                                    <p:animEffect transition="in" filter="fade">
                                      <p:cBhvr>
                                        <p:cTn id="48" dur="2000"/>
                                        <p:tgtEl>
                                          <p:spTgt spid="105"/>
                                        </p:tgtEl>
                                      </p:cBhvr>
                                    </p:animEffect>
                                    <p:anim calcmode="lin" valueType="num">
                                      <p:cBhvr>
                                        <p:cTn id="49" dur="2000" fill="hold"/>
                                        <p:tgtEl>
                                          <p:spTgt spid="105"/>
                                        </p:tgtEl>
                                        <p:attrNameLst>
                                          <p:attrName>style.rotation</p:attrName>
                                        </p:attrNameLst>
                                      </p:cBhvr>
                                      <p:tavLst>
                                        <p:tav tm="0">
                                          <p:val>
                                            <p:fltVal val="720"/>
                                          </p:val>
                                        </p:tav>
                                        <p:tav tm="100000">
                                          <p:val>
                                            <p:fltVal val="0"/>
                                          </p:val>
                                        </p:tav>
                                      </p:tavLst>
                                    </p:anim>
                                    <p:anim calcmode="lin" valueType="num">
                                      <p:cBhvr>
                                        <p:cTn id="50" dur="2000" fill="hold"/>
                                        <p:tgtEl>
                                          <p:spTgt spid="105"/>
                                        </p:tgtEl>
                                        <p:attrNameLst>
                                          <p:attrName>ppt_h</p:attrName>
                                        </p:attrNameLst>
                                      </p:cBhvr>
                                      <p:tavLst>
                                        <p:tav tm="0">
                                          <p:val>
                                            <p:fltVal val="0"/>
                                          </p:val>
                                        </p:tav>
                                        <p:tav tm="100000">
                                          <p:val>
                                            <p:strVal val="#ppt_h"/>
                                          </p:val>
                                        </p:tav>
                                      </p:tavLst>
                                    </p:anim>
                                    <p:anim calcmode="lin" valueType="num">
                                      <p:cBhvr>
                                        <p:cTn id="51" dur="2000" fill="hold"/>
                                        <p:tgtEl>
                                          <p:spTgt spid="105"/>
                                        </p:tgtEl>
                                        <p:attrNameLst>
                                          <p:attrName>ppt_w</p:attrName>
                                        </p:attrNameLst>
                                      </p:cBhvr>
                                      <p:tavLst>
                                        <p:tav tm="0">
                                          <p:val>
                                            <p:fltVal val="0"/>
                                          </p:val>
                                        </p:tav>
                                        <p:tav tm="100000">
                                          <p:val>
                                            <p:strVal val="#ppt_w"/>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51"/>
                                        </p:tgtEl>
                                        <p:attrNameLst>
                                          <p:attrName>style.visibility</p:attrName>
                                        </p:attrNameLst>
                                      </p:cBhvr>
                                      <p:to>
                                        <p:strVal val="visible"/>
                                      </p:to>
                                    </p:set>
                                    <p:animEffect transition="in" filter="wipe(left)">
                                      <p:cBhvr>
                                        <p:cTn id="56" dur="1000"/>
                                        <p:tgtEl>
                                          <p:spTgt spid="15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10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35" presetClass="entr" presetSubtype="0" fill="hold" grpId="0" nodeType="click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fade">
                                      <p:cBhvr>
                                        <p:cTn id="64" dur="2000"/>
                                        <p:tgtEl>
                                          <p:spTgt spid="152"/>
                                        </p:tgtEl>
                                      </p:cBhvr>
                                    </p:animEffect>
                                    <p:anim calcmode="lin" valueType="num">
                                      <p:cBhvr>
                                        <p:cTn id="65" dur="2000" fill="hold"/>
                                        <p:tgtEl>
                                          <p:spTgt spid="152"/>
                                        </p:tgtEl>
                                        <p:attrNameLst>
                                          <p:attrName>style.rotation</p:attrName>
                                        </p:attrNameLst>
                                      </p:cBhvr>
                                      <p:tavLst>
                                        <p:tav tm="0">
                                          <p:val>
                                            <p:fltVal val="720"/>
                                          </p:val>
                                        </p:tav>
                                        <p:tav tm="100000">
                                          <p:val>
                                            <p:fltVal val="0"/>
                                          </p:val>
                                        </p:tav>
                                      </p:tavLst>
                                    </p:anim>
                                    <p:anim calcmode="lin" valueType="num">
                                      <p:cBhvr>
                                        <p:cTn id="66" dur="2000" fill="hold"/>
                                        <p:tgtEl>
                                          <p:spTgt spid="152"/>
                                        </p:tgtEl>
                                        <p:attrNameLst>
                                          <p:attrName>ppt_h</p:attrName>
                                        </p:attrNameLst>
                                      </p:cBhvr>
                                      <p:tavLst>
                                        <p:tav tm="0">
                                          <p:val>
                                            <p:fltVal val="0"/>
                                          </p:val>
                                        </p:tav>
                                        <p:tav tm="100000">
                                          <p:val>
                                            <p:strVal val="#ppt_h"/>
                                          </p:val>
                                        </p:tav>
                                      </p:tavLst>
                                    </p:anim>
                                    <p:anim calcmode="lin" valueType="num">
                                      <p:cBhvr>
                                        <p:cTn id="67" dur="2000" fill="hold"/>
                                        <p:tgtEl>
                                          <p:spTgt spid="152"/>
                                        </p:tgtEl>
                                        <p:attrNameLst>
                                          <p:attrName>ppt_w</p:attrName>
                                        </p:attrNameLst>
                                      </p:cBhvr>
                                      <p:tavLst>
                                        <p:tav tm="0">
                                          <p:val>
                                            <p:fltVal val="0"/>
                                          </p:val>
                                        </p:tav>
                                        <p:tav tm="100000">
                                          <p:val>
                                            <p:strVal val="#ppt_w"/>
                                          </p:val>
                                        </p:tav>
                                      </p:tavLst>
                                    </p:anim>
                                  </p:childTnLst>
                                </p:cTn>
                              </p:par>
                              <p:par>
                                <p:cTn id="68" presetID="35" presetClass="exit" presetSubtype="0" fill="hold" grpId="3" nodeType="withEffect">
                                  <p:stCondLst>
                                    <p:cond delay="0"/>
                                  </p:stCondLst>
                                  <p:childTnLst>
                                    <p:animEffect transition="out" filter="fade">
                                      <p:cBhvr>
                                        <p:cTn id="69" dur="2000"/>
                                        <p:tgtEl>
                                          <p:spTgt spid="105"/>
                                        </p:tgtEl>
                                      </p:cBhvr>
                                    </p:animEffect>
                                    <p:anim calcmode="lin" valueType="num">
                                      <p:cBhvr>
                                        <p:cTn id="70" dur="2000"/>
                                        <p:tgtEl>
                                          <p:spTgt spid="105"/>
                                        </p:tgtEl>
                                        <p:attrNameLst>
                                          <p:attrName>style.rotation</p:attrName>
                                        </p:attrNameLst>
                                      </p:cBhvr>
                                      <p:tavLst>
                                        <p:tav tm="0">
                                          <p:val>
                                            <p:fltVal val="0"/>
                                          </p:val>
                                        </p:tav>
                                        <p:tav tm="100000">
                                          <p:val>
                                            <p:fltVal val="720"/>
                                          </p:val>
                                        </p:tav>
                                      </p:tavLst>
                                    </p:anim>
                                    <p:anim calcmode="lin" valueType="num">
                                      <p:cBhvr>
                                        <p:cTn id="71" dur="2000"/>
                                        <p:tgtEl>
                                          <p:spTgt spid="105"/>
                                        </p:tgtEl>
                                        <p:attrNameLst>
                                          <p:attrName>ppt_h</p:attrName>
                                        </p:attrNameLst>
                                      </p:cBhvr>
                                      <p:tavLst>
                                        <p:tav tm="0">
                                          <p:val>
                                            <p:strVal val="ppt_h"/>
                                          </p:val>
                                        </p:tav>
                                        <p:tav tm="100000">
                                          <p:val>
                                            <p:fltVal val="0"/>
                                          </p:val>
                                        </p:tav>
                                      </p:tavLst>
                                    </p:anim>
                                    <p:anim calcmode="lin" valueType="num">
                                      <p:cBhvr>
                                        <p:cTn id="72" dur="2000"/>
                                        <p:tgtEl>
                                          <p:spTgt spid="105"/>
                                        </p:tgtEl>
                                        <p:attrNameLst>
                                          <p:attrName>ppt_w</p:attrName>
                                        </p:attrNameLst>
                                      </p:cBhvr>
                                      <p:tavLst>
                                        <p:tav tm="0">
                                          <p:val>
                                            <p:strVal val="ppt_w"/>
                                          </p:val>
                                        </p:tav>
                                        <p:tav tm="100000">
                                          <p:val>
                                            <p:fltVal val="0"/>
                                          </p:val>
                                        </p:tav>
                                      </p:tavLst>
                                    </p:anim>
                                    <p:set>
                                      <p:cBhvr>
                                        <p:cTn id="73" dur="1" fill="hold">
                                          <p:stCondLst>
                                            <p:cond delay="1999"/>
                                          </p:stCondLst>
                                        </p:cTn>
                                        <p:tgtEl>
                                          <p:spTgt spid="10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52"/>
                                        </p:tgtEl>
                                      </p:cBhvr>
                                    </p:animEffect>
                                    <p:set>
                                      <p:cBhvr>
                                        <p:cTn id="76" dur="1" fill="hold">
                                          <p:stCondLst>
                                            <p:cond delay="999"/>
                                          </p:stCondLst>
                                        </p:cTn>
                                        <p:tgtEl>
                                          <p:spTgt spid="52"/>
                                        </p:tgtEl>
                                        <p:attrNameLst>
                                          <p:attrName>style.visibility</p:attrName>
                                        </p:attrNameLst>
                                      </p:cBhvr>
                                      <p:to>
                                        <p:strVal val="hidden"/>
                                      </p:to>
                                    </p:set>
                                  </p:childTnLst>
                                </p:cTn>
                              </p:par>
                            </p:childTnLst>
                          </p:cTn>
                        </p:par>
                        <p:par>
                          <p:cTn id="77" fill="hold">
                            <p:stCondLst>
                              <p:cond delay="2000"/>
                            </p:stCondLst>
                            <p:childTnLst>
                              <p:par>
                                <p:cTn id="78" presetID="30" presetClass="exit" presetSubtype="0" fill="hold" grpId="0" nodeType="afterEffect">
                                  <p:stCondLst>
                                    <p:cond delay="0"/>
                                  </p:stCondLst>
                                  <p:iterate type="lt">
                                    <p:tmPct val="0"/>
                                  </p:iterate>
                                  <p:childTnLst>
                                    <p:animEffect transition="out" filter="fade">
                                      <p:cBhvr>
                                        <p:cTn id="79" dur="800" accel="100000">
                                          <p:stCondLst>
                                            <p:cond delay="200"/>
                                          </p:stCondLst>
                                        </p:cTn>
                                        <p:tgtEl>
                                          <p:spTgt spid="76"/>
                                        </p:tgtEl>
                                      </p:cBhvr>
                                    </p:animEffect>
                                    <p:anim calcmode="lin" valueType="num">
                                      <p:cBhvr>
                                        <p:cTn id="80" dur="800" accel="100000">
                                          <p:stCondLst>
                                            <p:cond delay="200"/>
                                          </p:stCondLst>
                                        </p:cTn>
                                        <p:tgtEl>
                                          <p:spTgt spid="76"/>
                                        </p:tgtEl>
                                        <p:attrNameLst>
                                          <p:attrName>style.rotation</p:attrName>
                                        </p:attrNameLst>
                                      </p:cBhvr>
                                      <p:tavLst>
                                        <p:tav tm="0">
                                          <p:val>
                                            <p:fltVal val="0"/>
                                          </p:val>
                                        </p:tav>
                                        <p:tav tm="100000">
                                          <p:val>
                                            <p:fltVal val="-90"/>
                                          </p:val>
                                        </p:tav>
                                      </p:tavLst>
                                    </p:anim>
                                    <p:anim calcmode="lin" valueType="num">
                                      <p:cBhvr>
                                        <p:cTn id="81" dur="200" decel="100000"/>
                                        <p:tgtEl>
                                          <p:spTgt spid="76"/>
                                        </p:tgtEl>
                                        <p:attrNameLst>
                                          <p:attrName>ppt_x</p:attrName>
                                        </p:attrNameLst>
                                      </p:cBhvr>
                                      <p:tavLst>
                                        <p:tav tm="0">
                                          <p:val>
                                            <p:strVal val="ppt_x"/>
                                          </p:val>
                                        </p:tav>
                                        <p:tav tm="100000">
                                          <p:val>
                                            <p:strVal val="ppt_x-0.05"/>
                                          </p:val>
                                        </p:tav>
                                      </p:tavLst>
                                    </p:anim>
                                    <p:anim calcmode="lin" valueType="num">
                                      <p:cBhvr>
                                        <p:cTn id="82" dur="200" decel="100000"/>
                                        <p:tgtEl>
                                          <p:spTgt spid="76"/>
                                        </p:tgtEl>
                                        <p:attrNameLst>
                                          <p:attrName>ppt_y</p:attrName>
                                        </p:attrNameLst>
                                      </p:cBhvr>
                                      <p:tavLst>
                                        <p:tav tm="0">
                                          <p:val>
                                            <p:strVal val="ppt_y"/>
                                          </p:val>
                                        </p:tav>
                                        <p:tav tm="100000">
                                          <p:val>
                                            <p:strVal val="ppt_y+0.1"/>
                                          </p:val>
                                        </p:tav>
                                      </p:tavLst>
                                    </p:anim>
                                    <p:anim calcmode="lin" valueType="num">
                                      <p:cBhvr>
                                        <p:cTn id="83" dur="800" accel="100000">
                                          <p:stCondLst>
                                            <p:cond delay="200"/>
                                          </p:stCondLst>
                                        </p:cTn>
                                        <p:tgtEl>
                                          <p:spTgt spid="76"/>
                                        </p:tgtEl>
                                        <p:attrNameLst>
                                          <p:attrName>ppt_x</p:attrName>
                                        </p:attrNameLst>
                                      </p:cBhvr>
                                      <p:tavLst>
                                        <p:tav tm="0">
                                          <p:val>
                                            <p:strVal val="ppt_x"/>
                                          </p:val>
                                        </p:tav>
                                        <p:tav tm="100000">
                                          <p:val>
                                            <p:strVal val="ppt_x+0.4+0.05"/>
                                          </p:val>
                                        </p:tav>
                                      </p:tavLst>
                                    </p:anim>
                                    <p:anim calcmode="lin" valueType="num">
                                      <p:cBhvr>
                                        <p:cTn id="84" dur="800" accel="100000">
                                          <p:stCondLst>
                                            <p:cond delay="200"/>
                                          </p:stCondLst>
                                        </p:cTn>
                                        <p:tgtEl>
                                          <p:spTgt spid="76"/>
                                        </p:tgtEl>
                                        <p:attrNameLst>
                                          <p:attrName>ppt_y</p:attrName>
                                        </p:attrNameLst>
                                      </p:cBhvr>
                                      <p:tavLst>
                                        <p:tav tm="0">
                                          <p:val>
                                            <p:strVal val="ppt_y"/>
                                          </p:val>
                                        </p:tav>
                                        <p:tav tm="100000">
                                          <p:val>
                                            <p:strVal val="ppt_y-0.4-0.1"/>
                                          </p:val>
                                        </p:tav>
                                      </p:tavLst>
                                    </p:anim>
                                    <p:set>
                                      <p:cBhvr>
                                        <p:cTn id="85" dur="1" fill="hold">
                                          <p:stCondLst>
                                            <p:cond delay="999"/>
                                          </p:stCondLst>
                                        </p:cTn>
                                        <p:tgtEl>
                                          <p:spTgt spid="7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150"/>
                                        </p:tgtEl>
                                        <p:attrNameLst>
                                          <p:attrName>style.visibility</p:attrName>
                                        </p:attrNameLst>
                                      </p:cBhvr>
                                      <p:to>
                                        <p:strVal val="visible"/>
                                      </p:to>
                                    </p:set>
                                    <p:animEffect transition="in" filter="wipe(left)">
                                      <p:cBhvr>
                                        <p:cTn id="90" dur="1000"/>
                                        <p:tgtEl>
                                          <p:spTgt spid="150"/>
                                        </p:tgtEl>
                                      </p:cBhvr>
                                    </p:animEffect>
                                  </p:childTnLst>
                                </p:cTn>
                              </p:par>
                              <p:par>
                                <p:cTn id="91" presetID="10" presetClass="entr" presetSubtype="0" fill="hold" nodeType="with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fade">
                                      <p:cBhvr>
                                        <p:cTn id="93" dur="1000"/>
                                        <p:tgtEl>
                                          <p:spTgt spid="45"/>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3" nodeType="clickEffect">
                                  <p:stCondLst>
                                    <p:cond delay="0"/>
                                  </p:stCondLst>
                                  <p:childTnLst>
                                    <p:animEffect transition="out" filter="fade">
                                      <p:cBhvr>
                                        <p:cTn id="97" dur="1000"/>
                                        <p:tgtEl>
                                          <p:spTgt spid="45"/>
                                        </p:tgtEl>
                                      </p:cBhvr>
                                    </p:animEffect>
                                    <p:set>
                                      <p:cBhvr>
                                        <p:cTn id="98" dur="1" fill="hold">
                                          <p:stCondLst>
                                            <p:cond delay="999"/>
                                          </p:stCondLst>
                                        </p:cTn>
                                        <p:tgtEl>
                                          <p:spTgt spid="45"/>
                                        </p:tgtEl>
                                        <p:attrNameLst>
                                          <p:attrName>style.visibility</p:attrName>
                                        </p:attrNameLst>
                                      </p:cBhvr>
                                      <p:to>
                                        <p:strVal val="hidden"/>
                                      </p:to>
                                    </p:set>
                                  </p:childTnLst>
                                </p:cTn>
                              </p:par>
                              <p:par>
                                <p:cTn id="99" presetID="35" presetClass="exit" presetSubtype="0" fill="hold" grpId="1" nodeType="withEffect">
                                  <p:stCondLst>
                                    <p:cond delay="0"/>
                                  </p:stCondLst>
                                  <p:childTnLst>
                                    <p:animEffect transition="out" filter="fade">
                                      <p:cBhvr>
                                        <p:cTn id="100" dur="2000"/>
                                        <p:tgtEl>
                                          <p:spTgt spid="152"/>
                                        </p:tgtEl>
                                      </p:cBhvr>
                                    </p:animEffect>
                                    <p:anim calcmode="lin" valueType="num">
                                      <p:cBhvr>
                                        <p:cTn id="101" dur="2000"/>
                                        <p:tgtEl>
                                          <p:spTgt spid="152"/>
                                        </p:tgtEl>
                                        <p:attrNameLst>
                                          <p:attrName>style.rotation</p:attrName>
                                        </p:attrNameLst>
                                      </p:cBhvr>
                                      <p:tavLst>
                                        <p:tav tm="0">
                                          <p:val>
                                            <p:fltVal val="0"/>
                                          </p:val>
                                        </p:tav>
                                        <p:tav tm="100000">
                                          <p:val>
                                            <p:fltVal val="720"/>
                                          </p:val>
                                        </p:tav>
                                      </p:tavLst>
                                    </p:anim>
                                    <p:anim calcmode="lin" valueType="num">
                                      <p:cBhvr>
                                        <p:cTn id="102" dur="2000"/>
                                        <p:tgtEl>
                                          <p:spTgt spid="152"/>
                                        </p:tgtEl>
                                        <p:attrNameLst>
                                          <p:attrName>ppt_h</p:attrName>
                                        </p:attrNameLst>
                                      </p:cBhvr>
                                      <p:tavLst>
                                        <p:tav tm="0">
                                          <p:val>
                                            <p:strVal val="ppt_h"/>
                                          </p:val>
                                        </p:tav>
                                        <p:tav tm="100000">
                                          <p:val>
                                            <p:fltVal val="0"/>
                                          </p:val>
                                        </p:tav>
                                      </p:tavLst>
                                    </p:anim>
                                    <p:anim calcmode="lin" valueType="num">
                                      <p:cBhvr>
                                        <p:cTn id="103" dur="2000"/>
                                        <p:tgtEl>
                                          <p:spTgt spid="152"/>
                                        </p:tgtEl>
                                        <p:attrNameLst>
                                          <p:attrName>ppt_w</p:attrName>
                                        </p:attrNameLst>
                                      </p:cBhvr>
                                      <p:tavLst>
                                        <p:tav tm="0">
                                          <p:val>
                                            <p:strVal val="ppt_w"/>
                                          </p:val>
                                        </p:tav>
                                        <p:tav tm="100000">
                                          <p:val>
                                            <p:fltVal val="0"/>
                                          </p:val>
                                        </p:tav>
                                      </p:tavLst>
                                    </p:anim>
                                    <p:set>
                                      <p:cBhvr>
                                        <p:cTn id="104" dur="1" fill="hold">
                                          <p:stCondLst>
                                            <p:cond delay="1999"/>
                                          </p:stCondLst>
                                        </p:cTn>
                                        <p:tgtEl>
                                          <p:spTgt spid="152"/>
                                        </p:tgtEl>
                                        <p:attrNameLst>
                                          <p:attrName>style.visibility</p:attrName>
                                        </p:attrNameLst>
                                      </p:cBhvr>
                                      <p:to>
                                        <p:strVal val="hidden"/>
                                      </p:to>
                                    </p:set>
                                  </p:childTnLst>
                                </p:cTn>
                              </p:par>
                              <p:par>
                                <p:cTn id="105" presetID="35" presetClass="entr" presetSubtype="0" fill="hold" grpId="0" nodeType="withEffect">
                                  <p:stCondLst>
                                    <p:cond delay="0"/>
                                  </p:stCondLst>
                                  <p:childTnLst>
                                    <p:set>
                                      <p:cBhvr>
                                        <p:cTn id="106" dur="1" fill="hold">
                                          <p:stCondLst>
                                            <p:cond delay="0"/>
                                          </p:stCondLst>
                                        </p:cTn>
                                        <p:tgtEl>
                                          <p:spTgt spid="160"/>
                                        </p:tgtEl>
                                        <p:attrNameLst>
                                          <p:attrName>style.visibility</p:attrName>
                                        </p:attrNameLst>
                                      </p:cBhvr>
                                      <p:to>
                                        <p:strVal val="visible"/>
                                      </p:to>
                                    </p:set>
                                    <p:animEffect transition="in" filter="fade">
                                      <p:cBhvr>
                                        <p:cTn id="107" dur="2000"/>
                                        <p:tgtEl>
                                          <p:spTgt spid="160"/>
                                        </p:tgtEl>
                                      </p:cBhvr>
                                    </p:animEffect>
                                    <p:anim calcmode="lin" valueType="num">
                                      <p:cBhvr>
                                        <p:cTn id="108" dur="2000" fill="hold"/>
                                        <p:tgtEl>
                                          <p:spTgt spid="160"/>
                                        </p:tgtEl>
                                        <p:attrNameLst>
                                          <p:attrName>style.rotation</p:attrName>
                                        </p:attrNameLst>
                                      </p:cBhvr>
                                      <p:tavLst>
                                        <p:tav tm="0">
                                          <p:val>
                                            <p:fltVal val="720"/>
                                          </p:val>
                                        </p:tav>
                                        <p:tav tm="100000">
                                          <p:val>
                                            <p:fltVal val="0"/>
                                          </p:val>
                                        </p:tav>
                                      </p:tavLst>
                                    </p:anim>
                                    <p:anim calcmode="lin" valueType="num">
                                      <p:cBhvr>
                                        <p:cTn id="109" dur="2000" fill="hold"/>
                                        <p:tgtEl>
                                          <p:spTgt spid="160"/>
                                        </p:tgtEl>
                                        <p:attrNameLst>
                                          <p:attrName>ppt_h</p:attrName>
                                        </p:attrNameLst>
                                      </p:cBhvr>
                                      <p:tavLst>
                                        <p:tav tm="0">
                                          <p:val>
                                            <p:fltVal val="0"/>
                                          </p:val>
                                        </p:tav>
                                        <p:tav tm="100000">
                                          <p:val>
                                            <p:strVal val="#ppt_h"/>
                                          </p:val>
                                        </p:tav>
                                      </p:tavLst>
                                    </p:anim>
                                    <p:anim calcmode="lin" valueType="num">
                                      <p:cBhvr>
                                        <p:cTn id="110" dur="2000" fill="hold"/>
                                        <p:tgtEl>
                                          <p:spTgt spid="160"/>
                                        </p:tgtEl>
                                        <p:attrNameLst>
                                          <p:attrName>ppt_w</p:attrName>
                                        </p:attrNameLst>
                                      </p:cBhvr>
                                      <p:tavLst>
                                        <p:tav tm="0">
                                          <p:val>
                                            <p:fltVal val="0"/>
                                          </p:val>
                                        </p:tav>
                                        <p:tav tm="100000">
                                          <p:val>
                                            <p:strVal val="#ppt_w"/>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93"/>
                                        </p:tgtEl>
                                        <p:attrNameLst>
                                          <p:attrName>style.visibility</p:attrName>
                                        </p:attrNameLst>
                                      </p:cBhvr>
                                      <p:to>
                                        <p:strVal val="visible"/>
                                      </p:to>
                                    </p:set>
                                    <p:animEffect transition="in" filter="wipe(down)">
                                      <p:cBhvr>
                                        <p:cTn id="115" dur="1000"/>
                                        <p:tgtEl>
                                          <p:spTgt spid="93"/>
                                        </p:tgtEl>
                                      </p:cBhvr>
                                    </p:animEffect>
                                  </p:childTnLst>
                                </p:cTn>
                              </p:par>
                              <p:par>
                                <p:cTn id="116" presetID="10" presetClass="entr" presetSubtype="0" fill="hold" grpId="2" nodeType="withEffect">
                                  <p:stCondLst>
                                    <p:cond delay="0"/>
                                  </p:stCondLst>
                                  <p:childTnLst>
                                    <p:set>
                                      <p:cBhvr>
                                        <p:cTn id="117" dur="1" fill="hold">
                                          <p:stCondLst>
                                            <p:cond delay="0"/>
                                          </p:stCondLst>
                                        </p:cTn>
                                        <p:tgtEl>
                                          <p:spTgt spid="52"/>
                                        </p:tgtEl>
                                        <p:attrNameLst>
                                          <p:attrName>style.visibility</p:attrName>
                                        </p:attrNameLst>
                                      </p:cBhvr>
                                      <p:to>
                                        <p:strVal val="visible"/>
                                      </p:to>
                                    </p:set>
                                    <p:animEffect transition="in" filter="fade">
                                      <p:cBhvr>
                                        <p:cTn id="118" dur="1000"/>
                                        <p:tgtEl>
                                          <p:spTgt spid="5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grpId="3" nodeType="clickEffect">
                                  <p:stCondLst>
                                    <p:cond delay="0"/>
                                  </p:stCondLst>
                                  <p:childTnLst>
                                    <p:animEffect transition="out" filter="fade">
                                      <p:cBhvr>
                                        <p:cTn id="122" dur="1000"/>
                                        <p:tgtEl>
                                          <p:spTgt spid="52"/>
                                        </p:tgtEl>
                                      </p:cBhvr>
                                    </p:animEffect>
                                    <p:set>
                                      <p:cBhvr>
                                        <p:cTn id="123" dur="1" fill="hold">
                                          <p:stCondLst>
                                            <p:cond delay="999"/>
                                          </p:stCondLst>
                                        </p:cTn>
                                        <p:tgtEl>
                                          <p:spTgt spid="52"/>
                                        </p:tgtEl>
                                        <p:attrNameLst>
                                          <p:attrName>style.visibility</p:attrName>
                                        </p:attrNameLst>
                                      </p:cBhvr>
                                      <p:to>
                                        <p:strVal val="hidden"/>
                                      </p:to>
                                    </p:set>
                                  </p:childTnLst>
                                </p:cTn>
                              </p:par>
                            </p:childTnLst>
                          </p:cTn>
                        </p:par>
                        <p:par>
                          <p:cTn id="124" fill="hold">
                            <p:stCondLst>
                              <p:cond delay="1000"/>
                            </p:stCondLst>
                            <p:childTnLst>
                              <p:par>
                                <p:cTn id="125" presetID="53" presetClass="entr" presetSubtype="0" fill="hold" grpId="0" nodeType="afterEffect">
                                  <p:stCondLst>
                                    <p:cond delay="0"/>
                                  </p:stCondLst>
                                  <p:childTnLst>
                                    <p:set>
                                      <p:cBhvr>
                                        <p:cTn id="126" dur="1" fill="hold">
                                          <p:stCondLst>
                                            <p:cond delay="0"/>
                                          </p:stCondLst>
                                        </p:cTn>
                                        <p:tgtEl>
                                          <p:spTgt spid="164"/>
                                        </p:tgtEl>
                                        <p:attrNameLst>
                                          <p:attrName>style.visibility</p:attrName>
                                        </p:attrNameLst>
                                      </p:cBhvr>
                                      <p:to>
                                        <p:strVal val="visible"/>
                                      </p:to>
                                    </p:set>
                                    <p:anim calcmode="lin" valueType="num">
                                      <p:cBhvr>
                                        <p:cTn id="127" dur="1000" fill="hold"/>
                                        <p:tgtEl>
                                          <p:spTgt spid="164"/>
                                        </p:tgtEl>
                                        <p:attrNameLst>
                                          <p:attrName>ppt_w</p:attrName>
                                        </p:attrNameLst>
                                      </p:cBhvr>
                                      <p:tavLst>
                                        <p:tav tm="0">
                                          <p:val>
                                            <p:fltVal val="0"/>
                                          </p:val>
                                        </p:tav>
                                        <p:tav tm="100000">
                                          <p:val>
                                            <p:strVal val="#ppt_w"/>
                                          </p:val>
                                        </p:tav>
                                      </p:tavLst>
                                    </p:anim>
                                    <p:anim calcmode="lin" valueType="num">
                                      <p:cBhvr>
                                        <p:cTn id="128" dur="1000" fill="hold"/>
                                        <p:tgtEl>
                                          <p:spTgt spid="164"/>
                                        </p:tgtEl>
                                        <p:attrNameLst>
                                          <p:attrName>ppt_h</p:attrName>
                                        </p:attrNameLst>
                                      </p:cBhvr>
                                      <p:tavLst>
                                        <p:tav tm="0">
                                          <p:val>
                                            <p:fltVal val="0"/>
                                          </p:val>
                                        </p:tav>
                                        <p:tav tm="100000">
                                          <p:val>
                                            <p:strVal val="#ppt_h"/>
                                          </p:val>
                                        </p:tav>
                                      </p:tavLst>
                                    </p:anim>
                                    <p:animEffect transition="in" filter="fade">
                                      <p:cBhvr>
                                        <p:cTn id="129" dur="1000"/>
                                        <p:tgtEl>
                                          <p:spTgt spid="164"/>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161"/>
                                        </p:tgtEl>
                                        <p:attrNameLst>
                                          <p:attrName>style.visibility</p:attrName>
                                        </p:attrNameLst>
                                      </p:cBhvr>
                                      <p:to>
                                        <p:strVal val="visible"/>
                                      </p:to>
                                    </p:set>
                                    <p:anim calcmode="lin" valueType="num">
                                      <p:cBhvr>
                                        <p:cTn id="134" dur="1000" fill="hold"/>
                                        <p:tgtEl>
                                          <p:spTgt spid="161"/>
                                        </p:tgtEl>
                                        <p:attrNameLst>
                                          <p:attrName>ppt_w</p:attrName>
                                        </p:attrNameLst>
                                      </p:cBhvr>
                                      <p:tavLst>
                                        <p:tav tm="0">
                                          <p:val>
                                            <p:fltVal val="0"/>
                                          </p:val>
                                        </p:tav>
                                        <p:tav tm="100000">
                                          <p:val>
                                            <p:strVal val="#ppt_w"/>
                                          </p:val>
                                        </p:tav>
                                      </p:tavLst>
                                    </p:anim>
                                    <p:anim calcmode="lin" valueType="num">
                                      <p:cBhvr>
                                        <p:cTn id="135" dur="1000" fill="hold"/>
                                        <p:tgtEl>
                                          <p:spTgt spid="161"/>
                                        </p:tgtEl>
                                        <p:attrNameLst>
                                          <p:attrName>ppt_h</p:attrName>
                                        </p:attrNameLst>
                                      </p:cBhvr>
                                      <p:tavLst>
                                        <p:tav tm="0">
                                          <p:val>
                                            <p:fltVal val="0"/>
                                          </p:val>
                                        </p:tav>
                                        <p:tav tm="100000">
                                          <p:val>
                                            <p:strVal val="#ppt_h"/>
                                          </p:val>
                                        </p:tav>
                                      </p:tavLst>
                                    </p:anim>
                                    <p:animEffect transition="in" filter="fade">
                                      <p:cBhvr>
                                        <p:cTn id="136" dur="1000"/>
                                        <p:tgtEl>
                                          <p:spTgt spid="161"/>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0" fill="hold" grpId="0" nodeType="clickEffect">
                                  <p:stCondLst>
                                    <p:cond delay="0"/>
                                  </p:stCondLst>
                                  <p:childTnLst>
                                    <p:set>
                                      <p:cBhvr>
                                        <p:cTn id="140" dur="1" fill="hold">
                                          <p:stCondLst>
                                            <p:cond delay="0"/>
                                          </p:stCondLst>
                                        </p:cTn>
                                        <p:tgtEl>
                                          <p:spTgt spid="162"/>
                                        </p:tgtEl>
                                        <p:attrNameLst>
                                          <p:attrName>style.visibility</p:attrName>
                                        </p:attrNameLst>
                                      </p:cBhvr>
                                      <p:to>
                                        <p:strVal val="visible"/>
                                      </p:to>
                                    </p:set>
                                    <p:anim calcmode="lin" valueType="num">
                                      <p:cBhvr>
                                        <p:cTn id="141" dur="1000" fill="hold"/>
                                        <p:tgtEl>
                                          <p:spTgt spid="162"/>
                                        </p:tgtEl>
                                        <p:attrNameLst>
                                          <p:attrName>ppt_w</p:attrName>
                                        </p:attrNameLst>
                                      </p:cBhvr>
                                      <p:tavLst>
                                        <p:tav tm="0">
                                          <p:val>
                                            <p:fltVal val="0"/>
                                          </p:val>
                                        </p:tav>
                                        <p:tav tm="100000">
                                          <p:val>
                                            <p:strVal val="#ppt_w"/>
                                          </p:val>
                                        </p:tav>
                                      </p:tavLst>
                                    </p:anim>
                                    <p:anim calcmode="lin" valueType="num">
                                      <p:cBhvr>
                                        <p:cTn id="142" dur="1000" fill="hold"/>
                                        <p:tgtEl>
                                          <p:spTgt spid="162"/>
                                        </p:tgtEl>
                                        <p:attrNameLst>
                                          <p:attrName>ppt_h</p:attrName>
                                        </p:attrNameLst>
                                      </p:cBhvr>
                                      <p:tavLst>
                                        <p:tav tm="0">
                                          <p:val>
                                            <p:fltVal val="0"/>
                                          </p:val>
                                        </p:tav>
                                        <p:tav tm="100000">
                                          <p:val>
                                            <p:strVal val="#ppt_h"/>
                                          </p:val>
                                        </p:tav>
                                      </p:tavLst>
                                    </p:anim>
                                    <p:animEffect transition="in" filter="fade">
                                      <p:cBhvr>
                                        <p:cTn id="143" dur="1000"/>
                                        <p:tgtEl>
                                          <p:spTgt spid="162"/>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0" fill="hold" grpId="0" nodeType="clickEffect">
                                  <p:stCondLst>
                                    <p:cond delay="0"/>
                                  </p:stCondLst>
                                  <p:childTnLst>
                                    <p:set>
                                      <p:cBhvr>
                                        <p:cTn id="147" dur="1" fill="hold">
                                          <p:stCondLst>
                                            <p:cond delay="0"/>
                                          </p:stCondLst>
                                        </p:cTn>
                                        <p:tgtEl>
                                          <p:spTgt spid="163"/>
                                        </p:tgtEl>
                                        <p:attrNameLst>
                                          <p:attrName>style.visibility</p:attrName>
                                        </p:attrNameLst>
                                      </p:cBhvr>
                                      <p:to>
                                        <p:strVal val="visible"/>
                                      </p:to>
                                    </p:set>
                                    <p:anim calcmode="lin" valueType="num">
                                      <p:cBhvr>
                                        <p:cTn id="148" dur="1000" fill="hold"/>
                                        <p:tgtEl>
                                          <p:spTgt spid="163"/>
                                        </p:tgtEl>
                                        <p:attrNameLst>
                                          <p:attrName>ppt_w</p:attrName>
                                        </p:attrNameLst>
                                      </p:cBhvr>
                                      <p:tavLst>
                                        <p:tav tm="0">
                                          <p:val>
                                            <p:fltVal val="0"/>
                                          </p:val>
                                        </p:tav>
                                        <p:tav tm="100000">
                                          <p:val>
                                            <p:strVal val="#ppt_w"/>
                                          </p:val>
                                        </p:tav>
                                      </p:tavLst>
                                    </p:anim>
                                    <p:anim calcmode="lin" valueType="num">
                                      <p:cBhvr>
                                        <p:cTn id="149" dur="1000" fill="hold"/>
                                        <p:tgtEl>
                                          <p:spTgt spid="163"/>
                                        </p:tgtEl>
                                        <p:attrNameLst>
                                          <p:attrName>ppt_h</p:attrName>
                                        </p:attrNameLst>
                                      </p:cBhvr>
                                      <p:tavLst>
                                        <p:tav tm="0">
                                          <p:val>
                                            <p:fltVal val="0"/>
                                          </p:val>
                                        </p:tav>
                                        <p:tav tm="100000">
                                          <p:val>
                                            <p:strVal val="#ppt_h"/>
                                          </p:val>
                                        </p:tav>
                                      </p:tavLst>
                                    </p:anim>
                                    <p:animEffect transition="in" filter="fade">
                                      <p:cBhvr>
                                        <p:cTn id="150" dur="1000"/>
                                        <p:tgtEl>
                                          <p:spTgt spid="163"/>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xit" presetSubtype="0" fill="hold" grpId="1" nodeType="clickEffect">
                                  <p:stCondLst>
                                    <p:cond delay="0"/>
                                  </p:stCondLst>
                                  <p:childTnLst>
                                    <p:animEffect transition="out" filter="fade">
                                      <p:cBhvr>
                                        <p:cTn id="154" dur="1000"/>
                                        <p:tgtEl>
                                          <p:spTgt spid="164"/>
                                        </p:tgtEl>
                                      </p:cBhvr>
                                    </p:animEffect>
                                    <p:set>
                                      <p:cBhvr>
                                        <p:cTn id="155" dur="1" fill="hold">
                                          <p:stCondLst>
                                            <p:cond delay="999"/>
                                          </p:stCondLst>
                                        </p:cTn>
                                        <p:tgtEl>
                                          <p:spTgt spid="164"/>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161"/>
                                        </p:tgtEl>
                                      </p:cBhvr>
                                    </p:animEffect>
                                    <p:set>
                                      <p:cBhvr>
                                        <p:cTn id="158" dur="1" fill="hold">
                                          <p:stCondLst>
                                            <p:cond delay="999"/>
                                          </p:stCondLst>
                                        </p:cTn>
                                        <p:tgtEl>
                                          <p:spTgt spid="161"/>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1000"/>
                                        <p:tgtEl>
                                          <p:spTgt spid="162"/>
                                        </p:tgtEl>
                                      </p:cBhvr>
                                    </p:animEffect>
                                    <p:set>
                                      <p:cBhvr>
                                        <p:cTn id="161" dur="1" fill="hold">
                                          <p:stCondLst>
                                            <p:cond delay="999"/>
                                          </p:stCondLst>
                                        </p:cTn>
                                        <p:tgtEl>
                                          <p:spTgt spid="162"/>
                                        </p:tgtEl>
                                        <p:attrNameLst>
                                          <p:attrName>style.visibility</p:attrName>
                                        </p:attrNameLst>
                                      </p:cBhvr>
                                      <p:to>
                                        <p:strVal val="hidden"/>
                                      </p:to>
                                    </p:set>
                                  </p:childTnLst>
                                </p:cTn>
                              </p:par>
                              <p:par>
                                <p:cTn id="162" presetID="10" presetClass="exit" presetSubtype="0" fill="hold" grpId="1" nodeType="withEffect">
                                  <p:stCondLst>
                                    <p:cond delay="0"/>
                                  </p:stCondLst>
                                  <p:childTnLst>
                                    <p:animEffect transition="out" filter="fade">
                                      <p:cBhvr>
                                        <p:cTn id="163" dur="1000"/>
                                        <p:tgtEl>
                                          <p:spTgt spid="163"/>
                                        </p:tgtEl>
                                      </p:cBhvr>
                                    </p:animEffect>
                                    <p:set>
                                      <p:cBhvr>
                                        <p:cTn id="164" dur="1" fill="hold">
                                          <p:stCondLst>
                                            <p:cond delay="999"/>
                                          </p:stCondLst>
                                        </p:cTn>
                                        <p:tgtEl>
                                          <p:spTgt spid="163"/>
                                        </p:tgtEl>
                                        <p:attrNameLst>
                                          <p:attrName>style.visibility</p:attrName>
                                        </p:attrNameLst>
                                      </p:cBhvr>
                                      <p:to>
                                        <p:strVal val="hidden"/>
                                      </p:to>
                                    </p:set>
                                  </p:childTnLst>
                                </p:cTn>
                              </p:par>
                            </p:childTnLst>
                          </p:cTn>
                        </p:par>
                        <p:par>
                          <p:cTn id="165" fill="hold">
                            <p:stCondLst>
                              <p:cond delay="1000"/>
                            </p:stCondLst>
                            <p:childTnLst>
                              <p:par>
                                <p:cTn id="166" presetID="10" presetClass="entr" presetSubtype="0" fill="hold" grpId="0" nodeType="afterEffect">
                                  <p:stCondLst>
                                    <p:cond delay="0"/>
                                  </p:stCondLst>
                                  <p:childTnLst>
                                    <p:set>
                                      <p:cBhvr>
                                        <p:cTn id="167" dur="1" fill="hold">
                                          <p:stCondLst>
                                            <p:cond delay="0"/>
                                          </p:stCondLst>
                                        </p:cTn>
                                        <p:tgtEl>
                                          <p:spTgt spid="49"/>
                                        </p:tgtEl>
                                        <p:attrNameLst>
                                          <p:attrName>style.visibility</p:attrName>
                                        </p:attrNameLst>
                                      </p:cBhvr>
                                      <p:to>
                                        <p:strVal val="visible"/>
                                      </p:to>
                                    </p:set>
                                    <p:animEffect transition="in" filter="fade">
                                      <p:cBhvr>
                                        <p:cTn id="168" dur="1000"/>
                                        <p:tgtEl>
                                          <p:spTgt spid="49"/>
                                        </p:tgtEl>
                                      </p:cBhvr>
                                    </p:animEffect>
                                  </p:childTnLst>
                                </p:cTn>
                              </p:par>
                              <p:par>
                                <p:cTn id="169" presetID="10" presetClass="entr" presetSubtype="0" fill="hold" grpId="0" nodeType="withEffect">
                                  <p:stCondLst>
                                    <p:cond delay="0"/>
                                  </p:stCondLst>
                                  <p:childTnLst>
                                    <p:set>
                                      <p:cBhvr>
                                        <p:cTn id="170" dur="1" fill="hold">
                                          <p:stCondLst>
                                            <p:cond delay="0"/>
                                          </p:stCondLst>
                                        </p:cTn>
                                        <p:tgtEl>
                                          <p:spTgt spid="50"/>
                                        </p:tgtEl>
                                        <p:attrNameLst>
                                          <p:attrName>style.visibility</p:attrName>
                                        </p:attrNameLst>
                                      </p:cBhvr>
                                      <p:to>
                                        <p:strVal val="visible"/>
                                      </p:to>
                                    </p:set>
                                    <p:animEffect transition="in" filter="fade">
                                      <p:cBhvr>
                                        <p:cTn id="171" dur="1000"/>
                                        <p:tgtEl>
                                          <p:spTgt spid="50"/>
                                        </p:tgtEl>
                                      </p:cBhvr>
                                    </p:animEffect>
                                  </p:childTnLst>
                                </p:cTn>
                              </p:par>
                              <p:par>
                                <p:cTn id="172" presetID="10" presetClass="entr" presetSubtype="0" fill="hold" grpId="4" nodeType="withEffect">
                                  <p:stCondLst>
                                    <p:cond delay="0"/>
                                  </p:stCondLst>
                                  <p:childTnLst>
                                    <p:set>
                                      <p:cBhvr>
                                        <p:cTn id="173" dur="1" fill="hold">
                                          <p:stCondLst>
                                            <p:cond delay="0"/>
                                          </p:stCondLst>
                                        </p:cTn>
                                        <p:tgtEl>
                                          <p:spTgt spid="45"/>
                                        </p:tgtEl>
                                        <p:attrNameLst>
                                          <p:attrName>style.visibility</p:attrName>
                                        </p:attrNameLst>
                                      </p:cBhvr>
                                      <p:to>
                                        <p:strVal val="visible"/>
                                      </p:to>
                                    </p:set>
                                    <p:animEffect transition="in" filter="fade">
                                      <p:cBhvr>
                                        <p:cTn id="174" dur="1000"/>
                                        <p:tgtEl>
                                          <p:spTgt spid="45"/>
                                        </p:tgtEl>
                                      </p:cBhvr>
                                    </p:animEffect>
                                  </p:childTnLst>
                                </p:cTn>
                              </p:par>
                              <p:par>
                                <p:cTn id="175" presetID="10" presetClass="entr" presetSubtype="0" fill="hold" grpId="4" nodeType="withEffect">
                                  <p:stCondLst>
                                    <p:cond delay="0"/>
                                  </p:stCondLst>
                                  <p:childTnLst>
                                    <p:set>
                                      <p:cBhvr>
                                        <p:cTn id="176" dur="1" fill="hold">
                                          <p:stCondLst>
                                            <p:cond delay="0"/>
                                          </p:stCondLst>
                                        </p:cTn>
                                        <p:tgtEl>
                                          <p:spTgt spid="52"/>
                                        </p:tgtEl>
                                        <p:attrNameLst>
                                          <p:attrName>style.visibility</p:attrName>
                                        </p:attrNameLst>
                                      </p:cBhvr>
                                      <p:to>
                                        <p:strVal val="visible"/>
                                      </p:to>
                                    </p:set>
                                    <p:animEffect transition="in" filter="fade">
                                      <p:cBhvr>
                                        <p:cTn id="177"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6" grpId="1" animBg="1"/>
      <p:bldP spid="26" grpId="0" animBg="1"/>
      <p:bldP spid="106" grpId="0" animBg="1"/>
      <p:bldP spid="153" grpId="0"/>
      <p:bldP spid="153" grpId="1"/>
      <p:bldP spid="45" grpId="0"/>
      <p:bldP spid="45" grpId="3"/>
      <p:bldP spid="45" grpId="4"/>
      <p:bldP spid="49" grpId="0"/>
      <p:bldP spid="50" grpId="0"/>
      <p:bldP spid="52" grpId="0"/>
      <p:bldP spid="52" grpId="1"/>
      <p:bldP spid="52" grpId="2"/>
      <p:bldP spid="52" grpId="3"/>
      <p:bldP spid="52" grpId="4"/>
      <p:bldP spid="105" grpId="2"/>
      <p:bldP spid="105" grpId="3"/>
      <p:bldP spid="152" grpId="0"/>
      <p:bldP spid="152" grpId="1"/>
      <p:bldP spid="160" grpId="0"/>
      <p:bldP spid="161" grpId="0"/>
      <p:bldP spid="161" grpId="1"/>
      <p:bldP spid="162" grpId="0"/>
      <p:bldP spid="162" grpId="1"/>
      <p:bldP spid="164" grpId="0"/>
      <p:bldP spid="164" grpId="1"/>
      <p:bldP spid="163" grpId="0"/>
      <p:bldP spid="163" grpId="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698248"/>
          </a:xfrm>
          <a:prstGeom prst="rect">
            <a:avLst/>
          </a:prstGeom>
        </p:spPr>
        <p:txBody>
          <a:bodyPr wrap="square">
            <a:spAutoFit/>
          </a:bodyPr>
          <a:lstStyle/>
          <a:p>
            <a:r>
              <a:rPr lang="en-US" dirty="0" smtClean="0">
                <a:hlinkClick r:id="rId2"/>
              </a:rPr>
              <a:t>https://indiancountrymedianetwork.com/history/events/thomas-jefferson-architect-of-indian-removal-policy/</a:t>
            </a:r>
            <a:endParaRPr lang="en-US" dirty="0" smtClean="0"/>
          </a:p>
          <a:p>
            <a:endParaRPr lang="en-US" dirty="0" smtClean="0"/>
          </a:p>
          <a:p>
            <a:r>
              <a:rPr lang="en-US" dirty="0" smtClean="0"/>
              <a:t>	The third president of the United States was also the first to propose broad policies that called for the removal of Indians from their homelands.</a:t>
            </a:r>
          </a:p>
          <a:p>
            <a:r>
              <a:rPr lang="en-US" dirty="0" smtClean="0"/>
              <a:t>	Jefferson took office in March 1801 and served two terms as president in a political system that viewed tribes as international sovereign entities. During his eight years in office, however, Jefferson pushed relentlessly for westward expansion, believing “Indian country belonged in white hands,” James Rhonda wrote in his 1997 book, </a:t>
            </a:r>
            <a:r>
              <a:rPr lang="en-US" i="1" dirty="0" smtClean="0"/>
              <a:t>Thomas Jefferson and the Changing West</a:t>
            </a:r>
            <a:r>
              <a:rPr lang="en-US" dirty="0" smtClean="0"/>
              <a:t>.</a:t>
            </a:r>
          </a:p>
          <a:p>
            <a:r>
              <a:rPr lang="en-US" dirty="0" smtClean="0"/>
              <a:t>	As president, Jefferson exhibited a “passion for land,” Rhonda wrote. That passion became the central feature of federal Indian policy—what Jefferson called “our final consolidation” or the acquisition of lands east of the Mississippi River and removal of Indians to territories in the West.</a:t>
            </a:r>
          </a:p>
          <a:p>
            <a:r>
              <a:rPr lang="en-US" dirty="0" smtClean="0"/>
              <a:t>	Yet Jefferson and his contemporaries never pretended the West was empty, Rhonda wrote. In fact, they referred to it as “the crowded wilderness,” signaling both concern about the indigenous population and a fantasy about the West that would fuel everything from homesteading to dude ranches in the coming centuries.</a:t>
            </a:r>
          </a:p>
          <a:p>
            <a:r>
              <a:rPr lang="en-US" dirty="0" smtClean="0"/>
              <a:t>	“Jefferson invented much of what we call ‘the American West,’” Rhonda wrote. Although he never ventured west of the Blue Ridge Mountains, Jefferson held on to a vision of a “garden of boundless fertility” where “the American republic would thrive and remain forever free.”</a:t>
            </a:r>
          </a:p>
          <a:p>
            <a:r>
              <a:rPr lang="en-US" dirty="0" smtClean="0"/>
              <a:t>	Born in Virginia in 1743, Jefferson gained a reputation as an attorney who defended freedom-seeking slaves. He retired from law to serve on the Second Continental Congress, where he quickly emerged as a leader and helped draft the Declaration of Independence.</a:t>
            </a:r>
          </a:p>
          <a:p>
            <a:r>
              <a:rPr lang="en-US" dirty="0" smtClean="0"/>
              <a:t>Jefferson later served as state legislator and governor of Virginia, minister to France and secretary of state under President George Washington. A member of the newly formed Democratic-Republican Party, Jefferson came in second to John Adams during the election of 1796 and served as vice president before being elected as president in 1800.</a:t>
            </a:r>
          </a:p>
          <a:p>
            <a:r>
              <a:rPr lang="en-US" dirty="0" smtClean="0"/>
              <a:t>	Jefferson was known as a “man of Indian enlightenment,” said Gaye Wilson, a senior historian at the Robert H. Smith International Center for Jefferson Studies at Monticello, Jefferson’s historic plantation home in Virginia, which now operates as a museum and education center. As an intellectual outside the public sphere, Jefferson sought a deeper understanding, Wilson said.</a:t>
            </a:r>
          </a:p>
          <a:p>
            <a:r>
              <a:rPr lang="en-US" dirty="0" smtClean="0"/>
              <a:t>	“From his boyhood in Virginia, he was fascinated by Indians,” she said. “He had a curiosity, an admiration. He had a romantic streak and the Indians caught his imagination, so he was interested in studying them, being with them, collecting languages and determining their origins.”</a:t>
            </a:r>
          </a:p>
          <a:p>
            <a:r>
              <a:rPr lang="en-US" dirty="0" smtClean="0"/>
              <a:t>	But as a leader, Jefferson wrangled with the conflicting interests of Indian nations and white settlers. Removal of the Indians was his answer to questions of national security, Wilson said.</a:t>
            </a:r>
          </a:p>
          <a:p>
            <a:r>
              <a:rPr lang="en-US" dirty="0" smtClean="0"/>
              <a:t>	“Overall, Jefferson had to do what was best for security, the economy,” she said. “He was pushing westward and if the Indians resisted, they would have to be dealt with.”</a:t>
            </a:r>
          </a:p>
          <a:p>
            <a:r>
              <a:rPr lang="en-US" dirty="0" smtClean="0"/>
              <a:t>Jefferson first wrote about Indian removal in 1776, 15 years before he was president. Frustrated by growing conflicts between settlers and the Cherokee, Jefferson, then at work with the Continental Congress, reacted harshly.</a:t>
            </a:r>
          </a:p>
          <a:p>
            <a:r>
              <a:rPr lang="en-US" dirty="0" smtClean="0"/>
              <a:t>	“Nothing will reduce those wretches so soon as pushing the war into the heart of their country,” he wrote. “But I would not stop there. I would never cease pursuing them while one of them remained on this side of the Mississippi.”</a:t>
            </a:r>
          </a:p>
          <a:p>
            <a:r>
              <a:rPr lang="en-US" dirty="0" smtClean="0"/>
              <a:t>	In 1803, two years into his presidency, Jefferson was more succinct. He outlined his administration’s policy toward Indians with two objectives: “The preservation of peace” and “obtaining lands.”</a:t>
            </a:r>
          </a:p>
          <a:p>
            <a:r>
              <a:rPr lang="en-US" dirty="0" smtClean="0"/>
              <a:t>	During his presidency, Jefferson orchestrated the Louisiana Purchase (nearly doubling the size of the United States), sent four groups of explorers on western expeditions (including the famous cross-country journey of Meriwether Lewis and William Clark) and oversaw 33 treaties with Indian nations.</a:t>
            </a:r>
          </a:p>
          <a:p>
            <a:r>
              <a:rPr lang="en-US" dirty="0" smtClean="0"/>
              <a:t>	Jefferson was also the author of a more ominous strategy to acquire Indian land: the use of trading posts to drive Indians into debt, forcing them to relinquish acreage to pay their bills. The result was treaties with a dozen tribal groups that ceded to the United States nearly 200,000 square miles of land in nine states.</a:t>
            </a:r>
          </a:p>
          <a:p>
            <a:r>
              <a:rPr lang="en-US" dirty="0" smtClean="0"/>
              <a:t>	Jefferson outlined this plan in a letter to William Henry Harrison, the territorial governor of Indiana: “To promote this disposition to exchange lands, which they have to spare and we want… we shall push our trading uses and be glad to see the good and influential individuals among them run in debt,” he wrote in February 1803. “We observe that when these debts get beyond what the individuals can pay, they become willing to lop them off by a cession of lands.”</a:t>
            </a:r>
          </a:p>
          <a:p>
            <a:r>
              <a:rPr lang="en-US" dirty="0" smtClean="0"/>
              <a:t>	Near the end of his presidency—and as the War of 1812 approached—Jefferson offered only two options to Indian people, Clifford </a:t>
            </a:r>
            <a:r>
              <a:rPr lang="en-US" dirty="0" err="1" smtClean="0"/>
              <a:t>Trafzer</a:t>
            </a:r>
            <a:r>
              <a:rPr lang="en-US" dirty="0" smtClean="0"/>
              <a:t> wrote in his 2009 book </a:t>
            </a:r>
            <a:r>
              <a:rPr lang="en-US" i="1" dirty="0" smtClean="0"/>
              <a:t>American Indians/American Presidents</a:t>
            </a:r>
            <a:r>
              <a:rPr lang="en-US" dirty="0" smtClean="0"/>
              <a:t>. Indians could “be absorbed” into the United States or face military obliteration.</a:t>
            </a:r>
          </a:p>
          <a:p>
            <a:r>
              <a:rPr lang="en-US" dirty="0" smtClean="0"/>
              <a:t>	In response to growing resistance among the Shawnee and other tribes in the Great Lakes region, Jefferson in January 1809 invited Native leaders to Washington. There, he warned that “the tribe which shall begin an unprovoked war against us, we will extirpate from the earth or drive to such a distance as they shall never again be able to strike us.”</a:t>
            </a:r>
          </a:p>
          <a:p>
            <a:r>
              <a:rPr lang="en-US" dirty="0" smtClean="0"/>
              <a:t>	“In time you will be as we are,” Jefferson told them. “You will become one people with us; your blood will mix with ours, and will spread with ours over this great land.”</a:t>
            </a:r>
          </a:p>
          <a:p>
            <a:r>
              <a:rPr lang="en-US" dirty="0" smtClean="0"/>
              <a:t>	Jefferson left office in 1809 and was succeeded by James Madison. He died in 1826 at age 83.</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Image result for santa fe trail"/>
          <p:cNvPicPr>
            <a:picLocks noChangeAspect="1" noChangeArrowheads="1"/>
          </p:cNvPicPr>
          <p:nvPr/>
        </p:nvPicPr>
        <p:blipFill>
          <a:blip r:embed="rId2"/>
          <a:srcRect/>
          <a:stretch>
            <a:fillRect/>
          </a:stretch>
        </p:blipFill>
        <p:spPr bwMode="auto">
          <a:xfrm>
            <a:off x="0" y="0"/>
            <a:ext cx="9192280" cy="6867144"/>
          </a:xfrm>
          <a:prstGeom prst="rect">
            <a:avLst/>
          </a:prstGeom>
          <a:noFill/>
        </p:spPr>
      </p:pic>
      <p:grpSp>
        <p:nvGrpSpPr>
          <p:cNvPr id="81" name="Group 80"/>
          <p:cNvGrpSpPr/>
          <p:nvPr/>
        </p:nvGrpSpPr>
        <p:grpSpPr>
          <a:xfrm>
            <a:off x="0" y="-228600"/>
            <a:ext cx="9144000" cy="1200329"/>
            <a:chOff x="0" y="-228600"/>
            <a:chExt cx="9144000" cy="1200329"/>
          </a:xfrm>
        </p:grpSpPr>
        <p:sp useBgFill="1">
          <p:nvSpPr>
            <p:cNvPr id="106" name="TextBox 105"/>
            <p:cNvSpPr txBox="1"/>
            <p:nvPr/>
          </p:nvSpPr>
          <p:spPr>
            <a:xfrm>
              <a:off x="0" y="-76200"/>
              <a:ext cx="9144000" cy="830997"/>
            </a:xfrm>
            <a:prstGeom prst="rect">
              <a:avLst/>
            </a:prstGeom>
          </p:spPr>
          <p:txBody>
            <a:bodyPr wrap="square" rtlCol="0">
              <a:spAutoFit/>
            </a:bodyPr>
            <a:lstStyle/>
            <a:p>
              <a:r>
                <a:rPr lang="en-US" sz="4800" b="1" dirty="0" smtClean="0">
                  <a:solidFill>
                    <a:srgbClr val="00B050"/>
                  </a:solidFill>
                  <a:effectLst>
                    <a:outerShdw dist="38100" dir="7200000" algn="ctr" rotWithShape="0">
                      <a:schemeClr val="tx1"/>
                    </a:outerShdw>
                  </a:effectLst>
                </a:rPr>
                <a:t>   The Tribes are arriving</a:t>
              </a:r>
            </a:p>
          </p:txBody>
        </p:sp>
        <p:sp>
          <p:nvSpPr>
            <p:cNvPr id="160" name="TextBox 159"/>
            <p:cNvSpPr txBox="1"/>
            <p:nvPr/>
          </p:nvSpPr>
          <p:spPr>
            <a:xfrm>
              <a:off x="6934200" y="-2286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1837</a:t>
              </a:r>
              <a:endParaRPr lang="en-US" sz="7200" b="1" dirty="0">
                <a:solidFill>
                  <a:srgbClr val="00B050"/>
                </a:solidFill>
                <a:effectLst>
                  <a:outerShdw dist="50800" dir="5400000" algn="ctr" rotWithShape="0">
                    <a:schemeClr val="tx1"/>
                  </a:outerShdw>
                </a:effectLst>
              </a:endParaRPr>
            </a:p>
          </p:txBody>
        </p:sp>
      </p:grpSp>
      <p:grpSp>
        <p:nvGrpSpPr>
          <p:cNvPr id="95" name="Group 94"/>
          <p:cNvGrpSpPr/>
          <p:nvPr/>
        </p:nvGrpSpPr>
        <p:grpSpPr>
          <a:xfrm>
            <a:off x="523875" y="762000"/>
            <a:ext cx="8162925" cy="6072188"/>
            <a:chOff x="523875" y="762000"/>
            <a:chExt cx="8162925" cy="6072188"/>
          </a:xfrm>
        </p:grpSpPr>
        <p:grpSp>
          <p:nvGrpSpPr>
            <p:cNvPr id="2" name="Group 34"/>
            <p:cNvGrpSpPr/>
            <p:nvPr/>
          </p:nvGrpSpPr>
          <p:grpSpPr>
            <a:xfrm>
              <a:off x="523875" y="762000"/>
              <a:ext cx="8162925" cy="6072188"/>
              <a:chOff x="523875" y="762000"/>
              <a:chExt cx="8162925" cy="6072188"/>
            </a:xfrm>
          </p:grpSpPr>
          <p:pic>
            <p:nvPicPr>
              <p:cNvPr id="36" name="Picture 3"/>
              <p:cNvPicPr>
                <a:picLocks noChangeAspect="1" noChangeArrowheads="1"/>
              </p:cNvPicPr>
              <p:nvPr/>
            </p:nvPicPr>
            <p:blipFill>
              <a:blip r:embed="rId3"/>
              <a:srcRect/>
              <a:stretch>
                <a:fillRect/>
              </a:stretch>
            </p:blipFill>
            <p:spPr bwMode="auto">
              <a:xfrm>
                <a:off x="523875" y="762000"/>
                <a:ext cx="8162925" cy="6072188"/>
              </a:xfrm>
              <a:prstGeom prst="rect">
                <a:avLst/>
              </a:prstGeom>
              <a:noFill/>
              <a:ln w="9525">
                <a:noFill/>
                <a:miter lim="800000"/>
                <a:headEnd/>
                <a:tailEnd/>
              </a:ln>
              <a:effectLst/>
            </p:spPr>
          </p:pic>
          <p:grpSp>
            <p:nvGrpSpPr>
              <p:cNvPr id="3" name="Group 15"/>
              <p:cNvGrpSpPr/>
              <p:nvPr/>
            </p:nvGrpSpPr>
            <p:grpSpPr>
              <a:xfrm>
                <a:off x="1905000" y="1338943"/>
                <a:ext cx="6096000" cy="4147457"/>
                <a:chOff x="1905000" y="1338943"/>
                <a:chExt cx="6096000" cy="4147457"/>
              </a:xfrm>
            </p:grpSpPr>
            <p:grpSp>
              <p:nvGrpSpPr>
                <p:cNvPr id="4" name="Group 14"/>
                <p:cNvGrpSpPr/>
                <p:nvPr/>
              </p:nvGrpSpPr>
              <p:grpSpPr>
                <a:xfrm>
                  <a:off x="1905000" y="1338943"/>
                  <a:ext cx="6096000" cy="4147457"/>
                  <a:chOff x="1905000" y="1338943"/>
                  <a:chExt cx="6096000" cy="4147457"/>
                </a:xfrm>
              </p:grpSpPr>
              <p:grpSp>
                <p:nvGrpSpPr>
                  <p:cNvPr id="5" name="Group 13"/>
                  <p:cNvGrpSpPr/>
                  <p:nvPr/>
                </p:nvGrpSpPr>
                <p:grpSpPr>
                  <a:xfrm>
                    <a:off x="1905000" y="1338943"/>
                    <a:ext cx="6096000" cy="4147457"/>
                    <a:chOff x="1905000" y="1338943"/>
                    <a:chExt cx="6096000" cy="4147457"/>
                  </a:xfrm>
                </p:grpSpPr>
                <p:pic>
                  <p:nvPicPr>
                    <p:cNvPr id="56" name="Picture 3"/>
                    <p:cNvPicPr>
                      <a:picLocks noChangeAspect="1" noChangeArrowheads="1"/>
                    </p:cNvPicPr>
                    <p:nvPr/>
                  </p:nvPicPr>
                  <p:blipFill>
                    <a:blip r:embed="rId3"/>
                    <a:srcRect l="13186" t="66510" r="14002" b="28470"/>
                    <a:stretch>
                      <a:fillRect/>
                    </a:stretch>
                  </p:blipFill>
                  <p:spPr bwMode="auto">
                    <a:xfrm>
                      <a:off x="1905000" y="5105400"/>
                      <a:ext cx="5943600" cy="381000"/>
                    </a:xfrm>
                    <a:prstGeom prst="rect">
                      <a:avLst/>
                    </a:prstGeom>
                    <a:noFill/>
                    <a:ln w="9525">
                      <a:noFill/>
                      <a:miter lim="800000"/>
                      <a:headEnd/>
                      <a:tailEnd/>
                    </a:ln>
                    <a:effectLst/>
                  </p:spPr>
                </p:pic>
                <p:sp>
                  <p:nvSpPr>
                    <p:cNvPr id="57" name="Rectangle 4"/>
                    <p:cNvSpPr/>
                    <p:nvPr/>
                  </p:nvSpPr>
                  <p:spPr>
                    <a:xfrm>
                      <a:off x="2895600" y="2590800"/>
                      <a:ext cx="28194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
                    <p:cNvSpPr/>
                    <p:nvPr/>
                  </p:nvSpPr>
                  <p:spPr>
                    <a:xfrm>
                      <a:off x="3581400" y="3048000"/>
                      <a:ext cx="2133600" cy="3810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7"/>
                    <p:cNvSpPr/>
                    <p:nvPr/>
                  </p:nvSpPr>
                  <p:spPr>
                    <a:xfrm>
                      <a:off x="6248400" y="1810512"/>
                      <a:ext cx="1752600" cy="685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3"/>
                    <p:cNvPicPr>
                      <a:picLocks noChangeAspect="1" noChangeArrowheads="1"/>
                    </p:cNvPicPr>
                    <p:nvPr/>
                  </p:nvPicPr>
                  <p:blipFill>
                    <a:blip r:embed="rId3"/>
                    <a:srcRect l="16919" t="16314" r="52276" b="77412"/>
                    <a:stretch>
                      <a:fillRect/>
                    </a:stretch>
                  </p:blipFill>
                  <p:spPr bwMode="auto">
                    <a:xfrm>
                      <a:off x="1981200" y="1371600"/>
                      <a:ext cx="3733800" cy="381001"/>
                    </a:xfrm>
                    <a:prstGeom prst="rect">
                      <a:avLst/>
                    </a:prstGeom>
                    <a:noFill/>
                    <a:ln w="9525">
                      <a:noFill/>
                      <a:miter lim="800000"/>
                      <a:headEnd/>
                      <a:tailEnd/>
                    </a:ln>
                    <a:effectLst/>
                  </p:spPr>
                </p:pic>
                <p:sp>
                  <p:nvSpPr>
                    <p:cNvPr id="61" name="Freeform 10"/>
                    <p:cNvSpPr/>
                    <p:nvPr/>
                  </p:nvSpPr>
                  <p:spPr>
                    <a:xfrm>
                      <a:off x="4852307" y="1338943"/>
                      <a:ext cx="152400" cy="457200"/>
                    </a:xfrm>
                    <a:custGeom>
                      <a:avLst/>
                      <a:gdLst>
                        <a:gd name="connsiteX0" fmla="*/ 62593 w 152400"/>
                        <a:gd name="connsiteY0" fmla="*/ 0 h 457200"/>
                        <a:gd name="connsiteX1" fmla="*/ 13607 w 152400"/>
                        <a:gd name="connsiteY1" fmla="*/ 212271 h 457200"/>
                        <a:gd name="connsiteX2" fmla="*/ 144236 w 152400"/>
                        <a:gd name="connsiteY2" fmla="*/ 293914 h 457200"/>
                        <a:gd name="connsiteX3" fmla="*/ 62593 w 152400"/>
                        <a:gd name="connsiteY3" fmla="*/ 457200 h 457200"/>
                      </a:gdLst>
                      <a:ahLst/>
                      <a:cxnLst>
                        <a:cxn ang="0">
                          <a:pos x="connsiteX0" y="connsiteY0"/>
                        </a:cxn>
                        <a:cxn ang="0">
                          <a:pos x="connsiteX1" y="connsiteY1"/>
                        </a:cxn>
                        <a:cxn ang="0">
                          <a:pos x="connsiteX2" y="connsiteY2"/>
                        </a:cxn>
                        <a:cxn ang="0">
                          <a:pos x="connsiteX3" y="connsiteY3"/>
                        </a:cxn>
                      </a:cxnLst>
                      <a:rect l="l" t="t" r="r" b="b"/>
                      <a:pathLst>
                        <a:path w="152400" h="457200">
                          <a:moveTo>
                            <a:pt x="62593" y="0"/>
                          </a:moveTo>
                          <a:cubicBezTo>
                            <a:pt x="31296" y="81642"/>
                            <a:pt x="0" y="163285"/>
                            <a:pt x="13607" y="212271"/>
                          </a:cubicBezTo>
                          <a:cubicBezTo>
                            <a:pt x="27214" y="261257"/>
                            <a:pt x="136072" y="253093"/>
                            <a:pt x="144236" y="293914"/>
                          </a:cubicBezTo>
                          <a:cubicBezTo>
                            <a:pt x="152400" y="334736"/>
                            <a:pt x="78922" y="427264"/>
                            <a:pt x="62593" y="457200"/>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12"/>
                    <p:cNvSpPr/>
                    <p:nvPr/>
                  </p:nvSpPr>
                  <p:spPr>
                    <a:xfrm>
                      <a:off x="7266214" y="1828800"/>
                      <a:ext cx="522515" cy="702129"/>
                    </a:xfrm>
                    <a:custGeom>
                      <a:avLst/>
                      <a:gdLst>
                        <a:gd name="connsiteX0" fmla="*/ 522515 w 522515"/>
                        <a:gd name="connsiteY0" fmla="*/ 0 h 702129"/>
                        <a:gd name="connsiteX1" fmla="*/ 489857 w 522515"/>
                        <a:gd name="connsiteY1" fmla="*/ 65314 h 702129"/>
                        <a:gd name="connsiteX2" fmla="*/ 424543 w 522515"/>
                        <a:gd name="connsiteY2" fmla="*/ 244929 h 702129"/>
                        <a:gd name="connsiteX3" fmla="*/ 293915 w 522515"/>
                        <a:gd name="connsiteY3" fmla="*/ 261257 h 702129"/>
                        <a:gd name="connsiteX4" fmla="*/ 261257 w 522515"/>
                        <a:gd name="connsiteY4" fmla="*/ 506186 h 702129"/>
                        <a:gd name="connsiteX5" fmla="*/ 146957 w 522515"/>
                        <a:gd name="connsiteY5" fmla="*/ 555171 h 702129"/>
                        <a:gd name="connsiteX6" fmla="*/ 114300 w 522515"/>
                        <a:gd name="connsiteY6" fmla="*/ 620486 h 702129"/>
                        <a:gd name="connsiteX7" fmla="*/ 0 w 522515"/>
                        <a:gd name="connsiteY7" fmla="*/ 702129 h 70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2515" h="702129">
                          <a:moveTo>
                            <a:pt x="522515" y="0"/>
                          </a:moveTo>
                          <a:cubicBezTo>
                            <a:pt x="514350" y="12246"/>
                            <a:pt x="506186" y="24493"/>
                            <a:pt x="489857" y="65314"/>
                          </a:cubicBezTo>
                          <a:cubicBezTo>
                            <a:pt x="473528" y="106135"/>
                            <a:pt x="457200" y="212272"/>
                            <a:pt x="424543" y="244929"/>
                          </a:cubicBezTo>
                          <a:cubicBezTo>
                            <a:pt x="391886" y="277586"/>
                            <a:pt x="321129" y="217714"/>
                            <a:pt x="293915" y="261257"/>
                          </a:cubicBezTo>
                          <a:cubicBezTo>
                            <a:pt x="266701" y="304800"/>
                            <a:pt x="285750" y="457200"/>
                            <a:pt x="261257" y="506186"/>
                          </a:cubicBezTo>
                          <a:cubicBezTo>
                            <a:pt x="236764" y="555172"/>
                            <a:pt x="171450" y="536121"/>
                            <a:pt x="146957" y="555171"/>
                          </a:cubicBezTo>
                          <a:cubicBezTo>
                            <a:pt x="122464" y="574221"/>
                            <a:pt x="138793" y="595993"/>
                            <a:pt x="114300" y="620486"/>
                          </a:cubicBezTo>
                          <a:cubicBezTo>
                            <a:pt x="89807" y="644979"/>
                            <a:pt x="24493" y="693965"/>
                            <a:pt x="0" y="702129"/>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Freeform 54"/>
                  <p:cNvSpPr/>
                  <p:nvPr/>
                </p:nvSpPr>
                <p:spPr>
                  <a:xfrm>
                    <a:off x="6665976" y="1828800"/>
                    <a:ext cx="166007" cy="702128"/>
                  </a:xfrm>
                  <a:custGeom>
                    <a:avLst/>
                    <a:gdLst>
                      <a:gd name="connsiteX0" fmla="*/ 125186 w 166007"/>
                      <a:gd name="connsiteY0" fmla="*/ 0 h 702128"/>
                      <a:gd name="connsiteX1" fmla="*/ 157843 w 166007"/>
                      <a:gd name="connsiteY1" fmla="*/ 163285 h 702128"/>
                      <a:gd name="connsiteX2" fmla="*/ 76200 w 166007"/>
                      <a:gd name="connsiteY2" fmla="*/ 261257 h 702128"/>
                      <a:gd name="connsiteX3" fmla="*/ 10886 w 166007"/>
                      <a:gd name="connsiteY3" fmla="*/ 424542 h 702128"/>
                      <a:gd name="connsiteX4" fmla="*/ 141515 w 166007"/>
                      <a:gd name="connsiteY4" fmla="*/ 587828 h 702128"/>
                      <a:gd name="connsiteX5" fmla="*/ 92529 w 166007"/>
                      <a:gd name="connsiteY5" fmla="*/ 7021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007" h="702128">
                        <a:moveTo>
                          <a:pt x="125186" y="0"/>
                        </a:moveTo>
                        <a:cubicBezTo>
                          <a:pt x="145596" y="59871"/>
                          <a:pt x="166007" y="119742"/>
                          <a:pt x="157843" y="163285"/>
                        </a:cubicBezTo>
                        <a:cubicBezTo>
                          <a:pt x="149679" y="206828"/>
                          <a:pt x="100693" y="217714"/>
                          <a:pt x="76200" y="261257"/>
                        </a:cubicBezTo>
                        <a:cubicBezTo>
                          <a:pt x="51707" y="304800"/>
                          <a:pt x="0" y="370114"/>
                          <a:pt x="10886" y="424542"/>
                        </a:cubicBezTo>
                        <a:cubicBezTo>
                          <a:pt x="21772" y="478970"/>
                          <a:pt x="127908" y="541564"/>
                          <a:pt x="141515" y="587828"/>
                        </a:cubicBezTo>
                        <a:cubicBezTo>
                          <a:pt x="155122" y="634092"/>
                          <a:pt x="108858" y="693964"/>
                          <a:pt x="92529" y="702128"/>
                        </a:cubicBezTo>
                      </a:path>
                    </a:pathLst>
                  </a:custGeom>
                  <a:ln w="25400">
                    <a:solidFill>
                      <a:srgbClr val="0F282F"/>
                    </a:solidFill>
                  </a:ln>
                  <a:effectLst>
                    <a:outerShdw blurRad="50800" dist="127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Rectangle 47"/>
                <p:cNvSpPr/>
                <p:nvPr/>
              </p:nvSpPr>
              <p:spPr>
                <a:xfrm>
                  <a:off x="5257800" y="2697480"/>
                  <a:ext cx="914400" cy="304800"/>
                </a:xfrm>
                <a:prstGeom prst="rect">
                  <a:avLst/>
                </a:prstGeom>
                <a:solidFill>
                  <a:srgbClr val="DDD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45"/>
            <p:cNvGrpSpPr/>
            <p:nvPr/>
          </p:nvGrpSpPr>
          <p:grpSpPr>
            <a:xfrm>
              <a:off x="914400" y="1219200"/>
              <a:ext cx="7396842" cy="2879271"/>
              <a:chOff x="914400" y="1219200"/>
              <a:chExt cx="7396842" cy="2879271"/>
            </a:xfrm>
          </p:grpSpPr>
          <p:sp>
            <p:nvSpPr>
              <p:cNvPr id="64" name="Freeform 63"/>
              <p:cNvSpPr/>
              <p:nvPr/>
            </p:nvSpPr>
            <p:spPr>
              <a:xfrm>
                <a:off x="6694714" y="2596243"/>
                <a:ext cx="326572" cy="538843"/>
              </a:xfrm>
              <a:custGeom>
                <a:avLst/>
                <a:gdLst>
                  <a:gd name="connsiteX0" fmla="*/ 0 w 326572"/>
                  <a:gd name="connsiteY0" fmla="*/ 0 h 538843"/>
                  <a:gd name="connsiteX1" fmla="*/ 130629 w 326572"/>
                  <a:gd name="connsiteY1" fmla="*/ 130628 h 538843"/>
                  <a:gd name="connsiteX2" fmla="*/ 146957 w 326572"/>
                  <a:gd name="connsiteY2" fmla="*/ 277586 h 538843"/>
                  <a:gd name="connsiteX3" fmla="*/ 228600 w 326572"/>
                  <a:gd name="connsiteY3" fmla="*/ 457200 h 538843"/>
                  <a:gd name="connsiteX4" fmla="*/ 326572 w 326572"/>
                  <a:gd name="connsiteY4" fmla="*/ 538843 h 538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72" h="538843">
                    <a:moveTo>
                      <a:pt x="0" y="0"/>
                    </a:moveTo>
                    <a:cubicBezTo>
                      <a:pt x="53068" y="42182"/>
                      <a:pt x="106136" y="84364"/>
                      <a:pt x="130629" y="130628"/>
                    </a:cubicBezTo>
                    <a:cubicBezTo>
                      <a:pt x="155122" y="176892"/>
                      <a:pt x="130628" y="223157"/>
                      <a:pt x="146957" y="277586"/>
                    </a:cubicBezTo>
                    <a:cubicBezTo>
                      <a:pt x="163286" y="332015"/>
                      <a:pt x="198664" y="413657"/>
                      <a:pt x="228600" y="457200"/>
                    </a:cubicBezTo>
                    <a:cubicBezTo>
                      <a:pt x="258536" y="500743"/>
                      <a:pt x="292554" y="519793"/>
                      <a:pt x="326572" y="538843"/>
                    </a:cubicBezTo>
                  </a:path>
                </a:pathLst>
              </a:custGeom>
              <a:ln w="1524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 name="Group 30"/>
              <p:cNvGrpSpPr/>
              <p:nvPr/>
            </p:nvGrpSpPr>
            <p:grpSpPr>
              <a:xfrm>
                <a:off x="914400" y="1219200"/>
                <a:ext cx="7396842" cy="2879271"/>
                <a:chOff x="914400" y="1219200"/>
                <a:chExt cx="7396842" cy="2879271"/>
              </a:xfrm>
            </p:grpSpPr>
            <p:sp>
              <p:nvSpPr>
                <p:cNvPr id="66" name="Freeform 65"/>
                <p:cNvSpPr/>
                <p:nvPr/>
              </p:nvSpPr>
              <p:spPr>
                <a:xfrm>
                  <a:off x="2122714" y="2514600"/>
                  <a:ext cx="4784272" cy="1583871"/>
                </a:xfrm>
                <a:custGeom>
                  <a:avLst/>
                  <a:gdLst>
                    <a:gd name="connsiteX0" fmla="*/ 0 w 4784272"/>
                    <a:gd name="connsiteY0" fmla="*/ 0 h 1583871"/>
                    <a:gd name="connsiteX1" fmla="*/ 310243 w 4784272"/>
                    <a:gd name="connsiteY1" fmla="*/ 114300 h 1583871"/>
                    <a:gd name="connsiteX2" fmla="*/ 538843 w 4784272"/>
                    <a:gd name="connsiteY2" fmla="*/ 97971 h 1583871"/>
                    <a:gd name="connsiteX3" fmla="*/ 718457 w 4784272"/>
                    <a:gd name="connsiteY3" fmla="*/ 440871 h 1583871"/>
                    <a:gd name="connsiteX4" fmla="*/ 832757 w 4784272"/>
                    <a:gd name="connsiteY4" fmla="*/ 555171 h 1583871"/>
                    <a:gd name="connsiteX5" fmla="*/ 914400 w 4784272"/>
                    <a:gd name="connsiteY5" fmla="*/ 685800 h 1583871"/>
                    <a:gd name="connsiteX6" fmla="*/ 1110343 w 4784272"/>
                    <a:gd name="connsiteY6" fmla="*/ 930729 h 1583871"/>
                    <a:gd name="connsiteX7" fmla="*/ 1420586 w 4784272"/>
                    <a:gd name="connsiteY7" fmla="*/ 1061357 h 1583871"/>
                    <a:gd name="connsiteX8" fmla="*/ 1714500 w 4784272"/>
                    <a:gd name="connsiteY8" fmla="*/ 1159329 h 1583871"/>
                    <a:gd name="connsiteX9" fmla="*/ 1828800 w 4784272"/>
                    <a:gd name="connsiteY9" fmla="*/ 1191986 h 1583871"/>
                    <a:gd name="connsiteX10" fmla="*/ 1975757 w 4784272"/>
                    <a:gd name="connsiteY10" fmla="*/ 1289957 h 1583871"/>
                    <a:gd name="connsiteX11" fmla="*/ 2220686 w 4784272"/>
                    <a:gd name="connsiteY11" fmla="*/ 1224643 h 1583871"/>
                    <a:gd name="connsiteX12" fmla="*/ 2351315 w 4784272"/>
                    <a:gd name="connsiteY12" fmla="*/ 914400 h 1583871"/>
                    <a:gd name="connsiteX13" fmla="*/ 2596243 w 4784272"/>
                    <a:gd name="connsiteY13" fmla="*/ 1028700 h 1583871"/>
                    <a:gd name="connsiteX14" fmla="*/ 2808515 w 4784272"/>
                    <a:gd name="connsiteY14" fmla="*/ 1240971 h 1583871"/>
                    <a:gd name="connsiteX15" fmla="*/ 2955472 w 4784272"/>
                    <a:gd name="connsiteY15" fmla="*/ 1338943 h 1583871"/>
                    <a:gd name="connsiteX16" fmla="*/ 3249386 w 4784272"/>
                    <a:gd name="connsiteY16" fmla="*/ 1387929 h 1583871"/>
                    <a:gd name="connsiteX17" fmla="*/ 3282043 w 4784272"/>
                    <a:gd name="connsiteY17" fmla="*/ 1338943 h 1583871"/>
                    <a:gd name="connsiteX18" fmla="*/ 3445329 w 4784272"/>
                    <a:gd name="connsiteY18" fmla="*/ 1224643 h 1583871"/>
                    <a:gd name="connsiteX19" fmla="*/ 3559629 w 4784272"/>
                    <a:gd name="connsiteY19" fmla="*/ 1436914 h 1583871"/>
                    <a:gd name="connsiteX20" fmla="*/ 3755572 w 4784272"/>
                    <a:gd name="connsiteY20" fmla="*/ 1453243 h 1583871"/>
                    <a:gd name="connsiteX21" fmla="*/ 3951515 w 4784272"/>
                    <a:gd name="connsiteY21" fmla="*/ 1583871 h 1583871"/>
                    <a:gd name="connsiteX22" fmla="*/ 4065815 w 4784272"/>
                    <a:gd name="connsiteY22" fmla="*/ 1453243 h 1583871"/>
                    <a:gd name="connsiteX23" fmla="*/ 4131129 w 4784272"/>
                    <a:gd name="connsiteY23" fmla="*/ 1453243 h 1583871"/>
                    <a:gd name="connsiteX24" fmla="*/ 4229100 w 4784272"/>
                    <a:gd name="connsiteY24" fmla="*/ 1404257 h 1583871"/>
                    <a:gd name="connsiteX25" fmla="*/ 4343400 w 4784272"/>
                    <a:gd name="connsiteY25" fmla="*/ 1355271 h 1583871"/>
                    <a:gd name="connsiteX26" fmla="*/ 4637315 w 4784272"/>
                    <a:gd name="connsiteY26" fmla="*/ 1387929 h 1583871"/>
                    <a:gd name="connsiteX27" fmla="*/ 4784272 w 4784272"/>
                    <a:gd name="connsiteY27" fmla="*/ 1502229 h 1583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784272" h="1583871">
                      <a:moveTo>
                        <a:pt x="0" y="0"/>
                      </a:moveTo>
                      <a:cubicBezTo>
                        <a:pt x="110218" y="48986"/>
                        <a:pt x="220436" y="97972"/>
                        <a:pt x="310243" y="114300"/>
                      </a:cubicBezTo>
                      <a:cubicBezTo>
                        <a:pt x="400050" y="130628"/>
                        <a:pt x="470807" y="43543"/>
                        <a:pt x="538843" y="97971"/>
                      </a:cubicBezTo>
                      <a:cubicBezTo>
                        <a:pt x="606879" y="152399"/>
                        <a:pt x="669471" y="364671"/>
                        <a:pt x="718457" y="440871"/>
                      </a:cubicBezTo>
                      <a:cubicBezTo>
                        <a:pt x="767443" y="517071"/>
                        <a:pt x="800100" y="514350"/>
                        <a:pt x="832757" y="555171"/>
                      </a:cubicBezTo>
                      <a:cubicBezTo>
                        <a:pt x="865414" y="595992"/>
                        <a:pt x="868136" y="623207"/>
                        <a:pt x="914400" y="685800"/>
                      </a:cubicBezTo>
                      <a:cubicBezTo>
                        <a:pt x="960664" y="748393"/>
                        <a:pt x="1025979" y="868136"/>
                        <a:pt x="1110343" y="930729"/>
                      </a:cubicBezTo>
                      <a:cubicBezTo>
                        <a:pt x="1194707" y="993322"/>
                        <a:pt x="1319893" y="1023257"/>
                        <a:pt x="1420586" y="1061357"/>
                      </a:cubicBezTo>
                      <a:cubicBezTo>
                        <a:pt x="1521279" y="1099457"/>
                        <a:pt x="1646464" y="1137557"/>
                        <a:pt x="1714500" y="1159329"/>
                      </a:cubicBezTo>
                      <a:cubicBezTo>
                        <a:pt x="1782536" y="1181101"/>
                        <a:pt x="1785257" y="1170215"/>
                        <a:pt x="1828800" y="1191986"/>
                      </a:cubicBezTo>
                      <a:cubicBezTo>
                        <a:pt x="1872343" y="1213757"/>
                        <a:pt x="1910443" y="1284514"/>
                        <a:pt x="1975757" y="1289957"/>
                      </a:cubicBezTo>
                      <a:cubicBezTo>
                        <a:pt x="2041071" y="1295400"/>
                        <a:pt x="2158093" y="1287236"/>
                        <a:pt x="2220686" y="1224643"/>
                      </a:cubicBezTo>
                      <a:cubicBezTo>
                        <a:pt x="2283279" y="1162050"/>
                        <a:pt x="2288722" y="947057"/>
                        <a:pt x="2351315" y="914400"/>
                      </a:cubicBezTo>
                      <a:cubicBezTo>
                        <a:pt x="2413908" y="881743"/>
                        <a:pt x="2520043" y="974272"/>
                        <a:pt x="2596243" y="1028700"/>
                      </a:cubicBezTo>
                      <a:cubicBezTo>
                        <a:pt x="2672443" y="1083129"/>
                        <a:pt x="2748643" y="1189264"/>
                        <a:pt x="2808515" y="1240971"/>
                      </a:cubicBezTo>
                      <a:cubicBezTo>
                        <a:pt x="2868387" y="1292678"/>
                        <a:pt x="2881994" y="1314450"/>
                        <a:pt x="2955472" y="1338943"/>
                      </a:cubicBezTo>
                      <a:cubicBezTo>
                        <a:pt x="3028950" y="1363436"/>
                        <a:pt x="3194958" y="1387929"/>
                        <a:pt x="3249386" y="1387929"/>
                      </a:cubicBezTo>
                      <a:cubicBezTo>
                        <a:pt x="3303814" y="1387929"/>
                        <a:pt x="3249386" y="1366157"/>
                        <a:pt x="3282043" y="1338943"/>
                      </a:cubicBezTo>
                      <a:cubicBezTo>
                        <a:pt x="3314700" y="1311729"/>
                        <a:pt x="3399065" y="1208315"/>
                        <a:pt x="3445329" y="1224643"/>
                      </a:cubicBezTo>
                      <a:cubicBezTo>
                        <a:pt x="3491593" y="1240971"/>
                        <a:pt x="3507922" y="1398814"/>
                        <a:pt x="3559629" y="1436914"/>
                      </a:cubicBezTo>
                      <a:cubicBezTo>
                        <a:pt x="3611336" y="1475014"/>
                        <a:pt x="3690258" y="1428750"/>
                        <a:pt x="3755572" y="1453243"/>
                      </a:cubicBezTo>
                      <a:cubicBezTo>
                        <a:pt x="3820886" y="1477736"/>
                        <a:pt x="3899808" y="1583871"/>
                        <a:pt x="3951515" y="1583871"/>
                      </a:cubicBezTo>
                      <a:cubicBezTo>
                        <a:pt x="4003222" y="1583871"/>
                        <a:pt x="4035879" y="1475014"/>
                        <a:pt x="4065815" y="1453243"/>
                      </a:cubicBezTo>
                      <a:cubicBezTo>
                        <a:pt x="4095751" y="1431472"/>
                        <a:pt x="4103915" y="1461407"/>
                        <a:pt x="4131129" y="1453243"/>
                      </a:cubicBezTo>
                      <a:cubicBezTo>
                        <a:pt x="4158343" y="1445079"/>
                        <a:pt x="4193722" y="1420586"/>
                        <a:pt x="4229100" y="1404257"/>
                      </a:cubicBezTo>
                      <a:cubicBezTo>
                        <a:pt x="4264478" y="1387928"/>
                        <a:pt x="4275364" y="1357992"/>
                        <a:pt x="4343400" y="1355271"/>
                      </a:cubicBezTo>
                      <a:cubicBezTo>
                        <a:pt x="4411436" y="1352550"/>
                        <a:pt x="4563836" y="1363436"/>
                        <a:pt x="4637315" y="1387929"/>
                      </a:cubicBezTo>
                      <a:cubicBezTo>
                        <a:pt x="4710794" y="1412422"/>
                        <a:pt x="4784272" y="1502229"/>
                        <a:pt x="4784272" y="1502229"/>
                      </a:cubicBezTo>
                    </a:path>
                  </a:pathLst>
                </a:custGeom>
                <a:ln w="177800">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17"/>
                <p:cNvSpPr/>
                <p:nvPr/>
              </p:nvSpPr>
              <p:spPr>
                <a:xfrm>
                  <a:off x="5743847" y="2606041"/>
                  <a:ext cx="1408067" cy="618635"/>
                </a:xfrm>
                <a:custGeom>
                  <a:avLst/>
                  <a:gdLst>
                    <a:gd name="connsiteX0" fmla="*/ 0 w 1257300"/>
                    <a:gd name="connsiteY0" fmla="*/ 0 h 737507"/>
                    <a:gd name="connsiteX1" fmla="*/ 130629 w 1257300"/>
                    <a:gd name="connsiteY1" fmla="*/ 146957 h 737507"/>
                    <a:gd name="connsiteX2" fmla="*/ 277586 w 1257300"/>
                    <a:gd name="connsiteY2" fmla="*/ 146957 h 737507"/>
                    <a:gd name="connsiteX3" fmla="*/ 408215 w 1257300"/>
                    <a:gd name="connsiteY3" fmla="*/ 326571 h 737507"/>
                    <a:gd name="connsiteX4" fmla="*/ 424543 w 1257300"/>
                    <a:gd name="connsiteY4" fmla="*/ 538843 h 737507"/>
                    <a:gd name="connsiteX5" fmla="*/ 587829 w 1257300"/>
                    <a:gd name="connsiteY5" fmla="*/ 522514 h 737507"/>
                    <a:gd name="connsiteX6" fmla="*/ 734786 w 1257300"/>
                    <a:gd name="connsiteY6" fmla="*/ 555171 h 737507"/>
                    <a:gd name="connsiteX7" fmla="*/ 800100 w 1257300"/>
                    <a:gd name="connsiteY7" fmla="*/ 685800 h 737507"/>
                    <a:gd name="connsiteX8" fmla="*/ 881743 w 1257300"/>
                    <a:gd name="connsiteY8" fmla="*/ 734786 h 737507"/>
                    <a:gd name="connsiteX9" fmla="*/ 1045029 w 1257300"/>
                    <a:gd name="connsiteY9" fmla="*/ 702128 h 737507"/>
                    <a:gd name="connsiteX10" fmla="*/ 1191986 w 1257300"/>
                    <a:gd name="connsiteY10" fmla="*/ 636814 h 737507"/>
                    <a:gd name="connsiteX11" fmla="*/ 1257300 w 1257300"/>
                    <a:gd name="connsiteY11" fmla="*/ 636814 h 737507"/>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126671"/>
                    <a:gd name="connsiteY0" fmla="*/ 29936 h 620486"/>
                    <a:gd name="connsiteX1" fmla="*/ 146957 w 1126671"/>
                    <a:gd name="connsiteY1" fmla="*/ 29936 h 620486"/>
                    <a:gd name="connsiteX2" fmla="*/ 277586 w 1126671"/>
                    <a:gd name="connsiteY2" fmla="*/ 209550 h 620486"/>
                    <a:gd name="connsiteX3" fmla="*/ 293914 w 1126671"/>
                    <a:gd name="connsiteY3" fmla="*/ 421822 h 620486"/>
                    <a:gd name="connsiteX4" fmla="*/ 457200 w 1126671"/>
                    <a:gd name="connsiteY4" fmla="*/ 405493 h 620486"/>
                    <a:gd name="connsiteX5" fmla="*/ 604157 w 1126671"/>
                    <a:gd name="connsiteY5" fmla="*/ 438150 h 620486"/>
                    <a:gd name="connsiteX6" fmla="*/ 669471 w 1126671"/>
                    <a:gd name="connsiteY6" fmla="*/ 568779 h 620486"/>
                    <a:gd name="connsiteX7" fmla="*/ 751114 w 1126671"/>
                    <a:gd name="connsiteY7" fmla="*/ 617765 h 620486"/>
                    <a:gd name="connsiteX8" fmla="*/ 914400 w 1126671"/>
                    <a:gd name="connsiteY8" fmla="*/ 585107 h 620486"/>
                    <a:gd name="connsiteX9" fmla="*/ 1061357 w 1126671"/>
                    <a:gd name="connsiteY9" fmla="*/ 519793 h 620486"/>
                    <a:gd name="connsiteX10" fmla="*/ 1126671 w 1126671"/>
                    <a:gd name="connsiteY10" fmla="*/ 519793 h 620486"/>
                    <a:gd name="connsiteX0" fmla="*/ 0 w 1355271"/>
                    <a:gd name="connsiteY0" fmla="*/ 29936 h 620486"/>
                    <a:gd name="connsiteX1" fmla="*/ 375557 w 1355271"/>
                    <a:gd name="connsiteY1" fmla="*/ 29936 h 620486"/>
                    <a:gd name="connsiteX2" fmla="*/ 506186 w 1355271"/>
                    <a:gd name="connsiteY2" fmla="*/ 209550 h 620486"/>
                    <a:gd name="connsiteX3" fmla="*/ 522514 w 1355271"/>
                    <a:gd name="connsiteY3" fmla="*/ 421822 h 620486"/>
                    <a:gd name="connsiteX4" fmla="*/ 685800 w 1355271"/>
                    <a:gd name="connsiteY4" fmla="*/ 405493 h 620486"/>
                    <a:gd name="connsiteX5" fmla="*/ 832757 w 1355271"/>
                    <a:gd name="connsiteY5" fmla="*/ 438150 h 620486"/>
                    <a:gd name="connsiteX6" fmla="*/ 898071 w 1355271"/>
                    <a:gd name="connsiteY6" fmla="*/ 568779 h 620486"/>
                    <a:gd name="connsiteX7" fmla="*/ 979714 w 1355271"/>
                    <a:gd name="connsiteY7" fmla="*/ 617765 h 620486"/>
                    <a:gd name="connsiteX8" fmla="*/ 1143000 w 1355271"/>
                    <a:gd name="connsiteY8" fmla="*/ 585107 h 620486"/>
                    <a:gd name="connsiteX9" fmla="*/ 1289957 w 1355271"/>
                    <a:gd name="connsiteY9" fmla="*/ 519793 h 620486"/>
                    <a:gd name="connsiteX10" fmla="*/ 1355271 w 1355271"/>
                    <a:gd name="connsiteY10" fmla="*/ 519793 h 620486"/>
                    <a:gd name="connsiteX0" fmla="*/ 52796 w 1408067"/>
                    <a:gd name="connsiteY0" fmla="*/ 28085 h 618635"/>
                    <a:gd name="connsiteX1" fmla="*/ 62593 w 1408067"/>
                    <a:gd name="connsiteY1" fmla="*/ 39188 h 618635"/>
                    <a:gd name="connsiteX2" fmla="*/ 428353 w 1408067"/>
                    <a:gd name="connsiteY2" fmla="*/ 28085 h 618635"/>
                    <a:gd name="connsiteX3" fmla="*/ 558982 w 1408067"/>
                    <a:gd name="connsiteY3" fmla="*/ 207699 h 618635"/>
                    <a:gd name="connsiteX4" fmla="*/ 575310 w 1408067"/>
                    <a:gd name="connsiteY4" fmla="*/ 419971 h 618635"/>
                    <a:gd name="connsiteX5" fmla="*/ 738596 w 1408067"/>
                    <a:gd name="connsiteY5" fmla="*/ 403642 h 618635"/>
                    <a:gd name="connsiteX6" fmla="*/ 885553 w 1408067"/>
                    <a:gd name="connsiteY6" fmla="*/ 436299 h 618635"/>
                    <a:gd name="connsiteX7" fmla="*/ 950867 w 1408067"/>
                    <a:gd name="connsiteY7" fmla="*/ 566928 h 618635"/>
                    <a:gd name="connsiteX8" fmla="*/ 1032510 w 1408067"/>
                    <a:gd name="connsiteY8" fmla="*/ 615914 h 618635"/>
                    <a:gd name="connsiteX9" fmla="*/ 1195796 w 1408067"/>
                    <a:gd name="connsiteY9" fmla="*/ 583256 h 618635"/>
                    <a:gd name="connsiteX10" fmla="*/ 1342753 w 1408067"/>
                    <a:gd name="connsiteY10" fmla="*/ 517942 h 618635"/>
                    <a:gd name="connsiteX11" fmla="*/ 1408067 w 1408067"/>
                    <a:gd name="connsiteY11" fmla="*/ 517942 h 61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08067" h="618635">
                      <a:moveTo>
                        <a:pt x="52796" y="28085"/>
                      </a:moveTo>
                      <a:cubicBezTo>
                        <a:pt x="54429" y="29935"/>
                        <a:pt x="0" y="39188"/>
                        <a:pt x="62593" y="39188"/>
                      </a:cubicBezTo>
                      <a:cubicBezTo>
                        <a:pt x="125186" y="39188"/>
                        <a:pt x="345622" y="0"/>
                        <a:pt x="428353" y="28085"/>
                      </a:cubicBezTo>
                      <a:cubicBezTo>
                        <a:pt x="511085" y="56170"/>
                        <a:pt x="534489" y="142385"/>
                        <a:pt x="558982" y="207699"/>
                      </a:cubicBezTo>
                      <a:cubicBezTo>
                        <a:pt x="583475" y="273013"/>
                        <a:pt x="545374" y="387314"/>
                        <a:pt x="575310" y="419971"/>
                      </a:cubicBezTo>
                      <a:cubicBezTo>
                        <a:pt x="605246" y="452628"/>
                        <a:pt x="686889" y="400921"/>
                        <a:pt x="738596" y="403642"/>
                      </a:cubicBezTo>
                      <a:cubicBezTo>
                        <a:pt x="790303" y="406363"/>
                        <a:pt x="850175" y="409085"/>
                        <a:pt x="885553" y="436299"/>
                      </a:cubicBezTo>
                      <a:cubicBezTo>
                        <a:pt x="920932" y="463513"/>
                        <a:pt x="926374" y="536992"/>
                        <a:pt x="950867" y="566928"/>
                      </a:cubicBezTo>
                      <a:cubicBezTo>
                        <a:pt x="975360" y="596864"/>
                        <a:pt x="991689" y="613193"/>
                        <a:pt x="1032510" y="615914"/>
                      </a:cubicBezTo>
                      <a:cubicBezTo>
                        <a:pt x="1073331" y="618635"/>
                        <a:pt x="1144089" y="599585"/>
                        <a:pt x="1195796" y="583256"/>
                      </a:cubicBezTo>
                      <a:cubicBezTo>
                        <a:pt x="1247503" y="566927"/>
                        <a:pt x="1307375" y="528828"/>
                        <a:pt x="1342753" y="517942"/>
                      </a:cubicBezTo>
                      <a:cubicBezTo>
                        <a:pt x="1378132" y="507056"/>
                        <a:pt x="1393099" y="512499"/>
                        <a:pt x="1408067" y="517942"/>
                      </a:cubicBezTo>
                    </a:path>
                  </a:pathLst>
                </a:custGeom>
                <a:ln w="152400" cap="flat">
                  <a:solidFill>
                    <a:srgbClr val="DBE5F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25"/>
                <p:cNvGrpSpPr/>
                <p:nvPr/>
              </p:nvGrpSpPr>
              <p:grpSpPr>
                <a:xfrm>
                  <a:off x="6248400" y="1219200"/>
                  <a:ext cx="2062842" cy="2803072"/>
                  <a:chOff x="6248400" y="1219200"/>
                  <a:chExt cx="2062842" cy="2803072"/>
                </a:xfrm>
              </p:grpSpPr>
              <p:sp>
                <p:nvSpPr>
                  <p:cNvPr id="73" name="Rectangle 72"/>
                  <p:cNvSpPr/>
                  <p:nvPr/>
                </p:nvSpPr>
                <p:spPr>
                  <a:xfrm>
                    <a:off x="6248400" y="1219200"/>
                    <a:ext cx="1752600" cy="1295400"/>
                  </a:xfrm>
                  <a:prstGeom prst="rect">
                    <a:avLst/>
                  </a:pr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7078435" y="1817914"/>
                    <a:ext cx="1232807" cy="2204358"/>
                  </a:xfrm>
                  <a:custGeom>
                    <a:avLst/>
                    <a:gdLst>
                      <a:gd name="connsiteX0" fmla="*/ 323851 w 1537608"/>
                      <a:gd name="connsiteY0" fmla="*/ 631372 h 2321379"/>
                      <a:gd name="connsiteX1" fmla="*/ 356508 w 1537608"/>
                      <a:gd name="connsiteY1" fmla="*/ 1153886 h 2321379"/>
                      <a:gd name="connsiteX2" fmla="*/ 454479 w 1537608"/>
                      <a:gd name="connsiteY2" fmla="*/ 1464129 h 2321379"/>
                      <a:gd name="connsiteX3" fmla="*/ 29936 w 1537608"/>
                      <a:gd name="connsiteY3" fmla="*/ 2198915 h 2321379"/>
                      <a:gd name="connsiteX4" fmla="*/ 274865 w 1537608"/>
                      <a:gd name="connsiteY4" fmla="*/ 2198915 h 2321379"/>
                      <a:gd name="connsiteX5" fmla="*/ 405494 w 1537608"/>
                      <a:gd name="connsiteY5" fmla="*/ 2198915 h 2321379"/>
                      <a:gd name="connsiteX6" fmla="*/ 519794 w 1537608"/>
                      <a:gd name="connsiteY6" fmla="*/ 2002972 h 2321379"/>
                      <a:gd name="connsiteX7" fmla="*/ 585108 w 1537608"/>
                      <a:gd name="connsiteY7" fmla="*/ 1905000 h 2321379"/>
                      <a:gd name="connsiteX8" fmla="*/ 781051 w 1537608"/>
                      <a:gd name="connsiteY8" fmla="*/ 1953986 h 2321379"/>
                      <a:gd name="connsiteX9" fmla="*/ 1025979 w 1537608"/>
                      <a:gd name="connsiteY9" fmla="*/ 2084615 h 2321379"/>
                      <a:gd name="connsiteX10" fmla="*/ 1156608 w 1537608"/>
                      <a:gd name="connsiteY10" fmla="*/ 2117272 h 2321379"/>
                      <a:gd name="connsiteX11" fmla="*/ 1385208 w 1537608"/>
                      <a:gd name="connsiteY11" fmla="*/ 2117272 h 2321379"/>
                      <a:gd name="connsiteX12" fmla="*/ 1417865 w 1537608"/>
                      <a:gd name="connsiteY12" fmla="*/ 2002972 h 2321379"/>
                      <a:gd name="connsiteX13" fmla="*/ 1499508 w 1537608"/>
                      <a:gd name="connsiteY13" fmla="*/ 1970315 h 2321379"/>
                      <a:gd name="connsiteX14" fmla="*/ 1189265 w 1537608"/>
                      <a:gd name="connsiteY14" fmla="*/ 239486 h 2321379"/>
                      <a:gd name="connsiteX15" fmla="*/ 928008 w 1537608"/>
                      <a:gd name="connsiteY15" fmla="*/ 533400 h 2321379"/>
                      <a:gd name="connsiteX16" fmla="*/ 323851 w 1537608"/>
                      <a:gd name="connsiteY16" fmla="*/ 631372 h 2321379"/>
                      <a:gd name="connsiteX0" fmla="*/ 323851 w 1532165"/>
                      <a:gd name="connsiteY0" fmla="*/ 631372 h 2321379"/>
                      <a:gd name="connsiteX1" fmla="*/ 356508 w 1532165"/>
                      <a:gd name="connsiteY1" fmla="*/ 1153886 h 2321379"/>
                      <a:gd name="connsiteX2" fmla="*/ 454479 w 1532165"/>
                      <a:gd name="connsiteY2" fmla="*/ 1464129 h 2321379"/>
                      <a:gd name="connsiteX3" fmla="*/ 29936 w 1532165"/>
                      <a:gd name="connsiteY3" fmla="*/ 2198915 h 2321379"/>
                      <a:gd name="connsiteX4" fmla="*/ 274865 w 1532165"/>
                      <a:gd name="connsiteY4" fmla="*/ 2198915 h 2321379"/>
                      <a:gd name="connsiteX5" fmla="*/ 405494 w 1532165"/>
                      <a:gd name="connsiteY5" fmla="*/ 2198915 h 2321379"/>
                      <a:gd name="connsiteX6" fmla="*/ 519794 w 1532165"/>
                      <a:gd name="connsiteY6" fmla="*/ 2002972 h 2321379"/>
                      <a:gd name="connsiteX7" fmla="*/ 585108 w 1532165"/>
                      <a:gd name="connsiteY7" fmla="*/ 1905000 h 2321379"/>
                      <a:gd name="connsiteX8" fmla="*/ 781051 w 1532165"/>
                      <a:gd name="connsiteY8" fmla="*/ 1953986 h 2321379"/>
                      <a:gd name="connsiteX9" fmla="*/ 1025979 w 1532165"/>
                      <a:gd name="connsiteY9" fmla="*/ 2084615 h 2321379"/>
                      <a:gd name="connsiteX10" fmla="*/ 1156608 w 1532165"/>
                      <a:gd name="connsiteY10" fmla="*/ 2117272 h 2321379"/>
                      <a:gd name="connsiteX11" fmla="*/ 1385208 w 1532165"/>
                      <a:gd name="connsiteY11" fmla="*/ 2117272 h 2321379"/>
                      <a:gd name="connsiteX12" fmla="*/ 1499508 w 1532165"/>
                      <a:gd name="connsiteY12" fmla="*/ 1970315 h 2321379"/>
                      <a:gd name="connsiteX13" fmla="*/ 1189265 w 1532165"/>
                      <a:gd name="connsiteY13" fmla="*/ 239486 h 2321379"/>
                      <a:gd name="connsiteX14" fmla="*/ 928008 w 1532165"/>
                      <a:gd name="connsiteY14" fmla="*/ 533400 h 2321379"/>
                      <a:gd name="connsiteX15" fmla="*/ 323851 w 1532165"/>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323851 w 1499508"/>
                      <a:gd name="connsiteY0" fmla="*/ 631372 h 2321379"/>
                      <a:gd name="connsiteX1" fmla="*/ 356508 w 1499508"/>
                      <a:gd name="connsiteY1" fmla="*/ 1153886 h 2321379"/>
                      <a:gd name="connsiteX2" fmla="*/ 454479 w 1499508"/>
                      <a:gd name="connsiteY2" fmla="*/ 1464129 h 2321379"/>
                      <a:gd name="connsiteX3" fmla="*/ 29936 w 1499508"/>
                      <a:gd name="connsiteY3" fmla="*/ 2198915 h 2321379"/>
                      <a:gd name="connsiteX4" fmla="*/ 274865 w 1499508"/>
                      <a:gd name="connsiteY4" fmla="*/ 2198915 h 2321379"/>
                      <a:gd name="connsiteX5" fmla="*/ 405494 w 1499508"/>
                      <a:gd name="connsiteY5" fmla="*/ 2198915 h 2321379"/>
                      <a:gd name="connsiteX6" fmla="*/ 519794 w 1499508"/>
                      <a:gd name="connsiteY6" fmla="*/ 2002972 h 2321379"/>
                      <a:gd name="connsiteX7" fmla="*/ 585108 w 1499508"/>
                      <a:gd name="connsiteY7" fmla="*/ 1905000 h 2321379"/>
                      <a:gd name="connsiteX8" fmla="*/ 781051 w 1499508"/>
                      <a:gd name="connsiteY8" fmla="*/ 1953986 h 2321379"/>
                      <a:gd name="connsiteX9" fmla="*/ 1025979 w 1499508"/>
                      <a:gd name="connsiteY9" fmla="*/ 2084615 h 2321379"/>
                      <a:gd name="connsiteX10" fmla="*/ 1156608 w 1499508"/>
                      <a:gd name="connsiteY10" fmla="*/ 2117272 h 2321379"/>
                      <a:gd name="connsiteX11" fmla="*/ 1385208 w 1499508"/>
                      <a:gd name="connsiteY11" fmla="*/ 2117272 h 2321379"/>
                      <a:gd name="connsiteX12" fmla="*/ 1499508 w 1499508"/>
                      <a:gd name="connsiteY12" fmla="*/ 1970315 h 2321379"/>
                      <a:gd name="connsiteX13" fmla="*/ 1189265 w 1499508"/>
                      <a:gd name="connsiteY13" fmla="*/ 239486 h 2321379"/>
                      <a:gd name="connsiteX14" fmla="*/ 928008 w 1499508"/>
                      <a:gd name="connsiteY14" fmla="*/ 533400 h 2321379"/>
                      <a:gd name="connsiteX15" fmla="*/ 323851 w 1499508"/>
                      <a:gd name="connsiteY15"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321379"/>
                      <a:gd name="connsiteX1" fmla="*/ 127907 w 1270907"/>
                      <a:gd name="connsiteY1" fmla="*/ 1153886 h 2321379"/>
                      <a:gd name="connsiteX2" fmla="*/ 225878 w 1270907"/>
                      <a:gd name="connsiteY2" fmla="*/ 1464129 h 2321379"/>
                      <a:gd name="connsiteX3" fmla="*/ 46264 w 1270907"/>
                      <a:gd name="connsiteY3" fmla="*/ 2198915 h 2321379"/>
                      <a:gd name="connsiteX4" fmla="*/ 176893 w 1270907"/>
                      <a:gd name="connsiteY4" fmla="*/ 2198915 h 2321379"/>
                      <a:gd name="connsiteX5" fmla="*/ 291193 w 1270907"/>
                      <a:gd name="connsiteY5" fmla="*/ 2002972 h 2321379"/>
                      <a:gd name="connsiteX6" fmla="*/ 356507 w 1270907"/>
                      <a:gd name="connsiteY6" fmla="*/ 1905000 h 2321379"/>
                      <a:gd name="connsiteX7" fmla="*/ 552450 w 1270907"/>
                      <a:gd name="connsiteY7" fmla="*/ 1953986 h 2321379"/>
                      <a:gd name="connsiteX8" fmla="*/ 797378 w 1270907"/>
                      <a:gd name="connsiteY8" fmla="*/ 2084615 h 2321379"/>
                      <a:gd name="connsiteX9" fmla="*/ 928007 w 1270907"/>
                      <a:gd name="connsiteY9" fmla="*/ 2117272 h 2321379"/>
                      <a:gd name="connsiteX10" fmla="*/ 1156607 w 1270907"/>
                      <a:gd name="connsiteY10" fmla="*/ 2117272 h 2321379"/>
                      <a:gd name="connsiteX11" fmla="*/ 1270907 w 1270907"/>
                      <a:gd name="connsiteY11" fmla="*/ 1970315 h 2321379"/>
                      <a:gd name="connsiteX12" fmla="*/ 960664 w 1270907"/>
                      <a:gd name="connsiteY12" fmla="*/ 239486 h 2321379"/>
                      <a:gd name="connsiteX13" fmla="*/ 699407 w 1270907"/>
                      <a:gd name="connsiteY13" fmla="*/ 533400 h 2321379"/>
                      <a:gd name="connsiteX14" fmla="*/ 95250 w 1270907"/>
                      <a:gd name="connsiteY14" fmla="*/ 631372 h 2321379"/>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95250 w 1270907"/>
                      <a:gd name="connsiteY0" fmla="*/ 631372 h 2204358"/>
                      <a:gd name="connsiteX1" fmla="*/ 127907 w 1270907"/>
                      <a:gd name="connsiteY1" fmla="*/ 1153886 h 2204358"/>
                      <a:gd name="connsiteX2" fmla="*/ 225878 w 1270907"/>
                      <a:gd name="connsiteY2" fmla="*/ 1464129 h 2204358"/>
                      <a:gd name="connsiteX3" fmla="*/ 46264 w 1270907"/>
                      <a:gd name="connsiteY3" fmla="*/ 1970315 h 2204358"/>
                      <a:gd name="connsiteX4" fmla="*/ 176893 w 1270907"/>
                      <a:gd name="connsiteY4" fmla="*/ 2198915 h 2204358"/>
                      <a:gd name="connsiteX5" fmla="*/ 291193 w 1270907"/>
                      <a:gd name="connsiteY5" fmla="*/ 2002972 h 2204358"/>
                      <a:gd name="connsiteX6" fmla="*/ 356507 w 1270907"/>
                      <a:gd name="connsiteY6" fmla="*/ 1905000 h 2204358"/>
                      <a:gd name="connsiteX7" fmla="*/ 552450 w 1270907"/>
                      <a:gd name="connsiteY7" fmla="*/ 1953986 h 2204358"/>
                      <a:gd name="connsiteX8" fmla="*/ 797378 w 1270907"/>
                      <a:gd name="connsiteY8" fmla="*/ 2084615 h 2204358"/>
                      <a:gd name="connsiteX9" fmla="*/ 928007 w 1270907"/>
                      <a:gd name="connsiteY9" fmla="*/ 2117272 h 2204358"/>
                      <a:gd name="connsiteX10" fmla="*/ 1156607 w 1270907"/>
                      <a:gd name="connsiteY10" fmla="*/ 2117272 h 2204358"/>
                      <a:gd name="connsiteX11" fmla="*/ 1270907 w 1270907"/>
                      <a:gd name="connsiteY11" fmla="*/ 1970315 h 2204358"/>
                      <a:gd name="connsiteX12" fmla="*/ 960664 w 1270907"/>
                      <a:gd name="connsiteY12" fmla="*/ 239486 h 2204358"/>
                      <a:gd name="connsiteX13" fmla="*/ 699407 w 1270907"/>
                      <a:gd name="connsiteY13" fmla="*/ 533400 h 2204358"/>
                      <a:gd name="connsiteX14" fmla="*/ 95250 w 12709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 name="connsiteX0" fmla="*/ 57150 w 1232807"/>
                      <a:gd name="connsiteY0" fmla="*/ 631372 h 2204358"/>
                      <a:gd name="connsiteX1" fmla="*/ 89807 w 1232807"/>
                      <a:gd name="connsiteY1" fmla="*/ 1153886 h 2204358"/>
                      <a:gd name="connsiteX2" fmla="*/ 187778 w 1232807"/>
                      <a:gd name="connsiteY2" fmla="*/ 1464129 h 2204358"/>
                      <a:gd name="connsiteX3" fmla="*/ 8164 w 1232807"/>
                      <a:gd name="connsiteY3" fmla="*/ 1970315 h 2204358"/>
                      <a:gd name="connsiteX4" fmla="*/ 138793 w 1232807"/>
                      <a:gd name="connsiteY4" fmla="*/ 2198915 h 2204358"/>
                      <a:gd name="connsiteX5" fmla="*/ 253093 w 1232807"/>
                      <a:gd name="connsiteY5" fmla="*/ 2002972 h 2204358"/>
                      <a:gd name="connsiteX6" fmla="*/ 318407 w 1232807"/>
                      <a:gd name="connsiteY6" fmla="*/ 1905000 h 2204358"/>
                      <a:gd name="connsiteX7" fmla="*/ 514350 w 1232807"/>
                      <a:gd name="connsiteY7" fmla="*/ 1953986 h 2204358"/>
                      <a:gd name="connsiteX8" fmla="*/ 759278 w 1232807"/>
                      <a:gd name="connsiteY8" fmla="*/ 2084615 h 2204358"/>
                      <a:gd name="connsiteX9" fmla="*/ 889907 w 1232807"/>
                      <a:gd name="connsiteY9" fmla="*/ 2117272 h 2204358"/>
                      <a:gd name="connsiteX10" fmla="*/ 1118507 w 1232807"/>
                      <a:gd name="connsiteY10" fmla="*/ 2117272 h 2204358"/>
                      <a:gd name="connsiteX11" fmla="*/ 1232807 w 1232807"/>
                      <a:gd name="connsiteY11" fmla="*/ 1970315 h 2204358"/>
                      <a:gd name="connsiteX12" fmla="*/ 922564 w 1232807"/>
                      <a:gd name="connsiteY12" fmla="*/ 239486 h 2204358"/>
                      <a:gd name="connsiteX13" fmla="*/ 661307 w 1232807"/>
                      <a:gd name="connsiteY13" fmla="*/ 533400 h 2204358"/>
                      <a:gd name="connsiteX14" fmla="*/ 57150 w 1232807"/>
                      <a:gd name="connsiteY14" fmla="*/ 631372 h 220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2807" h="2204358">
                        <a:moveTo>
                          <a:pt x="57150" y="631372"/>
                        </a:moveTo>
                        <a:cubicBezTo>
                          <a:pt x="54428" y="1045029"/>
                          <a:pt x="187779" y="840922"/>
                          <a:pt x="89807" y="1153886"/>
                        </a:cubicBezTo>
                        <a:cubicBezTo>
                          <a:pt x="361949" y="1396093"/>
                          <a:pt x="201385" y="1328057"/>
                          <a:pt x="187778" y="1464129"/>
                        </a:cubicBezTo>
                        <a:cubicBezTo>
                          <a:pt x="174171" y="1600201"/>
                          <a:pt x="16328" y="1847851"/>
                          <a:pt x="8164" y="1970315"/>
                        </a:cubicBezTo>
                        <a:cubicBezTo>
                          <a:pt x="0" y="2092779"/>
                          <a:pt x="97972" y="2193472"/>
                          <a:pt x="138793" y="2198915"/>
                        </a:cubicBezTo>
                        <a:cubicBezTo>
                          <a:pt x="179614" y="2204358"/>
                          <a:pt x="223157" y="2051958"/>
                          <a:pt x="253093" y="2002972"/>
                        </a:cubicBezTo>
                        <a:cubicBezTo>
                          <a:pt x="283029" y="1953986"/>
                          <a:pt x="274864" y="1913164"/>
                          <a:pt x="318407" y="1905000"/>
                        </a:cubicBezTo>
                        <a:cubicBezTo>
                          <a:pt x="361950" y="1896836"/>
                          <a:pt x="440872" y="1924050"/>
                          <a:pt x="514350" y="1953986"/>
                        </a:cubicBezTo>
                        <a:cubicBezTo>
                          <a:pt x="587829" y="1983922"/>
                          <a:pt x="696685" y="2057401"/>
                          <a:pt x="759278" y="2084615"/>
                        </a:cubicBezTo>
                        <a:cubicBezTo>
                          <a:pt x="821871" y="2111829"/>
                          <a:pt x="830035" y="2111829"/>
                          <a:pt x="889907" y="2117272"/>
                        </a:cubicBezTo>
                        <a:cubicBezTo>
                          <a:pt x="949779" y="2122715"/>
                          <a:pt x="1061357" y="2141765"/>
                          <a:pt x="1118507" y="2117272"/>
                        </a:cubicBezTo>
                        <a:cubicBezTo>
                          <a:pt x="1175657" y="2092779"/>
                          <a:pt x="1074964" y="2119993"/>
                          <a:pt x="1232807" y="1970315"/>
                        </a:cubicBezTo>
                        <a:cubicBezTo>
                          <a:pt x="1200150" y="1657351"/>
                          <a:pt x="1017814" y="478972"/>
                          <a:pt x="922564" y="239486"/>
                        </a:cubicBezTo>
                        <a:cubicBezTo>
                          <a:pt x="827314" y="0"/>
                          <a:pt x="805543" y="470807"/>
                          <a:pt x="661307" y="533400"/>
                        </a:cubicBezTo>
                        <a:cubicBezTo>
                          <a:pt x="517071" y="595993"/>
                          <a:pt x="152400" y="527958"/>
                          <a:pt x="57150" y="631372"/>
                        </a:cubicBezTo>
                        <a:close/>
                      </a:path>
                    </a:pathLst>
                  </a:custGeom>
                  <a:solidFill>
                    <a:srgbClr val="DBE5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9" name="Picture 3"/>
                <p:cNvPicPr>
                  <a:picLocks noChangeAspect="1" noChangeArrowheads="1"/>
                </p:cNvPicPr>
                <p:nvPr/>
              </p:nvPicPr>
              <p:blipFill>
                <a:blip r:embed="rId3"/>
                <a:srcRect l="23454" t="16314" r="53209" b="74902"/>
                <a:stretch>
                  <a:fillRect/>
                </a:stretch>
              </p:blipFill>
              <p:spPr bwMode="auto">
                <a:xfrm>
                  <a:off x="914400" y="1447800"/>
                  <a:ext cx="1143000" cy="914400"/>
                </a:xfrm>
                <a:prstGeom prst="rect">
                  <a:avLst/>
                </a:prstGeom>
                <a:noFill/>
                <a:ln w="9525">
                  <a:noFill/>
                  <a:miter lim="800000"/>
                  <a:headEnd/>
                  <a:tailEnd/>
                </a:ln>
                <a:effectLst/>
              </p:spPr>
            </p:pic>
            <p:pic>
              <p:nvPicPr>
                <p:cNvPr id="70" name="Picture 3"/>
                <p:cNvPicPr>
                  <a:picLocks noChangeAspect="1" noChangeArrowheads="1"/>
                </p:cNvPicPr>
                <p:nvPr/>
              </p:nvPicPr>
              <p:blipFill>
                <a:blip r:embed="rId3"/>
                <a:srcRect l="23454" t="16314" r="53209" b="74902"/>
                <a:stretch>
                  <a:fillRect/>
                </a:stretch>
              </p:blipFill>
              <p:spPr bwMode="auto">
                <a:xfrm>
                  <a:off x="2019300" y="1981200"/>
                  <a:ext cx="571500" cy="457200"/>
                </a:xfrm>
                <a:prstGeom prst="rect">
                  <a:avLst/>
                </a:prstGeom>
                <a:noFill/>
                <a:ln w="9525">
                  <a:noFill/>
                  <a:miter lim="800000"/>
                  <a:headEnd/>
                  <a:tailEnd/>
                </a:ln>
                <a:effectLst/>
              </p:spPr>
            </p:pic>
            <p:pic>
              <p:nvPicPr>
                <p:cNvPr id="71" name="Picture 3"/>
                <p:cNvPicPr preferRelativeResize="0">
                  <a:picLocks noChangeArrowheads="1"/>
                </p:cNvPicPr>
                <p:nvPr/>
              </p:nvPicPr>
              <p:blipFill>
                <a:blip r:embed="rId3"/>
                <a:srcRect l="23454" t="16314" r="53209" b="74902"/>
                <a:stretch>
                  <a:fillRect/>
                </a:stretch>
              </p:blipFill>
              <p:spPr bwMode="auto">
                <a:xfrm>
                  <a:off x="4495800" y="1447800"/>
                  <a:ext cx="1524000" cy="1021080"/>
                </a:xfrm>
                <a:prstGeom prst="rect">
                  <a:avLst/>
                </a:prstGeom>
                <a:noFill/>
                <a:ln w="9525">
                  <a:noFill/>
                  <a:miter lim="800000"/>
                  <a:headEnd/>
                  <a:tailEnd/>
                </a:ln>
                <a:effectLst/>
              </p:spPr>
            </p:pic>
            <p:pic>
              <p:nvPicPr>
                <p:cNvPr id="72" name="Picture 3"/>
                <p:cNvPicPr>
                  <a:picLocks noChangeAspect="1" noChangeArrowheads="1"/>
                </p:cNvPicPr>
                <p:nvPr/>
              </p:nvPicPr>
              <p:blipFill>
                <a:blip r:embed="rId4" cstate="print"/>
                <a:srcRect l="23454" t="16314" r="53209" b="74902"/>
                <a:stretch>
                  <a:fillRect/>
                </a:stretch>
              </p:blipFill>
              <p:spPr bwMode="auto">
                <a:xfrm>
                  <a:off x="4648200" y="1295400"/>
                  <a:ext cx="571500" cy="152400"/>
                </a:xfrm>
                <a:prstGeom prst="rect">
                  <a:avLst/>
                </a:prstGeom>
                <a:noFill/>
                <a:ln w="9525">
                  <a:noFill/>
                  <a:miter lim="800000"/>
                  <a:headEnd/>
                  <a:tailEnd/>
                </a:ln>
                <a:effectLst/>
              </p:spPr>
            </p:pic>
          </p:grpSp>
        </p:grpSp>
      </p:grpSp>
      <p:sp>
        <p:nvSpPr>
          <p:cNvPr id="80" name="Freeform 79"/>
          <p:cNvSpPr/>
          <p:nvPr/>
        </p:nvSpPr>
        <p:spPr>
          <a:xfrm>
            <a:off x="533400" y="5181600"/>
            <a:ext cx="7854043" cy="1670957"/>
          </a:xfrm>
          <a:custGeom>
            <a:avLst/>
            <a:gdLst>
              <a:gd name="connsiteX0" fmla="*/ 1224642 w 9056914"/>
              <a:gd name="connsiteY0" fmla="*/ 258536 h 2065564"/>
              <a:gd name="connsiteX1" fmla="*/ 1649185 w 9056914"/>
              <a:gd name="connsiteY1" fmla="*/ 258536 h 2065564"/>
              <a:gd name="connsiteX2" fmla="*/ 1796142 w 9056914"/>
              <a:gd name="connsiteY2" fmla="*/ 519793 h 2065564"/>
              <a:gd name="connsiteX3" fmla="*/ 1959428 w 9056914"/>
              <a:gd name="connsiteY3" fmla="*/ 470807 h 2065564"/>
              <a:gd name="connsiteX4" fmla="*/ 2188028 w 9056914"/>
              <a:gd name="connsiteY4" fmla="*/ 519793 h 2065564"/>
              <a:gd name="connsiteX5" fmla="*/ 2318657 w 9056914"/>
              <a:gd name="connsiteY5" fmla="*/ 470807 h 2065564"/>
              <a:gd name="connsiteX6" fmla="*/ 2465614 w 9056914"/>
              <a:gd name="connsiteY6" fmla="*/ 568779 h 2065564"/>
              <a:gd name="connsiteX7" fmla="*/ 2563585 w 9056914"/>
              <a:gd name="connsiteY7" fmla="*/ 830036 h 2065564"/>
              <a:gd name="connsiteX8" fmla="*/ 2890157 w 9056914"/>
              <a:gd name="connsiteY8" fmla="*/ 781050 h 2065564"/>
              <a:gd name="connsiteX9" fmla="*/ 2955471 w 9056914"/>
              <a:gd name="connsiteY9" fmla="*/ 1009650 h 2065564"/>
              <a:gd name="connsiteX10" fmla="*/ 3282042 w 9056914"/>
              <a:gd name="connsiteY10" fmla="*/ 928007 h 2065564"/>
              <a:gd name="connsiteX11" fmla="*/ 3510642 w 9056914"/>
              <a:gd name="connsiteY11" fmla="*/ 1107622 h 2065564"/>
              <a:gd name="connsiteX12" fmla="*/ 3624942 w 9056914"/>
              <a:gd name="connsiteY12" fmla="*/ 960664 h 2065564"/>
              <a:gd name="connsiteX13" fmla="*/ 3837214 w 9056914"/>
              <a:gd name="connsiteY13" fmla="*/ 976993 h 2065564"/>
              <a:gd name="connsiteX14" fmla="*/ 4065814 w 9056914"/>
              <a:gd name="connsiteY14" fmla="*/ 928007 h 2065564"/>
              <a:gd name="connsiteX15" fmla="*/ 4065814 w 9056914"/>
              <a:gd name="connsiteY15" fmla="*/ 1107622 h 2065564"/>
              <a:gd name="connsiteX16" fmla="*/ 4131128 w 9056914"/>
              <a:gd name="connsiteY16" fmla="*/ 1172936 h 2065564"/>
              <a:gd name="connsiteX17" fmla="*/ 4278085 w 9056914"/>
              <a:gd name="connsiteY17" fmla="*/ 1238250 h 2065564"/>
              <a:gd name="connsiteX18" fmla="*/ 4212771 w 9056914"/>
              <a:gd name="connsiteY18" fmla="*/ 1352550 h 2065564"/>
              <a:gd name="connsiteX19" fmla="*/ 4392385 w 9056914"/>
              <a:gd name="connsiteY19" fmla="*/ 1450522 h 2065564"/>
              <a:gd name="connsiteX20" fmla="*/ 4604657 w 9056914"/>
              <a:gd name="connsiteY20" fmla="*/ 1254579 h 2065564"/>
              <a:gd name="connsiteX21" fmla="*/ 4767942 w 9056914"/>
              <a:gd name="connsiteY21" fmla="*/ 1270907 h 2065564"/>
              <a:gd name="connsiteX22" fmla="*/ 4784271 w 9056914"/>
              <a:gd name="connsiteY22" fmla="*/ 1368879 h 2065564"/>
              <a:gd name="connsiteX23" fmla="*/ 4898571 w 9056914"/>
              <a:gd name="connsiteY23" fmla="*/ 1303564 h 2065564"/>
              <a:gd name="connsiteX24" fmla="*/ 4931228 w 9056914"/>
              <a:gd name="connsiteY24" fmla="*/ 1499507 h 2065564"/>
              <a:gd name="connsiteX25" fmla="*/ 5078185 w 9056914"/>
              <a:gd name="connsiteY25" fmla="*/ 1352550 h 2065564"/>
              <a:gd name="connsiteX26" fmla="*/ 5290457 w 9056914"/>
              <a:gd name="connsiteY26" fmla="*/ 1336222 h 2065564"/>
              <a:gd name="connsiteX27" fmla="*/ 5306785 w 9056914"/>
              <a:gd name="connsiteY27" fmla="*/ 1515836 h 2065564"/>
              <a:gd name="connsiteX28" fmla="*/ 5339442 w 9056914"/>
              <a:gd name="connsiteY28" fmla="*/ 1662793 h 2065564"/>
              <a:gd name="connsiteX29" fmla="*/ 5437414 w 9056914"/>
              <a:gd name="connsiteY29" fmla="*/ 1499507 h 2065564"/>
              <a:gd name="connsiteX30" fmla="*/ 5600700 w 9056914"/>
              <a:gd name="connsiteY30" fmla="*/ 1270907 h 2065564"/>
              <a:gd name="connsiteX31" fmla="*/ 5698671 w 9056914"/>
              <a:gd name="connsiteY31" fmla="*/ 1336222 h 2065564"/>
              <a:gd name="connsiteX32" fmla="*/ 5731328 w 9056914"/>
              <a:gd name="connsiteY32" fmla="*/ 1401536 h 2065564"/>
              <a:gd name="connsiteX33" fmla="*/ 5910942 w 9056914"/>
              <a:gd name="connsiteY33" fmla="*/ 1483179 h 2065564"/>
              <a:gd name="connsiteX34" fmla="*/ 5992585 w 9056914"/>
              <a:gd name="connsiteY34" fmla="*/ 1352550 h 2065564"/>
              <a:gd name="connsiteX35" fmla="*/ 6155871 w 9056914"/>
              <a:gd name="connsiteY35" fmla="*/ 1466850 h 2065564"/>
              <a:gd name="connsiteX36" fmla="*/ 6270171 w 9056914"/>
              <a:gd name="connsiteY36" fmla="*/ 1515836 h 2065564"/>
              <a:gd name="connsiteX37" fmla="*/ 6433457 w 9056914"/>
              <a:gd name="connsiteY37" fmla="*/ 1728107 h 2065564"/>
              <a:gd name="connsiteX38" fmla="*/ 6564085 w 9056914"/>
              <a:gd name="connsiteY38" fmla="*/ 1662793 h 2065564"/>
              <a:gd name="connsiteX39" fmla="*/ 6662057 w 9056914"/>
              <a:gd name="connsiteY39" fmla="*/ 1564822 h 2065564"/>
              <a:gd name="connsiteX40" fmla="*/ 6776357 w 9056914"/>
              <a:gd name="connsiteY40" fmla="*/ 1466850 h 2065564"/>
              <a:gd name="connsiteX41" fmla="*/ 7102928 w 9056914"/>
              <a:gd name="connsiteY41" fmla="*/ 1434193 h 2065564"/>
              <a:gd name="connsiteX42" fmla="*/ 7217228 w 9056914"/>
              <a:gd name="connsiteY42" fmla="*/ 1450522 h 2065564"/>
              <a:gd name="connsiteX43" fmla="*/ 7396842 w 9056914"/>
              <a:gd name="connsiteY43" fmla="*/ 1287236 h 2065564"/>
              <a:gd name="connsiteX44" fmla="*/ 7560128 w 9056914"/>
              <a:gd name="connsiteY44" fmla="*/ 1385207 h 2065564"/>
              <a:gd name="connsiteX45" fmla="*/ 7690757 w 9056914"/>
              <a:gd name="connsiteY45" fmla="*/ 1450522 h 2065564"/>
              <a:gd name="connsiteX46" fmla="*/ 7935685 w 9056914"/>
              <a:gd name="connsiteY46" fmla="*/ 1254579 h 2065564"/>
              <a:gd name="connsiteX47" fmla="*/ 8033657 w 9056914"/>
              <a:gd name="connsiteY47" fmla="*/ 1254579 h 2065564"/>
              <a:gd name="connsiteX48" fmla="*/ 8360228 w 9056914"/>
              <a:gd name="connsiteY48" fmla="*/ 1368879 h 2065564"/>
              <a:gd name="connsiteX49" fmla="*/ 8735785 w 9056914"/>
              <a:gd name="connsiteY49" fmla="*/ 1597479 h 2065564"/>
              <a:gd name="connsiteX50" fmla="*/ 8817428 w 9056914"/>
              <a:gd name="connsiteY50" fmla="*/ 1630136 h 2065564"/>
              <a:gd name="connsiteX51" fmla="*/ 9029700 w 9056914"/>
              <a:gd name="connsiteY51" fmla="*/ 1744436 h 2065564"/>
              <a:gd name="connsiteX52" fmla="*/ 8980714 w 9056914"/>
              <a:gd name="connsiteY52" fmla="*/ 1777093 h 2065564"/>
              <a:gd name="connsiteX53" fmla="*/ 1289957 w 9056914"/>
              <a:gd name="connsiteY53" fmla="*/ 1809750 h 2065564"/>
              <a:gd name="connsiteX54" fmla="*/ 1224642 w 9056914"/>
              <a:gd name="connsiteY54" fmla="*/ 258536 h 2065564"/>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1224642 w 9056914"/>
              <a:gd name="connsiteY0" fmla="*/ 43543 h 1850571"/>
              <a:gd name="connsiteX1" fmla="*/ 1649185 w 9056914"/>
              <a:gd name="connsiteY1" fmla="*/ 43543 h 1850571"/>
              <a:gd name="connsiteX2" fmla="*/ 1796142 w 9056914"/>
              <a:gd name="connsiteY2" fmla="*/ 304800 h 1850571"/>
              <a:gd name="connsiteX3" fmla="*/ 1959428 w 9056914"/>
              <a:gd name="connsiteY3" fmla="*/ 255814 h 1850571"/>
              <a:gd name="connsiteX4" fmla="*/ 2188028 w 9056914"/>
              <a:gd name="connsiteY4" fmla="*/ 304800 h 1850571"/>
              <a:gd name="connsiteX5" fmla="*/ 2318657 w 9056914"/>
              <a:gd name="connsiteY5" fmla="*/ 255814 h 1850571"/>
              <a:gd name="connsiteX6" fmla="*/ 2465614 w 9056914"/>
              <a:gd name="connsiteY6" fmla="*/ 353786 h 1850571"/>
              <a:gd name="connsiteX7" fmla="*/ 2563585 w 9056914"/>
              <a:gd name="connsiteY7" fmla="*/ 615043 h 1850571"/>
              <a:gd name="connsiteX8" fmla="*/ 2890157 w 9056914"/>
              <a:gd name="connsiteY8" fmla="*/ 566057 h 1850571"/>
              <a:gd name="connsiteX9" fmla="*/ 2955471 w 9056914"/>
              <a:gd name="connsiteY9" fmla="*/ 794657 h 1850571"/>
              <a:gd name="connsiteX10" fmla="*/ 3282042 w 9056914"/>
              <a:gd name="connsiteY10" fmla="*/ 713014 h 1850571"/>
              <a:gd name="connsiteX11" fmla="*/ 3510642 w 9056914"/>
              <a:gd name="connsiteY11" fmla="*/ 892629 h 1850571"/>
              <a:gd name="connsiteX12" fmla="*/ 3624942 w 9056914"/>
              <a:gd name="connsiteY12" fmla="*/ 745671 h 1850571"/>
              <a:gd name="connsiteX13" fmla="*/ 3837214 w 9056914"/>
              <a:gd name="connsiteY13" fmla="*/ 762000 h 1850571"/>
              <a:gd name="connsiteX14" fmla="*/ 4065814 w 9056914"/>
              <a:gd name="connsiteY14" fmla="*/ 713014 h 1850571"/>
              <a:gd name="connsiteX15" fmla="*/ 4065814 w 9056914"/>
              <a:gd name="connsiteY15" fmla="*/ 892629 h 1850571"/>
              <a:gd name="connsiteX16" fmla="*/ 4131128 w 9056914"/>
              <a:gd name="connsiteY16" fmla="*/ 957943 h 1850571"/>
              <a:gd name="connsiteX17" fmla="*/ 4278085 w 9056914"/>
              <a:gd name="connsiteY17" fmla="*/ 1023257 h 1850571"/>
              <a:gd name="connsiteX18" fmla="*/ 4212771 w 9056914"/>
              <a:gd name="connsiteY18" fmla="*/ 1137557 h 1850571"/>
              <a:gd name="connsiteX19" fmla="*/ 4392385 w 9056914"/>
              <a:gd name="connsiteY19" fmla="*/ 1235529 h 1850571"/>
              <a:gd name="connsiteX20" fmla="*/ 4604657 w 9056914"/>
              <a:gd name="connsiteY20" fmla="*/ 1039586 h 1850571"/>
              <a:gd name="connsiteX21" fmla="*/ 4767942 w 9056914"/>
              <a:gd name="connsiteY21" fmla="*/ 1055914 h 1850571"/>
              <a:gd name="connsiteX22" fmla="*/ 4784271 w 9056914"/>
              <a:gd name="connsiteY22" fmla="*/ 1153886 h 1850571"/>
              <a:gd name="connsiteX23" fmla="*/ 4898571 w 9056914"/>
              <a:gd name="connsiteY23" fmla="*/ 1088571 h 1850571"/>
              <a:gd name="connsiteX24" fmla="*/ 4931228 w 9056914"/>
              <a:gd name="connsiteY24" fmla="*/ 1284514 h 1850571"/>
              <a:gd name="connsiteX25" fmla="*/ 5078185 w 9056914"/>
              <a:gd name="connsiteY25" fmla="*/ 1137557 h 1850571"/>
              <a:gd name="connsiteX26" fmla="*/ 5290457 w 9056914"/>
              <a:gd name="connsiteY26" fmla="*/ 1121229 h 1850571"/>
              <a:gd name="connsiteX27" fmla="*/ 5306785 w 9056914"/>
              <a:gd name="connsiteY27" fmla="*/ 1300843 h 1850571"/>
              <a:gd name="connsiteX28" fmla="*/ 5339442 w 9056914"/>
              <a:gd name="connsiteY28" fmla="*/ 1447800 h 1850571"/>
              <a:gd name="connsiteX29" fmla="*/ 5437414 w 9056914"/>
              <a:gd name="connsiteY29" fmla="*/ 1284514 h 1850571"/>
              <a:gd name="connsiteX30" fmla="*/ 5600700 w 9056914"/>
              <a:gd name="connsiteY30" fmla="*/ 1055914 h 1850571"/>
              <a:gd name="connsiteX31" fmla="*/ 5698671 w 9056914"/>
              <a:gd name="connsiteY31" fmla="*/ 1121229 h 1850571"/>
              <a:gd name="connsiteX32" fmla="*/ 5731328 w 9056914"/>
              <a:gd name="connsiteY32" fmla="*/ 1186543 h 1850571"/>
              <a:gd name="connsiteX33" fmla="*/ 5910942 w 9056914"/>
              <a:gd name="connsiteY33" fmla="*/ 1268186 h 1850571"/>
              <a:gd name="connsiteX34" fmla="*/ 5992585 w 9056914"/>
              <a:gd name="connsiteY34" fmla="*/ 1137557 h 1850571"/>
              <a:gd name="connsiteX35" fmla="*/ 6155871 w 9056914"/>
              <a:gd name="connsiteY35" fmla="*/ 1251857 h 1850571"/>
              <a:gd name="connsiteX36" fmla="*/ 6270171 w 9056914"/>
              <a:gd name="connsiteY36" fmla="*/ 1300843 h 1850571"/>
              <a:gd name="connsiteX37" fmla="*/ 6433457 w 9056914"/>
              <a:gd name="connsiteY37" fmla="*/ 1513114 h 1850571"/>
              <a:gd name="connsiteX38" fmla="*/ 6564085 w 9056914"/>
              <a:gd name="connsiteY38" fmla="*/ 1447800 h 1850571"/>
              <a:gd name="connsiteX39" fmla="*/ 6662057 w 9056914"/>
              <a:gd name="connsiteY39" fmla="*/ 1349829 h 1850571"/>
              <a:gd name="connsiteX40" fmla="*/ 6776357 w 9056914"/>
              <a:gd name="connsiteY40" fmla="*/ 1251857 h 1850571"/>
              <a:gd name="connsiteX41" fmla="*/ 7102928 w 9056914"/>
              <a:gd name="connsiteY41" fmla="*/ 1219200 h 1850571"/>
              <a:gd name="connsiteX42" fmla="*/ 7217228 w 9056914"/>
              <a:gd name="connsiteY42" fmla="*/ 1235529 h 1850571"/>
              <a:gd name="connsiteX43" fmla="*/ 7396842 w 9056914"/>
              <a:gd name="connsiteY43" fmla="*/ 1072243 h 1850571"/>
              <a:gd name="connsiteX44" fmla="*/ 7560128 w 9056914"/>
              <a:gd name="connsiteY44" fmla="*/ 1170214 h 1850571"/>
              <a:gd name="connsiteX45" fmla="*/ 7690757 w 9056914"/>
              <a:gd name="connsiteY45" fmla="*/ 1235529 h 1850571"/>
              <a:gd name="connsiteX46" fmla="*/ 7935685 w 9056914"/>
              <a:gd name="connsiteY46" fmla="*/ 1039586 h 1850571"/>
              <a:gd name="connsiteX47" fmla="*/ 8033657 w 9056914"/>
              <a:gd name="connsiteY47" fmla="*/ 1039586 h 1850571"/>
              <a:gd name="connsiteX48" fmla="*/ 8360228 w 9056914"/>
              <a:gd name="connsiteY48" fmla="*/ 1153886 h 1850571"/>
              <a:gd name="connsiteX49" fmla="*/ 8735785 w 9056914"/>
              <a:gd name="connsiteY49" fmla="*/ 1382486 h 1850571"/>
              <a:gd name="connsiteX50" fmla="*/ 8817428 w 9056914"/>
              <a:gd name="connsiteY50" fmla="*/ 1415143 h 1850571"/>
              <a:gd name="connsiteX51" fmla="*/ 9029700 w 9056914"/>
              <a:gd name="connsiteY51" fmla="*/ 1529443 h 1850571"/>
              <a:gd name="connsiteX52" fmla="*/ 8980714 w 9056914"/>
              <a:gd name="connsiteY52" fmla="*/ 1562100 h 1850571"/>
              <a:gd name="connsiteX53" fmla="*/ 1289957 w 9056914"/>
              <a:gd name="connsiteY53" fmla="*/ 1594757 h 1850571"/>
              <a:gd name="connsiteX54" fmla="*/ 1224642 w 9056914"/>
              <a:gd name="connsiteY54" fmla="*/ 43543 h 1850571"/>
              <a:gd name="connsiteX0" fmla="*/ 21771 w 7854043"/>
              <a:gd name="connsiteY0" fmla="*/ 43543 h 1850571"/>
              <a:gd name="connsiteX1" fmla="*/ 446314 w 7854043"/>
              <a:gd name="connsiteY1" fmla="*/ 43543 h 1850571"/>
              <a:gd name="connsiteX2" fmla="*/ 593271 w 7854043"/>
              <a:gd name="connsiteY2" fmla="*/ 304800 h 1850571"/>
              <a:gd name="connsiteX3" fmla="*/ 756557 w 7854043"/>
              <a:gd name="connsiteY3" fmla="*/ 255814 h 1850571"/>
              <a:gd name="connsiteX4" fmla="*/ 985157 w 7854043"/>
              <a:gd name="connsiteY4" fmla="*/ 304800 h 1850571"/>
              <a:gd name="connsiteX5" fmla="*/ 1115786 w 7854043"/>
              <a:gd name="connsiteY5" fmla="*/ 255814 h 1850571"/>
              <a:gd name="connsiteX6" fmla="*/ 1262743 w 7854043"/>
              <a:gd name="connsiteY6" fmla="*/ 353786 h 1850571"/>
              <a:gd name="connsiteX7" fmla="*/ 1360714 w 7854043"/>
              <a:gd name="connsiteY7" fmla="*/ 615043 h 1850571"/>
              <a:gd name="connsiteX8" fmla="*/ 1687286 w 7854043"/>
              <a:gd name="connsiteY8" fmla="*/ 566057 h 1850571"/>
              <a:gd name="connsiteX9" fmla="*/ 1752600 w 7854043"/>
              <a:gd name="connsiteY9" fmla="*/ 794657 h 1850571"/>
              <a:gd name="connsiteX10" fmla="*/ 2079171 w 7854043"/>
              <a:gd name="connsiteY10" fmla="*/ 713014 h 1850571"/>
              <a:gd name="connsiteX11" fmla="*/ 2307771 w 7854043"/>
              <a:gd name="connsiteY11" fmla="*/ 892629 h 1850571"/>
              <a:gd name="connsiteX12" fmla="*/ 2422071 w 7854043"/>
              <a:gd name="connsiteY12" fmla="*/ 745671 h 1850571"/>
              <a:gd name="connsiteX13" fmla="*/ 2634343 w 7854043"/>
              <a:gd name="connsiteY13" fmla="*/ 762000 h 1850571"/>
              <a:gd name="connsiteX14" fmla="*/ 2862943 w 7854043"/>
              <a:gd name="connsiteY14" fmla="*/ 713014 h 1850571"/>
              <a:gd name="connsiteX15" fmla="*/ 2862943 w 7854043"/>
              <a:gd name="connsiteY15" fmla="*/ 892629 h 1850571"/>
              <a:gd name="connsiteX16" fmla="*/ 2928257 w 7854043"/>
              <a:gd name="connsiteY16" fmla="*/ 957943 h 1850571"/>
              <a:gd name="connsiteX17" fmla="*/ 3075214 w 7854043"/>
              <a:gd name="connsiteY17" fmla="*/ 1023257 h 1850571"/>
              <a:gd name="connsiteX18" fmla="*/ 3009900 w 7854043"/>
              <a:gd name="connsiteY18" fmla="*/ 1137557 h 1850571"/>
              <a:gd name="connsiteX19" fmla="*/ 3189514 w 7854043"/>
              <a:gd name="connsiteY19" fmla="*/ 1235529 h 1850571"/>
              <a:gd name="connsiteX20" fmla="*/ 3401786 w 7854043"/>
              <a:gd name="connsiteY20" fmla="*/ 1039586 h 1850571"/>
              <a:gd name="connsiteX21" fmla="*/ 3565071 w 7854043"/>
              <a:gd name="connsiteY21" fmla="*/ 1055914 h 1850571"/>
              <a:gd name="connsiteX22" fmla="*/ 3581400 w 7854043"/>
              <a:gd name="connsiteY22" fmla="*/ 1153886 h 1850571"/>
              <a:gd name="connsiteX23" fmla="*/ 3695700 w 7854043"/>
              <a:gd name="connsiteY23" fmla="*/ 1088571 h 1850571"/>
              <a:gd name="connsiteX24" fmla="*/ 3728357 w 7854043"/>
              <a:gd name="connsiteY24" fmla="*/ 1284514 h 1850571"/>
              <a:gd name="connsiteX25" fmla="*/ 3875314 w 7854043"/>
              <a:gd name="connsiteY25" fmla="*/ 1137557 h 1850571"/>
              <a:gd name="connsiteX26" fmla="*/ 4087586 w 7854043"/>
              <a:gd name="connsiteY26" fmla="*/ 1121229 h 1850571"/>
              <a:gd name="connsiteX27" fmla="*/ 4103914 w 7854043"/>
              <a:gd name="connsiteY27" fmla="*/ 1300843 h 1850571"/>
              <a:gd name="connsiteX28" fmla="*/ 4136571 w 7854043"/>
              <a:gd name="connsiteY28" fmla="*/ 1447800 h 1850571"/>
              <a:gd name="connsiteX29" fmla="*/ 4234543 w 7854043"/>
              <a:gd name="connsiteY29" fmla="*/ 1284514 h 1850571"/>
              <a:gd name="connsiteX30" fmla="*/ 4397829 w 7854043"/>
              <a:gd name="connsiteY30" fmla="*/ 1055914 h 1850571"/>
              <a:gd name="connsiteX31" fmla="*/ 4495800 w 7854043"/>
              <a:gd name="connsiteY31" fmla="*/ 1121229 h 1850571"/>
              <a:gd name="connsiteX32" fmla="*/ 4528457 w 7854043"/>
              <a:gd name="connsiteY32" fmla="*/ 1186543 h 1850571"/>
              <a:gd name="connsiteX33" fmla="*/ 4708071 w 7854043"/>
              <a:gd name="connsiteY33" fmla="*/ 1268186 h 1850571"/>
              <a:gd name="connsiteX34" fmla="*/ 4789714 w 7854043"/>
              <a:gd name="connsiteY34" fmla="*/ 1137557 h 1850571"/>
              <a:gd name="connsiteX35" fmla="*/ 4953000 w 7854043"/>
              <a:gd name="connsiteY35" fmla="*/ 1251857 h 1850571"/>
              <a:gd name="connsiteX36" fmla="*/ 5067300 w 7854043"/>
              <a:gd name="connsiteY36" fmla="*/ 1300843 h 1850571"/>
              <a:gd name="connsiteX37" fmla="*/ 5230586 w 7854043"/>
              <a:gd name="connsiteY37" fmla="*/ 1513114 h 1850571"/>
              <a:gd name="connsiteX38" fmla="*/ 5361214 w 7854043"/>
              <a:gd name="connsiteY38" fmla="*/ 1447800 h 1850571"/>
              <a:gd name="connsiteX39" fmla="*/ 5459186 w 7854043"/>
              <a:gd name="connsiteY39" fmla="*/ 1349829 h 1850571"/>
              <a:gd name="connsiteX40" fmla="*/ 5573486 w 7854043"/>
              <a:gd name="connsiteY40" fmla="*/ 1251857 h 1850571"/>
              <a:gd name="connsiteX41" fmla="*/ 5900057 w 7854043"/>
              <a:gd name="connsiteY41" fmla="*/ 1219200 h 1850571"/>
              <a:gd name="connsiteX42" fmla="*/ 6014357 w 7854043"/>
              <a:gd name="connsiteY42" fmla="*/ 1235529 h 1850571"/>
              <a:gd name="connsiteX43" fmla="*/ 6193971 w 7854043"/>
              <a:gd name="connsiteY43" fmla="*/ 1072243 h 1850571"/>
              <a:gd name="connsiteX44" fmla="*/ 6357257 w 7854043"/>
              <a:gd name="connsiteY44" fmla="*/ 1170214 h 1850571"/>
              <a:gd name="connsiteX45" fmla="*/ 6487886 w 7854043"/>
              <a:gd name="connsiteY45" fmla="*/ 1235529 h 1850571"/>
              <a:gd name="connsiteX46" fmla="*/ 6732814 w 7854043"/>
              <a:gd name="connsiteY46" fmla="*/ 1039586 h 1850571"/>
              <a:gd name="connsiteX47" fmla="*/ 6830786 w 7854043"/>
              <a:gd name="connsiteY47" fmla="*/ 1039586 h 1850571"/>
              <a:gd name="connsiteX48" fmla="*/ 7157357 w 7854043"/>
              <a:gd name="connsiteY48" fmla="*/ 1153886 h 1850571"/>
              <a:gd name="connsiteX49" fmla="*/ 7532914 w 7854043"/>
              <a:gd name="connsiteY49" fmla="*/ 1382486 h 1850571"/>
              <a:gd name="connsiteX50" fmla="*/ 7614557 w 7854043"/>
              <a:gd name="connsiteY50" fmla="*/ 1415143 h 1850571"/>
              <a:gd name="connsiteX51" fmla="*/ 7826829 w 7854043"/>
              <a:gd name="connsiteY51" fmla="*/ 1529443 h 1850571"/>
              <a:gd name="connsiteX52" fmla="*/ 7777843 w 7854043"/>
              <a:gd name="connsiteY52" fmla="*/ 1562100 h 1850571"/>
              <a:gd name="connsiteX53" fmla="*/ 87086 w 7854043"/>
              <a:gd name="connsiteY53" fmla="*/ 1594757 h 1850571"/>
              <a:gd name="connsiteX54" fmla="*/ 21771 w 7854043"/>
              <a:gd name="connsiteY54" fmla="*/ 43543 h 1850571"/>
              <a:gd name="connsiteX0" fmla="*/ 21771 w 7854043"/>
              <a:gd name="connsiteY0" fmla="*/ 43543 h 1670957"/>
              <a:gd name="connsiteX1" fmla="*/ 446314 w 7854043"/>
              <a:gd name="connsiteY1" fmla="*/ 43543 h 1670957"/>
              <a:gd name="connsiteX2" fmla="*/ 593271 w 7854043"/>
              <a:gd name="connsiteY2" fmla="*/ 304800 h 1670957"/>
              <a:gd name="connsiteX3" fmla="*/ 756557 w 7854043"/>
              <a:gd name="connsiteY3" fmla="*/ 255814 h 1670957"/>
              <a:gd name="connsiteX4" fmla="*/ 985157 w 7854043"/>
              <a:gd name="connsiteY4" fmla="*/ 304800 h 1670957"/>
              <a:gd name="connsiteX5" fmla="*/ 1115786 w 7854043"/>
              <a:gd name="connsiteY5" fmla="*/ 255814 h 1670957"/>
              <a:gd name="connsiteX6" fmla="*/ 1262743 w 7854043"/>
              <a:gd name="connsiteY6" fmla="*/ 353786 h 1670957"/>
              <a:gd name="connsiteX7" fmla="*/ 1360714 w 7854043"/>
              <a:gd name="connsiteY7" fmla="*/ 615043 h 1670957"/>
              <a:gd name="connsiteX8" fmla="*/ 1687286 w 7854043"/>
              <a:gd name="connsiteY8" fmla="*/ 566057 h 1670957"/>
              <a:gd name="connsiteX9" fmla="*/ 1752600 w 7854043"/>
              <a:gd name="connsiteY9" fmla="*/ 794657 h 1670957"/>
              <a:gd name="connsiteX10" fmla="*/ 2079171 w 7854043"/>
              <a:gd name="connsiteY10" fmla="*/ 713014 h 1670957"/>
              <a:gd name="connsiteX11" fmla="*/ 2307771 w 7854043"/>
              <a:gd name="connsiteY11" fmla="*/ 892629 h 1670957"/>
              <a:gd name="connsiteX12" fmla="*/ 2422071 w 7854043"/>
              <a:gd name="connsiteY12" fmla="*/ 745671 h 1670957"/>
              <a:gd name="connsiteX13" fmla="*/ 2634343 w 7854043"/>
              <a:gd name="connsiteY13" fmla="*/ 762000 h 1670957"/>
              <a:gd name="connsiteX14" fmla="*/ 2862943 w 7854043"/>
              <a:gd name="connsiteY14" fmla="*/ 713014 h 1670957"/>
              <a:gd name="connsiteX15" fmla="*/ 2862943 w 7854043"/>
              <a:gd name="connsiteY15" fmla="*/ 892629 h 1670957"/>
              <a:gd name="connsiteX16" fmla="*/ 2928257 w 7854043"/>
              <a:gd name="connsiteY16" fmla="*/ 957943 h 1670957"/>
              <a:gd name="connsiteX17" fmla="*/ 3075214 w 7854043"/>
              <a:gd name="connsiteY17" fmla="*/ 1023257 h 1670957"/>
              <a:gd name="connsiteX18" fmla="*/ 3009900 w 7854043"/>
              <a:gd name="connsiteY18" fmla="*/ 1137557 h 1670957"/>
              <a:gd name="connsiteX19" fmla="*/ 3189514 w 7854043"/>
              <a:gd name="connsiteY19" fmla="*/ 1235529 h 1670957"/>
              <a:gd name="connsiteX20" fmla="*/ 3401786 w 7854043"/>
              <a:gd name="connsiteY20" fmla="*/ 1039586 h 1670957"/>
              <a:gd name="connsiteX21" fmla="*/ 3565071 w 7854043"/>
              <a:gd name="connsiteY21" fmla="*/ 1055914 h 1670957"/>
              <a:gd name="connsiteX22" fmla="*/ 3581400 w 7854043"/>
              <a:gd name="connsiteY22" fmla="*/ 1153886 h 1670957"/>
              <a:gd name="connsiteX23" fmla="*/ 3695700 w 7854043"/>
              <a:gd name="connsiteY23" fmla="*/ 1088571 h 1670957"/>
              <a:gd name="connsiteX24" fmla="*/ 3728357 w 7854043"/>
              <a:gd name="connsiteY24" fmla="*/ 1284514 h 1670957"/>
              <a:gd name="connsiteX25" fmla="*/ 3875314 w 7854043"/>
              <a:gd name="connsiteY25" fmla="*/ 1137557 h 1670957"/>
              <a:gd name="connsiteX26" fmla="*/ 4087586 w 7854043"/>
              <a:gd name="connsiteY26" fmla="*/ 1121229 h 1670957"/>
              <a:gd name="connsiteX27" fmla="*/ 4103914 w 7854043"/>
              <a:gd name="connsiteY27" fmla="*/ 1300843 h 1670957"/>
              <a:gd name="connsiteX28" fmla="*/ 4136571 w 7854043"/>
              <a:gd name="connsiteY28" fmla="*/ 1447800 h 1670957"/>
              <a:gd name="connsiteX29" fmla="*/ 4234543 w 7854043"/>
              <a:gd name="connsiteY29" fmla="*/ 1284514 h 1670957"/>
              <a:gd name="connsiteX30" fmla="*/ 4397829 w 7854043"/>
              <a:gd name="connsiteY30" fmla="*/ 1055914 h 1670957"/>
              <a:gd name="connsiteX31" fmla="*/ 4495800 w 7854043"/>
              <a:gd name="connsiteY31" fmla="*/ 1121229 h 1670957"/>
              <a:gd name="connsiteX32" fmla="*/ 4528457 w 7854043"/>
              <a:gd name="connsiteY32" fmla="*/ 1186543 h 1670957"/>
              <a:gd name="connsiteX33" fmla="*/ 4708071 w 7854043"/>
              <a:gd name="connsiteY33" fmla="*/ 1268186 h 1670957"/>
              <a:gd name="connsiteX34" fmla="*/ 4789714 w 7854043"/>
              <a:gd name="connsiteY34" fmla="*/ 1137557 h 1670957"/>
              <a:gd name="connsiteX35" fmla="*/ 4953000 w 7854043"/>
              <a:gd name="connsiteY35" fmla="*/ 1251857 h 1670957"/>
              <a:gd name="connsiteX36" fmla="*/ 5067300 w 7854043"/>
              <a:gd name="connsiteY36" fmla="*/ 1300843 h 1670957"/>
              <a:gd name="connsiteX37" fmla="*/ 5230586 w 7854043"/>
              <a:gd name="connsiteY37" fmla="*/ 1513114 h 1670957"/>
              <a:gd name="connsiteX38" fmla="*/ 5361214 w 7854043"/>
              <a:gd name="connsiteY38" fmla="*/ 1447800 h 1670957"/>
              <a:gd name="connsiteX39" fmla="*/ 5459186 w 7854043"/>
              <a:gd name="connsiteY39" fmla="*/ 1349829 h 1670957"/>
              <a:gd name="connsiteX40" fmla="*/ 5573486 w 7854043"/>
              <a:gd name="connsiteY40" fmla="*/ 1251857 h 1670957"/>
              <a:gd name="connsiteX41" fmla="*/ 5900057 w 7854043"/>
              <a:gd name="connsiteY41" fmla="*/ 1219200 h 1670957"/>
              <a:gd name="connsiteX42" fmla="*/ 6014357 w 7854043"/>
              <a:gd name="connsiteY42" fmla="*/ 1235529 h 1670957"/>
              <a:gd name="connsiteX43" fmla="*/ 6193971 w 7854043"/>
              <a:gd name="connsiteY43" fmla="*/ 1072243 h 1670957"/>
              <a:gd name="connsiteX44" fmla="*/ 6357257 w 7854043"/>
              <a:gd name="connsiteY44" fmla="*/ 1170214 h 1670957"/>
              <a:gd name="connsiteX45" fmla="*/ 6487886 w 7854043"/>
              <a:gd name="connsiteY45" fmla="*/ 1235529 h 1670957"/>
              <a:gd name="connsiteX46" fmla="*/ 6732814 w 7854043"/>
              <a:gd name="connsiteY46" fmla="*/ 1039586 h 1670957"/>
              <a:gd name="connsiteX47" fmla="*/ 6830786 w 7854043"/>
              <a:gd name="connsiteY47" fmla="*/ 1039586 h 1670957"/>
              <a:gd name="connsiteX48" fmla="*/ 7157357 w 7854043"/>
              <a:gd name="connsiteY48" fmla="*/ 1153886 h 1670957"/>
              <a:gd name="connsiteX49" fmla="*/ 7532914 w 7854043"/>
              <a:gd name="connsiteY49" fmla="*/ 1382486 h 1670957"/>
              <a:gd name="connsiteX50" fmla="*/ 7614557 w 7854043"/>
              <a:gd name="connsiteY50" fmla="*/ 1415143 h 1670957"/>
              <a:gd name="connsiteX51" fmla="*/ 7826829 w 7854043"/>
              <a:gd name="connsiteY51" fmla="*/ 1529443 h 1670957"/>
              <a:gd name="connsiteX52" fmla="*/ 7777843 w 7854043"/>
              <a:gd name="connsiteY52" fmla="*/ 1562100 h 1670957"/>
              <a:gd name="connsiteX53" fmla="*/ 87086 w 7854043"/>
              <a:gd name="connsiteY53" fmla="*/ 1594757 h 1670957"/>
              <a:gd name="connsiteX54" fmla="*/ 21771 w 7854043"/>
              <a:gd name="connsiteY54" fmla="*/ 43543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854043" h="1670957">
                <a:moveTo>
                  <a:pt x="21771" y="43543"/>
                </a:moveTo>
                <a:cubicBezTo>
                  <a:pt x="337456" y="73478"/>
                  <a:pt x="351064" y="0"/>
                  <a:pt x="446314" y="43543"/>
                </a:cubicBezTo>
                <a:cubicBezTo>
                  <a:pt x="541564" y="87086"/>
                  <a:pt x="541564" y="269422"/>
                  <a:pt x="593271" y="304800"/>
                </a:cubicBezTo>
                <a:cubicBezTo>
                  <a:pt x="644978" y="340178"/>
                  <a:pt x="691243" y="255814"/>
                  <a:pt x="756557" y="255814"/>
                </a:cubicBezTo>
                <a:cubicBezTo>
                  <a:pt x="821871" y="255814"/>
                  <a:pt x="925286" y="304800"/>
                  <a:pt x="985157" y="304800"/>
                </a:cubicBezTo>
                <a:cubicBezTo>
                  <a:pt x="1045028" y="304800"/>
                  <a:pt x="1069522" y="247650"/>
                  <a:pt x="1115786" y="255814"/>
                </a:cubicBezTo>
                <a:cubicBezTo>
                  <a:pt x="1162050" y="263978"/>
                  <a:pt x="1221922" y="293915"/>
                  <a:pt x="1262743" y="353786"/>
                </a:cubicBezTo>
                <a:cubicBezTo>
                  <a:pt x="1303564" y="413657"/>
                  <a:pt x="1289957" y="579665"/>
                  <a:pt x="1360714" y="615043"/>
                </a:cubicBezTo>
                <a:cubicBezTo>
                  <a:pt x="1431471" y="650421"/>
                  <a:pt x="1621972" y="536121"/>
                  <a:pt x="1687286" y="566057"/>
                </a:cubicBezTo>
                <a:cubicBezTo>
                  <a:pt x="1752600" y="595993"/>
                  <a:pt x="1687286" y="770164"/>
                  <a:pt x="1752600" y="794657"/>
                </a:cubicBezTo>
                <a:cubicBezTo>
                  <a:pt x="1817914" y="819150"/>
                  <a:pt x="1986643" y="696685"/>
                  <a:pt x="2079171" y="713014"/>
                </a:cubicBezTo>
                <a:cubicBezTo>
                  <a:pt x="2171700" y="729343"/>
                  <a:pt x="2250621" y="887186"/>
                  <a:pt x="2307771" y="892629"/>
                </a:cubicBezTo>
                <a:cubicBezTo>
                  <a:pt x="2364921" y="898072"/>
                  <a:pt x="2367642" y="767442"/>
                  <a:pt x="2422071" y="745671"/>
                </a:cubicBezTo>
                <a:cubicBezTo>
                  <a:pt x="2476500" y="723900"/>
                  <a:pt x="2560864" y="767443"/>
                  <a:pt x="2634343" y="762000"/>
                </a:cubicBezTo>
                <a:cubicBezTo>
                  <a:pt x="2707822" y="756557"/>
                  <a:pt x="2824843" y="691243"/>
                  <a:pt x="2862943" y="713014"/>
                </a:cubicBezTo>
                <a:cubicBezTo>
                  <a:pt x="2901043" y="734785"/>
                  <a:pt x="2852057" y="851808"/>
                  <a:pt x="2862943" y="892629"/>
                </a:cubicBezTo>
                <a:cubicBezTo>
                  <a:pt x="2873829" y="933450"/>
                  <a:pt x="2892879" y="936172"/>
                  <a:pt x="2928257" y="957943"/>
                </a:cubicBezTo>
                <a:cubicBezTo>
                  <a:pt x="2963635" y="979714"/>
                  <a:pt x="3061607" y="993321"/>
                  <a:pt x="3075214" y="1023257"/>
                </a:cubicBezTo>
                <a:cubicBezTo>
                  <a:pt x="3088821" y="1053193"/>
                  <a:pt x="2990850" y="1102179"/>
                  <a:pt x="3009900" y="1137557"/>
                </a:cubicBezTo>
                <a:cubicBezTo>
                  <a:pt x="3028950" y="1172935"/>
                  <a:pt x="3124200" y="1251857"/>
                  <a:pt x="3189514" y="1235529"/>
                </a:cubicBezTo>
                <a:cubicBezTo>
                  <a:pt x="3254828" y="1219201"/>
                  <a:pt x="3339193" y="1069522"/>
                  <a:pt x="3401786" y="1039586"/>
                </a:cubicBezTo>
                <a:cubicBezTo>
                  <a:pt x="3464379" y="1009650"/>
                  <a:pt x="3535135" y="1036864"/>
                  <a:pt x="3565071" y="1055914"/>
                </a:cubicBezTo>
                <a:cubicBezTo>
                  <a:pt x="3595007" y="1074964"/>
                  <a:pt x="3559629" y="1148443"/>
                  <a:pt x="3581400" y="1153886"/>
                </a:cubicBezTo>
                <a:cubicBezTo>
                  <a:pt x="3603172" y="1159329"/>
                  <a:pt x="3671207" y="1066800"/>
                  <a:pt x="3695700" y="1088571"/>
                </a:cubicBezTo>
                <a:cubicBezTo>
                  <a:pt x="3720193" y="1110342"/>
                  <a:pt x="3698421" y="1276350"/>
                  <a:pt x="3728357" y="1284514"/>
                </a:cubicBezTo>
                <a:cubicBezTo>
                  <a:pt x="3758293" y="1292678"/>
                  <a:pt x="3815443" y="1164771"/>
                  <a:pt x="3875314" y="1137557"/>
                </a:cubicBezTo>
                <a:cubicBezTo>
                  <a:pt x="3935186" y="1110343"/>
                  <a:pt x="4049486" y="1094015"/>
                  <a:pt x="4087586" y="1121229"/>
                </a:cubicBezTo>
                <a:cubicBezTo>
                  <a:pt x="4125686" y="1148443"/>
                  <a:pt x="4095750" y="1246415"/>
                  <a:pt x="4103914" y="1300843"/>
                </a:cubicBezTo>
                <a:cubicBezTo>
                  <a:pt x="4112078" y="1355272"/>
                  <a:pt x="4114800" y="1450522"/>
                  <a:pt x="4136571" y="1447800"/>
                </a:cubicBezTo>
                <a:cubicBezTo>
                  <a:pt x="4158343" y="1445079"/>
                  <a:pt x="4191000" y="1349828"/>
                  <a:pt x="4234543" y="1284514"/>
                </a:cubicBezTo>
                <a:cubicBezTo>
                  <a:pt x="4278086" y="1219200"/>
                  <a:pt x="4354286" y="1083128"/>
                  <a:pt x="4397829" y="1055914"/>
                </a:cubicBezTo>
                <a:cubicBezTo>
                  <a:pt x="4441372" y="1028700"/>
                  <a:pt x="4474029" y="1099458"/>
                  <a:pt x="4495800" y="1121229"/>
                </a:cubicBezTo>
                <a:cubicBezTo>
                  <a:pt x="4517571" y="1143000"/>
                  <a:pt x="4493078" y="1162050"/>
                  <a:pt x="4528457" y="1186543"/>
                </a:cubicBezTo>
                <a:cubicBezTo>
                  <a:pt x="4563836" y="1211036"/>
                  <a:pt x="4664528" y="1276350"/>
                  <a:pt x="4708071" y="1268186"/>
                </a:cubicBezTo>
                <a:cubicBezTo>
                  <a:pt x="4751614" y="1260022"/>
                  <a:pt x="4748893" y="1140278"/>
                  <a:pt x="4789714" y="1137557"/>
                </a:cubicBezTo>
                <a:cubicBezTo>
                  <a:pt x="4830535" y="1134836"/>
                  <a:pt x="4906736" y="1224643"/>
                  <a:pt x="4953000" y="1251857"/>
                </a:cubicBezTo>
                <a:cubicBezTo>
                  <a:pt x="4999264" y="1279071"/>
                  <a:pt x="5021036" y="1257300"/>
                  <a:pt x="5067300" y="1300843"/>
                </a:cubicBezTo>
                <a:cubicBezTo>
                  <a:pt x="5113564" y="1344386"/>
                  <a:pt x="5181600" y="1488621"/>
                  <a:pt x="5230586" y="1513114"/>
                </a:cubicBezTo>
                <a:cubicBezTo>
                  <a:pt x="5279572" y="1537607"/>
                  <a:pt x="5323114" y="1475014"/>
                  <a:pt x="5361214" y="1447800"/>
                </a:cubicBezTo>
                <a:cubicBezTo>
                  <a:pt x="5399314" y="1420586"/>
                  <a:pt x="5423807" y="1382486"/>
                  <a:pt x="5459186" y="1349829"/>
                </a:cubicBezTo>
                <a:cubicBezTo>
                  <a:pt x="5494565" y="1317172"/>
                  <a:pt x="5500007" y="1273629"/>
                  <a:pt x="5573486" y="1251857"/>
                </a:cubicBezTo>
                <a:cubicBezTo>
                  <a:pt x="5646965" y="1230085"/>
                  <a:pt x="5826579" y="1221921"/>
                  <a:pt x="5900057" y="1219200"/>
                </a:cubicBezTo>
                <a:cubicBezTo>
                  <a:pt x="5973535" y="1216479"/>
                  <a:pt x="5965371" y="1260022"/>
                  <a:pt x="6014357" y="1235529"/>
                </a:cubicBezTo>
                <a:cubicBezTo>
                  <a:pt x="6063343" y="1211036"/>
                  <a:pt x="6136821" y="1083129"/>
                  <a:pt x="6193971" y="1072243"/>
                </a:cubicBezTo>
                <a:cubicBezTo>
                  <a:pt x="6251121" y="1061357"/>
                  <a:pt x="6308271" y="1143000"/>
                  <a:pt x="6357257" y="1170214"/>
                </a:cubicBezTo>
                <a:cubicBezTo>
                  <a:pt x="6406243" y="1197428"/>
                  <a:pt x="6425293" y="1257300"/>
                  <a:pt x="6487886" y="1235529"/>
                </a:cubicBezTo>
                <a:cubicBezTo>
                  <a:pt x="6550479" y="1213758"/>
                  <a:pt x="6675664" y="1072243"/>
                  <a:pt x="6732814" y="1039586"/>
                </a:cubicBezTo>
                <a:cubicBezTo>
                  <a:pt x="6789964" y="1006929"/>
                  <a:pt x="6760029" y="1020536"/>
                  <a:pt x="6830786" y="1039586"/>
                </a:cubicBezTo>
                <a:cubicBezTo>
                  <a:pt x="6901543" y="1058636"/>
                  <a:pt x="7040336" y="1096736"/>
                  <a:pt x="7157357" y="1153886"/>
                </a:cubicBezTo>
                <a:cubicBezTo>
                  <a:pt x="7274378" y="1211036"/>
                  <a:pt x="7456714" y="1338943"/>
                  <a:pt x="7532914" y="1382486"/>
                </a:cubicBezTo>
                <a:cubicBezTo>
                  <a:pt x="7609114" y="1426029"/>
                  <a:pt x="7565571" y="1390650"/>
                  <a:pt x="7614557" y="1415143"/>
                </a:cubicBezTo>
                <a:cubicBezTo>
                  <a:pt x="7663543" y="1439636"/>
                  <a:pt x="7799615" y="1504950"/>
                  <a:pt x="7826829" y="1529443"/>
                </a:cubicBezTo>
                <a:cubicBezTo>
                  <a:pt x="7854043" y="1553936"/>
                  <a:pt x="7777843" y="1562100"/>
                  <a:pt x="7777843" y="1562100"/>
                </a:cubicBezTo>
                <a:cubicBezTo>
                  <a:pt x="6487886" y="1572986"/>
                  <a:pt x="1752600" y="1670957"/>
                  <a:pt x="87086" y="1594757"/>
                </a:cubicBezTo>
                <a:cubicBezTo>
                  <a:pt x="59872" y="544286"/>
                  <a:pt x="0" y="922565"/>
                  <a:pt x="21771" y="43543"/>
                </a:cubicBezTo>
                <a:close/>
              </a:path>
            </a:pathLst>
          </a:cu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Group 84"/>
          <p:cNvGrpSpPr/>
          <p:nvPr/>
        </p:nvGrpSpPr>
        <p:grpSpPr>
          <a:xfrm>
            <a:off x="7772400" y="4907280"/>
            <a:ext cx="1325880" cy="1832543"/>
            <a:chOff x="7772400" y="4907280"/>
            <a:chExt cx="1325880" cy="1832543"/>
          </a:xfrm>
        </p:grpSpPr>
        <p:pic>
          <p:nvPicPr>
            <p:cNvPr id="98" name="Picture 2" descr="Major ridge.jpg"/>
            <p:cNvPicPr>
              <a:picLocks noChangeAspect="1" noChangeArrowheads="1"/>
            </p:cNvPicPr>
            <p:nvPr/>
          </p:nvPicPr>
          <p:blipFill>
            <a:blip r:embed="rId5"/>
            <a:srcRect l="9039" t="6452" r="5455" b="16129"/>
            <a:stretch>
              <a:fillRect/>
            </a:stretch>
          </p:blipFill>
          <p:spPr bwMode="auto">
            <a:xfrm>
              <a:off x="7781545" y="4907280"/>
              <a:ext cx="1298834" cy="1373008"/>
            </a:xfrm>
            <a:prstGeom prst="rect">
              <a:avLst/>
            </a:prstGeom>
            <a:noFill/>
            <a:ln w="25400">
              <a:solidFill>
                <a:schemeClr val="tx1"/>
              </a:solidFill>
            </a:ln>
          </p:spPr>
        </p:pic>
        <p:sp>
          <p:nvSpPr>
            <p:cNvPr id="96" name="TextBox 95"/>
            <p:cNvSpPr txBox="1"/>
            <p:nvPr/>
          </p:nvSpPr>
          <p:spPr>
            <a:xfrm>
              <a:off x="7772400" y="627815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92" name="Group 91"/>
          <p:cNvGrpSpPr/>
          <p:nvPr/>
        </p:nvGrpSpPr>
        <p:grpSpPr>
          <a:xfrm>
            <a:off x="4845237" y="2362200"/>
            <a:ext cx="3765363" cy="3962400"/>
            <a:chOff x="4845237" y="2362200"/>
            <a:chExt cx="3765363" cy="3962400"/>
          </a:xfrm>
        </p:grpSpPr>
        <p:sp>
          <p:nvSpPr>
            <p:cNvPr id="77" name="Oval 76"/>
            <p:cNvSpPr/>
            <p:nvPr/>
          </p:nvSpPr>
          <p:spPr>
            <a:xfrm>
              <a:off x="7391400" y="5943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924800" y="40386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87"/>
            <p:cNvGrpSpPr/>
            <p:nvPr/>
          </p:nvGrpSpPr>
          <p:grpSpPr>
            <a:xfrm>
              <a:off x="4845237" y="2362200"/>
              <a:ext cx="3689163" cy="3962400"/>
              <a:chOff x="4845237" y="2362200"/>
              <a:chExt cx="3689163" cy="3962400"/>
            </a:xfrm>
          </p:grpSpPr>
          <p:grpSp>
            <p:nvGrpSpPr>
              <p:cNvPr id="87" name="Group 86"/>
              <p:cNvGrpSpPr/>
              <p:nvPr/>
            </p:nvGrpSpPr>
            <p:grpSpPr>
              <a:xfrm>
                <a:off x="5029200" y="2362200"/>
                <a:ext cx="3505200" cy="3962400"/>
                <a:chOff x="5029200" y="2362200"/>
                <a:chExt cx="3505200" cy="3962400"/>
              </a:xfrm>
            </p:grpSpPr>
            <p:sp>
              <p:nvSpPr>
                <p:cNvPr id="45" name="TextBox 44"/>
                <p:cNvSpPr txBox="1"/>
                <p:nvPr/>
              </p:nvSpPr>
              <p:spPr>
                <a:xfrm>
                  <a:off x="5029200" y="2667000"/>
                  <a:ext cx="2155783"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Gibson</a:t>
                  </a:r>
                </a:p>
              </p:txBody>
            </p:sp>
            <p:sp>
              <p:nvSpPr>
                <p:cNvPr id="49" name="TextBox 48"/>
                <p:cNvSpPr txBox="1"/>
                <p:nvPr/>
              </p:nvSpPr>
              <p:spPr>
                <a:xfrm>
                  <a:off x="5867400" y="3886200"/>
                  <a:ext cx="2076787"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Coffee</a:t>
                  </a:r>
                </a:p>
              </p:txBody>
            </p:sp>
            <p:sp>
              <p:nvSpPr>
                <p:cNvPr id="50" name="TextBox 49"/>
                <p:cNvSpPr txBox="1"/>
                <p:nvPr/>
              </p:nvSpPr>
              <p:spPr>
                <a:xfrm>
                  <a:off x="5105400" y="5739825"/>
                  <a:ext cx="2267929" cy="584775"/>
                </a:xfrm>
                <a:prstGeom prst="rect">
                  <a:avLst/>
                </a:prstGeom>
                <a:noFill/>
              </p:spPr>
              <p:txBody>
                <a:bodyPr wrap="none" rtlCol="0">
                  <a:spAutoFit/>
                </a:bodyPr>
                <a:lstStyle/>
                <a:p>
                  <a:pPr algn="ctr"/>
                  <a:r>
                    <a:rPr lang="en-US" sz="3200" b="1" dirty="0" smtClean="0">
                      <a:solidFill>
                        <a:srgbClr val="FF0000"/>
                      </a:solidFill>
                      <a:effectLst>
                        <a:outerShdw dist="38100" dir="7200000" algn="ctr" rotWithShape="0">
                          <a:schemeClr val="tx1"/>
                        </a:outerShdw>
                      </a:effectLst>
                    </a:rPr>
                    <a:t>Fort Towson</a:t>
                  </a:r>
                </a:p>
              </p:txBody>
            </p:sp>
            <p:sp>
              <p:nvSpPr>
                <p:cNvPr id="52" name="TextBox 51"/>
                <p:cNvSpPr txBox="1"/>
                <p:nvPr/>
              </p:nvSpPr>
              <p:spPr>
                <a:xfrm>
                  <a:off x="6324600" y="3352800"/>
                  <a:ext cx="2209800" cy="584775"/>
                </a:xfrm>
                <a:prstGeom prst="rect">
                  <a:avLst/>
                </a:prstGeom>
                <a:no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Fort Smith</a:t>
                  </a:r>
                </a:p>
              </p:txBody>
            </p:sp>
            <p:cxnSp>
              <p:nvCxnSpPr>
                <p:cNvPr id="97" name="Straight Connector 96"/>
                <p:cNvCxnSpPr>
                  <a:endCxn id="41" idx="4"/>
                </p:cNvCxnSpPr>
                <p:nvPr/>
              </p:nvCxnSpPr>
              <p:spPr>
                <a:xfrm rot="5400000" flipH="1" flipV="1">
                  <a:off x="8061677" y="4511323"/>
                  <a:ext cx="793046" cy="1588"/>
                </a:xfrm>
                <a:prstGeom prst="line">
                  <a:avLst/>
                </a:prstGeom>
                <a:ln w="50800">
                  <a:solidFill>
                    <a:srgbClr val="FF0000"/>
                  </a:solidFill>
                </a:ln>
                <a:effectLst>
                  <a:outerShdw dist="50800" dir="1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638800" y="3886200"/>
                  <a:ext cx="2667000" cy="158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5400000">
                  <a:off x="6971506" y="2704306"/>
                  <a:ext cx="685800" cy="1588"/>
                </a:xfrm>
                <a:prstGeom prst="line">
                  <a:avLst/>
                </a:prstGeom>
                <a:ln w="508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cxnSp>
            <p:nvCxnSpPr>
              <p:cNvPr id="79" name="Straight Connector 78"/>
              <p:cNvCxnSpPr/>
              <p:nvPr/>
            </p:nvCxnSpPr>
            <p:spPr>
              <a:xfrm rot="21540000">
                <a:off x="4845237" y="3195935"/>
                <a:ext cx="2577726" cy="36028"/>
              </a:xfrm>
              <a:prstGeom prst="line">
                <a:avLst/>
              </a:prstGeom>
              <a:ln w="508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41" name="Oval 40"/>
            <p:cNvSpPr/>
            <p:nvPr/>
          </p:nvSpPr>
          <p:spPr>
            <a:xfrm>
              <a:off x="8305800" y="38100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162800" y="2971800"/>
              <a:ext cx="304800" cy="3048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76" name="TextBox 75"/>
          <p:cNvSpPr txBox="1"/>
          <p:nvPr/>
        </p:nvSpPr>
        <p:spPr>
          <a:xfrm>
            <a:off x="0" y="-68997"/>
            <a:ext cx="9144000" cy="769441"/>
          </a:xfrm>
          <a:prstGeom prst="rect">
            <a:avLst/>
          </a:prstGeom>
        </p:spPr>
        <p:txBody>
          <a:bodyPr wrap="square" rtlCol="0">
            <a:spAutoFit/>
          </a:bodyPr>
          <a:lstStyle/>
          <a:p>
            <a:pPr algn="ctr"/>
            <a:r>
              <a:rPr lang="en-US" sz="44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will happen to our friends?</a:t>
            </a:r>
          </a:p>
        </p:txBody>
      </p:sp>
      <p:grpSp>
        <p:nvGrpSpPr>
          <p:cNvPr id="83" name="Group 82"/>
          <p:cNvGrpSpPr/>
          <p:nvPr/>
        </p:nvGrpSpPr>
        <p:grpSpPr>
          <a:xfrm>
            <a:off x="3702237" y="1357195"/>
            <a:ext cx="1219200" cy="1919405"/>
            <a:chOff x="3702237" y="1357195"/>
            <a:chExt cx="1219200" cy="1919405"/>
          </a:xfrm>
        </p:grpSpPr>
        <p:sp>
          <p:nvSpPr>
            <p:cNvPr id="78" name="TextBox 77"/>
            <p:cNvSpPr txBox="1"/>
            <p:nvPr/>
          </p:nvSpPr>
          <p:spPr>
            <a:xfrm>
              <a:off x="3702237" y="2830324"/>
              <a:ext cx="1219200" cy="446276"/>
            </a:xfrm>
            <a:prstGeom prst="rect">
              <a:avLst/>
            </a:prstGeom>
            <a:solidFill>
              <a:schemeClr val="bg1"/>
            </a:solidFill>
            <a:ln w="25400">
              <a:solidFill>
                <a:schemeClr val="tx1"/>
              </a:solidFill>
            </a:ln>
          </p:spPr>
          <p:txBody>
            <a:bodyPr wrap="square" rtlCol="0">
              <a:spAutoFit/>
            </a:bodyPr>
            <a:lstStyle/>
            <a:p>
              <a:pPr algn="ctr"/>
              <a:r>
                <a:rPr lang="en-US" sz="2300" b="1" dirty="0" err="1" smtClean="0">
                  <a:latin typeface="Tempus Sans ITC" pitchFamily="82" charset="0"/>
                </a:rPr>
                <a:t>Milly</a:t>
              </a:r>
              <a:endParaRPr lang="en-US" sz="2300" b="1" dirty="0">
                <a:latin typeface="Tempus Sans ITC" pitchFamily="82" charset="0"/>
              </a:endParaRPr>
            </a:p>
          </p:txBody>
        </p:sp>
        <p:pic>
          <p:nvPicPr>
            <p:cNvPr id="140" name="Picture 2" descr="Image result for american indian woman"/>
            <p:cNvPicPr>
              <a:picLocks noChangeAspect="1" noChangeArrowheads="1"/>
            </p:cNvPicPr>
            <p:nvPr/>
          </p:nvPicPr>
          <p:blipFill>
            <a:blip r:embed="rId6"/>
            <a:srcRect l="14667" t="9153" r="18424" b="35927"/>
            <a:stretch>
              <a:fillRect/>
            </a:stretch>
          </p:blipFill>
          <p:spPr bwMode="auto">
            <a:xfrm>
              <a:off x="3702237" y="1357195"/>
              <a:ext cx="1219200" cy="1457740"/>
            </a:xfrm>
            <a:prstGeom prst="rect">
              <a:avLst/>
            </a:prstGeom>
            <a:noFill/>
            <a:ln w="25400">
              <a:solidFill>
                <a:schemeClr val="tx1"/>
              </a:solidFill>
            </a:ln>
          </p:spPr>
        </p:pic>
      </p:grpSp>
      <p:grpSp>
        <p:nvGrpSpPr>
          <p:cNvPr id="84" name="Group 83"/>
          <p:cNvGrpSpPr/>
          <p:nvPr/>
        </p:nvGrpSpPr>
        <p:grpSpPr>
          <a:xfrm>
            <a:off x="4191000" y="3581400"/>
            <a:ext cx="1372098" cy="1842278"/>
            <a:chOff x="4191000" y="3581400"/>
            <a:chExt cx="1372098" cy="1842278"/>
          </a:xfrm>
        </p:grpSpPr>
        <p:sp>
          <p:nvSpPr>
            <p:cNvPr id="89" name="TextBox 88"/>
            <p:cNvSpPr txBox="1"/>
            <p:nvPr/>
          </p:nvSpPr>
          <p:spPr>
            <a:xfrm>
              <a:off x="4191815" y="4962013"/>
              <a:ext cx="1370785"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pic>
          <p:nvPicPr>
            <p:cNvPr id="123" name="Picture 5"/>
            <p:cNvPicPr>
              <a:picLocks noChangeAspect="1" noChangeArrowheads="1"/>
            </p:cNvPicPr>
            <p:nvPr/>
          </p:nvPicPr>
          <p:blipFill>
            <a:blip r:embed="rId7"/>
            <a:srcRect l="126" t="6421" r="61685" b="35786"/>
            <a:stretch>
              <a:fillRect/>
            </a:stretch>
          </p:blipFill>
          <p:spPr bwMode="auto">
            <a:xfrm>
              <a:off x="4191000" y="3581400"/>
              <a:ext cx="1372098" cy="1381125"/>
            </a:xfrm>
            <a:prstGeom prst="rect">
              <a:avLst/>
            </a:prstGeom>
            <a:noFill/>
            <a:ln w="25400">
              <a:solidFill>
                <a:schemeClr val="tx1"/>
              </a:solidFill>
              <a:miter lim="800000"/>
              <a:headEnd/>
              <a:tailEnd/>
            </a:ln>
            <a:effectLst/>
          </p:spPr>
        </p:pic>
      </p:grpSp>
      <p:grpSp>
        <p:nvGrpSpPr>
          <p:cNvPr id="86" name="Group 85"/>
          <p:cNvGrpSpPr/>
          <p:nvPr/>
        </p:nvGrpSpPr>
        <p:grpSpPr>
          <a:xfrm>
            <a:off x="6628606" y="804672"/>
            <a:ext cx="1243584" cy="1862328"/>
            <a:chOff x="6628606" y="713083"/>
            <a:chExt cx="1243584" cy="1862328"/>
          </a:xfrm>
        </p:grpSpPr>
        <p:sp>
          <p:nvSpPr>
            <p:cNvPr id="101" name="TextBox 100"/>
            <p:cNvSpPr txBox="1"/>
            <p:nvPr/>
          </p:nvSpPr>
          <p:spPr>
            <a:xfrm>
              <a:off x="6628606" y="2159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pic>
          <p:nvPicPr>
            <p:cNvPr id="132" name="Picture 2" descr="Arbuckle-196.jpg"/>
            <p:cNvPicPr preferRelativeResize="0">
              <a:picLocks noChangeArrowheads="1"/>
            </p:cNvPicPr>
            <p:nvPr/>
          </p:nvPicPr>
          <p:blipFill>
            <a:blip r:embed="rId8"/>
            <a:srcRect b="12500"/>
            <a:stretch>
              <a:fillRect/>
            </a:stretch>
          </p:blipFill>
          <p:spPr bwMode="auto">
            <a:xfrm>
              <a:off x="6629400" y="713083"/>
              <a:ext cx="1216152" cy="1417320"/>
            </a:xfrm>
            <a:prstGeom prst="rect">
              <a:avLst/>
            </a:prstGeom>
            <a:noFill/>
            <a:ln w="25400">
              <a:solidFill>
                <a:schemeClr val="tx1"/>
              </a:solidFill>
            </a:ln>
          </p:spPr>
        </p:pic>
      </p:grpSp>
      <p:sp useBgFill="1">
        <p:nvSpPr>
          <p:cNvPr id="93" name="TextBox 92"/>
          <p:cNvSpPr txBox="1"/>
          <p:nvPr/>
        </p:nvSpPr>
        <p:spPr>
          <a:xfrm>
            <a:off x="0" y="678359"/>
            <a:ext cx="9144000" cy="830997"/>
          </a:xfrm>
          <a:prstGeom prst="rect">
            <a:avLst/>
          </a:prstGeom>
        </p:spPr>
        <p:txBody>
          <a:bodyPr wrap="square" rtlCol="0">
            <a:spAutoFit/>
          </a:bodyPr>
          <a:lstStyle/>
          <a:p>
            <a:pPr algn="ctr"/>
            <a:r>
              <a:rPr lang="en-US" sz="4800" b="1" dirty="0" smtClean="0">
                <a:ln>
                  <a:solidFill>
                    <a:srgbClr val="00B050"/>
                  </a:solidFill>
                </a:ln>
                <a:solidFill>
                  <a:srgbClr val="00B050"/>
                </a:solidFill>
                <a:effectLst>
                  <a:outerShdw dist="50800" dir="7200000" algn="ctr" rotWithShape="0">
                    <a:schemeClr val="tx1"/>
                  </a:outerShdw>
                </a:effectLst>
              </a:rPr>
              <a:t>WEEK 6 – the new homeland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afterEffect">
                                  <p:stCondLst>
                                    <p:cond delay="0"/>
                                  </p:stCondLst>
                                  <p:childTnLst>
                                    <p:anim calcmode="lin" valueType="num">
                                      <p:cBhvr>
                                        <p:cTn id="6" dur="1000"/>
                                        <p:tgtEl>
                                          <p:spTgt spid="81"/>
                                        </p:tgtEl>
                                        <p:attrNameLst>
                                          <p:attrName>ppt_w</p:attrName>
                                        </p:attrNameLst>
                                      </p:cBhvr>
                                      <p:tavLst>
                                        <p:tav tm="0">
                                          <p:val>
                                            <p:strVal val="ppt_w"/>
                                          </p:val>
                                        </p:tav>
                                        <p:tav tm="100000">
                                          <p:val>
                                            <p:fltVal val="0"/>
                                          </p:val>
                                        </p:tav>
                                      </p:tavLst>
                                    </p:anim>
                                    <p:anim calcmode="lin" valueType="num">
                                      <p:cBhvr>
                                        <p:cTn id="7" dur="1000"/>
                                        <p:tgtEl>
                                          <p:spTgt spid="81"/>
                                        </p:tgtEl>
                                        <p:attrNameLst>
                                          <p:attrName>ppt_h</p:attrName>
                                        </p:attrNameLst>
                                      </p:cBhvr>
                                      <p:tavLst>
                                        <p:tav tm="0">
                                          <p:val>
                                            <p:strVal val="ppt_h"/>
                                          </p:val>
                                        </p:tav>
                                        <p:tav tm="100000">
                                          <p:val>
                                            <p:fltVal val="0"/>
                                          </p:val>
                                        </p:tav>
                                      </p:tavLst>
                                    </p:anim>
                                    <p:animEffect transition="out" filter="fade">
                                      <p:cBhvr>
                                        <p:cTn id="8" dur="1000"/>
                                        <p:tgtEl>
                                          <p:spTgt spid="81"/>
                                        </p:tgtEl>
                                      </p:cBhvr>
                                    </p:animEffect>
                                    <p:set>
                                      <p:cBhvr>
                                        <p:cTn id="9" dur="1" fill="hold">
                                          <p:stCondLst>
                                            <p:cond delay="999"/>
                                          </p:stCondLst>
                                        </p:cTn>
                                        <p:tgtEl>
                                          <p:spTgt spid="81"/>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76"/>
                                        </p:tgtEl>
                                        <p:attrNameLst>
                                          <p:attrName>style.visibility</p:attrName>
                                        </p:attrNameLst>
                                      </p:cBhvr>
                                      <p:to>
                                        <p:strVal val="visible"/>
                                      </p:to>
                                    </p:set>
                                    <p:anim calcmode="lin" valueType="num">
                                      <p:cBhvr>
                                        <p:cTn id="12" dur="1000" fill="hold"/>
                                        <p:tgtEl>
                                          <p:spTgt spid="76"/>
                                        </p:tgtEl>
                                        <p:attrNameLst>
                                          <p:attrName>ppt_w</p:attrName>
                                        </p:attrNameLst>
                                      </p:cBhvr>
                                      <p:tavLst>
                                        <p:tav tm="0">
                                          <p:val>
                                            <p:fltVal val="0"/>
                                          </p:val>
                                        </p:tav>
                                        <p:tav tm="100000">
                                          <p:val>
                                            <p:strVal val="#ppt_w"/>
                                          </p:val>
                                        </p:tav>
                                      </p:tavLst>
                                    </p:anim>
                                    <p:anim calcmode="lin" valueType="num">
                                      <p:cBhvr>
                                        <p:cTn id="13" dur="1000" fill="hold"/>
                                        <p:tgtEl>
                                          <p:spTgt spid="76"/>
                                        </p:tgtEl>
                                        <p:attrNameLst>
                                          <p:attrName>ppt_h</p:attrName>
                                        </p:attrNameLst>
                                      </p:cBhvr>
                                      <p:tavLst>
                                        <p:tav tm="0">
                                          <p:val>
                                            <p:fltVal val="0"/>
                                          </p:val>
                                        </p:tav>
                                        <p:tav tm="100000">
                                          <p:val>
                                            <p:strVal val="#ppt_h"/>
                                          </p:val>
                                        </p:tav>
                                      </p:tavLst>
                                    </p:anim>
                                    <p:animEffect transition="in" filter="fade">
                                      <p:cBhvr>
                                        <p:cTn id="14" dur="1000"/>
                                        <p:tgtEl>
                                          <p:spTgt spid="76"/>
                                        </p:tgtEl>
                                      </p:cBhvr>
                                    </p:animEffect>
                                  </p:childTnLst>
                                </p:cTn>
                              </p:par>
                            </p:childTnLst>
                          </p:cTn>
                        </p:par>
                        <p:par>
                          <p:cTn id="15" fill="hold">
                            <p:stCondLst>
                              <p:cond delay="1000"/>
                            </p:stCondLst>
                            <p:childTnLst>
                              <p:par>
                                <p:cTn id="16" presetID="10" presetClass="exit" presetSubtype="0" fill="hold" nodeType="afterEffect">
                                  <p:stCondLst>
                                    <p:cond delay="0"/>
                                  </p:stCondLst>
                                  <p:childTnLst>
                                    <p:animEffect transition="out" filter="fade">
                                      <p:cBhvr>
                                        <p:cTn id="17" dur="1000"/>
                                        <p:tgtEl>
                                          <p:spTgt spid="92"/>
                                        </p:tgtEl>
                                      </p:cBhvr>
                                    </p:animEffect>
                                    <p:set>
                                      <p:cBhvr>
                                        <p:cTn id="18" dur="1" fill="hold">
                                          <p:stCondLst>
                                            <p:cond delay="999"/>
                                          </p:stCondLst>
                                        </p:cTn>
                                        <p:tgtEl>
                                          <p:spTgt spid="92"/>
                                        </p:tgtEl>
                                        <p:attrNameLst>
                                          <p:attrName>style.visibility</p:attrName>
                                        </p:attrNameLst>
                                      </p:cBhvr>
                                      <p:to>
                                        <p:strVal val="hidden"/>
                                      </p:to>
                                    </p:set>
                                  </p:childTnLst>
                                </p:cTn>
                              </p:par>
                              <p:par>
                                <p:cTn id="19" presetID="35" presetClass="path" presetSubtype="0" accel="50000" decel="50000" fill="hold" nodeType="withEffect">
                                  <p:stCondLst>
                                    <p:cond delay="0"/>
                                  </p:stCondLst>
                                  <p:childTnLst>
                                    <p:animMotion origin="layout" path="M 2.22222E-6 -1.48148E-6 L -0.2632 0.30671 " pathEditMode="relative" rAng="0" ptsTypes="AA">
                                      <p:cBhvr>
                                        <p:cTn id="20" dur="1000" fill="hold"/>
                                        <p:tgtEl>
                                          <p:spTgt spid="83"/>
                                        </p:tgtEl>
                                        <p:attrNameLst>
                                          <p:attrName>ppt_x</p:attrName>
                                          <p:attrName>ppt_y</p:attrName>
                                        </p:attrNameLst>
                                      </p:cBhvr>
                                      <p:rCtr x="-132" y="153"/>
                                    </p:animMotion>
                                  </p:childTnLst>
                                </p:cTn>
                              </p:par>
                              <p:par>
                                <p:cTn id="21" presetID="42" presetClass="path" presetSubtype="0" accel="50000" decel="50000" fill="hold" nodeType="withEffect">
                                  <p:stCondLst>
                                    <p:cond delay="0"/>
                                  </p:stCondLst>
                                  <p:childTnLst>
                                    <p:animMotion origin="layout" path="M -3.33333E-6 -1.48148E-6 L -0.13333 -0.01204 " pathEditMode="relative" rAng="0" ptsTypes="AA">
                                      <p:cBhvr>
                                        <p:cTn id="22" dur="1000" fill="hold"/>
                                        <p:tgtEl>
                                          <p:spTgt spid="84"/>
                                        </p:tgtEl>
                                        <p:attrNameLst>
                                          <p:attrName>ppt_x</p:attrName>
                                          <p:attrName>ppt_y</p:attrName>
                                        </p:attrNameLst>
                                      </p:cBhvr>
                                      <p:rCtr x="-67" y="-6"/>
                                    </p:animMotion>
                                  </p:childTnLst>
                                </p:cTn>
                              </p:par>
                              <p:par>
                                <p:cTn id="23" presetID="64" presetClass="path" presetSubtype="0" accel="50000" decel="50000" fill="hold" nodeType="withEffect">
                                  <p:stCondLst>
                                    <p:cond delay="0"/>
                                  </p:stCondLst>
                                  <p:childTnLst>
                                    <p:animMotion origin="layout" path="M 4.16667E-6 -4.07407E-6 L -0.30573 -0.20463 " pathEditMode="relative" rAng="0" ptsTypes="AA">
                                      <p:cBhvr>
                                        <p:cTn id="24" dur="1000" fill="hold"/>
                                        <p:tgtEl>
                                          <p:spTgt spid="85"/>
                                        </p:tgtEl>
                                        <p:attrNameLst>
                                          <p:attrName>ppt_x</p:attrName>
                                          <p:attrName>ppt_y</p:attrName>
                                        </p:attrNameLst>
                                      </p:cBhvr>
                                      <p:rCtr x="-153" y="-102"/>
                                    </p:animMotion>
                                  </p:childTnLst>
                                </p:cTn>
                              </p:par>
                              <p:par>
                                <p:cTn id="25" presetID="42" presetClass="path" presetSubtype="0" accel="50000" decel="50000" fill="hold" nodeType="withEffect">
                                  <p:stCondLst>
                                    <p:cond delay="0"/>
                                  </p:stCondLst>
                                  <p:childTnLst>
                                    <p:animMotion origin="layout" path="M -1.94444E-6 7.40741E-7 L -0.00121 0.39143 " pathEditMode="relative" rAng="0" ptsTypes="AA">
                                      <p:cBhvr>
                                        <p:cTn id="26" dur="1000" fill="hold"/>
                                        <p:tgtEl>
                                          <p:spTgt spid="86"/>
                                        </p:tgtEl>
                                        <p:attrNameLst>
                                          <p:attrName>ppt_x</p:attrName>
                                          <p:attrName>ppt_y</p:attrName>
                                        </p:attrNameLst>
                                      </p:cBhvr>
                                      <p:rCtr x="-1" y="196"/>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1000"/>
                                        <p:tgtEl>
                                          <p:spTgt spid="9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1000"/>
                                        <p:tgtEl>
                                          <p:spTgt spid="76"/>
                                        </p:tgtEl>
                                      </p:cBhvr>
                                    </p:animEffect>
                                    <p:set>
                                      <p:cBhvr>
                                        <p:cTn id="36" dur="1" fill="hold">
                                          <p:stCondLst>
                                            <p:cond delay="999"/>
                                          </p:stCondLst>
                                        </p:cTn>
                                        <p:tgtEl>
                                          <p:spTgt spid="7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93"/>
                                        </p:tgtEl>
                                      </p:cBhvr>
                                    </p:animEffect>
                                    <p:set>
                                      <p:cBhvr>
                                        <p:cTn id="39" dur="1" fill="hold">
                                          <p:stCondLst>
                                            <p:cond delay="999"/>
                                          </p:stCondLst>
                                        </p:cTn>
                                        <p:tgtEl>
                                          <p:spTgt spid="9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83"/>
                                        </p:tgtEl>
                                      </p:cBhvr>
                                    </p:animEffect>
                                    <p:set>
                                      <p:cBhvr>
                                        <p:cTn id="42" dur="1" fill="hold">
                                          <p:stCondLst>
                                            <p:cond delay="999"/>
                                          </p:stCondLst>
                                        </p:cTn>
                                        <p:tgtEl>
                                          <p:spTgt spid="8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86"/>
                                        </p:tgtEl>
                                      </p:cBhvr>
                                    </p:animEffect>
                                    <p:set>
                                      <p:cBhvr>
                                        <p:cTn id="45" dur="1" fill="hold">
                                          <p:stCondLst>
                                            <p:cond delay="999"/>
                                          </p:stCondLst>
                                        </p:cTn>
                                        <p:tgtEl>
                                          <p:spTgt spid="8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84"/>
                                        </p:tgtEl>
                                      </p:cBhvr>
                                    </p:animEffect>
                                    <p:set>
                                      <p:cBhvr>
                                        <p:cTn id="48" dur="1" fill="hold">
                                          <p:stCondLst>
                                            <p:cond delay="999"/>
                                          </p:stCondLst>
                                        </p:cTn>
                                        <p:tgtEl>
                                          <p:spTgt spid="8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1000"/>
                                        <p:tgtEl>
                                          <p:spTgt spid="85"/>
                                        </p:tgtEl>
                                      </p:cBhvr>
                                    </p:animEffect>
                                    <p:set>
                                      <p:cBhvr>
                                        <p:cTn id="51" dur="1" fill="hold">
                                          <p:stCondLst>
                                            <p:cond delay="999"/>
                                          </p:stCondLst>
                                        </p:cTn>
                                        <p:tgtEl>
                                          <p:spTgt spid="8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95"/>
                                        </p:tgtEl>
                                      </p:cBhvr>
                                    </p:animEffect>
                                    <p:set>
                                      <p:cBhvr>
                                        <p:cTn id="54" dur="1" fill="hold">
                                          <p:stCondLst>
                                            <p:cond delay="999"/>
                                          </p:stCondLst>
                                        </p:cTn>
                                        <p:tgtEl>
                                          <p:spTgt spid="9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80"/>
                                        </p:tgtEl>
                                      </p:cBhvr>
                                    </p:animEffect>
                                    <p:set>
                                      <p:cBhvr>
                                        <p:cTn id="57" dur="1" fill="hold">
                                          <p:stCondLst>
                                            <p:cond delay="999"/>
                                          </p:stCondLst>
                                        </p:cTn>
                                        <p:tgtEl>
                                          <p:spTgt spid="80"/>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4"/>
                                        </p:tgtEl>
                                        <p:attrNameLst>
                                          <p:attrName>style.visibility</p:attrName>
                                        </p:attrNameLst>
                                      </p:cBhvr>
                                      <p:to>
                                        <p:strVal val="visible"/>
                                      </p:to>
                                    </p:set>
                                    <p:animEffect transition="in" filter="fade">
                                      <p:cBhvr>
                                        <p:cTn id="60" dur="1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6" grpId="0" animBg="1"/>
      <p:bldP spid="76" grpId="1" animBg="1"/>
      <p:bldP spid="93" grpId="0" animBg="1"/>
      <p:bldP spid="93" grpId="1"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santa fe trail"/>
          <p:cNvPicPr preferRelativeResize="0">
            <a:picLocks noChangeArrowheads="1"/>
          </p:cNvPicPr>
          <p:nvPr/>
        </p:nvPicPr>
        <p:blipFill>
          <a:blip r:embed="rId2"/>
          <a:srcRect/>
          <a:stretch>
            <a:fillRect/>
          </a:stretch>
        </p:blipFill>
        <p:spPr bwMode="auto">
          <a:xfrm>
            <a:off x="0" y="0"/>
            <a:ext cx="9144000" cy="6867144"/>
          </a:xfrm>
          <a:prstGeom prst="rect">
            <a:avLst/>
          </a:prstGeom>
          <a:noFill/>
        </p:spPr>
      </p:pic>
      <p:sp>
        <p:nvSpPr>
          <p:cNvPr id="13" name="TextBox 12"/>
          <p:cNvSpPr txBox="1"/>
          <p:nvPr/>
        </p:nvSpPr>
        <p:spPr>
          <a:xfrm>
            <a:off x="0" y="0"/>
            <a:ext cx="9144000" cy="923330"/>
          </a:xfrm>
          <a:prstGeom prst="rect">
            <a:avLst/>
          </a:prstGeom>
          <a:gradFill flip="none" rotWithShape="1">
            <a:gsLst>
              <a:gs pos="0">
                <a:srgbClr val="CCCCFF">
                  <a:alpha val="25000"/>
                </a:srgbClr>
              </a:gs>
              <a:gs pos="17999">
                <a:srgbClr val="99CCFF"/>
              </a:gs>
              <a:gs pos="36000">
                <a:srgbClr val="9966FF"/>
              </a:gs>
              <a:gs pos="61000">
                <a:srgbClr val="CC99FF"/>
              </a:gs>
              <a:gs pos="82001">
                <a:srgbClr val="99CCFF"/>
              </a:gs>
              <a:gs pos="100000">
                <a:srgbClr val="CCCCFF"/>
              </a:gs>
            </a:gsLst>
            <a:lin ang="7800000" scaled="0"/>
            <a:tileRect/>
          </a:gradFill>
        </p:spPr>
        <p:txBody>
          <a:bodyPr wrap="square" rtlCol="0">
            <a:spAutoFit/>
          </a:bodyPr>
          <a:lstStyle/>
          <a:p>
            <a:pPr algn="ctr"/>
            <a:r>
              <a:rPr lang="en-US" sz="5400" b="1" i="1" spc="100" dirty="0" smtClean="0">
                <a:ln>
                  <a:solidFill>
                    <a:schemeClr val="tx1"/>
                  </a:solidFill>
                </a:ln>
                <a:solidFill>
                  <a:schemeClr val="bg1"/>
                </a:solidFill>
                <a:effectLst>
                  <a:outerShdw dist="50800" dir="7200000" algn="ctr" rotWithShape="0">
                    <a:schemeClr val="tx1"/>
                  </a:outerShdw>
                </a:effectLst>
                <a:cs typeface="Arial" pitchFamily="34" charset="0"/>
              </a:rPr>
              <a:t>Next week : Santa Fe Trail</a:t>
            </a:r>
          </a:p>
        </p:txBody>
      </p:sp>
      <p:sp>
        <p:nvSpPr>
          <p:cNvPr id="20" name="TextBox 19"/>
          <p:cNvSpPr txBox="1"/>
          <p:nvPr/>
        </p:nvSpPr>
        <p:spPr>
          <a:xfrm>
            <a:off x="0" y="990600"/>
            <a:ext cx="9144000" cy="1077218"/>
          </a:xfrm>
          <a:prstGeom prst="rect">
            <a:avLst/>
          </a:prstGeom>
          <a:noFill/>
        </p:spPr>
        <p:txBody>
          <a:bodyPr wrap="square" rtlCol="0">
            <a:spAutoFit/>
          </a:bodyPr>
          <a:lstStyle/>
          <a:p>
            <a:r>
              <a:rPr lang="en-US" sz="3200" i="1" spc="100" dirty="0" smtClean="0">
                <a:ln>
                  <a:solidFill>
                    <a:schemeClr val="tx1"/>
                  </a:solidFill>
                </a:ln>
                <a:solidFill>
                  <a:schemeClr val="tx2">
                    <a:lumMod val="75000"/>
                  </a:schemeClr>
                </a:solidFill>
                <a:cs typeface="Arial" pitchFamily="34" charset="0"/>
              </a:rPr>
              <a:t>	William Becknell </a:t>
            </a:r>
          </a:p>
          <a:p>
            <a:r>
              <a:rPr lang="en-US" sz="3200" i="1" spc="100" dirty="0" smtClean="0">
                <a:ln>
                  <a:solidFill>
                    <a:schemeClr val="tx1"/>
                  </a:solidFill>
                </a:ln>
                <a:solidFill>
                  <a:schemeClr val="tx2">
                    <a:lumMod val="75000"/>
                  </a:schemeClr>
                </a:solidFill>
                <a:cs typeface="Arial" pitchFamily="34" charset="0"/>
              </a:rPr>
              <a:t>			arrives in Santa Fe .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childTnLst>
                          </p:cTn>
                        </p:par>
                        <p:par>
                          <p:cTn id="10" fill="hold">
                            <p:stCondLst>
                              <p:cond delay="1000"/>
                            </p:stCondLst>
                            <p:childTnLst>
                              <p:par>
                                <p:cTn id="11" presetID="6" presetClass="emph" presetSubtype="0" fill="hold" nodeType="afterEffect">
                                  <p:stCondLst>
                                    <p:cond delay="0"/>
                                  </p:stCondLst>
                                  <p:childTnLst>
                                    <p:animScale>
                                      <p:cBhvr>
                                        <p:cTn id="12" dur="5000" fill="hold"/>
                                        <p:tgtEl>
                                          <p:spTgt spid="3"/>
                                        </p:tgtEl>
                                      </p:cBhvr>
                                      <p:by x="150000" y="150000"/>
                                    </p:animScale>
                                  </p:childTnLst>
                                </p:cTn>
                              </p:par>
                              <p:par>
                                <p:cTn id="13" presetID="64" presetClass="path" presetSubtype="0" accel="50000" decel="50000" fill="hold" nodeType="withEffect">
                                  <p:stCondLst>
                                    <p:cond delay="0"/>
                                  </p:stCondLst>
                                  <p:childTnLst>
                                    <p:animMotion origin="layout" path="M 0 -1.85185E-6 L 0.2 -0.10185 " pathEditMode="relative" rAng="0" ptsTypes="AA">
                                      <p:cBhvr>
                                        <p:cTn id="14" dur="5000" fill="hold"/>
                                        <p:tgtEl>
                                          <p:spTgt spid="3"/>
                                        </p:tgtEl>
                                        <p:attrNameLst>
                                          <p:attrName>ppt_x</p:attrName>
                                          <p:attrName>ppt_y</p:attrName>
                                        </p:attrNameLst>
                                      </p:cBhvr>
                                      <p:rCtr x="100" y="-51"/>
                                    </p:animMotion>
                                  </p:childTnLst>
                                </p:cTn>
                              </p:par>
                              <p:par>
                                <p:cTn id="15" presetID="22" presetClass="entr" presetSubtype="8"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Effect transition="in" filter="wipe(left)">
                                      <p:cBhvr>
                                        <p:cTn id="17" dur="2000"/>
                                        <p:tgtEl>
                                          <p:spTgt spid="20">
                                            <p:txEl>
                                              <p:pRg st="0" end="0"/>
                                            </p:txEl>
                                          </p:spTgt>
                                        </p:tgtEl>
                                      </p:cBhvr>
                                    </p:animEffect>
                                  </p:childTnLst>
                                </p:cTn>
                              </p:par>
                              <p:par>
                                <p:cTn id="18" presetID="22" presetClass="entr" presetSubtype="8" fill="hold" nodeType="withEffect">
                                  <p:stCondLst>
                                    <p:cond delay="1500"/>
                                  </p:stCondLst>
                                  <p:childTnLst>
                                    <p:set>
                                      <p:cBhvr>
                                        <p:cTn id="19" dur="1" fill="hold">
                                          <p:stCondLst>
                                            <p:cond delay="0"/>
                                          </p:stCondLst>
                                        </p:cTn>
                                        <p:tgtEl>
                                          <p:spTgt spid="20">
                                            <p:txEl>
                                              <p:pRg st="1" end="1"/>
                                            </p:txEl>
                                          </p:spTgt>
                                        </p:tgtEl>
                                        <p:attrNameLst>
                                          <p:attrName>style.visibility</p:attrName>
                                        </p:attrNameLst>
                                      </p:cBhvr>
                                      <p:to>
                                        <p:strVal val="visible"/>
                                      </p:to>
                                    </p:set>
                                    <p:animEffect transition="in" filter="wipe(left)">
                                      <p:cBhvr>
                                        <p:cTn id="20" dur="2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1676400" y="609600"/>
            <a:ext cx="6477000" cy="19051369"/>
          </a:xfrm>
          <a:prstGeom prst="rect">
            <a:avLst/>
          </a:prstGeom>
        </p:spPr>
        <p:txBody>
          <a:bodyPr wrap="square" rtlCol="0">
            <a:spAutoFit/>
          </a:bodyPr>
          <a:lstStyle/>
          <a:p>
            <a:pPr algn="ctr"/>
            <a:r>
              <a:rPr lang="en-US" sz="1400" b="1" dirty="0" smtClean="0"/>
              <a:t>REFERENCES</a:t>
            </a:r>
          </a:p>
          <a:p>
            <a:endParaRPr lang="en-US" sz="1400" b="1" dirty="0" smtClean="0"/>
          </a:p>
          <a:p>
            <a:pPr algn="ctr"/>
            <a:r>
              <a:rPr lang="en-US" sz="1400" b="1" dirty="0" smtClean="0"/>
              <a:t>Trail of Tears</a:t>
            </a:r>
          </a:p>
          <a:p>
            <a:r>
              <a:rPr lang="en-US" sz="1400" b="1" u="sng" dirty="0" smtClean="0"/>
              <a:t>MAPS:</a:t>
            </a:r>
          </a:p>
          <a:p>
            <a:r>
              <a:rPr lang="en-US" sz="1400" b="1" dirty="0" smtClean="0"/>
              <a:t>    Overland Trails: Opening the American West; Oregon-California Trail Association</a:t>
            </a:r>
          </a:p>
          <a:p>
            <a:endParaRPr lang="en-US" sz="1400" b="1" u="sng" dirty="0" smtClean="0"/>
          </a:p>
          <a:p>
            <a:r>
              <a:rPr lang="en-US" sz="1400" b="1" u="sng" dirty="0" smtClean="0"/>
              <a:t>MUSEUMS &amp; SITES</a:t>
            </a:r>
            <a:r>
              <a:rPr lang="en-US" sz="1400" b="1" dirty="0" smtClean="0"/>
              <a:t>:</a:t>
            </a:r>
          </a:p>
          <a:p>
            <a:r>
              <a:rPr lang="en-US" sz="1400" b="1" dirty="0" smtClean="0"/>
              <a:t>    Fort Washita Historic Site &amp; museum – Durant, Ok</a:t>
            </a:r>
          </a:p>
          <a:p>
            <a:r>
              <a:rPr lang="en-US" sz="1400" b="1" dirty="0" smtClean="0"/>
              <a:t>    Chickasaw Council House Museum – Tishomingo, Ok</a:t>
            </a:r>
          </a:p>
          <a:p>
            <a:r>
              <a:rPr lang="en-US" sz="1400" b="1" dirty="0" smtClean="0"/>
              <a:t>    Fort Towson Historical Site – Fort Towson, Ok</a:t>
            </a:r>
          </a:p>
          <a:p>
            <a:r>
              <a:rPr lang="en-US" sz="1400" b="1" dirty="0" smtClean="0"/>
              <a:t>    Choctaw Nation Museum – </a:t>
            </a:r>
            <a:r>
              <a:rPr lang="en-US" sz="1400" b="1" dirty="0" err="1" smtClean="0"/>
              <a:t>Tuskahoma</a:t>
            </a:r>
            <a:r>
              <a:rPr lang="en-US" sz="1400" b="1" dirty="0" smtClean="0"/>
              <a:t>, Ok</a:t>
            </a:r>
          </a:p>
          <a:p>
            <a:r>
              <a:rPr lang="en-US" sz="1400" b="1" dirty="0" smtClean="0"/>
              <a:t>    Fort Smith National Historic Site – Fort Smith, </a:t>
            </a:r>
            <a:r>
              <a:rPr lang="en-US" sz="1400" b="1" dirty="0" err="1" smtClean="0"/>
              <a:t>Ar</a:t>
            </a:r>
            <a:endParaRPr lang="en-US" sz="1400" b="1" dirty="0" smtClean="0"/>
          </a:p>
          <a:p>
            <a:r>
              <a:rPr lang="en-US" sz="1400" b="1" dirty="0" smtClean="0"/>
              <a:t>    Lake Dardanelle State Park – Russellville, </a:t>
            </a:r>
            <a:r>
              <a:rPr lang="en-US" sz="1400" b="1" dirty="0" err="1" smtClean="0"/>
              <a:t>Ar</a:t>
            </a:r>
            <a:endParaRPr lang="en-US" sz="1400" b="1" dirty="0" smtClean="0"/>
          </a:p>
          <a:p>
            <a:r>
              <a:rPr lang="en-US" sz="1400" b="1" dirty="0" smtClean="0"/>
              <a:t>    Arkansas River Visitor Center – Russellville, </a:t>
            </a:r>
            <a:r>
              <a:rPr lang="en-US" sz="1400" b="1" dirty="0" err="1" smtClean="0"/>
              <a:t>Ar</a:t>
            </a:r>
            <a:endParaRPr lang="en-US" sz="1400" b="1" dirty="0" smtClean="0"/>
          </a:p>
          <a:p>
            <a:r>
              <a:rPr lang="en-US" sz="1400" b="1" dirty="0" smtClean="0"/>
              <a:t>    </a:t>
            </a:r>
            <a:r>
              <a:rPr lang="en-US" sz="1400" b="1" dirty="0" err="1" smtClean="0"/>
              <a:t>Holla</a:t>
            </a:r>
            <a:r>
              <a:rPr lang="en-US" sz="1400" b="1" dirty="0" smtClean="0"/>
              <a:t> Bend National Wildlife Refuge – Dardanelle, </a:t>
            </a:r>
            <a:r>
              <a:rPr lang="en-US" sz="1400" b="1" dirty="0" err="1" smtClean="0"/>
              <a:t>Ar</a:t>
            </a:r>
            <a:endParaRPr lang="en-US" sz="1400" b="1" dirty="0" smtClean="0"/>
          </a:p>
          <a:p>
            <a:r>
              <a:rPr lang="en-US" sz="1400" b="1" dirty="0" smtClean="0"/>
              <a:t>    Mt Nebo State Park  – Dardanelle, </a:t>
            </a:r>
            <a:r>
              <a:rPr lang="en-US" sz="1400" b="1" dirty="0" err="1" smtClean="0"/>
              <a:t>Ar</a:t>
            </a:r>
            <a:endParaRPr lang="en-US" sz="1400" b="1" dirty="0" smtClean="0"/>
          </a:p>
          <a:p>
            <a:r>
              <a:rPr lang="en-US" sz="1400" b="1" dirty="0" smtClean="0"/>
              <a:t>    La Petit Roche  (Julius </a:t>
            </a:r>
            <a:r>
              <a:rPr lang="en-US" sz="1400" b="1" dirty="0" err="1" smtClean="0"/>
              <a:t>Breckling</a:t>
            </a:r>
            <a:r>
              <a:rPr lang="en-US" sz="1400" b="1" dirty="0" smtClean="0"/>
              <a:t> Riverfront) – Little Rock,  </a:t>
            </a:r>
            <a:r>
              <a:rPr lang="en-US" sz="1400" b="1" dirty="0" err="1" smtClean="0"/>
              <a:t>Ar</a:t>
            </a:r>
            <a:endParaRPr lang="en-US" sz="1400" b="1" dirty="0" smtClean="0"/>
          </a:p>
          <a:p>
            <a:r>
              <a:rPr lang="en-US" sz="1400" b="1" dirty="0" smtClean="0"/>
              <a:t>    Louisiana Purchase State Park – Holly Grove, </a:t>
            </a:r>
            <a:r>
              <a:rPr lang="en-US" sz="1400" b="1" dirty="0" err="1" smtClean="0"/>
              <a:t>Ar</a:t>
            </a:r>
            <a:endParaRPr lang="en-US" sz="1400" b="1" dirty="0" smtClean="0"/>
          </a:p>
          <a:p>
            <a:r>
              <a:rPr lang="en-US" sz="1400" b="1" dirty="0" smtClean="0"/>
              <a:t>    Village Creek State Park (Belle Route ruts) – Wynne, </a:t>
            </a:r>
            <a:r>
              <a:rPr lang="en-US" sz="1400" b="1" dirty="0" err="1" smtClean="0"/>
              <a:t>Ar</a:t>
            </a:r>
            <a:endParaRPr lang="en-US" sz="1400" b="1" dirty="0" smtClean="0"/>
          </a:p>
          <a:p>
            <a:r>
              <a:rPr lang="en-US" sz="1400" b="1" dirty="0" smtClean="0"/>
              <a:t>    </a:t>
            </a:r>
            <a:r>
              <a:rPr lang="en-US" sz="1400" b="1" dirty="0" err="1" smtClean="0"/>
              <a:t>Parkin</a:t>
            </a:r>
            <a:r>
              <a:rPr lang="en-US" sz="1400" b="1" dirty="0" smtClean="0"/>
              <a:t> Mississippian Indian State Park – </a:t>
            </a:r>
            <a:r>
              <a:rPr lang="en-US" sz="1400" b="1" dirty="0" err="1" smtClean="0"/>
              <a:t>Parken</a:t>
            </a:r>
            <a:r>
              <a:rPr lang="en-US" sz="1400" b="1" dirty="0" smtClean="0"/>
              <a:t>, </a:t>
            </a:r>
            <a:r>
              <a:rPr lang="en-US" sz="1400" b="1" dirty="0" err="1" smtClean="0"/>
              <a:t>Ar</a:t>
            </a:r>
            <a:endParaRPr lang="en-US" sz="1400" b="1" dirty="0" smtClean="0"/>
          </a:p>
          <a:p>
            <a:r>
              <a:rPr lang="en-US" sz="1400" b="1" dirty="0" smtClean="0"/>
              <a:t>    Tennessee River Museum – Savannah, </a:t>
            </a:r>
            <a:r>
              <a:rPr lang="en-US" sz="1400" b="1" dirty="0" err="1" smtClean="0"/>
              <a:t>Tn</a:t>
            </a:r>
            <a:endParaRPr lang="en-US" sz="1400" b="1" dirty="0" smtClean="0"/>
          </a:p>
          <a:p>
            <a:r>
              <a:rPr lang="en-US" sz="1400" b="1" dirty="0" smtClean="0"/>
              <a:t>    Waterloo Landing Park – Waterloo, Al</a:t>
            </a:r>
          </a:p>
          <a:p>
            <a:r>
              <a:rPr lang="en-US" sz="1400" b="1" dirty="0" smtClean="0"/>
              <a:t>    Tuscumbia Landing – Sheffield, Al </a:t>
            </a:r>
          </a:p>
          <a:p>
            <a:r>
              <a:rPr lang="en-US" sz="1400" b="1" dirty="0" smtClean="0"/>
              <a:t>    David Crockett State Park Trail Segment &amp; Museum – Lawrenceburg, </a:t>
            </a:r>
            <a:r>
              <a:rPr lang="en-US" sz="1400" b="1" dirty="0" err="1" smtClean="0"/>
              <a:t>Tn</a:t>
            </a:r>
            <a:endParaRPr lang="en-US" sz="1400" b="1" dirty="0" smtClean="0"/>
          </a:p>
          <a:p>
            <a:r>
              <a:rPr lang="en-US" sz="1400" b="1" dirty="0" smtClean="0"/>
              <a:t>    Giles County Trail of Tears Interpretive Center – Pulaski, </a:t>
            </a:r>
            <a:r>
              <a:rPr lang="en-US" sz="1400" b="1" dirty="0" err="1" smtClean="0"/>
              <a:t>Tn</a:t>
            </a:r>
            <a:endParaRPr lang="en-US" sz="1400" b="1" dirty="0" smtClean="0"/>
          </a:p>
          <a:p>
            <a:r>
              <a:rPr lang="en-US" sz="1400" b="1" dirty="0" smtClean="0"/>
              <a:t>    Audubon Acres - East Brainerd, </a:t>
            </a:r>
            <a:r>
              <a:rPr lang="en-US" sz="1400" b="1" dirty="0" err="1" smtClean="0"/>
              <a:t>Tn</a:t>
            </a:r>
            <a:endParaRPr lang="en-US" sz="1400" b="1" dirty="0" smtClean="0"/>
          </a:p>
          <a:p>
            <a:r>
              <a:rPr lang="en-US" sz="1400" b="1" dirty="0" smtClean="0"/>
              <a:t>    Brainerd Mission Cemetery – Chattanooga, </a:t>
            </a:r>
            <a:r>
              <a:rPr lang="en-US" sz="1400" b="1" dirty="0" err="1" smtClean="0"/>
              <a:t>Tn</a:t>
            </a:r>
            <a:endParaRPr lang="en-US" sz="1400" b="1" dirty="0" smtClean="0"/>
          </a:p>
          <a:p>
            <a:r>
              <a:rPr lang="en-US" sz="1400" b="1" dirty="0" smtClean="0"/>
              <a:t>    Ross's Landing – Chattanooga, </a:t>
            </a:r>
            <a:r>
              <a:rPr lang="en-US" sz="1400" b="1" dirty="0" err="1" smtClean="0"/>
              <a:t>Tn</a:t>
            </a:r>
            <a:endParaRPr lang="en-US" sz="1400" b="1" dirty="0" smtClean="0"/>
          </a:p>
          <a:p>
            <a:r>
              <a:rPr lang="en-US" sz="1400" b="1" dirty="0" smtClean="0"/>
              <a:t>    Red Clay State Historic Park – Cleveland, </a:t>
            </a:r>
            <a:r>
              <a:rPr lang="en-US" sz="1400" b="1" dirty="0" err="1" smtClean="0"/>
              <a:t>Tn</a:t>
            </a:r>
            <a:endParaRPr lang="en-US" sz="1400" b="1" dirty="0" smtClean="0"/>
          </a:p>
          <a:p>
            <a:r>
              <a:rPr lang="en-US" sz="1400" b="1" dirty="0" smtClean="0"/>
              <a:t>    Chief John Ross House – Rossville, </a:t>
            </a:r>
            <a:r>
              <a:rPr lang="en-US" sz="1400" b="1" dirty="0" err="1" smtClean="0"/>
              <a:t>Ga</a:t>
            </a:r>
            <a:endParaRPr lang="en-US" sz="1400" b="1" dirty="0" smtClean="0"/>
          </a:p>
          <a:p>
            <a:r>
              <a:rPr lang="en-US" sz="1400" b="1" dirty="0" smtClean="0"/>
              <a:t>    Hiwassee River Heritage Center – Charleston, </a:t>
            </a:r>
            <a:r>
              <a:rPr lang="en-US" sz="1400" b="1" dirty="0" err="1" smtClean="0"/>
              <a:t>Tn</a:t>
            </a:r>
            <a:endParaRPr lang="en-US" sz="1400" b="1" dirty="0" smtClean="0"/>
          </a:p>
          <a:p>
            <a:r>
              <a:rPr lang="en-US" sz="1400" b="1" dirty="0" smtClean="0"/>
              <a:t>    Cherokee Removal Memorial Park &amp; Blythe's Ferry – Birchwood, </a:t>
            </a:r>
            <a:r>
              <a:rPr lang="en-US" sz="1400" b="1" dirty="0" err="1" smtClean="0"/>
              <a:t>Tn</a:t>
            </a:r>
            <a:endParaRPr lang="en-US" sz="1400" b="1" dirty="0" smtClean="0"/>
          </a:p>
          <a:p>
            <a:r>
              <a:rPr lang="en-US" sz="1400" b="1" dirty="0" smtClean="0"/>
              <a:t>    Reinhardt University, Funk Heritage Center – </a:t>
            </a:r>
            <a:r>
              <a:rPr lang="en-US" sz="1400" b="1" dirty="0" err="1" smtClean="0"/>
              <a:t>Waleska</a:t>
            </a:r>
            <a:r>
              <a:rPr lang="en-US" sz="1400" b="1" dirty="0" smtClean="0"/>
              <a:t>, </a:t>
            </a:r>
            <a:r>
              <a:rPr lang="en-US" sz="1400" b="1" dirty="0" err="1" smtClean="0"/>
              <a:t>Ga</a:t>
            </a:r>
            <a:endParaRPr lang="en-US" sz="1400" b="1" dirty="0" smtClean="0"/>
          </a:p>
          <a:p>
            <a:r>
              <a:rPr lang="en-US" sz="1400" b="1" dirty="0" smtClean="0"/>
              <a:t>    New </a:t>
            </a:r>
            <a:r>
              <a:rPr lang="en-US" sz="1400" b="1" dirty="0" err="1" smtClean="0"/>
              <a:t>Echota</a:t>
            </a:r>
            <a:r>
              <a:rPr lang="en-US" sz="1400" b="1" dirty="0" smtClean="0"/>
              <a:t> State Historic Site - Calhoun, </a:t>
            </a:r>
            <a:r>
              <a:rPr lang="en-US" sz="1400" b="1" dirty="0" err="1" smtClean="0"/>
              <a:t>Ga</a:t>
            </a:r>
            <a:endParaRPr lang="en-US" sz="1400" b="1" dirty="0" smtClean="0"/>
          </a:p>
          <a:p>
            <a:r>
              <a:rPr lang="en-US" sz="1400" b="1" dirty="0" smtClean="0"/>
              <a:t>    Vann House State Historic Site – Chatsworth, </a:t>
            </a:r>
            <a:r>
              <a:rPr lang="en-US" sz="1400" b="1" dirty="0" err="1" smtClean="0"/>
              <a:t>Ga</a:t>
            </a:r>
            <a:endParaRPr lang="en-US" sz="1400" b="1" dirty="0" smtClean="0"/>
          </a:p>
          <a:p>
            <a:r>
              <a:rPr lang="en-US" sz="1400" b="1" dirty="0" smtClean="0"/>
              <a:t>    Chieftains Museum &amp; Major Ridge Home – Rome, </a:t>
            </a:r>
            <a:r>
              <a:rPr lang="en-US" sz="1400" b="1" dirty="0" err="1" smtClean="0"/>
              <a:t>Ga</a:t>
            </a:r>
            <a:endParaRPr lang="en-US" sz="1400" b="1" dirty="0" smtClean="0"/>
          </a:p>
          <a:p>
            <a:r>
              <a:rPr lang="en-US" sz="1400" b="1" dirty="0" smtClean="0"/>
              <a:t>    Vann Cherokee Cabin - Cave Spring, </a:t>
            </a:r>
            <a:r>
              <a:rPr lang="en-US" sz="1400" b="1" dirty="0" err="1" smtClean="0"/>
              <a:t>Ga</a:t>
            </a:r>
            <a:endParaRPr lang="en-US" sz="1400" b="1" dirty="0" smtClean="0"/>
          </a:p>
          <a:p>
            <a:r>
              <a:rPr lang="en-US" sz="1400" b="1" dirty="0" smtClean="0"/>
              <a:t>    Cedartown Removal Camp – Cedar Town, </a:t>
            </a:r>
            <a:r>
              <a:rPr lang="en-US" sz="1400" b="1" dirty="0" err="1" smtClean="0"/>
              <a:t>Ga</a:t>
            </a:r>
            <a:endParaRPr lang="en-US" sz="1400" b="1" dirty="0" smtClean="0"/>
          </a:p>
          <a:p>
            <a:r>
              <a:rPr lang="en-US" sz="1400" b="1" dirty="0" smtClean="0"/>
              <a:t>    Etowah Indian Mounds SHS – Carterville, </a:t>
            </a:r>
            <a:r>
              <a:rPr lang="en-US" sz="1400" b="1" dirty="0" err="1" smtClean="0"/>
              <a:t>Ga</a:t>
            </a:r>
            <a:endParaRPr lang="en-US" sz="1400" b="1" dirty="0" smtClean="0"/>
          </a:p>
          <a:p>
            <a:r>
              <a:rPr lang="en-US" sz="1400" b="1" dirty="0" smtClean="0"/>
              <a:t>    Cherokee County Historical Museum – Murphy, NC</a:t>
            </a:r>
          </a:p>
          <a:p>
            <a:r>
              <a:rPr lang="en-US" sz="1400" b="1" dirty="0" smtClean="0"/>
              <a:t>    </a:t>
            </a:r>
            <a:r>
              <a:rPr lang="en-US" sz="1400" b="1" dirty="0" err="1" smtClean="0"/>
              <a:t>Junaluska</a:t>
            </a:r>
            <a:r>
              <a:rPr lang="en-US" sz="1400" b="1" dirty="0" smtClean="0"/>
              <a:t> Memorial and Museum – Robbinsville, NC</a:t>
            </a:r>
          </a:p>
          <a:p>
            <a:r>
              <a:rPr lang="en-US" sz="1400" b="1" dirty="0" smtClean="0"/>
              <a:t>    Clay County Historical and Arts Museum  - Hayesville, NC</a:t>
            </a:r>
          </a:p>
          <a:p>
            <a:r>
              <a:rPr lang="en-US" sz="1400" b="1" dirty="0" smtClean="0"/>
              <a:t>    Cherokee Homestead Exhibit – Hayesville, NC</a:t>
            </a:r>
          </a:p>
          <a:p>
            <a:r>
              <a:rPr lang="en-US" sz="1400" b="1" dirty="0" smtClean="0"/>
              <a:t>    Museum of Cherokee Indian – Cherokee, NC</a:t>
            </a:r>
          </a:p>
          <a:p>
            <a:r>
              <a:rPr lang="en-US" sz="1400" b="1" dirty="0" smtClean="0"/>
              <a:t>    </a:t>
            </a:r>
            <a:r>
              <a:rPr lang="en-US" sz="1400" b="1" dirty="0" err="1" smtClean="0"/>
              <a:t>Oonaluftee</a:t>
            </a:r>
            <a:r>
              <a:rPr lang="en-US" sz="1400" b="1" dirty="0" smtClean="0"/>
              <a:t> Indian Village – Cherokee, NC</a:t>
            </a:r>
          </a:p>
          <a:p>
            <a:r>
              <a:rPr lang="en-US" sz="1400" b="1" dirty="0" smtClean="0"/>
              <a:t>    Unto These Hills Outdoor Drama – Cherokee, NC</a:t>
            </a:r>
          </a:p>
          <a:p>
            <a:r>
              <a:rPr lang="en-US" sz="1400" b="1" dirty="0" smtClean="0"/>
              <a:t>    Sequoyah Birthplace Museum – </a:t>
            </a:r>
            <a:r>
              <a:rPr lang="en-US" sz="1400" b="1" dirty="0" err="1" smtClean="0"/>
              <a:t>Vonore</a:t>
            </a:r>
            <a:r>
              <a:rPr lang="en-US" sz="1400" b="1" dirty="0" smtClean="0"/>
              <a:t>, </a:t>
            </a:r>
            <a:r>
              <a:rPr lang="en-US" sz="1400" b="1" dirty="0" err="1" smtClean="0"/>
              <a:t>Tn</a:t>
            </a:r>
            <a:endParaRPr lang="en-US" sz="1400" b="1" dirty="0" smtClean="0"/>
          </a:p>
          <a:p>
            <a:r>
              <a:rPr lang="en-US" sz="1400" b="1" dirty="0" smtClean="0"/>
              <a:t>    University of Tennessee, McClung Museum – Knoxville, </a:t>
            </a:r>
            <a:r>
              <a:rPr lang="en-US" sz="1400" b="1" dirty="0" err="1" smtClean="0"/>
              <a:t>Tn</a:t>
            </a:r>
            <a:r>
              <a:rPr lang="en-US" sz="1400" b="1" dirty="0" smtClean="0"/>
              <a:t> </a:t>
            </a:r>
          </a:p>
          <a:p>
            <a:r>
              <a:rPr lang="en-US" sz="1400" b="1" dirty="0" smtClean="0"/>
              <a:t>    The Hermitage – Hermitage, </a:t>
            </a:r>
            <a:r>
              <a:rPr lang="en-US" sz="1400" b="1" dirty="0" err="1" smtClean="0"/>
              <a:t>Tn</a:t>
            </a:r>
            <a:endParaRPr lang="en-US" sz="1400" b="1" dirty="0" smtClean="0"/>
          </a:p>
          <a:p>
            <a:r>
              <a:rPr lang="en-US" sz="1400" b="1" dirty="0" smtClean="0"/>
              <a:t>    Trail of Tears Commemorative Park -  Hopkinsville, </a:t>
            </a:r>
            <a:r>
              <a:rPr lang="en-US" sz="1400" b="1" dirty="0" err="1" smtClean="0"/>
              <a:t>Ky</a:t>
            </a:r>
            <a:endParaRPr lang="en-US" sz="1400" b="1" dirty="0" smtClean="0"/>
          </a:p>
          <a:p>
            <a:r>
              <a:rPr lang="en-US" sz="1400" b="1" dirty="0" smtClean="0"/>
              <a:t>    Mantle Rock Preserve – Joy, </a:t>
            </a:r>
            <a:r>
              <a:rPr lang="en-US" sz="1400" b="1" dirty="0" err="1" smtClean="0"/>
              <a:t>Ky</a:t>
            </a:r>
            <a:endParaRPr lang="en-US" sz="1400" b="1" dirty="0" smtClean="0"/>
          </a:p>
          <a:p>
            <a:r>
              <a:rPr lang="en-US" sz="1400" b="1" dirty="0" smtClean="0"/>
              <a:t>    Big Spring – Princeton, </a:t>
            </a:r>
            <a:r>
              <a:rPr lang="en-US" sz="1400" b="1" dirty="0" err="1" smtClean="0"/>
              <a:t>Ky</a:t>
            </a:r>
            <a:endParaRPr lang="en-US" sz="1400" b="1" dirty="0" smtClean="0"/>
          </a:p>
          <a:p>
            <a:r>
              <a:rPr lang="en-US" sz="1400" b="1" dirty="0" smtClean="0"/>
              <a:t>    Wagner Farm Trail of Tears Rut Segment – Golconda, Il</a:t>
            </a:r>
          </a:p>
          <a:p>
            <a:r>
              <a:rPr lang="en-US" sz="1400" b="1" dirty="0" smtClean="0"/>
              <a:t>    Camp Ground Cemetery – Anna, Il </a:t>
            </a:r>
          </a:p>
          <a:p>
            <a:r>
              <a:rPr lang="en-US" sz="1400" b="1" dirty="0" smtClean="0"/>
              <a:t>    Cahokia Mounds State Historical Site – Collinsville, Il</a:t>
            </a:r>
          </a:p>
          <a:p>
            <a:r>
              <a:rPr lang="en-US" sz="1400" b="1" dirty="0" smtClean="0"/>
              <a:t>    Trail of Tears State Park – Jackson, Mo</a:t>
            </a:r>
          </a:p>
          <a:p>
            <a:r>
              <a:rPr lang="en-US" sz="1400" b="1" dirty="0" smtClean="0"/>
              <a:t>    Massey Iron Works, </a:t>
            </a:r>
            <a:r>
              <a:rPr lang="en-US" sz="1400" b="1" dirty="0" err="1" smtClean="0"/>
              <a:t>Maramec</a:t>
            </a:r>
            <a:r>
              <a:rPr lang="en-US" sz="1400" b="1" dirty="0" smtClean="0"/>
              <a:t> Spring Park - St James, Mo</a:t>
            </a:r>
          </a:p>
          <a:p>
            <a:r>
              <a:rPr lang="en-US" sz="1400" b="1" dirty="0" smtClean="0"/>
              <a:t>    </a:t>
            </a:r>
            <a:r>
              <a:rPr lang="en-US" sz="1400" b="1" dirty="0" err="1" smtClean="0"/>
              <a:t>Snelson</a:t>
            </a:r>
            <a:r>
              <a:rPr lang="en-US" sz="1400" b="1" dirty="0" smtClean="0"/>
              <a:t>/Brinker Cabin – Steelville, Mo</a:t>
            </a:r>
          </a:p>
          <a:p>
            <a:r>
              <a:rPr lang="en-US" sz="1400" b="1" dirty="0" smtClean="0"/>
              <a:t>    </a:t>
            </a:r>
            <a:r>
              <a:rPr lang="en-US" sz="1400" b="1" dirty="0" err="1" smtClean="0"/>
              <a:t>Robidoux</a:t>
            </a:r>
            <a:r>
              <a:rPr lang="en-US" sz="1400" b="1" dirty="0" smtClean="0"/>
              <a:t> Springs, Laughlin Park – Waynesville, Mo</a:t>
            </a:r>
          </a:p>
          <a:p>
            <a:r>
              <a:rPr lang="en-US" sz="1400" b="1" dirty="0" smtClean="0"/>
              <a:t>    Fitzgerald Station and Farmstead - Springdale , </a:t>
            </a:r>
            <a:r>
              <a:rPr lang="en-US" sz="1400" b="1" dirty="0" err="1" smtClean="0"/>
              <a:t>Ar</a:t>
            </a:r>
            <a:endParaRPr lang="en-US" sz="1400" b="1" dirty="0" smtClean="0"/>
          </a:p>
          <a:p>
            <a:r>
              <a:rPr lang="en-US" sz="1400" b="1" dirty="0" smtClean="0"/>
              <a:t>    Fort Gibson Historic Site – Fort Gibson, Ok</a:t>
            </a:r>
          </a:p>
          <a:p>
            <a:r>
              <a:rPr lang="en-US" sz="1400" b="1" dirty="0" smtClean="0"/>
              <a:t>    </a:t>
            </a:r>
            <a:r>
              <a:rPr lang="en-US" sz="1400" b="1" dirty="0" err="1" smtClean="0"/>
              <a:t>Sequoyah's</a:t>
            </a:r>
            <a:r>
              <a:rPr lang="en-US" sz="1400" b="1" dirty="0" smtClean="0"/>
              <a:t> Cabin Museum – Sallisaw, Ok</a:t>
            </a:r>
          </a:p>
          <a:p>
            <a:r>
              <a:rPr lang="en-US" sz="1400" b="1" dirty="0" smtClean="0"/>
              <a:t>    Five Civilized Tribes Museum – Muskogee, Ok</a:t>
            </a:r>
          </a:p>
          <a:p>
            <a:r>
              <a:rPr lang="en-US" sz="1400" b="1" dirty="0" smtClean="0"/>
              <a:t>    Cherokee National Museum - Park Hill, Ok</a:t>
            </a:r>
          </a:p>
          <a:p>
            <a:r>
              <a:rPr lang="en-US" sz="1400" b="1" dirty="0" smtClean="0"/>
              <a:t>    George Murrell House Museum - Park Hill, Ok</a:t>
            </a:r>
          </a:p>
          <a:p>
            <a:r>
              <a:rPr lang="en-US" sz="1400" b="1" dirty="0" smtClean="0">
                <a:solidFill>
                  <a:srgbClr val="FF0000"/>
                </a:solidFill>
              </a:rPr>
              <a:t>	</a:t>
            </a:r>
          </a:p>
          <a:p>
            <a:r>
              <a:rPr lang="en-US" sz="1400" b="1" u="sng" dirty="0" smtClean="0"/>
              <a:t>BOOKS</a:t>
            </a:r>
            <a:r>
              <a:rPr lang="en-US" sz="1400" b="1" dirty="0" smtClean="0"/>
              <a:t>:</a:t>
            </a:r>
          </a:p>
          <a:p>
            <a:r>
              <a:rPr lang="en-US" sz="1400" b="1" i="1" dirty="0" smtClean="0"/>
              <a:t>    Beneath the Window</a:t>
            </a:r>
            <a:r>
              <a:rPr lang="en-US" sz="1400" b="1" dirty="0" smtClean="0"/>
              <a:t>; Patricia Clothier, 2013</a:t>
            </a:r>
          </a:p>
          <a:p>
            <a:r>
              <a:rPr lang="en-US" sz="1400" b="1" dirty="0" smtClean="0"/>
              <a:t>    </a:t>
            </a:r>
            <a:r>
              <a:rPr lang="en-US" sz="1400" b="1" i="1" dirty="0" smtClean="0"/>
              <a:t>Choctaw Nation of Oklahoma</a:t>
            </a:r>
            <a:r>
              <a:rPr lang="en-US" sz="1400" b="1" dirty="0" smtClean="0"/>
              <a:t>; </a:t>
            </a:r>
            <a:r>
              <a:rPr lang="en-US" sz="1400" b="1" dirty="0" err="1" smtClean="0"/>
              <a:t>Donovin</a:t>
            </a:r>
            <a:r>
              <a:rPr lang="en-US" sz="1400" b="1" dirty="0" smtClean="0"/>
              <a:t> Sprague,2007</a:t>
            </a:r>
          </a:p>
          <a:p>
            <a:r>
              <a:rPr lang="en-US" sz="1400" b="1" dirty="0" smtClean="0"/>
              <a:t>    </a:t>
            </a:r>
            <a:r>
              <a:rPr lang="en-US" sz="1400" b="1" i="1" dirty="0" smtClean="0"/>
              <a:t>Creek Country</a:t>
            </a:r>
            <a:r>
              <a:rPr lang="en-US" sz="1400" b="1" dirty="0" smtClean="0"/>
              <a:t>; Robbie </a:t>
            </a:r>
            <a:r>
              <a:rPr lang="en-US" sz="1400" b="1" dirty="0" err="1" smtClean="0"/>
              <a:t>Ethridge</a:t>
            </a:r>
            <a:r>
              <a:rPr lang="en-US" sz="1400" b="1" dirty="0" smtClean="0"/>
              <a:t>, 2003</a:t>
            </a:r>
          </a:p>
          <a:p>
            <a:r>
              <a:rPr lang="en-US" sz="1400" b="1" i="1" dirty="0" smtClean="0"/>
              <a:t>    The Five Civilized Tribes</a:t>
            </a:r>
            <a:r>
              <a:rPr lang="en-US" sz="1400" b="1" dirty="0" smtClean="0"/>
              <a:t>; Grand Forman, 1934</a:t>
            </a:r>
          </a:p>
          <a:p>
            <a:r>
              <a:rPr lang="en-US" sz="1400" b="1" dirty="0" smtClean="0"/>
              <a:t>    </a:t>
            </a:r>
            <a:r>
              <a:rPr lang="en-US" sz="1400" b="1" i="1" dirty="0" smtClean="0"/>
              <a:t>Four Centuries of Southern Indians</a:t>
            </a:r>
            <a:r>
              <a:rPr lang="en-US" sz="1400" b="1" dirty="0" smtClean="0"/>
              <a:t>; Charles M. Hudson, 2007</a:t>
            </a:r>
          </a:p>
          <a:p>
            <a:r>
              <a:rPr lang="en-US" sz="1400" b="1" dirty="0" smtClean="0"/>
              <a:t>   </a:t>
            </a:r>
            <a:r>
              <a:rPr lang="en-US" sz="1400" b="1" i="1" dirty="0" smtClean="0"/>
              <a:t> Indian Removal</a:t>
            </a:r>
            <a:r>
              <a:rPr lang="en-US" sz="1400" b="1" dirty="0" smtClean="0"/>
              <a:t>;  Grant Forman, 1932  </a:t>
            </a:r>
          </a:p>
          <a:p>
            <a:r>
              <a:rPr lang="en-US" sz="1400" b="1" dirty="0" smtClean="0"/>
              <a:t>    </a:t>
            </a:r>
            <a:r>
              <a:rPr lang="en-US" sz="1400" b="1" i="1" dirty="0" smtClean="0"/>
              <a:t>Pushmataha – a Choctaw Leader &amp; His People; </a:t>
            </a:r>
            <a:r>
              <a:rPr lang="en-US" sz="1400" b="1" dirty="0" smtClean="0"/>
              <a:t>Gideon </a:t>
            </a:r>
            <a:r>
              <a:rPr lang="en-US" sz="1400" b="1" dirty="0" err="1" smtClean="0"/>
              <a:t>Lincecum</a:t>
            </a:r>
            <a:r>
              <a:rPr lang="en-US" sz="1400" b="1" dirty="0" smtClean="0"/>
              <a:t>, 2004</a:t>
            </a:r>
          </a:p>
          <a:p>
            <a:r>
              <a:rPr lang="en-US" sz="1400" b="1" i="1" dirty="0" smtClean="0"/>
              <a:t>    The </a:t>
            </a:r>
            <a:r>
              <a:rPr lang="en-US" sz="1400" b="1" i="1" dirty="0" err="1" smtClean="0"/>
              <a:t>Packhorseman</a:t>
            </a:r>
            <a:r>
              <a:rPr lang="en-US" sz="1400" b="1" dirty="0" smtClean="0"/>
              <a:t>; Charles Hudson,2009</a:t>
            </a:r>
          </a:p>
          <a:p>
            <a:r>
              <a:rPr lang="en-US" sz="1400" b="1" i="1" dirty="0" smtClean="0"/>
              <a:t>    Voices from the Trail of Tears</a:t>
            </a:r>
            <a:r>
              <a:rPr lang="en-US" sz="1400" b="1" dirty="0" smtClean="0"/>
              <a:t>; Vicki </a:t>
            </a:r>
            <a:r>
              <a:rPr lang="en-US" sz="1400" b="1" dirty="0" err="1" smtClean="0"/>
              <a:t>Rozena</a:t>
            </a:r>
            <a:r>
              <a:rPr lang="en-US" sz="1400" b="1" dirty="0" smtClean="0"/>
              <a:t>, 2003</a:t>
            </a:r>
          </a:p>
          <a:p>
            <a:endParaRPr lang="en-US" sz="1400" b="1" u="sng" dirty="0" smtClean="0"/>
          </a:p>
          <a:p>
            <a:r>
              <a:rPr lang="en-US" sz="1400" b="1" u="sng" dirty="0" smtClean="0"/>
              <a:t>MOVIE DVDs</a:t>
            </a:r>
            <a:r>
              <a:rPr lang="en-US" sz="1400" b="1" dirty="0" smtClean="0"/>
              <a:t>:</a:t>
            </a:r>
          </a:p>
          <a:p>
            <a:r>
              <a:rPr lang="en-US" sz="1400" b="1" dirty="0" smtClean="0"/>
              <a:t>    </a:t>
            </a:r>
            <a:r>
              <a:rPr lang="en-US" sz="1400" b="1" i="1" dirty="0" smtClean="0"/>
              <a:t>Arkansas – The Natural State</a:t>
            </a:r>
            <a:r>
              <a:rPr lang="en-US" sz="1400" b="1" dirty="0" smtClean="0"/>
              <a:t>; Camera One, 2004 </a:t>
            </a:r>
          </a:p>
          <a:p>
            <a:r>
              <a:rPr lang="en-US" sz="1400" b="1" dirty="0" smtClean="0"/>
              <a:t>    </a:t>
            </a:r>
            <a:r>
              <a:rPr lang="en-US" sz="1400" b="1" i="1" dirty="0" smtClean="0"/>
              <a:t>The Cherokee Nation – Story of New </a:t>
            </a:r>
            <a:r>
              <a:rPr lang="en-US" sz="1400" b="1" i="1" dirty="0" err="1" smtClean="0"/>
              <a:t>Echota</a:t>
            </a:r>
            <a:r>
              <a:rPr lang="en-US" sz="1400" b="1" dirty="0" smtClean="0"/>
              <a:t>;    </a:t>
            </a:r>
          </a:p>
          <a:p>
            <a:r>
              <a:rPr lang="en-US" sz="1400" b="1" i="1" dirty="0" smtClean="0"/>
              <a:t>    First Encounter</a:t>
            </a:r>
            <a:r>
              <a:rPr lang="en-US" sz="1400" b="1" dirty="0" smtClean="0"/>
              <a:t>; </a:t>
            </a:r>
            <a:r>
              <a:rPr lang="en-US" sz="1400" b="1" dirty="0" err="1" smtClean="0"/>
              <a:t>Chickwaw</a:t>
            </a:r>
            <a:r>
              <a:rPr lang="en-US" sz="1400" b="1" dirty="0" smtClean="0"/>
              <a:t> Nation Production</a:t>
            </a:r>
          </a:p>
          <a:p>
            <a:r>
              <a:rPr lang="en-US" sz="1400" b="1" dirty="0" smtClean="0"/>
              <a:t>    </a:t>
            </a:r>
            <a:r>
              <a:rPr lang="en-US" sz="1400" b="1" i="1" dirty="0" smtClean="0"/>
              <a:t>The Southeastern Indians</a:t>
            </a:r>
            <a:r>
              <a:rPr lang="en-US" sz="1400" b="1" dirty="0" smtClean="0"/>
              <a:t>; Reinhardt College</a:t>
            </a:r>
          </a:p>
          <a:p>
            <a:r>
              <a:rPr lang="en-US" sz="1400" b="1" i="1" dirty="0" smtClean="0"/>
              <a:t>    Streets of Laredo (Texas Rangers); </a:t>
            </a:r>
            <a:r>
              <a:rPr lang="en-US" sz="1400" b="1" dirty="0" smtClean="0"/>
              <a:t>Hollywood Scrap Heap; 1949</a:t>
            </a:r>
          </a:p>
          <a:p>
            <a:r>
              <a:rPr lang="en-US" sz="1400" b="1" i="1" dirty="0" smtClean="0"/>
              <a:t>    Trail of Tears</a:t>
            </a:r>
            <a:r>
              <a:rPr lang="en-US" sz="1400" b="1" dirty="0" smtClean="0"/>
              <a:t>; </a:t>
            </a:r>
            <a:r>
              <a:rPr lang="en-US" sz="1400" b="1" dirty="0" err="1" smtClean="0"/>
              <a:t>Octapixx</a:t>
            </a:r>
            <a:r>
              <a:rPr lang="en-US" sz="1400" b="1" dirty="0" smtClean="0"/>
              <a:t>, 2009  (COPY 1)</a:t>
            </a:r>
          </a:p>
          <a:p>
            <a:r>
              <a:rPr lang="en-US" sz="1400" b="1" i="1" dirty="0" smtClean="0"/>
              <a:t>    Trail of Tears</a:t>
            </a:r>
            <a:r>
              <a:rPr lang="en-US" sz="1400" b="1" dirty="0" smtClean="0"/>
              <a:t>; </a:t>
            </a:r>
            <a:r>
              <a:rPr lang="en-US" sz="1400" b="1" dirty="0" err="1" smtClean="0"/>
              <a:t>Octapixx</a:t>
            </a:r>
            <a:r>
              <a:rPr lang="en-US" sz="1400" b="1" dirty="0" smtClean="0"/>
              <a:t>, 2009  (COPY 2)</a:t>
            </a:r>
          </a:p>
          <a:p>
            <a:r>
              <a:rPr lang="en-US" sz="1400" b="1" dirty="0" smtClean="0"/>
              <a:t>    </a:t>
            </a:r>
            <a:r>
              <a:rPr lang="en-US" sz="1400" b="1" i="1" dirty="0" smtClean="0"/>
              <a:t>Walking in Two Worlds</a:t>
            </a:r>
            <a:r>
              <a:rPr lang="en-US" sz="1400" b="1" dirty="0" smtClean="0"/>
              <a:t>; Georgia Dept Nat’l Resources, 1995</a:t>
            </a:r>
            <a:r>
              <a:rPr lang="en-US" sz="1400" b="1" i="1" dirty="0" smtClean="0"/>
              <a:t> </a:t>
            </a:r>
          </a:p>
          <a:p>
            <a:r>
              <a:rPr lang="en-US" sz="1400" b="1" i="1" dirty="0" smtClean="0"/>
              <a:t>    The War of 1812</a:t>
            </a:r>
            <a:r>
              <a:rPr lang="en-US" sz="1400" b="1" dirty="0" smtClean="0"/>
              <a:t>; PBS, 2001</a:t>
            </a:r>
            <a:endParaRPr lang="en-US" sz="1400" b="1" dirty="0"/>
          </a:p>
        </p:txBody>
      </p:sp>
      <p:sp useBgFill="1">
        <p:nvSpPr>
          <p:cNvPr id="10" name="Rectangle 9"/>
          <p:cNvSpPr/>
          <p:nvPr/>
        </p:nvSpPr>
        <p:spPr>
          <a:xfrm>
            <a:off x="0" y="6858000"/>
            <a:ext cx="9144000" cy="16681490"/>
          </a:xfrm>
          <a:prstGeom prst="rect">
            <a:avLst/>
          </a:prstGeom>
        </p:spPr>
        <p:txBody>
          <a:bodyPr wrap="square">
            <a:spAutoFit/>
          </a:bodyPr>
          <a:lstStyle/>
          <a:p>
            <a:r>
              <a:rPr lang="en-US" sz="1400" dirty="0" smtClean="0"/>
              <a:t>		</a:t>
            </a:r>
            <a:r>
              <a:rPr lang="en-US" b="1" dirty="0" smtClean="0"/>
              <a:t>	WEBSITES:</a:t>
            </a:r>
          </a:p>
          <a:p>
            <a:endParaRPr lang="en-US" sz="1400" dirty="0"/>
          </a:p>
          <a:p>
            <a:r>
              <a:rPr lang="en-US" sz="1400" dirty="0" smtClean="0"/>
              <a:t>https://en.wikipedia.org/wiki/Indian_removal </a:t>
            </a:r>
          </a:p>
          <a:p>
            <a:r>
              <a:rPr lang="en-US" sz="1400" dirty="0" smtClean="0"/>
              <a:t>http://dougdawg.blogspot.com/2010/10/maps-and-history-of-oklahoma-county.html </a:t>
            </a:r>
          </a:p>
          <a:p>
            <a:r>
              <a:rPr lang="en-US" sz="1400" dirty="0" smtClean="0"/>
              <a:t>http://nativeamericannetroots.net/diary/1034 </a:t>
            </a:r>
          </a:p>
          <a:p>
            <a:r>
              <a:rPr lang="en-US" sz="1400" dirty="0" smtClean="0"/>
              <a:t>http://thaumazein-albert.blogspot.com/2016/07/the-chikasaw-chikasa-nation-in.html </a:t>
            </a:r>
          </a:p>
          <a:p>
            <a:r>
              <a:rPr lang="en-US" sz="1400" dirty="0" smtClean="0"/>
              <a:t>http://www.cherokee.org/About-The-Nation/History/Biographies/Sequoyah </a:t>
            </a:r>
          </a:p>
          <a:p>
            <a:r>
              <a:rPr lang="en-US" sz="1400" dirty="0" smtClean="0"/>
              <a:t>http://www.cherokee.org/About-The-Nation/History/Trail-of-Tears/Treaty-of-New-Echota </a:t>
            </a:r>
          </a:p>
          <a:p>
            <a:r>
              <a:rPr lang="en-US" sz="1400" dirty="0" smtClean="0"/>
              <a:t>http://www.choctawschool.com/home-side-menu/iti-fabvssa/choctaw-resistance-to-removal-from-ancient-homeland-(part-iv).aspx </a:t>
            </a:r>
          </a:p>
          <a:p>
            <a:r>
              <a:rPr lang="en-US" sz="1400" dirty="0" smtClean="0"/>
              <a:t>http://www.cr.nps.gov/seac/benning-book/ch11.htm </a:t>
            </a:r>
          </a:p>
          <a:p>
            <a:r>
              <a:rPr lang="en-US" sz="1400" dirty="0" smtClean="0"/>
              <a:t>http://www.encyclopediaofalabama.org/article/h-3083 </a:t>
            </a:r>
          </a:p>
          <a:p>
            <a:r>
              <a:rPr lang="en-US" sz="1400" dirty="0" smtClean="0"/>
              <a:t>http://www.encyclopediaofarkansas.net/encyclopedia/entry-detail.aspx?entryID=553 </a:t>
            </a:r>
          </a:p>
          <a:p>
            <a:r>
              <a:rPr lang="en-US" sz="1400" dirty="0" smtClean="0"/>
              <a:t>http://www.exploresouthernhistory.com/millyfrancis.html </a:t>
            </a:r>
          </a:p>
          <a:p>
            <a:r>
              <a:rPr lang="en-US" sz="1400" dirty="0" smtClean="0"/>
              <a:t>http://www.exploresouthernhistory.com/millyfrancis2.html </a:t>
            </a:r>
          </a:p>
          <a:p>
            <a:r>
              <a:rPr lang="en-US" sz="1400" dirty="0" smtClean="0"/>
              <a:t>http://www.exploresouthernhistory.com/secondcreekwar.html </a:t>
            </a:r>
          </a:p>
          <a:p>
            <a:r>
              <a:rPr lang="en-US" sz="1400" dirty="0" smtClean="0"/>
              <a:t>http://www.fortwiki.com/Fort_Smith,_AR_Commanders </a:t>
            </a:r>
          </a:p>
          <a:p>
            <a:r>
              <a:rPr lang="en-US" sz="1400" dirty="0" smtClean="0"/>
              <a:t>http://www.mshistorynow.mdah.ms.gov/articles/12/mushulatubbee-and-choctaw-removal-chiefs-confront-a-changing-world </a:t>
            </a:r>
          </a:p>
          <a:p>
            <a:r>
              <a:rPr lang="en-US" sz="1400" dirty="0" smtClean="0"/>
              <a:t>http://www.okhistory.org/publications/enc/entry.php?entry=FO031 </a:t>
            </a:r>
          </a:p>
          <a:p>
            <a:r>
              <a:rPr lang="en-US" sz="1400" dirty="0" smtClean="0"/>
              <a:t>http://www.okhistory.org/sites/forttowson </a:t>
            </a:r>
          </a:p>
          <a:p>
            <a:r>
              <a:rPr lang="en-US" sz="1400" dirty="0" smtClean="0"/>
              <a:t>http://www.paulridenour.com/majorridge.htm </a:t>
            </a:r>
          </a:p>
          <a:p>
            <a:r>
              <a:rPr lang="en-US" sz="1400" dirty="0" smtClean="0"/>
              <a:t>http://www.presidency.ucsb.edu/ws/?pid=66430 </a:t>
            </a:r>
          </a:p>
          <a:p>
            <a:r>
              <a:rPr lang="en-US" sz="1400" dirty="0" smtClean="0"/>
              <a:t>http://www.seminolenation-indianterritory.org/trailoftears.htm </a:t>
            </a:r>
          </a:p>
          <a:p>
            <a:r>
              <a:rPr lang="en-US" sz="1400" dirty="0" smtClean="0"/>
              <a:t>http://www.todayingeorgiahistory.org/content/treaty-new-echota </a:t>
            </a:r>
          </a:p>
          <a:p>
            <a:r>
              <a:rPr lang="en-US" sz="1400" dirty="0" smtClean="0"/>
              <a:t>https://commons.wikimedia.org/wiki/File:United_States_1821-07-1821-08.png</a:t>
            </a:r>
          </a:p>
          <a:p>
            <a:r>
              <a:rPr lang="en-US" sz="1400" dirty="0" smtClean="0"/>
              <a:t>https://en.wikipedia.org/wiki/Arkansas_Territory </a:t>
            </a:r>
          </a:p>
          <a:p>
            <a:r>
              <a:rPr lang="en-US" sz="1400" dirty="0" smtClean="0"/>
              <a:t>https://en.wikipedia.org/wiki/Cherokee </a:t>
            </a:r>
          </a:p>
          <a:p>
            <a:r>
              <a:rPr lang="en-US" sz="1400" dirty="0" smtClean="0"/>
              <a:t>https://en.wikipedia.org/wiki/Chickasaw </a:t>
            </a:r>
          </a:p>
          <a:p>
            <a:r>
              <a:rPr lang="en-US" sz="1400" dirty="0" smtClean="0"/>
              <a:t>https://en.wikipedia.org/wiki/Choctaw </a:t>
            </a:r>
          </a:p>
          <a:p>
            <a:r>
              <a:rPr lang="en-US" sz="1400" dirty="0" smtClean="0"/>
              <a:t>https://en.wikipedia.org/wiki/Choctaw_Trail_of_Tears </a:t>
            </a:r>
          </a:p>
          <a:p>
            <a:r>
              <a:rPr lang="en-US" sz="1400" dirty="0" smtClean="0"/>
              <a:t>https://en.wikipedia.org/wiki/Creek_War_of_1836 </a:t>
            </a:r>
          </a:p>
          <a:p>
            <a:r>
              <a:rPr lang="en-US" sz="1400" dirty="0" smtClean="0"/>
              <a:t>https://en.wikipedia.org/wiki/Fort_Gibson </a:t>
            </a:r>
          </a:p>
          <a:p>
            <a:r>
              <a:rPr lang="en-US" sz="1400" dirty="0" smtClean="0"/>
              <a:t>https://en.wikipedia.org/wiki/Fort_Smith,_Arkansas </a:t>
            </a:r>
          </a:p>
          <a:p>
            <a:r>
              <a:rPr lang="en-US" sz="1400" dirty="0" smtClean="0"/>
              <a:t>https://en.wikipedia.org/wiki/Indian_removal </a:t>
            </a:r>
          </a:p>
          <a:p>
            <a:r>
              <a:rPr lang="en-US" sz="1400" dirty="0" smtClean="0"/>
              <a:t>https://en.wikipedia.org/wiki/Indian_Removal_Act </a:t>
            </a:r>
          </a:p>
          <a:p>
            <a:r>
              <a:rPr lang="en-US" sz="1400" dirty="0" smtClean="0"/>
              <a:t>https://en.wikipedia.org/wiki/Indian_Territory </a:t>
            </a:r>
          </a:p>
          <a:p>
            <a:r>
              <a:rPr lang="en-US" sz="1400" dirty="0" smtClean="0"/>
              <a:t>https://en.wikipedia.org/wiki/List_of_Choctaw_treaties </a:t>
            </a:r>
          </a:p>
          <a:p>
            <a:r>
              <a:rPr lang="en-US" sz="1400" dirty="0" smtClean="0"/>
              <a:t>https://en.wikipedia.org/wiki/Major_Ridge </a:t>
            </a:r>
          </a:p>
          <a:p>
            <a:r>
              <a:rPr lang="en-US" sz="1400" dirty="0" smtClean="0"/>
              <a:t>https://en.wikipedia.org/wiki/Matthew_Arbuckle_Jr.</a:t>
            </a:r>
          </a:p>
          <a:p>
            <a:r>
              <a:rPr lang="en-US" sz="1400" dirty="0" smtClean="0"/>
              <a:t>https://en.wikipedia.org/wiki/Muscogee </a:t>
            </a:r>
          </a:p>
          <a:p>
            <a:r>
              <a:rPr lang="en-US" sz="1400" dirty="0" smtClean="0"/>
              <a:t>https://en.wikipedia.org/wiki/Nonintercourse_Act </a:t>
            </a:r>
          </a:p>
          <a:p>
            <a:r>
              <a:rPr lang="en-US" sz="1400" dirty="0" smtClean="0"/>
              <a:t>https://en.wikipedia.org/wiki/Osage_Nation </a:t>
            </a:r>
          </a:p>
          <a:p>
            <a:r>
              <a:rPr lang="en-US" sz="1400" dirty="0" smtClean="0"/>
              <a:t>https://en.wikipedia.org/wiki/Second_Seminole_War </a:t>
            </a:r>
          </a:p>
          <a:p>
            <a:r>
              <a:rPr lang="en-US" sz="1400" dirty="0" smtClean="0"/>
              <a:t>https://en.wikipedia.org/wiki/Seminole </a:t>
            </a:r>
          </a:p>
          <a:p>
            <a:r>
              <a:rPr lang="en-US" sz="1400" dirty="0" smtClean="0"/>
              <a:t>https://en.wikipedia.org/wiki/Seminole_Wars </a:t>
            </a:r>
          </a:p>
          <a:p>
            <a:r>
              <a:rPr lang="en-US" sz="1400" dirty="0" smtClean="0"/>
              <a:t>https://en.wikipedia.org/wiki/Sequoyah </a:t>
            </a:r>
          </a:p>
          <a:p>
            <a:r>
              <a:rPr lang="en-US" sz="1400" dirty="0" smtClean="0"/>
              <a:t>https://en.wikipedia.org/wiki/Treaty_of_Cusseta </a:t>
            </a:r>
          </a:p>
          <a:p>
            <a:r>
              <a:rPr lang="en-US" sz="1400" dirty="0" smtClean="0"/>
              <a:t>https://en.wikipedia.org/wiki/Treaty_of_Dancing_Rabbit_Creek </a:t>
            </a:r>
          </a:p>
          <a:p>
            <a:r>
              <a:rPr lang="en-US" sz="1400" dirty="0" smtClean="0"/>
              <a:t>https://en.wikipedia.org/wiki/Treaty_of_New_Echota </a:t>
            </a:r>
          </a:p>
          <a:p>
            <a:r>
              <a:rPr lang="en-US" sz="1400" dirty="0" smtClean="0"/>
              <a:t>https://en.wikipedia.org/wiki/Treaty_of_Payne%27s_Landing </a:t>
            </a:r>
          </a:p>
          <a:p>
            <a:r>
              <a:rPr lang="en-US" sz="1400" dirty="0" smtClean="0"/>
              <a:t>https://en.wikipedia.org/wiki/Treaty_of_Pontotoc_Creek </a:t>
            </a:r>
          </a:p>
          <a:p>
            <a:r>
              <a:rPr lang="en-US" sz="1400" dirty="0" smtClean="0"/>
              <a:t>https://en.wikipedia.org/wiki/Worcester_v._Georgia </a:t>
            </a:r>
          </a:p>
          <a:p>
            <a:r>
              <a:rPr lang="en-US" sz="1400" dirty="0" smtClean="0"/>
              <a:t>https://etd.auburn.edu/bitstream/handle/10415/2184/Haveman.pdf?sequence=2 </a:t>
            </a:r>
          </a:p>
          <a:p>
            <a:r>
              <a:rPr lang="en-US" sz="1400" dirty="0" smtClean="0"/>
              <a:t>https://history.state.gov/milestones/1830-1860/indian-treaties </a:t>
            </a:r>
          </a:p>
          <a:p>
            <a:r>
              <a:rPr lang="en-US" sz="1400" dirty="0" smtClean="0"/>
              <a:t>https://image.slidesharecdn.com/virginforestppt-100126130925-phpapp01/95/virgin-forests-cover-in-the-us-2-728.jpg?cb=1264519700 </a:t>
            </a:r>
          </a:p>
          <a:p>
            <a:r>
              <a:rPr lang="en-US" sz="1400" dirty="0" smtClean="0"/>
              <a:t>https://indiancountrymedianetwork.com/history/events/james-monroe-pushed-tribes-off-land-but-boosted-indian-education/ </a:t>
            </a:r>
          </a:p>
          <a:p>
            <a:r>
              <a:rPr lang="en-US" sz="1400" dirty="0" smtClean="0"/>
              <a:t>https://indiancountrymedianetwork.com/history/events/thomas-jefferson-architect-of-indian-removal-policy/ </a:t>
            </a:r>
          </a:p>
          <a:p>
            <a:r>
              <a:rPr lang="en-US" sz="1400" dirty="0" smtClean="0"/>
              <a:t>https://memory.loc.gov/cgi-bin/ampage?collId=llrd&amp;fileName=010/llrd010.db&amp;recNum=438 </a:t>
            </a:r>
          </a:p>
          <a:p>
            <a:r>
              <a:rPr lang="en-US" sz="1400" dirty="0" smtClean="0"/>
              <a:t>https://simple.wikipedia.org/wiki/Trail_of_Tears </a:t>
            </a:r>
          </a:p>
          <a:p>
            <a:r>
              <a:rPr lang="en-US" sz="1400" dirty="0" smtClean="0"/>
              <a:t>https://upload.wikimedia.org/wikipedia/commons/thumb/d/d3/Average_precipitation_in_the_lower_48_states_of_the_USA.png/</a:t>
            </a:r>
          </a:p>
          <a:p>
            <a:r>
              <a:rPr lang="en-US" sz="1400" dirty="0" smtClean="0"/>
              <a:t>https://www.allthingscherokee.com/factionalism-fighting-tragedy-trail/ </a:t>
            </a:r>
          </a:p>
          <a:p>
            <a:r>
              <a:rPr lang="en-US" sz="1400" dirty="0" smtClean="0"/>
              <a:t>https://www.britannica.com/event/Trail-of-Tears </a:t>
            </a:r>
          </a:p>
          <a:p>
            <a:r>
              <a:rPr lang="en-US" sz="1400" dirty="0" smtClean="0"/>
              <a:t>https://www.chickasaw.net/Our-Nation/History/Removal.aspx </a:t>
            </a:r>
          </a:p>
          <a:p>
            <a:r>
              <a:rPr lang="en-US" sz="1400" dirty="0" smtClean="0"/>
              <a:t>https://www.floridamemory.com/onlineclassroom/seminoles/sets/1833_fort_gibson/ </a:t>
            </a:r>
          </a:p>
          <a:p>
            <a:r>
              <a:rPr lang="en-US" sz="1400" dirty="0" smtClean="0"/>
              <a:t>https://www.fortsmithhistory.org/archive/chronology.html </a:t>
            </a:r>
          </a:p>
          <a:p>
            <a:r>
              <a:rPr lang="en-US" sz="1400" dirty="0" smtClean="0"/>
              <a:t>https://www.google.com/search?q=choctaw+trail+of+tears+route</a:t>
            </a:r>
          </a:p>
          <a:p>
            <a:r>
              <a:rPr lang="en-US" sz="1400" dirty="0" smtClean="0"/>
              <a:t>https://www.legendsofamerica.com/ar-fortsmith/ </a:t>
            </a:r>
          </a:p>
          <a:p>
            <a:r>
              <a:rPr lang="en-US" sz="1400" dirty="0" smtClean="0"/>
              <a:t>https://www.loc.gov/item/99446197/ </a:t>
            </a:r>
          </a:p>
          <a:p>
            <a:r>
              <a:rPr lang="en-US" sz="1400" dirty="0" smtClean="0"/>
              <a:t>https://www.loc.gov/rr/program/bib/ourdocs/Indian.html </a:t>
            </a:r>
          </a:p>
          <a:p>
            <a:r>
              <a:rPr lang="en-US" sz="1400" dirty="0" smtClean="0"/>
              <a:t>https://www.nps.gov/natr/learn/education/classrooms/upload/Chickasaw-Removal-article_final.pdf </a:t>
            </a:r>
          </a:p>
          <a:p>
            <a:r>
              <a:rPr lang="en-US" sz="1400" dirty="0" smtClean="0"/>
              <a:t>https://www.nps.gov/trte/learn/management/upload/North%20Little%20Rock%20Site%20Report%2080303.pdf </a:t>
            </a:r>
          </a:p>
          <a:p>
            <a:r>
              <a:rPr lang="en-US" sz="1400" dirty="0" smtClean="0"/>
              <a:t>https://www.uswars.net/second-seminole-war/ </a:t>
            </a:r>
          </a:p>
          <a:p>
            <a:r>
              <a:rPr lang="en-US" sz="1400" dirty="0" smtClean="0"/>
              <a:t>https://www.warpaths2peacepipes.com/history-of-native-americans/trail-of-tears-map.htm </a:t>
            </a:r>
            <a:endParaRPr lang="en-US" sz="1400" dirty="0"/>
          </a:p>
        </p:txBody>
      </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grpSp>
        <p:nvGrpSpPr>
          <p:cNvPr id="2" name="Group 6"/>
          <p:cNvGrpSpPr/>
          <p:nvPr/>
        </p:nvGrpSpPr>
        <p:grpSpPr>
          <a:xfrm>
            <a:off x="0" y="517803"/>
            <a:ext cx="9220200" cy="6340197"/>
            <a:chOff x="-685800" y="990600"/>
            <a:chExt cx="9220200" cy="6340197"/>
          </a:xfrm>
        </p:grpSpPr>
        <p:sp useBgFill="1">
          <p:nvSpPr>
            <p:cNvPr id="8" name="TextBox 7"/>
            <p:cNvSpPr txBox="1"/>
            <p:nvPr/>
          </p:nvSpPr>
          <p:spPr>
            <a:xfrm>
              <a:off x="-685800" y="990600"/>
              <a:ext cx="9220200" cy="6340197"/>
            </a:xfrm>
            <a:prstGeom prst="rect">
              <a:avLst/>
            </a:prstGeom>
          </p:spPr>
          <p:txBody>
            <a:bodyPr wrap="square" rtlCol="0">
              <a:spAutoFit/>
            </a:bodyPr>
            <a:lstStyle/>
            <a:p>
              <a:endParaRPr lang="en-US" sz="10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Contemporary </a:t>
              </a:r>
            </a:p>
            <a:p>
              <a:r>
                <a:rPr lang="en-US" sz="3600" b="1" dirty="0" smtClean="0">
                  <a:ln>
                    <a:solidFill>
                      <a:schemeClr val="tx1"/>
                    </a:solidFill>
                  </a:ln>
                  <a:latin typeface="Bradley Hand ITC" pitchFamily="66" charset="0"/>
                </a:rPr>
                <a:t>		Cherokee </a:t>
              </a:r>
            </a:p>
            <a:p>
              <a:r>
                <a:rPr lang="en-US" sz="3600" b="1" dirty="0" smtClean="0">
                  <a:ln>
                    <a:solidFill>
                      <a:schemeClr val="tx1"/>
                    </a:solidFill>
                  </a:ln>
                  <a:latin typeface="Bradley Hand ITC" pitchFamily="66" charset="0"/>
                </a:rPr>
                <a:t>	Flute	</a:t>
              </a:r>
            </a:p>
            <a:p>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Matthew </a:t>
              </a:r>
              <a:r>
                <a:rPr lang="en-US" sz="3600" b="1" dirty="0" err="1" smtClean="0">
                  <a:ln>
                    <a:solidFill>
                      <a:schemeClr val="tx1"/>
                    </a:solidFill>
                  </a:ln>
                  <a:latin typeface="Bradley Hand ITC" pitchFamily="66" charset="0"/>
                </a:rPr>
                <a:t>Tooni</a:t>
              </a:r>
              <a:endParaRPr lang="en-US" sz="3600" b="1" dirty="0" smtClean="0">
                <a:ln>
                  <a:solidFill>
                    <a:schemeClr val="tx1"/>
                  </a:solidFill>
                </a:ln>
                <a:latin typeface="Bradley Hand ITC" pitchFamily="66" charset="0"/>
              </a:endParaRPr>
            </a:p>
            <a:p>
              <a:endParaRPr lang="en-US" sz="3600" b="1" dirty="0" smtClean="0">
                <a:ln>
                  <a:solidFill>
                    <a:schemeClr val="tx1"/>
                  </a:solidFill>
                </a:ln>
                <a:latin typeface="Bradley Hand ITC" pitchFamily="66" charset="0"/>
              </a:endParaRPr>
            </a:p>
            <a:p>
              <a:r>
                <a:rPr lang="en-US" sz="3600" b="1" dirty="0" smtClean="0">
                  <a:ln>
                    <a:solidFill>
                      <a:schemeClr val="tx1"/>
                    </a:solidFill>
                  </a:ln>
                  <a:latin typeface="Bradley Hand ITC" pitchFamily="66" charset="0"/>
                </a:rPr>
                <a:t> 	</a:t>
              </a:r>
              <a:r>
                <a:rPr lang="en-US" sz="3600" dirty="0" smtClean="0">
                  <a:ln>
                    <a:solidFill>
                      <a:schemeClr val="tx1"/>
                    </a:solidFill>
                  </a:ln>
                  <a:latin typeface="Tempus Sans ITC" pitchFamily="82" charset="0"/>
                  <a:cs typeface="Arial" pitchFamily="34" charset="0"/>
                </a:rPr>
                <a:t>‘Lullaby’</a:t>
              </a:r>
            </a:p>
            <a:p>
              <a:endParaRPr lang="en-US" sz="3600" dirty="0" smtClean="0">
                <a:ln>
                  <a:solidFill>
                    <a:schemeClr val="tx1"/>
                  </a:solidFill>
                </a:ln>
                <a:latin typeface="Tempus Sans ITC" pitchFamily="82" charset="0"/>
                <a:cs typeface="Arial" pitchFamily="34" charset="0"/>
              </a:endParaRPr>
            </a:p>
            <a:p>
              <a:endParaRPr lang="en-US" sz="3600" dirty="0" smtClean="0">
                <a:ln>
                  <a:solidFill>
                    <a:schemeClr val="tx1"/>
                  </a:solidFill>
                </a:ln>
                <a:latin typeface="Tempus Sans ITC" pitchFamily="82" charset="0"/>
                <a:cs typeface="Arial" pitchFamily="34" charset="0"/>
              </a:endParaRPr>
            </a:p>
            <a:p>
              <a:endParaRPr lang="en-US" sz="3600" b="1" dirty="0" smtClean="0">
                <a:ln>
                  <a:solidFill>
                    <a:schemeClr val="tx1"/>
                  </a:solidFill>
                </a:ln>
                <a:latin typeface="Bradley Hand ITC" pitchFamily="66" charset="0"/>
              </a:endParaRPr>
            </a:p>
          </p:txBody>
        </p:sp>
        <p:pic>
          <p:nvPicPr>
            <p:cNvPr id="9" name="Picture 2" descr="Product Details"/>
            <p:cNvPicPr>
              <a:picLocks noChangeAspect="1" noChangeArrowheads="1"/>
            </p:cNvPicPr>
            <p:nvPr/>
          </p:nvPicPr>
          <p:blipFill>
            <a:blip r:embed="rId3"/>
            <a:srcRect/>
            <a:stretch>
              <a:fillRect/>
            </a:stretch>
          </p:blipFill>
          <p:spPr bwMode="auto">
            <a:xfrm rot="20480598">
              <a:off x="2769202" y="1848556"/>
              <a:ext cx="4754842" cy="4754842"/>
            </a:xfrm>
            <a:prstGeom prst="rect">
              <a:avLst/>
            </a:prstGeom>
            <a:noFill/>
            <a:ln w="50800">
              <a:solidFill>
                <a:schemeClr val="tx1"/>
              </a:solidFill>
            </a:ln>
            <a:effectLst>
              <a:outerShdw dist="76200" dir="7200000" algn="ctr" rotWithShape="0">
                <a:schemeClr val="tx1"/>
              </a:outerShdw>
            </a:effectLst>
          </p:spPr>
        </p:pic>
      </p:grpSp>
      <p:pic>
        <p:nvPicPr>
          <p:cNvPr id="11" name="21 Track 21.mp3">
            <a:hlinkClick r:id="" action="ppaction://media"/>
          </p:cNvPr>
          <p:cNvPicPr>
            <a:picLocks noRot="1" noChangeAspect="1"/>
          </p:cNvPicPr>
          <p:nvPr>
            <a:audioFile r:link="rId1"/>
          </p:nvPr>
        </p:nvPicPr>
        <p:blipFill>
          <a:blip r:embed="rId4"/>
          <a:stretch>
            <a:fillRect/>
          </a:stretch>
        </p:blipFill>
        <p:spPr>
          <a:xfrm>
            <a:off x="9677400" y="4800600"/>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64" fill="hold"/>
                                        <p:tgtEl>
                                          <p:spTgt spid="11"/>
                                        </p:tgtEl>
                                      </p:cBhvr>
                                    </p:cmd>
                                  </p:childTnLst>
                                </p:cTn>
                              </p:par>
                              <p:par>
                                <p:cTn id="7" presetID="10" presetClass="exit" presetSubtype="0" fill="hold" nodeType="withEffect">
                                  <p:stCondLst>
                                    <p:cond delay="0"/>
                                  </p:stCondLst>
                                  <p:childTnLst>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par>
                                <p:cTn id="10" presetID="64" presetClass="path" presetSubtype="0" accel="50000" fill="hold" grpId="0" nodeType="withEffect">
                                  <p:stCondLst>
                                    <p:cond delay="2000"/>
                                  </p:stCondLst>
                                  <p:childTnLst>
                                    <p:animMotion origin="layout" path="M 0 2.22222E-6 L -0.00417 -2.71111 " pathEditMode="relative" rAng="0" ptsTypes="AA">
                                      <p:cBhvr>
                                        <p:cTn id="11" dur="30000" fill="hold"/>
                                        <p:tgtEl>
                                          <p:spTgt spid="4"/>
                                        </p:tgtEl>
                                        <p:attrNameLst>
                                          <p:attrName>ppt_x</p:attrName>
                                          <p:attrName>ppt_y</p:attrName>
                                        </p:attrNameLst>
                                      </p:cBhvr>
                                      <p:rCtr x="-2" y="-1356"/>
                                    </p:animMotion>
                                  </p:childTnLst>
                                </p:cTn>
                              </p:par>
                              <p:par>
                                <p:cTn id="12" presetID="10" presetClass="entr" presetSubtype="0" fill="hold" grpId="0" nodeType="withEffect">
                                  <p:stCondLst>
                                    <p:cond delay="25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64" presetClass="path" presetSubtype="0" decel="50000" fill="hold" grpId="1" nodeType="withEffect">
                                  <p:stCondLst>
                                    <p:cond delay="25000"/>
                                  </p:stCondLst>
                                  <p:childTnLst>
                                    <p:animMotion origin="layout" path="M 0 -3.7037E-6 L 0.03333 -2.97176 " pathEditMode="relative" rAng="0" ptsTypes="AA">
                                      <p:cBhvr>
                                        <p:cTn id="16" dur="30000" fill="hold"/>
                                        <p:tgtEl>
                                          <p:spTgt spid="10"/>
                                        </p:tgtEl>
                                        <p:attrNameLst>
                                          <p:attrName>ppt_x</p:attrName>
                                          <p:attrName>ppt_y</p:attrName>
                                        </p:attrNameLst>
                                      </p:cBhvr>
                                      <p:rCtr x="17" y="-1486"/>
                                    </p:animMotion>
                                  </p:childTnLst>
                                </p:cTn>
                              </p:par>
                              <p:par>
                                <p:cTn id="17" presetID="10" presetClass="entr" presetSubtype="0" fill="hold" nodeType="withEffect">
                                  <p:stCondLst>
                                    <p:cond delay="5000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bldLst>
      <p:bldP spid="4" grpId="0"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8" name="Rectangle 27"/>
          <p:cNvSpPr/>
          <p:nvPr/>
        </p:nvSpPr>
        <p:spPr>
          <a:xfrm>
            <a:off x="0" y="4495800"/>
            <a:ext cx="9144000" cy="1477328"/>
          </a:xfrm>
          <a:prstGeom prst="rect">
            <a:avLst/>
          </a:prstGeom>
        </p:spPr>
        <p:txBody>
          <a:bodyPr wrap="square">
            <a:spAutoFit/>
          </a:bodyPr>
          <a:lstStyle/>
          <a:p>
            <a:r>
              <a:rPr lang="en-US" sz="3000" b="1" dirty="0" smtClean="0">
                <a:ln>
                  <a:solidFill>
                    <a:schemeClr val="tx1"/>
                  </a:solidFill>
                </a:ln>
                <a:latin typeface="Bradley Hand ITC" pitchFamily="66" charset="0"/>
              </a:rPr>
              <a:t>      “This can be done only by conveying </a:t>
            </a:r>
          </a:p>
          <a:p>
            <a:r>
              <a:rPr lang="en-US" sz="3000" b="1" dirty="0" smtClean="0">
                <a:ln>
                  <a:solidFill>
                    <a:schemeClr val="tx1"/>
                  </a:solidFill>
                </a:ln>
                <a:latin typeface="Bradley Hand ITC" pitchFamily="66" charset="0"/>
              </a:rPr>
              <a:t>        to each tribe a good title to an adequate portion of</a:t>
            </a:r>
          </a:p>
          <a:p>
            <a:r>
              <a:rPr lang="en-US" sz="3000" b="1" dirty="0" smtClean="0">
                <a:ln>
                  <a:solidFill>
                    <a:schemeClr val="tx1"/>
                  </a:solidFill>
                </a:ln>
                <a:latin typeface="Bradley Hand ITC" pitchFamily="66" charset="0"/>
              </a:rPr>
              <a:t>        land to which it may consent to remove . . .”</a:t>
            </a: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p:nvSpPr>
          <p:cNvPr id="17" name="Rectangle 16"/>
          <p:cNvSpPr/>
          <p:nvPr/>
        </p:nvSpPr>
        <p:spPr>
          <a:xfrm>
            <a:off x="0" y="1828800"/>
            <a:ext cx="9144000" cy="2862322"/>
          </a:xfrm>
          <a:prstGeom prst="rect">
            <a:avLst/>
          </a:prstGeom>
        </p:spPr>
        <p:txBody>
          <a:bodyPr wrap="square">
            <a:spAutoFit/>
          </a:bodyPr>
          <a:lstStyle/>
          <a:p>
            <a:r>
              <a:rPr lang="en-US" sz="3000" dirty="0" smtClean="0">
                <a:ln>
                  <a:solidFill>
                    <a:schemeClr val="tx1"/>
                  </a:solidFill>
                </a:ln>
              </a:rPr>
              <a:t>1825:  </a:t>
            </a:r>
            <a:r>
              <a:rPr lang="en-US" sz="3000" b="1" dirty="0" smtClean="0">
                <a:ln>
                  <a:solidFill>
                    <a:schemeClr val="tx1"/>
                  </a:solidFill>
                </a:ln>
                <a:latin typeface="Bradley Hand ITC" pitchFamily="66" charset="0"/>
              </a:rPr>
              <a:t>“The great object to be accomplished </a:t>
            </a:r>
          </a:p>
          <a:p>
            <a:r>
              <a:rPr lang="en-US" sz="3000" b="1" dirty="0" smtClean="0">
                <a:ln>
                  <a:solidFill>
                    <a:schemeClr val="tx1"/>
                  </a:solidFill>
                </a:ln>
                <a:latin typeface="Bradley Hand ITC" pitchFamily="66" charset="0"/>
              </a:rPr>
              <a:t>        is the removal of these tribes to the</a:t>
            </a:r>
          </a:p>
          <a:p>
            <a:r>
              <a:rPr lang="en-US" sz="3000" b="1" dirty="0" smtClean="0">
                <a:ln>
                  <a:solidFill>
                    <a:schemeClr val="tx1"/>
                  </a:solidFill>
                </a:ln>
                <a:latin typeface="Bradley Hand ITC" pitchFamily="66" charset="0"/>
              </a:rPr>
              <a:t>         territory designated on conditions </a:t>
            </a:r>
          </a:p>
          <a:p>
            <a:r>
              <a:rPr lang="en-US" sz="3000" b="1" dirty="0" smtClean="0">
                <a:ln>
                  <a:solidFill>
                    <a:schemeClr val="tx1"/>
                  </a:solidFill>
                </a:ln>
                <a:latin typeface="Bradley Hand ITC" pitchFamily="66" charset="0"/>
              </a:rPr>
              <a:t>        which shall be satisfactory to them-</a:t>
            </a:r>
          </a:p>
          <a:p>
            <a:r>
              <a:rPr lang="en-US" sz="3000" b="1" dirty="0" smtClean="0">
                <a:ln>
                  <a:solidFill>
                    <a:schemeClr val="tx1"/>
                  </a:solidFill>
                </a:ln>
                <a:latin typeface="Bradley Hand ITC" pitchFamily="66" charset="0"/>
              </a:rPr>
              <a:t>        selves and honorable to the United </a:t>
            </a:r>
          </a:p>
          <a:p>
            <a:r>
              <a:rPr lang="en-US" sz="3000" b="1" dirty="0" smtClean="0">
                <a:ln>
                  <a:solidFill>
                    <a:schemeClr val="tx1"/>
                  </a:solidFill>
                </a:ln>
                <a:latin typeface="Bradley Hand ITC" pitchFamily="66" charset="0"/>
              </a:rPr>
              <a:t>        States.”</a:t>
            </a:r>
          </a:p>
        </p:txBody>
      </p:sp>
      <p:cxnSp>
        <p:nvCxnSpPr>
          <p:cNvPr id="21" name="Straight Connector 20"/>
          <p:cNvCxnSpPr/>
          <p:nvPr/>
        </p:nvCxnSpPr>
        <p:spPr>
          <a:xfrm>
            <a:off x="838200" y="5867400"/>
            <a:ext cx="838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28800" y="2741612"/>
            <a:ext cx="4495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14400" y="3198812"/>
            <a:ext cx="3352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6781800" y="1981200"/>
            <a:ext cx="2209800" cy="2971800"/>
            <a:chOff x="6934200" y="152400"/>
            <a:chExt cx="1905000" cy="2667000"/>
          </a:xfrm>
        </p:grpSpPr>
        <p:pic>
          <p:nvPicPr>
            <p:cNvPr id="132098" name="Picture 2" descr="Image result for james monroe"/>
            <p:cNvPicPr>
              <a:picLocks noChangeAspect="1" noChangeArrowheads="1"/>
            </p:cNvPicPr>
            <p:nvPr/>
          </p:nvPicPr>
          <p:blipFill>
            <a:blip r:embed="rId2"/>
            <a:srcRect l="23952" r="16168" b="-12000"/>
            <a:stretch>
              <a:fillRect/>
            </a:stretch>
          </p:blipFill>
          <p:spPr bwMode="auto">
            <a:xfrm>
              <a:off x="6934200" y="152400"/>
              <a:ext cx="1905000" cy="2667000"/>
            </a:xfrm>
            <a:prstGeom prst="rect">
              <a:avLst/>
            </a:prstGeom>
            <a:noFill/>
            <a:ln w="50800">
              <a:solidFill>
                <a:schemeClr val="bg2">
                  <a:lumMod val="50000"/>
                </a:schemeClr>
              </a:solidFill>
            </a:ln>
          </p:spPr>
        </p:pic>
        <p:sp>
          <p:nvSpPr>
            <p:cNvPr id="18" name="TextBox 17"/>
            <p:cNvSpPr txBox="1"/>
            <p:nvPr/>
          </p:nvSpPr>
          <p:spPr>
            <a:xfrm>
              <a:off x="6934200" y="2419290"/>
              <a:ext cx="1905000" cy="400110"/>
            </a:xfrm>
            <a:prstGeom prst="rect">
              <a:avLst/>
            </a:prstGeom>
            <a:solidFill>
              <a:schemeClr val="tx1"/>
            </a:solidFill>
          </p:spPr>
          <p:txBody>
            <a:bodyPr wrap="square" rtlCol="0">
              <a:spAutoFit/>
            </a:bodyPr>
            <a:lstStyle/>
            <a:p>
              <a:pPr algn="ctr"/>
              <a:r>
                <a:rPr lang="en-US" sz="2000" b="1" dirty="0" smtClean="0">
                  <a:solidFill>
                    <a:schemeClr val="bg1"/>
                  </a:solidFill>
                </a:rPr>
                <a:t>James Monroe</a:t>
              </a:r>
              <a:endParaRPr lang="en-US" sz="2000" b="1" dirty="0">
                <a:solidFill>
                  <a:schemeClr val="bg1"/>
                </a:solidFill>
              </a:endParaRPr>
            </a:p>
          </p:txBody>
        </p:sp>
      </p:gr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cxnSp>
        <p:nvCxnSpPr>
          <p:cNvPr id="30" name="Straight Connector 29"/>
          <p:cNvCxnSpPr/>
          <p:nvPr/>
        </p:nvCxnSpPr>
        <p:spPr>
          <a:xfrm>
            <a:off x="4267200" y="5867400"/>
            <a:ext cx="3048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36" name="TextBox 35"/>
          <p:cNvSpPr txBox="1"/>
          <p:nvPr/>
        </p:nvSpPr>
        <p:spPr>
          <a:xfrm>
            <a:off x="0" y="609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             Remove the tribes, with THEIR CONSENT</a:t>
            </a:r>
            <a:endParaRPr lang="en-US" sz="30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1000"/>
                                        <p:tgtEl>
                                          <p:spTgt spid="26"/>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1000"/>
                                        <p:tgtEl>
                                          <p:spTgt spid="21"/>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1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64" presetClass="path" presetSubtype="0" accel="50000" decel="50000" fill="hold" grpId="1" nodeType="clickEffect">
                                  <p:stCondLst>
                                    <p:cond delay="0"/>
                                  </p:stCondLst>
                                  <p:childTnLst>
                                    <p:animMotion origin="layout" path="M 0 3.33333E-6 L -0.01667 -0.62917 " pathEditMode="relative" rAng="0" ptsTypes="AA">
                                      <p:cBhvr>
                                        <p:cTn id="43" dur="1000" fill="hold"/>
                                        <p:tgtEl>
                                          <p:spTgt spid="36"/>
                                        </p:tgtEl>
                                        <p:attrNameLst>
                                          <p:attrName>ppt_x</p:attrName>
                                          <p:attrName>ppt_y</p:attrName>
                                        </p:attrNameLst>
                                      </p:cBhvr>
                                      <p:rCtr x="-8" y="-315"/>
                                    </p:animMotion>
                                  </p:childTnLst>
                                </p:cTn>
                              </p:par>
                              <p:par>
                                <p:cTn id="44" presetID="10" presetClass="exit" presetSubtype="0" fill="hold" nodeType="withEffect">
                                  <p:stCondLst>
                                    <p:cond delay="0"/>
                                  </p:stCondLst>
                                  <p:childTnLst>
                                    <p:animEffect transition="out" filter="fade">
                                      <p:cBhvr>
                                        <p:cTn id="45" dur="1000"/>
                                        <p:tgtEl>
                                          <p:spTgt spid="20"/>
                                        </p:tgtEl>
                                      </p:cBhvr>
                                    </p:animEffect>
                                    <p:set>
                                      <p:cBhvr>
                                        <p:cTn id="46" dur="1" fill="hold">
                                          <p:stCondLst>
                                            <p:cond delay="999"/>
                                          </p:stCondLst>
                                        </p:cTn>
                                        <p:tgtEl>
                                          <p:spTgt spid="20"/>
                                        </p:tgtEl>
                                        <p:attrNameLst>
                                          <p:attrName>style.visibility</p:attrName>
                                        </p:attrNameLst>
                                      </p:cBhvr>
                                      <p:to>
                                        <p:strVal val="hidden"/>
                                      </p:to>
                                    </p:set>
                                  </p:childTnLst>
                                </p:cTn>
                              </p:par>
                              <p:par>
                                <p:cTn id="47" presetID="1" presetClass="exit" presetSubtype="0" fill="hold" nodeType="withEffect">
                                  <p:stCondLst>
                                    <p:cond delay="500"/>
                                  </p:stCondLst>
                                  <p:childTnLst>
                                    <p:set>
                                      <p:cBhvr>
                                        <p:cTn id="48" dur="1" fill="hold">
                                          <p:stCondLst>
                                            <p:cond delay="0"/>
                                          </p:stCondLst>
                                        </p:cTn>
                                        <p:tgtEl>
                                          <p:spTgt spid="30"/>
                                        </p:tgtEl>
                                        <p:attrNameLst>
                                          <p:attrName>style.visibility</p:attrName>
                                        </p:attrNameLst>
                                      </p:cBhvr>
                                      <p:to>
                                        <p:strVal val="hidden"/>
                                      </p:to>
                                    </p:set>
                                  </p:childTnLst>
                                </p:cTn>
                              </p:par>
                              <p:par>
                                <p:cTn id="49" presetID="1" presetClass="exit" presetSubtype="0" fill="hold" nodeType="withEffect">
                                  <p:stCondLst>
                                    <p:cond delay="50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xit" presetSubtype="0" fill="hold" nodeType="withEffect">
                                  <p:stCondLst>
                                    <p:cond delay="50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xit" presetSubtype="0" fill="hold" nodeType="withEffect">
                                  <p:stCondLst>
                                    <p:cond delay="500"/>
                                  </p:stCondLst>
                                  <p:childTnLst>
                                    <p:set>
                                      <p:cBhvr>
                                        <p:cTn id="54" dur="1" fill="hold">
                                          <p:stCondLst>
                                            <p:cond delay="0"/>
                                          </p:stCondLst>
                                        </p:cTn>
                                        <p:tgtEl>
                                          <p:spTgt spid="26"/>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28"/>
                                        </p:tgtEl>
                                      </p:cBhvr>
                                    </p:animEffect>
                                    <p:set>
                                      <p:cBhvr>
                                        <p:cTn id="57" dur="1" fill="hold">
                                          <p:stCondLst>
                                            <p:cond delay="999"/>
                                          </p:stCondLst>
                                        </p:cTn>
                                        <p:tgtEl>
                                          <p:spTgt spid="28"/>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par>
                                <p:cTn id="61" presetID="10" presetClass="entr" presetSubtype="0" fill="hold" grpId="0" nodeType="withEffect">
                                  <p:stCondLst>
                                    <p:cond delay="500"/>
                                  </p:stCondLst>
                                  <p:childTnLst>
                                    <p:set>
                                      <p:cBhvr>
                                        <p:cTn id="62" dur="1" fill="hold">
                                          <p:stCondLst>
                                            <p:cond delay="0"/>
                                          </p:stCondLst>
                                        </p:cTn>
                                        <p:tgtEl>
                                          <p:spTgt spid="35"/>
                                        </p:tgtEl>
                                        <p:attrNameLst>
                                          <p:attrName>style.visibility</p:attrName>
                                        </p:attrNameLst>
                                      </p:cBhvr>
                                      <p:to>
                                        <p:strVal val="visible"/>
                                      </p:to>
                                    </p:set>
                                    <p:animEffect transition="in" filter="fade">
                                      <p:cBhvr>
                                        <p:cTn id="63" dur="1000"/>
                                        <p:tgtEl>
                                          <p:spTgt spid="35"/>
                                        </p:tgtEl>
                                      </p:cBhvr>
                                    </p:animEffect>
                                  </p:childTnLst>
                                </p:cTn>
                              </p:par>
                              <p:par>
                                <p:cTn id="64" presetID="10" presetClass="exit" presetSubtype="0" fill="hold" grpId="2" nodeType="withEffect">
                                  <p:stCondLst>
                                    <p:cond delay="1000"/>
                                  </p:stCondLst>
                                  <p:childTnLst>
                                    <p:animEffect transition="out" filter="fade">
                                      <p:cBhvr>
                                        <p:cTn id="65" dur="1000"/>
                                        <p:tgtEl>
                                          <p:spTgt spid="36"/>
                                        </p:tgtEl>
                                      </p:cBhvr>
                                    </p:animEffect>
                                    <p:set>
                                      <p:cBhvr>
                                        <p:cTn id="66"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17" grpId="0"/>
      <p:bldP spid="17" grpId="1"/>
      <p:bldP spid="35" grpId="0"/>
      <p:bldP spid="36" grpId="0"/>
      <p:bldP spid="36" grpId="1"/>
      <p:bldP spid="36" grpId="2"/>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1975247"/>
          </a:xfrm>
          <a:prstGeom prst="rect">
            <a:avLst/>
          </a:prstGeom>
        </p:spPr>
        <p:txBody>
          <a:bodyPr wrap="square">
            <a:spAutoFit/>
          </a:bodyPr>
          <a:lstStyle/>
          <a:p>
            <a:r>
              <a:rPr lang="en-US" dirty="0" smtClean="0">
                <a:hlinkClick r:id="rId2"/>
              </a:rPr>
              <a:t>https://indiancountrymedianetwork.com/history/events/james-monroe-pushed-tribes-off-land-but-boosted-indian-education/</a:t>
            </a:r>
            <a:endParaRPr lang="en-US" dirty="0" smtClean="0"/>
          </a:p>
          <a:p>
            <a:r>
              <a:rPr lang="en-US" dirty="0" smtClean="0"/>
              <a:t>	When James Monroe took office in 1817, the country was experiencing an unprecedented sense of euphoria.</a:t>
            </a:r>
          </a:p>
          <a:p>
            <a:r>
              <a:rPr lang="en-US" dirty="0" smtClean="0"/>
              <a:t>	Monroe, the fifth president of the United States and the last of the founding fathers to hold the office, inherited a nation suddenly freed from foreign powers and ready to focus on domestic issues. Elected two years after the War of 1812 ended, Monroe immediately began pushing for the acquisition of Indian lands.</a:t>
            </a:r>
          </a:p>
          <a:p>
            <a:r>
              <a:rPr lang="en-US" dirty="0" smtClean="0"/>
              <a:t>	“Monroe took office after the British and French were defeated and serious Indian resistance was removed,” said Dan Preston, editor of The Papers of James Monroe, an editorial project at the University of Mary Washington. “America started looking more internally and there was really this euphoria about progress, this unspoken feeling that they could get on with things.”</a:t>
            </a:r>
          </a:p>
          <a:p>
            <a:r>
              <a:rPr lang="en-US" dirty="0" smtClean="0"/>
              <a:t>	Born in Virginia in 1758, Monroe was 18 when he enlisted in the Continental Army and served as an officer during the Revolutionary War. After being severely wounded in combat, he pursued a career in law. A member of the Democratic-Republican Party, Monroe served as ambassador to France and governor of Virginia, then secretary of state during the War of 1812. He was elected as president in 1816.</a:t>
            </a:r>
          </a:p>
          <a:p>
            <a:r>
              <a:rPr lang="en-US" dirty="0" smtClean="0"/>
              <a:t>	The American landscape changed drastically during Monroe’s two terms as president, from 1817 to 1825, Preston said. Five states were admitted to the Union, territories were organized, canals filled with water, steamboats churned on rivers and roads cut through western frontiers. Monroe also oversaw 40 treaties with Indian nations—23 of which involved land acquisition—and the formation of the Bureau of Indian Affairs.</a:t>
            </a:r>
          </a:p>
          <a:p>
            <a:r>
              <a:rPr lang="en-US" dirty="0" smtClean="0"/>
              <a:t>	Indian policy during Monroe’s presidency was largely dictated by lingering fears among the white settlers about security on the northern and southern borders, Preston said. That fear was most pronounced in the South where the Seminole, allied with the Spanish, continued to wage war on the United States.</a:t>
            </a:r>
          </a:p>
          <a:p>
            <a:r>
              <a:rPr lang="en-US" dirty="0" smtClean="0"/>
              <a:t>During his first months in office, Monroe sent Gen. Andrew Jackson to the South on a successful campaign against the Seminole, which included the recapture of black slaves living among the tribes. Monroe also pushed for the “voluntary” removal of the Cherokee from Georgia, promising them land in Arkansas if they cooperated.</a:t>
            </a:r>
          </a:p>
          <a:p>
            <a:r>
              <a:rPr lang="en-US" dirty="0" smtClean="0"/>
              <a:t>In the north, Monroe contended with the Seneca of western New York, the largest nation within the Iroquois Confederacy. Monroe pushed for the Seneca—who lived on 11 reservations—to consolidate into one, clearing the way for construction of the Erie Canal.</a:t>
            </a:r>
          </a:p>
          <a:p>
            <a:r>
              <a:rPr lang="en-US" dirty="0" smtClean="0"/>
              <a:t>The Seneca successfully resisted, and Chief Red Jacket, wearing a silver peace medal given to him by George Washington, protested. “We had thought that all the promises made by one president were handed down to the next,” he said. “Now the tree of friendship is decaying; its limbs are fast falling off, and you are at fault.”</a:t>
            </a:r>
          </a:p>
          <a:p>
            <a:r>
              <a:rPr lang="en-US" i="1" dirty="0" smtClean="0"/>
              <a:t>Oswego.edu</a:t>
            </a:r>
          </a:p>
          <a:p>
            <a:r>
              <a:rPr lang="en-US" i="1" dirty="0" smtClean="0"/>
              <a:t>Chief Red Jacket spoke out against Monroe's plan to consolidate the Seneca reservations.</a:t>
            </a:r>
          </a:p>
          <a:p>
            <a:r>
              <a:rPr lang="en-US" dirty="0" smtClean="0"/>
              <a:t>Although Monroe expressed concern for the Indians, he believed their best chance at survival was “amalgamation,” Preston said. With his “absolute belief in the superiority of the political, social and economic system of the United States,” Monroe saw little value in Native lifestyles.</a:t>
            </a:r>
          </a:p>
          <a:p>
            <a:r>
              <a:rPr lang="en-US" dirty="0" smtClean="0"/>
              <a:t>During his first message to Congress, in December 1817, Monroe recommended that federal Indian policy include provisions for “their improvement in the arts of civilized life,” thus loosening their hold on land.</a:t>
            </a:r>
          </a:p>
          <a:p>
            <a:r>
              <a:rPr lang="en-US" dirty="0" smtClean="0"/>
              <a:t>“The earth was given to mankind to support the greatest number of which it is capable,” Monroe said. “No tribe or people have a right to withhold from the wants of others more than is necessary for their own support and comfort.”</a:t>
            </a:r>
          </a:p>
          <a:p>
            <a:r>
              <a:rPr lang="en-US" dirty="0" smtClean="0"/>
              <a:t>In the following years, treaties poured into Washington and were sent in batches to the Senate, where they were almost always unanimously approved, Francis Paul </a:t>
            </a:r>
            <a:r>
              <a:rPr lang="en-US" dirty="0" err="1" smtClean="0"/>
              <a:t>Prucha</a:t>
            </a:r>
            <a:r>
              <a:rPr lang="en-US" dirty="0" smtClean="0"/>
              <a:t> wrote in his 1994 book, “American Indian Treaties.”</a:t>
            </a:r>
          </a:p>
          <a:p>
            <a:r>
              <a:rPr lang="en-US" dirty="0" smtClean="0"/>
              <a:t>Some were peace-making treaties or “treaties of friendship,” Preston said. Others called for the cessation of land and relocation of eastern tribes to territories west of the Mississippi River.</a:t>
            </a:r>
          </a:p>
          <a:p>
            <a:r>
              <a:rPr lang="en-US" dirty="0" smtClean="0"/>
              <a:t>“The treaties vary,” Preston said. “We had white Americans on one side, pushing for immediate removal. On the other side, we had tribes. Some were willing to relocate west of the Mississippi while others wanted to stay put. And in the middle, Monroe is resisting forcible action and insisting removal has to be voluntary.”</a:t>
            </a:r>
          </a:p>
          <a:p>
            <a:r>
              <a:rPr lang="en-US" dirty="0" smtClean="0"/>
              <a:t>A solution came in 1819 when Congress approved $10,000 yearly for Indian Education through the Indian Civilization Act. The act, designed to provide “against the further decline and final extinction of the Indian tribes,” granted the president authority to “employ capable persons of good moral character” to teach Indian children.</a:t>
            </a:r>
          </a:p>
          <a:p>
            <a:r>
              <a:rPr lang="en-US" dirty="0" smtClean="0"/>
              <a:t>The act led to the formation of 52 schools during the next 11 years, administered by the federal government or Christian missions. The goal was to civilize the Indians by teaching them “in the mode of agriculture suited to their situation,” as well as reading, writing and arithmetic.</a:t>
            </a:r>
          </a:p>
          <a:p>
            <a:r>
              <a:rPr lang="en-US" dirty="0" smtClean="0"/>
              <a:t>By the end of his first term, facing continued pressure from Georgia to remove the Cherokee, Monroe was less optimistic. During his second inaugural address, in 1821, he admitted that the government had failed in treating tribes as independent nations “without their having any substantial pretensions to that rank.” That distinction has “flattered their pride, retarded their improvement and in many instances paved the way to their destruction,” he said.</a:t>
            </a:r>
          </a:p>
          <a:p>
            <a:r>
              <a:rPr lang="en-US" dirty="0" smtClean="0"/>
              <a:t>When he left office four years later, Monroe had reluctantly embraced forced removal. In a special message to Congress in January 1825, he recommended all Indians east of the Mississippi be relocated to settlements in the west.</a:t>
            </a:r>
          </a:p>
          <a:p>
            <a:r>
              <a:rPr lang="en-US" dirty="0" smtClean="0"/>
              <a:t>“Experience has clearly demonstrated that, in their present state, it is impossible to incorporate them in such masses, in any form whatever, into our system,” he said. “Their degradation and extermination will be inevitable.”</a:t>
            </a:r>
          </a:p>
          <a:p>
            <a:r>
              <a:rPr lang="en-US" dirty="0" smtClean="0"/>
              <a:t>Monroe left office in 1825 and was succeeded by John Quincy Adams. He died in 1831 at the age of 73.</a:t>
            </a:r>
          </a:p>
          <a:p>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4191238"/>
          </a:xfrm>
          <a:prstGeom prst="rect">
            <a:avLst/>
          </a:prstGeom>
        </p:spPr>
        <p:txBody>
          <a:bodyPr wrap="square">
            <a:spAutoFit/>
          </a:bodyPr>
          <a:lstStyle/>
          <a:p>
            <a:r>
              <a:rPr lang="en-US" dirty="0" smtClean="0">
                <a:hlinkClick r:id="rId2"/>
              </a:rPr>
              <a:t>http://www.presidency.ucsb.edu/ws/?pid=66430</a:t>
            </a:r>
            <a:endParaRPr lang="en-US" dirty="0" smtClean="0"/>
          </a:p>
          <a:p>
            <a:endParaRPr lang="en-US" dirty="0" smtClean="0"/>
          </a:p>
          <a:p>
            <a:r>
              <a:rPr lang="en-US" b="1" dirty="0" smtClean="0"/>
              <a:t>Special Message from James Monroe</a:t>
            </a:r>
            <a:r>
              <a:rPr lang="en-US" dirty="0" smtClean="0"/>
              <a:t/>
            </a:r>
            <a:br>
              <a:rPr lang="en-US" dirty="0" smtClean="0"/>
            </a:br>
            <a:r>
              <a:rPr lang="en-US" i="1" dirty="0" smtClean="0"/>
              <a:t>January 27, 1825</a:t>
            </a:r>
            <a:r>
              <a:rPr lang="en-US" dirty="0" smtClean="0"/>
              <a:t/>
            </a:r>
            <a:br>
              <a:rPr lang="en-US" dirty="0" smtClean="0"/>
            </a:br>
            <a:r>
              <a:rPr lang="en-US" i="1" dirty="0" smtClean="0"/>
              <a:t>To the Senate and House of Representatives of the United States:</a:t>
            </a:r>
            <a:endParaRPr lang="en-US" dirty="0" smtClean="0"/>
          </a:p>
          <a:p>
            <a:r>
              <a:rPr lang="en-US" dirty="0" smtClean="0"/>
              <a:t>	Being deeply impressed with the opinion that the removal of the Indian tribes from the lands which they now occupy within the limits of the several States and Territories to the country lying westward and northward thereof, within our acknowledged boundaries, is of very high importance to our Union, and may be accomplished on conditions and in a manner to promote the interest and happiness of those tribes, the attention of the Government has been long drawn with great solicitude to the object. For the removal of the tribes within the limits of the State of Georgia the motive has been peculiarly strong, arising from the compact with that State whereby the United States are bound to extinguish the Indian title to the lands within it whenever it may be done peaceably and on reasonable conditions. In the fulfillment of this compact, I have thought that the United States should act with a generous spirit; that they should omit nothing which should comport with a liberal construction of the instrument and likewise be in accordance with the just rights of those tribes. From the view which I have taken of the subject I am satisfied that in the discharge of these important duties in regard to both the parties alluded to the United States will have to encounter no conflicting interests with either. On the contrary, that the removal of the tribes from the territory which they now inhabit to that which was designated in the message at the commencement of the session, which would accomplish the object for Georgia, under a well-digested plan for their government and civilization, which should be agreeable to themselves, would not only shield them from impending ruin, but promote their welfare and happiness. Experience has clearly demonstrated that in their present state it is impossible to incorporate them in such masses, in any form whatever, into our system. It has also demonstrated with equal certainty that without a timely anticipation of and provision against the dangers to which they are exposed, under causes which it will be difficult, if not impossible, to control, their degradation and extermination will be inevitable.</a:t>
            </a:r>
          </a:p>
          <a:p>
            <a:r>
              <a:rPr lang="en-US" dirty="0" smtClean="0"/>
              <a:t>	The great object to be accomplished is the removal of these tribes to the territory designated on conditions which shall be satisfactory to themselves and honorable to the United States. This can be done only by conveying to each tribe a good title to an adequate portion of land to which it may consent to remove, and by providing for it there a system of internal government which shall protect their property from invasion, and, by the regular progress of improvement and civilization, prevent that degeneracy which has generally marked the transition from the one to the other state.</a:t>
            </a:r>
          </a:p>
          <a:p>
            <a:r>
              <a:rPr lang="en-US" dirty="0" smtClean="0"/>
              <a:t>	I transmit herewith a report from the Secretary of War, which presents the best estimate which can be formed, from the documents in that Department, of the number of Indians within our States and Territories and of the amount of lands held by the several tribes within each; of the state of the country lying northward and westward thereof, within our acknowledged boundaries; of the parts to which the Indian title has already been extinguished, and of the conditions on which other parts, in an amount which may be adequate to the object contemplated, may be obtained. By this report it appears that the Indian title has already been extinguished to extensive tracts in that quarter, and that other portions may be acquired to the extent desired on very moderate conditions. Satisfied I also am that the removal proposed is not only practicable, but that the advantages attending it to the Indians may be made so apparent to them that all the tribes, even those most opposed, may be induced to accede to it at no very distant day.</a:t>
            </a:r>
          </a:p>
          <a:p>
            <a:r>
              <a:rPr lang="en-US" dirty="0" smtClean="0"/>
              <a:t>	The digest of such a government, with the consent of the Indians, which should be endowed with sufficient power to meet all the objects contemplated--to connect the several tribes together in a bond of amity and preserve order in each; to prevent intrusions on their property; to teach them by regular instruction the arts of civilized life and make them a civilized people--is an object of very high importance. It is the powerful consideration which we have to offer to these tribes as an inducement to relinquish the lands on which they now reside and to remove to those which are designated. It is not doubted that this arrangement will present considerations of sufficient force to surmount all their prejudice in favor of the soil of their nativity, however strong they may be. Their elders have sufficient intelligence to discern the certain progress of events in the present train, and sufficient virtue, by yielding to momentary sacrifices, to protect their families and posterity from inevitable destruction. They will also perceive that they may thus attain an elevation to which as communities they could not otherwise aspire.</a:t>
            </a:r>
          </a:p>
          <a:p>
            <a:r>
              <a:rPr lang="en-US" dirty="0" smtClean="0"/>
              <a:t>	To the United States the proposed arrangement offers many important advantages in addition to those which have been already enumerated. By the establishment of such a government over these tribes with their consent we become in reality their benefactors. The relation of conflicting interests which has heretofore existed between them and our frontier settlements will cease. There will be no more wars between them and the United States. Adopting such a government, their movement will be in harmony with us, and its good effect be felt throughout the whole extent of our territory to the Pacific. It may fairly be presumed that, through the agency of such a government, the condition of all the tribes inhabiting that vast region may be essentially improved; that permanent peace may be preserved with them, and our commerce be much extended.</a:t>
            </a:r>
          </a:p>
          <a:p>
            <a:r>
              <a:rPr lang="en-US" dirty="0" smtClean="0"/>
              <a:t>	With a view to this important object I recommend it to Congress to adopt, by solemn declaration, certain fundamental principles in accord with those above suggested, as the basis of such arrangements as may be entered into with the several tribes, to the strict observance of which the faith of the nation shall be pledged. I recommend it also to Congress to provide by law for the appointment of a suitable number of commissioners who shall, under the direction of the President, be authorized to visit and explain to the several tribes the objects of the Government, and to make with them, according to their instructions, such arrangements as shall be best calculated to carry those objects into effect.</a:t>
            </a:r>
          </a:p>
          <a:p>
            <a:r>
              <a:rPr lang="en-US" dirty="0" smtClean="0"/>
              <a:t>	A negotiation is now depending with the Creek Nation for the cession of lands held by it within the limits of Georgia, and with a reasonable prospect of success. It is presumed. however, that the result will not be known during the present session of Congress. To give effect to this negotiation and to the negotiations which it is proposed to hold with all the other tribes within the limits of the several States and Territories on the principles and for the purposes stated, it is recommended that an adequate appropriation be now made by Congress.</a:t>
            </a:r>
          </a:p>
          <a:p>
            <a:r>
              <a:rPr lang="en-US" dirty="0" smtClean="0"/>
              <a:t>JAMES MONROE</a:t>
            </a:r>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sp>
        <p:nvSpPr>
          <p:cNvPr id="13" name="TextBox 12"/>
          <p:cNvSpPr txBox="1"/>
          <p:nvPr/>
        </p:nvSpPr>
        <p:spPr>
          <a:xfrm rot="20700000">
            <a:off x="13385" y="4064796"/>
            <a:ext cx="5486400" cy="769441"/>
          </a:xfrm>
          <a:prstGeom prst="rect">
            <a:avLst/>
          </a:prstGeom>
          <a:noFill/>
        </p:spPr>
        <p:txBody>
          <a:bodyPr wrap="square" rtlCol="0">
            <a:spAutoFit/>
          </a:bodyPr>
          <a:lstStyle/>
          <a:p>
            <a:r>
              <a:rPr lang="en-US" sz="4400" b="1" dirty="0" smtClean="0">
                <a:solidFill>
                  <a:srgbClr val="FF0000"/>
                </a:solidFill>
                <a:effectLst>
                  <a:outerShdw dist="38100" dir="7200000" algn="ctr" rotWithShape="0">
                    <a:schemeClr val="tx1"/>
                  </a:outerShdw>
                </a:effectLst>
              </a:rPr>
              <a:t>INDIAN REMOVAL ACT</a:t>
            </a:r>
            <a:endParaRPr lang="en-US" sz="4400" b="1" dirty="0">
              <a:solidFill>
                <a:srgbClr val="FF0000"/>
              </a:solidFill>
              <a:effectLst>
                <a:outerShdw dist="38100" dir="7200000" algn="ctr" rotWithShape="0">
                  <a:schemeClr val="tx1"/>
                </a:outerShdw>
              </a:effectLst>
            </a:endParaRPr>
          </a:p>
        </p:txBody>
      </p:sp>
      <p:grpSp>
        <p:nvGrpSpPr>
          <p:cNvPr id="2" name="Group 17"/>
          <p:cNvGrpSpPr/>
          <p:nvPr/>
        </p:nvGrpSpPr>
        <p:grpSpPr>
          <a:xfrm>
            <a:off x="5943600" y="2514600"/>
            <a:ext cx="2590800" cy="3276600"/>
            <a:chOff x="6019800" y="2438400"/>
            <a:chExt cx="2419350" cy="3155674"/>
          </a:xfrm>
        </p:grpSpPr>
        <p:pic>
          <p:nvPicPr>
            <p:cNvPr id="103426"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17" name="TextBox 1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sp useBgFill="1">
        <p:nvSpPr>
          <p:cNvPr id="26" name="Rectangle 25"/>
          <p:cNvSpPr/>
          <p:nvPr/>
        </p:nvSpPr>
        <p:spPr>
          <a:xfrm>
            <a:off x="0" y="3200400"/>
            <a:ext cx="1066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0" y="2286000"/>
            <a:ext cx="12954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a:t>
            </a:r>
            <a:endParaRPr lang="en-US" sz="3000" b="1" dirty="0">
              <a:solidFill>
                <a:srgbClr val="FF0000"/>
              </a:solidFill>
              <a:effectLst>
                <a:outerShdw dist="38100" dir="7200000" algn="ctr" rotWithShape="0">
                  <a:schemeClr val="tx1"/>
                </a:outerShdw>
              </a:effectLst>
            </a:endParaRPr>
          </a:p>
        </p:txBody>
      </p:sp>
      <p:pic>
        <p:nvPicPr>
          <p:cNvPr id="22" name="Picture 1"/>
          <p:cNvPicPr>
            <a:picLocks noChangeAspect="1" noChangeArrowheads="1"/>
          </p:cNvPicPr>
          <p:nvPr/>
        </p:nvPicPr>
        <p:blipFill>
          <a:blip r:embed="rId3"/>
          <a:srcRect/>
          <a:stretch>
            <a:fillRect/>
          </a:stretch>
        </p:blipFill>
        <p:spPr bwMode="auto">
          <a:xfrm>
            <a:off x="381000" y="3153947"/>
            <a:ext cx="8317565" cy="19172653"/>
          </a:xfrm>
          <a:prstGeom prst="rect">
            <a:avLst/>
          </a:prstGeom>
          <a:noFill/>
          <a:ln w="38100">
            <a:solidFill>
              <a:srgbClr val="FF0000"/>
            </a:solidFill>
            <a:miter lim="800000"/>
            <a:headEnd/>
            <a:tailEnd/>
          </a:ln>
          <a:effectLst>
            <a:outerShdw blurRad="50800" dist="76200" dir="7200000" algn="ctr" rotWithShape="0">
              <a:schemeClr val="tx1"/>
            </a:outerShdw>
          </a:effectLst>
        </p:spPr>
      </p:pic>
      <p:sp useBgFill="1">
        <p:nvSpPr>
          <p:cNvPr id="23" name="TextBox 22"/>
          <p:cNvSpPr txBox="1"/>
          <p:nvPr/>
        </p:nvSpPr>
        <p:spPr>
          <a:xfrm>
            <a:off x="762000" y="2819400"/>
            <a:ext cx="7620000" cy="3970318"/>
          </a:xfrm>
          <a:prstGeom prst="rect">
            <a:avLst/>
          </a:prstGeom>
        </p:spPr>
        <p:txBody>
          <a:bodyPr wrap="square" rtlCol="0">
            <a:spAutoFit/>
          </a:bodyPr>
          <a:lstStyle/>
          <a:p>
            <a:pPr marL="287338" indent="-287338">
              <a:buFont typeface="Arial" pitchFamily="34" charset="0"/>
              <a:buChar char="•"/>
            </a:pPr>
            <a:r>
              <a:rPr lang="en-US" sz="2800" b="1" dirty="0" smtClean="0"/>
              <a:t>An exchange of lands between the Native</a:t>
            </a:r>
          </a:p>
          <a:p>
            <a:pPr marL="287338" indent="-287338"/>
            <a:r>
              <a:rPr lang="en-US" sz="2800" b="1" dirty="0" smtClean="0"/>
              <a:t>   Americans and the U.S. government</a:t>
            </a:r>
          </a:p>
          <a:p>
            <a:pPr marL="287338" indent="-287338">
              <a:buFont typeface="Arial" pitchFamily="34" charset="0"/>
              <a:buChar char="•"/>
            </a:pPr>
            <a:r>
              <a:rPr lang="en-US" sz="2800" b="1" dirty="0" smtClean="0"/>
              <a:t>The U.S. forever secures &amp; guarantees the </a:t>
            </a:r>
          </a:p>
          <a:p>
            <a:pPr marL="287338" indent="-287338"/>
            <a:r>
              <a:rPr lang="en-US" sz="2800" b="1" dirty="0" smtClean="0"/>
              <a:t>   new land to the tribes </a:t>
            </a:r>
          </a:p>
          <a:p>
            <a:pPr marL="287338" indent="-287338">
              <a:buFont typeface="Arial" pitchFamily="34" charset="0"/>
              <a:buChar char="•"/>
            </a:pPr>
            <a:r>
              <a:rPr lang="en-US" sz="2800" b="1" dirty="0" smtClean="0"/>
              <a:t>Improvements of property in the homelands</a:t>
            </a:r>
          </a:p>
          <a:p>
            <a:pPr marL="287338" indent="-287338"/>
            <a:r>
              <a:rPr lang="en-US" sz="2800" b="1" dirty="0" smtClean="0"/>
              <a:t>   will be appraised and the value paid</a:t>
            </a:r>
          </a:p>
          <a:p>
            <a:pPr marL="287338" indent="-287338">
              <a:buFont typeface="Arial" pitchFamily="34" charset="0"/>
              <a:buChar char="•"/>
            </a:pPr>
            <a:r>
              <a:rPr lang="en-US" sz="2800" b="1" dirty="0" smtClean="0"/>
              <a:t>Aid &amp; assistance to remove to the new lands</a:t>
            </a:r>
          </a:p>
          <a:p>
            <a:pPr marL="287338" indent="-287338"/>
            <a:r>
              <a:rPr lang="en-US" sz="2800" b="1" dirty="0" smtClean="0"/>
              <a:t>   and subsistence for 1 year afterward</a:t>
            </a:r>
          </a:p>
          <a:p>
            <a:pPr marL="287338" indent="-287338">
              <a:buFont typeface="Arial" pitchFamily="34" charset="0"/>
              <a:buChar char="•"/>
            </a:pPr>
            <a:r>
              <a:rPr lang="en-US" sz="2800" b="1" dirty="0" smtClean="0"/>
              <a:t>Protection from other tribes in the new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Effect transition="in" filter="fade">
                                      <p:cBhvr>
                                        <p:cTn id="18" dur="1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1" nodeType="clickEffect">
                                  <p:stCondLst>
                                    <p:cond delay="0"/>
                                  </p:stCondLst>
                                  <p:childTnLst>
                                    <p:animMotion origin="layout" path="M -3.33333E-6 -1.26874E-7 L 0.01528 -0.27013 " pathEditMode="relative" rAng="0" ptsTypes="AA">
                                      <p:cBhvr>
                                        <p:cTn id="22" dur="1000" fill="hold"/>
                                        <p:tgtEl>
                                          <p:spTgt spid="13"/>
                                        </p:tgtEl>
                                        <p:attrNameLst>
                                          <p:attrName>ppt_x</p:attrName>
                                          <p:attrName>ppt_y</p:attrName>
                                        </p:attrNameLst>
                                      </p:cBhvr>
                                      <p:rCtr x="8" y="-135"/>
                                    </p:animMotion>
                                  </p:childTnLst>
                                </p:cTn>
                              </p:par>
                              <p:par>
                                <p:cTn id="23" presetID="8" presetClass="emph" presetSubtype="0" fill="hold" grpId="3" nodeType="withEffect">
                                  <p:stCondLst>
                                    <p:cond delay="0"/>
                                  </p:stCondLst>
                                  <p:childTnLst>
                                    <p:animRot by="900000">
                                      <p:cBhvr>
                                        <p:cTn id="24" dur="1000" fill="hold"/>
                                        <p:tgtEl>
                                          <p:spTgt spid="13"/>
                                        </p:tgtEl>
                                        <p:attrNameLst>
                                          <p:attrName>r</p:attrName>
                                        </p:attrNameLst>
                                      </p:cBhvr>
                                    </p:animRot>
                                  </p:childTnLst>
                                </p:cTn>
                              </p:par>
                              <p:par>
                                <p:cTn id="25" presetID="6" presetClass="emph" presetSubtype="0" fill="hold" grpId="4" nodeType="withEffect">
                                  <p:stCondLst>
                                    <p:cond delay="0"/>
                                  </p:stCondLst>
                                  <p:childTnLst>
                                    <p:animScale>
                                      <p:cBhvr>
                                        <p:cTn id="26" dur="1000" fill="hold"/>
                                        <p:tgtEl>
                                          <p:spTgt spid="13"/>
                                        </p:tgtEl>
                                      </p:cBhvr>
                                      <p:by x="70000" y="70000"/>
                                    </p:animScale>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par>
                                <p:cTn id="33" presetID="10" presetClass="exit" presetSubtype="0" fill="hold" grpId="2" nodeType="withEffect">
                                  <p:stCondLst>
                                    <p:cond delay="500"/>
                                  </p:stCondLst>
                                  <p:childTnLst>
                                    <p:animEffect transition="out" filter="fade">
                                      <p:cBhvr>
                                        <p:cTn id="34" dur="1000"/>
                                        <p:tgtEl>
                                          <p:spTgt spid="13"/>
                                        </p:tgtEl>
                                      </p:cBhvr>
                                    </p:animEffect>
                                    <p:set>
                                      <p:cBhvr>
                                        <p:cTn id="35" dur="1" fill="hold">
                                          <p:stCondLst>
                                            <p:cond delay="999"/>
                                          </p:stCondLst>
                                        </p:cTn>
                                        <p:tgtEl>
                                          <p:spTgt spid="13"/>
                                        </p:tgtEl>
                                        <p:attrNameLst>
                                          <p:attrName>style.visibility</p:attrName>
                                        </p:attrNameLst>
                                      </p:cBhvr>
                                      <p:to>
                                        <p:strVal val="hidden"/>
                                      </p:to>
                                    </p:set>
                                  </p:childTnLst>
                                </p:cTn>
                              </p:par>
                              <p:par>
                                <p:cTn id="36" presetID="10" presetClass="exit" presetSubtype="0" fill="hold" grpId="1" nodeType="withEffect">
                                  <p:stCondLst>
                                    <p:cond delay="500"/>
                                  </p:stCondLst>
                                  <p:childTnLst>
                                    <p:animEffect transition="out" filter="fade">
                                      <p:cBhvr>
                                        <p:cTn id="37" dur="1000"/>
                                        <p:tgtEl>
                                          <p:spTgt spid="21"/>
                                        </p:tgtEl>
                                      </p:cBhvr>
                                    </p:animEffect>
                                    <p:set>
                                      <p:cBhvr>
                                        <p:cTn id="38" dur="1" fill="hold">
                                          <p:stCondLst>
                                            <p:cond delay="999"/>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childTnLst>
                                </p:cTn>
                              </p:par>
                              <p:par>
                                <p:cTn id="44" presetID="10" presetClass="exit" presetSubtype="0" fill="hold" nodeType="withEffect">
                                  <p:stCondLst>
                                    <p:cond delay="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64" presetClass="path" presetSubtype="0" decel="50000" fill="hold" nodeType="clickEffect">
                                  <p:stCondLst>
                                    <p:cond delay="0"/>
                                  </p:stCondLst>
                                  <p:childTnLst>
                                    <p:animMotion origin="layout" path="M -4.16667E-6 -1.07266E-6 L -0.00468 -2.37163 " pathEditMode="relative" rAng="0" ptsTypes="AA">
                                      <p:cBhvr>
                                        <p:cTn id="50" dur="10000" fill="hold"/>
                                        <p:tgtEl>
                                          <p:spTgt spid="22"/>
                                        </p:tgtEl>
                                        <p:attrNameLst>
                                          <p:attrName>ppt_x</p:attrName>
                                          <p:attrName>ppt_y</p:attrName>
                                        </p:attrNameLst>
                                      </p:cBhvr>
                                      <p:rCtr x="-2" y="-1186"/>
                                    </p:animMotion>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3">
                                            <p:bg/>
                                          </p:spTgt>
                                        </p:tgtEl>
                                        <p:attrNameLst>
                                          <p:attrName>style.visibility</p:attrName>
                                        </p:attrNameLst>
                                      </p:cBhvr>
                                      <p:to>
                                        <p:strVal val="visible"/>
                                      </p:to>
                                    </p:set>
                                    <p:animEffect transition="in" filter="fade">
                                      <p:cBhvr>
                                        <p:cTn id="58" dur="1000"/>
                                        <p:tgtEl>
                                          <p:spTgt spid="23">
                                            <p:bg/>
                                          </p:spTgt>
                                        </p:tgtEl>
                                      </p:cBhvr>
                                    </p:animEffect>
                                  </p:childTnLst>
                                </p:cTn>
                              </p:par>
                            </p:childTnLst>
                          </p:cTn>
                        </p:par>
                        <p:par>
                          <p:cTn id="59" fill="hold">
                            <p:stCondLst>
                              <p:cond delay="1000"/>
                            </p:stCondLst>
                            <p:childTnLst>
                              <p:par>
                                <p:cTn id="60" presetID="22" presetClass="entr" presetSubtype="8" fill="hold" nodeType="after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wipe(left)">
                                      <p:cBhvr>
                                        <p:cTn id="62" dur="1000"/>
                                        <p:tgtEl>
                                          <p:spTgt spid="23">
                                            <p:txEl>
                                              <p:pRg st="0" end="0"/>
                                            </p:txEl>
                                          </p:spTgt>
                                        </p:tgtEl>
                                      </p:cBhvr>
                                    </p:animEffect>
                                  </p:childTnLst>
                                </p:cTn>
                              </p:par>
                            </p:childTnLst>
                          </p:cTn>
                        </p:par>
                        <p:par>
                          <p:cTn id="63" fill="hold">
                            <p:stCondLst>
                              <p:cond delay="2000"/>
                            </p:stCondLst>
                            <p:childTnLst>
                              <p:par>
                                <p:cTn id="64" presetID="22" presetClass="entr" presetSubtype="8" fill="hold" nodeType="afterEffect">
                                  <p:stCondLst>
                                    <p:cond delay="0"/>
                                  </p:stCondLst>
                                  <p:childTnLst>
                                    <p:set>
                                      <p:cBhvr>
                                        <p:cTn id="65" dur="1" fill="hold">
                                          <p:stCondLst>
                                            <p:cond delay="0"/>
                                          </p:stCondLst>
                                        </p:cTn>
                                        <p:tgtEl>
                                          <p:spTgt spid="23">
                                            <p:txEl>
                                              <p:pRg st="1" end="1"/>
                                            </p:txEl>
                                          </p:spTgt>
                                        </p:tgtEl>
                                        <p:attrNameLst>
                                          <p:attrName>style.visibility</p:attrName>
                                        </p:attrNameLst>
                                      </p:cBhvr>
                                      <p:to>
                                        <p:strVal val="visible"/>
                                      </p:to>
                                    </p:set>
                                    <p:animEffect transition="in" filter="wipe(left)">
                                      <p:cBhvr>
                                        <p:cTn id="66" dur="1000"/>
                                        <p:tgtEl>
                                          <p:spTgt spid="23">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3">
                                            <p:txEl>
                                              <p:pRg st="2" end="2"/>
                                            </p:txEl>
                                          </p:spTgt>
                                        </p:tgtEl>
                                        <p:attrNameLst>
                                          <p:attrName>style.visibility</p:attrName>
                                        </p:attrNameLst>
                                      </p:cBhvr>
                                      <p:to>
                                        <p:strVal val="visible"/>
                                      </p:to>
                                    </p:set>
                                    <p:animEffect transition="in" filter="wipe(left)">
                                      <p:cBhvr>
                                        <p:cTn id="71" dur="1000"/>
                                        <p:tgtEl>
                                          <p:spTgt spid="23">
                                            <p:txEl>
                                              <p:pRg st="2" end="2"/>
                                            </p:txEl>
                                          </p:spTgt>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23">
                                            <p:txEl>
                                              <p:pRg st="3" end="3"/>
                                            </p:txEl>
                                          </p:spTgt>
                                        </p:tgtEl>
                                        <p:attrNameLst>
                                          <p:attrName>style.visibility</p:attrName>
                                        </p:attrNameLst>
                                      </p:cBhvr>
                                      <p:to>
                                        <p:strVal val="visible"/>
                                      </p:to>
                                    </p:set>
                                    <p:animEffect transition="in" filter="wipe(left)">
                                      <p:cBhvr>
                                        <p:cTn id="75" dur="1000"/>
                                        <p:tgtEl>
                                          <p:spTgt spid="23">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3">
                                            <p:txEl>
                                              <p:pRg st="4" end="4"/>
                                            </p:txEl>
                                          </p:spTgt>
                                        </p:tgtEl>
                                        <p:attrNameLst>
                                          <p:attrName>style.visibility</p:attrName>
                                        </p:attrNameLst>
                                      </p:cBhvr>
                                      <p:to>
                                        <p:strVal val="visible"/>
                                      </p:to>
                                    </p:set>
                                    <p:animEffect transition="in" filter="wipe(left)">
                                      <p:cBhvr>
                                        <p:cTn id="80" dur="1000"/>
                                        <p:tgtEl>
                                          <p:spTgt spid="23">
                                            <p:txEl>
                                              <p:pRg st="4" end="4"/>
                                            </p:txEl>
                                          </p:spTgt>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23">
                                            <p:txEl>
                                              <p:pRg st="5" end="5"/>
                                            </p:txEl>
                                          </p:spTgt>
                                        </p:tgtEl>
                                        <p:attrNameLst>
                                          <p:attrName>style.visibility</p:attrName>
                                        </p:attrNameLst>
                                      </p:cBhvr>
                                      <p:to>
                                        <p:strVal val="visible"/>
                                      </p:to>
                                    </p:set>
                                    <p:animEffect transition="in" filter="wipe(left)">
                                      <p:cBhvr>
                                        <p:cTn id="84" dur="1000"/>
                                        <p:tgtEl>
                                          <p:spTgt spid="23">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23">
                                            <p:txEl>
                                              <p:pRg st="6" end="6"/>
                                            </p:txEl>
                                          </p:spTgt>
                                        </p:tgtEl>
                                        <p:attrNameLst>
                                          <p:attrName>style.visibility</p:attrName>
                                        </p:attrNameLst>
                                      </p:cBhvr>
                                      <p:to>
                                        <p:strVal val="visible"/>
                                      </p:to>
                                    </p:set>
                                    <p:animEffect transition="in" filter="wipe(left)">
                                      <p:cBhvr>
                                        <p:cTn id="89" dur="1000"/>
                                        <p:tgtEl>
                                          <p:spTgt spid="23">
                                            <p:txEl>
                                              <p:pRg st="6" end="6"/>
                                            </p:txEl>
                                          </p:spTgt>
                                        </p:tgtEl>
                                      </p:cBhvr>
                                    </p:animEffect>
                                  </p:childTnLst>
                                </p:cTn>
                              </p:par>
                            </p:childTnLst>
                          </p:cTn>
                        </p:par>
                        <p:par>
                          <p:cTn id="90" fill="hold">
                            <p:stCondLst>
                              <p:cond delay="1000"/>
                            </p:stCondLst>
                            <p:childTnLst>
                              <p:par>
                                <p:cTn id="91" presetID="22" presetClass="entr" presetSubtype="8" fill="hold" nodeType="afterEffect">
                                  <p:stCondLst>
                                    <p:cond delay="0"/>
                                  </p:stCondLst>
                                  <p:childTnLst>
                                    <p:set>
                                      <p:cBhvr>
                                        <p:cTn id="92" dur="1" fill="hold">
                                          <p:stCondLst>
                                            <p:cond delay="0"/>
                                          </p:stCondLst>
                                        </p:cTn>
                                        <p:tgtEl>
                                          <p:spTgt spid="23">
                                            <p:txEl>
                                              <p:pRg st="7" end="7"/>
                                            </p:txEl>
                                          </p:spTgt>
                                        </p:tgtEl>
                                        <p:attrNameLst>
                                          <p:attrName>style.visibility</p:attrName>
                                        </p:attrNameLst>
                                      </p:cBhvr>
                                      <p:to>
                                        <p:strVal val="visible"/>
                                      </p:to>
                                    </p:set>
                                    <p:animEffect transition="in" filter="wipe(left)">
                                      <p:cBhvr>
                                        <p:cTn id="93" dur="1000"/>
                                        <p:tgtEl>
                                          <p:spTgt spid="23">
                                            <p:txEl>
                                              <p:pRg st="7" end="7"/>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3">
                                            <p:txEl>
                                              <p:pRg st="8" end="8"/>
                                            </p:txEl>
                                          </p:spTgt>
                                        </p:tgtEl>
                                        <p:attrNameLst>
                                          <p:attrName>style.visibility</p:attrName>
                                        </p:attrNameLst>
                                      </p:cBhvr>
                                      <p:to>
                                        <p:strVal val="visible"/>
                                      </p:to>
                                    </p:set>
                                    <p:animEffect transition="in" filter="wipe(left)">
                                      <p:cBhvr>
                                        <p:cTn id="98" dur="1000"/>
                                        <p:tgtEl>
                                          <p:spTgt spid="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3" grpId="1"/>
      <p:bldP spid="13" grpId="2"/>
      <p:bldP spid="13" grpId="3"/>
      <p:bldP spid="13" grpId="4"/>
      <p:bldP spid="26" grpId="0" animBg="1"/>
      <p:bldP spid="21" grpId="0"/>
      <p:bldP spid="21" grpId="1"/>
      <p:bldP spid="23"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dirty="0" smtClean="0">
                <a:hlinkClick r:id="rId2"/>
              </a:rPr>
              <a:t>https://en.wikipedia.org/wiki/Indian_Removal_Act</a:t>
            </a:r>
            <a:endParaRPr lang="en-US" dirty="0" smtClean="0"/>
          </a:p>
          <a:p>
            <a:r>
              <a:rPr lang="en-US" dirty="0" smtClean="0"/>
              <a:t>	The </a:t>
            </a:r>
            <a:r>
              <a:rPr lang="en-US" b="1" dirty="0" smtClean="0"/>
              <a:t>Indian Removal Act</a:t>
            </a:r>
            <a:r>
              <a:rPr lang="en-US" dirty="0" smtClean="0"/>
              <a:t> was signed by President Andrew Jackson on May 28, 1830. The law authorized the president to negotiate with southern Indian tribes for their removal to federal territory west of the Mississippi River in exchange for their lands. The act enjoyed strong support from the non-Indian peoples of the South, but there was a large amount of resistance from the Indian tribes, the Whig Party, and whites in the northeast, especially New England. The Cherokee worked together as an independent nation to stop this relocation, but they were unsuccessful.</a:t>
            </a:r>
          </a:p>
          <a:p>
            <a:r>
              <a:rPr lang="en-US" dirty="0" smtClean="0"/>
              <a:t>	In the early 1800s, the United States government began a systematic effort to remove American Indian tribes from the southeast.  The Chickasaw, Choctaw, Muscogee-Creek, Seminole, and Cherokee Nations had been established as autonomous nations in the southeastern United States.</a:t>
            </a:r>
          </a:p>
          <a:p>
            <a:r>
              <a:rPr lang="en-US" dirty="0" smtClean="0"/>
              <a:t>	This acculturation was originally proposed by </a:t>
            </a:r>
            <a:r>
              <a:rPr lang="en-US" b="1" dirty="0" smtClean="0"/>
              <a:t>George Washington</a:t>
            </a:r>
            <a:r>
              <a:rPr lang="en-US" dirty="0" smtClean="0"/>
              <a:t> and was well under way among the Cherokee and Choctaw by the turn of the 19th century.</a:t>
            </a:r>
            <a:r>
              <a:rPr lang="en-US" baseline="30000" dirty="0" smtClean="0"/>
              <a:t> </a:t>
            </a:r>
            <a:r>
              <a:rPr lang="en-US" dirty="0" smtClean="0"/>
              <a:t> In an effort to assimilate with American culture, Indians were encouraged to "convert to Christianity; learn to speak and read English; and adopt European-style economic practices such as the individual ownership of land and other property (including, in some instances, the ownership of African slaves).“</a:t>
            </a:r>
            <a:r>
              <a:rPr lang="en-US" baseline="30000" dirty="0" smtClean="0"/>
              <a:t>  	</a:t>
            </a:r>
            <a:r>
              <a:rPr lang="en-US" b="1" dirty="0" smtClean="0"/>
              <a:t>Thomas Jefferson's </a:t>
            </a:r>
            <a:r>
              <a:rPr lang="en-US" dirty="0" smtClean="0"/>
              <a:t>policy echoed Washington's proposition: respect the Indians' rights to their homelands, and allow the Five Tribes to remain east of the Mississippi provided that they adopt behavior and cultural practices that are compatible with those of other Americans. Jefferson encouraged practicing an agriculture-based society.  </a:t>
            </a:r>
          </a:p>
          <a:p>
            <a:r>
              <a:rPr lang="en-US" dirty="0" smtClean="0"/>
              <a:t>	However, </a:t>
            </a:r>
            <a:r>
              <a:rPr lang="en-US" b="1" dirty="0" smtClean="0"/>
              <a:t>Andrew Jackson </a:t>
            </a:r>
            <a:r>
              <a:rPr lang="en-US" dirty="0" smtClean="0"/>
              <a:t>sought to renew a policy of political and military action for the removal of the Indians from these lands and worked toward enacting a law for Indian removal.</a:t>
            </a:r>
            <a:r>
              <a:rPr lang="en-US" baseline="30000" dirty="0" smtClean="0"/>
              <a:t> </a:t>
            </a:r>
            <a:r>
              <a:rPr lang="en-US" dirty="0" smtClean="0"/>
              <a:t>  In his 1829 State of the Union address, Jackson called for removal.</a:t>
            </a:r>
          </a:p>
          <a:p>
            <a:r>
              <a:rPr lang="en-US" dirty="0" smtClean="0"/>
              <a:t>	The Indian Removal Act was put in place to give to the southern states the land that Indians had settled on. The act was passed in 1830, although dialogue had been ongoing since 1802 between Georgia and the federal government concerning such an event.  Davis states that "the federal government had promised Georgia that it would extinguish Indian title within the state's borders by purchase 'as soon as such purchase could be made upon reasonable terms'".</a:t>
            </a:r>
            <a:r>
              <a:rPr lang="en-US" baseline="30000" dirty="0" smtClean="0"/>
              <a:t> </a:t>
            </a:r>
            <a:r>
              <a:rPr lang="en-US" dirty="0" smtClean="0"/>
              <a:t> As time passed, southern states began to speed up the process by posing the argument that the deal between Georgia and the federal government had no contract and that southern states could pass the law themselves.  This scheme forced the national government to pass the Indian Removal Act on May 28, 1830, in which President Jackson agreed to divide the United States territory west of the Mississippi into districts for tribes to replace the land from which they were removed.</a:t>
            </a:r>
          </a:p>
          <a:p>
            <a:r>
              <a:rPr lang="en-US" dirty="0" smtClean="0"/>
              <a:t>	In the 1823 case of </a:t>
            </a:r>
            <a:r>
              <a:rPr lang="en-US" i="1" dirty="0" smtClean="0"/>
              <a:t>Johnson v. </a:t>
            </a:r>
            <a:r>
              <a:rPr lang="en-US" i="1" dirty="0" err="1" smtClean="0"/>
              <a:t>M'Intosh</a:t>
            </a:r>
            <a:r>
              <a:rPr lang="en-US" dirty="0" smtClean="0"/>
              <a:t>, the United States Supreme Court handed down a decision which stated that Indians could occupy lands within the United States but could not hold title to those lands.</a:t>
            </a:r>
            <a:r>
              <a:rPr lang="en-US" baseline="30000" dirty="0" smtClean="0"/>
              <a:t> </a:t>
            </a:r>
            <a:r>
              <a:rPr lang="en-US" dirty="0" smtClean="0"/>
              <a:t> Jackson viewed the union as a federation of sovereign states, as was common before the American Civil War.  He opposed Washington's policy of establishing treaties with Indian tribes as if they were foreign nations.  Thus, the creation of Indian jurisdictions was a violation of state sovereignty under Article IV, Section 3 of the Constitution. 	As Jackson saw it, either Indians comprised sovereign states (which violated the Constitution) or they were subject to the laws of existing states of the Union.  Jackson urged Indians to assimilate and obey state laws.  Further, he believed that he could only accommodate the desire for Indian self-rule in federal territories, which required resettlement west of the Mississippi River on federal lands.</a:t>
            </a:r>
            <a:endParaRPr lang="en-US" baseline="30000" dirty="0" smtClean="0"/>
          </a:p>
          <a:p>
            <a:r>
              <a:rPr lang="en-US" dirty="0" smtClean="0"/>
              <a:t>	The Removal Act was strongly supported in the South, especially in Georgia which was the largest state in 1802 and was involved in a jurisdictional dispute with the Cherokee. President Jackson hoped that removal would resolve the Georgia crisis.</a:t>
            </a:r>
            <a:r>
              <a:rPr lang="en-US" baseline="30000" dirty="0" smtClean="0"/>
              <a:t> </a:t>
            </a:r>
            <a:r>
              <a:rPr lang="en-US" dirty="0" smtClean="0"/>
              <a:t> Besides the Five Civilized Tribes, additional people affected included the Wyandot, the Kickapoo, the </a:t>
            </a:r>
            <a:r>
              <a:rPr lang="en-US" dirty="0" err="1" smtClean="0"/>
              <a:t>Potowatomi</a:t>
            </a:r>
            <a:r>
              <a:rPr lang="en-US" dirty="0" smtClean="0"/>
              <a:t>, the Shawnee, and the </a:t>
            </a:r>
            <a:r>
              <a:rPr lang="en-US" dirty="0" err="1" smtClean="0"/>
              <a:t>Lenape</a:t>
            </a:r>
            <a:r>
              <a:rPr lang="en-US" dirty="0" smtClean="0"/>
              <a:t>.</a:t>
            </a:r>
          </a:p>
          <a:p>
            <a:r>
              <a:rPr lang="en-US" dirty="0" smtClean="0"/>
              <a:t>	The Indian Removal Act was controversial.  Many Americans during this time favored its passage, but there was also significant opposition. Many Christian missionaries protested it, most notably missionary organizer Jeremiah Evarts.  In Congress, New Jersey Senator Theodore Frelinghuysen and Tennessee Congressman Davy Crockett spoke out against the legislation.  The Removal Act passed only after bitter debate in Congress.</a:t>
            </a:r>
          </a:p>
          <a:p>
            <a:r>
              <a:rPr lang="en-US" dirty="0" smtClean="0"/>
              <a:t>	Jackson viewed the demise of Indian tribal nations as inevitable, pointing to the advancement of settled life and demise of tribal nations in the American northeast.  He called his northern critics hypocrites, given the North's history.  Indian tribes had become nearly extinct, Indian hunting grounds had been replaced with family farms, and state law had replaced tribal law. If the Indians of the south were to survive and their culture be maintained, they faced powerful historical forces that could only be postponed.  He dismissed romantic portrayals of lost Indian culture as a sentimental longing for a simpler time in the past, stating that "progress requires moving forward."</a:t>
            </a:r>
          </a:p>
          <a:p>
            <a:pPr marL="1143000" indent="-1143000"/>
            <a:r>
              <a:rPr lang="en-US" dirty="0" smtClean="0"/>
              <a:t>	Humanity has often wept over the fate of the aborigines of this country and philanthropy has long been busily employed in devising means to avert it, but its progress has never for a moment been arrested, and one by one have many powerful tribes disappeared from the earth.… But true philanthropy reconciles the mind to these vicissitudes as it does to the extinction of one generation to make room for another.… Philanthropy could not wish to see this continent restored to the condition in which it was found by our forefathers. What good man would prefer a country covered with forests and ranged by a few thousand savages to our extensive Republic, studded with cities, towns, and prosperous farms, embellished with all the improvements which art can devise or industry execute, occupied by more than 12,000,000 happy people, and filled with all the blessings of liberty, civilization, and religion?</a:t>
            </a:r>
          </a:p>
          <a:p>
            <a:r>
              <a:rPr lang="en-US" dirty="0" smtClean="0"/>
              <a:t>	According to historian H. W. Brands, Jackson sincerely believed that his population transfer was a "wise and humane policy" that would save the Indians from "utter annihilation". Brands writes that, given the "racist realities of the time, Jackson was almost certainly correct in contending that for the Cherokees to remain in Georgia risked their extinction". Jackson portrayed his paternalism and federal support as a generous act of mercy.</a:t>
            </a:r>
          </a:p>
          <a:p>
            <a:r>
              <a:rPr lang="en-US" dirty="0" smtClean="0"/>
              <a:t>	On April 24, 1830, the Senate passed the Indian Removal Act by a vote of 28 to 19.</a:t>
            </a:r>
            <a:r>
              <a:rPr lang="en-US" baseline="30000" dirty="0" smtClean="0"/>
              <a:t> </a:t>
            </a:r>
            <a:r>
              <a:rPr lang="en-US" dirty="0" smtClean="0"/>
              <a:t> On May 26, 1830, the House of Representatives passed the Act by a vote of 101 to 97.</a:t>
            </a:r>
            <a:r>
              <a:rPr lang="en-US" baseline="30000" dirty="0" smtClean="0"/>
              <a:t> </a:t>
            </a:r>
            <a:r>
              <a:rPr lang="en-US" dirty="0" smtClean="0"/>
              <a:t> On May 28, 1830, the Indian Removal Act was signed into law by President Andrew Jackson.</a:t>
            </a:r>
          </a:p>
          <a:p>
            <a:r>
              <a:rPr lang="en-US" dirty="0" smtClean="0"/>
              <a:t>	The Removal Act paved the way for the forced expulsion of tens of thousands of American Indians from their land into the West in an event widely known as the "Trail of Tears," a forced resettlement of the Indian population.</a:t>
            </a:r>
            <a:r>
              <a:rPr lang="en-US" baseline="30000" dirty="0" smtClean="0"/>
              <a:t> </a:t>
            </a:r>
            <a:r>
              <a:rPr lang="en-US" dirty="0" smtClean="0"/>
              <a:t>  The first removal treaty signed was the Treaty of Dancing Rabbit Creek on September 27, 1830, in which Choctaws in Mississippi ceded land east of the river in exchange for payment and land in the West. The Treaty of New </a:t>
            </a:r>
            <a:r>
              <a:rPr lang="en-US" dirty="0" err="1" smtClean="0"/>
              <a:t>Echota</a:t>
            </a:r>
            <a:r>
              <a:rPr lang="en-US" dirty="0" smtClean="0"/>
              <a:t> was signed in 1835 and resulted in the removal of the Cherokee on the Trail of Tears.</a:t>
            </a:r>
          </a:p>
          <a:p>
            <a:r>
              <a:rPr lang="en-US" dirty="0" smtClean="0"/>
              <a:t>	The Seminoles and other tribes did not leave peacefully, as they resisted the removal along with fugitive slaves. The Second Seminole War lasted from 1835 to 1842 and resulted in the government allowing them to remain in the south Florida swamplands. Only a small number remained, and around 3,000 were removed in the war.</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9759255"/>
          </a:xfrm>
          <a:prstGeom prst="rect">
            <a:avLst/>
          </a:prstGeom>
        </p:spPr>
        <p:txBody>
          <a:bodyPr wrap="square">
            <a:spAutoFit/>
          </a:bodyPr>
          <a:lstStyle/>
          <a:p>
            <a:r>
              <a:rPr lang="en-US" dirty="0" smtClean="0">
                <a:hlinkClick r:id="rId2"/>
              </a:rPr>
              <a:t>https://history.state.gov/milestones/1830-1860/indian-treaties</a:t>
            </a:r>
            <a:endParaRPr lang="en-US" dirty="0" smtClean="0"/>
          </a:p>
          <a:p>
            <a:r>
              <a:rPr lang="en-US" b="1" dirty="0" smtClean="0"/>
              <a:t>Removal Act of 1830</a:t>
            </a:r>
          </a:p>
          <a:p>
            <a:r>
              <a:rPr lang="en-US" dirty="0" smtClean="0"/>
              <a:t>	The U.S. Government used treaties as one means to displace Indians from their tribal lands, a mechanism that was strengthened with the Removal Act of 1830. In cases where this failed, the government sometimes violated both treaties and Supreme Court rulings to facilitate the spread of European Americans westward across the continent.</a:t>
            </a:r>
          </a:p>
          <a:p>
            <a:r>
              <a:rPr lang="en-US" dirty="0" smtClean="0"/>
              <a:t>	As the 19th century began, land-hungry Americans poured into the backcountry of the coastal South and began moving toward and into what would later become the states of Alabama and Mississippi. Since Indian tribes living there appeared to be the main obstacle to westward expansion, white settlers petitioned the federal government to remove them. Although Presidents Thomas Jefferson and James Monroe argued that the Indian tribes in the Southeast should exchange their land for lands west of the Mississippi River, they did not take steps to make this happen. Indeed, the first major transfer of land occurred only as the result of war.</a:t>
            </a:r>
          </a:p>
          <a:p>
            <a:r>
              <a:rPr lang="en-US" dirty="0" smtClean="0"/>
              <a:t>	In 1814, Major General Andrew Jackson led an expedition against the Creek Indians climaxing in the Battle of Horse Shoe Bend (in present day Alabama near the Georgia border), where Jackson’s force soundly defeated the Creeks and destroyed their military power. He then forced upon the Indians a treaty whereby they surrendered to the United States over twenty-million acres of their traditional land—about one-half of present day Alabama and one-fifth of Georgia. Over the next decade, Jackson led the way in the Indian removal campaign, helping to negotiate nine of the eleven major treaties to remove Indians.</a:t>
            </a:r>
          </a:p>
          <a:p>
            <a:r>
              <a:rPr lang="en-US" dirty="0" smtClean="0"/>
              <a:t>	Under this kind of pressure, Native American tribes—specifically the Creek, Cherokee, Chickasaw, and Choctaw—realized that they could not defeat the Americans in war. The appetite of the settlers for land would not abate, so the Indians adopted a strategy of appeasement. They hoped that if they gave up a good deal of their land, they could keep at least some a part of it. The Seminole tribe in Florida resisted, in the Second Seminole War (1835–1842) and the Third Seminole War (1855–1858), however, neither appeasement nor resistance worked.</a:t>
            </a:r>
          </a:p>
          <a:p>
            <a:r>
              <a:rPr lang="en-US" dirty="0" smtClean="0"/>
              <a:t>From a legal standpoint, the United States Constitution empowered Congress to “regulate commerce with foreign nations, and among the several States, and with the Indian tribes.” In early treaties negotiated between the federal government and the Indian tribes, the latter typically acknowledged themselves “to be under the protection of the United States of America, and of no other sovereign whosoever.” When Andrew Jackson became president (1829–1837), he decided to build a systematic approach to Indian removal on the basis of these legal precedents.</a:t>
            </a:r>
          </a:p>
          <a:p>
            <a:r>
              <a:rPr lang="en-US" dirty="0" smtClean="0"/>
              <a:t>	To achieve his purpose, President Andrew Jackson encouraged Congress to adopt the Removal Act of 1830. The Act established a process whereby the President could grant land west of the Mississippi River to Indian tribes that agreed to give up their homelands. As incentives, the law allowed the Indians financial and material assistance to travel to their new locations and start new lives and guaranteed that the Indians would live on their new property under the protection of the United States Government forever.  With the Act in place, Jackson and his followers were free to persuade, bribe, and threaten tribes into signing removal treaties and leaving the Southeast.</a:t>
            </a:r>
          </a:p>
          <a:p>
            <a:r>
              <a:rPr lang="en-US" dirty="0" smtClean="0"/>
              <a:t>	In general terms, Jackson’s government succeeded. By the end of his presidency, he had signed into law almost seventy removal treaties, the result of which was to move nearly 50,000 eastern Indians to Indian Territory—defined as the region belonging to the United States west of the Mississippi River but excluding the states of Missouri and Iowa as well as the Territory of Arkansas—and open millions of acres of rich land east of the Mississippi to white settlers. Despite the vastness of the Indian Territory, the government intended that the Indians’ destination would be a more confined area—what later became eastern Oklahoma.</a:t>
            </a:r>
          </a:p>
          <a:p>
            <a:r>
              <a:rPr lang="en-US" dirty="0" smtClean="0"/>
              <a:t>	The Cherokee Nation resisted, however, challenging in court the Georgia laws that restricted their freedoms on tribal lands. In his 1831 ruling on Cherokee Nation v. the State of Georgia, Chief Justice John Marshall declared that “the Indian territory is admitted to compose a part of the United States,” and affirmed that the tribes were “domestic dependent nations” and “their relation to the United States resembles that of a ward to his guardian.” However, the following year the Supreme Court reversed itself and ruled that Indian tribes were indeed sovereign and immune from Georgia laws. President Jackson nonetheless refused to heed the Court’s decision. He obtained the signature of a Cherokee chief agreeing to relocation in the Treaty of New </a:t>
            </a:r>
            <a:r>
              <a:rPr lang="en-US" dirty="0" err="1" smtClean="0"/>
              <a:t>Echota</a:t>
            </a:r>
            <a:r>
              <a:rPr lang="en-US" dirty="0" smtClean="0"/>
              <a:t>, which Congress ratified against the protests of Daniel Webster and Henry Clay in 1835. The Cherokee signing party represented only a faction of the Cherokee, and the majority followed Principal Chief John </a:t>
            </a:r>
            <a:r>
              <a:rPr lang="en-US" dirty="0" err="1" smtClean="0"/>
              <a:t>Rossin</a:t>
            </a:r>
            <a:r>
              <a:rPr lang="en-US" dirty="0" smtClean="0"/>
              <a:t> a desperate attempt to hold onto their land. This attempt faltered in 1838, when, under the guns of federal troops and Georgia state militia, the Cherokee tribe were forced to the dry plains across the Mississippi. The best evidence indicates that between three and four thousand out of the fifteen to sixteen thousand Cherokees died en route from the brutal conditions of the “Trail of Tears.”</a:t>
            </a:r>
          </a:p>
          <a:p>
            <a:r>
              <a:rPr lang="en-US" dirty="0" smtClean="0"/>
              <a:t>	With the exception of a small number of Seminoles still resisting removal in Florida, by the 1840s, from the Atlantic to the Mississippi, no Indian tribes resided in the American South. Through a combination of coerced treaties and the contravention of treaties and judicial determination, the United States Government succeeded in paving the way for the westward expansion and the incorporation of new territories as part of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839200" cy="20867251"/>
          </a:xfrm>
          <a:prstGeom prst="rect">
            <a:avLst/>
          </a:prstGeom>
        </p:spPr>
        <p:txBody>
          <a:bodyPr wrap="square">
            <a:spAutoFit/>
          </a:bodyPr>
          <a:lstStyle/>
          <a:p>
            <a:r>
              <a:rPr lang="en-US" dirty="0" smtClean="0">
                <a:hlinkClick r:id="rId2"/>
              </a:rPr>
              <a:t>https://www.loc.gov/rr/program/bib/ourdocs/Indian.html</a:t>
            </a:r>
            <a:endParaRPr lang="en-US" dirty="0" smtClean="0"/>
          </a:p>
          <a:p>
            <a:r>
              <a:rPr lang="en-US" b="1" dirty="0" smtClean="0"/>
              <a:t>Indian Removal Act</a:t>
            </a:r>
          </a:p>
          <a:p>
            <a:r>
              <a:rPr lang="en-US" dirty="0" smtClean="0"/>
              <a:t>	LC-USZC4-3156The Indian Removal Act was signed into law by President Andrew Jackson on May 28, 1830, authorizing the president to grant unsettled lands west of the Mississippi in exchange for Indian lands within existing state borders.  A few tribes went peacefully, but many resisted the relocation policy. During the fall and winter of 1838 and 1839, the Cherokees were forcibly moved west by the United States government. Approximately 4,000 Cherokees died on this forced march, which became known as the "Trail of Tears."</a:t>
            </a:r>
          </a:p>
          <a:p>
            <a:r>
              <a:rPr lang="en-US" b="1" dirty="0" smtClean="0"/>
              <a:t>Digital Collections</a:t>
            </a:r>
          </a:p>
          <a:p>
            <a:r>
              <a:rPr lang="en-US" dirty="0" smtClean="0"/>
              <a:t>A Century of Lawmaking for a New Nation: U.S. Congressional Documents and Debates, 1774-1875</a:t>
            </a:r>
          </a:p>
          <a:p>
            <a:r>
              <a:rPr lang="en-US" dirty="0" smtClean="0"/>
              <a:t>This collection contains congressional publications from 1774 to 1875, including debates, bills, laws, and journals.</a:t>
            </a:r>
          </a:p>
          <a:p>
            <a:r>
              <a:rPr lang="en-US" dirty="0" smtClean="0"/>
              <a:t>February 22, 1830 - Senator Hugh White, from the Committee on Indian Affairs, reported A Bill to provide for an exchange of lands with the Indians residing in any of the States or Territories, and for their removal West of the river Mississippi (S. 102).</a:t>
            </a:r>
          </a:p>
          <a:p>
            <a:r>
              <a:rPr lang="en-US" dirty="0" smtClean="0"/>
              <a:t>February 22, 1830 - The Committee on Indian Affairs issued a report (S.doc.61).</a:t>
            </a:r>
          </a:p>
          <a:p>
            <a:r>
              <a:rPr lang="en-US" dirty="0" smtClean="0"/>
              <a:t>April 9, 1830 - Debated in the Senate.</a:t>
            </a:r>
          </a:p>
          <a:p>
            <a:r>
              <a:rPr lang="en-US" dirty="0" smtClean="0">
                <a:hlinkClick r:id="rId3"/>
              </a:rPr>
              <a:t>April 15, 1830</a:t>
            </a:r>
            <a:r>
              <a:rPr lang="en-US" dirty="0" smtClean="0"/>
              <a:t> - Debated in the Senate.</a:t>
            </a:r>
          </a:p>
          <a:p>
            <a:r>
              <a:rPr lang="en-US" dirty="0" smtClean="0">
                <a:hlinkClick r:id="rId4"/>
              </a:rPr>
              <a:t>April 17, 1830</a:t>
            </a:r>
            <a:r>
              <a:rPr lang="en-US" dirty="0" smtClean="0"/>
              <a:t> - Debated in the Senate.</a:t>
            </a:r>
          </a:p>
          <a:p>
            <a:r>
              <a:rPr lang="en-US" dirty="0" smtClean="0">
                <a:hlinkClick r:id="rId5"/>
              </a:rPr>
              <a:t>April 20, 1830</a:t>
            </a:r>
            <a:r>
              <a:rPr lang="en-US" dirty="0" smtClean="0"/>
              <a:t> - Debated in the Senate.</a:t>
            </a:r>
          </a:p>
          <a:p>
            <a:r>
              <a:rPr lang="en-US" dirty="0" smtClean="0">
                <a:hlinkClick r:id="rId6"/>
              </a:rPr>
              <a:t>April 21, 1830</a:t>
            </a:r>
            <a:r>
              <a:rPr lang="en-US" dirty="0" smtClean="0"/>
              <a:t> - Debated in the Senate.</a:t>
            </a:r>
          </a:p>
          <a:p>
            <a:r>
              <a:rPr lang="en-US" dirty="0" smtClean="0">
                <a:hlinkClick r:id="rId7"/>
              </a:rPr>
              <a:t>April 22, 1830</a:t>
            </a:r>
            <a:r>
              <a:rPr lang="en-US" dirty="0" smtClean="0"/>
              <a:t> - Debated in the Senate.</a:t>
            </a:r>
          </a:p>
          <a:p>
            <a:r>
              <a:rPr lang="en-US" dirty="0" smtClean="0">
                <a:hlinkClick r:id="rId8"/>
              </a:rPr>
              <a:t>April 23, 1830</a:t>
            </a:r>
            <a:r>
              <a:rPr lang="en-US" dirty="0" smtClean="0"/>
              <a:t> - Debated in the Senate.</a:t>
            </a:r>
          </a:p>
          <a:p>
            <a:r>
              <a:rPr lang="en-US" dirty="0" smtClean="0">
                <a:hlinkClick r:id="rId9"/>
              </a:rPr>
              <a:t>April 24, 1830</a:t>
            </a:r>
            <a:r>
              <a:rPr lang="en-US" dirty="0" smtClean="0"/>
              <a:t> - The Senate voted 28 to 19 to pass the Indian Removal Act (S. 102).</a:t>
            </a:r>
          </a:p>
          <a:p>
            <a:r>
              <a:rPr lang="en-US" dirty="0" smtClean="0">
                <a:hlinkClick r:id="rId10"/>
              </a:rPr>
              <a:t>May 15, 1830</a:t>
            </a:r>
            <a:r>
              <a:rPr lang="en-US" dirty="0" smtClean="0"/>
              <a:t> - Debated in the House of Representatives.</a:t>
            </a:r>
          </a:p>
          <a:p>
            <a:r>
              <a:rPr lang="en-US" dirty="0" smtClean="0">
                <a:hlinkClick r:id="rId11"/>
              </a:rPr>
              <a:t>May 17, 1830</a:t>
            </a:r>
            <a:r>
              <a:rPr lang="en-US" dirty="0" smtClean="0"/>
              <a:t> - Debated in the House of Representatives.</a:t>
            </a:r>
          </a:p>
          <a:p>
            <a:r>
              <a:rPr lang="en-US" dirty="0" smtClean="0">
                <a:hlinkClick r:id="rId12"/>
              </a:rPr>
              <a:t>May 18, 1830</a:t>
            </a:r>
            <a:r>
              <a:rPr lang="en-US" dirty="0" smtClean="0"/>
              <a:t> - Debated in the House of Representatives </a:t>
            </a:r>
          </a:p>
          <a:p>
            <a:r>
              <a:rPr lang="en-US" dirty="0" smtClean="0"/>
              <a:t>(</a:t>
            </a:r>
            <a:r>
              <a:rPr lang="en-US" dirty="0" smtClean="0">
                <a:hlinkClick r:id="rId13"/>
              </a:rPr>
              <a:t>additional speeches</a:t>
            </a:r>
            <a:r>
              <a:rPr lang="en-US" dirty="0" smtClean="0"/>
              <a:t> from May 18 were published separately in the back of the volume)</a:t>
            </a:r>
          </a:p>
          <a:p>
            <a:r>
              <a:rPr lang="en-US" dirty="0" smtClean="0">
                <a:hlinkClick r:id="rId14"/>
              </a:rPr>
              <a:t>May 19, 1830</a:t>
            </a:r>
            <a:r>
              <a:rPr lang="en-US" dirty="0" smtClean="0"/>
              <a:t> - Debated in the House of Representatives.</a:t>
            </a:r>
          </a:p>
          <a:p>
            <a:r>
              <a:rPr lang="en-US" dirty="0" smtClean="0">
                <a:hlinkClick r:id="rId15"/>
              </a:rPr>
              <a:t>May 24, 1830</a:t>
            </a:r>
            <a:r>
              <a:rPr lang="en-US" dirty="0" smtClean="0"/>
              <a:t> - Debated in the House of Representatives.</a:t>
            </a:r>
          </a:p>
          <a:p>
            <a:r>
              <a:rPr lang="en-US" dirty="0" smtClean="0">
                <a:hlinkClick r:id="rId16"/>
              </a:rPr>
              <a:t>May 26, 1830</a:t>
            </a:r>
            <a:r>
              <a:rPr lang="en-US" dirty="0" smtClean="0"/>
              <a:t> - The House of Representatives voted 102 to 97 to pass the Indian Removal Act (S. 102).</a:t>
            </a:r>
          </a:p>
          <a:p>
            <a:r>
              <a:rPr lang="en-US" dirty="0" smtClean="0">
                <a:hlinkClick r:id="rId17"/>
              </a:rPr>
              <a:t>May 26, 1830</a:t>
            </a:r>
            <a:r>
              <a:rPr lang="en-US" dirty="0" smtClean="0"/>
              <a:t> - The Senate concurred in the House amendments.</a:t>
            </a:r>
          </a:p>
          <a:p>
            <a:r>
              <a:rPr lang="en-US" dirty="0" smtClean="0">
                <a:hlinkClick r:id="rId18"/>
              </a:rPr>
              <a:t>May 28, 1830</a:t>
            </a:r>
            <a:r>
              <a:rPr lang="en-US" dirty="0" smtClean="0"/>
              <a:t> - The Indian Removal Act was signed into law by President Andrew Jackson.</a:t>
            </a:r>
          </a:p>
          <a:p>
            <a:r>
              <a:rPr lang="en-US" dirty="0" smtClean="0">
                <a:hlinkClick r:id="rId19"/>
              </a:rPr>
              <a:t>December 6, 1830</a:t>
            </a:r>
            <a:r>
              <a:rPr lang="en-US" dirty="0" smtClean="0"/>
              <a:t> - President Andrew Jackson outlined his Indian removal policy in his Second Annual Message to Congress. Jackson's comments on Indian removal begin with the words, "It gives me pleasure to announce to Congress that the benevolent policy of the Government, steadily pursued for nearly thirty years, in relation to the removal of the Indians beyond the white settlements is approaching to a happy consummation. Two important tribes have accepted the provision made for their removal at the last session of Congress, and it is believed that their example will induce the remaining tribes also to seek the same obvious advantages." Additional copies of Andrew Jackson's Second Annual Message to Congress can be found in the </a:t>
            </a:r>
            <a:r>
              <a:rPr lang="en-US" i="1" dirty="0" smtClean="0"/>
              <a:t>House Journa</a:t>
            </a:r>
            <a:r>
              <a:rPr lang="en-US" dirty="0" smtClean="0"/>
              <a:t>l and the </a:t>
            </a:r>
            <a:r>
              <a:rPr lang="en-US" i="1" dirty="0" smtClean="0"/>
              <a:t>Senate Journal</a:t>
            </a:r>
            <a:r>
              <a:rPr lang="en-US" dirty="0" smtClean="0"/>
              <a:t>.</a:t>
            </a:r>
          </a:p>
          <a:p>
            <a:endParaRPr lang="en-US" dirty="0" smtClean="0">
              <a:hlinkClick r:id="rId20"/>
            </a:endParaRPr>
          </a:p>
          <a:p>
            <a:r>
              <a:rPr lang="en-US" dirty="0" smtClean="0"/>
              <a:t>Andrew Jackson Papers</a:t>
            </a:r>
          </a:p>
          <a:p>
            <a:r>
              <a:rPr lang="en-US" dirty="0" smtClean="0"/>
              <a:t>	The Andrew Jackson Papers contain more than 26,000 items dating from 1767 to 1874. Included are memoranda, journals, speeches, military records, land deeds, and miscellaneous printed matter, as well as correspondence reflecting Jackson’s personal life and career as a politician, military officer, president, slave holder and property owner.</a:t>
            </a:r>
          </a:p>
          <a:p>
            <a:r>
              <a:rPr lang="en-US" dirty="0" smtClean="0"/>
              <a:t>A selection of references to the Indian Removal Act includes:</a:t>
            </a:r>
          </a:p>
          <a:p>
            <a:r>
              <a:rPr lang="en-US" dirty="0" smtClean="0">
                <a:hlinkClick r:id="rId21"/>
              </a:rPr>
              <a:t>Alfred Balch to Andrew Jackson, January 8, 1830</a:t>
            </a:r>
            <a:r>
              <a:rPr lang="en-US" dirty="0" smtClean="0"/>
              <a:t>, "I flatter myself that </a:t>
            </a:r>
            <a:r>
              <a:rPr lang="en-US" dirty="0" err="1" smtClean="0"/>
              <a:t>Mr</a:t>
            </a:r>
            <a:r>
              <a:rPr lang="en-US" dirty="0" smtClean="0"/>
              <a:t> Bell will do justice to the interesting subject committed to his charge as Chairman of the committee of Indian Affairs— The removal of the Indians would be an act of seeming violence—But it will prove in the end an act of enlarged philanthropy. These untutored sons of the Forest, cannot exist in a state of Independence, in the vicinity of the white man. If they will persist in remaining where they are, they may begin to dig their graves and prepare to die."</a:t>
            </a:r>
          </a:p>
          <a:p>
            <a:r>
              <a:rPr lang="en-US" dirty="0" smtClean="0">
                <a:hlinkClick r:id="rId22"/>
              </a:rPr>
              <a:t>Andrew Jackson to John </a:t>
            </a:r>
            <a:r>
              <a:rPr lang="en-US" dirty="0" err="1" smtClean="0">
                <a:hlinkClick r:id="rId22"/>
              </a:rPr>
              <a:t>Pitchlynn</a:t>
            </a:r>
            <a:r>
              <a:rPr lang="en-US" dirty="0" smtClean="0">
                <a:hlinkClick r:id="rId22"/>
              </a:rPr>
              <a:t>, August 5, 1830</a:t>
            </a:r>
            <a:r>
              <a:rPr lang="en-US" dirty="0" smtClean="0"/>
              <a:t>, " I beg of you to say to them, that their interest happiness peace &amp; prosperity depends upon their removal beyond the jurisdiction of the laws of the State of Mississippi. These things have been [often times] explained to them fully and I forbear to repeat them; but request that you make known to them that Congress to enable them to remove &amp; comfortably to arrange themselves at their new homes has made liberal appropriations. It was a measure I had much at heart &amp; sought to effect because I was satisfied that the Indians could not possibly live under the laws of the States. If now they shall refuse to accept the liberal terms offered, they only must be liable for whatever evils &amp; </a:t>
            </a:r>
            <a:r>
              <a:rPr lang="en-US" dirty="0" err="1" smtClean="0"/>
              <a:t>dificulties</a:t>
            </a:r>
            <a:r>
              <a:rPr lang="en-US" dirty="0" smtClean="0"/>
              <a:t> may arise. I feel conscious of having done my duty to my red children and if any failure of my good intention arises, it will be attributable to their want of duty to themselves, not to me."</a:t>
            </a:r>
          </a:p>
          <a:p>
            <a:r>
              <a:rPr lang="en-US" dirty="0" smtClean="0">
                <a:hlinkClick r:id="rId23"/>
              </a:rPr>
              <a:t>Andrew Jackson to Chickasaw Chiefs, August 23, 1830</a:t>
            </a:r>
            <a:r>
              <a:rPr lang="en-US" dirty="0" smtClean="0"/>
              <a:t>, "Brothers! If you are disposed to remove say so, and state the terms you may consider just and equitable."</a:t>
            </a:r>
          </a:p>
          <a:p>
            <a:r>
              <a:rPr lang="en-US" dirty="0" smtClean="0">
                <a:hlinkClick r:id="rId24"/>
              </a:rPr>
              <a:t>Andrew Jackson, December 6, 1830, 2nd Annual Message - Drafts regarding Indian Affairs</a:t>
            </a:r>
            <a:endParaRPr lang="en-US" dirty="0" smtClean="0"/>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0" y="0"/>
            <a:ext cx="8797857" cy="523220"/>
          </a:xfrm>
          <a:prstGeom prst="rect">
            <a:avLst/>
          </a:prstGeom>
          <a:noFill/>
        </p:spPr>
        <p:txBody>
          <a:bodyPr wrap="none" rtlCol="0">
            <a:spAutoFit/>
          </a:bodyPr>
          <a:lstStyle/>
          <a:p>
            <a:pPr algn="ctr"/>
            <a:r>
              <a:rPr lang="en-US" sz="2800" b="1" dirty="0" smtClean="0">
                <a:solidFill>
                  <a:srgbClr val="FF0000"/>
                </a:solidFill>
                <a:effectLst>
                  <a:outerShdw dist="38100" dir="7200000" algn="ctr" rotWithShape="0">
                    <a:schemeClr val="tx1"/>
                  </a:outerShdw>
                </a:effectLst>
              </a:rPr>
              <a:t>Indian Removal Act: May 28, 1830 – Congressional Record</a:t>
            </a:r>
          </a:p>
        </p:txBody>
      </p:sp>
      <p:grpSp>
        <p:nvGrpSpPr>
          <p:cNvPr id="2" name="Group 4"/>
          <p:cNvGrpSpPr>
            <a:grpSpLocks noChangeAspect="1"/>
          </p:cNvGrpSpPr>
          <p:nvPr/>
        </p:nvGrpSpPr>
        <p:grpSpPr>
          <a:xfrm>
            <a:off x="-76200" y="762000"/>
            <a:ext cx="9248182" cy="15742921"/>
            <a:chOff x="-914400" y="685800"/>
            <a:chExt cx="10143456" cy="17266921"/>
          </a:xfrm>
        </p:grpSpPr>
        <p:pic>
          <p:nvPicPr>
            <p:cNvPr id="1026" name="Picture 2" descr="Page 411 of 818, "/>
            <p:cNvPicPr>
              <a:picLocks noChangeAspect="1" noChangeArrowheads="1"/>
            </p:cNvPicPr>
            <p:nvPr/>
          </p:nvPicPr>
          <p:blipFill>
            <a:blip r:embed="rId2"/>
            <a:srcRect t="78678" r="800"/>
            <a:stretch>
              <a:fillRect/>
            </a:stretch>
          </p:blipFill>
          <p:spPr bwMode="auto">
            <a:xfrm>
              <a:off x="-1" y="685800"/>
              <a:ext cx="9229057" cy="3200400"/>
            </a:xfrm>
            <a:prstGeom prst="rect">
              <a:avLst/>
            </a:prstGeom>
            <a:noFill/>
          </p:spPr>
        </p:pic>
        <p:pic>
          <p:nvPicPr>
            <p:cNvPr id="1028" name="Picture 4" descr="Page 412 of 818, "/>
            <p:cNvPicPr>
              <a:picLocks noChangeAspect="1" noChangeArrowheads="1"/>
            </p:cNvPicPr>
            <p:nvPr/>
          </p:nvPicPr>
          <p:blipFill>
            <a:blip r:embed="rId3"/>
            <a:srcRect/>
            <a:stretch>
              <a:fillRect/>
            </a:stretch>
          </p:blipFill>
          <p:spPr bwMode="auto">
            <a:xfrm>
              <a:off x="-914400" y="3200400"/>
              <a:ext cx="9144000" cy="14752321"/>
            </a:xfrm>
            <a:prstGeom prst="rect">
              <a:avLst/>
            </a:prstGeom>
            <a:noFill/>
          </p:spPr>
        </p:pic>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TextBox 17"/>
          <p:cNvSpPr txBox="1"/>
          <p:nvPr/>
        </p:nvSpPr>
        <p:spPr>
          <a:xfrm>
            <a:off x="762000" y="2819400"/>
            <a:ext cx="7620000" cy="3970318"/>
          </a:xfrm>
          <a:prstGeom prst="rect">
            <a:avLst/>
          </a:prstGeom>
        </p:spPr>
        <p:txBody>
          <a:bodyPr wrap="square" rtlCol="0">
            <a:spAutoFit/>
          </a:bodyPr>
          <a:lstStyle/>
          <a:p>
            <a:pPr marL="287338" indent="-287338">
              <a:buFont typeface="Arial" pitchFamily="34" charset="0"/>
              <a:buChar char="•"/>
            </a:pPr>
            <a:r>
              <a:rPr lang="en-US" sz="2800" b="1" dirty="0" smtClean="0"/>
              <a:t>An exchange of lands between the Native</a:t>
            </a:r>
          </a:p>
          <a:p>
            <a:pPr marL="287338" indent="-287338"/>
            <a:r>
              <a:rPr lang="en-US" sz="2800" b="1" dirty="0" smtClean="0"/>
              <a:t>   Americans and the U.S. government</a:t>
            </a:r>
          </a:p>
          <a:p>
            <a:pPr marL="287338" indent="-287338">
              <a:buFont typeface="Arial" pitchFamily="34" charset="0"/>
              <a:buChar char="•"/>
            </a:pPr>
            <a:r>
              <a:rPr lang="en-US" sz="2800" b="1" dirty="0" smtClean="0"/>
              <a:t>The U.S. forever secures &amp; guarantees the </a:t>
            </a:r>
          </a:p>
          <a:p>
            <a:pPr marL="287338" indent="-287338"/>
            <a:r>
              <a:rPr lang="en-US" sz="2800" b="1" dirty="0" smtClean="0"/>
              <a:t>   new land to the tribes </a:t>
            </a:r>
          </a:p>
          <a:p>
            <a:pPr marL="287338" indent="-287338">
              <a:buFont typeface="Arial" pitchFamily="34" charset="0"/>
              <a:buChar char="•"/>
            </a:pPr>
            <a:r>
              <a:rPr lang="en-US" sz="2800" b="1" dirty="0" smtClean="0"/>
              <a:t>Improvements of property in the homelands</a:t>
            </a:r>
          </a:p>
          <a:p>
            <a:pPr marL="287338" indent="-287338"/>
            <a:r>
              <a:rPr lang="en-US" sz="2800" b="1" dirty="0" smtClean="0"/>
              <a:t>   will be appraised and the value paid</a:t>
            </a:r>
          </a:p>
          <a:p>
            <a:pPr marL="287338" indent="-287338">
              <a:buFont typeface="Arial" pitchFamily="34" charset="0"/>
              <a:buChar char="•"/>
            </a:pPr>
            <a:r>
              <a:rPr lang="en-US" sz="2800" b="1" dirty="0" smtClean="0"/>
              <a:t>Aid &amp; assistance to remove to the new lands</a:t>
            </a:r>
          </a:p>
          <a:p>
            <a:pPr marL="287338" indent="-287338"/>
            <a:r>
              <a:rPr lang="en-US" sz="2800" b="1" dirty="0" smtClean="0"/>
              <a:t>   and subsistence for 1 year afterward</a:t>
            </a:r>
          </a:p>
          <a:p>
            <a:pPr marL="287338" indent="-287338">
              <a:buFont typeface="Arial" pitchFamily="34" charset="0"/>
              <a:buChar char="•"/>
            </a:pPr>
            <a:r>
              <a:rPr lang="en-US" sz="2800" b="1" dirty="0" smtClean="0"/>
              <a:t>Protection from other tribes in the new land</a:t>
            </a: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0" name="Rectangle 9"/>
          <p:cNvSpPr/>
          <p:nvPr/>
        </p:nvSpPr>
        <p:spPr>
          <a:xfrm>
            <a:off x="0" y="3157478"/>
            <a:ext cx="9144000" cy="2862322"/>
          </a:xfrm>
          <a:prstGeom prst="rect">
            <a:avLst/>
          </a:prstGeom>
        </p:spPr>
        <p:txBody>
          <a:bodyPr wrap="square">
            <a:spAutoFit/>
          </a:bodyPr>
          <a:lstStyle/>
          <a:p>
            <a:r>
              <a:rPr lang="en-US" sz="3000" b="1" dirty="0" smtClean="0">
                <a:ln>
                  <a:solidFill>
                    <a:schemeClr val="tx1"/>
                  </a:solidFill>
                </a:ln>
                <a:latin typeface="Bradley Hand ITC" pitchFamily="66" charset="0"/>
              </a:rPr>
              <a:t>        “An act to provide for the</a:t>
            </a:r>
          </a:p>
          <a:p>
            <a:r>
              <a:rPr lang="en-US" sz="3000" b="1" dirty="0" smtClean="0">
                <a:ln>
                  <a:solidFill>
                    <a:schemeClr val="tx1"/>
                  </a:solidFill>
                </a:ln>
                <a:latin typeface="Bradley Hand ITC" pitchFamily="66" charset="0"/>
              </a:rPr>
              <a:t>	exchange of lands with the </a:t>
            </a:r>
          </a:p>
          <a:p>
            <a:r>
              <a:rPr lang="en-US" sz="3000" b="1" dirty="0" smtClean="0">
                <a:ln>
                  <a:solidFill>
                    <a:schemeClr val="tx1"/>
                  </a:solidFill>
                </a:ln>
                <a:latin typeface="Bradley Hand ITC" pitchFamily="66" charset="0"/>
              </a:rPr>
              <a:t>	Indians residing  in any </a:t>
            </a:r>
          </a:p>
          <a:p>
            <a:r>
              <a:rPr lang="en-US" sz="3000" b="1" dirty="0" smtClean="0">
                <a:ln>
                  <a:solidFill>
                    <a:schemeClr val="tx1"/>
                  </a:solidFill>
                </a:ln>
                <a:latin typeface="Bradley Hand ITC" pitchFamily="66" charset="0"/>
              </a:rPr>
              <a:t>	of the  states or territories, </a:t>
            </a:r>
          </a:p>
          <a:p>
            <a:r>
              <a:rPr lang="en-US" sz="3000" b="1" dirty="0" smtClean="0">
                <a:ln>
                  <a:solidFill>
                    <a:schemeClr val="tx1"/>
                  </a:solidFill>
                </a:ln>
                <a:latin typeface="Bradley Hand ITC" pitchFamily="66" charset="0"/>
              </a:rPr>
              <a:t>	and for their removal </a:t>
            </a:r>
          </a:p>
          <a:p>
            <a:r>
              <a:rPr lang="en-US" sz="3000" b="1" dirty="0" smtClean="0">
                <a:ln>
                  <a:solidFill>
                    <a:schemeClr val="tx1"/>
                  </a:solidFill>
                </a:ln>
                <a:latin typeface="Bradley Hand ITC" pitchFamily="66" charset="0"/>
              </a:rPr>
              <a:t>	west of the river Mississippi.”</a:t>
            </a: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grpSp>
        <p:nvGrpSpPr>
          <p:cNvPr id="2" name="Group 17"/>
          <p:cNvGrpSpPr/>
          <p:nvPr/>
        </p:nvGrpSpPr>
        <p:grpSpPr>
          <a:xfrm>
            <a:off x="5943600" y="2514600"/>
            <a:ext cx="2590800" cy="3276600"/>
            <a:chOff x="6019800" y="2438400"/>
            <a:chExt cx="2419350" cy="3155674"/>
          </a:xfrm>
        </p:grpSpPr>
        <p:pic>
          <p:nvPicPr>
            <p:cNvPr id="103426"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17" name="TextBox 1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cxnSp>
        <p:nvCxnSpPr>
          <p:cNvPr id="20" name="Straight Connector 19"/>
          <p:cNvCxnSpPr/>
          <p:nvPr/>
        </p:nvCxnSpPr>
        <p:spPr>
          <a:xfrm>
            <a:off x="990600" y="452749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14400" y="5900678"/>
            <a:ext cx="4572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124200" y="5440680"/>
            <a:ext cx="1295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32"/>
          <p:cNvGrpSpPr/>
          <p:nvPr/>
        </p:nvGrpSpPr>
        <p:grpSpPr>
          <a:xfrm>
            <a:off x="533400" y="5334000"/>
            <a:ext cx="7485298" cy="1318937"/>
            <a:chOff x="533400" y="5334000"/>
            <a:chExt cx="7485298" cy="1318937"/>
          </a:xfrm>
        </p:grpSpPr>
        <p:sp>
          <p:nvSpPr>
            <p:cNvPr id="31" name="Oval 30"/>
            <p:cNvSpPr/>
            <p:nvPr/>
          </p:nvSpPr>
          <p:spPr>
            <a:xfrm>
              <a:off x="533400" y="5334000"/>
              <a:ext cx="5486400" cy="7620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rot="678289">
              <a:off x="5928574" y="5821940"/>
              <a:ext cx="2090124" cy="830997"/>
            </a:xfrm>
            <a:prstGeom prst="rect">
              <a:avLst/>
            </a:prstGeom>
            <a:noFill/>
          </p:spPr>
          <p:txBody>
            <a:bodyPr wrap="none" rtlCol="0">
              <a:spAutoFit/>
            </a:bodyPr>
            <a:lstStyle/>
            <a:p>
              <a:pPr algn="ctr"/>
              <a:r>
                <a:rPr lang="en-US" sz="4800" b="1" dirty="0" smtClean="0">
                  <a:solidFill>
                    <a:srgbClr val="FF0000"/>
                  </a:solidFill>
                  <a:effectLst>
                    <a:outerShdw dist="38100" dir="7200000" algn="ctr" rotWithShape="0">
                      <a:schemeClr val="tx1"/>
                    </a:outerShdw>
                  </a:effectLst>
                </a:rPr>
                <a:t>where?</a:t>
              </a:r>
            </a:p>
          </p:txBody>
        </p:sp>
      </p:grpSp>
      <p:sp>
        <p:nvSpPr>
          <p:cNvPr id="34" name="TextBox 33"/>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1000"/>
                                        <p:tgtEl>
                                          <p:spTgt spid="20"/>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10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20"/>
                                        </p:tgtEl>
                                      </p:cBhvr>
                                    </p:animEffect>
                                    <p:set>
                                      <p:cBhvr>
                                        <p:cTn id="32" dur="1" fill="hold">
                                          <p:stCondLst>
                                            <p:cond delay="999"/>
                                          </p:stCondLst>
                                        </p:cTn>
                                        <p:tgtEl>
                                          <p:spTgt spid="2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24"/>
                                        </p:tgtEl>
                                      </p:cBhvr>
                                    </p:animEffect>
                                    <p:set>
                                      <p:cBhvr>
                                        <p:cTn id="35" dur="1" fill="hold">
                                          <p:stCondLst>
                                            <p:cond delay="999"/>
                                          </p:stCondLst>
                                        </p:cTn>
                                        <p:tgtEl>
                                          <p:spTgt spid="2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30"/>
                                        </p:tgtEl>
                                      </p:cBhvr>
                                    </p:animEffect>
                                    <p:set>
                                      <p:cBhvr>
                                        <p:cTn id="38" dur="1" fill="hold">
                                          <p:stCondLst>
                                            <p:cond delay="999"/>
                                          </p:stCondLst>
                                        </p:cTn>
                                        <p:tgtEl>
                                          <p:spTgt spid="30"/>
                                        </p:tgtEl>
                                        <p:attrNameLst>
                                          <p:attrName>style.visibility</p:attrName>
                                        </p:attrNameLst>
                                      </p:cBhvr>
                                      <p:to>
                                        <p:strVal val="hidden"/>
                                      </p:to>
                                    </p:se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1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00"/>
                                        <p:tgtEl>
                                          <p:spTgt spid="3"/>
                                        </p:tgtEl>
                                      </p:cBhvr>
                                    </p:animEffect>
                                    <p:set>
                                      <p:cBhvr>
                                        <p:cTn id="47" dur="1" fill="hold">
                                          <p:stCondLst>
                                            <p:cond delay="999"/>
                                          </p:stCondLst>
                                        </p:cTn>
                                        <p:tgtEl>
                                          <p:spTgt spid="3"/>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par>
                                <p:cTn id="51" presetID="22" presetClass="entr" presetSubtype="8"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left)">
                                      <p:cBhvr>
                                        <p:cTn id="5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Page ix, "/>
          <p:cNvPicPr>
            <a:picLocks noChangeAspect="1" noChangeArrowheads="1"/>
          </p:cNvPicPr>
          <p:nvPr/>
        </p:nvPicPr>
        <p:blipFill>
          <a:blip r:embed="rId2"/>
          <a:srcRect/>
          <a:stretch>
            <a:fillRect/>
          </a:stretch>
        </p:blipFill>
        <p:spPr bwMode="auto">
          <a:xfrm>
            <a:off x="0" y="1219200"/>
            <a:ext cx="9144000" cy="13850113"/>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https://memory.loc.gov/cgi-bin/ampage?collId=llrd&amp;fileName=010/llrd010.db&amp;recNum=438</a:t>
            </a:r>
            <a:endParaRPr lang="en-US" dirty="0" smtClean="0"/>
          </a:p>
          <a:p>
            <a:endParaRPr lang="en-US" dirty="0" smtClean="0"/>
          </a:p>
          <a:p>
            <a:r>
              <a:rPr lang="en-US" dirty="0" smtClean="0"/>
              <a:t>Library of Congress – President Andrew Jackson’s 2</a:t>
            </a:r>
            <a:r>
              <a:rPr lang="en-US" baseline="30000" dirty="0" smtClean="0"/>
              <a:t>nd</a:t>
            </a:r>
            <a:r>
              <a:rPr lang="en-US" dirty="0" smtClean="0"/>
              <a:t> Annual Address to Congress, Dec 6, 1830</a:t>
            </a:r>
            <a:endParaRPr lang="en-US" dirty="0"/>
          </a:p>
        </p:txBody>
      </p:sp>
      <p:sp>
        <p:nvSpPr>
          <p:cNvPr id="4" name="Down Arrow 3"/>
          <p:cNvSpPr/>
          <p:nvPr/>
        </p:nvSpPr>
        <p:spPr>
          <a:xfrm>
            <a:off x="5943600" y="4572000"/>
            <a:ext cx="1524000" cy="97840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pic>
        <p:nvPicPr>
          <p:cNvPr id="14344" name="Picture 8" descr="Image result for santa fe trail"/>
          <p:cNvPicPr>
            <a:picLocks noChangeAspect="1" noChangeArrowheads="1"/>
          </p:cNvPicPr>
          <p:nvPr/>
        </p:nvPicPr>
        <p:blipFill>
          <a:blip r:embed="rId3"/>
          <a:srcRect l="7734" t="14967" r="7333" b="15588"/>
          <a:stretch>
            <a:fillRect/>
          </a:stretch>
        </p:blipFill>
        <p:spPr bwMode="auto">
          <a:xfrm>
            <a:off x="0" y="0"/>
            <a:ext cx="9144000" cy="6858000"/>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15" name="Rectangle 3"/>
          <p:cNvSpPr>
            <a:spLocks noChangeArrowheads="1"/>
          </p:cNvSpPr>
          <p:nvPr/>
        </p:nvSpPr>
        <p:spPr bwMode="auto">
          <a:xfrm>
            <a:off x="0" y="32076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fade">
                                      <p:cBhvr>
                                        <p:cTn id="7" dur="1000"/>
                                        <p:tgtEl>
                                          <p:spTgt spid="143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14344"/>
                                        </p:tgtEl>
                                      </p:cBhvr>
                                    </p:animEffect>
                                    <p:set>
                                      <p:cBhvr>
                                        <p:cTn id="17" dur="1" fill="hold">
                                          <p:stCondLst>
                                            <p:cond delay="1999"/>
                                          </p:stCondLst>
                                        </p:cTn>
                                        <p:tgtEl>
                                          <p:spTgt spid="14344"/>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5410" name="Picture 2" descr="Page x, "/>
          <p:cNvPicPr>
            <a:picLocks noChangeAspect="1" noChangeArrowheads="1"/>
          </p:cNvPicPr>
          <p:nvPr/>
        </p:nvPicPr>
        <p:blipFill>
          <a:blip r:embed="rId2"/>
          <a:srcRect/>
          <a:stretch>
            <a:fillRect/>
          </a:stretch>
        </p:blipFill>
        <p:spPr bwMode="auto">
          <a:xfrm>
            <a:off x="0" y="1371600"/>
            <a:ext cx="9144000" cy="13886688"/>
          </a:xfrm>
          <a:prstGeom prst="rect">
            <a:avLst/>
          </a:prstGeom>
          <a:noFill/>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3"/>
              </a:rPr>
              <a:t>https://memory.loc.gov/cgi-bin/ampage?collId=llrd&amp;fileName=010/llrd010.db&amp;recNum=438</a:t>
            </a:r>
            <a:endParaRPr lang="en-US" dirty="0" smtClean="0"/>
          </a:p>
          <a:p>
            <a:endParaRPr lang="en-US" dirty="0" smtClean="0"/>
          </a:p>
          <a:p>
            <a:r>
              <a:rPr lang="en-US" b="1" dirty="0" smtClean="0"/>
              <a:t>CONTINUED</a:t>
            </a:r>
            <a:r>
              <a:rPr lang="en-US" dirty="0" smtClean="0"/>
              <a:t> -- Library of Congress – President Andrew Jackson’s 2</a:t>
            </a:r>
            <a:r>
              <a:rPr lang="en-US" baseline="30000" dirty="0" smtClean="0"/>
              <a:t>nd</a:t>
            </a:r>
            <a:r>
              <a:rPr lang="en-US" dirty="0" smtClean="0"/>
              <a:t> Annual Address to Congress Dec 6, 1830</a:t>
            </a:r>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943600" y="2514600"/>
            <a:ext cx="2590800" cy="3276600"/>
            <a:chOff x="6019800" y="2438400"/>
            <a:chExt cx="2419350" cy="3155674"/>
          </a:xfrm>
        </p:grpSpPr>
        <p:pic>
          <p:nvPicPr>
            <p:cNvPr id="25" name="Picture 2" descr="Image result for andrew jackson election of 1824"/>
            <p:cNvPicPr>
              <a:picLocks noChangeAspect="1" noChangeArrowheads="1"/>
            </p:cNvPicPr>
            <p:nvPr/>
          </p:nvPicPr>
          <p:blipFill>
            <a:blip r:embed="rId2"/>
            <a:srcRect/>
            <a:stretch>
              <a:fillRect/>
            </a:stretch>
          </p:blipFill>
          <p:spPr bwMode="auto">
            <a:xfrm>
              <a:off x="6019800" y="2438400"/>
              <a:ext cx="2419350" cy="3155674"/>
            </a:xfrm>
            <a:prstGeom prst="rect">
              <a:avLst/>
            </a:prstGeom>
            <a:noFill/>
            <a:ln w="50800">
              <a:solidFill>
                <a:schemeClr val="accent6">
                  <a:lumMod val="50000"/>
                </a:schemeClr>
              </a:solidFill>
            </a:ln>
          </p:spPr>
        </p:pic>
        <p:sp>
          <p:nvSpPr>
            <p:cNvPr id="27" name="TextBox 26"/>
            <p:cNvSpPr txBox="1"/>
            <p:nvPr/>
          </p:nvSpPr>
          <p:spPr>
            <a:xfrm>
              <a:off x="6096000" y="5181600"/>
              <a:ext cx="2209800" cy="400110"/>
            </a:xfrm>
            <a:prstGeom prst="rect">
              <a:avLst/>
            </a:prstGeom>
            <a:solidFill>
              <a:schemeClr val="tx1"/>
            </a:solidFill>
          </p:spPr>
          <p:txBody>
            <a:bodyPr wrap="square" rtlCol="0">
              <a:spAutoFit/>
            </a:bodyPr>
            <a:lstStyle/>
            <a:p>
              <a:pPr algn="ctr"/>
              <a:r>
                <a:rPr lang="en-US" sz="2000" b="1" dirty="0" smtClean="0">
                  <a:solidFill>
                    <a:schemeClr val="bg1"/>
                  </a:solidFill>
                </a:rPr>
                <a:t>Andrew Jackson</a:t>
              </a:r>
              <a:endParaRPr lang="en-US" sz="2000" b="1" dirty="0">
                <a:solidFill>
                  <a:schemeClr val="bg1"/>
                </a:solidFill>
              </a:endParaRPr>
            </a:p>
          </p:txBody>
        </p:sp>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3" name="Rectangle 22"/>
          <p:cNvSpPr/>
          <p:nvPr/>
        </p:nvSpPr>
        <p:spPr>
          <a:xfrm>
            <a:off x="76200" y="3429000"/>
            <a:ext cx="5029200" cy="2862322"/>
          </a:xfrm>
          <a:prstGeom prst="rect">
            <a:avLst/>
          </a:prstGeom>
        </p:spPr>
        <p:txBody>
          <a:bodyPr wrap="square">
            <a:spAutoFit/>
          </a:bodyPr>
          <a:lstStyle/>
          <a:p>
            <a:r>
              <a:rPr lang="en-US" sz="3000" b="1" dirty="0" smtClean="0">
                <a:ln>
                  <a:solidFill>
                    <a:schemeClr val="tx1"/>
                  </a:solidFill>
                </a:ln>
                <a:latin typeface="Bradley Hand ITC" pitchFamily="66" charset="0"/>
              </a:rPr>
              <a:t>"Indian country . . . all that </a:t>
            </a:r>
          </a:p>
          <a:p>
            <a:r>
              <a:rPr lang="en-US" sz="3000" b="1" dirty="0" smtClean="0">
                <a:ln>
                  <a:solidFill>
                    <a:schemeClr val="tx1"/>
                  </a:solidFill>
                </a:ln>
                <a:latin typeface="Bradley Hand ITC" pitchFamily="66" charset="0"/>
              </a:rPr>
              <a:t>part of the United States </a:t>
            </a:r>
          </a:p>
          <a:p>
            <a:r>
              <a:rPr lang="en-US" sz="3000" b="1" dirty="0" smtClean="0">
                <a:ln>
                  <a:solidFill>
                    <a:schemeClr val="tx1"/>
                  </a:solidFill>
                </a:ln>
                <a:latin typeface="Bradley Hand ITC" pitchFamily="66" charset="0"/>
              </a:rPr>
              <a:t>west of the Mississippi and </a:t>
            </a:r>
          </a:p>
          <a:p>
            <a:r>
              <a:rPr lang="en-US" sz="3000" b="1" dirty="0" smtClean="0">
                <a:ln>
                  <a:solidFill>
                    <a:schemeClr val="tx1"/>
                  </a:solidFill>
                </a:ln>
                <a:latin typeface="Bradley Hand ITC" pitchFamily="66" charset="0"/>
              </a:rPr>
              <a:t>not within the states of </a:t>
            </a:r>
          </a:p>
          <a:p>
            <a:r>
              <a:rPr lang="en-US" sz="3000" b="1" dirty="0" smtClean="0">
                <a:ln>
                  <a:solidFill>
                    <a:schemeClr val="tx1"/>
                  </a:solidFill>
                </a:ln>
                <a:latin typeface="Bradley Hand ITC" pitchFamily="66" charset="0"/>
              </a:rPr>
              <a:t>Missouri and Louisiana, </a:t>
            </a:r>
          </a:p>
          <a:p>
            <a:r>
              <a:rPr lang="en-US" sz="3000" b="1" dirty="0" smtClean="0">
                <a:ln>
                  <a:solidFill>
                    <a:schemeClr val="tx1"/>
                  </a:solidFill>
                </a:ln>
                <a:latin typeface="Bradley Hand ITC" pitchFamily="66" charset="0"/>
              </a:rPr>
              <a:t>or the territory of Arkansas." </a:t>
            </a:r>
            <a:endParaRPr lang="en-US" sz="3000" b="1" dirty="0">
              <a:ln>
                <a:solidFill>
                  <a:schemeClr val="tx1"/>
                </a:solidFill>
              </a:ln>
              <a:latin typeface="Bradley Hand ITC" pitchFamily="66" charset="0"/>
            </a:endParaRP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cxnSp>
        <p:nvCxnSpPr>
          <p:cNvPr id="20" name="Straight Connector 19"/>
          <p:cNvCxnSpPr/>
          <p:nvPr/>
        </p:nvCxnSpPr>
        <p:spPr>
          <a:xfrm>
            <a:off x="228600" y="3886200"/>
            <a:ext cx="2438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 y="4800600"/>
            <a:ext cx="3581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3"/>
          <p:cNvPicPr>
            <a:picLocks noChangeAspect="1" noChangeArrowheads="1"/>
          </p:cNvPicPr>
          <p:nvPr/>
        </p:nvPicPr>
        <p:blipFill>
          <a:blip r:embed="rId3" cstate="print"/>
          <a:srcRect/>
          <a:stretch>
            <a:fillRect/>
          </a:stretch>
        </p:blipFill>
        <p:spPr bwMode="auto">
          <a:xfrm>
            <a:off x="4723473" y="2933342"/>
            <a:ext cx="4344327" cy="2667001"/>
          </a:xfrm>
          <a:prstGeom prst="rect">
            <a:avLst/>
          </a:prstGeom>
          <a:noFill/>
          <a:ln w="50800">
            <a:solidFill>
              <a:schemeClr val="tx1"/>
            </a:solidFill>
            <a:miter lim="800000"/>
            <a:headEnd/>
            <a:tailEnd/>
          </a:ln>
          <a:effectLst/>
        </p:spPr>
      </p:pic>
      <p:sp>
        <p:nvSpPr>
          <p:cNvPr id="22" name="TextBox 21"/>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cxnSp>
        <p:nvCxnSpPr>
          <p:cNvPr id="13" name="Straight Connector 12"/>
          <p:cNvCxnSpPr/>
          <p:nvPr/>
        </p:nvCxnSpPr>
        <p:spPr>
          <a:xfrm>
            <a:off x="228600" y="5257800"/>
            <a:ext cx="1600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8600" y="57150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362200" y="57150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895600" y="6172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par>
                                <p:cTn id="8" presetID="10" presetClass="exit" presetSubtype="0" fill="hold" nodeType="withEffect">
                                  <p:stCondLst>
                                    <p:cond delay="500"/>
                                  </p:stCondLst>
                                  <p:childTnLst>
                                    <p:animEffect transition="out" filter="fade">
                                      <p:cBhvr>
                                        <p:cTn id="9" dur="1000"/>
                                        <p:tgtEl>
                                          <p:spTgt spid="18"/>
                                        </p:tgtEl>
                                      </p:cBhvr>
                                    </p:animEffect>
                                    <p:set>
                                      <p:cBhvr>
                                        <p:cTn id="10" dur="1" fill="hold">
                                          <p:stCondLst>
                                            <p:cond delay="999"/>
                                          </p:stCondLst>
                                        </p:cTn>
                                        <p:tgtEl>
                                          <p:spTgt spid="18"/>
                                        </p:tgtEl>
                                        <p:attrNameLst>
                                          <p:attrName>style.visibility</p:attrName>
                                        </p:attrNameLst>
                                      </p:cBhvr>
                                      <p:to>
                                        <p:strVal val="hidden"/>
                                      </p:to>
                                    </p:set>
                                  </p:childTnLst>
                                </p:cTn>
                              </p:par>
                              <p:par>
                                <p:cTn id="11" presetID="10" presetClass="entr" presetSubtype="0" fill="hold" nodeType="withEffect">
                                  <p:stCondLst>
                                    <p:cond delay="100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10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10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585323"/>
          </a:xfrm>
          <a:prstGeom prst="rect">
            <a:avLst/>
          </a:prstGeom>
        </p:spPr>
        <p:txBody>
          <a:bodyPr wrap="square">
            <a:spAutoFit/>
          </a:bodyPr>
          <a:lstStyle/>
          <a:p>
            <a:r>
              <a:rPr lang="en-US" dirty="0" smtClean="0">
                <a:hlinkClick r:id="rId2"/>
              </a:rPr>
              <a:t>https://en.wikipedia.org/wiki/Nonintercourse_Act</a:t>
            </a:r>
            <a:endParaRPr lang="en-US" dirty="0" smtClean="0"/>
          </a:p>
          <a:p>
            <a:endParaRPr lang="en-US" dirty="0" smtClean="0"/>
          </a:p>
          <a:p>
            <a:r>
              <a:rPr lang="en-US" b="1" dirty="0" smtClean="0"/>
              <a:t>Definition of Indian country</a:t>
            </a:r>
            <a:r>
              <a:rPr lang="en-US" dirty="0" smtClean="0"/>
              <a:t>[</a:t>
            </a:r>
            <a:r>
              <a:rPr lang="en-US" dirty="0" smtClean="0">
                <a:hlinkClick r:id="rId3" tooltip="Edit section: Definition of Indian country"/>
              </a:rPr>
              <a:t>edit</a:t>
            </a:r>
            <a:r>
              <a:rPr lang="en-US" dirty="0" smtClean="0"/>
              <a:t>]</a:t>
            </a:r>
            <a:endParaRPr lang="en-US" b="1" dirty="0" smtClean="0"/>
          </a:p>
          <a:p>
            <a:r>
              <a:rPr lang="en-US" dirty="0" smtClean="0"/>
              <a:t>In addition to regulating relations between Indians living on Indian land and non-Indians, the 1834 Non-Intercourse Act identified an area known as "Indian country". This land was described as being "all that part of the United States west of the Mississippi and not within the states of Missouri and Louisiana, or the territory of Arkansas." This is the land that became known as Indian Territory.</a:t>
            </a:r>
          </a:p>
          <a:p>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1"/>
          </a:xfrm>
          <a:prstGeom prst="rect">
            <a:avLst/>
          </a:prstGeom>
        </p:spPr>
        <p:txBody>
          <a:bodyPr wrap="square">
            <a:spAutoFit/>
          </a:bodyPr>
          <a:lstStyle/>
          <a:p>
            <a:r>
              <a:rPr lang="en-US" dirty="0" smtClean="0">
                <a:hlinkClick r:id="rId2"/>
              </a:rPr>
              <a:t>https://en.wikipedia.org/wiki/Indian_Territory</a:t>
            </a:r>
            <a:endParaRPr lang="en-US" dirty="0" smtClean="0"/>
          </a:p>
          <a:p>
            <a:endParaRPr lang="en-US" dirty="0"/>
          </a:p>
        </p:txBody>
      </p:sp>
      <p:pic>
        <p:nvPicPr>
          <p:cNvPr id="103426" name="Picture 2" descr="https://upload.wikimedia.org/wikipedia/commons/4/45/Indian_Country-Territory_1834.jpg"/>
          <p:cNvPicPr>
            <a:picLocks noChangeAspect="1" noChangeArrowheads="1"/>
          </p:cNvPicPr>
          <p:nvPr/>
        </p:nvPicPr>
        <p:blipFill>
          <a:blip r:embed="rId3"/>
          <a:srcRect/>
          <a:stretch>
            <a:fillRect/>
          </a:stretch>
        </p:blipFill>
        <p:spPr bwMode="auto">
          <a:xfrm>
            <a:off x="0" y="990600"/>
            <a:ext cx="9039225" cy="5248275"/>
          </a:xfrm>
          <a:prstGeom prst="rect">
            <a:avLst/>
          </a:prstGeom>
          <a:noFill/>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762000"/>
            <a:ext cx="9220200" cy="5529322"/>
            <a:chOff x="0" y="762000"/>
            <a:chExt cx="9220200" cy="5529322"/>
          </a:xfrm>
        </p:grpSpPr>
        <p:grpSp>
          <p:nvGrpSpPr>
            <p:cNvPr id="13" name="Group 12"/>
            <p:cNvGrpSpPr/>
            <p:nvPr/>
          </p:nvGrpSpPr>
          <p:grpSpPr>
            <a:xfrm>
              <a:off x="0" y="762000"/>
              <a:ext cx="9220200" cy="5529322"/>
              <a:chOff x="0" y="762000"/>
              <a:chExt cx="9220200" cy="5529322"/>
            </a:xfrm>
          </p:grpSpPr>
          <p:sp>
            <p:nvSpPr>
              <p:cNvPr id="23" name="Rectangle 22"/>
              <p:cNvSpPr/>
              <p:nvPr/>
            </p:nvSpPr>
            <p:spPr>
              <a:xfrm>
                <a:off x="76200" y="3429000"/>
                <a:ext cx="9144000" cy="2862322"/>
              </a:xfrm>
              <a:prstGeom prst="rect">
                <a:avLst/>
              </a:prstGeom>
            </p:spPr>
            <p:txBody>
              <a:bodyPr wrap="square">
                <a:spAutoFit/>
              </a:bodyPr>
              <a:lstStyle/>
              <a:p>
                <a:r>
                  <a:rPr lang="en-US" sz="3000" b="1" dirty="0" smtClean="0">
                    <a:ln>
                      <a:solidFill>
                        <a:schemeClr val="tx1"/>
                      </a:solidFill>
                    </a:ln>
                    <a:latin typeface="Bradley Hand ITC" pitchFamily="66" charset="0"/>
                  </a:rPr>
                  <a:t>"Indian country . . . all that </a:t>
                </a:r>
              </a:p>
              <a:p>
                <a:r>
                  <a:rPr lang="en-US" sz="3000" b="1" dirty="0" smtClean="0">
                    <a:ln>
                      <a:solidFill>
                        <a:schemeClr val="tx1"/>
                      </a:solidFill>
                    </a:ln>
                    <a:latin typeface="Bradley Hand ITC" pitchFamily="66" charset="0"/>
                  </a:rPr>
                  <a:t>part of the United States </a:t>
                </a:r>
              </a:p>
              <a:p>
                <a:r>
                  <a:rPr lang="en-US" sz="3000" b="1" dirty="0" smtClean="0">
                    <a:ln>
                      <a:solidFill>
                        <a:schemeClr val="tx1"/>
                      </a:solidFill>
                    </a:ln>
                    <a:latin typeface="Bradley Hand ITC" pitchFamily="66" charset="0"/>
                  </a:rPr>
                  <a:t>west of the Mississippi and </a:t>
                </a:r>
              </a:p>
              <a:p>
                <a:r>
                  <a:rPr lang="en-US" sz="3000" b="1" dirty="0" smtClean="0">
                    <a:ln>
                      <a:solidFill>
                        <a:schemeClr val="tx1"/>
                      </a:solidFill>
                    </a:ln>
                    <a:latin typeface="Bradley Hand ITC" pitchFamily="66" charset="0"/>
                  </a:rPr>
                  <a:t>not within the states of </a:t>
                </a:r>
              </a:p>
              <a:p>
                <a:r>
                  <a:rPr lang="en-US" sz="3000" b="1" dirty="0" smtClean="0">
                    <a:ln>
                      <a:solidFill>
                        <a:schemeClr val="tx1"/>
                      </a:solidFill>
                    </a:ln>
                    <a:latin typeface="Bradley Hand ITC" pitchFamily="66" charset="0"/>
                  </a:rPr>
                  <a:t>Missouri and Louisiana, </a:t>
                </a:r>
              </a:p>
              <a:p>
                <a:r>
                  <a:rPr lang="en-US" sz="3000" b="1" dirty="0" smtClean="0">
                    <a:ln>
                      <a:solidFill>
                        <a:schemeClr val="tx1"/>
                      </a:solidFill>
                    </a:ln>
                    <a:latin typeface="Bradley Hand ITC" pitchFamily="66" charset="0"/>
                  </a:rPr>
                  <a:t>or the territory of Arkansas." </a:t>
                </a:r>
                <a:endParaRPr lang="en-US" sz="3000" b="1" dirty="0">
                  <a:ln>
                    <a:solidFill>
                      <a:schemeClr val="tx1"/>
                    </a:solidFill>
                  </a:ln>
                  <a:latin typeface="Bradley Hand ITC" pitchFamily="66" charset="0"/>
                </a:endParaRPr>
              </a:p>
            </p:txBody>
          </p:sp>
          <p:sp>
            <p:nvSpPr>
              <p:cNvPr id="14" name="TextBox 13"/>
              <p:cNvSpPr txBox="1"/>
              <p:nvPr/>
            </p:nvSpPr>
            <p:spPr>
              <a:xfrm>
                <a:off x="0" y="762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1776: Push the Tribes WEST OF THE MISSISSIPPI River</a:t>
                </a:r>
                <a:endParaRPr lang="en-US" sz="3000" b="1" dirty="0">
                  <a:solidFill>
                    <a:srgbClr val="FF0000"/>
                  </a:solidFill>
                  <a:effectLst>
                    <a:outerShdw dist="38100" dir="7200000" algn="ctr" rotWithShape="0">
                      <a:schemeClr val="tx1"/>
                    </a:outerShdw>
                  </a:effectLst>
                </a:endParaRPr>
              </a:p>
            </p:txBody>
          </p:sp>
          <p:sp>
            <p:nvSpPr>
              <p:cNvPr id="16" name="TextBox 15"/>
              <p:cNvSpPr txBox="1"/>
              <p:nvPr/>
            </p:nvSpPr>
            <p:spPr>
              <a:xfrm>
                <a:off x="0" y="1298448"/>
                <a:ext cx="9144000" cy="553998"/>
              </a:xfrm>
              <a:prstGeom prst="rect">
                <a:avLst/>
              </a:prstGeom>
              <a:noFill/>
            </p:spPr>
            <p:txBody>
              <a:bodyPr wrap="square" rtlCol="0">
                <a:spAutoFit/>
              </a:bodyPr>
              <a:lstStyle/>
              <a:p>
                <a:pPr algn="ctr"/>
                <a:r>
                  <a:rPr lang="en-US" sz="3000" b="1" dirty="0" smtClean="0">
                    <a:solidFill>
                      <a:srgbClr val="FF0000"/>
                    </a:solidFill>
                    <a:effectLst>
                      <a:outerShdw dist="38100" dir="7200000" algn="ctr" rotWithShape="0">
                        <a:schemeClr val="tx1"/>
                      </a:outerShdw>
                    </a:effectLst>
                  </a:rPr>
                  <a:t>1803: Encourage INDIAN DEBT to gain their HOMELANDS</a:t>
                </a:r>
                <a:endParaRPr lang="en-US" sz="3000" b="1" dirty="0">
                  <a:solidFill>
                    <a:srgbClr val="FF0000"/>
                  </a:solidFill>
                  <a:effectLst>
                    <a:outerShdw dist="38100" dir="7200000" algn="ctr" rotWithShape="0">
                      <a:schemeClr val="tx1"/>
                    </a:outerShdw>
                  </a:effectLst>
                </a:endParaRPr>
              </a:p>
            </p:txBody>
          </p:sp>
          <p:sp>
            <p:nvSpPr>
              <p:cNvPr id="35" name="TextBox 34"/>
              <p:cNvSpPr txBox="1"/>
              <p:nvPr/>
            </p:nvSpPr>
            <p:spPr>
              <a:xfrm>
                <a:off x="0" y="1808202"/>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1825: Remove the tribes, with THEIR CONSENT</a:t>
                </a:r>
                <a:endParaRPr lang="en-US" sz="3000" b="1" dirty="0">
                  <a:solidFill>
                    <a:srgbClr val="FF0000"/>
                  </a:solidFill>
                  <a:effectLst>
                    <a:outerShdw dist="38100" dir="7200000" algn="ctr" rotWithShape="0">
                      <a:schemeClr val="tx1"/>
                    </a:outerShdw>
                  </a:effectLst>
                </a:endParaRPr>
              </a:p>
            </p:txBody>
          </p:sp>
          <p:sp>
            <p:nvSpPr>
              <p:cNvPr id="12" name="TextBox 11"/>
              <p:cNvSpPr txBox="1"/>
              <p:nvPr/>
            </p:nvSpPr>
            <p:spPr>
              <a:xfrm>
                <a:off x="0" y="2286000"/>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1830: INDIAN REMOVAL ACT</a:t>
                </a:r>
                <a:endParaRPr lang="en-US" sz="3000" b="1" dirty="0">
                  <a:solidFill>
                    <a:srgbClr val="FF0000"/>
                  </a:solidFill>
                  <a:effectLst>
                    <a:outerShdw dist="38100" dir="7200000" algn="ctr" rotWithShape="0">
                      <a:schemeClr val="tx1"/>
                    </a:outerShdw>
                  </a:effectLst>
                </a:endParaRPr>
              </a:p>
            </p:txBody>
          </p:sp>
        </p:grpSp>
        <p:cxnSp>
          <p:nvCxnSpPr>
            <p:cNvPr id="20" name="Straight Connector 19"/>
            <p:cNvCxnSpPr/>
            <p:nvPr/>
          </p:nvCxnSpPr>
          <p:spPr>
            <a:xfrm>
              <a:off x="228600" y="3886200"/>
              <a:ext cx="2438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2400" y="4800600"/>
              <a:ext cx="3581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28600" y="5257800"/>
            <a:ext cx="4419600" cy="915988"/>
            <a:chOff x="228600" y="5257800"/>
            <a:chExt cx="4419600" cy="915988"/>
          </a:xfrm>
        </p:grpSpPr>
        <p:cxnSp>
          <p:nvCxnSpPr>
            <p:cNvPr id="27" name="Straight Connector 26"/>
            <p:cNvCxnSpPr/>
            <p:nvPr/>
          </p:nvCxnSpPr>
          <p:spPr>
            <a:xfrm>
              <a:off x="228600" y="5257800"/>
              <a:ext cx="1600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28600" y="57150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2200" y="57150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95600" y="6172200"/>
              <a:ext cx="17526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Picture 3"/>
          <p:cNvPicPr>
            <a:picLocks noChangeAspect="1" noChangeArrowheads="1"/>
          </p:cNvPicPr>
          <p:nvPr/>
        </p:nvPicPr>
        <p:blipFill>
          <a:blip r:embed="rId2" cstate="print"/>
          <a:srcRect/>
          <a:stretch>
            <a:fillRect/>
          </a:stretch>
        </p:blipFill>
        <p:spPr bwMode="auto">
          <a:xfrm>
            <a:off x="4723473" y="2933342"/>
            <a:ext cx="4344327" cy="2667001"/>
          </a:xfrm>
          <a:prstGeom prst="rect">
            <a:avLst/>
          </a:prstGeom>
          <a:noFill/>
          <a:ln w="50800">
            <a:solidFill>
              <a:schemeClr val="tx1"/>
            </a:solidFill>
            <a:miter lim="800000"/>
            <a:headEnd/>
            <a:tailEnd/>
          </a:ln>
          <a:effectLst/>
        </p:spPr>
      </p:pic>
      <p:sp>
        <p:nvSpPr>
          <p:cNvPr id="22" name="TextBox 21"/>
          <p:cNvSpPr txBox="1"/>
          <p:nvPr/>
        </p:nvSpPr>
        <p:spPr>
          <a:xfrm>
            <a:off x="0" y="2779776"/>
            <a:ext cx="9144000" cy="553998"/>
          </a:xfrm>
          <a:prstGeom prst="rect">
            <a:avLst/>
          </a:prstGeom>
          <a:noFill/>
        </p:spPr>
        <p:txBody>
          <a:bodyPr wrap="square" rtlCol="0">
            <a:spAutoFit/>
          </a:bodyPr>
          <a:lstStyle/>
          <a:p>
            <a:r>
              <a:rPr lang="en-US" sz="3000" b="1" dirty="0" smtClean="0">
                <a:solidFill>
                  <a:srgbClr val="FF0000"/>
                </a:solidFill>
                <a:effectLst>
                  <a:outerShdw dist="38100" dir="7200000" algn="ctr" rotWithShape="0">
                    <a:schemeClr val="tx1"/>
                  </a:outerShdw>
                </a:effectLst>
              </a:rPr>
              <a:t>1834: Non-Intercourse Act</a:t>
            </a:r>
            <a:endParaRPr lang="en-US" sz="3000" b="1" dirty="0">
              <a:solidFill>
                <a:srgbClr val="FF0000"/>
              </a:solidFill>
              <a:effectLst>
                <a:outerShdw dist="38100" dir="7200000" algn="ctr" rotWithShape="0">
                  <a:schemeClr val="tx1"/>
                </a:outerShdw>
              </a:effectLst>
            </a:endParaRPr>
          </a:p>
        </p:txBody>
      </p:sp>
      <p:pic>
        <p:nvPicPr>
          <p:cNvPr id="24" name="Picture 3"/>
          <p:cNvPicPr>
            <a:picLocks noChangeAspect="1" noChangeArrowheads="1"/>
          </p:cNvPicPr>
          <p:nvPr/>
        </p:nvPicPr>
        <p:blipFill>
          <a:blip r:embed="rId3"/>
          <a:srcRect/>
          <a:stretch>
            <a:fillRect/>
          </a:stretch>
        </p:blipFill>
        <p:spPr bwMode="auto">
          <a:xfrm>
            <a:off x="0" y="1219200"/>
            <a:ext cx="9156700" cy="5621338"/>
          </a:xfrm>
          <a:prstGeom prst="rect">
            <a:avLst/>
          </a:prstGeom>
          <a:noFill/>
          <a:ln w="9525">
            <a:noFill/>
            <a:miter lim="800000"/>
            <a:headEnd/>
            <a:tailEnd/>
          </a:ln>
          <a:effectLst/>
        </p:spPr>
      </p:pic>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7" name="Freeform 16"/>
          <p:cNvSpPr/>
          <p:nvPr/>
        </p:nvSpPr>
        <p:spPr>
          <a:xfrm>
            <a:off x="4495800" y="1981200"/>
            <a:ext cx="1219200" cy="4136572"/>
          </a:xfrm>
          <a:custGeom>
            <a:avLst/>
            <a:gdLst>
              <a:gd name="connsiteX0" fmla="*/ 0 w 1094015"/>
              <a:gd name="connsiteY0" fmla="*/ 0 h 3984172"/>
              <a:gd name="connsiteX1" fmla="*/ 114300 w 1094015"/>
              <a:gd name="connsiteY1" fmla="*/ 195943 h 3984172"/>
              <a:gd name="connsiteX2" fmla="*/ 228600 w 1094015"/>
              <a:gd name="connsiteY2" fmla="*/ 277586 h 3984172"/>
              <a:gd name="connsiteX3" fmla="*/ 179615 w 1094015"/>
              <a:gd name="connsiteY3" fmla="*/ 457200 h 3984172"/>
              <a:gd name="connsiteX4" fmla="*/ 163286 w 1094015"/>
              <a:gd name="connsiteY4" fmla="*/ 587829 h 3984172"/>
              <a:gd name="connsiteX5" fmla="*/ 342900 w 1094015"/>
              <a:gd name="connsiteY5" fmla="*/ 718457 h 3984172"/>
              <a:gd name="connsiteX6" fmla="*/ 587829 w 1094015"/>
              <a:gd name="connsiteY6" fmla="*/ 947057 h 3984172"/>
              <a:gd name="connsiteX7" fmla="*/ 604158 w 1094015"/>
              <a:gd name="connsiteY7" fmla="*/ 1061357 h 3984172"/>
              <a:gd name="connsiteX8" fmla="*/ 751115 w 1094015"/>
              <a:gd name="connsiteY8" fmla="*/ 1224643 h 3984172"/>
              <a:gd name="connsiteX9" fmla="*/ 751115 w 1094015"/>
              <a:gd name="connsiteY9" fmla="*/ 1338943 h 3984172"/>
              <a:gd name="connsiteX10" fmla="*/ 718458 w 1094015"/>
              <a:gd name="connsiteY10" fmla="*/ 1420586 h 3984172"/>
              <a:gd name="connsiteX11" fmla="*/ 685800 w 1094015"/>
              <a:gd name="connsiteY11" fmla="*/ 1453243 h 3984172"/>
              <a:gd name="connsiteX12" fmla="*/ 669472 w 1094015"/>
              <a:gd name="connsiteY12" fmla="*/ 1551214 h 3984172"/>
              <a:gd name="connsiteX13" fmla="*/ 587829 w 1094015"/>
              <a:gd name="connsiteY13" fmla="*/ 1649186 h 3984172"/>
              <a:gd name="connsiteX14" fmla="*/ 587829 w 1094015"/>
              <a:gd name="connsiteY14" fmla="*/ 1796143 h 3984172"/>
              <a:gd name="connsiteX15" fmla="*/ 653143 w 1094015"/>
              <a:gd name="connsiteY15" fmla="*/ 1877786 h 3984172"/>
              <a:gd name="connsiteX16" fmla="*/ 751115 w 1094015"/>
              <a:gd name="connsiteY16" fmla="*/ 1975757 h 3984172"/>
              <a:gd name="connsiteX17" fmla="*/ 832758 w 1094015"/>
              <a:gd name="connsiteY17" fmla="*/ 1992086 h 3984172"/>
              <a:gd name="connsiteX18" fmla="*/ 816429 w 1094015"/>
              <a:gd name="connsiteY18" fmla="*/ 2122714 h 3984172"/>
              <a:gd name="connsiteX19" fmla="*/ 930729 w 1094015"/>
              <a:gd name="connsiteY19" fmla="*/ 2188029 h 3984172"/>
              <a:gd name="connsiteX20" fmla="*/ 963386 w 1094015"/>
              <a:gd name="connsiteY20" fmla="*/ 2286000 h 3984172"/>
              <a:gd name="connsiteX21" fmla="*/ 947058 w 1094015"/>
              <a:gd name="connsiteY21" fmla="*/ 2465614 h 3984172"/>
              <a:gd name="connsiteX22" fmla="*/ 849086 w 1094015"/>
              <a:gd name="connsiteY22" fmla="*/ 2726872 h 3984172"/>
              <a:gd name="connsiteX23" fmla="*/ 734786 w 1094015"/>
              <a:gd name="connsiteY23" fmla="*/ 2939143 h 3984172"/>
              <a:gd name="connsiteX24" fmla="*/ 702129 w 1094015"/>
              <a:gd name="connsiteY24" fmla="*/ 3151414 h 3984172"/>
              <a:gd name="connsiteX25" fmla="*/ 767443 w 1094015"/>
              <a:gd name="connsiteY25" fmla="*/ 3363686 h 3984172"/>
              <a:gd name="connsiteX26" fmla="*/ 702129 w 1094015"/>
              <a:gd name="connsiteY26" fmla="*/ 3445329 h 3984172"/>
              <a:gd name="connsiteX27" fmla="*/ 685800 w 1094015"/>
              <a:gd name="connsiteY27" fmla="*/ 3592286 h 3984172"/>
              <a:gd name="connsiteX28" fmla="*/ 767443 w 1094015"/>
              <a:gd name="connsiteY28" fmla="*/ 3755572 h 3984172"/>
              <a:gd name="connsiteX29" fmla="*/ 849086 w 1094015"/>
              <a:gd name="connsiteY29" fmla="*/ 3820886 h 3984172"/>
              <a:gd name="connsiteX30" fmla="*/ 996043 w 1094015"/>
              <a:gd name="connsiteY30" fmla="*/ 3869872 h 3984172"/>
              <a:gd name="connsiteX31" fmla="*/ 1094015 w 1094015"/>
              <a:gd name="connsiteY31" fmla="*/ 398417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4015" h="3984172">
                <a:moveTo>
                  <a:pt x="0" y="0"/>
                </a:moveTo>
                <a:cubicBezTo>
                  <a:pt x="38100" y="74839"/>
                  <a:pt x="76200" y="149679"/>
                  <a:pt x="114300" y="195943"/>
                </a:cubicBezTo>
                <a:cubicBezTo>
                  <a:pt x="152400" y="242207"/>
                  <a:pt x="217714" y="234043"/>
                  <a:pt x="228600" y="277586"/>
                </a:cubicBezTo>
                <a:cubicBezTo>
                  <a:pt x="239486" y="321129"/>
                  <a:pt x="190501" y="405493"/>
                  <a:pt x="179615" y="457200"/>
                </a:cubicBezTo>
                <a:cubicBezTo>
                  <a:pt x="168729" y="508907"/>
                  <a:pt x="136072" y="544286"/>
                  <a:pt x="163286" y="587829"/>
                </a:cubicBezTo>
                <a:cubicBezTo>
                  <a:pt x="190500" y="631372"/>
                  <a:pt x="272143" y="658586"/>
                  <a:pt x="342900" y="718457"/>
                </a:cubicBezTo>
                <a:cubicBezTo>
                  <a:pt x="413657" y="778328"/>
                  <a:pt x="544286" y="889907"/>
                  <a:pt x="587829" y="947057"/>
                </a:cubicBezTo>
                <a:cubicBezTo>
                  <a:pt x="631372" y="1004207"/>
                  <a:pt x="576944" y="1015093"/>
                  <a:pt x="604158" y="1061357"/>
                </a:cubicBezTo>
                <a:cubicBezTo>
                  <a:pt x="631372" y="1107621"/>
                  <a:pt x="726622" y="1178379"/>
                  <a:pt x="751115" y="1224643"/>
                </a:cubicBezTo>
                <a:cubicBezTo>
                  <a:pt x="775608" y="1270907"/>
                  <a:pt x="756558" y="1306286"/>
                  <a:pt x="751115" y="1338943"/>
                </a:cubicBezTo>
                <a:cubicBezTo>
                  <a:pt x="745672" y="1371600"/>
                  <a:pt x="729344" y="1401536"/>
                  <a:pt x="718458" y="1420586"/>
                </a:cubicBezTo>
                <a:cubicBezTo>
                  <a:pt x="707572" y="1439636"/>
                  <a:pt x="693964" y="1431472"/>
                  <a:pt x="685800" y="1453243"/>
                </a:cubicBezTo>
                <a:cubicBezTo>
                  <a:pt x="677636" y="1475014"/>
                  <a:pt x="685800" y="1518557"/>
                  <a:pt x="669472" y="1551214"/>
                </a:cubicBezTo>
                <a:cubicBezTo>
                  <a:pt x="653144" y="1583871"/>
                  <a:pt x="601436" y="1608365"/>
                  <a:pt x="587829" y="1649186"/>
                </a:cubicBezTo>
                <a:cubicBezTo>
                  <a:pt x="574222" y="1690007"/>
                  <a:pt x="576943" y="1758043"/>
                  <a:pt x="587829" y="1796143"/>
                </a:cubicBezTo>
                <a:cubicBezTo>
                  <a:pt x="598715" y="1834243"/>
                  <a:pt x="625929" y="1847850"/>
                  <a:pt x="653143" y="1877786"/>
                </a:cubicBezTo>
                <a:cubicBezTo>
                  <a:pt x="680357" y="1907722"/>
                  <a:pt x="721179" y="1956707"/>
                  <a:pt x="751115" y="1975757"/>
                </a:cubicBezTo>
                <a:cubicBezTo>
                  <a:pt x="781051" y="1994807"/>
                  <a:pt x="821872" y="1967593"/>
                  <a:pt x="832758" y="1992086"/>
                </a:cubicBezTo>
                <a:cubicBezTo>
                  <a:pt x="843644" y="2016579"/>
                  <a:pt x="800101" y="2090057"/>
                  <a:pt x="816429" y="2122714"/>
                </a:cubicBezTo>
                <a:cubicBezTo>
                  <a:pt x="832757" y="2155371"/>
                  <a:pt x="906236" y="2160815"/>
                  <a:pt x="930729" y="2188029"/>
                </a:cubicBezTo>
                <a:cubicBezTo>
                  <a:pt x="955222" y="2215243"/>
                  <a:pt x="960665" y="2239736"/>
                  <a:pt x="963386" y="2286000"/>
                </a:cubicBezTo>
                <a:cubicBezTo>
                  <a:pt x="966107" y="2332264"/>
                  <a:pt x="966108" y="2392135"/>
                  <a:pt x="947058" y="2465614"/>
                </a:cubicBezTo>
                <a:cubicBezTo>
                  <a:pt x="928008" y="2539093"/>
                  <a:pt x="884465" y="2647951"/>
                  <a:pt x="849086" y="2726872"/>
                </a:cubicBezTo>
                <a:cubicBezTo>
                  <a:pt x="813707" y="2805794"/>
                  <a:pt x="759279" y="2868386"/>
                  <a:pt x="734786" y="2939143"/>
                </a:cubicBezTo>
                <a:cubicBezTo>
                  <a:pt x="710293" y="3009900"/>
                  <a:pt x="696686" y="3080657"/>
                  <a:pt x="702129" y="3151414"/>
                </a:cubicBezTo>
                <a:cubicBezTo>
                  <a:pt x="707572" y="3222171"/>
                  <a:pt x="767443" y="3314700"/>
                  <a:pt x="767443" y="3363686"/>
                </a:cubicBezTo>
                <a:cubicBezTo>
                  <a:pt x="767443" y="3412672"/>
                  <a:pt x="715736" y="3407229"/>
                  <a:pt x="702129" y="3445329"/>
                </a:cubicBezTo>
                <a:cubicBezTo>
                  <a:pt x="688522" y="3483429"/>
                  <a:pt x="674914" y="3540579"/>
                  <a:pt x="685800" y="3592286"/>
                </a:cubicBezTo>
                <a:cubicBezTo>
                  <a:pt x="696686" y="3643993"/>
                  <a:pt x="740229" y="3717472"/>
                  <a:pt x="767443" y="3755572"/>
                </a:cubicBezTo>
                <a:cubicBezTo>
                  <a:pt x="794657" y="3793672"/>
                  <a:pt x="810986" y="3801836"/>
                  <a:pt x="849086" y="3820886"/>
                </a:cubicBezTo>
                <a:cubicBezTo>
                  <a:pt x="887186" y="3839936"/>
                  <a:pt x="955221" y="3842658"/>
                  <a:pt x="996043" y="3869872"/>
                </a:cubicBezTo>
                <a:cubicBezTo>
                  <a:pt x="1036865" y="3897086"/>
                  <a:pt x="1074965" y="3978729"/>
                  <a:pt x="1094015" y="3984172"/>
                </a:cubicBezTo>
              </a:path>
            </a:pathLst>
          </a:custGeom>
          <a:ln w="76200"/>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26" name="Rectangle 25"/>
          <p:cNvSpPr/>
          <p:nvPr/>
        </p:nvSpPr>
        <p:spPr>
          <a:xfrm>
            <a:off x="2971800" y="2743200"/>
            <a:ext cx="14478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362200" y="2306360"/>
            <a:ext cx="2445926" cy="1046440"/>
          </a:xfrm>
          <a:prstGeom prst="rect">
            <a:avLst/>
          </a:prstGeom>
          <a:noFill/>
        </p:spPr>
        <p:txBody>
          <a:bodyPr wrap="none" rtlCol="0">
            <a:spAutoFit/>
          </a:bodyPr>
          <a:lstStyle/>
          <a:p>
            <a:pPr algn="ctr"/>
            <a:r>
              <a:rPr lang="en-US" sz="2600" b="1" dirty="0" smtClean="0">
                <a:solidFill>
                  <a:schemeClr val="bg1"/>
                </a:solidFill>
                <a:effectLst>
                  <a:outerShdw dist="50800" dir="7200000" algn="ctr" rotWithShape="0">
                    <a:schemeClr val="tx1"/>
                  </a:outerShdw>
                </a:effectLst>
              </a:rPr>
              <a:t>INDIAN </a:t>
            </a:r>
          </a:p>
          <a:p>
            <a:pPr algn="ctr"/>
            <a:endParaRPr lang="en-US" sz="1000" b="1" dirty="0" smtClean="0">
              <a:solidFill>
                <a:schemeClr val="bg1"/>
              </a:solidFill>
              <a:effectLst>
                <a:outerShdw dist="50800" dir="7200000" algn="ctr" rotWithShape="0">
                  <a:schemeClr val="tx1"/>
                </a:outerShdw>
              </a:effectLst>
            </a:endParaRPr>
          </a:p>
          <a:p>
            <a:pPr algn="ctr"/>
            <a:r>
              <a:rPr lang="en-US" sz="2600" b="1" dirty="0" smtClean="0">
                <a:solidFill>
                  <a:schemeClr val="bg1"/>
                </a:solidFill>
                <a:effectLst>
                  <a:outerShdw dist="50800" dir="7200000" algn="ctr" rotWithShape="0">
                    <a:schemeClr val="tx1"/>
                  </a:outerShdw>
                </a:effectLst>
              </a:rPr>
              <a:t>            COUNTRY</a:t>
            </a:r>
          </a:p>
        </p:txBody>
      </p:sp>
      <p:pic>
        <p:nvPicPr>
          <p:cNvPr id="1026"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648200" y="3810000"/>
            <a:ext cx="685800" cy="685800"/>
          </a:xfrm>
          <a:prstGeom prst="rect">
            <a:avLst/>
          </a:prstGeom>
          <a:noFill/>
        </p:spPr>
      </p:pic>
      <p:pic>
        <p:nvPicPr>
          <p:cNvPr id="31"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724400" y="5334000"/>
            <a:ext cx="685800" cy="685800"/>
          </a:xfrm>
          <a:prstGeom prst="rect">
            <a:avLst/>
          </a:prstGeom>
          <a:noFill/>
        </p:spPr>
      </p:pic>
      <p:pic>
        <p:nvPicPr>
          <p:cNvPr id="32" name="Picture 2" descr="C:\Users\Sandra\AppData\Local\Microsoft\Windows\INetCache\IE\6X49EDLW\120px-X_mark_18x18_02.svg[1].png"/>
          <p:cNvPicPr>
            <a:picLocks noChangeAspect="1" noChangeArrowheads="1"/>
          </p:cNvPicPr>
          <p:nvPr/>
        </p:nvPicPr>
        <p:blipFill>
          <a:blip r:embed="rId4"/>
          <a:srcRect/>
          <a:stretch>
            <a:fillRect/>
          </a:stretch>
        </p:blipFill>
        <p:spPr bwMode="auto">
          <a:xfrm>
            <a:off x="4648200" y="4495800"/>
            <a:ext cx="685800" cy="685800"/>
          </a:xfrm>
          <a:prstGeom prst="rect">
            <a:avLst/>
          </a:prstGeom>
          <a:noFill/>
        </p:spPr>
      </p:pic>
      <p:sp>
        <p:nvSpPr>
          <p:cNvPr id="28" name="Freeform 27"/>
          <p:cNvSpPr>
            <a:spLocks noChangeAspect="1"/>
          </p:cNvSpPr>
          <p:nvPr/>
        </p:nvSpPr>
        <p:spPr>
          <a:xfrm>
            <a:off x="3200400" y="2819400"/>
            <a:ext cx="2133600" cy="220438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solidFill>
            <a:srgbClr val="FF0000"/>
          </a:solid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1842407" y="1763486"/>
            <a:ext cx="3028950" cy="4180114"/>
            <a:chOff x="1842407" y="1763486"/>
            <a:chExt cx="3028950" cy="4180114"/>
          </a:xfrm>
        </p:grpSpPr>
        <p:sp>
          <p:nvSpPr>
            <p:cNvPr id="29" name="Freeform 28"/>
            <p:cNvSpPr/>
            <p:nvPr/>
          </p:nvSpPr>
          <p:spPr>
            <a:xfrm>
              <a:off x="1842407" y="1763486"/>
              <a:ext cx="3028950" cy="4180114"/>
            </a:xfrm>
            <a:custGeom>
              <a:avLst/>
              <a:gdLst>
                <a:gd name="connsiteX0" fmla="*/ 3007179 w 3028950"/>
                <a:gd name="connsiteY0" fmla="*/ 3951514 h 3951514"/>
                <a:gd name="connsiteX1" fmla="*/ 3023507 w 3028950"/>
                <a:gd name="connsiteY1" fmla="*/ 3641271 h 3951514"/>
                <a:gd name="connsiteX2" fmla="*/ 2974522 w 3028950"/>
                <a:gd name="connsiteY2" fmla="*/ 3461657 h 3951514"/>
                <a:gd name="connsiteX3" fmla="*/ 2941864 w 3028950"/>
                <a:gd name="connsiteY3" fmla="*/ 3331028 h 3951514"/>
                <a:gd name="connsiteX4" fmla="*/ 2925536 w 3028950"/>
                <a:gd name="connsiteY4" fmla="*/ 3184071 h 3951514"/>
                <a:gd name="connsiteX5" fmla="*/ 2713264 w 3028950"/>
                <a:gd name="connsiteY5" fmla="*/ 3135085 h 3951514"/>
                <a:gd name="connsiteX6" fmla="*/ 2468336 w 3028950"/>
                <a:gd name="connsiteY6" fmla="*/ 3135085 h 3951514"/>
                <a:gd name="connsiteX7" fmla="*/ 2305050 w 3028950"/>
                <a:gd name="connsiteY7" fmla="*/ 3151414 h 3951514"/>
                <a:gd name="connsiteX8" fmla="*/ 2109107 w 3028950"/>
                <a:gd name="connsiteY8" fmla="*/ 3069771 h 3951514"/>
                <a:gd name="connsiteX9" fmla="*/ 1896836 w 3028950"/>
                <a:gd name="connsiteY9" fmla="*/ 2955471 h 3951514"/>
                <a:gd name="connsiteX10" fmla="*/ 1945822 w 3028950"/>
                <a:gd name="connsiteY10" fmla="*/ 2269671 h 3951514"/>
                <a:gd name="connsiteX11" fmla="*/ 1749879 w 3028950"/>
                <a:gd name="connsiteY11" fmla="*/ 2237014 h 3951514"/>
                <a:gd name="connsiteX12" fmla="*/ 1504950 w 3028950"/>
                <a:gd name="connsiteY12" fmla="*/ 2237014 h 3951514"/>
                <a:gd name="connsiteX13" fmla="*/ 1292679 w 3028950"/>
                <a:gd name="connsiteY13" fmla="*/ 2204357 h 3951514"/>
                <a:gd name="connsiteX14" fmla="*/ 1129393 w 3028950"/>
                <a:gd name="connsiteY14" fmla="*/ 2171700 h 3951514"/>
                <a:gd name="connsiteX15" fmla="*/ 949779 w 3028950"/>
                <a:gd name="connsiteY15" fmla="*/ 2106385 h 3951514"/>
                <a:gd name="connsiteX16" fmla="*/ 884464 w 3028950"/>
                <a:gd name="connsiteY16" fmla="*/ 2090057 h 3951514"/>
                <a:gd name="connsiteX17" fmla="*/ 868136 w 3028950"/>
                <a:gd name="connsiteY17" fmla="*/ 2057400 h 3951514"/>
                <a:gd name="connsiteX18" fmla="*/ 917122 w 3028950"/>
                <a:gd name="connsiteY18" fmla="*/ 1436914 h 3951514"/>
                <a:gd name="connsiteX19" fmla="*/ 917122 w 3028950"/>
                <a:gd name="connsiteY19" fmla="*/ 1306285 h 3951514"/>
                <a:gd name="connsiteX20" fmla="*/ 737507 w 3028950"/>
                <a:gd name="connsiteY20" fmla="*/ 1306285 h 3951514"/>
                <a:gd name="connsiteX21" fmla="*/ 508907 w 3028950"/>
                <a:gd name="connsiteY21" fmla="*/ 1028700 h 3951514"/>
                <a:gd name="connsiteX22" fmla="*/ 476250 w 3028950"/>
                <a:gd name="connsiteY22" fmla="*/ 849085 h 3951514"/>
                <a:gd name="connsiteX23" fmla="*/ 280307 w 3028950"/>
                <a:gd name="connsiteY23" fmla="*/ 702128 h 3951514"/>
                <a:gd name="connsiteX24" fmla="*/ 133350 w 3028950"/>
                <a:gd name="connsiteY24" fmla="*/ 685800 h 3951514"/>
                <a:gd name="connsiteX25" fmla="*/ 19050 w 3028950"/>
                <a:gd name="connsiteY25" fmla="*/ 620485 h 3951514"/>
                <a:gd name="connsiteX26" fmla="*/ 19050 w 3028950"/>
                <a:gd name="connsiteY26" fmla="*/ 424543 h 3951514"/>
                <a:gd name="connsiteX27" fmla="*/ 100693 w 3028950"/>
                <a:gd name="connsiteY27" fmla="*/ 277585 h 3951514"/>
                <a:gd name="connsiteX28" fmla="*/ 149679 w 3028950"/>
                <a:gd name="connsiteY28" fmla="*/ 277585 h 3951514"/>
                <a:gd name="connsiteX29" fmla="*/ 214993 w 3028950"/>
                <a:gd name="connsiteY29" fmla="*/ 277585 h 3951514"/>
                <a:gd name="connsiteX30" fmla="*/ 263979 w 3028950"/>
                <a:gd name="connsiteY30" fmla="*/ 228600 h 3951514"/>
                <a:gd name="connsiteX31" fmla="*/ 247650 w 3028950"/>
                <a:gd name="connsiteY31" fmla="*/ 0 h 39515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247650 w 3028950"/>
                <a:gd name="connsiteY31" fmla="*/ 0 h 41801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247650 w 3028950"/>
                <a:gd name="connsiteY31" fmla="*/ 0 h 4180114"/>
                <a:gd name="connsiteX0" fmla="*/ 3114136 w 3135907"/>
                <a:gd name="connsiteY0" fmla="*/ 4180114 h 4180114"/>
                <a:gd name="connsiteX1" fmla="*/ 3130464 w 3135907"/>
                <a:gd name="connsiteY1" fmla="*/ 3869871 h 4180114"/>
                <a:gd name="connsiteX2" fmla="*/ 3081479 w 3135907"/>
                <a:gd name="connsiteY2" fmla="*/ 3690257 h 4180114"/>
                <a:gd name="connsiteX3" fmla="*/ 3048821 w 3135907"/>
                <a:gd name="connsiteY3" fmla="*/ 3559628 h 4180114"/>
                <a:gd name="connsiteX4" fmla="*/ 3032493 w 3135907"/>
                <a:gd name="connsiteY4" fmla="*/ 3412671 h 4180114"/>
                <a:gd name="connsiteX5" fmla="*/ 2820221 w 3135907"/>
                <a:gd name="connsiteY5" fmla="*/ 3363685 h 4180114"/>
                <a:gd name="connsiteX6" fmla="*/ 2575293 w 3135907"/>
                <a:gd name="connsiteY6" fmla="*/ 3363685 h 4180114"/>
                <a:gd name="connsiteX7" fmla="*/ 2412007 w 3135907"/>
                <a:gd name="connsiteY7" fmla="*/ 3380014 h 4180114"/>
                <a:gd name="connsiteX8" fmla="*/ 2216064 w 3135907"/>
                <a:gd name="connsiteY8" fmla="*/ 3298371 h 4180114"/>
                <a:gd name="connsiteX9" fmla="*/ 2003793 w 3135907"/>
                <a:gd name="connsiteY9" fmla="*/ 3184071 h 4180114"/>
                <a:gd name="connsiteX10" fmla="*/ 2052779 w 3135907"/>
                <a:gd name="connsiteY10" fmla="*/ 2498271 h 4180114"/>
                <a:gd name="connsiteX11" fmla="*/ 1856836 w 3135907"/>
                <a:gd name="connsiteY11" fmla="*/ 2465614 h 4180114"/>
                <a:gd name="connsiteX12" fmla="*/ 1611907 w 3135907"/>
                <a:gd name="connsiteY12" fmla="*/ 2465614 h 4180114"/>
                <a:gd name="connsiteX13" fmla="*/ 1399636 w 3135907"/>
                <a:gd name="connsiteY13" fmla="*/ 2432957 h 4180114"/>
                <a:gd name="connsiteX14" fmla="*/ 1236350 w 3135907"/>
                <a:gd name="connsiteY14" fmla="*/ 2400300 h 4180114"/>
                <a:gd name="connsiteX15" fmla="*/ 1056736 w 3135907"/>
                <a:gd name="connsiteY15" fmla="*/ 2334985 h 4180114"/>
                <a:gd name="connsiteX16" fmla="*/ 991421 w 3135907"/>
                <a:gd name="connsiteY16" fmla="*/ 2318657 h 4180114"/>
                <a:gd name="connsiteX17" fmla="*/ 975093 w 3135907"/>
                <a:gd name="connsiteY17" fmla="*/ 2286000 h 4180114"/>
                <a:gd name="connsiteX18" fmla="*/ 1024079 w 3135907"/>
                <a:gd name="connsiteY18" fmla="*/ 1665514 h 4180114"/>
                <a:gd name="connsiteX19" fmla="*/ 1024079 w 3135907"/>
                <a:gd name="connsiteY19" fmla="*/ 1534885 h 4180114"/>
                <a:gd name="connsiteX20" fmla="*/ 844464 w 3135907"/>
                <a:gd name="connsiteY20" fmla="*/ 1534885 h 4180114"/>
                <a:gd name="connsiteX21" fmla="*/ 615864 w 3135907"/>
                <a:gd name="connsiteY21" fmla="*/ 1257300 h 4180114"/>
                <a:gd name="connsiteX22" fmla="*/ 583207 w 3135907"/>
                <a:gd name="connsiteY22" fmla="*/ 1077685 h 4180114"/>
                <a:gd name="connsiteX23" fmla="*/ 387264 w 3135907"/>
                <a:gd name="connsiteY23" fmla="*/ 930728 h 4180114"/>
                <a:gd name="connsiteX24" fmla="*/ 240307 w 3135907"/>
                <a:gd name="connsiteY24" fmla="*/ 914400 h 4180114"/>
                <a:gd name="connsiteX25" fmla="*/ 126007 w 3135907"/>
                <a:gd name="connsiteY25" fmla="*/ 849085 h 4180114"/>
                <a:gd name="connsiteX26" fmla="*/ 126007 w 3135907"/>
                <a:gd name="connsiteY26" fmla="*/ 653143 h 4180114"/>
                <a:gd name="connsiteX27" fmla="*/ 207650 w 3135907"/>
                <a:gd name="connsiteY27" fmla="*/ 506185 h 4180114"/>
                <a:gd name="connsiteX28" fmla="*/ 256636 w 3135907"/>
                <a:gd name="connsiteY28" fmla="*/ 506185 h 4180114"/>
                <a:gd name="connsiteX29" fmla="*/ 321950 w 3135907"/>
                <a:gd name="connsiteY29" fmla="*/ 506185 h 4180114"/>
                <a:gd name="connsiteX30" fmla="*/ 370936 w 3135907"/>
                <a:gd name="connsiteY30" fmla="*/ 457200 h 4180114"/>
                <a:gd name="connsiteX31" fmla="*/ 202207 w 3135907"/>
                <a:gd name="connsiteY31" fmla="*/ 0 h 4180114"/>
                <a:gd name="connsiteX0" fmla="*/ 3007179 w 3028950"/>
                <a:gd name="connsiteY0" fmla="*/ 4180114 h 4180114"/>
                <a:gd name="connsiteX1" fmla="*/ 3023507 w 3028950"/>
                <a:gd name="connsiteY1" fmla="*/ 3869871 h 4180114"/>
                <a:gd name="connsiteX2" fmla="*/ 2974522 w 3028950"/>
                <a:gd name="connsiteY2" fmla="*/ 3690257 h 4180114"/>
                <a:gd name="connsiteX3" fmla="*/ 2941864 w 3028950"/>
                <a:gd name="connsiteY3" fmla="*/ 3559628 h 4180114"/>
                <a:gd name="connsiteX4" fmla="*/ 2925536 w 3028950"/>
                <a:gd name="connsiteY4" fmla="*/ 3412671 h 4180114"/>
                <a:gd name="connsiteX5" fmla="*/ 2713264 w 3028950"/>
                <a:gd name="connsiteY5" fmla="*/ 3363685 h 4180114"/>
                <a:gd name="connsiteX6" fmla="*/ 2468336 w 3028950"/>
                <a:gd name="connsiteY6" fmla="*/ 3363685 h 4180114"/>
                <a:gd name="connsiteX7" fmla="*/ 2305050 w 3028950"/>
                <a:gd name="connsiteY7" fmla="*/ 3380014 h 4180114"/>
                <a:gd name="connsiteX8" fmla="*/ 2109107 w 3028950"/>
                <a:gd name="connsiteY8" fmla="*/ 3298371 h 4180114"/>
                <a:gd name="connsiteX9" fmla="*/ 1896836 w 3028950"/>
                <a:gd name="connsiteY9" fmla="*/ 3184071 h 4180114"/>
                <a:gd name="connsiteX10" fmla="*/ 1945822 w 3028950"/>
                <a:gd name="connsiteY10" fmla="*/ 2498271 h 4180114"/>
                <a:gd name="connsiteX11" fmla="*/ 1749879 w 3028950"/>
                <a:gd name="connsiteY11" fmla="*/ 2465614 h 4180114"/>
                <a:gd name="connsiteX12" fmla="*/ 1504950 w 3028950"/>
                <a:gd name="connsiteY12" fmla="*/ 2465614 h 4180114"/>
                <a:gd name="connsiteX13" fmla="*/ 1292679 w 3028950"/>
                <a:gd name="connsiteY13" fmla="*/ 2432957 h 4180114"/>
                <a:gd name="connsiteX14" fmla="*/ 1129393 w 3028950"/>
                <a:gd name="connsiteY14" fmla="*/ 2400300 h 4180114"/>
                <a:gd name="connsiteX15" fmla="*/ 949779 w 3028950"/>
                <a:gd name="connsiteY15" fmla="*/ 2334985 h 4180114"/>
                <a:gd name="connsiteX16" fmla="*/ 884464 w 3028950"/>
                <a:gd name="connsiteY16" fmla="*/ 2318657 h 4180114"/>
                <a:gd name="connsiteX17" fmla="*/ 868136 w 3028950"/>
                <a:gd name="connsiteY17" fmla="*/ 2286000 h 4180114"/>
                <a:gd name="connsiteX18" fmla="*/ 917122 w 3028950"/>
                <a:gd name="connsiteY18" fmla="*/ 1665514 h 4180114"/>
                <a:gd name="connsiteX19" fmla="*/ 917122 w 3028950"/>
                <a:gd name="connsiteY19" fmla="*/ 1534885 h 4180114"/>
                <a:gd name="connsiteX20" fmla="*/ 737507 w 3028950"/>
                <a:gd name="connsiteY20" fmla="*/ 1534885 h 4180114"/>
                <a:gd name="connsiteX21" fmla="*/ 508907 w 3028950"/>
                <a:gd name="connsiteY21" fmla="*/ 1257300 h 4180114"/>
                <a:gd name="connsiteX22" fmla="*/ 476250 w 3028950"/>
                <a:gd name="connsiteY22" fmla="*/ 1077685 h 4180114"/>
                <a:gd name="connsiteX23" fmla="*/ 280307 w 3028950"/>
                <a:gd name="connsiteY23" fmla="*/ 930728 h 4180114"/>
                <a:gd name="connsiteX24" fmla="*/ 133350 w 3028950"/>
                <a:gd name="connsiteY24" fmla="*/ 914400 h 4180114"/>
                <a:gd name="connsiteX25" fmla="*/ 19050 w 3028950"/>
                <a:gd name="connsiteY25" fmla="*/ 849085 h 4180114"/>
                <a:gd name="connsiteX26" fmla="*/ 19050 w 3028950"/>
                <a:gd name="connsiteY26" fmla="*/ 653143 h 4180114"/>
                <a:gd name="connsiteX27" fmla="*/ 100693 w 3028950"/>
                <a:gd name="connsiteY27" fmla="*/ 506185 h 4180114"/>
                <a:gd name="connsiteX28" fmla="*/ 149679 w 3028950"/>
                <a:gd name="connsiteY28" fmla="*/ 506185 h 4180114"/>
                <a:gd name="connsiteX29" fmla="*/ 214993 w 3028950"/>
                <a:gd name="connsiteY29" fmla="*/ 506185 h 4180114"/>
                <a:gd name="connsiteX30" fmla="*/ 263979 w 3028950"/>
                <a:gd name="connsiteY30" fmla="*/ 457200 h 4180114"/>
                <a:gd name="connsiteX31" fmla="*/ 95250 w 3028950"/>
                <a:gd name="connsiteY31" fmla="*/ 0 h 418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8950" h="4180114">
                  <a:moveTo>
                    <a:pt x="3007179" y="4180114"/>
                  </a:moveTo>
                  <a:cubicBezTo>
                    <a:pt x="3018064" y="4065814"/>
                    <a:pt x="3028950" y="3951514"/>
                    <a:pt x="3023507" y="3869871"/>
                  </a:cubicBezTo>
                  <a:cubicBezTo>
                    <a:pt x="3018064" y="3788228"/>
                    <a:pt x="2988129" y="3741964"/>
                    <a:pt x="2974522" y="3690257"/>
                  </a:cubicBezTo>
                  <a:cubicBezTo>
                    <a:pt x="2960915" y="3638550"/>
                    <a:pt x="2950028" y="3605892"/>
                    <a:pt x="2941864" y="3559628"/>
                  </a:cubicBezTo>
                  <a:cubicBezTo>
                    <a:pt x="2933700" y="3513364"/>
                    <a:pt x="2963636" y="3445328"/>
                    <a:pt x="2925536" y="3412671"/>
                  </a:cubicBezTo>
                  <a:cubicBezTo>
                    <a:pt x="2887436" y="3380014"/>
                    <a:pt x="2789464" y="3371849"/>
                    <a:pt x="2713264" y="3363685"/>
                  </a:cubicBezTo>
                  <a:cubicBezTo>
                    <a:pt x="2637064" y="3355521"/>
                    <a:pt x="2536372" y="3360964"/>
                    <a:pt x="2468336" y="3363685"/>
                  </a:cubicBezTo>
                  <a:cubicBezTo>
                    <a:pt x="2400300" y="3366407"/>
                    <a:pt x="2364921" y="3390900"/>
                    <a:pt x="2305050" y="3380014"/>
                  </a:cubicBezTo>
                  <a:cubicBezTo>
                    <a:pt x="2245179" y="3369128"/>
                    <a:pt x="2177143" y="3331028"/>
                    <a:pt x="2109107" y="3298371"/>
                  </a:cubicBezTo>
                  <a:cubicBezTo>
                    <a:pt x="2041071" y="3265714"/>
                    <a:pt x="1924050" y="3317421"/>
                    <a:pt x="1896836" y="3184071"/>
                  </a:cubicBezTo>
                  <a:cubicBezTo>
                    <a:pt x="1869622" y="3050721"/>
                    <a:pt x="1970315" y="2618014"/>
                    <a:pt x="1945822" y="2498271"/>
                  </a:cubicBezTo>
                  <a:cubicBezTo>
                    <a:pt x="1921329" y="2378528"/>
                    <a:pt x="1823358" y="2471057"/>
                    <a:pt x="1749879" y="2465614"/>
                  </a:cubicBezTo>
                  <a:cubicBezTo>
                    <a:pt x="1676400" y="2460171"/>
                    <a:pt x="1581150" y="2471057"/>
                    <a:pt x="1504950" y="2465614"/>
                  </a:cubicBezTo>
                  <a:cubicBezTo>
                    <a:pt x="1428750" y="2460171"/>
                    <a:pt x="1355272" y="2443843"/>
                    <a:pt x="1292679" y="2432957"/>
                  </a:cubicBezTo>
                  <a:cubicBezTo>
                    <a:pt x="1230086" y="2422071"/>
                    <a:pt x="1186543" y="2416629"/>
                    <a:pt x="1129393" y="2400300"/>
                  </a:cubicBezTo>
                  <a:cubicBezTo>
                    <a:pt x="1072243" y="2383971"/>
                    <a:pt x="990600" y="2348592"/>
                    <a:pt x="949779" y="2334985"/>
                  </a:cubicBezTo>
                  <a:cubicBezTo>
                    <a:pt x="908958" y="2321378"/>
                    <a:pt x="898071" y="2326821"/>
                    <a:pt x="884464" y="2318657"/>
                  </a:cubicBezTo>
                  <a:cubicBezTo>
                    <a:pt x="870857" y="2310493"/>
                    <a:pt x="862693" y="2394857"/>
                    <a:pt x="868136" y="2286000"/>
                  </a:cubicBezTo>
                  <a:cubicBezTo>
                    <a:pt x="873579" y="2177143"/>
                    <a:pt x="908958" y="1790700"/>
                    <a:pt x="917122" y="1665514"/>
                  </a:cubicBezTo>
                  <a:cubicBezTo>
                    <a:pt x="925286" y="1540328"/>
                    <a:pt x="947058" y="1556656"/>
                    <a:pt x="917122" y="1534885"/>
                  </a:cubicBezTo>
                  <a:cubicBezTo>
                    <a:pt x="887186" y="1513114"/>
                    <a:pt x="805543" y="1581149"/>
                    <a:pt x="737507" y="1534885"/>
                  </a:cubicBezTo>
                  <a:cubicBezTo>
                    <a:pt x="669471" y="1488621"/>
                    <a:pt x="552450" y="1333500"/>
                    <a:pt x="508907" y="1257300"/>
                  </a:cubicBezTo>
                  <a:cubicBezTo>
                    <a:pt x="465364" y="1181100"/>
                    <a:pt x="514350" y="1132114"/>
                    <a:pt x="476250" y="1077685"/>
                  </a:cubicBezTo>
                  <a:cubicBezTo>
                    <a:pt x="438150" y="1023256"/>
                    <a:pt x="337457" y="957942"/>
                    <a:pt x="280307" y="930728"/>
                  </a:cubicBezTo>
                  <a:cubicBezTo>
                    <a:pt x="223157" y="903514"/>
                    <a:pt x="176893" y="928007"/>
                    <a:pt x="133350" y="914400"/>
                  </a:cubicBezTo>
                  <a:cubicBezTo>
                    <a:pt x="89807" y="900793"/>
                    <a:pt x="38100" y="892628"/>
                    <a:pt x="19050" y="849085"/>
                  </a:cubicBezTo>
                  <a:cubicBezTo>
                    <a:pt x="0" y="805542"/>
                    <a:pt x="5443" y="710293"/>
                    <a:pt x="19050" y="653143"/>
                  </a:cubicBezTo>
                  <a:cubicBezTo>
                    <a:pt x="32657" y="595993"/>
                    <a:pt x="78922" y="530678"/>
                    <a:pt x="100693" y="506185"/>
                  </a:cubicBezTo>
                  <a:cubicBezTo>
                    <a:pt x="122464" y="481692"/>
                    <a:pt x="149679" y="506185"/>
                    <a:pt x="149679" y="506185"/>
                  </a:cubicBezTo>
                  <a:cubicBezTo>
                    <a:pt x="168729" y="506185"/>
                    <a:pt x="195943" y="514349"/>
                    <a:pt x="214993" y="506185"/>
                  </a:cubicBezTo>
                  <a:cubicBezTo>
                    <a:pt x="234043" y="498021"/>
                    <a:pt x="283936" y="541564"/>
                    <a:pt x="263979" y="457200"/>
                  </a:cubicBezTo>
                  <a:cubicBezTo>
                    <a:pt x="244022" y="372836"/>
                    <a:pt x="230500" y="208986"/>
                    <a:pt x="95250" y="0"/>
                  </a:cubicBezTo>
                </a:path>
              </a:pathLst>
            </a:custGeom>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2801644">
              <a:off x="1383798" y="3816726"/>
              <a:ext cx="2649229" cy="461665"/>
            </a:xfrm>
            <a:prstGeom prst="rect">
              <a:avLst/>
            </a:prstGeom>
            <a:noFill/>
          </p:spPr>
          <p:txBody>
            <a:bodyPr wrap="square" rtlCol="0">
              <a:spAutoFit/>
            </a:bodyPr>
            <a:lstStyle/>
            <a:p>
              <a:pPr algn="ctr"/>
              <a:r>
                <a:rPr lang="en-US" sz="2400" b="1" dirty="0" smtClean="0"/>
                <a:t>western        border</a:t>
              </a:r>
            </a:p>
          </p:txBody>
        </p:sp>
      </p:grpSp>
      <p:grpSp>
        <p:nvGrpSpPr>
          <p:cNvPr id="43" name="Group 42"/>
          <p:cNvGrpSpPr/>
          <p:nvPr/>
        </p:nvGrpSpPr>
        <p:grpSpPr>
          <a:xfrm>
            <a:off x="3505200" y="5257800"/>
            <a:ext cx="1143000" cy="304800"/>
            <a:chOff x="3505200" y="5257800"/>
            <a:chExt cx="1143000" cy="304800"/>
          </a:xfrm>
        </p:grpSpPr>
        <p:pic>
          <p:nvPicPr>
            <p:cNvPr id="41" name="Picture 3"/>
            <p:cNvPicPr>
              <a:picLocks noChangeAspect="1" noChangeArrowheads="1"/>
            </p:cNvPicPr>
            <p:nvPr/>
          </p:nvPicPr>
          <p:blipFill>
            <a:blip r:embed="rId3"/>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42" name="Picture 3"/>
            <p:cNvPicPr>
              <a:picLocks noChangeAspect="1" noChangeArrowheads="1"/>
            </p:cNvPicPr>
            <p:nvPr/>
          </p:nvPicPr>
          <p:blipFill>
            <a:blip r:embed="rId3"/>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9"/>
                                        </p:tgtEl>
                                      </p:cBhvr>
                                    </p:animEffect>
                                    <p:set>
                                      <p:cBhvr>
                                        <p:cTn id="10" dur="1" fill="hold">
                                          <p:stCondLst>
                                            <p:cond delay="999"/>
                                          </p:stCondLst>
                                        </p:cTn>
                                        <p:tgtEl>
                                          <p:spTgt spid="39"/>
                                        </p:tgtEl>
                                        <p:attrNameLst>
                                          <p:attrName>style.visibility</p:attrName>
                                        </p:attrNameLst>
                                      </p:cBhvr>
                                      <p:to>
                                        <p:strVal val="hidden"/>
                                      </p:to>
                                    </p:set>
                                  </p:childTnLst>
                                </p:cTn>
                              </p:par>
                              <p:par>
                                <p:cTn id="11" presetID="64" presetClass="path" presetSubtype="0" accel="50000" decel="50000" fill="hold" grpId="0" nodeType="withEffect">
                                  <p:stCondLst>
                                    <p:cond delay="0"/>
                                  </p:stCondLst>
                                  <p:childTnLst>
                                    <p:animMotion origin="layout" path="M 0 2.22222E-6 L 0.23333 -0.29584 " pathEditMode="relative" rAng="0" ptsTypes="AA">
                                      <p:cBhvr>
                                        <p:cTn id="12" dur="1000" fill="hold"/>
                                        <p:tgtEl>
                                          <p:spTgt spid="22"/>
                                        </p:tgtEl>
                                        <p:attrNameLst>
                                          <p:attrName>ppt_x</p:attrName>
                                          <p:attrName>ppt_y</p:attrName>
                                        </p:attrNameLst>
                                      </p:cBhvr>
                                      <p:rCtr x="117" y="-148"/>
                                    </p:animMotion>
                                  </p:childTnLst>
                                </p:cTn>
                              </p:par>
                              <p:par>
                                <p:cTn id="13" presetID="6" presetClass="emph" presetSubtype="0" accel="50000" decel="50000" fill="hold" nodeType="withEffect">
                                  <p:stCondLst>
                                    <p:cond delay="0"/>
                                  </p:stCondLst>
                                  <p:childTnLst>
                                    <p:animScale>
                                      <p:cBhvr>
                                        <p:cTn id="14" dur="1000" fill="hold"/>
                                        <p:tgtEl>
                                          <p:spTgt spid="21"/>
                                        </p:tgtEl>
                                      </p:cBhvr>
                                      <p:by x="215000" y="215000"/>
                                    </p:animScale>
                                  </p:childTnLst>
                                </p:cTn>
                              </p:par>
                              <p:par>
                                <p:cTn id="15" presetID="42" presetClass="path" presetSubtype="0" accel="50000" decel="50000" fill="hold" nodeType="withEffect">
                                  <p:stCondLst>
                                    <p:cond delay="0"/>
                                  </p:stCondLst>
                                  <p:childTnLst>
                                    <p:animMotion origin="layout" path="M 1.11022E-16 -2.22222E-6 L -0.25833 0.01111 " pathEditMode="relative" rAng="0" ptsTypes="AA">
                                      <p:cBhvr>
                                        <p:cTn id="16" dur="1000" fill="hold"/>
                                        <p:tgtEl>
                                          <p:spTgt spid="21"/>
                                        </p:tgtEl>
                                        <p:attrNameLst>
                                          <p:attrName>ppt_x</p:attrName>
                                          <p:attrName>ppt_y</p:attrName>
                                        </p:attrNameLst>
                                      </p:cBhvr>
                                      <p:rCtr x="-129" y="6"/>
                                    </p:animMotion>
                                  </p:childTnLst>
                                </p:cTn>
                              </p:par>
                              <p:par>
                                <p:cTn id="17" presetID="10" presetClass="entr" presetSubtype="0" fill="hold" nodeType="withEffect">
                                  <p:stCondLst>
                                    <p:cond delay="50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childTnLst>
                                </p:cTn>
                              </p:par>
                              <p:par>
                                <p:cTn id="20" presetID="10" presetClass="entr" presetSubtype="0" fill="hold" nodeType="withEffect">
                                  <p:stCondLst>
                                    <p:cond delay="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1000"/>
                                        <p:tgtEl>
                                          <p:spTgt spid="43"/>
                                        </p:tgtEl>
                                      </p:cBhvr>
                                    </p:animEffect>
                                  </p:childTnLst>
                                </p:cTn>
                              </p:par>
                              <p:par>
                                <p:cTn id="23" presetID="10" presetClass="exit" presetSubtype="0" fill="hold" nodeType="withEffect">
                                  <p:stCondLst>
                                    <p:cond delay="500"/>
                                  </p:stCondLst>
                                  <p:childTnLst>
                                    <p:animEffect transition="out" filter="fade">
                                      <p:cBhvr>
                                        <p:cTn id="24" dur="1000"/>
                                        <p:tgtEl>
                                          <p:spTgt spid="21"/>
                                        </p:tgtEl>
                                      </p:cBhvr>
                                    </p:animEffect>
                                    <p:set>
                                      <p:cBhvr>
                                        <p:cTn id="25" dur="1" fill="hold">
                                          <p:stCondLst>
                                            <p:cond delay="999"/>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up)">
                                      <p:cBhvr>
                                        <p:cTn id="30" dur="10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up)">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026"/>
                                        </p:tgtEl>
                                        <p:attrNameLst>
                                          <p:attrName>style.visibility</p:attrName>
                                        </p:attrNameLst>
                                      </p:cBhvr>
                                      <p:to>
                                        <p:strVal val="visible"/>
                                      </p:to>
                                    </p:set>
                                    <p:animEffect transition="in" filter="strips(downLeft)">
                                      <p:cBhvr>
                                        <p:cTn id="40" dur="500"/>
                                        <p:tgtEl>
                                          <p:spTgt spid="1026"/>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strips(downLeft)">
                                      <p:cBhvr>
                                        <p:cTn id="45" dur="5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strips(downLeft)">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childTnLst>
                                </p:cTn>
                              </p:par>
                              <p:par>
                                <p:cTn id="56" presetID="53" presetClass="entr" presetSubtype="0"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fltVal val="0"/>
                                          </p:val>
                                        </p:tav>
                                        <p:tav tm="100000">
                                          <p:val>
                                            <p:strVal val="#ppt_w"/>
                                          </p:val>
                                        </p:tav>
                                      </p:tavLst>
                                    </p:anim>
                                    <p:anim calcmode="lin" valueType="num">
                                      <p:cBhvr>
                                        <p:cTn id="59" dur="1000" fill="hold"/>
                                        <p:tgtEl>
                                          <p:spTgt spid="18"/>
                                        </p:tgtEl>
                                        <p:attrNameLst>
                                          <p:attrName>ppt_h</p:attrName>
                                        </p:attrNameLst>
                                      </p:cBhvr>
                                      <p:tavLst>
                                        <p:tav tm="0">
                                          <p:val>
                                            <p:fltVal val="0"/>
                                          </p:val>
                                        </p:tav>
                                        <p:tav tm="100000">
                                          <p:val>
                                            <p:strVal val="#ppt_h"/>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1000"/>
                                        <p:tgtEl>
                                          <p:spTgt spid="1026"/>
                                        </p:tgtEl>
                                      </p:cBhvr>
                                    </p:animEffect>
                                    <p:set>
                                      <p:cBhvr>
                                        <p:cTn id="65" dur="1" fill="hold">
                                          <p:stCondLst>
                                            <p:cond delay="999"/>
                                          </p:stCondLst>
                                        </p:cTn>
                                        <p:tgtEl>
                                          <p:spTgt spid="102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1000"/>
                                        <p:tgtEl>
                                          <p:spTgt spid="31"/>
                                        </p:tgtEl>
                                      </p:cBhvr>
                                    </p:animEffect>
                                    <p:set>
                                      <p:cBhvr>
                                        <p:cTn id="71" dur="1" fill="hold">
                                          <p:stCondLst>
                                            <p:cond delay="999"/>
                                          </p:stCondLst>
                                        </p:cTn>
                                        <p:tgtEl>
                                          <p:spTgt spid="31"/>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8"/>
                                        </p:tgtEl>
                                      </p:cBhvr>
                                    </p:animEffect>
                                    <p:set>
                                      <p:cBhvr>
                                        <p:cTn id="74" dur="1" fill="hold">
                                          <p:stCondLst>
                                            <p:cond delay="999"/>
                                          </p:stCondLst>
                                        </p:cTn>
                                        <p:tgtEl>
                                          <p:spTgt spid="18"/>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1000"/>
                                        <p:tgtEl>
                                          <p:spTgt spid="34"/>
                                        </p:tgtEl>
                                      </p:cBhvr>
                                    </p:animEffect>
                                    <p:set>
                                      <p:cBhvr>
                                        <p:cTn id="77" dur="1" fill="hold">
                                          <p:stCondLst>
                                            <p:cond delay="999"/>
                                          </p:stCondLst>
                                        </p:cTn>
                                        <p:tgtEl>
                                          <p:spTgt spid="34"/>
                                        </p:tgtEl>
                                        <p:attrNameLst>
                                          <p:attrName>style.visibility</p:attrName>
                                        </p:attrNameLst>
                                      </p:cBhvr>
                                      <p:to>
                                        <p:strVal val="hidden"/>
                                      </p:to>
                                    </p:set>
                                  </p:childTnLst>
                                </p:cTn>
                              </p:par>
                            </p:childTnLst>
                          </p:cTn>
                        </p:par>
                        <p:par>
                          <p:cTn id="78" fill="hold">
                            <p:stCondLst>
                              <p:cond delay="1000"/>
                            </p:stCondLst>
                            <p:childTnLst>
                              <p:par>
                                <p:cTn id="79" presetID="22" presetClass="entr" presetSubtype="1" fill="hold" grpId="0" nodeType="afterEffect">
                                  <p:stCondLst>
                                    <p:cond delay="0"/>
                                  </p:stCondLst>
                                  <p:childTnLst>
                                    <p:set>
                                      <p:cBhvr>
                                        <p:cTn id="80" dur="1" fill="hold">
                                          <p:stCondLst>
                                            <p:cond delay="0"/>
                                          </p:stCondLst>
                                        </p:cTn>
                                        <p:tgtEl>
                                          <p:spTgt spid="28"/>
                                        </p:tgtEl>
                                        <p:attrNameLst>
                                          <p:attrName>style.visibility</p:attrName>
                                        </p:attrNameLst>
                                      </p:cBhvr>
                                      <p:to>
                                        <p:strVal val="visible"/>
                                      </p:to>
                                    </p:set>
                                    <p:animEffect transition="in" filter="wipe(up)">
                                      <p:cBhvr>
                                        <p:cTn id="8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7" grpId="0" animBg="1"/>
      <p:bldP spid="26" grpId="0" animBg="1"/>
      <p:bldP spid="18" grpId="0"/>
      <p:bldP spid="18" grpId="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0" y="1219200"/>
            <a:ext cx="9156700" cy="5621338"/>
            <a:chOff x="0" y="1219200"/>
            <a:chExt cx="9156700" cy="5621338"/>
          </a:xfrm>
        </p:grpSpPr>
        <p:grpSp>
          <p:nvGrpSpPr>
            <p:cNvPr id="27" name="Group 26"/>
            <p:cNvGrpSpPr/>
            <p:nvPr/>
          </p:nvGrpSpPr>
          <p:grpSpPr>
            <a:xfrm>
              <a:off x="0" y="1219200"/>
              <a:ext cx="9156700" cy="5621338"/>
              <a:chOff x="0" y="1219200"/>
              <a:chExt cx="9156700" cy="5621338"/>
            </a:xfrm>
          </p:grpSpPr>
          <p:pic>
            <p:nvPicPr>
              <p:cNvPr id="24"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sp>
            <p:nvSpPr>
              <p:cNvPr id="17" name="Freeform 16"/>
              <p:cNvSpPr/>
              <p:nvPr/>
            </p:nvSpPr>
            <p:spPr>
              <a:xfrm>
                <a:off x="4495800" y="1981200"/>
                <a:ext cx="1219200" cy="4136572"/>
              </a:xfrm>
              <a:custGeom>
                <a:avLst/>
                <a:gdLst>
                  <a:gd name="connsiteX0" fmla="*/ 0 w 1094015"/>
                  <a:gd name="connsiteY0" fmla="*/ 0 h 3984172"/>
                  <a:gd name="connsiteX1" fmla="*/ 114300 w 1094015"/>
                  <a:gd name="connsiteY1" fmla="*/ 195943 h 3984172"/>
                  <a:gd name="connsiteX2" fmla="*/ 228600 w 1094015"/>
                  <a:gd name="connsiteY2" fmla="*/ 277586 h 3984172"/>
                  <a:gd name="connsiteX3" fmla="*/ 179615 w 1094015"/>
                  <a:gd name="connsiteY3" fmla="*/ 457200 h 3984172"/>
                  <a:gd name="connsiteX4" fmla="*/ 163286 w 1094015"/>
                  <a:gd name="connsiteY4" fmla="*/ 587829 h 3984172"/>
                  <a:gd name="connsiteX5" fmla="*/ 342900 w 1094015"/>
                  <a:gd name="connsiteY5" fmla="*/ 718457 h 3984172"/>
                  <a:gd name="connsiteX6" fmla="*/ 587829 w 1094015"/>
                  <a:gd name="connsiteY6" fmla="*/ 947057 h 3984172"/>
                  <a:gd name="connsiteX7" fmla="*/ 604158 w 1094015"/>
                  <a:gd name="connsiteY7" fmla="*/ 1061357 h 3984172"/>
                  <a:gd name="connsiteX8" fmla="*/ 751115 w 1094015"/>
                  <a:gd name="connsiteY8" fmla="*/ 1224643 h 3984172"/>
                  <a:gd name="connsiteX9" fmla="*/ 751115 w 1094015"/>
                  <a:gd name="connsiteY9" fmla="*/ 1338943 h 3984172"/>
                  <a:gd name="connsiteX10" fmla="*/ 718458 w 1094015"/>
                  <a:gd name="connsiteY10" fmla="*/ 1420586 h 3984172"/>
                  <a:gd name="connsiteX11" fmla="*/ 685800 w 1094015"/>
                  <a:gd name="connsiteY11" fmla="*/ 1453243 h 3984172"/>
                  <a:gd name="connsiteX12" fmla="*/ 669472 w 1094015"/>
                  <a:gd name="connsiteY12" fmla="*/ 1551214 h 3984172"/>
                  <a:gd name="connsiteX13" fmla="*/ 587829 w 1094015"/>
                  <a:gd name="connsiteY13" fmla="*/ 1649186 h 3984172"/>
                  <a:gd name="connsiteX14" fmla="*/ 587829 w 1094015"/>
                  <a:gd name="connsiteY14" fmla="*/ 1796143 h 3984172"/>
                  <a:gd name="connsiteX15" fmla="*/ 653143 w 1094015"/>
                  <a:gd name="connsiteY15" fmla="*/ 1877786 h 3984172"/>
                  <a:gd name="connsiteX16" fmla="*/ 751115 w 1094015"/>
                  <a:gd name="connsiteY16" fmla="*/ 1975757 h 3984172"/>
                  <a:gd name="connsiteX17" fmla="*/ 832758 w 1094015"/>
                  <a:gd name="connsiteY17" fmla="*/ 1992086 h 3984172"/>
                  <a:gd name="connsiteX18" fmla="*/ 816429 w 1094015"/>
                  <a:gd name="connsiteY18" fmla="*/ 2122714 h 3984172"/>
                  <a:gd name="connsiteX19" fmla="*/ 930729 w 1094015"/>
                  <a:gd name="connsiteY19" fmla="*/ 2188029 h 3984172"/>
                  <a:gd name="connsiteX20" fmla="*/ 963386 w 1094015"/>
                  <a:gd name="connsiteY20" fmla="*/ 2286000 h 3984172"/>
                  <a:gd name="connsiteX21" fmla="*/ 947058 w 1094015"/>
                  <a:gd name="connsiteY21" fmla="*/ 2465614 h 3984172"/>
                  <a:gd name="connsiteX22" fmla="*/ 849086 w 1094015"/>
                  <a:gd name="connsiteY22" fmla="*/ 2726872 h 3984172"/>
                  <a:gd name="connsiteX23" fmla="*/ 734786 w 1094015"/>
                  <a:gd name="connsiteY23" fmla="*/ 2939143 h 3984172"/>
                  <a:gd name="connsiteX24" fmla="*/ 702129 w 1094015"/>
                  <a:gd name="connsiteY24" fmla="*/ 3151414 h 3984172"/>
                  <a:gd name="connsiteX25" fmla="*/ 767443 w 1094015"/>
                  <a:gd name="connsiteY25" fmla="*/ 3363686 h 3984172"/>
                  <a:gd name="connsiteX26" fmla="*/ 702129 w 1094015"/>
                  <a:gd name="connsiteY26" fmla="*/ 3445329 h 3984172"/>
                  <a:gd name="connsiteX27" fmla="*/ 685800 w 1094015"/>
                  <a:gd name="connsiteY27" fmla="*/ 3592286 h 3984172"/>
                  <a:gd name="connsiteX28" fmla="*/ 767443 w 1094015"/>
                  <a:gd name="connsiteY28" fmla="*/ 3755572 h 3984172"/>
                  <a:gd name="connsiteX29" fmla="*/ 849086 w 1094015"/>
                  <a:gd name="connsiteY29" fmla="*/ 3820886 h 3984172"/>
                  <a:gd name="connsiteX30" fmla="*/ 996043 w 1094015"/>
                  <a:gd name="connsiteY30" fmla="*/ 3869872 h 3984172"/>
                  <a:gd name="connsiteX31" fmla="*/ 1094015 w 1094015"/>
                  <a:gd name="connsiteY31" fmla="*/ 3984172 h 3984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94015" h="3984172">
                    <a:moveTo>
                      <a:pt x="0" y="0"/>
                    </a:moveTo>
                    <a:cubicBezTo>
                      <a:pt x="38100" y="74839"/>
                      <a:pt x="76200" y="149679"/>
                      <a:pt x="114300" y="195943"/>
                    </a:cubicBezTo>
                    <a:cubicBezTo>
                      <a:pt x="152400" y="242207"/>
                      <a:pt x="217714" y="234043"/>
                      <a:pt x="228600" y="277586"/>
                    </a:cubicBezTo>
                    <a:cubicBezTo>
                      <a:pt x="239486" y="321129"/>
                      <a:pt x="190501" y="405493"/>
                      <a:pt x="179615" y="457200"/>
                    </a:cubicBezTo>
                    <a:cubicBezTo>
                      <a:pt x="168729" y="508907"/>
                      <a:pt x="136072" y="544286"/>
                      <a:pt x="163286" y="587829"/>
                    </a:cubicBezTo>
                    <a:cubicBezTo>
                      <a:pt x="190500" y="631372"/>
                      <a:pt x="272143" y="658586"/>
                      <a:pt x="342900" y="718457"/>
                    </a:cubicBezTo>
                    <a:cubicBezTo>
                      <a:pt x="413657" y="778328"/>
                      <a:pt x="544286" y="889907"/>
                      <a:pt x="587829" y="947057"/>
                    </a:cubicBezTo>
                    <a:cubicBezTo>
                      <a:pt x="631372" y="1004207"/>
                      <a:pt x="576944" y="1015093"/>
                      <a:pt x="604158" y="1061357"/>
                    </a:cubicBezTo>
                    <a:cubicBezTo>
                      <a:pt x="631372" y="1107621"/>
                      <a:pt x="726622" y="1178379"/>
                      <a:pt x="751115" y="1224643"/>
                    </a:cubicBezTo>
                    <a:cubicBezTo>
                      <a:pt x="775608" y="1270907"/>
                      <a:pt x="756558" y="1306286"/>
                      <a:pt x="751115" y="1338943"/>
                    </a:cubicBezTo>
                    <a:cubicBezTo>
                      <a:pt x="745672" y="1371600"/>
                      <a:pt x="729344" y="1401536"/>
                      <a:pt x="718458" y="1420586"/>
                    </a:cubicBezTo>
                    <a:cubicBezTo>
                      <a:pt x="707572" y="1439636"/>
                      <a:pt x="693964" y="1431472"/>
                      <a:pt x="685800" y="1453243"/>
                    </a:cubicBezTo>
                    <a:cubicBezTo>
                      <a:pt x="677636" y="1475014"/>
                      <a:pt x="685800" y="1518557"/>
                      <a:pt x="669472" y="1551214"/>
                    </a:cubicBezTo>
                    <a:cubicBezTo>
                      <a:pt x="653144" y="1583871"/>
                      <a:pt x="601436" y="1608365"/>
                      <a:pt x="587829" y="1649186"/>
                    </a:cubicBezTo>
                    <a:cubicBezTo>
                      <a:pt x="574222" y="1690007"/>
                      <a:pt x="576943" y="1758043"/>
                      <a:pt x="587829" y="1796143"/>
                    </a:cubicBezTo>
                    <a:cubicBezTo>
                      <a:pt x="598715" y="1834243"/>
                      <a:pt x="625929" y="1847850"/>
                      <a:pt x="653143" y="1877786"/>
                    </a:cubicBezTo>
                    <a:cubicBezTo>
                      <a:pt x="680357" y="1907722"/>
                      <a:pt x="721179" y="1956707"/>
                      <a:pt x="751115" y="1975757"/>
                    </a:cubicBezTo>
                    <a:cubicBezTo>
                      <a:pt x="781051" y="1994807"/>
                      <a:pt x="821872" y="1967593"/>
                      <a:pt x="832758" y="1992086"/>
                    </a:cubicBezTo>
                    <a:cubicBezTo>
                      <a:pt x="843644" y="2016579"/>
                      <a:pt x="800101" y="2090057"/>
                      <a:pt x="816429" y="2122714"/>
                    </a:cubicBezTo>
                    <a:cubicBezTo>
                      <a:pt x="832757" y="2155371"/>
                      <a:pt x="906236" y="2160815"/>
                      <a:pt x="930729" y="2188029"/>
                    </a:cubicBezTo>
                    <a:cubicBezTo>
                      <a:pt x="955222" y="2215243"/>
                      <a:pt x="960665" y="2239736"/>
                      <a:pt x="963386" y="2286000"/>
                    </a:cubicBezTo>
                    <a:cubicBezTo>
                      <a:pt x="966107" y="2332264"/>
                      <a:pt x="966108" y="2392135"/>
                      <a:pt x="947058" y="2465614"/>
                    </a:cubicBezTo>
                    <a:cubicBezTo>
                      <a:pt x="928008" y="2539093"/>
                      <a:pt x="884465" y="2647951"/>
                      <a:pt x="849086" y="2726872"/>
                    </a:cubicBezTo>
                    <a:cubicBezTo>
                      <a:pt x="813707" y="2805794"/>
                      <a:pt x="759279" y="2868386"/>
                      <a:pt x="734786" y="2939143"/>
                    </a:cubicBezTo>
                    <a:cubicBezTo>
                      <a:pt x="710293" y="3009900"/>
                      <a:pt x="696686" y="3080657"/>
                      <a:pt x="702129" y="3151414"/>
                    </a:cubicBezTo>
                    <a:cubicBezTo>
                      <a:pt x="707572" y="3222171"/>
                      <a:pt x="767443" y="3314700"/>
                      <a:pt x="767443" y="3363686"/>
                    </a:cubicBezTo>
                    <a:cubicBezTo>
                      <a:pt x="767443" y="3412672"/>
                      <a:pt x="715736" y="3407229"/>
                      <a:pt x="702129" y="3445329"/>
                    </a:cubicBezTo>
                    <a:cubicBezTo>
                      <a:pt x="688522" y="3483429"/>
                      <a:pt x="674914" y="3540579"/>
                      <a:pt x="685800" y="3592286"/>
                    </a:cubicBezTo>
                    <a:cubicBezTo>
                      <a:pt x="696686" y="3643993"/>
                      <a:pt x="740229" y="3717472"/>
                      <a:pt x="767443" y="3755572"/>
                    </a:cubicBezTo>
                    <a:cubicBezTo>
                      <a:pt x="794657" y="3793672"/>
                      <a:pt x="810986" y="3801836"/>
                      <a:pt x="849086" y="3820886"/>
                    </a:cubicBezTo>
                    <a:cubicBezTo>
                      <a:pt x="887186" y="3839936"/>
                      <a:pt x="955221" y="3842658"/>
                      <a:pt x="996043" y="3869872"/>
                    </a:cubicBezTo>
                    <a:cubicBezTo>
                      <a:pt x="1036865" y="3897086"/>
                      <a:pt x="1074965" y="3978729"/>
                      <a:pt x="1094015" y="3984172"/>
                    </a:cubicBezTo>
                  </a:path>
                </a:pathLst>
              </a:custGeom>
              <a:ln w="76200"/>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Rectangle 25"/>
            <p:cNvSpPr/>
            <p:nvPr/>
          </p:nvSpPr>
          <p:spPr>
            <a:xfrm>
              <a:off x="2971800" y="2743200"/>
              <a:ext cx="1447800" cy="381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3505200" y="5257800"/>
            <a:ext cx="1143000" cy="304800"/>
            <a:chOff x="3505200" y="5257800"/>
            <a:chExt cx="1143000" cy="304800"/>
          </a:xfrm>
        </p:grpSpPr>
        <p:pic>
          <p:nvPicPr>
            <p:cNvPr id="15"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16"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28" name="Freeform 27"/>
          <p:cNvSpPr>
            <a:spLocks noChangeAspect="1"/>
          </p:cNvSpPr>
          <p:nvPr/>
        </p:nvSpPr>
        <p:spPr>
          <a:xfrm>
            <a:off x="3200400" y="2824817"/>
            <a:ext cx="2133600" cy="220438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solidFill>
            <a:srgbClr val="FF0000"/>
          </a:solid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1600200" y="659257"/>
            <a:ext cx="5861177" cy="6274943"/>
          </a:xfrm>
          <a:prstGeom prst="rect">
            <a:avLst/>
          </a:prstGeom>
          <a:noFill/>
          <a:ln w="9525">
            <a:noFill/>
            <a:miter lim="800000"/>
            <a:headEnd/>
            <a:tailEnd/>
          </a:ln>
          <a:effectLst/>
        </p:spPr>
      </p:pic>
      <p:pic>
        <p:nvPicPr>
          <p:cNvPr id="57" name="Picture 2"/>
          <p:cNvPicPr>
            <a:picLocks noChangeAspect="1" noChangeArrowheads="1"/>
          </p:cNvPicPr>
          <p:nvPr/>
        </p:nvPicPr>
        <p:blipFill>
          <a:blip r:embed="rId3" cstate="print"/>
          <a:srcRect l="1300" t="62355" r="76599" b="23073"/>
          <a:stretch>
            <a:fillRect/>
          </a:stretch>
        </p:blipFill>
        <p:spPr bwMode="auto">
          <a:xfrm>
            <a:off x="1676400" y="4572000"/>
            <a:ext cx="1295400" cy="914400"/>
          </a:xfrm>
          <a:prstGeom prst="rect">
            <a:avLst/>
          </a:prstGeom>
          <a:noFill/>
          <a:ln w="76200">
            <a:solidFill>
              <a:srgbClr val="FF0000"/>
            </a:solidFill>
            <a:miter lim="800000"/>
            <a:headEnd/>
            <a:tailEnd/>
          </a:ln>
          <a:effectLst/>
        </p:spPr>
      </p:pic>
      <p:sp>
        <p:nvSpPr>
          <p:cNvPr id="12" name="TextBox 11"/>
          <p:cNvSpPr txBox="1"/>
          <p:nvPr/>
        </p:nvSpPr>
        <p:spPr>
          <a:xfrm>
            <a:off x="48768" y="1273076"/>
            <a:ext cx="3456432" cy="2308324"/>
          </a:xfrm>
          <a:prstGeom prst="rect">
            <a:avLst/>
          </a:prstGeom>
          <a:solidFill>
            <a:srgbClr val="FFE59B"/>
          </a:solidFill>
          <a:ln w="127000">
            <a:noFill/>
          </a:ln>
        </p:spPr>
        <p:txBody>
          <a:bodyPr wrap="square" rtlCol="0">
            <a:spAutoFit/>
          </a:bodyPr>
          <a:lstStyle/>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MAP</a:t>
            </a:r>
          </a:p>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SHOWING THE LANDS</a:t>
            </a:r>
          </a:p>
          <a:p>
            <a:pPr algn="ctr">
              <a:lnSpc>
                <a:spcPct val="150000"/>
              </a:lnSpc>
            </a:pPr>
            <a:r>
              <a:rPr lang="en-US" sz="2400" b="1" dirty="0" smtClean="0">
                <a:solidFill>
                  <a:srgbClr val="FF0000"/>
                </a:solidFill>
                <a:effectLst>
                  <a:outerShdw dist="25400" dir="7200000" algn="ctr" rotWithShape="0">
                    <a:schemeClr val="tx1"/>
                  </a:outerShdw>
                </a:effectLst>
                <a:latin typeface="Times New Roman" pitchFamily="18" charset="0"/>
                <a:cs typeface="Times New Roman" pitchFamily="18" charset="0"/>
              </a:rPr>
              <a:t>assigned to</a:t>
            </a:r>
          </a:p>
          <a:p>
            <a:pPr algn="ctr">
              <a:lnSpc>
                <a:spcPct val="150000"/>
              </a:lnSpc>
            </a:pPr>
            <a:r>
              <a:rPr lang="en-US" sz="2400" b="1" spc="-100" dirty="0" smtClean="0">
                <a:solidFill>
                  <a:srgbClr val="FF0000"/>
                </a:solidFill>
                <a:effectLst>
                  <a:outerShdw dist="25400" dir="7200000" algn="ctr" rotWithShape="0">
                    <a:schemeClr val="tx1"/>
                  </a:outerShdw>
                </a:effectLst>
                <a:latin typeface="Times New Roman" pitchFamily="18" charset="0"/>
                <a:cs typeface="Times New Roman" pitchFamily="18" charset="0"/>
              </a:rPr>
              <a:t>EMIGRANT  INDIANS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28"/>
                                        </p:tgtEl>
                                      </p:cBhvr>
                                      <p:by x="200000" y="200000"/>
                                    </p:animScale>
                                  </p:childTnLst>
                                </p:cTn>
                              </p:par>
                              <p:par>
                                <p:cTn id="7" presetID="10" presetClass="entr" presetSubtype="0" fill="hold" nodeType="withEffect">
                                  <p:stCondLst>
                                    <p:cond delay="500"/>
                                  </p:stCondLst>
                                  <p:childTnLst>
                                    <p:set>
                                      <p:cBhvr>
                                        <p:cTn id="8" dur="1" fill="hold">
                                          <p:stCondLst>
                                            <p:cond delay="0"/>
                                          </p:stCondLst>
                                        </p:cTn>
                                        <p:tgtEl>
                                          <p:spTgt spid="2050"/>
                                        </p:tgtEl>
                                        <p:attrNameLst>
                                          <p:attrName>style.visibility</p:attrName>
                                        </p:attrNameLst>
                                      </p:cBhvr>
                                      <p:to>
                                        <p:strVal val="visible"/>
                                      </p:to>
                                    </p:set>
                                    <p:animEffect transition="in" filter="fade">
                                      <p:cBhvr>
                                        <p:cTn id="9" dur="1000"/>
                                        <p:tgtEl>
                                          <p:spTgt spid="2050"/>
                                        </p:tgtEl>
                                      </p:cBhvr>
                                    </p:animEffect>
                                  </p:childTnLst>
                                </p:cTn>
                              </p:par>
                              <p:par>
                                <p:cTn id="10" presetID="10" presetClass="exit" presetSubtype="0" fill="hold" nodeType="withEffect">
                                  <p:stCondLst>
                                    <p:cond delay="500"/>
                                  </p:stCondLst>
                                  <p:childTnLst>
                                    <p:animEffect transition="out" filter="fade">
                                      <p:cBhvr>
                                        <p:cTn id="11" dur="1000"/>
                                        <p:tgtEl>
                                          <p:spTgt spid="34"/>
                                        </p:tgtEl>
                                      </p:cBhvr>
                                    </p:animEffect>
                                    <p:set>
                                      <p:cBhvr>
                                        <p:cTn id="12" dur="1" fill="hold">
                                          <p:stCondLst>
                                            <p:cond delay="999"/>
                                          </p:stCondLst>
                                        </p:cTn>
                                        <p:tgtEl>
                                          <p:spTgt spid="34"/>
                                        </p:tgtEl>
                                        <p:attrNameLst>
                                          <p:attrName>style.visibility</p:attrName>
                                        </p:attrNameLst>
                                      </p:cBhvr>
                                      <p:to>
                                        <p:strVal val="hidden"/>
                                      </p:to>
                                    </p:set>
                                  </p:childTnLst>
                                </p:cTn>
                              </p:par>
                              <p:par>
                                <p:cTn id="13" presetID="10" presetClass="exit" presetSubtype="0" fill="hold" grpId="1" nodeType="withEffect">
                                  <p:stCondLst>
                                    <p:cond delay="50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wipe(left)">
                                      <p:cBhvr>
                                        <p:cTn id="20" dur="1000"/>
                                        <p:tgtEl>
                                          <p:spTgt spid="5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accel="50000" decel="50000" fill="hold" nodeType="clickEffect">
                                  <p:stCondLst>
                                    <p:cond delay="0"/>
                                  </p:stCondLst>
                                  <p:childTnLst>
                                    <p:animScale>
                                      <p:cBhvr>
                                        <p:cTn id="24" dur="1000" fill="hold"/>
                                        <p:tgtEl>
                                          <p:spTgt spid="57"/>
                                        </p:tgtEl>
                                      </p:cBhvr>
                                      <p:by x="250000" y="250000"/>
                                    </p:animScale>
                                  </p:childTnLst>
                                </p:cTn>
                              </p:par>
                              <p:par>
                                <p:cTn id="25" presetID="64" presetClass="path" presetSubtype="0" accel="50000" decel="50000" fill="hold" nodeType="withEffect">
                                  <p:stCondLst>
                                    <p:cond delay="0"/>
                                  </p:stCondLst>
                                  <p:childTnLst>
                                    <p:animMotion origin="layout" path="M 3.33333E-6 -3.33333E-6 L -0.0625 -0.37777 " pathEditMode="relative" rAng="0" ptsTypes="AA">
                                      <p:cBhvr>
                                        <p:cTn id="26" dur="1000" fill="hold"/>
                                        <p:tgtEl>
                                          <p:spTgt spid="57"/>
                                        </p:tgtEl>
                                        <p:attrNameLst>
                                          <p:attrName>ppt_x</p:attrName>
                                          <p:attrName>ppt_y</p:attrName>
                                        </p:attrNameLst>
                                      </p:cBhvr>
                                      <p:rCtr x="-31" y="-189"/>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0" fill="hold" nodeType="clickEffect">
                                  <p:stCondLst>
                                    <p:cond delay="0"/>
                                  </p:stCondLst>
                                  <p:childTnLst>
                                    <p:anim calcmode="lin" valueType="num">
                                      <p:cBhvr>
                                        <p:cTn id="35" dur="1000"/>
                                        <p:tgtEl>
                                          <p:spTgt spid="57"/>
                                        </p:tgtEl>
                                        <p:attrNameLst>
                                          <p:attrName>ppt_w</p:attrName>
                                        </p:attrNameLst>
                                      </p:cBhvr>
                                      <p:tavLst>
                                        <p:tav tm="0">
                                          <p:val>
                                            <p:strVal val="ppt_w"/>
                                          </p:val>
                                        </p:tav>
                                        <p:tav tm="100000">
                                          <p:val>
                                            <p:fltVal val="0"/>
                                          </p:val>
                                        </p:tav>
                                      </p:tavLst>
                                    </p:anim>
                                    <p:anim calcmode="lin" valueType="num">
                                      <p:cBhvr>
                                        <p:cTn id="36" dur="1000"/>
                                        <p:tgtEl>
                                          <p:spTgt spid="57"/>
                                        </p:tgtEl>
                                        <p:attrNameLst>
                                          <p:attrName>ppt_h</p:attrName>
                                        </p:attrNameLst>
                                      </p:cBhvr>
                                      <p:tavLst>
                                        <p:tav tm="0">
                                          <p:val>
                                            <p:strVal val="ppt_h"/>
                                          </p:val>
                                        </p:tav>
                                        <p:tav tm="100000">
                                          <p:val>
                                            <p:fltVal val="0"/>
                                          </p:val>
                                        </p:tav>
                                      </p:tavLst>
                                    </p:anim>
                                    <p:animEffect transition="out" filter="fade">
                                      <p:cBhvr>
                                        <p:cTn id="37" dur="1000"/>
                                        <p:tgtEl>
                                          <p:spTgt spid="57"/>
                                        </p:tgtEl>
                                      </p:cBhvr>
                                    </p:animEffect>
                                    <p:set>
                                      <p:cBhvr>
                                        <p:cTn id="38" dur="1" fill="hold">
                                          <p:stCondLst>
                                            <p:cond delay="999"/>
                                          </p:stCondLst>
                                        </p:cTn>
                                        <p:tgtEl>
                                          <p:spTgt spid="57"/>
                                        </p:tgtEl>
                                        <p:attrNameLst>
                                          <p:attrName>style.visibility</p:attrName>
                                        </p:attrNameLst>
                                      </p:cBhvr>
                                      <p:to>
                                        <p:strVal val="hidden"/>
                                      </p:to>
                                    </p:set>
                                  </p:childTnLst>
                                </p:cTn>
                              </p:par>
                              <p:par>
                                <p:cTn id="39" presetID="42" presetClass="path" presetSubtype="0" accel="50000" decel="50000" fill="hold" nodeType="withEffect">
                                  <p:stCondLst>
                                    <p:cond delay="0"/>
                                  </p:stCondLst>
                                  <p:childTnLst>
                                    <p:animMotion origin="layout" path="M -0.0625 -0.37781 L -0.00417 -0.0111 " pathEditMode="relative" rAng="0" ptsTypes="AA">
                                      <p:cBhvr>
                                        <p:cTn id="40" dur="1000" fill="hold"/>
                                        <p:tgtEl>
                                          <p:spTgt spid="57"/>
                                        </p:tgtEl>
                                        <p:attrNameLst>
                                          <p:attrName>ppt_x</p:attrName>
                                          <p:attrName>ppt_y</p:attrName>
                                        </p:attrNameLst>
                                      </p:cBhvr>
                                      <p:rCtr x="29" y="183"/>
                                    </p:animMotion>
                                  </p:childTnLst>
                                </p:cTn>
                              </p:par>
                              <p:par>
                                <p:cTn id="41" presetID="1" presetClass="exit"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46331"/>
          </a:xfrm>
          <a:prstGeom prst="rect">
            <a:avLst/>
          </a:prstGeom>
        </p:spPr>
        <p:txBody>
          <a:bodyPr wrap="square">
            <a:spAutoFit/>
          </a:bodyPr>
          <a:lstStyle/>
          <a:p>
            <a:r>
              <a:rPr lang="en-US" dirty="0" smtClean="0">
                <a:hlinkClick r:id="rId2"/>
              </a:rPr>
              <a:t>https://www.loc.gov/item/99446197/</a:t>
            </a:r>
            <a:endParaRPr lang="en-US" dirty="0" smtClean="0"/>
          </a:p>
          <a:p>
            <a:endParaRPr lang="en-US" dirty="0"/>
          </a:p>
        </p:txBody>
      </p:sp>
      <p:pic>
        <p:nvPicPr>
          <p:cNvPr id="161794" name="Picture 2" descr="https://tile.loc.gov/image-services/iiif/service:gmd:gmd405:g4051:g4051e:mf000044/full/pct:12.5/0/default.jpg#h=1142&amp;w=934"/>
          <p:cNvPicPr>
            <a:picLocks noChangeAspect="1" noChangeArrowheads="1"/>
          </p:cNvPicPr>
          <p:nvPr/>
        </p:nvPicPr>
        <p:blipFill>
          <a:blip r:embed="rId3"/>
          <a:srcRect t="8468" r="1270" b="7132"/>
          <a:stretch>
            <a:fillRect/>
          </a:stretch>
        </p:blipFill>
        <p:spPr bwMode="auto">
          <a:xfrm>
            <a:off x="1219200" y="378758"/>
            <a:ext cx="6205471" cy="6479242"/>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pic>
        <p:nvPicPr>
          <p:cNvPr id="2050" name="Picture 2"/>
          <p:cNvPicPr>
            <a:picLocks noChangeAspect="1" noChangeArrowheads="1"/>
          </p:cNvPicPr>
          <p:nvPr/>
        </p:nvPicPr>
        <p:blipFill>
          <a:blip r:embed="rId2" cstate="print"/>
          <a:srcRect/>
          <a:stretch>
            <a:fillRect/>
          </a:stretch>
        </p:blipFill>
        <p:spPr bwMode="auto">
          <a:xfrm>
            <a:off x="1600200" y="659257"/>
            <a:ext cx="5861177" cy="6274943"/>
          </a:xfrm>
          <a:prstGeom prst="rect">
            <a:avLst/>
          </a:prstGeom>
          <a:noFill/>
          <a:ln w="9525">
            <a:noFill/>
            <a:miter lim="800000"/>
            <a:headEnd/>
            <a:tailEnd/>
          </a:ln>
          <a:effectLst/>
        </p:spPr>
      </p:pic>
      <p:grpSp>
        <p:nvGrpSpPr>
          <p:cNvPr id="5" name="Group 35"/>
          <p:cNvGrpSpPr/>
          <p:nvPr/>
        </p:nvGrpSpPr>
        <p:grpSpPr>
          <a:xfrm>
            <a:off x="-609600" y="-152400"/>
            <a:ext cx="10134600" cy="10439400"/>
            <a:chOff x="0" y="0"/>
            <a:chExt cx="9220200" cy="9753600"/>
          </a:xfrm>
        </p:grpSpPr>
        <p:sp useBgFill="1">
          <p:nvSpPr>
            <p:cNvPr id="37" name="TextBox 36"/>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 name="Group 4"/>
            <p:cNvGrpSpPr>
              <a:grpSpLocks noChangeAspect="1"/>
            </p:cNvGrpSpPr>
            <p:nvPr/>
          </p:nvGrpSpPr>
          <p:grpSpPr>
            <a:xfrm>
              <a:off x="13738" y="56944"/>
              <a:ext cx="9206462" cy="9696656"/>
              <a:chOff x="1447800" y="762000"/>
              <a:chExt cx="5724525" cy="6029325"/>
            </a:xfrm>
          </p:grpSpPr>
          <p:pic>
            <p:nvPicPr>
              <p:cNvPr id="55" name="Picture 2"/>
              <p:cNvPicPr>
                <a:picLocks noChangeAspect="1" noChangeArrowheads="1"/>
              </p:cNvPicPr>
              <p:nvPr/>
            </p:nvPicPr>
            <p:blipFill>
              <a:blip r:embed="rId3"/>
              <a:srcRect/>
              <a:stretch>
                <a:fillRect/>
              </a:stretch>
            </p:blipFill>
            <p:spPr bwMode="auto">
              <a:xfrm>
                <a:off x="1447800" y="762000"/>
                <a:ext cx="5724525" cy="6029325"/>
              </a:xfrm>
              <a:prstGeom prst="rect">
                <a:avLst/>
              </a:prstGeom>
              <a:noFill/>
              <a:ln w="9525">
                <a:noFill/>
                <a:miter lim="800000"/>
                <a:headEnd/>
                <a:tailEnd/>
              </a:ln>
              <a:effectLst/>
            </p:spPr>
          </p:pic>
          <p:sp>
            <p:nvSpPr>
              <p:cNvPr id="56" name="Freeform 55"/>
              <p:cNvSpPr/>
              <p:nvPr/>
            </p:nvSpPr>
            <p:spPr>
              <a:xfrm>
                <a:off x="1458685" y="816428"/>
                <a:ext cx="5167994" cy="533944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no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39" name="TextBox 38"/>
            <p:cNvSpPr txBox="1"/>
            <p:nvPr/>
          </p:nvSpPr>
          <p:spPr>
            <a:xfrm>
              <a:off x="2299738" y="2038144"/>
              <a:ext cx="1365887" cy="523220"/>
            </a:xfrm>
            <a:prstGeom prst="rect">
              <a:avLst/>
            </a:prstGeom>
            <a:solidFill>
              <a:srgbClr val="FFE59B">
                <a:alpha val="50000"/>
              </a:srgbClr>
            </a:solidFill>
          </p:spPr>
          <p:txBody>
            <a:bodyPr wrap="none" rtlCol="0">
              <a:spAutoFit/>
            </a:bodyPr>
            <a:lstStyle/>
            <a:p>
              <a:pPr algn="ctr"/>
              <a:r>
                <a:rPr lang="en-US" sz="2800" b="1" dirty="0" smtClean="0"/>
                <a:t>Pawnee</a:t>
              </a:r>
            </a:p>
          </p:txBody>
        </p:sp>
        <p:sp>
          <p:nvSpPr>
            <p:cNvPr id="40" name="TextBox 39"/>
            <p:cNvSpPr txBox="1"/>
            <p:nvPr/>
          </p:nvSpPr>
          <p:spPr>
            <a:xfrm>
              <a:off x="3962400" y="1752600"/>
              <a:ext cx="1266692" cy="523220"/>
            </a:xfrm>
            <a:prstGeom prst="rect">
              <a:avLst/>
            </a:prstGeom>
            <a:solidFill>
              <a:srgbClr val="FFE59B">
                <a:alpha val="50000"/>
              </a:srgbClr>
            </a:solidFill>
          </p:spPr>
          <p:txBody>
            <a:bodyPr wrap="none" rtlCol="0">
              <a:spAutoFit/>
            </a:bodyPr>
            <a:lstStyle/>
            <a:p>
              <a:pPr algn="ctr"/>
              <a:r>
                <a:rPr lang="en-US" sz="2800" b="1" dirty="0" smtClean="0"/>
                <a:t>Omaha</a:t>
              </a:r>
            </a:p>
          </p:txBody>
        </p:sp>
        <p:sp>
          <p:nvSpPr>
            <p:cNvPr id="41" name="TextBox 40"/>
            <p:cNvSpPr txBox="1"/>
            <p:nvPr/>
          </p:nvSpPr>
          <p:spPr>
            <a:xfrm>
              <a:off x="4495800" y="685800"/>
              <a:ext cx="992579" cy="523220"/>
            </a:xfrm>
            <a:prstGeom prst="rect">
              <a:avLst/>
            </a:prstGeom>
            <a:solidFill>
              <a:srgbClr val="FFE59B">
                <a:alpha val="50000"/>
              </a:srgbClr>
            </a:solidFill>
          </p:spPr>
          <p:txBody>
            <a:bodyPr wrap="none" rtlCol="0">
              <a:spAutoFit/>
            </a:bodyPr>
            <a:lstStyle/>
            <a:p>
              <a:pPr algn="ctr"/>
              <a:r>
                <a:rPr lang="en-US" sz="2800" b="1" dirty="0" smtClean="0"/>
                <a:t>Sioux</a:t>
              </a:r>
            </a:p>
          </p:txBody>
        </p:sp>
        <p:sp>
          <p:nvSpPr>
            <p:cNvPr id="42" name="TextBox 41"/>
            <p:cNvSpPr txBox="1"/>
            <p:nvPr/>
          </p:nvSpPr>
          <p:spPr>
            <a:xfrm>
              <a:off x="3976138" y="2571544"/>
              <a:ext cx="1064394" cy="523220"/>
            </a:xfrm>
            <a:prstGeom prst="rect">
              <a:avLst/>
            </a:prstGeom>
            <a:solidFill>
              <a:srgbClr val="FFE59B">
                <a:alpha val="50000"/>
              </a:srgbClr>
            </a:solidFill>
          </p:spPr>
          <p:txBody>
            <a:bodyPr wrap="none" rtlCol="0">
              <a:spAutoFit/>
            </a:bodyPr>
            <a:lstStyle/>
            <a:p>
              <a:pPr algn="ctr"/>
              <a:r>
                <a:rPr lang="en-US" sz="2800" b="1" dirty="0" err="1" smtClean="0"/>
                <a:t>Otoes</a:t>
              </a:r>
              <a:endParaRPr lang="en-US" sz="2800" b="1" dirty="0" smtClean="0"/>
            </a:p>
          </p:txBody>
        </p:sp>
        <p:sp>
          <p:nvSpPr>
            <p:cNvPr id="43" name="TextBox 42"/>
            <p:cNvSpPr txBox="1"/>
            <p:nvPr/>
          </p:nvSpPr>
          <p:spPr>
            <a:xfrm>
              <a:off x="5957338" y="2443969"/>
              <a:ext cx="1783565" cy="523220"/>
            </a:xfrm>
            <a:prstGeom prst="rect">
              <a:avLst/>
            </a:prstGeom>
            <a:solidFill>
              <a:srgbClr val="FFE59B">
                <a:alpha val="50000"/>
              </a:srgbClr>
            </a:solidFill>
          </p:spPr>
          <p:txBody>
            <a:bodyPr wrap="none" rtlCol="0">
              <a:spAutoFit/>
            </a:bodyPr>
            <a:lstStyle/>
            <a:p>
              <a:pPr algn="ctr"/>
              <a:r>
                <a:rPr lang="en-US" sz="2800" b="1" dirty="0" smtClean="0"/>
                <a:t>Sac &amp; Foxe</a:t>
              </a:r>
            </a:p>
          </p:txBody>
        </p:sp>
        <p:sp>
          <p:nvSpPr>
            <p:cNvPr id="44" name="TextBox 43"/>
            <p:cNvSpPr txBox="1"/>
            <p:nvPr/>
          </p:nvSpPr>
          <p:spPr>
            <a:xfrm>
              <a:off x="3214138" y="3257344"/>
              <a:ext cx="1602233" cy="523220"/>
            </a:xfrm>
            <a:prstGeom prst="rect">
              <a:avLst/>
            </a:prstGeom>
            <a:solidFill>
              <a:srgbClr val="FFE59B">
                <a:alpha val="50000"/>
              </a:srgbClr>
            </a:solidFill>
          </p:spPr>
          <p:txBody>
            <a:bodyPr wrap="none" rtlCol="0">
              <a:spAutoFit/>
            </a:bodyPr>
            <a:lstStyle/>
            <a:p>
              <a:pPr algn="ctr"/>
              <a:r>
                <a:rPr lang="en-US" sz="2800" b="1" dirty="0" smtClean="0"/>
                <a:t>Delaware</a:t>
              </a:r>
            </a:p>
          </p:txBody>
        </p:sp>
        <p:sp>
          <p:nvSpPr>
            <p:cNvPr id="45" name="TextBox 44"/>
            <p:cNvSpPr txBox="1"/>
            <p:nvPr/>
          </p:nvSpPr>
          <p:spPr>
            <a:xfrm>
              <a:off x="3518938" y="3891769"/>
              <a:ext cx="1210844" cy="523220"/>
            </a:xfrm>
            <a:prstGeom prst="rect">
              <a:avLst/>
            </a:prstGeom>
            <a:solidFill>
              <a:srgbClr val="FFE59B">
                <a:alpha val="50000"/>
              </a:srgbClr>
            </a:solidFill>
          </p:spPr>
          <p:txBody>
            <a:bodyPr wrap="none" rtlCol="0">
              <a:spAutoFit/>
            </a:bodyPr>
            <a:lstStyle/>
            <a:p>
              <a:pPr algn="ctr"/>
              <a:r>
                <a:rPr lang="en-US" sz="2800" b="1" dirty="0" smtClean="0"/>
                <a:t>Kansas</a:t>
              </a:r>
            </a:p>
          </p:txBody>
        </p:sp>
        <p:sp>
          <p:nvSpPr>
            <p:cNvPr id="46" name="TextBox 45"/>
            <p:cNvSpPr txBox="1"/>
            <p:nvPr/>
          </p:nvSpPr>
          <p:spPr>
            <a:xfrm rot="1448292">
              <a:off x="4611460" y="3569520"/>
              <a:ext cx="1544462" cy="523220"/>
            </a:xfrm>
            <a:prstGeom prst="rect">
              <a:avLst/>
            </a:prstGeom>
            <a:solidFill>
              <a:srgbClr val="FFE59B">
                <a:alpha val="50000"/>
              </a:srgbClr>
            </a:solidFill>
          </p:spPr>
          <p:txBody>
            <a:bodyPr wrap="none" rtlCol="0">
              <a:spAutoFit/>
            </a:bodyPr>
            <a:lstStyle/>
            <a:p>
              <a:pPr algn="ctr"/>
              <a:r>
                <a:rPr lang="en-US" sz="2800" b="1" dirty="0" smtClean="0"/>
                <a:t>Kickapoo</a:t>
              </a:r>
            </a:p>
          </p:txBody>
        </p:sp>
        <p:sp>
          <p:nvSpPr>
            <p:cNvPr id="47" name="TextBox 46"/>
            <p:cNvSpPr txBox="1"/>
            <p:nvPr/>
          </p:nvSpPr>
          <p:spPr>
            <a:xfrm>
              <a:off x="4343400" y="4191000"/>
              <a:ext cx="1544398" cy="523220"/>
            </a:xfrm>
            <a:prstGeom prst="rect">
              <a:avLst/>
            </a:prstGeom>
            <a:solidFill>
              <a:srgbClr val="FFE59B">
                <a:alpha val="50000"/>
              </a:srgbClr>
            </a:solidFill>
          </p:spPr>
          <p:txBody>
            <a:bodyPr wrap="none" rtlCol="0">
              <a:spAutoFit/>
            </a:bodyPr>
            <a:lstStyle/>
            <a:p>
              <a:pPr algn="ctr"/>
              <a:r>
                <a:rPr lang="en-US" sz="2800" b="1" dirty="0" smtClean="0"/>
                <a:t>Shawnee</a:t>
              </a:r>
            </a:p>
          </p:txBody>
        </p:sp>
        <p:sp>
          <p:nvSpPr>
            <p:cNvPr id="48" name="TextBox 47"/>
            <p:cNvSpPr txBox="1"/>
            <p:nvPr/>
          </p:nvSpPr>
          <p:spPr>
            <a:xfrm>
              <a:off x="3429000" y="5334000"/>
              <a:ext cx="1094530" cy="523220"/>
            </a:xfrm>
            <a:prstGeom prst="rect">
              <a:avLst/>
            </a:prstGeom>
            <a:solidFill>
              <a:srgbClr val="FFE59B">
                <a:alpha val="75000"/>
              </a:srgbClr>
            </a:solidFill>
          </p:spPr>
          <p:txBody>
            <a:bodyPr wrap="none" rtlCol="0">
              <a:spAutoFit/>
            </a:bodyPr>
            <a:lstStyle/>
            <a:p>
              <a:pPr algn="ctr"/>
              <a:r>
                <a:rPr lang="en-US" sz="2800" b="1" dirty="0" smtClean="0"/>
                <a:t>Osage</a:t>
              </a:r>
            </a:p>
          </p:txBody>
        </p:sp>
        <p:sp>
          <p:nvSpPr>
            <p:cNvPr id="49" name="TextBox 48"/>
            <p:cNvSpPr txBox="1"/>
            <p:nvPr/>
          </p:nvSpPr>
          <p:spPr>
            <a:xfrm>
              <a:off x="3124200" y="6019800"/>
              <a:ext cx="1590756" cy="523220"/>
            </a:xfrm>
            <a:prstGeom prst="rect">
              <a:avLst/>
            </a:prstGeom>
            <a:solidFill>
              <a:srgbClr val="FFE59B">
                <a:alpha val="75000"/>
              </a:srgbClr>
            </a:solidFill>
          </p:spPr>
          <p:txBody>
            <a:bodyPr wrap="none" rtlCol="0">
              <a:spAutoFit/>
            </a:bodyPr>
            <a:lstStyle/>
            <a:p>
              <a:pPr algn="ctr"/>
              <a:r>
                <a:rPr lang="en-US" sz="2800" b="1" dirty="0" smtClean="0"/>
                <a:t>Cherokee</a:t>
              </a:r>
            </a:p>
          </p:txBody>
        </p:sp>
        <p:sp>
          <p:nvSpPr>
            <p:cNvPr id="50" name="TextBox 49"/>
            <p:cNvSpPr txBox="1"/>
            <p:nvPr/>
          </p:nvSpPr>
          <p:spPr>
            <a:xfrm>
              <a:off x="3352800" y="6858000"/>
              <a:ext cx="1035028" cy="523220"/>
            </a:xfrm>
            <a:prstGeom prst="rect">
              <a:avLst/>
            </a:prstGeom>
            <a:solidFill>
              <a:srgbClr val="FFE59B">
                <a:alpha val="75000"/>
              </a:srgbClr>
            </a:solidFill>
          </p:spPr>
          <p:txBody>
            <a:bodyPr wrap="none" rtlCol="0">
              <a:spAutoFit/>
            </a:bodyPr>
            <a:lstStyle/>
            <a:p>
              <a:pPr algn="ctr"/>
              <a:r>
                <a:rPr lang="en-US" sz="2800" b="1" dirty="0" smtClean="0"/>
                <a:t>Creek</a:t>
              </a:r>
            </a:p>
          </p:txBody>
        </p:sp>
        <p:sp>
          <p:nvSpPr>
            <p:cNvPr id="51" name="TextBox 50"/>
            <p:cNvSpPr txBox="1"/>
            <p:nvPr/>
          </p:nvSpPr>
          <p:spPr>
            <a:xfrm rot="20466520">
              <a:off x="4090439" y="7146343"/>
              <a:ext cx="1428037" cy="488848"/>
            </a:xfrm>
            <a:prstGeom prst="rect">
              <a:avLst/>
            </a:prstGeom>
            <a:solidFill>
              <a:srgbClr val="FFE59B">
                <a:alpha val="75000"/>
              </a:srgbClr>
            </a:solidFill>
          </p:spPr>
          <p:txBody>
            <a:bodyPr wrap="none" rtlCol="0">
              <a:spAutoFit/>
            </a:bodyPr>
            <a:lstStyle/>
            <a:p>
              <a:pPr algn="ctr"/>
              <a:r>
                <a:rPr lang="en-US" sz="2800" b="1" dirty="0" smtClean="0"/>
                <a:t>Seminole</a:t>
              </a:r>
            </a:p>
          </p:txBody>
        </p:sp>
        <p:sp>
          <p:nvSpPr>
            <p:cNvPr id="52" name="TextBox 51"/>
            <p:cNvSpPr txBox="1"/>
            <p:nvPr/>
          </p:nvSpPr>
          <p:spPr>
            <a:xfrm>
              <a:off x="3276600" y="7772400"/>
              <a:ext cx="1475148" cy="523220"/>
            </a:xfrm>
            <a:prstGeom prst="rect">
              <a:avLst/>
            </a:prstGeom>
            <a:solidFill>
              <a:srgbClr val="FFE59B">
                <a:alpha val="75000"/>
              </a:srgbClr>
            </a:solidFill>
          </p:spPr>
          <p:txBody>
            <a:bodyPr wrap="none" rtlCol="0">
              <a:spAutoFit/>
            </a:bodyPr>
            <a:lstStyle/>
            <a:p>
              <a:pPr algn="ctr"/>
              <a:r>
                <a:rPr lang="en-US" sz="2800" b="1" dirty="0" smtClean="0"/>
                <a:t>Choctaw</a:t>
              </a:r>
            </a:p>
          </p:txBody>
        </p:sp>
        <p:sp>
          <p:nvSpPr>
            <p:cNvPr id="53" name="TextBox 52"/>
            <p:cNvSpPr txBox="1"/>
            <p:nvPr/>
          </p:nvSpPr>
          <p:spPr>
            <a:xfrm>
              <a:off x="6019800" y="1524000"/>
              <a:ext cx="1172950" cy="523220"/>
            </a:xfrm>
            <a:prstGeom prst="rect">
              <a:avLst/>
            </a:prstGeom>
            <a:solidFill>
              <a:srgbClr val="FFE59B">
                <a:alpha val="50000"/>
              </a:srgbClr>
            </a:solidFill>
          </p:spPr>
          <p:txBody>
            <a:bodyPr wrap="none" rtlCol="0">
              <a:spAutoFit/>
            </a:bodyPr>
            <a:lstStyle/>
            <a:p>
              <a:pPr algn="ctr"/>
              <a:r>
                <a:rPr lang="en-US" sz="2800" b="1" dirty="0" err="1" smtClean="0"/>
                <a:t>Koway</a:t>
              </a:r>
              <a:endParaRPr lang="en-US" sz="2800" b="1" dirty="0" smtClean="0"/>
            </a:p>
          </p:txBody>
        </p:sp>
        <p:sp>
          <p:nvSpPr>
            <p:cNvPr id="54" name="TextBox 53"/>
            <p:cNvSpPr txBox="1"/>
            <p:nvPr/>
          </p:nvSpPr>
          <p:spPr>
            <a:xfrm rot="16964351">
              <a:off x="4626331" y="1681957"/>
              <a:ext cx="1990866" cy="523220"/>
            </a:xfrm>
            <a:prstGeom prst="rect">
              <a:avLst/>
            </a:prstGeom>
            <a:solidFill>
              <a:srgbClr val="FFE59B">
                <a:alpha val="50000"/>
              </a:srgbClr>
            </a:solidFill>
          </p:spPr>
          <p:txBody>
            <a:bodyPr wrap="none" rtlCol="0">
              <a:spAutoFit/>
            </a:bodyPr>
            <a:lstStyle/>
            <a:p>
              <a:pPr algn="ctr"/>
              <a:r>
                <a:rPr lang="en-US" sz="2800" b="1" dirty="0" smtClean="0"/>
                <a:t>Potawatomi</a:t>
              </a:r>
            </a:p>
          </p:txBody>
        </p:sp>
      </p:grpSp>
      <p:sp>
        <p:nvSpPr>
          <p:cNvPr id="25" name="TextBox 24"/>
          <p:cNvSpPr txBox="1"/>
          <p:nvPr/>
        </p:nvSpPr>
        <p:spPr>
          <a:xfrm>
            <a:off x="-1219200" y="762000"/>
            <a:ext cx="184731" cy="553998"/>
          </a:xfrm>
          <a:prstGeom prst="rect">
            <a:avLst/>
          </a:prstGeom>
          <a:noFill/>
        </p:spPr>
        <p:txBody>
          <a:bodyPr wrap="none" rtlCol="0">
            <a:spAutoFit/>
          </a:bodyPr>
          <a:lstStyle/>
          <a:p>
            <a:pPr algn="ctr"/>
            <a:endParaRPr lang="en-US" sz="3000" b="1" dirty="0" smtClean="0">
              <a:solidFill>
                <a:srgbClr val="FF0000"/>
              </a:solidFill>
              <a:effectLst>
                <a:outerShdw dist="38100" dir="7200000" algn="ctr" rotWithShape="0">
                  <a:schemeClr val="tx1"/>
                </a:outerShdw>
              </a:effectLst>
            </a:endParaRPr>
          </a:p>
        </p:txBody>
      </p:sp>
      <p:sp>
        <p:nvSpPr>
          <p:cNvPr id="34" name="Freeform 33"/>
          <p:cNvSpPr/>
          <p:nvPr/>
        </p:nvSpPr>
        <p:spPr>
          <a:xfrm>
            <a:off x="2296018" y="3666461"/>
            <a:ext cx="4333382" cy="295664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56646">
                <a:moveTo>
                  <a:pt x="90123" y="12405"/>
                </a:moveTo>
                <a:lnTo>
                  <a:pt x="4087965" y="0"/>
                </a:lnTo>
                <a:cubicBezTo>
                  <a:pt x="4132738" y="361869"/>
                  <a:pt x="4063156" y="329314"/>
                  <a:pt x="4087965" y="544033"/>
                </a:cubicBezTo>
                <a:cubicBezTo>
                  <a:pt x="4112774" y="758752"/>
                  <a:pt x="4201379" y="1068573"/>
                  <a:pt x="4236821" y="1288312"/>
                </a:cubicBezTo>
                <a:cubicBezTo>
                  <a:pt x="4272263" y="1508051"/>
                  <a:pt x="4298121" y="1598917"/>
                  <a:pt x="4300616" y="1862470"/>
                </a:cubicBezTo>
                <a:cubicBezTo>
                  <a:pt x="4303111" y="2126023"/>
                  <a:pt x="4333382" y="2255440"/>
                  <a:pt x="4251793" y="2869633"/>
                </a:cubicBezTo>
                <a:cubicBezTo>
                  <a:pt x="4100225" y="2956646"/>
                  <a:pt x="4076283" y="2944731"/>
                  <a:pt x="3960374" y="2925726"/>
                </a:cubicBezTo>
                <a:cubicBezTo>
                  <a:pt x="3844465" y="2906721"/>
                  <a:pt x="3691016" y="2769782"/>
                  <a:pt x="3556337" y="2755605"/>
                </a:cubicBezTo>
                <a:cubicBezTo>
                  <a:pt x="3421658" y="2741428"/>
                  <a:pt x="3297612" y="2840666"/>
                  <a:pt x="3152300" y="2840666"/>
                </a:cubicBezTo>
                <a:cubicBezTo>
                  <a:pt x="3006988" y="2840666"/>
                  <a:pt x="2801425" y="2752061"/>
                  <a:pt x="2684467" y="2755605"/>
                </a:cubicBezTo>
                <a:cubicBezTo>
                  <a:pt x="2567509" y="2759149"/>
                  <a:pt x="2528523" y="2861931"/>
                  <a:pt x="2450551" y="2861931"/>
                </a:cubicBezTo>
                <a:cubicBezTo>
                  <a:pt x="2372579" y="2861931"/>
                  <a:pt x="2319416" y="2752061"/>
                  <a:pt x="2216635" y="2755605"/>
                </a:cubicBezTo>
                <a:cubicBezTo>
                  <a:pt x="2113854" y="2759149"/>
                  <a:pt x="1972085" y="2883196"/>
                  <a:pt x="1833862" y="2883196"/>
                </a:cubicBezTo>
                <a:cubicBezTo>
                  <a:pt x="1695639" y="2883196"/>
                  <a:pt x="1511341" y="2798135"/>
                  <a:pt x="1387295" y="2755605"/>
                </a:cubicBezTo>
                <a:cubicBezTo>
                  <a:pt x="1263249" y="2713075"/>
                  <a:pt x="1210085" y="2620926"/>
                  <a:pt x="1089583" y="2628014"/>
                </a:cubicBezTo>
                <a:cubicBezTo>
                  <a:pt x="969081" y="2635102"/>
                  <a:pt x="834402" y="2744972"/>
                  <a:pt x="664281" y="2798135"/>
                </a:cubicBezTo>
                <a:cubicBezTo>
                  <a:pt x="494160" y="2851298"/>
                  <a:pt x="640846" y="2816181"/>
                  <a:pt x="68858" y="2946991"/>
                </a:cubicBezTo>
                <a:cubicBezTo>
                  <a:pt x="86687" y="1852887"/>
                  <a:pt x="0" y="1065570"/>
                  <a:pt x="90123" y="12405"/>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flipV="1">
            <a:off x="2362200" y="4495800"/>
            <a:ext cx="4038600" cy="373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Freeform 35"/>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rot="19849042">
            <a:off x="6963362" y="3885908"/>
            <a:ext cx="2338910" cy="584775"/>
          </a:xfrm>
          <a:prstGeom prst="rect">
            <a:avLst/>
          </a:prstGeom>
          <a:solidFill>
            <a:srgbClr val="FFE59B">
              <a:alpha val="75000"/>
            </a:srgb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Chickasaw??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nodeType="withEffect">
                                  <p:stCondLst>
                                    <p:cond delay="0"/>
                                  </p:stCondLst>
                                  <p:childTnLst>
                                    <p:animScale>
                                      <p:cBhvr>
                                        <p:cTn id="6" dur="1000" fill="hold"/>
                                        <p:tgtEl>
                                          <p:spTgt spid="2050"/>
                                        </p:tgtEl>
                                      </p:cBhvr>
                                      <p:by x="170000" y="170000"/>
                                    </p:animScale>
                                  </p:childTnLst>
                                </p:cTn>
                              </p:par>
                              <p:par>
                                <p:cTn id="7" presetID="42" presetClass="path" presetSubtype="0" accel="50000" decel="50000" fill="hold" nodeType="withEffect">
                                  <p:stCondLst>
                                    <p:cond delay="0"/>
                                  </p:stCondLst>
                                  <p:childTnLst>
                                    <p:animMotion origin="layout" path="M 3.88889E-6 3.15692E-6 L -0.01216 0.19066 " pathEditMode="relative" rAng="0" ptsTypes="AA">
                                      <p:cBhvr>
                                        <p:cTn id="8" dur="1000" fill="hold"/>
                                        <p:tgtEl>
                                          <p:spTgt spid="2050"/>
                                        </p:tgtEl>
                                        <p:attrNameLst>
                                          <p:attrName>ppt_x</p:attrName>
                                          <p:attrName>ppt_y</p:attrName>
                                        </p:attrNameLst>
                                      </p:cBhvr>
                                      <p:rCtr x="-6" y="95"/>
                                    </p:animMotion>
                                  </p:childTnLst>
                                </p:cTn>
                              </p:par>
                              <p:par>
                                <p:cTn id="9" presetID="10" presetClass="exit" presetSubtype="0" fill="hold" grpId="0" nodeType="withEffect">
                                  <p:stCondLst>
                                    <p:cond delay="0"/>
                                  </p:stCondLst>
                                  <p:childTnLst>
                                    <p:animEffect transition="out" filter="fade">
                                      <p:cBhvr>
                                        <p:cTn id="10" dur="1000"/>
                                        <p:tgtEl>
                                          <p:spTgt spid="33"/>
                                        </p:tgtEl>
                                      </p:cBhvr>
                                    </p:animEffect>
                                    <p:set>
                                      <p:cBhvr>
                                        <p:cTn id="11" dur="1" fill="hold">
                                          <p:stCondLst>
                                            <p:cond delay="999"/>
                                          </p:stCondLst>
                                        </p:cTn>
                                        <p:tgtEl>
                                          <p:spTgt spid="33"/>
                                        </p:tgtEl>
                                        <p:attrNameLst>
                                          <p:attrName>style.visibility</p:attrName>
                                        </p:attrNameLst>
                                      </p:cBhvr>
                                      <p:to>
                                        <p:strVal val="hidden"/>
                                      </p:to>
                                    </p:set>
                                  </p:childTnLst>
                                </p:cTn>
                              </p:par>
                              <p:par>
                                <p:cTn id="12" presetID="10" presetClass="entr" presetSubtype="0" fill="hold" nodeType="withEffect">
                                  <p:stCondLst>
                                    <p:cond delay="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childTnLst>
                                </p:cTn>
                              </p:par>
                              <p:par>
                                <p:cTn id="15" presetID="10" presetClass="exit" presetSubtype="0" fill="hold" nodeType="withEffect">
                                  <p:stCondLst>
                                    <p:cond delay="500"/>
                                  </p:stCondLst>
                                  <p:childTnLst>
                                    <p:animEffect transition="out" filter="fade">
                                      <p:cBhvr>
                                        <p:cTn id="16" dur="1000"/>
                                        <p:tgtEl>
                                          <p:spTgt spid="2050"/>
                                        </p:tgtEl>
                                      </p:cBhvr>
                                    </p:animEffect>
                                    <p:set>
                                      <p:cBhvr>
                                        <p:cTn id="17" dur="1" fill="hold">
                                          <p:stCondLst>
                                            <p:cond delay="999"/>
                                          </p:stCondLst>
                                        </p:cTn>
                                        <p:tgtEl>
                                          <p:spTgt spid="20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0 2.96296E-6 L 0.0625 -0.36065 " pathEditMode="relative" rAng="0" ptsTypes="AA">
                                      <p:cBhvr>
                                        <p:cTn id="21" dur="5000" fill="hold"/>
                                        <p:tgtEl>
                                          <p:spTgt spid="5"/>
                                        </p:tgtEl>
                                        <p:attrNameLst>
                                          <p:attrName>ppt_x</p:attrName>
                                          <p:attrName>ppt_y</p:attrName>
                                        </p:attrNameLst>
                                      </p:cBhvr>
                                      <p:rCtr x="31" y="-180"/>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10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10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wipe(left)">
                                      <p:cBhvr>
                                        <p:cTn id="41" dur="1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1000" fill="hold"/>
                                        <p:tgtEl>
                                          <p:spTgt spid="59"/>
                                        </p:tgtEl>
                                        <p:attrNameLst>
                                          <p:attrName>ppt_w</p:attrName>
                                        </p:attrNameLst>
                                      </p:cBhvr>
                                      <p:tavLst>
                                        <p:tav tm="0">
                                          <p:val>
                                            <p:fltVal val="0"/>
                                          </p:val>
                                        </p:tav>
                                        <p:tav tm="100000">
                                          <p:val>
                                            <p:strVal val="#ppt_w"/>
                                          </p:val>
                                        </p:tav>
                                      </p:tavLst>
                                    </p:anim>
                                    <p:anim calcmode="lin" valueType="num">
                                      <p:cBhvr>
                                        <p:cTn id="47" dur="1000" fill="hold"/>
                                        <p:tgtEl>
                                          <p:spTgt spid="59"/>
                                        </p:tgtEl>
                                        <p:attrNameLst>
                                          <p:attrName>ppt_h</p:attrName>
                                        </p:attrNameLst>
                                      </p:cBhvr>
                                      <p:tavLst>
                                        <p:tav tm="0">
                                          <p:val>
                                            <p:fltVal val="0"/>
                                          </p:val>
                                        </p:tav>
                                        <p:tav tm="100000">
                                          <p:val>
                                            <p:strVal val="#ppt_h"/>
                                          </p:val>
                                        </p:tav>
                                      </p:tavLst>
                                    </p:anim>
                                    <p:animEffect transition="in" filter="fade">
                                      <p:cBhvr>
                                        <p:cTn id="48"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6" grpId="0" animBg="1"/>
      <p:bldP spid="38" grpId="0" animBg="1"/>
      <p:bldP spid="5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0" y="1219200"/>
            <a:ext cx="9156700" cy="5621338"/>
            <a:chOff x="0" y="1219200"/>
            <a:chExt cx="9156700" cy="5621338"/>
          </a:xfrm>
        </p:grpSpPr>
        <p:pic>
          <p:nvPicPr>
            <p:cNvPr id="30"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grpSp>
          <p:nvGrpSpPr>
            <p:cNvPr id="31" name="Group 5"/>
            <p:cNvGrpSpPr>
              <a:grpSpLocks noChangeAspect="1"/>
            </p:cNvGrpSpPr>
            <p:nvPr/>
          </p:nvGrpSpPr>
          <p:grpSpPr>
            <a:xfrm rot="60000">
              <a:off x="3733646" y="4471416"/>
              <a:ext cx="1019762" cy="678208"/>
              <a:chOff x="2296015" y="3642534"/>
              <a:chExt cx="4333382" cy="2980576"/>
            </a:xfrm>
          </p:grpSpPr>
          <p:sp>
            <p:nvSpPr>
              <p:cNvPr id="32" name="Freeform 31"/>
              <p:cNvSpPr/>
              <p:nvPr/>
            </p:nvSpPr>
            <p:spPr>
              <a:xfrm>
                <a:off x="2296015" y="3642534"/>
                <a:ext cx="4333382" cy="298057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2362200" y="4495800"/>
                <a:ext cx="4038600" cy="373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7" name="Group 36"/>
          <p:cNvGrpSpPr/>
          <p:nvPr/>
        </p:nvGrpSpPr>
        <p:grpSpPr>
          <a:xfrm>
            <a:off x="3505200" y="5257800"/>
            <a:ext cx="1143000" cy="304800"/>
            <a:chOff x="3505200" y="5257800"/>
            <a:chExt cx="1143000" cy="304800"/>
          </a:xfrm>
        </p:grpSpPr>
        <p:pic>
          <p:nvPicPr>
            <p:cNvPr id="38"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39"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sp useBgFill="1">
        <p:nvSpPr>
          <p:cNvPr id="36" name="TextBox 3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 name="Group 35"/>
          <p:cNvGrpSpPr/>
          <p:nvPr/>
        </p:nvGrpSpPr>
        <p:grpSpPr>
          <a:xfrm>
            <a:off x="-36576" y="-2615184"/>
            <a:ext cx="10134600" cy="10439400"/>
            <a:chOff x="0" y="0"/>
            <a:chExt cx="9220200" cy="9753600"/>
          </a:xfrm>
        </p:grpSpPr>
        <p:sp useBgFill="1">
          <p:nvSpPr>
            <p:cNvPr id="7" name="TextBox 6"/>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8" name="Group 4"/>
            <p:cNvGrpSpPr>
              <a:grpSpLocks noChangeAspect="1"/>
            </p:cNvGrpSpPr>
            <p:nvPr/>
          </p:nvGrpSpPr>
          <p:grpSpPr>
            <a:xfrm>
              <a:off x="13738" y="56944"/>
              <a:ext cx="9206462" cy="9696656"/>
              <a:chOff x="1447800" y="762000"/>
              <a:chExt cx="5724525" cy="6029325"/>
            </a:xfrm>
          </p:grpSpPr>
          <p:pic>
            <p:nvPicPr>
              <p:cNvPr id="25" name="Picture 2"/>
              <p:cNvPicPr>
                <a:picLocks noChangeAspect="1" noChangeArrowheads="1"/>
              </p:cNvPicPr>
              <p:nvPr/>
            </p:nvPicPr>
            <p:blipFill>
              <a:blip r:embed="rId3"/>
              <a:srcRect/>
              <a:stretch>
                <a:fillRect/>
              </a:stretch>
            </p:blipFill>
            <p:spPr bwMode="auto">
              <a:xfrm>
                <a:off x="1447800" y="762000"/>
                <a:ext cx="5724525" cy="6029325"/>
              </a:xfrm>
              <a:prstGeom prst="rect">
                <a:avLst/>
              </a:prstGeom>
              <a:noFill/>
              <a:ln w="9525">
                <a:noFill/>
                <a:miter lim="800000"/>
                <a:headEnd/>
                <a:tailEnd/>
              </a:ln>
              <a:effectLst/>
            </p:spPr>
          </p:pic>
          <p:sp>
            <p:nvSpPr>
              <p:cNvPr id="26" name="Freeform 25"/>
              <p:cNvSpPr/>
              <p:nvPr/>
            </p:nvSpPr>
            <p:spPr>
              <a:xfrm>
                <a:off x="1458685" y="816428"/>
                <a:ext cx="5167994" cy="5339443"/>
              </a:xfrm>
              <a:custGeom>
                <a:avLst/>
                <a:gdLst>
                  <a:gd name="connsiteX0" fmla="*/ 5595257 w 6398078"/>
                  <a:gd name="connsiteY0" fmla="*/ 598714 h 6101442"/>
                  <a:gd name="connsiteX1" fmla="*/ 5611586 w 6398078"/>
                  <a:gd name="connsiteY1" fmla="*/ 1006928 h 6101442"/>
                  <a:gd name="connsiteX2" fmla="*/ 5578929 w 6398078"/>
                  <a:gd name="connsiteY2" fmla="*/ 1251856 h 6101442"/>
                  <a:gd name="connsiteX3" fmla="*/ 5693229 w 6398078"/>
                  <a:gd name="connsiteY3" fmla="*/ 1447799 h 6101442"/>
                  <a:gd name="connsiteX4" fmla="*/ 5807529 w 6398078"/>
                  <a:gd name="connsiteY4" fmla="*/ 1545771 h 6101442"/>
                  <a:gd name="connsiteX5" fmla="*/ 5840186 w 6398078"/>
                  <a:gd name="connsiteY5" fmla="*/ 1660071 h 6101442"/>
                  <a:gd name="connsiteX6" fmla="*/ 5905500 w 6398078"/>
                  <a:gd name="connsiteY6" fmla="*/ 1790699 h 6101442"/>
                  <a:gd name="connsiteX7" fmla="*/ 5921829 w 6398078"/>
                  <a:gd name="connsiteY7" fmla="*/ 1953985 h 6101442"/>
                  <a:gd name="connsiteX8" fmla="*/ 5725886 w 6398078"/>
                  <a:gd name="connsiteY8" fmla="*/ 2051956 h 6101442"/>
                  <a:gd name="connsiteX9" fmla="*/ 5709557 w 6398078"/>
                  <a:gd name="connsiteY9" fmla="*/ 2198914 h 6101442"/>
                  <a:gd name="connsiteX10" fmla="*/ 5660572 w 6398078"/>
                  <a:gd name="connsiteY10" fmla="*/ 2427514 h 6101442"/>
                  <a:gd name="connsiteX11" fmla="*/ 5448300 w 6398078"/>
                  <a:gd name="connsiteY11" fmla="*/ 2394856 h 6101442"/>
                  <a:gd name="connsiteX12" fmla="*/ 4452257 w 6398078"/>
                  <a:gd name="connsiteY12" fmla="*/ 2411185 h 6101442"/>
                  <a:gd name="connsiteX13" fmla="*/ 4419600 w 6398078"/>
                  <a:gd name="connsiteY13" fmla="*/ 2411185 h 6101442"/>
                  <a:gd name="connsiteX14" fmla="*/ 4419600 w 6398078"/>
                  <a:gd name="connsiteY14" fmla="*/ 4125685 h 6101442"/>
                  <a:gd name="connsiteX15" fmla="*/ 4386943 w 6398078"/>
                  <a:gd name="connsiteY15" fmla="*/ 4354285 h 6101442"/>
                  <a:gd name="connsiteX16" fmla="*/ 4517572 w 6398078"/>
                  <a:gd name="connsiteY16" fmla="*/ 4991099 h 6101442"/>
                  <a:gd name="connsiteX17" fmla="*/ 4533900 w 6398078"/>
                  <a:gd name="connsiteY17" fmla="*/ 5366656 h 6101442"/>
                  <a:gd name="connsiteX18" fmla="*/ 4468586 w 6398078"/>
                  <a:gd name="connsiteY18" fmla="*/ 5856514 h 6101442"/>
                  <a:gd name="connsiteX19" fmla="*/ 4403272 w 6398078"/>
                  <a:gd name="connsiteY19" fmla="*/ 5856514 h 6101442"/>
                  <a:gd name="connsiteX20" fmla="*/ 4093029 w 6398078"/>
                  <a:gd name="connsiteY20" fmla="*/ 5758542 h 6101442"/>
                  <a:gd name="connsiteX21" fmla="*/ 3848100 w 6398078"/>
                  <a:gd name="connsiteY21" fmla="*/ 5807528 h 6101442"/>
                  <a:gd name="connsiteX22" fmla="*/ 3619500 w 6398078"/>
                  <a:gd name="connsiteY22" fmla="*/ 5742214 h 6101442"/>
                  <a:gd name="connsiteX23" fmla="*/ 3488872 w 6398078"/>
                  <a:gd name="connsiteY23" fmla="*/ 5823856 h 6101442"/>
                  <a:gd name="connsiteX24" fmla="*/ 3325586 w 6398078"/>
                  <a:gd name="connsiteY24" fmla="*/ 5774871 h 6101442"/>
                  <a:gd name="connsiteX25" fmla="*/ 3129643 w 6398078"/>
                  <a:gd name="connsiteY25" fmla="*/ 5840185 h 6101442"/>
                  <a:gd name="connsiteX26" fmla="*/ 3015343 w 6398078"/>
                  <a:gd name="connsiteY26" fmla="*/ 5791199 h 6101442"/>
                  <a:gd name="connsiteX27" fmla="*/ 2852057 w 6398078"/>
                  <a:gd name="connsiteY27" fmla="*/ 5742214 h 6101442"/>
                  <a:gd name="connsiteX28" fmla="*/ 2770415 w 6398078"/>
                  <a:gd name="connsiteY28" fmla="*/ 5660571 h 6101442"/>
                  <a:gd name="connsiteX29" fmla="*/ 2688772 w 6398078"/>
                  <a:gd name="connsiteY29" fmla="*/ 5644242 h 6101442"/>
                  <a:gd name="connsiteX30" fmla="*/ 2541815 w 6398078"/>
                  <a:gd name="connsiteY30" fmla="*/ 5725885 h 6101442"/>
                  <a:gd name="connsiteX31" fmla="*/ 2443843 w 6398078"/>
                  <a:gd name="connsiteY31" fmla="*/ 5774871 h 6101442"/>
                  <a:gd name="connsiteX32" fmla="*/ 2378529 w 6398078"/>
                  <a:gd name="connsiteY32" fmla="*/ 5774871 h 6101442"/>
                  <a:gd name="connsiteX33" fmla="*/ 2247900 w 6398078"/>
                  <a:gd name="connsiteY33" fmla="*/ 5823856 h 6101442"/>
                  <a:gd name="connsiteX34" fmla="*/ 2166257 w 6398078"/>
                  <a:gd name="connsiteY34" fmla="*/ 5823856 h 6101442"/>
                  <a:gd name="connsiteX35" fmla="*/ 2133600 w 6398078"/>
                  <a:gd name="connsiteY35" fmla="*/ 5823856 h 6101442"/>
                  <a:gd name="connsiteX36" fmla="*/ 2117272 w 6398078"/>
                  <a:gd name="connsiteY36" fmla="*/ 4158342 h 6101442"/>
                  <a:gd name="connsiteX37" fmla="*/ 827315 w 6398078"/>
                  <a:gd name="connsiteY37" fmla="*/ 4174671 h 6101442"/>
                  <a:gd name="connsiteX38" fmla="*/ 794657 w 6398078"/>
                  <a:gd name="connsiteY38" fmla="*/ 598714 h 6101442"/>
                  <a:gd name="connsiteX39" fmla="*/ 5595257 w 6398078"/>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598714 h 6101442"/>
                  <a:gd name="connsiteX1" fmla="*/ 5611586 w 5951765"/>
                  <a:gd name="connsiteY1" fmla="*/ 1006928 h 6101442"/>
                  <a:gd name="connsiteX2" fmla="*/ 5578929 w 5951765"/>
                  <a:gd name="connsiteY2" fmla="*/ 1251856 h 6101442"/>
                  <a:gd name="connsiteX3" fmla="*/ 5693229 w 5951765"/>
                  <a:gd name="connsiteY3" fmla="*/ 1447799 h 6101442"/>
                  <a:gd name="connsiteX4" fmla="*/ 5807529 w 5951765"/>
                  <a:gd name="connsiteY4" fmla="*/ 1545771 h 6101442"/>
                  <a:gd name="connsiteX5" fmla="*/ 5840186 w 5951765"/>
                  <a:gd name="connsiteY5" fmla="*/ 1660071 h 6101442"/>
                  <a:gd name="connsiteX6" fmla="*/ 5905500 w 5951765"/>
                  <a:gd name="connsiteY6" fmla="*/ 1790699 h 6101442"/>
                  <a:gd name="connsiteX7" fmla="*/ 5921829 w 5951765"/>
                  <a:gd name="connsiteY7" fmla="*/ 1953985 h 6101442"/>
                  <a:gd name="connsiteX8" fmla="*/ 5725886 w 5951765"/>
                  <a:gd name="connsiteY8" fmla="*/ 2051956 h 6101442"/>
                  <a:gd name="connsiteX9" fmla="*/ 5709557 w 5951765"/>
                  <a:gd name="connsiteY9" fmla="*/ 2198914 h 6101442"/>
                  <a:gd name="connsiteX10" fmla="*/ 5660572 w 5951765"/>
                  <a:gd name="connsiteY10" fmla="*/ 2427514 h 6101442"/>
                  <a:gd name="connsiteX11" fmla="*/ 5448300 w 5951765"/>
                  <a:gd name="connsiteY11" fmla="*/ 2394856 h 6101442"/>
                  <a:gd name="connsiteX12" fmla="*/ 4452257 w 5951765"/>
                  <a:gd name="connsiteY12" fmla="*/ 2411185 h 6101442"/>
                  <a:gd name="connsiteX13" fmla="*/ 4419600 w 5951765"/>
                  <a:gd name="connsiteY13" fmla="*/ 2411185 h 6101442"/>
                  <a:gd name="connsiteX14" fmla="*/ 4419600 w 5951765"/>
                  <a:gd name="connsiteY14" fmla="*/ 4125685 h 6101442"/>
                  <a:gd name="connsiteX15" fmla="*/ 4386943 w 5951765"/>
                  <a:gd name="connsiteY15" fmla="*/ 4354285 h 6101442"/>
                  <a:gd name="connsiteX16" fmla="*/ 4517572 w 5951765"/>
                  <a:gd name="connsiteY16" fmla="*/ 4991099 h 6101442"/>
                  <a:gd name="connsiteX17" fmla="*/ 4533900 w 5951765"/>
                  <a:gd name="connsiteY17" fmla="*/ 5366656 h 6101442"/>
                  <a:gd name="connsiteX18" fmla="*/ 4468586 w 5951765"/>
                  <a:gd name="connsiteY18" fmla="*/ 5856514 h 6101442"/>
                  <a:gd name="connsiteX19" fmla="*/ 4403272 w 5951765"/>
                  <a:gd name="connsiteY19" fmla="*/ 5856514 h 6101442"/>
                  <a:gd name="connsiteX20" fmla="*/ 4093029 w 5951765"/>
                  <a:gd name="connsiteY20" fmla="*/ 5758542 h 6101442"/>
                  <a:gd name="connsiteX21" fmla="*/ 3848100 w 5951765"/>
                  <a:gd name="connsiteY21" fmla="*/ 5807528 h 6101442"/>
                  <a:gd name="connsiteX22" fmla="*/ 3619500 w 5951765"/>
                  <a:gd name="connsiteY22" fmla="*/ 5742214 h 6101442"/>
                  <a:gd name="connsiteX23" fmla="*/ 3488872 w 5951765"/>
                  <a:gd name="connsiteY23" fmla="*/ 5823856 h 6101442"/>
                  <a:gd name="connsiteX24" fmla="*/ 3325586 w 5951765"/>
                  <a:gd name="connsiteY24" fmla="*/ 5774871 h 6101442"/>
                  <a:gd name="connsiteX25" fmla="*/ 3129643 w 5951765"/>
                  <a:gd name="connsiteY25" fmla="*/ 5840185 h 6101442"/>
                  <a:gd name="connsiteX26" fmla="*/ 3015343 w 5951765"/>
                  <a:gd name="connsiteY26" fmla="*/ 5791199 h 6101442"/>
                  <a:gd name="connsiteX27" fmla="*/ 2852057 w 5951765"/>
                  <a:gd name="connsiteY27" fmla="*/ 5742214 h 6101442"/>
                  <a:gd name="connsiteX28" fmla="*/ 2770415 w 5951765"/>
                  <a:gd name="connsiteY28" fmla="*/ 5660571 h 6101442"/>
                  <a:gd name="connsiteX29" fmla="*/ 2688772 w 5951765"/>
                  <a:gd name="connsiteY29" fmla="*/ 5644242 h 6101442"/>
                  <a:gd name="connsiteX30" fmla="*/ 2541815 w 5951765"/>
                  <a:gd name="connsiteY30" fmla="*/ 5725885 h 6101442"/>
                  <a:gd name="connsiteX31" fmla="*/ 2443843 w 5951765"/>
                  <a:gd name="connsiteY31" fmla="*/ 5774871 h 6101442"/>
                  <a:gd name="connsiteX32" fmla="*/ 2378529 w 5951765"/>
                  <a:gd name="connsiteY32" fmla="*/ 5774871 h 6101442"/>
                  <a:gd name="connsiteX33" fmla="*/ 2247900 w 5951765"/>
                  <a:gd name="connsiteY33" fmla="*/ 5823856 h 6101442"/>
                  <a:gd name="connsiteX34" fmla="*/ 2166257 w 5951765"/>
                  <a:gd name="connsiteY34" fmla="*/ 5823856 h 6101442"/>
                  <a:gd name="connsiteX35" fmla="*/ 2133600 w 5951765"/>
                  <a:gd name="connsiteY35" fmla="*/ 5823856 h 6101442"/>
                  <a:gd name="connsiteX36" fmla="*/ 2117272 w 5951765"/>
                  <a:gd name="connsiteY36" fmla="*/ 4158342 h 6101442"/>
                  <a:gd name="connsiteX37" fmla="*/ 827315 w 5951765"/>
                  <a:gd name="connsiteY37" fmla="*/ 4174671 h 6101442"/>
                  <a:gd name="connsiteX38" fmla="*/ 794657 w 5951765"/>
                  <a:gd name="connsiteY38" fmla="*/ 598714 h 6101442"/>
                  <a:gd name="connsiteX39" fmla="*/ 5595257 w 5951765"/>
                  <a:gd name="connsiteY39" fmla="*/ 598714 h 6101442"/>
                  <a:gd name="connsiteX0" fmla="*/ 5595257 w 5951765"/>
                  <a:gd name="connsiteY0" fmla="*/ 0 h 5502728"/>
                  <a:gd name="connsiteX1" fmla="*/ 5611586 w 5951765"/>
                  <a:gd name="connsiteY1" fmla="*/ 408214 h 5502728"/>
                  <a:gd name="connsiteX2" fmla="*/ 5578929 w 5951765"/>
                  <a:gd name="connsiteY2" fmla="*/ 653142 h 5502728"/>
                  <a:gd name="connsiteX3" fmla="*/ 5693229 w 5951765"/>
                  <a:gd name="connsiteY3" fmla="*/ 849085 h 5502728"/>
                  <a:gd name="connsiteX4" fmla="*/ 5807529 w 5951765"/>
                  <a:gd name="connsiteY4" fmla="*/ 947057 h 5502728"/>
                  <a:gd name="connsiteX5" fmla="*/ 5840186 w 5951765"/>
                  <a:gd name="connsiteY5" fmla="*/ 1061357 h 5502728"/>
                  <a:gd name="connsiteX6" fmla="*/ 5905500 w 5951765"/>
                  <a:gd name="connsiteY6" fmla="*/ 1191985 h 5502728"/>
                  <a:gd name="connsiteX7" fmla="*/ 5921829 w 5951765"/>
                  <a:gd name="connsiteY7" fmla="*/ 1355271 h 5502728"/>
                  <a:gd name="connsiteX8" fmla="*/ 5725886 w 5951765"/>
                  <a:gd name="connsiteY8" fmla="*/ 1453242 h 5502728"/>
                  <a:gd name="connsiteX9" fmla="*/ 5709557 w 5951765"/>
                  <a:gd name="connsiteY9" fmla="*/ 1600200 h 5502728"/>
                  <a:gd name="connsiteX10" fmla="*/ 5660572 w 5951765"/>
                  <a:gd name="connsiteY10" fmla="*/ 1828800 h 5502728"/>
                  <a:gd name="connsiteX11" fmla="*/ 5448300 w 5951765"/>
                  <a:gd name="connsiteY11" fmla="*/ 1796142 h 5502728"/>
                  <a:gd name="connsiteX12" fmla="*/ 4452257 w 5951765"/>
                  <a:gd name="connsiteY12" fmla="*/ 1812471 h 5502728"/>
                  <a:gd name="connsiteX13" fmla="*/ 4419600 w 5951765"/>
                  <a:gd name="connsiteY13" fmla="*/ 1812471 h 5502728"/>
                  <a:gd name="connsiteX14" fmla="*/ 4419600 w 5951765"/>
                  <a:gd name="connsiteY14" fmla="*/ 3526971 h 5502728"/>
                  <a:gd name="connsiteX15" fmla="*/ 4386943 w 5951765"/>
                  <a:gd name="connsiteY15" fmla="*/ 3755571 h 5502728"/>
                  <a:gd name="connsiteX16" fmla="*/ 4517572 w 5951765"/>
                  <a:gd name="connsiteY16" fmla="*/ 4392385 h 5502728"/>
                  <a:gd name="connsiteX17" fmla="*/ 4533900 w 5951765"/>
                  <a:gd name="connsiteY17" fmla="*/ 4767942 h 5502728"/>
                  <a:gd name="connsiteX18" fmla="*/ 4468586 w 5951765"/>
                  <a:gd name="connsiteY18" fmla="*/ 5257800 h 5502728"/>
                  <a:gd name="connsiteX19" fmla="*/ 4403272 w 5951765"/>
                  <a:gd name="connsiteY19" fmla="*/ 5257800 h 5502728"/>
                  <a:gd name="connsiteX20" fmla="*/ 4093029 w 5951765"/>
                  <a:gd name="connsiteY20" fmla="*/ 5159828 h 5502728"/>
                  <a:gd name="connsiteX21" fmla="*/ 3848100 w 5951765"/>
                  <a:gd name="connsiteY21" fmla="*/ 5208814 h 5502728"/>
                  <a:gd name="connsiteX22" fmla="*/ 3619500 w 5951765"/>
                  <a:gd name="connsiteY22" fmla="*/ 5143500 h 5502728"/>
                  <a:gd name="connsiteX23" fmla="*/ 3488872 w 5951765"/>
                  <a:gd name="connsiteY23" fmla="*/ 5225142 h 5502728"/>
                  <a:gd name="connsiteX24" fmla="*/ 3325586 w 5951765"/>
                  <a:gd name="connsiteY24" fmla="*/ 5176157 h 5502728"/>
                  <a:gd name="connsiteX25" fmla="*/ 3129643 w 5951765"/>
                  <a:gd name="connsiteY25" fmla="*/ 5241471 h 5502728"/>
                  <a:gd name="connsiteX26" fmla="*/ 3015343 w 5951765"/>
                  <a:gd name="connsiteY26" fmla="*/ 5192485 h 5502728"/>
                  <a:gd name="connsiteX27" fmla="*/ 2852057 w 5951765"/>
                  <a:gd name="connsiteY27" fmla="*/ 5143500 h 5502728"/>
                  <a:gd name="connsiteX28" fmla="*/ 2770415 w 5951765"/>
                  <a:gd name="connsiteY28" fmla="*/ 5061857 h 5502728"/>
                  <a:gd name="connsiteX29" fmla="*/ 2688772 w 5951765"/>
                  <a:gd name="connsiteY29" fmla="*/ 5045528 h 5502728"/>
                  <a:gd name="connsiteX30" fmla="*/ 2541815 w 5951765"/>
                  <a:gd name="connsiteY30" fmla="*/ 5127171 h 5502728"/>
                  <a:gd name="connsiteX31" fmla="*/ 2443843 w 5951765"/>
                  <a:gd name="connsiteY31" fmla="*/ 5176157 h 5502728"/>
                  <a:gd name="connsiteX32" fmla="*/ 2378529 w 5951765"/>
                  <a:gd name="connsiteY32" fmla="*/ 5176157 h 5502728"/>
                  <a:gd name="connsiteX33" fmla="*/ 2247900 w 5951765"/>
                  <a:gd name="connsiteY33" fmla="*/ 5225142 h 5502728"/>
                  <a:gd name="connsiteX34" fmla="*/ 2166257 w 5951765"/>
                  <a:gd name="connsiteY34" fmla="*/ 5225142 h 5502728"/>
                  <a:gd name="connsiteX35" fmla="*/ 2133600 w 5951765"/>
                  <a:gd name="connsiteY35" fmla="*/ 5225142 h 5502728"/>
                  <a:gd name="connsiteX36" fmla="*/ 2117272 w 5951765"/>
                  <a:gd name="connsiteY36" fmla="*/ 3559628 h 5502728"/>
                  <a:gd name="connsiteX37" fmla="*/ 827315 w 5951765"/>
                  <a:gd name="connsiteY37" fmla="*/ 3575957 h 5502728"/>
                  <a:gd name="connsiteX38" fmla="*/ 794657 w 5951765"/>
                  <a:gd name="connsiteY38" fmla="*/ 0 h 5502728"/>
                  <a:gd name="connsiteX39" fmla="*/ 5595257 w 5951765"/>
                  <a:gd name="connsiteY39" fmla="*/ 0 h 5502728"/>
                  <a:gd name="connsiteX0" fmla="*/ 4988378 w 5344886"/>
                  <a:gd name="connsiteY0" fmla="*/ 0 h 5502728"/>
                  <a:gd name="connsiteX1" fmla="*/ 5004707 w 5344886"/>
                  <a:gd name="connsiteY1" fmla="*/ 408214 h 5502728"/>
                  <a:gd name="connsiteX2" fmla="*/ 4972050 w 5344886"/>
                  <a:gd name="connsiteY2" fmla="*/ 653142 h 5502728"/>
                  <a:gd name="connsiteX3" fmla="*/ 5086350 w 5344886"/>
                  <a:gd name="connsiteY3" fmla="*/ 849085 h 5502728"/>
                  <a:gd name="connsiteX4" fmla="*/ 5200650 w 5344886"/>
                  <a:gd name="connsiteY4" fmla="*/ 947057 h 5502728"/>
                  <a:gd name="connsiteX5" fmla="*/ 5233307 w 5344886"/>
                  <a:gd name="connsiteY5" fmla="*/ 1061357 h 5502728"/>
                  <a:gd name="connsiteX6" fmla="*/ 5298621 w 5344886"/>
                  <a:gd name="connsiteY6" fmla="*/ 1191985 h 5502728"/>
                  <a:gd name="connsiteX7" fmla="*/ 5314950 w 5344886"/>
                  <a:gd name="connsiteY7" fmla="*/ 1355271 h 5502728"/>
                  <a:gd name="connsiteX8" fmla="*/ 5119007 w 5344886"/>
                  <a:gd name="connsiteY8" fmla="*/ 1453242 h 5502728"/>
                  <a:gd name="connsiteX9" fmla="*/ 5102678 w 5344886"/>
                  <a:gd name="connsiteY9" fmla="*/ 1600200 h 5502728"/>
                  <a:gd name="connsiteX10" fmla="*/ 5053693 w 5344886"/>
                  <a:gd name="connsiteY10" fmla="*/ 1828800 h 5502728"/>
                  <a:gd name="connsiteX11" fmla="*/ 4841421 w 5344886"/>
                  <a:gd name="connsiteY11" fmla="*/ 1796142 h 5502728"/>
                  <a:gd name="connsiteX12" fmla="*/ 3845378 w 5344886"/>
                  <a:gd name="connsiteY12" fmla="*/ 1812471 h 5502728"/>
                  <a:gd name="connsiteX13" fmla="*/ 3812721 w 5344886"/>
                  <a:gd name="connsiteY13" fmla="*/ 1812471 h 5502728"/>
                  <a:gd name="connsiteX14" fmla="*/ 3812721 w 5344886"/>
                  <a:gd name="connsiteY14" fmla="*/ 3526971 h 5502728"/>
                  <a:gd name="connsiteX15" fmla="*/ 3780064 w 5344886"/>
                  <a:gd name="connsiteY15" fmla="*/ 3755571 h 5502728"/>
                  <a:gd name="connsiteX16" fmla="*/ 3910693 w 5344886"/>
                  <a:gd name="connsiteY16" fmla="*/ 4392385 h 5502728"/>
                  <a:gd name="connsiteX17" fmla="*/ 3927021 w 5344886"/>
                  <a:gd name="connsiteY17" fmla="*/ 4767942 h 5502728"/>
                  <a:gd name="connsiteX18" fmla="*/ 3861707 w 5344886"/>
                  <a:gd name="connsiteY18" fmla="*/ 5257800 h 5502728"/>
                  <a:gd name="connsiteX19" fmla="*/ 3796393 w 5344886"/>
                  <a:gd name="connsiteY19" fmla="*/ 5257800 h 5502728"/>
                  <a:gd name="connsiteX20" fmla="*/ 3486150 w 5344886"/>
                  <a:gd name="connsiteY20" fmla="*/ 5159828 h 5502728"/>
                  <a:gd name="connsiteX21" fmla="*/ 3241221 w 5344886"/>
                  <a:gd name="connsiteY21" fmla="*/ 5208814 h 5502728"/>
                  <a:gd name="connsiteX22" fmla="*/ 3012621 w 5344886"/>
                  <a:gd name="connsiteY22" fmla="*/ 5143500 h 5502728"/>
                  <a:gd name="connsiteX23" fmla="*/ 2881993 w 5344886"/>
                  <a:gd name="connsiteY23" fmla="*/ 5225142 h 5502728"/>
                  <a:gd name="connsiteX24" fmla="*/ 2718707 w 5344886"/>
                  <a:gd name="connsiteY24" fmla="*/ 5176157 h 5502728"/>
                  <a:gd name="connsiteX25" fmla="*/ 2522764 w 5344886"/>
                  <a:gd name="connsiteY25" fmla="*/ 5241471 h 5502728"/>
                  <a:gd name="connsiteX26" fmla="*/ 2408464 w 5344886"/>
                  <a:gd name="connsiteY26" fmla="*/ 5192485 h 5502728"/>
                  <a:gd name="connsiteX27" fmla="*/ 2245178 w 5344886"/>
                  <a:gd name="connsiteY27" fmla="*/ 5143500 h 5502728"/>
                  <a:gd name="connsiteX28" fmla="*/ 2163536 w 5344886"/>
                  <a:gd name="connsiteY28" fmla="*/ 5061857 h 5502728"/>
                  <a:gd name="connsiteX29" fmla="*/ 2081893 w 5344886"/>
                  <a:gd name="connsiteY29" fmla="*/ 5045528 h 5502728"/>
                  <a:gd name="connsiteX30" fmla="*/ 1934936 w 5344886"/>
                  <a:gd name="connsiteY30" fmla="*/ 5127171 h 5502728"/>
                  <a:gd name="connsiteX31" fmla="*/ 1836964 w 5344886"/>
                  <a:gd name="connsiteY31" fmla="*/ 5176157 h 5502728"/>
                  <a:gd name="connsiteX32" fmla="*/ 1771650 w 5344886"/>
                  <a:gd name="connsiteY32" fmla="*/ 5176157 h 5502728"/>
                  <a:gd name="connsiteX33" fmla="*/ 1641021 w 5344886"/>
                  <a:gd name="connsiteY33" fmla="*/ 5225142 h 5502728"/>
                  <a:gd name="connsiteX34" fmla="*/ 1559378 w 5344886"/>
                  <a:gd name="connsiteY34" fmla="*/ 5225142 h 5502728"/>
                  <a:gd name="connsiteX35" fmla="*/ 1526721 w 5344886"/>
                  <a:gd name="connsiteY35" fmla="*/ 5225142 h 5502728"/>
                  <a:gd name="connsiteX36" fmla="*/ 1510393 w 5344886"/>
                  <a:gd name="connsiteY36" fmla="*/ 3559628 h 5502728"/>
                  <a:gd name="connsiteX37" fmla="*/ 220436 w 5344886"/>
                  <a:gd name="connsiteY37" fmla="*/ 3575957 h 5502728"/>
                  <a:gd name="connsiteX38" fmla="*/ 187778 w 5344886"/>
                  <a:gd name="connsiteY38" fmla="*/ 0 h 5502728"/>
                  <a:gd name="connsiteX39" fmla="*/ 4988378 w 5344886"/>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925786 w 5167994"/>
                  <a:gd name="connsiteY9" fmla="*/ 1600200 h 5502728"/>
                  <a:gd name="connsiteX10" fmla="*/ 4876801 w 5167994"/>
                  <a:gd name="connsiteY10" fmla="*/ 1828800 h 5502728"/>
                  <a:gd name="connsiteX11" fmla="*/ 4664529 w 5167994"/>
                  <a:gd name="connsiteY11" fmla="*/ 1796142 h 5502728"/>
                  <a:gd name="connsiteX12" fmla="*/ 3668486 w 5167994"/>
                  <a:gd name="connsiteY12" fmla="*/ 1812471 h 5502728"/>
                  <a:gd name="connsiteX13" fmla="*/ 3635829 w 5167994"/>
                  <a:gd name="connsiteY13" fmla="*/ 1812471 h 5502728"/>
                  <a:gd name="connsiteX14" fmla="*/ 3635829 w 5167994"/>
                  <a:gd name="connsiteY14" fmla="*/ 3526971 h 5502728"/>
                  <a:gd name="connsiteX15" fmla="*/ 3603172 w 5167994"/>
                  <a:gd name="connsiteY15" fmla="*/ 3755571 h 5502728"/>
                  <a:gd name="connsiteX16" fmla="*/ 3733801 w 5167994"/>
                  <a:gd name="connsiteY16" fmla="*/ 4392385 h 5502728"/>
                  <a:gd name="connsiteX17" fmla="*/ 3750129 w 5167994"/>
                  <a:gd name="connsiteY17" fmla="*/ 4767942 h 5502728"/>
                  <a:gd name="connsiteX18" fmla="*/ 3684815 w 5167994"/>
                  <a:gd name="connsiteY18" fmla="*/ 5257800 h 5502728"/>
                  <a:gd name="connsiteX19" fmla="*/ 3619501 w 5167994"/>
                  <a:gd name="connsiteY19" fmla="*/ 5257800 h 5502728"/>
                  <a:gd name="connsiteX20" fmla="*/ 3309258 w 5167994"/>
                  <a:gd name="connsiteY20" fmla="*/ 5159828 h 5502728"/>
                  <a:gd name="connsiteX21" fmla="*/ 3064329 w 5167994"/>
                  <a:gd name="connsiteY21" fmla="*/ 5208814 h 5502728"/>
                  <a:gd name="connsiteX22" fmla="*/ 2835729 w 5167994"/>
                  <a:gd name="connsiteY22" fmla="*/ 5143500 h 5502728"/>
                  <a:gd name="connsiteX23" fmla="*/ 2705101 w 5167994"/>
                  <a:gd name="connsiteY23" fmla="*/ 5225142 h 5502728"/>
                  <a:gd name="connsiteX24" fmla="*/ 2541815 w 5167994"/>
                  <a:gd name="connsiteY24" fmla="*/ 5176157 h 5502728"/>
                  <a:gd name="connsiteX25" fmla="*/ 2345872 w 5167994"/>
                  <a:gd name="connsiteY25" fmla="*/ 5241471 h 5502728"/>
                  <a:gd name="connsiteX26" fmla="*/ 2231572 w 5167994"/>
                  <a:gd name="connsiteY26" fmla="*/ 5192485 h 5502728"/>
                  <a:gd name="connsiteX27" fmla="*/ 2068286 w 5167994"/>
                  <a:gd name="connsiteY27" fmla="*/ 5143500 h 5502728"/>
                  <a:gd name="connsiteX28" fmla="*/ 1986644 w 5167994"/>
                  <a:gd name="connsiteY28" fmla="*/ 5061857 h 5502728"/>
                  <a:gd name="connsiteX29" fmla="*/ 1905001 w 5167994"/>
                  <a:gd name="connsiteY29" fmla="*/ 5045528 h 5502728"/>
                  <a:gd name="connsiteX30" fmla="*/ 1758044 w 5167994"/>
                  <a:gd name="connsiteY30" fmla="*/ 5127171 h 5502728"/>
                  <a:gd name="connsiteX31" fmla="*/ 1660072 w 5167994"/>
                  <a:gd name="connsiteY31" fmla="*/ 5176157 h 5502728"/>
                  <a:gd name="connsiteX32" fmla="*/ 1594758 w 5167994"/>
                  <a:gd name="connsiteY32" fmla="*/ 5176157 h 5502728"/>
                  <a:gd name="connsiteX33" fmla="*/ 1464129 w 5167994"/>
                  <a:gd name="connsiteY33" fmla="*/ 5225142 h 5502728"/>
                  <a:gd name="connsiteX34" fmla="*/ 1382486 w 5167994"/>
                  <a:gd name="connsiteY34" fmla="*/ 5225142 h 5502728"/>
                  <a:gd name="connsiteX35" fmla="*/ 1349829 w 5167994"/>
                  <a:gd name="connsiteY35" fmla="*/ 5225142 h 5502728"/>
                  <a:gd name="connsiteX36" fmla="*/ 1333501 w 5167994"/>
                  <a:gd name="connsiteY36" fmla="*/ 3559628 h 5502728"/>
                  <a:gd name="connsiteX37" fmla="*/ 43544 w 5167994"/>
                  <a:gd name="connsiteY37" fmla="*/ 3575957 h 5502728"/>
                  <a:gd name="connsiteX38" fmla="*/ 10886 w 5167994"/>
                  <a:gd name="connsiteY38" fmla="*/ 0 h 5502728"/>
                  <a:gd name="connsiteX39" fmla="*/ 4811486 w 5167994"/>
                  <a:gd name="connsiteY39"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502728"/>
                  <a:gd name="connsiteX1" fmla="*/ 4827815 w 5167994"/>
                  <a:gd name="connsiteY1" fmla="*/ 408214 h 5502728"/>
                  <a:gd name="connsiteX2" fmla="*/ 4795158 w 5167994"/>
                  <a:gd name="connsiteY2" fmla="*/ 653142 h 5502728"/>
                  <a:gd name="connsiteX3" fmla="*/ 4909458 w 5167994"/>
                  <a:gd name="connsiteY3" fmla="*/ 849085 h 5502728"/>
                  <a:gd name="connsiteX4" fmla="*/ 5023758 w 5167994"/>
                  <a:gd name="connsiteY4" fmla="*/ 947057 h 5502728"/>
                  <a:gd name="connsiteX5" fmla="*/ 5056415 w 5167994"/>
                  <a:gd name="connsiteY5" fmla="*/ 1061357 h 5502728"/>
                  <a:gd name="connsiteX6" fmla="*/ 5121729 w 5167994"/>
                  <a:gd name="connsiteY6" fmla="*/ 1191985 h 5502728"/>
                  <a:gd name="connsiteX7" fmla="*/ 5138058 w 5167994"/>
                  <a:gd name="connsiteY7" fmla="*/ 1355271 h 5502728"/>
                  <a:gd name="connsiteX8" fmla="*/ 4942115 w 5167994"/>
                  <a:gd name="connsiteY8" fmla="*/ 1453242 h 5502728"/>
                  <a:gd name="connsiteX9" fmla="*/ 4876801 w 5167994"/>
                  <a:gd name="connsiteY9" fmla="*/ 1828800 h 5502728"/>
                  <a:gd name="connsiteX10" fmla="*/ 4664529 w 5167994"/>
                  <a:gd name="connsiteY10" fmla="*/ 1796142 h 5502728"/>
                  <a:gd name="connsiteX11" fmla="*/ 3668486 w 5167994"/>
                  <a:gd name="connsiteY11" fmla="*/ 1812471 h 5502728"/>
                  <a:gd name="connsiteX12" fmla="*/ 3635829 w 5167994"/>
                  <a:gd name="connsiteY12" fmla="*/ 1812471 h 5502728"/>
                  <a:gd name="connsiteX13" fmla="*/ 3635829 w 5167994"/>
                  <a:gd name="connsiteY13" fmla="*/ 3526971 h 5502728"/>
                  <a:gd name="connsiteX14" fmla="*/ 3603172 w 5167994"/>
                  <a:gd name="connsiteY14" fmla="*/ 3755571 h 5502728"/>
                  <a:gd name="connsiteX15" fmla="*/ 3733801 w 5167994"/>
                  <a:gd name="connsiteY15" fmla="*/ 4392385 h 5502728"/>
                  <a:gd name="connsiteX16" fmla="*/ 3750129 w 5167994"/>
                  <a:gd name="connsiteY16" fmla="*/ 4767942 h 5502728"/>
                  <a:gd name="connsiteX17" fmla="*/ 3684815 w 5167994"/>
                  <a:gd name="connsiteY17" fmla="*/ 5257800 h 5502728"/>
                  <a:gd name="connsiteX18" fmla="*/ 3619501 w 5167994"/>
                  <a:gd name="connsiteY18" fmla="*/ 5257800 h 5502728"/>
                  <a:gd name="connsiteX19" fmla="*/ 3309258 w 5167994"/>
                  <a:gd name="connsiteY19" fmla="*/ 5159828 h 5502728"/>
                  <a:gd name="connsiteX20" fmla="*/ 3064329 w 5167994"/>
                  <a:gd name="connsiteY20" fmla="*/ 5208814 h 5502728"/>
                  <a:gd name="connsiteX21" fmla="*/ 2835729 w 5167994"/>
                  <a:gd name="connsiteY21" fmla="*/ 5143500 h 5502728"/>
                  <a:gd name="connsiteX22" fmla="*/ 2705101 w 5167994"/>
                  <a:gd name="connsiteY22" fmla="*/ 5225142 h 5502728"/>
                  <a:gd name="connsiteX23" fmla="*/ 2541815 w 5167994"/>
                  <a:gd name="connsiteY23" fmla="*/ 5176157 h 5502728"/>
                  <a:gd name="connsiteX24" fmla="*/ 2345872 w 5167994"/>
                  <a:gd name="connsiteY24" fmla="*/ 5241471 h 5502728"/>
                  <a:gd name="connsiteX25" fmla="*/ 2231572 w 5167994"/>
                  <a:gd name="connsiteY25" fmla="*/ 5192485 h 5502728"/>
                  <a:gd name="connsiteX26" fmla="*/ 2068286 w 5167994"/>
                  <a:gd name="connsiteY26" fmla="*/ 5143500 h 5502728"/>
                  <a:gd name="connsiteX27" fmla="*/ 1986644 w 5167994"/>
                  <a:gd name="connsiteY27" fmla="*/ 5061857 h 5502728"/>
                  <a:gd name="connsiteX28" fmla="*/ 1905001 w 5167994"/>
                  <a:gd name="connsiteY28" fmla="*/ 5045528 h 5502728"/>
                  <a:gd name="connsiteX29" fmla="*/ 1758044 w 5167994"/>
                  <a:gd name="connsiteY29" fmla="*/ 5127171 h 5502728"/>
                  <a:gd name="connsiteX30" fmla="*/ 1660072 w 5167994"/>
                  <a:gd name="connsiteY30" fmla="*/ 5176157 h 5502728"/>
                  <a:gd name="connsiteX31" fmla="*/ 1594758 w 5167994"/>
                  <a:gd name="connsiteY31" fmla="*/ 5176157 h 5502728"/>
                  <a:gd name="connsiteX32" fmla="*/ 1464129 w 5167994"/>
                  <a:gd name="connsiteY32" fmla="*/ 5225142 h 5502728"/>
                  <a:gd name="connsiteX33" fmla="*/ 1382486 w 5167994"/>
                  <a:gd name="connsiteY33" fmla="*/ 5225142 h 5502728"/>
                  <a:gd name="connsiteX34" fmla="*/ 1349829 w 5167994"/>
                  <a:gd name="connsiteY34" fmla="*/ 5225142 h 5502728"/>
                  <a:gd name="connsiteX35" fmla="*/ 1333501 w 5167994"/>
                  <a:gd name="connsiteY35" fmla="*/ 3559628 h 5502728"/>
                  <a:gd name="connsiteX36" fmla="*/ 43544 w 5167994"/>
                  <a:gd name="connsiteY36" fmla="*/ 3575957 h 5502728"/>
                  <a:gd name="connsiteX37" fmla="*/ 10886 w 5167994"/>
                  <a:gd name="connsiteY37" fmla="*/ 0 h 5502728"/>
                  <a:gd name="connsiteX38" fmla="*/ 4811486 w 5167994"/>
                  <a:gd name="connsiteY38" fmla="*/ 0 h 5502728"/>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 name="connsiteX0" fmla="*/ 4811486 w 5167994"/>
                  <a:gd name="connsiteY0" fmla="*/ 0 h 5339443"/>
                  <a:gd name="connsiteX1" fmla="*/ 4827815 w 5167994"/>
                  <a:gd name="connsiteY1" fmla="*/ 408214 h 5339443"/>
                  <a:gd name="connsiteX2" fmla="*/ 4795158 w 5167994"/>
                  <a:gd name="connsiteY2" fmla="*/ 653142 h 5339443"/>
                  <a:gd name="connsiteX3" fmla="*/ 4909458 w 5167994"/>
                  <a:gd name="connsiteY3" fmla="*/ 849085 h 5339443"/>
                  <a:gd name="connsiteX4" fmla="*/ 5023758 w 5167994"/>
                  <a:gd name="connsiteY4" fmla="*/ 947057 h 5339443"/>
                  <a:gd name="connsiteX5" fmla="*/ 5056415 w 5167994"/>
                  <a:gd name="connsiteY5" fmla="*/ 1061357 h 5339443"/>
                  <a:gd name="connsiteX6" fmla="*/ 5121729 w 5167994"/>
                  <a:gd name="connsiteY6" fmla="*/ 1191985 h 5339443"/>
                  <a:gd name="connsiteX7" fmla="*/ 5138058 w 5167994"/>
                  <a:gd name="connsiteY7" fmla="*/ 1355271 h 5339443"/>
                  <a:gd name="connsiteX8" fmla="*/ 4942115 w 5167994"/>
                  <a:gd name="connsiteY8" fmla="*/ 1453242 h 5339443"/>
                  <a:gd name="connsiteX9" fmla="*/ 4876801 w 5167994"/>
                  <a:gd name="connsiteY9" fmla="*/ 1828800 h 5339443"/>
                  <a:gd name="connsiteX10" fmla="*/ 4664529 w 5167994"/>
                  <a:gd name="connsiteY10" fmla="*/ 1796142 h 5339443"/>
                  <a:gd name="connsiteX11" fmla="*/ 3668486 w 5167994"/>
                  <a:gd name="connsiteY11" fmla="*/ 1812471 h 5339443"/>
                  <a:gd name="connsiteX12" fmla="*/ 3635829 w 5167994"/>
                  <a:gd name="connsiteY12" fmla="*/ 1812471 h 5339443"/>
                  <a:gd name="connsiteX13" fmla="*/ 3635829 w 5167994"/>
                  <a:gd name="connsiteY13" fmla="*/ 3526971 h 5339443"/>
                  <a:gd name="connsiteX14" fmla="*/ 3603172 w 5167994"/>
                  <a:gd name="connsiteY14" fmla="*/ 3755571 h 5339443"/>
                  <a:gd name="connsiteX15" fmla="*/ 3733801 w 5167994"/>
                  <a:gd name="connsiteY15" fmla="*/ 4392385 h 5339443"/>
                  <a:gd name="connsiteX16" fmla="*/ 3750129 w 5167994"/>
                  <a:gd name="connsiteY16" fmla="*/ 4767942 h 5339443"/>
                  <a:gd name="connsiteX17" fmla="*/ 3684815 w 5167994"/>
                  <a:gd name="connsiteY17" fmla="*/ 5257800 h 5339443"/>
                  <a:gd name="connsiteX18" fmla="*/ 3619501 w 5167994"/>
                  <a:gd name="connsiteY18" fmla="*/ 5257800 h 5339443"/>
                  <a:gd name="connsiteX19" fmla="*/ 3309258 w 5167994"/>
                  <a:gd name="connsiteY19" fmla="*/ 5159828 h 5339443"/>
                  <a:gd name="connsiteX20" fmla="*/ 3064329 w 5167994"/>
                  <a:gd name="connsiteY20" fmla="*/ 5208814 h 5339443"/>
                  <a:gd name="connsiteX21" fmla="*/ 2835729 w 5167994"/>
                  <a:gd name="connsiteY21" fmla="*/ 5143500 h 5339443"/>
                  <a:gd name="connsiteX22" fmla="*/ 2705101 w 5167994"/>
                  <a:gd name="connsiteY22" fmla="*/ 5225142 h 5339443"/>
                  <a:gd name="connsiteX23" fmla="*/ 2541815 w 5167994"/>
                  <a:gd name="connsiteY23" fmla="*/ 5176157 h 5339443"/>
                  <a:gd name="connsiteX24" fmla="*/ 2345872 w 5167994"/>
                  <a:gd name="connsiteY24" fmla="*/ 5241471 h 5339443"/>
                  <a:gd name="connsiteX25" fmla="*/ 2231572 w 5167994"/>
                  <a:gd name="connsiteY25" fmla="*/ 5192485 h 5339443"/>
                  <a:gd name="connsiteX26" fmla="*/ 2068286 w 5167994"/>
                  <a:gd name="connsiteY26" fmla="*/ 5143500 h 5339443"/>
                  <a:gd name="connsiteX27" fmla="*/ 1986644 w 5167994"/>
                  <a:gd name="connsiteY27" fmla="*/ 5061857 h 5339443"/>
                  <a:gd name="connsiteX28" fmla="*/ 1905001 w 5167994"/>
                  <a:gd name="connsiteY28" fmla="*/ 5045528 h 5339443"/>
                  <a:gd name="connsiteX29" fmla="*/ 1758044 w 5167994"/>
                  <a:gd name="connsiteY29" fmla="*/ 5127171 h 5339443"/>
                  <a:gd name="connsiteX30" fmla="*/ 1660072 w 5167994"/>
                  <a:gd name="connsiteY30" fmla="*/ 5176157 h 5339443"/>
                  <a:gd name="connsiteX31" fmla="*/ 1594758 w 5167994"/>
                  <a:gd name="connsiteY31" fmla="*/ 5176157 h 5339443"/>
                  <a:gd name="connsiteX32" fmla="*/ 1464129 w 5167994"/>
                  <a:gd name="connsiteY32" fmla="*/ 5225142 h 5339443"/>
                  <a:gd name="connsiteX33" fmla="*/ 1382486 w 5167994"/>
                  <a:gd name="connsiteY33" fmla="*/ 5225142 h 5339443"/>
                  <a:gd name="connsiteX34" fmla="*/ 1349829 w 5167994"/>
                  <a:gd name="connsiteY34" fmla="*/ 5225142 h 5339443"/>
                  <a:gd name="connsiteX35" fmla="*/ 1333501 w 5167994"/>
                  <a:gd name="connsiteY35" fmla="*/ 3559628 h 5339443"/>
                  <a:gd name="connsiteX36" fmla="*/ 43544 w 5167994"/>
                  <a:gd name="connsiteY36" fmla="*/ 3575957 h 5339443"/>
                  <a:gd name="connsiteX37" fmla="*/ 10886 w 5167994"/>
                  <a:gd name="connsiteY37" fmla="*/ 0 h 5339443"/>
                  <a:gd name="connsiteX38" fmla="*/ 4811486 w 5167994"/>
                  <a:gd name="connsiteY38" fmla="*/ 0 h 533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67994" h="5339443">
                    <a:moveTo>
                      <a:pt x="4811486" y="0"/>
                    </a:moveTo>
                    <a:cubicBezTo>
                      <a:pt x="4803321" y="356507"/>
                      <a:pt x="4830536" y="299357"/>
                      <a:pt x="4827815" y="408214"/>
                    </a:cubicBezTo>
                    <a:cubicBezTo>
                      <a:pt x="4825094" y="517071"/>
                      <a:pt x="4781551" y="579664"/>
                      <a:pt x="4795158" y="653142"/>
                    </a:cubicBezTo>
                    <a:cubicBezTo>
                      <a:pt x="4808765" y="726620"/>
                      <a:pt x="4871358" y="800099"/>
                      <a:pt x="4909458" y="849085"/>
                    </a:cubicBezTo>
                    <a:cubicBezTo>
                      <a:pt x="4947558" y="898071"/>
                      <a:pt x="4999265" y="911678"/>
                      <a:pt x="5023758" y="947057"/>
                    </a:cubicBezTo>
                    <a:cubicBezTo>
                      <a:pt x="5048251" y="982436"/>
                      <a:pt x="5040087" y="1020536"/>
                      <a:pt x="5056415" y="1061357"/>
                    </a:cubicBezTo>
                    <a:cubicBezTo>
                      <a:pt x="5072744" y="1102178"/>
                      <a:pt x="5108122" y="1142999"/>
                      <a:pt x="5121729" y="1191985"/>
                    </a:cubicBezTo>
                    <a:cubicBezTo>
                      <a:pt x="5135336" y="1240971"/>
                      <a:pt x="5167994" y="1311728"/>
                      <a:pt x="5138058" y="1355271"/>
                    </a:cubicBezTo>
                    <a:cubicBezTo>
                      <a:pt x="5108122" y="1398814"/>
                      <a:pt x="4985658" y="1374321"/>
                      <a:pt x="4942115" y="1453242"/>
                    </a:cubicBezTo>
                    <a:cubicBezTo>
                      <a:pt x="4901944" y="1743230"/>
                      <a:pt x="4923065" y="1771650"/>
                      <a:pt x="4876801" y="1828800"/>
                    </a:cubicBezTo>
                    <a:cubicBezTo>
                      <a:pt x="4621516" y="1816276"/>
                      <a:pt x="4664529" y="1796142"/>
                      <a:pt x="4664529" y="1796142"/>
                    </a:cubicBezTo>
                    <a:lnTo>
                      <a:pt x="3668486" y="1812471"/>
                    </a:lnTo>
                    <a:cubicBezTo>
                      <a:pt x="3497036" y="1815192"/>
                      <a:pt x="3892799" y="1846356"/>
                      <a:pt x="3635829" y="1812471"/>
                    </a:cubicBezTo>
                    <a:cubicBezTo>
                      <a:pt x="3630386" y="2098221"/>
                      <a:pt x="3641272" y="3203121"/>
                      <a:pt x="3635829" y="3526971"/>
                    </a:cubicBezTo>
                    <a:cubicBezTo>
                      <a:pt x="3630386" y="3850821"/>
                      <a:pt x="3586843" y="3611335"/>
                      <a:pt x="3603172" y="3755571"/>
                    </a:cubicBezTo>
                    <a:cubicBezTo>
                      <a:pt x="3619501" y="3899807"/>
                      <a:pt x="3709308" y="4223657"/>
                      <a:pt x="3733801" y="4392385"/>
                    </a:cubicBezTo>
                    <a:cubicBezTo>
                      <a:pt x="3758294" y="4561113"/>
                      <a:pt x="3758293" y="4623706"/>
                      <a:pt x="3750129" y="4767942"/>
                    </a:cubicBezTo>
                    <a:cubicBezTo>
                      <a:pt x="3741965" y="4912178"/>
                      <a:pt x="3706586" y="5176157"/>
                      <a:pt x="3684815" y="5257800"/>
                    </a:cubicBezTo>
                    <a:cubicBezTo>
                      <a:pt x="3663044" y="5339443"/>
                      <a:pt x="3682094" y="5274129"/>
                      <a:pt x="3619501" y="5257800"/>
                    </a:cubicBezTo>
                    <a:cubicBezTo>
                      <a:pt x="3556908" y="5241471"/>
                      <a:pt x="3401787" y="5167992"/>
                      <a:pt x="3309258" y="5159828"/>
                    </a:cubicBezTo>
                    <a:cubicBezTo>
                      <a:pt x="3216729" y="5151664"/>
                      <a:pt x="3143250" y="5211535"/>
                      <a:pt x="3064329" y="5208814"/>
                    </a:cubicBezTo>
                    <a:cubicBezTo>
                      <a:pt x="2985408" y="5206093"/>
                      <a:pt x="2895600" y="5140779"/>
                      <a:pt x="2835729" y="5143500"/>
                    </a:cubicBezTo>
                    <a:cubicBezTo>
                      <a:pt x="2775858" y="5146221"/>
                      <a:pt x="2754087" y="5219699"/>
                      <a:pt x="2705101" y="5225142"/>
                    </a:cubicBezTo>
                    <a:cubicBezTo>
                      <a:pt x="2656115" y="5230585"/>
                      <a:pt x="2601686" y="5173436"/>
                      <a:pt x="2541815" y="5176157"/>
                    </a:cubicBezTo>
                    <a:cubicBezTo>
                      <a:pt x="2481944" y="5178878"/>
                      <a:pt x="2397579" y="5238750"/>
                      <a:pt x="2345872" y="5241471"/>
                    </a:cubicBezTo>
                    <a:cubicBezTo>
                      <a:pt x="2294165" y="5244192"/>
                      <a:pt x="2277836" y="5208813"/>
                      <a:pt x="2231572" y="5192485"/>
                    </a:cubicBezTo>
                    <a:cubicBezTo>
                      <a:pt x="2185308" y="5176157"/>
                      <a:pt x="2109107" y="5165271"/>
                      <a:pt x="2068286" y="5143500"/>
                    </a:cubicBezTo>
                    <a:cubicBezTo>
                      <a:pt x="2027465" y="5121729"/>
                      <a:pt x="2013858" y="5078186"/>
                      <a:pt x="1986644" y="5061857"/>
                    </a:cubicBezTo>
                    <a:cubicBezTo>
                      <a:pt x="1959430" y="5045528"/>
                      <a:pt x="1943101" y="5034642"/>
                      <a:pt x="1905001" y="5045528"/>
                    </a:cubicBezTo>
                    <a:cubicBezTo>
                      <a:pt x="1866901" y="5056414"/>
                      <a:pt x="1798865" y="5105400"/>
                      <a:pt x="1758044" y="5127171"/>
                    </a:cubicBezTo>
                    <a:cubicBezTo>
                      <a:pt x="1717223" y="5148942"/>
                      <a:pt x="1687286" y="5167993"/>
                      <a:pt x="1660072" y="5176157"/>
                    </a:cubicBezTo>
                    <a:cubicBezTo>
                      <a:pt x="1632858" y="5184321"/>
                      <a:pt x="1627415" y="5167993"/>
                      <a:pt x="1594758" y="5176157"/>
                    </a:cubicBezTo>
                    <a:cubicBezTo>
                      <a:pt x="1562101" y="5184321"/>
                      <a:pt x="1499508" y="5216978"/>
                      <a:pt x="1464129" y="5225142"/>
                    </a:cubicBezTo>
                    <a:cubicBezTo>
                      <a:pt x="1428750" y="5233306"/>
                      <a:pt x="1382486" y="5225142"/>
                      <a:pt x="1382486" y="5225142"/>
                    </a:cubicBezTo>
                    <a:cubicBezTo>
                      <a:pt x="1363436" y="5225142"/>
                      <a:pt x="1560568" y="5212049"/>
                      <a:pt x="1349829" y="5225142"/>
                    </a:cubicBezTo>
                    <a:cubicBezTo>
                      <a:pt x="1341665" y="4947556"/>
                      <a:pt x="1355272" y="4035878"/>
                      <a:pt x="1333501" y="3559628"/>
                    </a:cubicBezTo>
                    <a:cubicBezTo>
                      <a:pt x="386444" y="3578678"/>
                      <a:pt x="1238251" y="3608614"/>
                      <a:pt x="43544" y="3575957"/>
                    </a:cubicBezTo>
                    <a:cubicBezTo>
                      <a:pt x="24494" y="2792186"/>
                      <a:pt x="0" y="1398814"/>
                      <a:pt x="10886" y="0"/>
                    </a:cubicBezTo>
                    <a:lnTo>
                      <a:pt x="4811486" y="0"/>
                    </a:lnTo>
                    <a:close/>
                  </a:path>
                </a:pathLst>
              </a:custGeom>
              <a:noFill/>
              <a:ln w="101600">
                <a:solidFill>
                  <a:schemeClr val="tx1"/>
                </a:solidFill>
                <a:prstDash val="sysDot"/>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grpSp>
        <p:sp>
          <p:nvSpPr>
            <p:cNvPr id="9" name="TextBox 8"/>
            <p:cNvSpPr txBox="1"/>
            <p:nvPr/>
          </p:nvSpPr>
          <p:spPr>
            <a:xfrm>
              <a:off x="2299738" y="2038144"/>
              <a:ext cx="1365887" cy="523220"/>
            </a:xfrm>
            <a:prstGeom prst="rect">
              <a:avLst/>
            </a:prstGeom>
            <a:solidFill>
              <a:srgbClr val="FFE59B">
                <a:alpha val="50000"/>
              </a:srgbClr>
            </a:solidFill>
          </p:spPr>
          <p:txBody>
            <a:bodyPr wrap="none" rtlCol="0">
              <a:spAutoFit/>
            </a:bodyPr>
            <a:lstStyle/>
            <a:p>
              <a:pPr algn="ctr"/>
              <a:r>
                <a:rPr lang="en-US" sz="2800" b="1" dirty="0" smtClean="0"/>
                <a:t>Pawnee</a:t>
              </a:r>
            </a:p>
          </p:txBody>
        </p:sp>
        <p:sp>
          <p:nvSpPr>
            <p:cNvPr id="10" name="TextBox 9"/>
            <p:cNvSpPr txBox="1"/>
            <p:nvPr/>
          </p:nvSpPr>
          <p:spPr>
            <a:xfrm>
              <a:off x="3962400" y="1752600"/>
              <a:ext cx="1266692" cy="523220"/>
            </a:xfrm>
            <a:prstGeom prst="rect">
              <a:avLst/>
            </a:prstGeom>
            <a:solidFill>
              <a:srgbClr val="FFE59B">
                <a:alpha val="50000"/>
              </a:srgbClr>
            </a:solidFill>
          </p:spPr>
          <p:txBody>
            <a:bodyPr wrap="none" rtlCol="0">
              <a:spAutoFit/>
            </a:bodyPr>
            <a:lstStyle/>
            <a:p>
              <a:pPr algn="ctr"/>
              <a:r>
                <a:rPr lang="en-US" sz="2800" b="1" dirty="0" smtClean="0"/>
                <a:t>Omaha</a:t>
              </a:r>
            </a:p>
          </p:txBody>
        </p:sp>
        <p:sp>
          <p:nvSpPr>
            <p:cNvPr id="11" name="TextBox 10"/>
            <p:cNvSpPr txBox="1"/>
            <p:nvPr/>
          </p:nvSpPr>
          <p:spPr>
            <a:xfrm>
              <a:off x="4495800" y="685800"/>
              <a:ext cx="992579" cy="523220"/>
            </a:xfrm>
            <a:prstGeom prst="rect">
              <a:avLst/>
            </a:prstGeom>
            <a:solidFill>
              <a:srgbClr val="FFE59B">
                <a:alpha val="50000"/>
              </a:srgbClr>
            </a:solidFill>
          </p:spPr>
          <p:txBody>
            <a:bodyPr wrap="none" rtlCol="0">
              <a:spAutoFit/>
            </a:bodyPr>
            <a:lstStyle/>
            <a:p>
              <a:pPr algn="ctr"/>
              <a:r>
                <a:rPr lang="en-US" sz="2800" b="1" dirty="0" smtClean="0"/>
                <a:t>Sioux</a:t>
              </a:r>
            </a:p>
          </p:txBody>
        </p:sp>
        <p:sp>
          <p:nvSpPr>
            <p:cNvPr id="12" name="TextBox 11"/>
            <p:cNvSpPr txBox="1"/>
            <p:nvPr/>
          </p:nvSpPr>
          <p:spPr>
            <a:xfrm>
              <a:off x="3976138" y="2571544"/>
              <a:ext cx="1064394" cy="523220"/>
            </a:xfrm>
            <a:prstGeom prst="rect">
              <a:avLst/>
            </a:prstGeom>
            <a:solidFill>
              <a:srgbClr val="FFE59B">
                <a:alpha val="50000"/>
              </a:srgbClr>
            </a:solidFill>
          </p:spPr>
          <p:txBody>
            <a:bodyPr wrap="none" rtlCol="0">
              <a:spAutoFit/>
            </a:bodyPr>
            <a:lstStyle/>
            <a:p>
              <a:pPr algn="ctr"/>
              <a:r>
                <a:rPr lang="en-US" sz="2800" b="1" dirty="0" err="1" smtClean="0"/>
                <a:t>Otoes</a:t>
              </a:r>
              <a:endParaRPr lang="en-US" sz="2800" b="1" dirty="0" smtClean="0"/>
            </a:p>
          </p:txBody>
        </p:sp>
        <p:sp>
          <p:nvSpPr>
            <p:cNvPr id="13" name="TextBox 12"/>
            <p:cNvSpPr txBox="1"/>
            <p:nvPr/>
          </p:nvSpPr>
          <p:spPr>
            <a:xfrm>
              <a:off x="5957338" y="2443969"/>
              <a:ext cx="1783565" cy="523220"/>
            </a:xfrm>
            <a:prstGeom prst="rect">
              <a:avLst/>
            </a:prstGeom>
            <a:solidFill>
              <a:srgbClr val="FFE59B">
                <a:alpha val="50000"/>
              </a:srgbClr>
            </a:solidFill>
          </p:spPr>
          <p:txBody>
            <a:bodyPr wrap="none" rtlCol="0">
              <a:spAutoFit/>
            </a:bodyPr>
            <a:lstStyle/>
            <a:p>
              <a:pPr algn="ctr"/>
              <a:r>
                <a:rPr lang="en-US" sz="2800" b="1" dirty="0" smtClean="0"/>
                <a:t>Sac &amp; Foxe</a:t>
              </a:r>
            </a:p>
          </p:txBody>
        </p:sp>
        <p:sp>
          <p:nvSpPr>
            <p:cNvPr id="14" name="TextBox 13"/>
            <p:cNvSpPr txBox="1"/>
            <p:nvPr/>
          </p:nvSpPr>
          <p:spPr>
            <a:xfrm>
              <a:off x="3214138" y="3257344"/>
              <a:ext cx="1602233" cy="523220"/>
            </a:xfrm>
            <a:prstGeom prst="rect">
              <a:avLst/>
            </a:prstGeom>
            <a:solidFill>
              <a:srgbClr val="FFE59B">
                <a:alpha val="50000"/>
              </a:srgbClr>
            </a:solidFill>
          </p:spPr>
          <p:txBody>
            <a:bodyPr wrap="none" rtlCol="0">
              <a:spAutoFit/>
            </a:bodyPr>
            <a:lstStyle/>
            <a:p>
              <a:pPr algn="ctr"/>
              <a:r>
                <a:rPr lang="en-US" sz="2800" b="1" dirty="0" smtClean="0"/>
                <a:t>Delaware</a:t>
              </a:r>
            </a:p>
          </p:txBody>
        </p:sp>
        <p:sp>
          <p:nvSpPr>
            <p:cNvPr id="15" name="TextBox 14"/>
            <p:cNvSpPr txBox="1"/>
            <p:nvPr/>
          </p:nvSpPr>
          <p:spPr>
            <a:xfrm>
              <a:off x="3518938" y="3891769"/>
              <a:ext cx="1210844" cy="523220"/>
            </a:xfrm>
            <a:prstGeom prst="rect">
              <a:avLst/>
            </a:prstGeom>
            <a:solidFill>
              <a:srgbClr val="FFE59B">
                <a:alpha val="50000"/>
              </a:srgbClr>
            </a:solidFill>
          </p:spPr>
          <p:txBody>
            <a:bodyPr wrap="none" rtlCol="0">
              <a:spAutoFit/>
            </a:bodyPr>
            <a:lstStyle/>
            <a:p>
              <a:pPr algn="ctr"/>
              <a:r>
                <a:rPr lang="en-US" sz="2800" b="1" dirty="0" smtClean="0"/>
                <a:t>Kansas</a:t>
              </a:r>
            </a:p>
          </p:txBody>
        </p:sp>
        <p:sp>
          <p:nvSpPr>
            <p:cNvPr id="16" name="TextBox 15"/>
            <p:cNvSpPr txBox="1"/>
            <p:nvPr/>
          </p:nvSpPr>
          <p:spPr>
            <a:xfrm rot="1448292">
              <a:off x="4611460" y="3569520"/>
              <a:ext cx="1544462" cy="523220"/>
            </a:xfrm>
            <a:prstGeom prst="rect">
              <a:avLst/>
            </a:prstGeom>
            <a:solidFill>
              <a:srgbClr val="FFE59B">
                <a:alpha val="50000"/>
              </a:srgbClr>
            </a:solidFill>
          </p:spPr>
          <p:txBody>
            <a:bodyPr wrap="none" rtlCol="0">
              <a:spAutoFit/>
            </a:bodyPr>
            <a:lstStyle/>
            <a:p>
              <a:pPr algn="ctr"/>
              <a:r>
                <a:rPr lang="en-US" sz="2800" b="1" dirty="0" smtClean="0"/>
                <a:t>Kickapoo</a:t>
              </a:r>
            </a:p>
          </p:txBody>
        </p:sp>
        <p:sp>
          <p:nvSpPr>
            <p:cNvPr id="17" name="TextBox 16"/>
            <p:cNvSpPr txBox="1"/>
            <p:nvPr/>
          </p:nvSpPr>
          <p:spPr>
            <a:xfrm>
              <a:off x="4343400" y="4191000"/>
              <a:ext cx="1544398" cy="523220"/>
            </a:xfrm>
            <a:prstGeom prst="rect">
              <a:avLst/>
            </a:prstGeom>
            <a:solidFill>
              <a:srgbClr val="FFE59B">
                <a:alpha val="50000"/>
              </a:srgbClr>
            </a:solidFill>
          </p:spPr>
          <p:txBody>
            <a:bodyPr wrap="none" rtlCol="0">
              <a:spAutoFit/>
            </a:bodyPr>
            <a:lstStyle/>
            <a:p>
              <a:pPr algn="ctr"/>
              <a:r>
                <a:rPr lang="en-US" sz="2800" b="1" dirty="0" smtClean="0"/>
                <a:t>Shawnee</a:t>
              </a:r>
            </a:p>
          </p:txBody>
        </p:sp>
        <p:sp>
          <p:nvSpPr>
            <p:cNvPr id="18" name="TextBox 17"/>
            <p:cNvSpPr txBox="1"/>
            <p:nvPr/>
          </p:nvSpPr>
          <p:spPr>
            <a:xfrm>
              <a:off x="3429000" y="5334000"/>
              <a:ext cx="1094530" cy="523220"/>
            </a:xfrm>
            <a:prstGeom prst="rect">
              <a:avLst/>
            </a:prstGeom>
            <a:solidFill>
              <a:srgbClr val="FFE59B">
                <a:alpha val="75000"/>
              </a:srgbClr>
            </a:solidFill>
          </p:spPr>
          <p:txBody>
            <a:bodyPr wrap="none" rtlCol="0">
              <a:spAutoFit/>
            </a:bodyPr>
            <a:lstStyle/>
            <a:p>
              <a:pPr algn="ctr"/>
              <a:r>
                <a:rPr lang="en-US" sz="2800" b="1" dirty="0" smtClean="0"/>
                <a:t>Osage</a:t>
              </a:r>
            </a:p>
          </p:txBody>
        </p:sp>
        <p:sp>
          <p:nvSpPr>
            <p:cNvPr id="19" name="TextBox 18"/>
            <p:cNvSpPr txBox="1"/>
            <p:nvPr/>
          </p:nvSpPr>
          <p:spPr>
            <a:xfrm>
              <a:off x="3124200" y="6019800"/>
              <a:ext cx="1590756" cy="523220"/>
            </a:xfrm>
            <a:prstGeom prst="rect">
              <a:avLst/>
            </a:prstGeom>
            <a:solidFill>
              <a:srgbClr val="FFE59B">
                <a:alpha val="75000"/>
              </a:srgbClr>
            </a:solidFill>
          </p:spPr>
          <p:txBody>
            <a:bodyPr wrap="none" rtlCol="0">
              <a:spAutoFit/>
            </a:bodyPr>
            <a:lstStyle/>
            <a:p>
              <a:pPr algn="ctr"/>
              <a:r>
                <a:rPr lang="en-US" sz="2800" b="1" dirty="0" smtClean="0"/>
                <a:t>Cherokee</a:t>
              </a:r>
            </a:p>
          </p:txBody>
        </p:sp>
        <p:sp>
          <p:nvSpPr>
            <p:cNvPr id="20" name="TextBox 19"/>
            <p:cNvSpPr txBox="1"/>
            <p:nvPr/>
          </p:nvSpPr>
          <p:spPr>
            <a:xfrm>
              <a:off x="3352800" y="6858000"/>
              <a:ext cx="1035028" cy="523220"/>
            </a:xfrm>
            <a:prstGeom prst="rect">
              <a:avLst/>
            </a:prstGeom>
            <a:solidFill>
              <a:srgbClr val="FFE59B">
                <a:alpha val="75000"/>
              </a:srgbClr>
            </a:solidFill>
          </p:spPr>
          <p:txBody>
            <a:bodyPr wrap="none" rtlCol="0">
              <a:spAutoFit/>
            </a:bodyPr>
            <a:lstStyle/>
            <a:p>
              <a:pPr algn="ctr"/>
              <a:r>
                <a:rPr lang="en-US" sz="2800" b="1" dirty="0" smtClean="0"/>
                <a:t>Creek</a:t>
              </a:r>
            </a:p>
          </p:txBody>
        </p:sp>
        <p:sp>
          <p:nvSpPr>
            <p:cNvPr id="21" name="TextBox 20"/>
            <p:cNvSpPr txBox="1"/>
            <p:nvPr/>
          </p:nvSpPr>
          <p:spPr>
            <a:xfrm rot="20466520">
              <a:off x="4090439" y="7146343"/>
              <a:ext cx="1428037" cy="488848"/>
            </a:xfrm>
            <a:prstGeom prst="rect">
              <a:avLst/>
            </a:prstGeom>
            <a:solidFill>
              <a:srgbClr val="FFE59B">
                <a:alpha val="75000"/>
              </a:srgbClr>
            </a:solidFill>
          </p:spPr>
          <p:txBody>
            <a:bodyPr wrap="none" rtlCol="0">
              <a:spAutoFit/>
            </a:bodyPr>
            <a:lstStyle/>
            <a:p>
              <a:pPr algn="ctr"/>
              <a:r>
                <a:rPr lang="en-US" sz="2800" b="1" dirty="0" smtClean="0"/>
                <a:t>Seminole</a:t>
              </a:r>
            </a:p>
          </p:txBody>
        </p:sp>
        <p:sp>
          <p:nvSpPr>
            <p:cNvPr id="22" name="TextBox 21"/>
            <p:cNvSpPr txBox="1"/>
            <p:nvPr/>
          </p:nvSpPr>
          <p:spPr>
            <a:xfrm>
              <a:off x="3276600" y="7772400"/>
              <a:ext cx="1475148" cy="523220"/>
            </a:xfrm>
            <a:prstGeom prst="rect">
              <a:avLst/>
            </a:prstGeom>
            <a:solidFill>
              <a:srgbClr val="FFE59B">
                <a:alpha val="75000"/>
              </a:srgbClr>
            </a:solidFill>
          </p:spPr>
          <p:txBody>
            <a:bodyPr wrap="none" rtlCol="0">
              <a:spAutoFit/>
            </a:bodyPr>
            <a:lstStyle/>
            <a:p>
              <a:pPr algn="ctr"/>
              <a:r>
                <a:rPr lang="en-US" sz="2800" b="1" dirty="0" smtClean="0"/>
                <a:t>Choctaw</a:t>
              </a:r>
            </a:p>
          </p:txBody>
        </p:sp>
        <p:sp>
          <p:nvSpPr>
            <p:cNvPr id="23" name="TextBox 22"/>
            <p:cNvSpPr txBox="1"/>
            <p:nvPr/>
          </p:nvSpPr>
          <p:spPr>
            <a:xfrm>
              <a:off x="6019800" y="1524000"/>
              <a:ext cx="1172950" cy="523220"/>
            </a:xfrm>
            <a:prstGeom prst="rect">
              <a:avLst/>
            </a:prstGeom>
            <a:solidFill>
              <a:srgbClr val="FFE59B">
                <a:alpha val="50000"/>
              </a:srgbClr>
            </a:solidFill>
          </p:spPr>
          <p:txBody>
            <a:bodyPr wrap="none" rtlCol="0">
              <a:spAutoFit/>
            </a:bodyPr>
            <a:lstStyle/>
            <a:p>
              <a:pPr algn="ctr"/>
              <a:r>
                <a:rPr lang="en-US" sz="2800" b="1" dirty="0" err="1" smtClean="0"/>
                <a:t>Koway</a:t>
              </a:r>
              <a:endParaRPr lang="en-US" sz="2800" b="1" dirty="0" smtClean="0"/>
            </a:p>
          </p:txBody>
        </p:sp>
        <p:sp>
          <p:nvSpPr>
            <p:cNvPr id="24" name="TextBox 23"/>
            <p:cNvSpPr txBox="1"/>
            <p:nvPr/>
          </p:nvSpPr>
          <p:spPr>
            <a:xfrm rot="16964351">
              <a:off x="4640809" y="1681957"/>
              <a:ext cx="1990866" cy="523220"/>
            </a:xfrm>
            <a:prstGeom prst="rect">
              <a:avLst/>
            </a:prstGeom>
            <a:solidFill>
              <a:srgbClr val="FFE59B">
                <a:alpha val="50000"/>
              </a:srgbClr>
            </a:solidFill>
          </p:spPr>
          <p:txBody>
            <a:bodyPr wrap="none" rtlCol="0">
              <a:spAutoFit/>
            </a:bodyPr>
            <a:lstStyle/>
            <a:p>
              <a:pPr algn="ctr"/>
              <a:r>
                <a:rPr lang="en-US" sz="2800" b="1" dirty="0" smtClean="0"/>
                <a:t>Potawatomi</a:t>
              </a:r>
            </a:p>
          </p:txBody>
        </p:sp>
      </p:grpSp>
      <p:grpSp>
        <p:nvGrpSpPr>
          <p:cNvPr id="28" name="Group 27"/>
          <p:cNvGrpSpPr/>
          <p:nvPr/>
        </p:nvGrpSpPr>
        <p:grpSpPr>
          <a:xfrm>
            <a:off x="2296018" y="3666461"/>
            <a:ext cx="4333382" cy="2956646"/>
            <a:chOff x="2296018" y="3666461"/>
            <a:chExt cx="4333382" cy="2956646"/>
          </a:xfrm>
        </p:grpSpPr>
        <p:sp>
          <p:nvSpPr>
            <p:cNvPr id="2" name="Freeform 1"/>
            <p:cNvSpPr/>
            <p:nvPr/>
          </p:nvSpPr>
          <p:spPr>
            <a:xfrm>
              <a:off x="2296018" y="3666461"/>
              <a:ext cx="4333382" cy="295664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56646">
                  <a:moveTo>
                    <a:pt x="90123" y="12405"/>
                  </a:moveTo>
                  <a:lnTo>
                    <a:pt x="4087965" y="0"/>
                  </a:lnTo>
                  <a:cubicBezTo>
                    <a:pt x="4132738" y="361869"/>
                    <a:pt x="4063156" y="329314"/>
                    <a:pt x="4087965" y="544033"/>
                  </a:cubicBezTo>
                  <a:cubicBezTo>
                    <a:pt x="4112774" y="758752"/>
                    <a:pt x="4201379" y="1068573"/>
                    <a:pt x="4236821" y="1288312"/>
                  </a:cubicBezTo>
                  <a:cubicBezTo>
                    <a:pt x="4272263" y="1508051"/>
                    <a:pt x="4298121" y="1598917"/>
                    <a:pt x="4300616" y="1862470"/>
                  </a:cubicBezTo>
                  <a:cubicBezTo>
                    <a:pt x="4303111" y="2126023"/>
                    <a:pt x="4333382" y="2255440"/>
                    <a:pt x="4251793" y="2869633"/>
                  </a:cubicBezTo>
                  <a:cubicBezTo>
                    <a:pt x="4100225" y="2956646"/>
                    <a:pt x="4076283" y="2944731"/>
                    <a:pt x="3960374" y="2925726"/>
                  </a:cubicBezTo>
                  <a:cubicBezTo>
                    <a:pt x="3844465" y="2906721"/>
                    <a:pt x="3691016" y="2769782"/>
                    <a:pt x="3556337" y="2755605"/>
                  </a:cubicBezTo>
                  <a:cubicBezTo>
                    <a:pt x="3421658" y="2741428"/>
                    <a:pt x="3297612" y="2840666"/>
                    <a:pt x="3152300" y="2840666"/>
                  </a:cubicBezTo>
                  <a:cubicBezTo>
                    <a:pt x="3006988" y="2840666"/>
                    <a:pt x="2801425" y="2752061"/>
                    <a:pt x="2684467" y="2755605"/>
                  </a:cubicBezTo>
                  <a:cubicBezTo>
                    <a:pt x="2567509" y="2759149"/>
                    <a:pt x="2528523" y="2861931"/>
                    <a:pt x="2450551" y="2861931"/>
                  </a:cubicBezTo>
                  <a:cubicBezTo>
                    <a:pt x="2372579" y="2861931"/>
                    <a:pt x="2319416" y="2752061"/>
                    <a:pt x="2216635" y="2755605"/>
                  </a:cubicBezTo>
                  <a:cubicBezTo>
                    <a:pt x="2113854" y="2759149"/>
                    <a:pt x="1972085" y="2883196"/>
                    <a:pt x="1833862" y="2883196"/>
                  </a:cubicBezTo>
                  <a:cubicBezTo>
                    <a:pt x="1695639" y="2883196"/>
                    <a:pt x="1511341" y="2798135"/>
                    <a:pt x="1387295" y="2755605"/>
                  </a:cubicBezTo>
                  <a:cubicBezTo>
                    <a:pt x="1263249" y="2713075"/>
                    <a:pt x="1210085" y="2620926"/>
                    <a:pt x="1089583" y="2628014"/>
                  </a:cubicBezTo>
                  <a:cubicBezTo>
                    <a:pt x="969081" y="2635102"/>
                    <a:pt x="834402" y="2744972"/>
                    <a:pt x="664281" y="2798135"/>
                  </a:cubicBezTo>
                  <a:cubicBezTo>
                    <a:pt x="494160" y="2851298"/>
                    <a:pt x="640846" y="2816181"/>
                    <a:pt x="68858" y="2946991"/>
                  </a:cubicBezTo>
                  <a:cubicBezTo>
                    <a:pt x="86687" y="1852887"/>
                    <a:pt x="0" y="1065570"/>
                    <a:pt x="90123" y="12405"/>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p:nvPr/>
          </p:nvCxnSpPr>
          <p:spPr>
            <a:xfrm flipV="1">
              <a:off x="2362200" y="4495800"/>
              <a:ext cx="4038600" cy="3732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Freeform 3"/>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TextBox 26"/>
          <p:cNvSpPr txBox="1"/>
          <p:nvPr/>
        </p:nvSpPr>
        <p:spPr>
          <a:xfrm rot="19849042">
            <a:off x="6963362" y="3885908"/>
            <a:ext cx="2338910" cy="584775"/>
          </a:xfrm>
          <a:prstGeom prst="rect">
            <a:avLst/>
          </a:prstGeom>
          <a:solidFill>
            <a:srgbClr val="FFE59B">
              <a:alpha val="75000"/>
            </a:srgbClr>
          </a:solidFill>
        </p:spPr>
        <p:txBody>
          <a:bodyPr wrap="none" rtlCol="0">
            <a:spAutoFit/>
          </a:bodyPr>
          <a:lstStyle/>
          <a:p>
            <a:pPr algn="ctr"/>
            <a:r>
              <a:rPr lang="en-US" sz="3200" b="1" dirty="0" smtClean="0">
                <a:solidFill>
                  <a:srgbClr val="FF0000"/>
                </a:solidFill>
                <a:effectLst>
                  <a:outerShdw dist="50800" dir="7200000" algn="ctr" rotWithShape="0">
                    <a:schemeClr val="tx1"/>
                  </a:outerShdw>
                </a:effectLst>
              </a:rPr>
              <a:t>Chickasaw??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7"/>
                                        </p:tgtEl>
                                      </p:cBhvr>
                                    </p:animEffect>
                                    <p:set>
                                      <p:cBhvr>
                                        <p:cTn id="7" dur="1" fill="hold">
                                          <p:stCondLst>
                                            <p:cond delay="999"/>
                                          </p:stCondLst>
                                        </p:cTn>
                                        <p:tgtEl>
                                          <p:spTgt spid="2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par>
                                <p:cTn id="11" presetID="53" presetClass="exit" presetSubtype="0" fill="hold" nodeType="withEffect">
                                  <p:stCondLst>
                                    <p:cond delay="0"/>
                                  </p:stCondLst>
                                  <p:childTnLst>
                                    <p:anim calcmode="lin" valueType="num">
                                      <p:cBhvr>
                                        <p:cTn id="12" dur="1000"/>
                                        <p:tgtEl>
                                          <p:spTgt spid="28"/>
                                        </p:tgtEl>
                                        <p:attrNameLst>
                                          <p:attrName>ppt_w</p:attrName>
                                        </p:attrNameLst>
                                      </p:cBhvr>
                                      <p:tavLst>
                                        <p:tav tm="0">
                                          <p:val>
                                            <p:strVal val="ppt_w"/>
                                          </p:val>
                                        </p:tav>
                                        <p:tav tm="100000">
                                          <p:val>
                                            <p:fltVal val="0"/>
                                          </p:val>
                                        </p:tav>
                                      </p:tavLst>
                                    </p:anim>
                                    <p:anim calcmode="lin" valueType="num">
                                      <p:cBhvr>
                                        <p:cTn id="13" dur="1000"/>
                                        <p:tgtEl>
                                          <p:spTgt spid="28"/>
                                        </p:tgtEl>
                                        <p:attrNameLst>
                                          <p:attrName>ppt_h</p:attrName>
                                        </p:attrNameLst>
                                      </p:cBhvr>
                                      <p:tavLst>
                                        <p:tav tm="0">
                                          <p:val>
                                            <p:strVal val="ppt_h"/>
                                          </p:val>
                                        </p:tav>
                                        <p:tav tm="100000">
                                          <p:val>
                                            <p:fltVal val="0"/>
                                          </p:val>
                                        </p:tav>
                                      </p:tavLst>
                                    </p:anim>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0" y="1219200"/>
            <a:ext cx="9156700" cy="5621338"/>
            <a:chOff x="0" y="1219200"/>
            <a:chExt cx="9156700" cy="5621338"/>
          </a:xfrm>
        </p:grpSpPr>
        <p:grpSp>
          <p:nvGrpSpPr>
            <p:cNvPr id="11" name="Group 10"/>
            <p:cNvGrpSpPr/>
            <p:nvPr/>
          </p:nvGrpSpPr>
          <p:grpSpPr>
            <a:xfrm>
              <a:off x="0" y="1219200"/>
              <a:ext cx="9156700" cy="5621338"/>
              <a:chOff x="0" y="1219200"/>
              <a:chExt cx="9156700" cy="5621338"/>
            </a:xfrm>
          </p:grpSpPr>
          <p:pic>
            <p:nvPicPr>
              <p:cNvPr id="2" name="Picture 3"/>
              <p:cNvPicPr>
                <a:picLocks noChangeAspect="1" noChangeArrowheads="1"/>
              </p:cNvPicPr>
              <p:nvPr/>
            </p:nvPicPr>
            <p:blipFill>
              <a:blip r:embed="rId2"/>
              <a:srcRect/>
              <a:stretch>
                <a:fillRect/>
              </a:stretch>
            </p:blipFill>
            <p:spPr bwMode="auto">
              <a:xfrm>
                <a:off x="0" y="1219200"/>
                <a:ext cx="9156700" cy="5621338"/>
              </a:xfrm>
              <a:prstGeom prst="rect">
                <a:avLst/>
              </a:prstGeom>
              <a:noFill/>
              <a:ln w="9525">
                <a:noFill/>
                <a:miter lim="800000"/>
                <a:headEnd/>
                <a:tailEnd/>
              </a:ln>
              <a:effectLst/>
            </p:spPr>
          </p:pic>
          <p:grpSp>
            <p:nvGrpSpPr>
              <p:cNvPr id="6" name="Group 5"/>
              <p:cNvGrpSpPr>
                <a:grpSpLocks noChangeAspect="1"/>
              </p:cNvGrpSpPr>
              <p:nvPr/>
            </p:nvGrpSpPr>
            <p:grpSpPr>
              <a:xfrm rot="60000">
                <a:off x="3733646" y="4471416"/>
                <a:ext cx="1019762" cy="678208"/>
                <a:chOff x="2296015" y="3642534"/>
                <a:chExt cx="4333382" cy="2980576"/>
              </a:xfrm>
            </p:grpSpPr>
            <p:sp>
              <p:nvSpPr>
                <p:cNvPr id="7" name="Freeform 6"/>
                <p:cNvSpPr/>
                <p:nvPr/>
              </p:nvSpPr>
              <p:spPr>
                <a:xfrm>
                  <a:off x="2296015" y="3642534"/>
                  <a:ext cx="4333382" cy="2980576"/>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2362200" y="4495800"/>
                  <a:ext cx="4038600" cy="37324"/>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2351314" y="5046307"/>
                  <a:ext cx="4170784" cy="668693"/>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626428" y="5134948"/>
                  <a:ext cx="1233196" cy="517848"/>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33" name="Group 32"/>
            <p:cNvGrpSpPr/>
            <p:nvPr/>
          </p:nvGrpSpPr>
          <p:grpSpPr>
            <a:xfrm>
              <a:off x="3505200" y="5257800"/>
              <a:ext cx="1143000" cy="304800"/>
              <a:chOff x="3505200" y="5257800"/>
              <a:chExt cx="1143000" cy="304800"/>
            </a:xfrm>
          </p:grpSpPr>
          <p:pic>
            <p:nvPicPr>
              <p:cNvPr id="34" name="Picture 3"/>
              <p:cNvPicPr>
                <a:picLocks noChangeAspect="1" noChangeArrowheads="1"/>
              </p:cNvPicPr>
              <p:nvPr/>
            </p:nvPicPr>
            <p:blipFill>
              <a:blip r:embed="rId2"/>
              <a:srcRect l="33287" t="77266" r="50902" b="17312"/>
              <a:stretch>
                <a:fillRect/>
              </a:stretch>
            </p:blipFill>
            <p:spPr bwMode="auto">
              <a:xfrm>
                <a:off x="3505200" y="5334000"/>
                <a:ext cx="1143000" cy="228600"/>
              </a:xfrm>
              <a:prstGeom prst="rect">
                <a:avLst/>
              </a:prstGeom>
              <a:noFill/>
              <a:ln w="9525">
                <a:noFill/>
                <a:miter lim="800000"/>
                <a:headEnd/>
                <a:tailEnd/>
              </a:ln>
              <a:effectLst/>
            </p:spPr>
          </p:pic>
          <p:pic>
            <p:nvPicPr>
              <p:cNvPr id="35" name="Picture 3"/>
              <p:cNvPicPr>
                <a:picLocks noChangeAspect="1" noChangeArrowheads="1"/>
              </p:cNvPicPr>
              <p:nvPr/>
            </p:nvPicPr>
            <p:blipFill>
              <a:blip r:embed="rId2"/>
              <a:srcRect l="33287" t="77266" r="50902" b="17312"/>
              <a:stretch>
                <a:fillRect/>
              </a:stretch>
            </p:blipFill>
            <p:spPr bwMode="auto">
              <a:xfrm>
                <a:off x="3767328" y="5257800"/>
                <a:ext cx="685800" cy="228600"/>
              </a:xfrm>
              <a:prstGeom prst="rect">
                <a:avLst/>
              </a:prstGeom>
              <a:noFill/>
              <a:ln w="9525">
                <a:noFill/>
                <a:miter lim="800000"/>
                <a:headEnd/>
                <a:tailEnd/>
              </a:ln>
              <a:effectLst/>
            </p:spPr>
          </p:pic>
        </p:grpSp>
      </p:grpSp>
      <p:sp>
        <p:nvSpPr>
          <p:cNvPr id="13" name="Rectangle 12"/>
          <p:cNvSpPr/>
          <p:nvPr/>
        </p:nvSpPr>
        <p:spPr>
          <a:xfrm>
            <a:off x="2514600" y="3657600"/>
            <a:ext cx="5334000" cy="2971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115937" y="1216152"/>
            <a:ext cx="9412337" cy="5888182"/>
            <a:chOff x="-115937" y="1216152"/>
            <a:chExt cx="9412337" cy="5888182"/>
          </a:xfrm>
        </p:grpSpPr>
        <p:grpSp>
          <p:nvGrpSpPr>
            <p:cNvPr id="29" name="Group 28"/>
            <p:cNvGrpSpPr/>
            <p:nvPr/>
          </p:nvGrpSpPr>
          <p:grpSpPr>
            <a:xfrm>
              <a:off x="-115937" y="1216152"/>
              <a:ext cx="9412337" cy="5888182"/>
              <a:chOff x="-115937" y="1216152"/>
              <a:chExt cx="9412337" cy="5888182"/>
            </a:xfrm>
          </p:grpSpPr>
          <p:grpSp>
            <p:nvGrpSpPr>
              <p:cNvPr id="27" name="Group 26"/>
              <p:cNvGrpSpPr/>
              <p:nvPr/>
            </p:nvGrpSpPr>
            <p:grpSpPr>
              <a:xfrm>
                <a:off x="-115937" y="1216152"/>
                <a:ext cx="9412337" cy="5888182"/>
                <a:chOff x="-115937" y="1216152"/>
                <a:chExt cx="9412337" cy="5888182"/>
              </a:xfrm>
            </p:grpSpPr>
            <p:grpSp>
              <p:nvGrpSpPr>
                <p:cNvPr id="14" name="Group 30"/>
                <p:cNvGrpSpPr/>
                <p:nvPr/>
              </p:nvGrpSpPr>
              <p:grpSpPr>
                <a:xfrm>
                  <a:off x="-115937" y="1216152"/>
                  <a:ext cx="9412337" cy="5888182"/>
                  <a:chOff x="-108528" y="1219200"/>
                  <a:chExt cx="9412337" cy="5888182"/>
                </a:xfrm>
              </p:grpSpPr>
              <p:pic>
                <p:nvPicPr>
                  <p:cNvPr id="15" name="Picture 2"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16" name="Freeform 1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9"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20" name="Freeform 1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grpSp>
              <p:nvGrpSpPr>
                <p:cNvPr id="22" name="Group 21"/>
                <p:cNvGrpSpPr>
                  <a:grpSpLocks noChangeAspect="1"/>
                </p:cNvGrpSpPr>
                <p:nvPr/>
              </p:nvGrpSpPr>
              <p:grpSpPr>
                <a:xfrm>
                  <a:off x="2267712" y="2895600"/>
                  <a:ext cx="1621391" cy="1078331"/>
                  <a:chOff x="3733646" y="4471416"/>
                  <a:chExt cx="1019762" cy="678208"/>
                </a:xfrm>
              </p:grpSpPr>
              <p:sp>
                <p:nvSpPr>
                  <p:cNvPr id="23" name="Freeform 22"/>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Freeform 24"/>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8" name="Freeform 2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1"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p:nvSpPr>
          <p:cNvPr id="30" name="TextBox 29"/>
          <p:cNvSpPr txBox="1"/>
          <p:nvPr/>
        </p:nvSpPr>
        <p:spPr>
          <a:xfrm>
            <a:off x="5791200" y="2819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useBgFill="1">
        <p:nvSpPr>
          <p:cNvPr id="12" name="TextBox 11"/>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grpId="1" nodeType="clickEffect">
                                  <p:stCondLst>
                                    <p:cond delay="0"/>
                                  </p:stCondLst>
                                  <p:childTnLst>
                                    <p:animScale>
                                      <p:cBhvr>
                                        <p:cTn id="11" dur="1000" fill="hold"/>
                                        <p:tgtEl>
                                          <p:spTgt spid="13"/>
                                        </p:tgtEl>
                                      </p:cBhvr>
                                      <p:by x="150000" y="150000"/>
                                    </p:animScale>
                                  </p:childTnLst>
                                </p:cTn>
                              </p:par>
                              <p:par>
                                <p:cTn id="12" presetID="64" presetClass="path" presetSubtype="0" accel="50000" decel="50000" fill="hold" grpId="3" nodeType="withEffect">
                                  <p:stCondLst>
                                    <p:cond delay="0"/>
                                  </p:stCondLst>
                                  <p:childTnLst>
                                    <p:animMotion origin="layout" path="M 3.33333E-6 3.33333E-6 L -0.075 -0.23334 " pathEditMode="relative" rAng="0" ptsTypes="AA">
                                      <p:cBhvr>
                                        <p:cTn id="13" dur="1000" fill="hold"/>
                                        <p:tgtEl>
                                          <p:spTgt spid="13"/>
                                        </p:tgtEl>
                                        <p:attrNameLst>
                                          <p:attrName>ppt_x</p:attrName>
                                          <p:attrName>ppt_y</p:attrName>
                                        </p:attrNameLst>
                                      </p:cBhvr>
                                      <p:rCtr x="-38" y="-117"/>
                                    </p:animMotion>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1000"/>
                                        <p:tgtEl>
                                          <p:spTgt spid="32"/>
                                        </p:tgtEl>
                                      </p:cBhvr>
                                    </p:animEffect>
                                  </p:childTnLst>
                                </p:cTn>
                              </p:par>
                              <p:par>
                                <p:cTn id="17" presetID="10" presetClass="exit" presetSubtype="0" fill="hold" nodeType="withEffect">
                                  <p:stCondLst>
                                    <p:cond delay="0"/>
                                  </p:stCondLst>
                                  <p:childTnLst>
                                    <p:animEffect transition="out" filter="fade">
                                      <p:cBhvr>
                                        <p:cTn id="18" dur="1000"/>
                                        <p:tgtEl>
                                          <p:spTgt spid="36"/>
                                        </p:tgtEl>
                                      </p:cBhvr>
                                    </p:animEffect>
                                    <p:set>
                                      <p:cBhvr>
                                        <p:cTn id="19" dur="1" fill="hold">
                                          <p:stCondLst>
                                            <p:cond delay="999"/>
                                          </p:stCondLst>
                                        </p:cTn>
                                        <p:tgtEl>
                                          <p:spTgt spid="36"/>
                                        </p:tgtEl>
                                        <p:attrNameLst>
                                          <p:attrName>style.visibility</p:attrName>
                                        </p:attrNameLst>
                                      </p:cBhvr>
                                      <p:to>
                                        <p:strVal val="hidden"/>
                                      </p:to>
                                    </p:set>
                                  </p:childTnLst>
                                </p:cTn>
                              </p:par>
                              <p:par>
                                <p:cTn id="20" presetID="10" presetClass="entr" presetSubtype="0" fill="hold" grpId="0" nodeType="withEffect">
                                  <p:stCondLst>
                                    <p:cond delay="5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childTnLst>
                                </p:cTn>
                              </p:par>
                              <p:par>
                                <p:cTn id="23" presetID="10" presetClass="exit" presetSubtype="0" fill="hold" grpId="2" nodeType="withEffect">
                                  <p:stCondLst>
                                    <p:cond delay="500"/>
                                  </p:stCondLst>
                                  <p:childTnLst>
                                    <p:animEffect transition="out" filter="fade">
                                      <p:cBhvr>
                                        <p:cTn id="24" dur="1000"/>
                                        <p:tgtEl>
                                          <p:spTgt spid="13"/>
                                        </p:tgtEl>
                                      </p:cBhvr>
                                    </p:animEffect>
                                    <p:set>
                                      <p:cBhvr>
                                        <p:cTn id="25"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9" name="Rectangle 18"/>
          <p:cNvSpPr/>
          <p:nvPr/>
        </p:nvSpPr>
        <p:spPr>
          <a:xfrm>
            <a:off x="0" y="0"/>
            <a:ext cx="9144000" cy="6858000"/>
          </a:xfrm>
          <a:prstGeom prst="rect">
            <a:avLst/>
          </a:prstGeom>
          <a:solidFill>
            <a:srgbClr val="FFE1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2170331"/>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2:  Trail of Tears – beginnings</a:t>
            </a:r>
          </a:p>
        </p:txBody>
      </p:sp>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7" name="TextBox 6"/>
          <p:cNvSpPr txBox="1"/>
          <p:nvPr/>
        </p:nvSpPr>
        <p:spPr>
          <a:xfrm>
            <a:off x="0" y="15240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1:  Before the Trails</a:t>
            </a:r>
          </a:p>
        </p:txBody>
      </p:sp>
      <p:sp>
        <p:nvSpPr>
          <p:cNvPr id="9" name="TextBox 8"/>
          <p:cNvSpPr txBox="1"/>
          <p:nvPr/>
        </p:nvSpPr>
        <p:spPr>
          <a:xfrm>
            <a:off x="0" y="346557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4:  Trail of Tears – endings</a:t>
            </a:r>
          </a:p>
        </p:txBody>
      </p:sp>
      <p:sp>
        <p:nvSpPr>
          <p:cNvPr id="10" name="TextBox 9"/>
          <p:cNvSpPr txBox="1"/>
          <p:nvPr/>
        </p:nvSpPr>
        <p:spPr>
          <a:xfrm>
            <a:off x="0" y="2816352"/>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3:  Santa Fe Trail – beginnings</a:t>
            </a:r>
          </a:p>
        </p:txBody>
      </p:sp>
      <p:sp>
        <p:nvSpPr>
          <p:cNvPr id="11" name="TextBox 10"/>
          <p:cNvSpPr txBox="1"/>
          <p:nvPr/>
        </p:nvSpPr>
        <p:spPr>
          <a:xfrm>
            <a:off x="0" y="410565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5:  Santa Fe Trail – endings</a:t>
            </a:r>
          </a:p>
        </p:txBody>
      </p:sp>
      <p:sp>
        <p:nvSpPr>
          <p:cNvPr id="13" name="TextBox 12"/>
          <p:cNvSpPr txBox="1"/>
          <p:nvPr/>
        </p:nvSpPr>
        <p:spPr>
          <a:xfrm>
            <a:off x="0" y="47244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6:  After the Trails</a:t>
            </a:r>
          </a:p>
        </p:txBody>
      </p:sp>
      <p:sp>
        <p:nvSpPr>
          <p:cNvPr id="18"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8" name="TextBox 7"/>
          <p:cNvSpPr txBox="1"/>
          <p:nvPr/>
        </p:nvSpPr>
        <p:spPr>
          <a:xfrm>
            <a:off x="1676400" y="3468469"/>
            <a:ext cx="5562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Session 4:  Trail of Tears</a:t>
            </a:r>
          </a:p>
        </p:txBody>
      </p:sp>
      <p:sp>
        <p:nvSpPr>
          <p:cNvPr id="17" name="Oval 16"/>
          <p:cNvSpPr/>
          <p:nvPr/>
        </p:nvSpPr>
        <p:spPr>
          <a:xfrm>
            <a:off x="1295400" y="3352800"/>
            <a:ext cx="57150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xit" presetSubtype="0" fill="hold" grpId="1" nodeType="withEffect">
                                  <p:stCondLst>
                                    <p:cond delay="0"/>
                                  </p:stCondLst>
                                  <p:childTnLst>
                                    <p:animEffect transition="out" filter="fade">
                                      <p:cBhvr>
                                        <p:cTn id="51" dur="1000"/>
                                        <p:tgtEl>
                                          <p:spTgt spid="17"/>
                                        </p:tgtEl>
                                      </p:cBhvr>
                                    </p:animEffect>
                                    <p:set>
                                      <p:cBhvr>
                                        <p:cTn id="52" dur="1" fill="hold">
                                          <p:stCondLst>
                                            <p:cond delay="999"/>
                                          </p:stCondLst>
                                        </p:cTn>
                                        <p:tgtEl>
                                          <p:spTgt spid="1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12"/>
                                        </p:tgtEl>
                                      </p:cBhvr>
                                    </p:animEffect>
                                    <p:set>
                                      <p:cBhvr>
                                        <p:cTn id="55" dur="1" fill="hold">
                                          <p:stCondLst>
                                            <p:cond delay="999"/>
                                          </p:stCondLst>
                                        </p:cTn>
                                        <p:tgtEl>
                                          <p:spTgt spid="12"/>
                                        </p:tgtEl>
                                        <p:attrNameLst>
                                          <p:attrName>style.visibility</p:attrName>
                                        </p:attrNameLst>
                                      </p:cBhvr>
                                      <p:to>
                                        <p:strVal val="hidden"/>
                                      </p:to>
                                    </p:set>
                                  </p:childTnLst>
                                </p:cTn>
                              </p:par>
                              <p:par>
                                <p:cTn id="56" presetID="6" presetClass="emph" presetSubtype="0" fill="hold" grpId="2" nodeType="withEffect">
                                  <p:stCondLst>
                                    <p:cond delay="0"/>
                                  </p:stCondLst>
                                  <p:childTnLst>
                                    <p:animScale>
                                      <p:cBhvr>
                                        <p:cTn id="57" dur="1000" fill="hold"/>
                                        <p:tgtEl>
                                          <p:spTgt spid="8"/>
                                        </p:tgtEl>
                                      </p:cBhvr>
                                      <p:by x="120000" y="120000"/>
                                    </p:animScale>
                                  </p:childTnLst>
                                </p:cTn>
                              </p:par>
                              <p:par>
                                <p:cTn id="58" presetID="64" presetClass="path" presetSubtype="0" fill="hold" grpId="3" nodeType="withEffect">
                                  <p:stCondLst>
                                    <p:cond delay="0"/>
                                  </p:stCondLst>
                                  <p:childTnLst>
                                    <p:animMotion origin="layout" path="M 0 1.27168E-6 L -0.00417 -0.49665 " pathEditMode="relative" rAng="0" ptsTypes="AA">
                                      <p:cBhvr>
                                        <p:cTn id="59" dur="1000" fill="hold"/>
                                        <p:tgtEl>
                                          <p:spTgt spid="8"/>
                                        </p:tgtEl>
                                        <p:attrNameLst>
                                          <p:attrName>ppt_x</p:attrName>
                                          <p:attrName>ppt_y</p:attrName>
                                        </p:attrNameLst>
                                      </p:cBhvr>
                                      <p:rCtr x="-2" y="-248"/>
                                    </p:animMotion>
                                  </p:childTnLst>
                                </p:cTn>
                              </p:par>
                              <p:par>
                                <p:cTn id="60" presetID="10" presetClass="entr" presetSubtype="0" fill="hold" grpId="0" nodeType="withEffect">
                                  <p:stCondLst>
                                    <p:cond delay="50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par>
                                <p:cTn id="63" presetID="10" presetClass="exit" presetSubtype="0" fill="hold" grpId="1" nodeType="withEffect">
                                  <p:stCondLst>
                                    <p:cond delay="500"/>
                                  </p:stCondLst>
                                  <p:childTnLst>
                                    <p:animEffect transition="out" filter="fade">
                                      <p:cBhvr>
                                        <p:cTn id="64" dur="1000"/>
                                        <p:tgtEl>
                                          <p:spTgt spid="8"/>
                                        </p:tgtEl>
                                      </p:cBhvr>
                                    </p:animEffect>
                                    <p:set>
                                      <p:cBhvr>
                                        <p:cTn id="65" dur="1" fill="hold">
                                          <p:stCondLst>
                                            <p:cond delay="999"/>
                                          </p:stCondLst>
                                        </p:cTn>
                                        <p:tgtEl>
                                          <p:spTgt spid="8"/>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1000"/>
                                        <p:tgtEl>
                                          <p:spTgt spid="7"/>
                                        </p:tgtEl>
                                      </p:cBhvr>
                                    </p:animEffect>
                                    <p:set>
                                      <p:cBhvr>
                                        <p:cTn id="68" dur="1" fill="hold">
                                          <p:stCondLst>
                                            <p:cond delay="999"/>
                                          </p:stCondLst>
                                        </p:cTn>
                                        <p:tgtEl>
                                          <p:spTgt spid="7"/>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1000"/>
                                        <p:tgtEl>
                                          <p:spTgt spid="16"/>
                                        </p:tgtEl>
                                      </p:cBhvr>
                                    </p:animEffect>
                                    <p:set>
                                      <p:cBhvr>
                                        <p:cTn id="71" dur="1" fill="hold">
                                          <p:stCondLst>
                                            <p:cond delay="999"/>
                                          </p:stCondLst>
                                        </p:cTn>
                                        <p:tgtEl>
                                          <p:spTgt spid="16"/>
                                        </p:tgtEl>
                                        <p:attrNameLst>
                                          <p:attrName>style.visibility</p:attrName>
                                        </p:attrNameLst>
                                      </p:cBhvr>
                                      <p:to>
                                        <p:strVal val="hidden"/>
                                      </p:to>
                                    </p:set>
                                  </p:childTnLst>
                                </p:cTn>
                              </p:par>
                              <p:par>
                                <p:cTn id="72" presetID="10" presetClass="exit" presetSubtype="0" fill="hold" grpId="1" nodeType="withEffect">
                                  <p:stCondLst>
                                    <p:cond delay="500"/>
                                  </p:stCondLst>
                                  <p:childTnLst>
                                    <p:animEffect transition="out" filter="fade">
                                      <p:cBhvr>
                                        <p:cTn id="73" dur="1000"/>
                                        <p:tgtEl>
                                          <p:spTgt spid="10"/>
                                        </p:tgtEl>
                                      </p:cBhvr>
                                    </p:animEffect>
                                    <p:set>
                                      <p:cBhvr>
                                        <p:cTn id="74" dur="1" fill="hold">
                                          <p:stCondLst>
                                            <p:cond delay="999"/>
                                          </p:stCondLst>
                                        </p:cTn>
                                        <p:tgtEl>
                                          <p:spTgt spid="10"/>
                                        </p:tgtEl>
                                        <p:attrNameLst>
                                          <p:attrName>style.visibility</p:attrName>
                                        </p:attrNameLst>
                                      </p:cBhvr>
                                      <p:to>
                                        <p:strVal val="hidden"/>
                                      </p:to>
                                    </p:set>
                                  </p:childTnLst>
                                </p:cTn>
                              </p:par>
                              <p:par>
                                <p:cTn id="75" presetID="10" presetClass="exit" presetSubtype="0" fill="hold" grpId="1" nodeType="withEffect">
                                  <p:stCondLst>
                                    <p:cond delay="500"/>
                                  </p:stCondLst>
                                  <p:childTnLst>
                                    <p:animEffect transition="out" filter="fade">
                                      <p:cBhvr>
                                        <p:cTn id="76" dur="1000"/>
                                        <p:tgtEl>
                                          <p:spTgt spid="9"/>
                                        </p:tgtEl>
                                      </p:cBhvr>
                                    </p:animEffect>
                                    <p:set>
                                      <p:cBhvr>
                                        <p:cTn id="77" dur="1" fill="hold">
                                          <p:stCondLst>
                                            <p:cond delay="999"/>
                                          </p:stCondLst>
                                        </p:cTn>
                                        <p:tgtEl>
                                          <p:spTgt spid="9"/>
                                        </p:tgtEl>
                                        <p:attrNameLst>
                                          <p:attrName>style.visibility</p:attrName>
                                        </p:attrNameLst>
                                      </p:cBhvr>
                                      <p:to>
                                        <p:strVal val="hidden"/>
                                      </p:to>
                                    </p:set>
                                  </p:childTnLst>
                                </p:cTn>
                              </p:par>
                              <p:par>
                                <p:cTn id="78" presetID="10" presetClass="exit" presetSubtype="0" fill="hold" grpId="2" nodeType="withEffect">
                                  <p:stCondLst>
                                    <p:cond delay="500"/>
                                  </p:stCondLst>
                                  <p:childTnLst>
                                    <p:animEffect transition="out" filter="fade">
                                      <p:cBhvr>
                                        <p:cTn id="79" dur="1000"/>
                                        <p:tgtEl>
                                          <p:spTgt spid="16"/>
                                        </p:tgtEl>
                                      </p:cBhvr>
                                    </p:animEffect>
                                    <p:set>
                                      <p:cBhvr>
                                        <p:cTn id="80" dur="1" fill="hold">
                                          <p:stCondLst>
                                            <p:cond delay="999"/>
                                          </p:stCondLst>
                                        </p:cTn>
                                        <p:tgtEl>
                                          <p:spTgt spid="16"/>
                                        </p:tgtEl>
                                        <p:attrNameLst>
                                          <p:attrName>style.visibility</p:attrName>
                                        </p:attrNameLst>
                                      </p:cBhvr>
                                      <p:to>
                                        <p:strVal val="hidden"/>
                                      </p:to>
                                    </p:set>
                                  </p:childTnLst>
                                </p:cTn>
                              </p:par>
                              <p:par>
                                <p:cTn id="81" presetID="10" presetClass="exit" presetSubtype="0" fill="hold" grpId="2" nodeType="withEffect">
                                  <p:stCondLst>
                                    <p:cond delay="500"/>
                                  </p:stCondLst>
                                  <p:childTnLst>
                                    <p:animEffect transition="out" filter="fade">
                                      <p:cBhvr>
                                        <p:cTn id="82" dur="1000"/>
                                        <p:tgtEl>
                                          <p:spTgt spid="10"/>
                                        </p:tgtEl>
                                      </p:cBhvr>
                                    </p:animEffect>
                                    <p:set>
                                      <p:cBhvr>
                                        <p:cTn id="83" dur="1" fill="hold">
                                          <p:stCondLst>
                                            <p:cond delay="999"/>
                                          </p:stCondLst>
                                        </p:cTn>
                                        <p:tgtEl>
                                          <p:spTgt spid="10"/>
                                        </p:tgtEl>
                                        <p:attrNameLst>
                                          <p:attrName>style.visibility</p:attrName>
                                        </p:attrNameLst>
                                      </p:cBhvr>
                                      <p:to>
                                        <p:strVal val="hidden"/>
                                      </p:to>
                                    </p:set>
                                  </p:childTnLst>
                                </p:cTn>
                              </p:par>
                              <p:par>
                                <p:cTn id="84" presetID="10" presetClass="exit" presetSubtype="0" fill="hold" grpId="2" nodeType="withEffect">
                                  <p:stCondLst>
                                    <p:cond delay="500"/>
                                  </p:stCondLst>
                                  <p:childTnLst>
                                    <p:animEffect transition="out" filter="fade">
                                      <p:cBhvr>
                                        <p:cTn id="85" dur="1000"/>
                                        <p:tgtEl>
                                          <p:spTgt spid="9"/>
                                        </p:tgtEl>
                                      </p:cBhvr>
                                    </p:animEffect>
                                    <p:set>
                                      <p:cBhvr>
                                        <p:cTn id="86" dur="1" fill="hold">
                                          <p:stCondLst>
                                            <p:cond delay="999"/>
                                          </p:stCondLst>
                                        </p:cTn>
                                        <p:tgtEl>
                                          <p:spTgt spid="9"/>
                                        </p:tgtEl>
                                        <p:attrNameLst>
                                          <p:attrName>style.visibility</p:attrName>
                                        </p:attrNameLst>
                                      </p:cBhvr>
                                      <p:to>
                                        <p:strVal val="hidden"/>
                                      </p:to>
                                    </p:set>
                                  </p:childTnLst>
                                </p:cTn>
                              </p:par>
                              <p:par>
                                <p:cTn id="87" presetID="10" presetClass="exit" presetSubtype="0" fill="hold" grpId="2" nodeType="withEffect">
                                  <p:stCondLst>
                                    <p:cond delay="500"/>
                                  </p:stCondLst>
                                  <p:childTnLst>
                                    <p:animEffect transition="out" filter="fade">
                                      <p:cBhvr>
                                        <p:cTn id="88" dur="1000"/>
                                        <p:tgtEl>
                                          <p:spTgt spid="11"/>
                                        </p:tgtEl>
                                      </p:cBhvr>
                                    </p:animEffect>
                                    <p:set>
                                      <p:cBhvr>
                                        <p:cTn id="89" dur="1" fill="hold">
                                          <p:stCondLst>
                                            <p:cond delay="999"/>
                                          </p:stCondLst>
                                        </p:cTn>
                                        <p:tgtEl>
                                          <p:spTgt spid="1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1000"/>
                                        <p:tgtEl>
                                          <p:spTgt spid="13"/>
                                        </p:tgtEl>
                                      </p:cBhvr>
                                    </p:animEffect>
                                    <p:set>
                                      <p:cBhvr>
                                        <p:cTn id="92" dur="1" fill="hold">
                                          <p:stCondLst>
                                            <p:cond delay="999"/>
                                          </p:stCondLst>
                                        </p:cTn>
                                        <p:tgtEl>
                                          <p:spTgt spid="13"/>
                                        </p:tgtEl>
                                        <p:attrNameLst>
                                          <p:attrName>style.visibility</p:attrName>
                                        </p:attrNameLst>
                                      </p:cBhvr>
                                      <p:to>
                                        <p:strVal val="hidden"/>
                                      </p:to>
                                    </p:set>
                                  </p:childTnLst>
                                </p:cTn>
                              </p:par>
                              <p:par>
                                <p:cTn id="93" presetID="10" presetClass="exit" presetSubtype="0" fill="hold" grpId="1" nodeType="withEffect">
                                  <p:stCondLst>
                                    <p:cond delay="500"/>
                                  </p:stCondLst>
                                  <p:childTnLst>
                                    <p:animEffect transition="out" filter="fade">
                                      <p:cBhvr>
                                        <p:cTn id="94" dur="1000"/>
                                        <p:tgtEl>
                                          <p:spTgt spid="11"/>
                                        </p:tgtEl>
                                      </p:cBhvr>
                                    </p:animEffect>
                                    <p:set>
                                      <p:cBhvr>
                                        <p:cTn id="95" dur="1" fill="hold">
                                          <p:stCondLst>
                                            <p:cond delay="999"/>
                                          </p:stCondLst>
                                        </p:cTn>
                                        <p:tgtEl>
                                          <p:spTgt spid="11"/>
                                        </p:tgtEl>
                                        <p:attrNameLst>
                                          <p:attrName>style.visibility</p:attrName>
                                        </p:attrNameLst>
                                      </p:cBhvr>
                                      <p:to>
                                        <p:strVal val="hidden"/>
                                      </p:to>
                                    </p:set>
                                  </p:childTnLst>
                                </p:cTn>
                              </p:par>
                              <p:par>
                                <p:cTn id="96" presetID="10" presetClass="exit" presetSubtype="0" fill="hold" grpId="1" nodeType="withEffect">
                                  <p:stCondLst>
                                    <p:cond delay="1000"/>
                                  </p:stCondLst>
                                  <p:childTnLst>
                                    <p:animEffect transition="out" filter="fade">
                                      <p:cBhvr>
                                        <p:cTn id="97" dur="1000"/>
                                        <p:tgtEl>
                                          <p:spTgt spid="19"/>
                                        </p:tgtEl>
                                      </p:cBhvr>
                                    </p:animEffect>
                                    <p:set>
                                      <p:cBhvr>
                                        <p:cTn id="98"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6" grpId="0"/>
      <p:bldP spid="16" grpId="1"/>
      <p:bldP spid="16" grpId="2"/>
      <p:bldP spid="12" grpId="0"/>
      <p:bldP spid="14" grpId="0"/>
      <p:bldP spid="7" grpId="0"/>
      <p:bldP spid="7" grpId="1"/>
      <p:bldP spid="9" grpId="0"/>
      <p:bldP spid="9" grpId="1"/>
      <p:bldP spid="9" grpId="2"/>
      <p:bldP spid="10" grpId="0"/>
      <p:bldP spid="10" grpId="1"/>
      <p:bldP spid="10" grpId="2"/>
      <p:bldP spid="11" grpId="0"/>
      <p:bldP spid="11" grpId="1"/>
      <p:bldP spid="11" grpId="2"/>
      <p:bldP spid="13" grpId="0"/>
      <p:bldP spid="13" grpId="1"/>
      <p:bldP spid="18" grpId="0"/>
      <p:bldP spid="8" grpId="0"/>
      <p:bldP spid="8" grpId="1"/>
      <p:bldP spid="8" grpId="2"/>
      <p:bldP spid="8" grpId="3"/>
      <p:bldP spid="17" grpId="0" animBg="1"/>
      <p:bldP spid="1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2"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33" name="Freeform 3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3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37" name="Freeform 3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79874" name="AutoShape 2" descr="Image result for sequoyah cheroke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0" name="Freeform 79"/>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1" name="Group 90"/>
          <p:cNvGrpSpPr/>
          <p:nvPr/>
        </p:nvGrpSpPr>
        <p:grpSpPr>
          <a:xfrm>
            <a:off x="4648200" y="3124200"/>
            <a:ext cx="3665179" cy="2971800"/>
            <a:chOff x="4648200" y="3124200"/>
            <a:chExt cx="3665179" cy="2971800"/>
          </a:xfrm>
        </p:grpSpPr>
        <p:grpSp>
          <p:nvGrpSpPr>
            <p:cNvPr id="3" name="Group 69"/>
            <p:cNvGrpSpPr/>
            <p:nvPr/>
          </p:nvGrpSpPr>
          <p:grpSpPr>
            <a:xfrm>
              <a:off x="4839869" y="3124200"/>
              <a:ext cx="3237331" cy="2971800"/>
              <a:chOff x="4839869" y="3124200"/>
              <a:chExt cx="3237331" cy="2971800"/>
            </a:xfrm>
          </p:grpSpPr>
          <p:pic>
            <p:nvPicPr>
              <p:cNvPr id="71" name="Picture 1"/>
              <p:cNvPicPr>
                <a:picLocks noChangeAspect="1" noChangeArrowheads="1"/>
              </p:cNvPicPr>
              <p:nvPr/>
            </p:nvPicPr>
            <p:blipFill>
              <a:blip r:embed="rId3"/>
              <a:srcRect/>
              <a:stretch>
                <a:fillRect/>
              </a:stretch>
            </p:blipFill>
            <p:spPr bwMode="auto">
              <a:xfrm>
                <a:off x="4839869" y="3124200"/>
                <a:ext cx="2094331" cy="1524000"/>
              </a:xfrm>
              <a:prstGeom prst="rect">
                <a:avLst/>
              </a:prstGeom>
              <a:noFill/>
              <a:ln w="9525">
                <a:noFill/>
                <a:miter lim="800000"/>
                <a:headEnd/>
                <a:tailEnd/>
              </a:ln>
              <a:effectLst/>
            </p:spPr>
          </p:pic>
          <p:sp>
            <p:nvSpPr>
              <p:cNvPr id="72" name="Freeform 71"/>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71"/>
            <p:cNvGrpSpPr>
              <a:grpSpLocks noChangeAspect="1"/>
            </p:cNvGrpSpPr>
            <p:nvPr/>
          </p:nvGrpSpPr>
          <p:grpSpPr>
            <a:xfrm>
              <a:off x="4648200" y="3343734"/>
              <a:ext cx="3665179" cy="2456530"/>
              <a:chOff x="1731662" y="3005087"/>
              <a:chExt cx="4672304" cy="3131542"/>
            </a:xfrm>
          </p:grpSpPr>
          <p:sp>
            <p:nvSpPr>
              <p:cNvPr id="74" name="Rectangle 73"/>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75" name="Rectangle 74"/>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6" name="Rectangle 75"/>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77" name="Rectangle 76"/>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78" name="Rectangle 77"/>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sp useBgFill="1">
        <p:nvSpPr>
          <p:cNvPr id="53" name="TextBox 5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grpSp>
        <p:nvGrpSpPr>
          <p:cNvPr id="68" name="Group 67"/>
          <p:cNvGrpSpPr>
            <a:grpSpLocks noChangeAspect="1"/>
          </p:cNvGrpSpPr>
          <p:nvPr/>
        </p:nvGrpSpPr>
        <p:grpSpPr>
          <a:xfrm>
            <a:off x="2267712" y="2895600"/>
            <a:ext cx="1621391" cy="1078331"/>
            <a:chOff x="3733646" y="4471416"/>
            <a:chExt cx="1019762" cy="678208"/>
          </a:xfrm>
        </p:grpSpPr>
        <p:sp>
          <p:nvSpPr>
            <p:cNvPr id="70" name="Freeform 69"/>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Freeform 82"/>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5" name="Group 71"/>
          <p:cNvGrpSpPr>
            <a:grpSpLocks noChangeAspect="1"/>
          </p:cNvGrpSpPr>
          <p:nvPr/>
        </p:nvGrpSpPr>
        <p:grpSpPr>
          <a:xfrm>
            <a:off x="2514601" y="2819400"/>
            <a:ext cx="1453790" cy="1076844"/>
            <a:chOff x="5422920" y="770903"/>
            <a:chExt cx="1853265" cy="1372743"/>
          </a:xfrm>
        </p:grpSpPr>
        <p:sp>
          <p:nvSpPr>
            <p:cNvPr id="86" name="Rectangle 85"/>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87" name="Rectangle 86"/>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89" name="Rectangle 8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90" name="Rectangle 8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81" name="TextBox 80"/>
          <p:cNvSpPr txBox="1"/>
          <p:nvPr/>
        </p:nvSpPr>
        <p:spPr>
          <a:xfrm>
            <a:off x="5791200" y="2819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
        <p:nvSpPr>
          <p:cNvPr id="92" name="TextBox 91"/>
          <p:cNvSpPr txBox="1"/>
          <p:nvPr/>
        </p:nvSpPr>
        <p:spPr>
          <a:xfrm rot="21286702">
            <a:off x="475355" y="5793206"/>
            <a:ext cx="6774611" cy="707886"/>
          </a:xfrm>
          <a:prstGeom prst="rect">
            <a:avLst/>
          </a:prstGeom>
          <a:solidFill>
            <a:schemeClr val="bg1"/>
          </a:solidFill>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are these new lands like?</a:t>
            </a:r>
          </a:p>
        </p:txBody>
      </p:sp>
      <p:pic>
        <p:nvPicPr>
          <p:cNvPr id="93"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p:nvSpPr>
          <p:cNvPr id="39" name="TextBox 38"/>
          <p:cNvSpPr txBox="1"/>
          <p:nvPr/>
        </p:nvSpPr>
        <p:spPr>
          <a:xfrm rot="1948303">
            <a:off x="-276688" y="3481803"/>
            <a:ext cx="3128165" cy="1015663"/>
          </a:xfrm>
          <a:prstGeom prst="rect">
            <a:avLst/>
          </a:prstGeom>
          <a:solidFill>
            <a:srgbClr val="9F9F9F"/>
          </a:solidFill>
        </p:spPr>
        <p:txBody>
          <a:bodyPr wrap="none" rtlCol="0">
            <a:spAutoFit/>
          </a:bodyPr>
          <a:lstStyle/>
          <a:p>
            <a:pPr algn="ctr"/>
            <a:r>
              <a:rPr lang="en-US" sz="3000" b="1" dirty="0" smtClean="0"/>
              <a:t>                   MEXICO</a:t>
            </a:r>
          </a:p>
          <a:p>
            <a:pPr algn="ctr"/>
            <a:endParaRPr lang="en-US" sz="3000" b="1" dirty="0" smtClean="0"/>
          </a:p>
        </p:txBody>
      </p:sp>
      <p:sp>
        <p:nvSpPr>
          <p:cNvPr id="40" name="TextBox 39"/>
          <p:cNvSpPr txBox="1"/>
          <p:nvPr/>
        </p:nvSpPr>
        <p:spPr>
          <a:xfrm>
            <a:off x="3886200" y="3048000"/>
            <a:ext cx="1642821" cy="830997"/>
          </a:xfrm>
          <a:prstGeom prst="rect">
            <a:avLst/>
          </a:prstGeom>
          <a:solidFill>
            <a:srgbClr val="CC9900"/>
          </a:solidFill>
        </p:spPr>
        <p:txBody>
          <a:bodyPr wrap="none" rtlCol="0">
            <a:spAutoFit/>
          </a:bodyPr>
          <a:lstStyle/>
          <a:p>
            <a:pPr algn="ctr"/>
            <a:r>
              <a:rPr lang="en-US" sz="2400" b="1" dirty="0" smtClean="0"/>
              <a:t>ARKANSAS </a:t>
            </a:r>
          </a:p>
          <a:p>
            <a:pPr algn="ctr"/>
            <a:r>
              <a:rPr lang="en-US" sz="2400" b="1" dirty="0" smtClean="0"/>
              <a:t>TERRITORY</a:t>
            </a:r>
          </a:p>
        </p:txBody>
      </p:sp>
      <p:sp>
        <p:nvSpPr>
          <p:cNvPr id="41" name="TextBox 40"/>
          <p:cNvSpPr txBox="1"/>
          <p:nvPr/>
        </p:nvSpPr>
        <p:spPr>
          <a:xfrm>
            <a:off x="2286000" y="1575137"/>
            <a:ext cx="1359218" cy="1015663"/>
          </a:xfrm>
          <a:prstGeom prst="rect">
            <a:avLst/>
          </a:prstGeom>
          <a:solidFill>
            <a:srgbClr val="CC9900"/>
          </a:solidFill>
        </p:spPr>
        <p:txBody>
          <a:bodyPr wrap="none" rtlCol="0">
            <a:spAutoFit/>
          </a:bodyPr>
          <a:lstStyle/>
          <a:p>
            <a:pPr algn="ctr"/>
            <a:r>
              <a:rPr lang="en-US" sz="3000" b="1" dirty="0" smtClean="0"/>
              <a:t>OTHER </a:t>
            </a:r>
          </a:p>
          <a:p>
            <a:pPr algn="ctr"/>
            <a:r>
              <a:rPr lang="en-US" sz="3000" b="1" dirty="0" smtClean="0"/>
              <a:t>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xit" presetSubtype="0" accel="100000" fill="hold" nodeType="clickEffect">
                                  <p:stCondLst>
                                    <p:cond delay="0"/>
                                  </p:stCondLst>
                                  <p:childTnLst>
                                    <p:anim calcmode="lin" valueType="num">
                                      <p:cBhvr>
                                        <p:cTn id="11" dur="2000"/>
                                        <p:tgtEl>
                                          <p:spTgt spid="91"/>
                                        </p:tgtEl>
                                        <p:attrNameLst>
                                          <p:attrName>ppt_w</p:attrName>
                                        </p:attrNameLst>
                                      </p:cBhvr>
                                      <p:tavLst>
                                        <p:tav tm="0">
                                          <p:val>
                                            <p:strVal val="ppt_w"/>
                                          </p:val>
                                        </p:tav>
                                        <p:tav tm="100000">
                                          <p:val>
                                            <p:fltVal val="0"/>
                                          </p:val>
                                        </p:tav>
                                      </p:tavLst>
                                    </p:anim>
                                    <p:anim calcmode="lin" valueType="num">
                                      <p:cBhvr>
                                        <p:cTn id="12" dur="2000"/>
                                        <p:tgtEl>
                                          <p:spTgt spid="91"/>
                                        </p:tgtEl>
                                        <p:attrNameLst>
                                          <p:attrName>ppt_h</p:attrName>
                                        </p:attrNameLst>
                                      </p:cBhvr>
                                      <p:tavLst>
                                        <p:tav tm="0">
                                          <p:val>
                                            <p:strVal val="ppt_h"/>
                                          </p:val>
                                        </p:tav>
                                        <p:tav tm="100000">
                                          <p:val>
                                            <p:fltVal val="0"/>
                                          </p:val>
                                        </p:tav>
                                      </p:tavLst>
                                    </p:anim>
                                    <p:anim calcmode="lin" valueType="num">
                                      <p:cBhvr>
                                        <p:cTn id="13" dur="2000"/>
                                        <p:tgtEl>
                                          <p:spTgt spid="91"/>
                                        </p:tgtEl>
                                        <p:attrNameLst>
                                          <p:attrName>style.rotation</p:attrName>
                                        </p:attrNameLst>
                                      </p:cBhvr>
                                      <p:tavLst>
                                        <p:tav tm="0">
                                          <p:val>
                                            <p:fltVal val="0"/>
                                          </p:val>
                                        </p:tav>
                                        <p:tav tm="100000">
                                          <p:val>
                                            <p:fltVal val="360"/>
                                          </p:val>
                                        </p:tav>
                                      </p:tavLst>
                                    </p:anim>
                                    <p:animEffect transition="out" filter="fade">
                                      <p:cBhvr>
                                        <p:cTn id="14" dur="2000"/>
                                        <p:tgtEl>
                                          <p:spTgt spid="91"/>
                                        </p:tgtEl>
                                      </p:cBhvr>
                                    </p:animEffect>
                                    <p:set>
                                      <p:cBhvr>
                                        <p:cTn id="15" dur="1" fill="hold">
                                          <p:stCondLst>
                                            <p:cond delay="1999"/>
                                          </p:stCondLst>
                                        </p:cTn>
                                        <p:tgtEl>
                                          <p:spTgt spid="91"/>
                                        </p:tgtEl>
                                        <p:attrNameLst>
                                          <p:attrName>style.visibility</p:attrName>
                                        </p:attrNameLst>
                                      </p:cBhvr>
                                      <p:to>
                                        <p:strVal val="hidden"/>
                                      </p:to>
                                    </p:set>
                                  </p:childTnLst>
                                </p:cTn>
                              </p:par>
                              <p:par>
                                <p:cTn id="16" presetID="35" presetClass="path" presetSubtype="0" fill="hold" nodeType="withEffect">
                                  <p:stCondLst>
                                    <p:cond delay="0"/>
                                  </p:stCondLst>
                                  <p:childTnLst>
                                    <p:animMotion origin="layout" path="M -5.55556E-7 -2.22222E-6 L -0.36701 -0.18333 " pathEditMode="relative" rAng="0" ptsTypes="AA">
                                      <p:cBhvr>
                                        <p:cTn id="17" dur="2000" fill="hold"/>
                                        <p:tgtEl>
                                          <p:spTgt spid="91"/>
                                        </p:tgtEl>
                                        <p:attrNameLst>
                                          <p:attrName>ppt_x</p:attrName>
                                          <p:attrName>ppt_y</p:attrName>
                                        </p:attrNameLst>
                                      </p:cBhvr>
                                      <p:rCtr x="-184" y="-92"/>
                                    </p:animMotion>
                                  </p:childTnLst>
                                </p:cTn>
                              </p:par>
                              <p:par>
                                <p:cTn id="18" presetID="10" presetClass="exit" presetSubtype="0" fill="hold" grpId="0" nodeType="withEffect">
                                  <p:stCondLst>
                                    <p:cond delay="0"/>
                                  </p:stCondLst>
                                  <p:childTnLst>
                                    <p:animEffect transition="out" filter="fade">
                                      <p:cBhvr>
                                        <p:cTn id="19" dur="1000"/>
                                        <p:tgtEl>
                                          <p:spTgt spid="81"/>
                                        </p:tgtEl>
                                      </p:cBhvr>
                                    </p:animEffect>
                                    <p:set>
                                      <p:cBhvr>
                                        <p:cTn id="20" dur="1" fill="hold">
                                          <p:stCondLst>
                                            <p:cond delay="999"/>
                                          </p:stCondLst>
                                        </p:cTn>
                                        <p:tgtEl>
                                          <p:spTgt spid="81"/>
                                        </p:tgtEl>
                                        <p:attrNameLst>
                                          <p:attrName>style.visibility</p:attrName>
                                        </p:attrNameLst>
                                      </p:cBhvr>
                                      <p:to>
                                        <p:strVal val="hidden"/>
                                      </p:to>
                                    </p:set>
                                  </p:childTnLst>
                                </p:cTn>
                              </p:par>
                              <p:par>
                                <p:cTn id="21" presetID="10" presetClass="entr" presetSubtype="0" fill="hold" nodeType="withEffect">
                                  <p:stCondLst>
                                    <p:cond delay="1000"/>
                                  </p:stCondLst>
                                  <p:childTnLst>
                                    <p:set>
                                      <p:cBhvr>
                                        <p:cTn id="22" dur="1" fill="hold">
                                          <p:stCondLst>
                                            <p:cond delay="0"/>
                                          </p:stCondLst>
                                        </p:cTn>
                                        <p:tgtEl>
                                          <p:spTgt spid="85"/>
                                        </p:tgtEl>
                                        <p:attrNameLst>
                                          <p:attrName>style.visibility</p:attrName>
                                        </p:attrNameLst>
                                      </p:cBhvr>
                                      <p:to>
                                        <p:strVal val="visible"/>
                                      </p:to>
                                    </p:set>
                                    <p:animEffect transition="in" filter="fade">
                                      <p:cBhvr>
                                        <p:cTn id="23" dur="1000"/>
                                        <p:tgtEl>
                                          <p:spTgt spid="8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fill="hold"/>
                                        <p:tgtEl>
                                          <p:spTgt spid="41"/>
                                        </p:tgtEl>
                                        <p:attrNameLst>
                                          <p:attrName>ppt_w</p:attrName>
                                        </p:attrNameLst>
                                      </p:cBhvr>
                                      <p:tavLst>
                                        <p:tav tm="0">
                                          <p:val>
                                            <p:fltVal val="0"/>
                                          </p:val>
                                        </p:tav>
                                        <p:tav tm="100000">
                                          <p:val>
                                            <p:strVal val="#ppt_w"/>
                                          </p:val>
                                        </p:tav>
                                      </p:tavLst>
                                    </p:anim>
                                    <p:anim calcmode="lin" valueType="num">
                                      <p:cBhvr>
                                        <p:cTn id="29" dur="1000" fill="hold"/>
                                        <p:tgtEl>
                                          <p:spTgt spid="41"/>
                                        </p:tgtEl>
                                        <p:attrNameLst>
                                          <p:attrName>ppt_h</p:attrName>
                                        </p:attrNameLst>
                                      </p:cBhvr>
                                      <p:tavLst>
                                        <p:tav tm="0">
                                          <p:val>
                                            <p:fltVal val="0"/>
                                          </p:val>
                                        </p:tav>
                                        <p:tav tm="100000">
                                          <p:val>
                                            <p:strVal val="#ppt_h"/>
                                          </p:val>
                                        </p:tav>
                                      </p:tavLst>
                                    </p:anim>
                                    <p:animEffect transition="in" filter="fade">
                                      <p:cBhvr>
                                        <p:cTn id="30" dur="10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1000" fill="hold"/>
                                        <p:tgtEl>
                                          <p:spTgt spid="40"/>
                                        </p:tgtEl>
                                        <p:attrNameLst>
                                          <p:attrName>ppt_w</p:attrName>
                                        </p:attrNameLst>
                                      </p:cBhvr>
                                      <p:tavLst>
                                        <p:tav tm="0">
                                          <p:val>
                                            <p:fltVal val="0"/>
                                          </p:val>
                                        </p:tav>
                                        <p:tav tm="100000">
                                          <p:val>
                                            <p:strVal val="#ppt_w"/>
                                          </p:val>
                                        </p:tav>
                                      </p:tavLst>
                                    </p:anim>
                                    <p:anim calcmode="lin" valueType="num">
                                      <p:cBhvr>
                                        <p:cTn id="36" dur="1000" fill="hold"/>
                                        <p:tgtEl>
                                          <p:spTgt spid="40"/>
                                        </p:tgtEl>
                                        <p:attrNameLst>
                                          <p:attrName>ppt_h</p:attrName>
                                        </p:attrNameLst>
                                      </p:cBhvr>
                                      <p:tavLst>
                                        <p:tav tm="0">
                                          <p:val>
                                            <p:fltVal val="0"/>
                                          </p:val>
                                        </p:tav>
                                        <p:tav tm="100000">
                                          <p:val>
                                            <p:strVal val="#ppt_h"/>
                                          </p:val>
                                        </p:tav>
                                      </p:tavLst>
                                    </p:anim>
                                    <p:animEffect transition="in" filter="fade">
                                      <p:cBhvr>
                                        <p:cTn id="37" dur="10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 calcmode="lin" valueType="num">
                                      <p:cBhvr>
                                        <p:cTn id="42" dur="1000" fill="hold"/>
                                        <p:tgtEl>
                                          <p:spTgt spid="39"/>
                                        </p:tgtEl>
                                        <p:attrNameLst>
                                          <p:attrName>ppt_w</p:attrName>
                                        </p:attrNameLst>
                                      </p:cBhvr>
                                      <p:tavLst>
                                        <p:tav tm="0">
                                          <p:val>
                                            <p:fltVal val="0"/>
                                          </p:val>
                                        </p:tav>
                                        <p:tav tm="100000">
                                          <p:val>
                                            <p:strVal val="#ppt_w"/>
                                          </p:val>
                                        </p:tav>
                                      </p:tavLst>
                                    </p:anim>
                                    <p:anim calcmode="lin" valueType="num">
                                      <p:cBhvr>
                                        <p:cTn id="43" dur="1000" fill="hold"/>
                                        <p:tgtEl>
                                          <p:spTgt spid="39"/>
                                        </p:tgtEl>
                                        <p:attrNameLst>
                                          <p:attrName>ppt_h</p:attrName>
                                        </p:attrNameLst>
                                      </p:cBhvr>
                                      <p:tavLst>
                                        <p:tav tm="0">
                                          <p:val>
                                            <p:fltVal val="0"/>
                                          </p:val>
                                        </p:tav>
                                        <p:tav tm="100000">
                                          <p:val>
                                            <p:strVal val="#ppt_h"/>
                                          </p:val>
                                        </p:tav>
                                      </p:tavLst>
                                    </p:anim>
                                    <p:animEffect transition="in" filter="fade">
                                      <p:cBhvr>
                                        <p:cTn id="44" dur="10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41"/>
                                        </p:tgtEl>
                                      </p:cBhvr>
                                    </p:animEffect>
                                    <p:set>
                                      <p:cBhvr>
                                        <p:cTn id="52" dur="1" fill="hold">
                                          <p:stCondLst>
                                            <p:cond delay="999"/>
                                          </p:stCondLst>
                                        </p:cTn>
                                        <p:tgtEl>
                                          <p:spTgt spid="4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0"/>
                                        </p:tgtEl>
                                      </p:cBhvr>
                                    </p:animEffect>
                                    <p:set>
                                      <p:cBhvr>
                                        <p:cTn id="55" dur="1" fill="hold">
                                          <p:stCondLst>
                                            <p:cond delay="999"/>
                                          </p:stCondLst>
                                        </p:cTn>
                                        <p:tgtEl>
                                          <p:spTgt spid="40"/>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grpId="0" nodeType="afterEffect">
                                  <p:stCondLst>
                                    <p:cond delay="0"/>
                                  </p:stCondLst>
                                  <p:childTnLst>
                                    <p:set>
                                      <p:cBhvr>
                                        <p:cTn id="58" dur="1" fill="hold">
                                          <p:stCondLst>
                                            <p:cond delay="0"/>
                                          </p:stCondLst>
                                        </p:cTn>
                                        <p:tgtEl>
                                          <p:spTgt spid="92"/>
                                        </p:tgtEl>
                                        <p:attrNameLst>
                                          <p:attrName>style.visibility</p:attrName>
                                        </p:attrNameLst>
                                      </p:cBhvr>
                                      <p:to>
                                        <p:strVal val="visible"/>
                                      </p:to>
                                    </p:set>
                                    <p:anim calcmode="lin" valueType="num">
                                      <p:cBhvr>
                                        <p:cTn id="59" dur="1000" fill="hold"/>
                                        <p:tgtEl>
                                          <p:spTgt spid="92"/>
                                        </p:tgtEl>
                                        <p:attrNameLst>
                                          <p:attrName>ppt_w</p:attrName>
                                        </p:attrNameLst>
                                      </p:cBhvr>
                                      <p:tavLst>
                                        <p:tav tm="0">
                                          <p:val>
                                            <p:fltVal val="0"/>
                                          </p:val>
                                        </p:tav>
                                        <p:tav tm="100000">
                                          <p:val>
                                            <p:strVal val="#ppt_w"/>
                                          </p:val>
                                        </p:tav>
                                      </p:tavLst>
                                    </p:anim>
                                    <p:anim calcmode="lin" valueType="num">
                                      <p:cBhvr>
                                        <p:cTn id="60" dur="1000" fill="hold"/>
                                        <p:tgtEl>
                                          <p:spTgt spid="92"/>
                                        </p:tgtEl>
                                        <p:attrNameLst>
                                          <p:attrName>ppt_h</p:attrName>
                                        </p:attrNameLst>
                                      </p:cBhvr>
                                      <p:tavLst>
                                        <p:tav tm="0">
                                          <p:val>
                                            <p:fltVal val="0"/>
                                          </p:val>
                                        </p:tav>
                                        <p:tav tm="100000">
                                          <p:val>
                                            <p:strVal val="#ppt_h"/>
                                          </p:val>
                                        </p:tav>
                                      </p:tavLst>
                                    </p:anim>
                                    <p:animEffect transition="in" filter="fade">
                                      <p:cBhvr>
                                        <p:cTn id="61"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92" grpId="0" animBg="1"/>
      <p:bldP spid="39" grpId="0" animBg="1"/>
      <p:bldP spid="39" grpId="1" animBg="1"/>
      <p:bldP spid="40" grpId="0" animBg="1"/>
      <p:bldP spid="40" grpId="1" animBg="1"/>
      <p:bldP spid="41" grpId="0" animBg="1"/>
      <p:bldP spid="4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6"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35" name="Group 34"/>
          <p:cNvGrpSpPr/>
          <p:nvPr/>
        </p:nvGrpSpPr>
        <p:grpSpPr>
          <a:xfrm>
            <a:off x="2267712" y="1240971"/>
            <a:ext cx="3251345" cy="4294415"/>
            <a:chOff x="2267712" y="1240971"/>
            <a:chExt cx="3251345" cy="4294415"/>
          </a:xfrm>
        </p:grpSpPr>
        <p:sp>
          <p:nvSpPr>
            <p:cNvPr id="18" name="Freeform 1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0"/>
            <p:cNvGrpSpPr>
              <a:grpSpLocks noChangeAspect="1"/>
            </p:cNvGrpSpPr>
            <p:nvPr/>
          </p:nvGrpSpPr>
          <p:grpSpPr>
            <a:xfrm>
              <a:off x="2267712" y="2895600"/>
              <a:ext cx="1621391" cy="1078331"/>
              <a:chOff x="3733646" y="4471416"/>
              <a:chExt cx="1019762" cy="678208"/>
            </a:xfrm>
          </p:grpSpPr>
          <p:sp>
            <p:nvSpPr>
              <p:cNvPr id="22" name="Freeform 21"/>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6" name="Group 71"/>
          <p:cNvGrpSpPr>
            <a:grpSpLocks noChangeAspect="1"/>
          </p:cNvGrpSpPr>
          <p:nvPr/>
        </p:nvGrpSpPr>
        <p:grpSpPr>
          <a:xfrm>
            <a:off x="2514601" y="2819400"/>
            <a:ext cx="1453790" cy="1076844"/>
            <a:chOff x="5422920" y="770903"/>
            <a:chExt cx="1853265" cy="1372743"/>
          </a:xfrm>
        </p:grpSpPr>
        <p:sp>
          <p:nvSpPr>
            <p:cNvPr id="27" name="Rectangle 26"/>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28" name="Rectangle 27"/>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29" name="Rectangle 2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30" name="Rectangle 2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Indian Territory	</a:t>
            </a:r>
          </a:p>
        </p:txBody>
      </p:sp>
      <p:sp>
        <p:nvSpPr>
          <p:cNvPr id="15" name="TextBox 14"/>
          <p:cNvSpPr txBox="1"/>
          <p:nvPr/>
        </p:nvSpPr>
        <p:spPr>
          <a:xfrm>
            <a:off x="1905000" y="2057400"/>
            <a:ext cx="7239000" cy="830997"/>
          </a:xfrm>
          <a:prstGeom prst="rect">
            <a:avLst/>
          </a:prstGeom>
          <a:noFill/>
        </p:spPr>
        <p:txBody>
          <a:bodyPr wrap="square" rtlCol="0">
            <a:spAutoFit/>
          </a:bodyPr>
          <a:lstStyle/>
          <a:p>
            <a:r>
              <a:rPr lang="en-US" sz="4800" i="1" spc="100" dirty="0" smtClean="0">
                <a:solidFill>
                  <a:srgbClr val="00B050"/>
                </a:solidFill>
                <a:effectLst>
                  <a:outerShdw dist="50800" dir="7200000" algn="ctr" rotWithShape="0">
                    <a:schemeClr val="tx1"/>
                  </a:outerShdw>
                </a:effectLst>
                <a:cs typeface="Arial" pitchFamily="34" charset="0"/>
              </a:rPr>
              <a:t> </a:t>
            </a:r>
            <a:endParaRPr lang="en-US" sz="2000" i="1" spc="100" dirty="0" smtClean="0">
              <a:solidFill>
                <a:srgbClr val="00B050"/>
              </a:solidFill>
              <a:effectLst>
                <a:outerShdw dist="50800" dir="7200000" algn="ctr" rotWithShape="0">
                  <a:schemeClr val="tx1"/>
                </a:outerShdw>
              </a:effectLst>
              <a:cs typeface="Arial" pitchFamily="34" charset="0"/>
            </a:endParaRPr>
          </a:p>
        </p:txBody>
      </p:sp>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a:t>
            </a:r>
            <a:r>
              <a:rPr lang="en-US" sz="4800" b="1" i="1" spc="100" dirty="0" smtClean="0">
                <a:solidFill>
                  <a:srgbClr val="FF0000"/>
                </a:solidFill>
                <a:effectLst>
                  <a:outerShdw dist="50800" dir="7200000" algn="ctr" rotWithShape="0">
                    <a:schemeClr val="tx1"/>
                  </a:outerShdw>
                </a:effectLst>
                <a:cs typeface="Arial" pitchFamily="34" charset="0"/>
              </a:rPr>
              <a:t> New </a:t>
            </a:r>
            <a:r>
              <a:rPr lang="en-US" sz="4800" b="1" i="1" spc="100" dirty="0" smtClean="0">
                <a:solidFill>
                  <a:srgbClr val="00B050"/>
                </a:solidFill>
                <a:effectLst>
                  <a:outerShdw dist="50800" dir="7200000" algn="ctr" rotWithShape="0">
                    <a:schemeClr val="tx1"/>
                  </a:outerShdw>
                </a:effectLst>
                <a:cs typeface="Arial" pitchFamily="34" charset="0"/>
              </a:rPr>
              <a:t>Lands</a:t>
            </a:r>
          </a:p>
        </p:txBody>
      </p:sp>
      <p:sp>
        <p:nvSpPr>
          <p:cNvPr id="5" name="Rectangle 4"/>
          <p:cNvSpPr/>
          <p:nvPr/>
        </p:nvSpPr>
        <p:spPr>
          <a:xfrm>
            <a:off x="0" y="1143000"/>
            <a:ext cx="9144000" cy="5715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21286702">
            <a:off x="475355" y="5793206"/>
            <a:ext cx="6774611" cy="707886"/>
          </a:xfrm>
          <a:prstGeom prst="rect">
            <a:avLst/>
          </a:prstGeom>
          <a:solidFill>
            <a:schemeClr val="bg1"/>
          </a:solidFill>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are these new lands like?</a:t>
            </a:r>
          </a:p>
        </p:txBody>
      </p:sp>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447800" y="1905000"/>
            <a:ext cx="838200" cy="85969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xit" presetSubtype="0" fill="hold" grpId="0"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1000"/>
                                        <p:tgtEl>
                                          <p:spTgt spid="1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1000"/>
                                        <p:tgtEl>
                                          <p:spTgt spid="16">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1000"/>
                                        <p:tgtEl>
                                          <p:spTgt spid="16">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fade">
                                      <p:cBhvr>
                                        <p:cTn id="25" dur="1000"/>
                                        <p:tgtEl>
                                          <p:spTgt spid="16">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wipe(down)">
                                      <p:cBhvr>
                                        <p:cTn id="33" dur="1000"/>
                                        <p:tgtEl>
                                          <p:spTgt spid="102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mph" presetSubtype="2" fill="hold" nodeType="clickEffect">
                                  <p:stCondLst>
                                    <p:cond delay="0"/>
                                  </p:stCondLst>
                                  <p:childTnLst>
                                    <p:animClr clrSpc="rgb">
                                      <p:cBhvr override="childStyle">
                                        <p:cTn id="37" dur="1000" fill="hold"/>
                                        <p:tgtEl>
                                          <p:spTgt spid="16">
                                            <p:txEl>
                                              <p:pRg st="1" end="1"/>
                                            </p:txEl>
                                          </p:spTgt>
                                        </p:tgtEl>
                                        <p:attrNameLst>
                                          <p:attrName>style.color</p:attrName>
                                        </p:attrNameLst>
                                      </p:cBhvr>
                                      <p:to>
                                        <a:srgbClr val="FF0000"/>
                                      </p:to>
                                    </p:animClr>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1000"/>
                                        <p:tgtEl>
                                          <p:spTgt spid="3"/>
                                        </p:tgtEl>
                                      </p:cBhvr>
                                    </p:animEffect>
                                    <p:set>
                                      <p:cBhvr>
                                        <p:cTn id="42" dur="1" fill="hold">
                                          <p:stCondLst>
                                            <p:cond delay="999"/>
                                          </p:stCondLst>
                                        </p:cTn>
                                        <p:tgtEl>
                                          <p:spTgt spid="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026"/>
                                        </p:tgtEl>
                                      </p:cBhvr>
                                    </p:animEffect>
                                    <p:set>
                                      <p:cBhvr>
                                        <p:cTn id="45" dur="1" fill="hold">
                                          <p:stCondLst>
                                            <p:cond delay="999"/>
                                          </p:stCondLst>
                                        </p:cTn>
                                        <p:tgtEl>
                                          <p:spTgt spid="1026"/>
                                        </p:tgtEl>
                                        <p:attrNameLst>
                                          <p:attrName>style.visibility</p:attrName>
                                        </p:attrNameLst>
                                      </p:cBhvr>
                                      <p:to>
                                        <p:strVal val="hidden"/>
                                      </p:to>
                                    </p:set>
                                  </p:childTnLst>
                                </p:cTn>
                              </p:par>
                              <p:par>
                                <p:cTn id="46" presetID="10" presetClass="exit" presetSubtype="0" fill="hold" grpId="0" nodeType="withEffect">
                                  <p:stCondLst>
                                    <p:cond delay="500"/>
                                  </p:stCondLst>
                                  <p:childTnLst>
                                    <p:animEffect transition="out" filter="fade">
                                      <p:cBhvr>
                                        <p:cTn id="47" dur="1000"/>
                                        <p:tgtEl>
                                          <p:spTgt spid="5"/>
                                        </p:tgtEl>
                                      </p:cBhvr>
                                    </p:animEffect>
                                    <p:set>
                                      <p:cBhvr>
                                        <p:cTn id="48" dur="1" fill="hold">
                                          <p:stCondLst>
                                            <p:cond delay="999"/>
                                          </p:stCondLst>
                                        </p:cTn>
                                        <p:tgtEl>
                                          <p:spTgt spid="5"/>
                                        </p:tgtEl>
                                        <p:attrNameLst>
                                          <p:attrName>style.visibility</p:attrName>
                                        </p:attrNameLst>
                                      </p:cBhvr>
                                      <p:to>
                                        <p:strVal val="hidden"/>
                                      </p:to>
                                    </p:set>
                                  </p:childTnLst>
                                </p:cTn>
                              </p:par>
                              <p:par>
                                <p:cTn id="49" presetID="42" presetClass="entr" presetSubtype="0" fill="hold" grpId="0" nodeType="withEffect">
                                  <p:stCondLst>
                                    <p:cond delay="50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1000"/>
                                        <p:tgtEl>
                                          <p:spTgt spid="33"/>
                                        </p:tgtEl>
                                      </p:cBhvr>
                                    </p:animEffect>
                                    <p:anim calcmode="lin" valueType="num">
                                      <p:cBhvr>
                                        <p:cTn id="52" dur="1000" fill="hold"/>
                                        <p:tgtEl>
                                          <p:spTgt spid="33"/>
                                        </p:tgtEl>
                                        <p:attrNameLst>
                                          <p:attrName>ppt_x</p:attrName>
                                        </p:attrNameLst>
                                      </p:cBhvr>
                                      <p:tavLst>
                                        <p:tav tm="0">
                                          <p:val>
                                            <p:strVal val="#ppt_x"/>
                                          </p:val>
                                        </p:tav>
                                        <p:tav tm="100000">
                                          <p:val>
                                            <p:strVal val="#ppt_x"/>
                                          </p:val>
                                        </p:tav>
                                      </p:tavLst>
                                    </p:anim>
                                    <p:anim calcmode="lin" valueType="num">
                                      <p:cBhvr>
                                        <p:cTn id="53" dur="1000" fill="hold"/>
                                        <p:tgtEl>
                                          <p:spTgt spid="33"/>
                                        </p:tgtEl>
                                        <p:attrNameLst>
                                          <p:attrName>ppt_y</p:attrName>
                                        </p:attrNameLst>
                                      </p:cBhvr>
                                      <p:tavLst>
                                        <p:tav tm="0">
                                          <p:val>
                                            <p:strVal val="#ppt_y+.1"/>
                                          </p:val>
                                        </p:tav>
                                        <p:tav tm="100000">
                                          <p:val>
                                            <p:strVal val="#ppt_y"/>
                                          </p:val>
                                        </p:tav>
                                      </p:tavLst>
                                    </p:anim>
                                  </p:childTnLst>
                                </p:cTn>
                              </p:par>
                              <p:par>
                                <p:cTn id="54" presetID="10" presetClass="exit" presetSubtype="0" fill="hold" grpId="0" nodeType="withEffect">
                                  <p:stCondLst>
                                    <p:cond delay="500"/>
                                  </p:stCondLst>
                                  <p:childTnLst>
                                    <p:animEffect transition="out" filter="fade">
                                      <p:cBhvr>
                                        <p:cTn id="55" dur="1000"/>
                                        <p:tgtEl>
                                          <p:spTgt spid="34"/>
                                        </p:tgtEl>
                                      </p:cBhvr>
                                    </p:animEffect>
                                    <p:set>
                                      <p:cBhvr>
                                        <p:cTn id="56" dur="1" fill="hold">
                                          <p:stCondLst>
                                            <p:cond delay="999"/>
                                          </p:stCondLst>
                                        </p:cTn>
                                        <p:tgtEl>
                                          <p:spTgt spid="34"/>
                                        </p:tgtEl>
                                        <p:attrNameLst>
                                          <p:attrName>style.visibility</p:attrName>
                                        </p:attrNameLst>
                                      </p:cBhvr>
                                      <p:to>
                                        <p:strVal val="hidden"/>
                                      </p:to>
                                    </p:set>
                                  </p:childTnLst>
                                </p:cTn>
                              </p:par>
                              <p:par>
                                <p:cTn id="57" presetID="10" presetClass="exit" presetSubtype="0" fill="hold" grpId="1" nodeType="withEffect">
                                  <p:stCondLst>
                                    <p:cond delay="500"/>
                                  </p:stCondLst>
                                  <p:childTnLst>
                                    <p:animEffect transition="out" filter="fade">
                                      <p:cBhvr>
                                        <p:cTn id="58" dur="1000"/>
                                        <p:tgtEl>
                                          <p:spTgt spid="6"/>
                                        </p:tgtEl>
                                      </p:cBhvr>
                                    </p:animEffect>
                                    <p:set>
                                      <p:cBhvr>
                                        <p:cTn id="59" dur="1" fill="hold">
                                          <p:stCondLst>
                                            <p:cond delay="999"/>
                                          </p:stCondLst>
                                        </p:cTn>
                                        <p:tgtEl>
                                          <p:spTgt spid="6"/>
                                        </p:tgtEl>
                                        <p:attrNameLst>
                                          <p:attrName>style.visibility</p:attrName>
                                        </p:attrNameLst>
                                      </p:cBhvr>
                                      <p:to>
                                        <p:strVal val="hidden"/>
                                      </p:to>
                                    </p:set>
                                  </p:childTnLst>
                                </p:cTn>
                              </p:par>
                              <p:par>
                                <p:cTn id="60" presetID="10" presetClass="exit" presetSubtype="0" fill="hold" grpId="1" nodeType="withEffect">
                                  <p:stCondLst>
                                    <p:cond delay="500"/>
                                  </p:stCondLst>
                                  <p:childTnLst>
                                    <p:animEffect transition="out" filter="fade">
                                      <p:cBhvr>
                                        <p:cTn id="61" dur="1000"/>
                                        <p:tgtEl>
                                          <p:spTgt spid="16">
                                            <p:txEl>
                                              <p:pRg st="0" end="0"/>
                                            </p:txEl>
                                          </p:spTgt>
                                        </p:tgtEl>
                                      </p:cBhvr>
                                    </p:animEffect>
                                    <p:set>
                                      <p:cBhvr>
                                        <p:cTn id="62" dur="1" fill="hold">
                                          <p:stCondLst>
                                            <p:cond delay="999"/>
                                          </p:stCondLst>
                                        </p:cTn>
                                        <p:tgtEl>
                                          <p:spTgt spid="16">
                                            <p:txEl>
                                              <p:pRg st="0" end="0"/>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6">
                                            <p:txEl>
                                              <p:pRg st="1" end="1"/>
                                            </p:txEl>
                                          </p:spTgt>
                                        </p:tgtEl>
                                      </p:cBhvr>
                                    </p:animEffect>
                                    <p:set>
                                      <p:cBhvr>
                                        <p:cTn id="65" dur="1" fill="hold">
                                          <p:stCondLst>
                                            <p:cond delay="999"/>
                                          </p:stCondLst>
                                        </p:cTn>
                                        <p:tgtEl>
                                          <p:spTgt spid="16">
                                            <p:txEl>
                                              <p:pRg st="1" end="1"/>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6">
                                            <p:txEl>
                                              <p:pRg st="2" end="2"/>
                                            </p:txEl>
                                          </p:spTgt>
                                        </p:tgtEl>
                                      </p:cBhvr>
                                    </p:animEffect>
                                    <p:set>
                                      <p:cBhvr>
                                        <p:cTn id="68" dur="1" fill="hold">
                                          <p:stCondLst>
                                            <p:cond delay="999"/>
                                          </p:stCondLst>
                                        </p:cTn>
                                        <p:tgtEl>
                                          <p:spTgt spid="16">
                                            <p:txEl>
                                              <p:pRg st="2" end="2"/>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6">
                                            <p:txEl>
                                              <p:pRg st="3" end="3"/>
                                            </p:txEl>
                                          </p:spTgt>
                                        </p:tgtEl>
                                      </p:cBhvr>
                                    </p:animEffect>
                                    <p:set>
                                      <p:cBhvr>
                                        <p:cTn id="71" dur="1" fill="hold">
                                          <p:stCondLst>
                                            <p:cond delay="999"/>
                                          </p:stCondLst>
                                        </p:cTn>
                                        <p:tgtEl>
                                          <p:spTgt spid="16">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33" grpId="0" animBg="1"/>
      <p:bldP spid="5" grpId="0" animBg="1"/>
      <p:bldP spid="5" grpId="1" animBg="1"/>
      <p:bldP spid="34" grpId="0" animBg="1"/>
      <p:bldP spid="16" grpId="0" build="allAtOnce"/>
      <p:bldP spid="16" grpId="1" build="allAtOnce"/>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15937" y="1216152"/>
            <a:ext cx="9412337" cy="5888182"/>
            <a:chOff x="-108528" y="1219200"/>
            <a:chExt cx="9412337" cy="5888182"/>
          </a:xfrm>
        </p:grpSpPr>
        <p:pic>
          <p:nvPicPr>
            <p:cNvPr id="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24" name="Freeform 23"/>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a:t>
            </a:r>
            <a:r>
              <a:rPr lang="en-US" sz="4800" b="1" i="1" spc="100" dirty="0" smtClean="0">
                <a:solidFill>
                  <a:srgbClr val="FF0000"/>
                </a:solidFill>
                <a:effectLst>
                  <a:outerShdw dist="50800" dir="7200000" algn="ctr" rotWithShape="0">
                    <a:schemeClr val="tx1"/>
                  </a:outerShdw>
                </a:effectLst>
                <a:cs typeface="Arial" pitchFamily="34" charset="0"/>
              </a:rPr>
              <a:t>New</a:t>
            </a:r>
            <a:r>
              <a:rPr lang="en-US" sz="4800" b="1" i="1" spc="100" dirty="0" smtClean="0">
                <a:solidFill>
                  <a:srgbClr val="00B050"/>
                </a:solidFill>
                <a:effectLst>
                  <a:outerShdw dist="50800" dir="7200000" algn="ctr" rotWithShape="0">
                    <a:schemeClr val="tx1"/>
                  </a:outerShdw>
                </a:effectLst>
                <a:cs typeface="Arial" pitchFamily="34" charset="0"/>
              </a:rPr>
              <a:t> Lands</a:t>
            </a:r>
          </a:p>
        </p:txBody>
      </p:sp>
      <p:pic>
        <p:nvPicPr>
          <p:cNvPr id="2050" name="Picture 2"/>
          <p:cNvPicPr>
            <a:picLocks noChangeAspect="1" noChangeArrowheads="1"/>
          </p:cNvPicPr>
          <p:nvPr/>
        </p:nvPicPr>
        <p:blipFill>
          <a:blip r:embed="rId3"/>
          <a:srcRect/>
          <a:stretch>
            <a:fillRect/>
          </a:stretch>
        </p:blipFill>
        <p:spPr bwMode="auto">
          <a:xfrm rot="-180000">
            <a:off x="3886200" y="2286000"/>
            <a:ext cx="5257800" cy="4178846"/>
          </a:xfrm>
          <a:prstGeom prst="rect">
            <a:avLst/>
          </a:prstGeom>
          <a:noFill/>
          <a:ln w="9525">
            <a:noFill/>
            <a:miter lim="800000"/>
            <a:headEnd/>
            <a:tailEnd/>
          </a:ln>
          <a:effectLst/>
        </p:spPr>
      </p:pic>
      <p:grpSp>
        <p:nvGrpSpPr>
          <p:cNvPr id="70" name="Group 69"/>
          <p:cNvGrpSpPr>
            <a:grpSpLocks noChangeAspect="1"/>
          </p:cNvGrpSpPr>
          <p:nvPr/>
        </p:nvGrpSpPr>
        <p:grpSpPr>
          <a:xfrm>
            <a:off x="2267712" y="2895600"/>
            <a:ext cx="1621391" cy="1078331"/>
            <a:chOff x="3733646" y="4471416"/>
            <a:chExt cx="1019762" cy="678208"/>
          </a:xfrm>
        </p:grpSpPr>
        <p:sp>
          <p:nvSpPr>
            <p:cNvPr id="71" name="Freeform 70"/>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Freeform 72"/>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5" name="TextBox 74"/>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sp>
        <p:nvSpPr>
          <p:cNvPr id="77" name="Left Arrow 76"/>
          <p:cNvSpPr/>
          <p:nvPr/>
        </p:nvSpPr>
        <p:spPr>
          <a:xfrm rot="1920282" flipH="1">
            <a:off x="7295680" y="2011253"/>
            <a:ext cx="1306478" cy="2695853"/>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eft Arrow 77"/>
          <p:cNvSpPr/>
          <p:nvPr/>
        </p:nvSpPr>
        <p:spPr>
          <a:xfrm rot="18330194">
            <a:off x="6369958" y="2494977"/>
            <a:ext cx="1280884" cy="2935968"/>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Left Arrow 78"/>
          <p:cNvSpPr/>
          <p:nvPr/>
        </p:nvSpPr>
        <p:spPr>
          <a:xfrm rot="1620598">
            <a:off x="6352956" y="1726221"/>
            <a:ext cx="1165132" cy="2169110"/>
          </a:xfrm>
          <a:prstGeom prst="leftArrow">
            <a:avLst/>
          </a:prstGeom>
          <a:blipFill dpi="0" rotWithShape="1">
            <a:blip r:embed="rId4">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83" name="TextBox 82"/>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pic>
        <p:nvPicPr>
          <p:cNvPr id="25"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useBgFill="1">
        <p:nvSpPr>
          <p:cNvPr id="76" name="TextBox 7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p:cTn id="7" dur="1000" fill="hold"/>
                                        <p:tgtEl>
                                          <p:spTgt spid="76"/>
                                        </p:tgtEl>
                                        <p:attrNameLst>
                                          <p:attrName>ppt_w</p:attrName>
                                        </p:attrNameLst>
                                      </p:cBhvr>
                                      <p:tavLst>
                                        <p:tav tm="0">
                                          <p:val>
                                            <p:fltVal val="0"/>
                                          </p:val>
                                        </p:tav>
                                        <p:tav tm="100000">
                                          <p:val>
                                            <p:strVal val="#ppt_w"/>
                                          </p:val>
                                        </p:tav>
                                      </p:tavLst>
                                    </p:anim>
                                    <p:anim calcmode="lin" valueType="num">
                                      <p:cBhvr>
                                        <p:cTn id="8" dur="1000" fill="hold"/>
                                        <p:tgtEl>
                                          <p:spTgt spid="76"/>
                                        </p:tgtEl>
                                        <p:attrNameLst>
                                          <p:attrName>ppt_h</p:attrName>
                                        </p:attrNameLst>
                                      </p:cBhvr>
                                      <p:tavLst>
                                        <p:tav tm="0">
                                          <p:val>
                                            <p:fltVal val="0"/>
                                          </p:val>
                                        </p:tav>
                                        <p:tav tm="100000">
                                          <p:val>
                                            <p:strVal val="#ppt_h"/>
                                          </p:val>
                                        </p:tav>
                                      </p:tavLst>
                                    </p:anim>
                                    <p:animEffect transition="in" filter="fade">
                                      <p:cBhvr>
                                        <p:cTn id="9" dur="1000"/>
                                        <p:tgtEl>
                                          <p:spTgt spid="76"/>
                                        </p:tgtEl>
                                      </p:cBhvr>
                                    </p:animEffect>
                                  </p:childTnLst>
                                </p:cTn>
                              </p:par>
                              <p:par>
                                <p:cTn id="10" presetID="3" presetClass="emph" presetSubtype="2" fill="hold" nodeType="withEffect">
                                  <p:stCondLst>
                                    <p:cond delay="0"/>
                                  </p:stCondLst>
                                  <p:childTnLst>
                                    <p:animClr clrSpc="rgb">
                                      <p:cBhvr override="childStyle">
                                        <p:cTn id="11" dur="1000" fill="hold"/>
                                        <p:tgtEl>
                                          <p:spTgt spid="4">
                                            <p:txEl>
                                              <p:pRg st="0" end="0"/>
                                            </p:txEl>
                                          </p:spTgt>
                                        </p:tgtEl>
                                        <p:attrNameLst>
                                          <p:attrName>style.color</p:attrName>
                                        </p:attrNameLst>
                                      </p:cBhvr>
                                      <p:to>
                                        <a:srgbClr val="009900"/>
                                      </p:to>
                                    </p:animClr>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1000"/>
                                        <p:tgtEl>
                                          <p:spTgt spid="7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77"/>
                                        </p:tgtEl>
                                        <p:attrNameLst>
                                          <p:attrName>style.visibility</p:attrName>
                                        </p:attrNameLst>
                                      </p:cBhvr>
                                      <p:to>
                                        <p:strVal val="visible"/>
                                      </p:to>
                                    </p:set>
                                    <p:animEffect transition="in" filter="dissolve">
                                      <p:cBhvr>
                                        <p:cTn id="24" dur="1000"/>
                                        <p:tgtEl>
                                          <p:spTgt spid="77"/>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dissolve">
                                      <p:cBhvr>
                                        <p:cTn id="27" dur="1000"/>
                                        <p:tgtEl>
                                          <p:spTgt spid="7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78"/>
                                        </p:tgtEl>
                                        <p:attrNameLst>
                                          <p:attrName>style.visibility</p:attrName>
                                        </p:attrNameLst>
                                      </p:cBhvr>
                                      <p:to>
                                        <p:strVal val="visible"/>
                                      </p:to>
                                    </p:set>
                                    <p:animEffect transition="in" filter="dissolve">
                                      <p:cBhvr>
                                        <p:cTn id="30" dur="1000"/>
                                        <p:tgtEl>
                                          <p:spTgt spid="78"/>
                                        </p:tgtEl>
                                      </p:cBhvr>
                                    </p:animEffect>
                                  </p:childTnLst>
                                </p:cTn>
                              </p:par>
                            </p:childTnLst>
                          </p:cTn>
                        </p:par>
                        <p:par>
                          <p:cTn id="31" fill="hold">
                            <p:stCondLst>
                              <p:cond delay="1000"/>
                            </p:stCondLst>
                            <p:childTnLst>
                              <p:par>
                                <p:cTn id="32" presetID="63" presetClass="path" presetSubtype="0" accel="50000" decel="50000" fill="hold" grpId="2" nodeType="afterEffect">
                                  <p:stCondLst>
                                    <p:cond delay="0"/>
                                  </p:stCondLst>
                                  <p:childTnLst>
                                    <p:animMotion origin="layout" path="M -8.33333E-7 -4.16185E-6 L 0.1224 0.11006 " pathEditMode="relative" rAng="0" ptsTypes="AA">
                                      <p:cBhvr>
                                        <p:cTn id="33" dur="2000" fill="hold"/>
                                        <p:tgtEl>
                                          <p:spTgt spid="77"/>
                                        </p:tgtEl>
                                        <p:attrNameLst>
                                          <p:attrName>ppt_x</p:attrName>
                                          <p:attrName>ppt_y</p:attrName>
                                        </p:attrNameLst>
                                      </p:cBhvr>
                                      <p:rCtr x="61" y="55"/>
                                    </p:animMotion>
                                  </p:childTnLst>
                                </p:cTn>
                              </p:par>
                              <p:par>
                                <p:cTn id="34" presetID="35" presetClass="path" presetSubtype="0" accel="50000" decel="50000" fill="hold" grpId="2" nodeType="withEffect">
                                  <p:stCondLst>
                                    <p:cond delay="0"/>
                                  </p:stCondLst>
                                  <p:childTnLst>
                                    <p:animMotion origin="layout" path="M 2.77778E-7 -2.08092E-6 L -0.06649 0.20671 " pathEditMode="relative" rAng="0" ptsTypes="AA">
                                      <p:cBhvr>
                                        <p:cTn id="35" dur="2000" fill="hold"/>
                                        <p:tgtEl>
                                          <p:spTgt spid="78"/>
                                        </p:tgtEl>
                                        <p:attrNameLst>
                                          <p:attrName>ppt_x</p:attrName>
                                          <p:attrName>ppt_y</p:attrName>
                                        </p:attrNameLst>
                                      </p:cBhvr>
                                      <p:rCtr x="-33" y="103"/>
                                    </p:animMotion>
                                  </p:childTnLst>
                                </p:cTn>
                              </p:par>
                              <p:par>
                                <p:cTn id="36" presetID="0" presetClass="path" presetSubtype="0" accel="50000" decel="50000" fill="hold" grpId="3" nodeType="withEffect">
                                  <p:stCondLst>
                                    <p:cond delay="0"/>
                                  </p:stCondLst>
                                  <p:childTnLst>
                                    <p:animMotion origin="layout" path="M 3.05556E-6 0.04746 C -0.0007 0.04468 -0.00035 0.04097 -0.00191 0.03866 C -0.00313 0.03681 -0.00573 0.03773 -0.00764 0.03658 C -0.02257 0.02801 -0.00417 0.03565 -0.01875 0.03009 C -0.02778 0.01945 -0.03212 0.01227 -0.04323 0.00371 C -0.04497 0.00209 -0.04688 0.0007 -0.04879 -0.00069 C -0.05052 -0.00231 -0.05434 -0.00509 -0.05434 -0.00486 C -0.06025 -0.01551 -0.06598 -0.01597 -0.075 -0.0206 C -0.08455 -0.025 -0.08108 -0.02523 -0.09184 -0.0294 C -0.10209 -0.0331 -0.11077 -0.03333 -0.11997 -0.04051 C -0.13872 -0.0412 -0.16042 -0.04004 -0.17639 -0.03819 C -0.22466 0.01412 -0.24601 0.05209 -0.23716 0.11644 C -0.24775 0.21412 -0.23854 0.33079 -0.23889 0.37361 " pathEditMode="relative" rAng="0" ptsTypes="fffffffffffff">
                                      <p:cBhvr>
                                        <p:cTn id="37" dur="2000" fill="hold"/>
                                        <p:tgtEl>
                                          <p:spTgt spid="79"/>
                                        </p:tgtEl>
                                        <p:attrNameLst>
                                          <p:attrName>ppt_x</p:attrName>
                                          <p:attrName>ppt_y</p:attrName>
                                        </p:attrNameLst>
                                      </p:cBhvr>
                                      <p:rCtr x="-124" y="119"/>
                                    </p:animMotion>
                                  </p:childTnLst>
                                </p:cTn>
                              </p:par>
                              <p:par>
                                <p:cTn id="38" presetID="8" presetClass="emph" presetSubtype="0" fill="hold" grpId="2" nodeType="withEffect">
                                  <p:stCondLst>
                                    <p:cond delay="0"/>
                                  </p:stCondLst>
                                  <p:childTnLst>
                                    <p:animRot by="-7200000">
                                      <p:cBhvr>
                                        <p:cTn id="39" dur="2000" fill="hold"/>
                                        <p:tgtEl>
                                          <p:spTgt spid="79"/>
                                        </p:tgtEl>
                                        <p:attrNameLst>
                                          <p:attrName>r</p:attrName>
                                        </p:attrNameLst>
                                      </p:cBhvr>
                                    </p:animRot>
                                  </p:childTnLst>
                                </p:cTn>
                              </p:par>
                            </p:childTnLst>
                          </p:cTn>
                        </p:par>
                        <p:par>
                          <p:cTn id="40" fill="hold">
                            <p:stCondLst>
                              <p:cond delay="3000"/>
                            </p:stCondLst>
                            <p:childTnLst>
                              <p:par>
                                <p:cTn id="41" presetID="9" presetClass="exit" presetSubtype="0" fill="hold" grpId="1" nodeType="afterEffect">
                                  <p:stCondLst>
                                    <p:cond delay="0"/>
                                  </p:stCondLst>
                                  <p:childTnLst>
                                    <p:animEffect transition="out" filter="dissolve">
                                      <p:cBhvr>
                                        <p:cTn id="42" dur="1000"/>
                                        <p:tgtEl>
                                          <p:spTgt spid="79"/>
                                        </p:tgtEl>
                                      </p:cBhvr>
                                    </p:animEffect>
                                    <p:set>
                                      <p:cBhvr>
                                        <p:cTn id="43" dur="1" fill="hold">
                                          <p:stCondLst>
                                            <p:cond delay="999"/>
                                          </p:stCondLst>
                                        </p:cTn>
                                        <p:tgtEl>
                                          <p:spTgt spid="79"/>
                                        </p:tgtEl>
                                        <p:attrNameLst>
                                          <p:attrName>style.visibility</p:attrName>
                                        </p:attrNameLst>
                                      </p:cBhvr>
                                      <p:to>
                                        <p:strVal val="hidden"/>
                                      </p:to>
                                    </p:set>
                                  </p:childTnLst>
                                </p:cTn>
                              </p:par>
                              <p:par>
                                <p:cTn id="44" presetID="9" presetClass="exit" presetSubtype="0" fill="hold" grpId="1" nodeType="withEffect">
                                  <p:stCondLst>
                                    <p:cond delay="0"/>
                                  </p:stCondLst>
                                  <p:childTnLst>
                                    <p:animEffect transition="out" filter="dissolve">
                                      <p:cBhvr>
                                        <p:cTn id="45" dur="1000"/>
                                        <p:tgtEl>
                                          <p:spTgt spid="77"/>
                                        </p:tgtEl>
                                      </p:cBhvr>
                                    </p:animEffect>
                                    <p:set>
                                      <p:cBhvr>
                                        <p:cTn id="46" dur="1" fill="hold">
                                          <p:stCondLst>
                                            <p:cond delay="999"/>
                                          </p:stCondLst>
                                        </p:cTn>
                                        <p:tgtEl>
                                          <p:spTgt spid="77"/>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1000"/>
                                        <p:tgtEl>
                                          <p:spTgt spid="78"/>
                                        </p:tgtEl>
                                      </p:cBhvr>
                                    </p:animEffect>
                                    <p:set>
                                      <p:cBhvr>
                                        <p:cTn id="49" dur="1" fill="hold">
                                          <p:stCondLst>
                                            <p:cond delay="999"/>
                                          </p:stCondLst>
                                        </p:cTn>
                                        <p:tgtEl>
                                          <p:spTgt spid="7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wipe(left)">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wipe(left)">
                                      <p:cBhvr>
                                        <p:cTn id="59"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1" animBg="1"/>
      <p:bldP spid="77" grpId="0" animBg="1"/>
      <p:bldP spid="77" grpId="1" animBg="1"/>
      <p:bldP spid="77" grpId="2" animBg="1"/>
      <p:bldP spid="78" grpId="0" animBg="1"/>
      <p:bldP spid="78" grpId="1" animBg="1"/>
      <p:bldP spid="78" grpId="2" animBg="1"/>
      <p:bldP spid="79" grpId="0" animBg="1"/>
      <p:bldP spid="79" grpId="1" animBg="1"/>
      <p:bldP spid="79" grpId="2" animBg="1"/>
      <p:bldP spid="79" grpId="3" animBg="1"/>
      <p:bldP spid="82" grpId="0" animBg="1"/>
      <p:bldP spid="83" grpId="0" animBg="1"/>
      <p:bldP spid="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51"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p:nvSpPr>
          <p:cNvPr id="74" name="Freeform 73"/>
          <p:cNvSpPr/>
          <p:nvPr/>
        </p:nvSpPr>
        <p:spPr>
          <a:xfrm rot="60000">
            <a:off x="3137974" y="3440617"/>
            <a:ext cx="461416" cy="187349"/>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rot="60000">
            <a:off x="2286839" y="3403282"/>
            <a:ext cx="1560552" cy="241924"/>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2" name="Straight Connector 71"/>
          <p:cNvCxnSpPr/>
          <p:nvPr/>
        </p:nvCxnSpPr>
        <p:spPr>
          <a:xfrm rot="60000" flipV="1">
            <a:off x="2296386" y="3203803"/>
            <a:ext cx="1511095" cy="13504"/>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 name="Group 40"/>
          <p:cNvGrpSpPr/>
          <p:nvPr/>
        </p:nvGrpSpPr>
        <p:grpSpPr>
          <a:xfrm>
            <a:off x="1143000" y="2133600"/>
            <a:ext cx="2923843" cy="2007589"/>
            <a:chOff x="1143000" y="2167128"/>
            <a:chExt cx="2923843" cy="2007589"/>
          </a:xfrm>
        </p:grpSpPr>
        <p:pic>
          <p:nvPicPr>
            <p:cNvPr id="42" name="Picture 9"/>
            <p:cNvPicPr>
              <a:picLocks noChangeAspect="1" noChangeArrowheads="1"/>
            </p:cNvPicPr>
            <p:nvPr/>
          </p:nvPicPr>
          <p:blipFill>
            <a:blip r:embed="rId3" cstate="print"/>
            <a:srcRect/>
            <a:stretch>
              <a:fillRect/>
            </a:stretch>
          </p:blipFill>
          <p:spPr bwMode="auto">
            <a:xfrm>
              <a:off x="1143000" y="2167128"/>
              <a:ext cx="2923843" cy="2007589"/>
            </a:xfrm>
            <a:prstGeom prst="rect">
              <a:avLst/>
            </a:prstGeom>
            <a:noFill/>
            <a:ln w="9525">
              <a:noFill/>
              <a:miter lim="800000"/>
              <a:headEnd/>
              <a:tailEnd/>
            </a:ln>
            <a:effectLst/>
          </p:spPr>
        </p:pic>
        <p:sp>
          <p:nvSpPr>
            <p:cNvPr id="43" name="Freeform 42"/>
            <p:cNvSpPr/>
            <p:nvPr/>
          </p:nvSpPr>
          <p:spPr>
            <a:xfrm>
              <a:off x="1170432" y="2217420"/>
              <a:ext cx="2845308" cy="1476756"/>
            </a:xfrm>
            <a:custGeom>
              <a:avLst/>
              <a:gdLst>
                <a:gd name="connsiteX0" fmla="*/ 9144 w 2845308"/>
                <a:gd name="connsiteY0" fmla="*/ 571500 h 1476756"/>
                <a:gd name="connsiteX1" fmla="*/ 201168 w 2845308"/>
                <a:gd name="connsiteY1" fmla="*/ 278892 h 1476756"/>
                <a:gd name="connsiteX2" fmla="*/ 411480 w 2845308"/>
                <a:gd name="connsiteY2" fmla="*/ 187452 h 1476756"/>
                <a:gd name="connsiteX3" fmla="*/ 731520 w 2845308"/>
                <a:gd name="connsiteY3" fmla="*/ 178308 h 1476756"/>
                <a:gd name="connsiteX4" fmla="*/ 914400 w 2845308"/>
                <a:gd name="connsiteY4" fmla="*/ 50292 h 1476756"/>
                <a:gd name="connsiteX5" fmla="*/ 1508760 w 2845308"/>
                <a:gd name="connsiteY5" fmla="*/ 4572 h 1476756"/>
                <a:gd name="connsiteX6" fmla="*/ 1673352 w 2845308"/>
                <a:gd name="connsiteY6" fmla="*/ 22860 h 1476756"/>
                <a:gd name="connsiteX7" fmla="*/ 1719072 w 2845308"/>
                <a:gd name="connsiteY7" fmla="*/ 77724 h 1476756"/>
                <a:gd name="connsiteX8" fmla="*/ 1746504 w 2845308"/>
                <a:gd name="connsiteY8" fmla="*/ 196596 h 1476756"/>
                <a:gd name="connsiteX9" fmla="*/ 1847088 w 2845308"/>
                <a:gd name="connsiteY9" fmla="*/ 251460 h 1476756"/>
                <a:gd name="connsiteX10" fmla="*/ 2002536 w 2845308"/>
                <a:gd name="connsiteY10" fmla="*/ 288036 h 1476756"/>
                <a:gd name="connsiteX11" fmla="*/ 2020824 w 2845308"/>
                <a:gd name="connsiteY11" fmla="*/ 507492 h 1476756"/>
                <a:gd name="connsiteX12" fmla="*/ 2002536 w 2845308"/>
                <a:gd name="connsiteY12" fmla="*/ 745236 h 1476756"/>
                <a:gd name="connsiteX13" fmla="*/ 2249424 w 2845308"/>
                <a:gd name="connsiteY13" fmla="*/ 937260 h 1476756"/>
                <a:gd name="connsiteX14" fmla="*/ 2395728 w 2845308"/>
                <a:gd name="connsiteY14" fmla="*/ 1037844 h 1476756"/>
                <a:gd name="connsiteX15" fmla="*/ 2514600 w 2845308"/>
                <a:gd name="connsiteY15" fmla="*/ 1138428 h 1476756"/>
                <a:gd name="connsiteX16" fmla="*/ 2578608 w 2845308"/>
                <a:gd name="connsiteY16" fmla="*/ 1010412 h 1476756"/>
                <a:gd name="connsiteX17" fmla="*/ 2633472 w 2845308"/>
                <a:gd name="connsiteY17" fmla="*/ 909828 h 1476756"/>
                <a:gd name="connsiteX18" fmla="*/ 2752344 w 2845308"/>
                <a:gd name="connsiteY18" fmla="*/ 955548 h 1476756"/>
                <a:gd name="connsiteX19" fmla="*/ 2843784 w 2845308"/>
                <a:gd name="connsiteY19" fmla="*/ 1330452 h 1476756"/>
                <a:gd name="connsiteX20" fmla="*/ 2761488 w 2845308"/>
                <a:gd name="connsiteY20" fmla="*/ 1467612 h 1476756"/>
                <a:gd name="connsiteX21" fmla="*/ 2532888 w 2845308"/>
                <a:gd name="connsiteY21" fmla="*/ 1385316 h 1476756"/>
                <a:gd name="connsiteX22" fmla="*/ 2423160 w 2845308"/>
                <a:gd name="connsiteY22" fmla="*/ 1367028 h 1476756"/>
                <a:gd name="connsiteX23" fmla="*/ 2395728 w 2845308"/>
                <a:gd name="connsiteY23" fmla="*/ 1184148 h 1476756"/>
                <a:gd name="connsiteX24" fmla="*/ 2212848 w 2845308"/>
                <a:gd name="connsiteY24" fmla="*/ 1101852 h 1476756"/>
                <a:gd name="connsiteX25" fmla="*/ 2130552 w 2845308"/>
                <a:gd name="connsiteY25" fmla="*/ 1046988 h 1476756"/>
                <a:gd name="connsiteX26" fmla="*/ 2075688 w 2845308"/>
                <a:gd name="connsiteY26" fmla="*/ 982980 h 1476756"/>
                <a:gd name="connsiteX27" fmla="*/ 1847088 w 2845308"/>
                <a:gd name="connsiteY27" fmla="*/ 1037844 h 1476756"/>
                <a:gd name="connsiteX28" fmla="*/ 1536192 w 2845308"/>
                <a:gd name="connsiteY28" fmla="*/ 845820 h 1476756"/>
                <a:gd name="connsiteX29" fmla="*/ 1188720 w 2845308"/>
                <a:gd name="connsiteY29" fmla="*/ 644652 h 1476756"/>
                <a:gd name="connsiteX30" fmla="*/ 612648 w 2845308"/>
                <a:gd name="connsiteY30" fmla="*/ 626364 h 1476756"/>
                <a:gd name="connsiteX31" fmla="*/ 146304 w 2845308"/>
                <a:gd name="connsiteY31" fmla="*/ 626364 h 1476756"/>
                <a:gd name="connsiteX32" fmla="*/ 9144 w 2845308"/>
                <a:gd name="connsiteY32" fmla="*/ 571500 h 14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45308" h="1476756">
                  <a:moveTo>
                    <a:pt x="9144" y="571500"/>
                  </a:moveTo>
                  <a:cubicBezTo>
                    <a:pt x="18288" y="513588"/>
                    <a:pt x="134112" y="342900"/>
                    <a:pt x="201168" y="278892"/>
                  </a:cubicBezTo>
                  <a:cubicBezTo>
                    <a:pt x="268224" y="214884"/>
                    <a:pt x="323088" y="204216"/>
                    <a:pt x="411480" y="187452"/>
                  </a:cubicBezTo>
                  <a:cubicBezTo>
                    <a:pt x="499872" y="170688"/>
                    <a:pt x="647700" y="201168"/>
                    <a:pt x="731520" y="178308"/>
                  </a:cubicBezTo>
                  <a:cubicBezTo>
                    <a:pt x="815340" y="155448"/>
                    <a:pt x="784860" y="79248"/>
                    <a:pt x="914400" y="50292"/>
                  </a:cubicBezTo>
                  <a:cubicBezTo>
                    <a:pt x="1043940" y="21336"/>
                    <a:pt x="1382268" y="9144"/>
                    <a:pt x="1508760" y="4572"/>
                  </a:cubicBezTo>
                  <a:cubicBezTo>
                    <a:pt x="1635252" y="0"/>
                    <a:pt x="1638300" y="10668"/>
                    <a:pt x="1673352" y="22860"/>
                  </a:cubicBezTo>
                  <a:cubicBezTo>
                    <a:pt x="1708404" y="35052"/>
                    <a:pt x="1706880" y="48768"/>
                    <a:pt x="1719072" y="77724"/>
                  </a:cubicBezTo>
                  <a:cubicBezTo>
                    <a:pt x="1731264" y="106680"/>
                    <a:pt x="1725168" y="167640"/>
                    <a:pt x="1746504" y="196596"/>
                  </a:cubicBezTo>
                  <a:cubicBezTo>
                    <a:pt x="1767840" y="225552"/>
                    <a:pt x="1804416" y="236220"/>
                    <a:pt x="1847088" y="251460"/>
                  </a:cubicBezTo>
                  <a:cubicBezTo>
                    <a:pt x="1889760" y="266700"/>
                    <a:pt x="1973580" y="245364"/>
                    <a:pt x="2002536" y="288036"/>
                  </a:cubicBezTo>
                  <a:cubicBezTo>
                    <a:pt x="2031492" y="330708"/>
                    <a:pt x="2020824" y="431292"/>
                    <a:pt x="2020824" y="507492"/>
                  </a:cubicBezTo>
                  <a:cubicBezTo>
                    <a:pt x="2020824" y="583692"/>
                    <a:pt x="1964436" y="673608"/>
                    <a:pt x="2002536" y="745236"/>
                  </a:cubicBezTo>
                  <a:cubicBezTo>
                    <a:pt x="2040636" y="816864"/>
                    <a:pt x="2183892" y="888492"/>
                    <a:pt x="2249424" y="937260"/>
                  </a:cubicBezTo>
                  <a:cubicBezTo>
                    <a:pt x="2314956" y="986028"/>
                    <a:pt x="2351532" y="1004316"/>
                    <a:pt x="2395728" y="1037844"/>
                  </a:cubicBezTo>
                  <a:cubicBezTo>
                    <a:pt x="2439924" y="1071372"/>
                    <a:pt x="2484120" y="1143000"/>
                    <a:pt x="2514600" y="1138428"/>
                  </a:cubicBezTo>
                  <a:cubicBezTo>
                    <a:pt x="2545080" y="1133856"/>
                    <a:pt x="2558796" y="1048512"/>
                    <a:pt x="2578608" y="1010412"/>
                  </a:cubicBezTo>
                  <a:cubicBezTo>
                    <a:pt x="2598420" y="972312"/>
                    <a:pt x="2604516" y="918972"/>
                    <a:pt x="2633472" y="909828"/>
                  </a:cubicBezTo>
                  <a:cubicBezTo>
                    <a:pt x="2662428" y="900684"/>
                    <a:pt x="2717292" y="885444"/>
                    <a:pt x="2752344" y="955548"/>
                  </a:cubicBezTo>
                  <a:cubicBezTo>
                    <a:pt x="2787396" y="1025652"/>
                    <a:pt x="2842260" y="1245108"/>
                    <a:pt x="2843784" y="1330452"/>
                  </a:cubicBezTo>
                  <a:cubicBezTo>
                    <a:pt x="2845308" y="1415796"/>
                    <a:pt x="2813304" y="1458468"/>
                    <a:pt x="2761488" y="1467612"/>
                  </a:cubicBezTo>
                  <a:cubicBezTo>
                    <a:pt x="2709672" y="1476756"/>
                    <a:pt x="2589276" y="1402080"/>
                    <a:pt x="2532888" y="1385316"/>
                  </a:cubicBezTo>
                  <a:cubicBezTo>
                    <a:pt x="2476500" y="1368552"/>
                    <a:pt x="2446020" y="1400556"/>
                    <a:pt x="2423160" y="1367028"/>
                  </a:cubicBezTo>
                  <a:cubicBezTo>
                    <a:pt x="2400300" y="1333500"/>
                    <a:pt x="2430780" y="1228344"/>
                    <a:pt x="2395728" y="1184148"/>
                  </a:cubicBezTo>
                  <a:cubicBezTo>
                    <a:pt x="2360676" y="1139952"/>
                    <a:pt x="2257044" y="1124712"/>
                    <a:pt x="2212848" y="1101852"/>
                  </a:cubicBezTo>
                  <a:cubicBezTo>
                    <a:pt x="2168652" y="1078992"/>
                    <a:pt x="2153412" y="1066800"/>
                    <a:pt x="2130552" y="1046988"/>
                  </a:cubicBezTo>
                  <a:cubicBezTo>
                    <a:pt x="2107692" y="1027176"/>
                    <a:pt x="2122932" y="984504"/>
                    <a:pt x="2075688" y="982980"/>
                  </a:cubicBezTo>
                  <a:cubicBezTo>
                    <a:pt x="2028444" y="981456"/>
                    <a:pt x="1937004" y="1060704"/>
                    <a:pt x="1847088" y="1037844"/>
                  </a:cubicBezTo>
                  <a:cubicBezTo>
                    <a:pt x="1757172" y="1014984"/>
                    <a:pt x="1645920" y="911352"/>
                    <a:pt x="1536192" y="845820"/>
                  </a:cubicBezTo>
                  <a:cubicBezTo>
                    <a:pt x="1426464" y="780288"/>
                    <a:pt x="1342644" y="681228"/>
                    <a:pt x="1188720" y="644652"/>
                  </a:cubicBezTo>
                  <a:cubicBezTo>
                    <a:pt x="1034796" y="608076"/>
                    <a:pt x="786384" y="629412"/>
                    <a:pt x="612648" y="626364"/>
                  </a:cubicBezTo>
                  <a:cubicBezTo>
                    <a:pt x="438912" y="623316"/>
                    <a:pt x="245364" y="640080"/>
                    <a:pt x="146304" y="626364"/>
                  </a:cubicBezTo>
                  <a:cubicBezTo>
                    <a:pt x="47244" y="612648"/>
                    <a:pt x="0" y="629412"/>
                    <a:pt x="9144" y="571500"/>
                  </a:cubicBezTo>
                  <a:close/>
                </a:path>
              </a:pathLst>
            </a:cu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1152144" y="2874264"/>
              <a:ext cx="2388108" cy="797052"/>
            </a:xfrm>
            <a:custGeom>
              <a:avLst/>
              <a:gdLst>
                <a:gd name="connsiteX0" fmla="*/ 91440 w 2388108"/>
                <a:gd name="connsiteY0" fmla="*/ 70104 h 797052"/>
                <a:gd name="connsiteX1" fmla="*/ 603504 w 2388108"/>
                <a:gd name="connsiteY1" fmla="*/ 33528 h 797052"/>
                <a:gd name="connsiteX2" fmla="*/ 932688 w 2388108"/>
                <a:gd name="connsiteY2" fmla="*/ 6096 h 797052"/>
                <a:gd name="connsiteX3" fmla="*/ 1280160 w 2388108"/>
                <a:gd name="connsiteY3" fmla="*/ 70104 h 797052"/>
                <a:gd name="connsiteX4" fmla="*/ 1545336 w 2388108"/>
                <a:gd name="connsiteY4" fmla="*/ 271272 h 797052"/>
                <a:gd name="connsiteX5" fmla="*/ 1645920 w 2388108"/>
                <a:gd name="connsiteY5" fmla="*/ 335280 h 797052"/>
                <a:gd name="connsiteX6" fmla="*/ 1773936 w 2388108"/>
                <a:gd name="connsiteY6" fmla="*/ 417576 h 797052"/>
                <a:gd name="connsiteX7" fmla="*/ 1975104 w 2388108"/>
                <a:gd name="connsiteY7" fmla="*/ 390144 h 797052"/>
                <a:gd name="connsiteX8" fmla="*/ 2048256 w 2388108"/>
                <a:gd name="connsiteY8" fmla="*/ 371856 h 797052"/>
                <a:gd name="connsiteX9" fmla="*/ 2231136 w 2388108"/>
                <a:gd name="connsiteY9" fmla="*/ 463296 h 797052"/>
                <a:gd name="connsiteX10" fmla="*/ 2322576 w 2388108"/>
                <a:gd name="connsiteY10" fmla="*/ 518160 h 797052"/>
                <a:gd name="connsiteX11" fmla="*/ 2331720 w 2388108"/>
                <a:gd name="connsiteY11" fmla="*/ 646176 h 797052"/>
                <a:gd name="connsiteX12" fmla="*/ 2368296 w 2388108"/>
                <a:gd name="connsiteY12" fmla="*/ 774192 h 797052"/>
                <a:gd name="connsiteX13" fmla="*/ 2368296 w 2388108"/>
                <a:gd name="connsiteY13" fmla="*/ 783336 h 797052"/>
                <a:gd name="connsiteX14" fmla="*/ 2249424 w 2388108"/>
                <a:gd name="connsiteY14" fmla="*/ 719328 h 797052"/>
                <a:gd name="connsiteX15" fmla="*/ 2057400 w 2388108"/>
                <a:gd name="connsiteY15" fmla="*/ 737616 h 797052"/>
                <a:gd name="connsiteX16" fmla="*/ 1865376 w 2388108"/>
                <a:gd name="connsiteY16" fmla="*/ 618744 h 797052"/>
                <a:gd name="connsiteX17" fmla="*/ 1499616 w 2388108"/>
                <a:gd name="connsiteY17" fmla="*/ 454152 h 797052"/>
                <a:gd name="connsiteX18" fmla="*/ 1152144 w 2388108"/>
                <a:gd name="connsiteY18" fmla="*/ 381000 h 797052"/>
                <a:gd name="connsiteX19" fmla="*/ 941832 w 2388108"/>
                <a:gd name="connsiteY19" fmla="*/ 371856 h 797052"/>
                <a:gd name="connsiteX20" fmla="*/ 539496 w 2388108"/>
                <a:gd name="connsiteY20" fmla="*/ 518160 h 797052"/>
                <a:gd name="connsiteX21" fmla="*/ 320040 w 2388108"/>
                <a:gd name="connsiteY21" fmla="*/ 591312 h 797052"/>
                <a:gd name="connsiteX22" fmla="*/ 182880 w 2388108"/>
                <a:gd name="connsiteY22" fmla="*/ 536448 h 797052"/>
                <a:gd name="connsiteX23" fmla="*/ 54864 w 2388108"/>
                <a:gd name="connsiteY23" fmla="*/ 225552 h 797052"/>
                <a:gd name="connsiteX24" fmla="*/ 91440 w 2388108"/>
                <a:gd name="connsiteY24" fmla="*/ 70104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8108" h="797052">
                  <a:moveTo>
                    <a:pt x="91440" y="70104"/>
                  </a:moveTo>
                  <a:cubicBezTo>
                    <a:pt x="182880" y="38100"/>
                    <a:pt x="603504" y="33528"/>
                    <a:pt x="603504" y="33528"/>
                  </a:cubicBezTo>
                  <a:cubicBezTo>
                    <a:pt x="743712" y="22860"/>
                    <a:pt x="819912" y="0"/>
                    <a:pt x="932688" y="6096"/>
                  </a:cubicBezTo>
                  <a:cubicBezTo>
                    <a:pt x="1045464" y="12192"/>
                    <a:pt x="1178052" y="25908"/>
                    <a:pt x="1280160" y="70104"/>
                  </a:cubicBezTo>
                  <a:cubicBezTo>
                    <a:pt x="1382268" y="114300"/>
                    <a:pt x="1484376" y="227076"/>
                    <a:pt x="1545336" y="271272"/>
                  </a:cubicBezTo>
                  <a:cubicBezTo>
                    <a:pt x="1606296" y="315468"/>
                    <a:pt x="1645920" y="335280"/>
                    <a:pt x="1645920" y="335280"/>
                  </a:cubicBezTo>
                  <a:cubicBezTo>
                    <a:pt x="1684020" y="359664"/>
                    <a:pt x="1719072" y="408432"/>
                    <a:pt x="1773936" y="417576"/>
                  </a:cubicBezTo>
                  <a:cubicBezTo>
                    <a:pt x="1828800" y="426720"/>
                    <a:pt x="1929384" y="397764"/>
                    <a:pt x="1975104" y="390144"/>
                  </a:cubicBezTo>
                  <a:cubicBezTo>
                    <a:pt x="2020824" y="382524"/>
                    <a:pt x="2005584" y="359664"/>
                    <a:pt x="2048256" y="371856"/>
                  </a:cubicBezTo>
                  <a:cubicBezTo>
                    <a:pt x="2090928" y="384048"/>
                    <a:pt x="2185416" y="438912"/>
                    <a:pt x="2231136" y="463296"/>
                  </a:cubicBezTo>
                  <a:cubicBezTo>
                    <a:pt x="2276856" y="487680"/>
                    <a:pt x="2305812" y="487680"/>
                    <a:pt x="2322576" y="518160"/>
                  </a:cubicBezTo>
                  <a:cubicBezTo>
                    <a:pt x="2339340" y="548640"/>
                    <a:pt x="2324100" y="603504"/>
                    <a:pt x="2331720" y="646176"/>
                  </a:cubicBezTo>
                  <a:cubicBezTo>
                    <a:pt x="2339340" y="688848"/>
                    <a:pt x="2362200" y="751332"/>
                    <a:pt x="2368296" y="774192"/>
                  </a:cubicBezTo>
                  <a:cubicBezTo>
                    <a:pt x="2374392" y="797052"/>
                    <a:pt x="2388108" y="792480"/>
                    <a:pt x="2368296" y="783336"/>
                  </a:cubicBezTo>
                  <a:cubicBezTo>
                    <a:pt x="2348484" y="774192"/>
                    <a:pt x="2301240" y="726948"/>
                    <a:pt x="2249424" y="719328"/>
                  </a:cubicBezTo>
                  <a:cubicBezTo>
                    <a:pt x="2197608" y="711708"/>
                    <a:pt x="2121408" y="754380"/>
                    <a:pt x="2057400" y="737616"/>
                  </a:cubicBezTo>
                  <a:cubicBezTo>
                    <a:pt x="1993392" y="720852"/>
                    <a:pt x="1958340" y="665988"/>
                    <a:pt x="1865376" y="618744"/>
                  </a:cubicBezTo>
                  <a:cubicBezTo>
                    <a:pt x="1772412" y="571500"/>
                    <a:pt x="1618488" y="493776"/>
                    <a:pt x="1499616" y="454152"/>
                  </a:cubicBezTo>
                  <a:cubicBezTo>
                    <a:pt x="1380744" y="414528"/>
                    <a:pt x="1245108" y="394716"/>
                    <a:pt x="1152144" y="381000"/>
                  </a:cubicBezTo>
                  <a:cubicBezTo>
                    <a:pt x="1059180" y="367284"/>
                    <a:pt x="1043940" y="348996"/>
                    <a:pt x="941832" y="371856"/>
                  </a:cubicBezTo>
                  <a:cubicBezTo>
                    <a:pt x="839724" y="394716"/>
                    <a:pt x="643128" y="481584"/>
                    <a:pt x="539496" y="518160"/>
                  </a:cubicBezTo>
                  <a:cubicBezTo>
                    <a:pt x="435864" y="554736"/>
                    <a:pt x="379476" y="588264"/>
                    <a:pt x="320040" y="591312"/>
                  </a:cubicBezTo>
                  <a:cubicBezTo>
                    <a:pt x="260604" y="594360"/>
                    <a:pt x="227076" y="597408"/>
                    <a:pt x="182880" y="536448"/>
                  </a:cubicBezTo>
                  <a:cubicBezTo>
                    <a:pt x="138684" y="475488"/>
                    <a:pt x="70104" y="306324"/>
                    <a:pt x="54864" y="225552"/>
                  </a:cubicBezTo>
                  <a:cubicBezTo>
                    <a:pt x="39624" y="144780"/>
                    <a:pt x="0" y="102108"/>
                    <a:pt x="91440" y="70104"/>
                  </a:cubicBezTo>
                  <a:close/>
                </a:path>
              </a:pathLst>
            </a:custGeom>
            <a:solidFill>
              <a:srgbClr val="FF996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1370076" y="3276600"/>
              <a:ext cx="2574036" cy="851916"/>
            </a:xfrm>
            <a:custGeom>
              <a:avLst/>
              <a:gdLst>
                <a:gd name="connsiteX0" fmla="*/ 92964 w 2574036"/>
                <a:gd name="connsiteY0" fmla="*/ 243840 h 851916"/>
                <a:gd name="connsiteX1" fmla="*/ 449580 w 2574036"/>
                <a:gd name="connsiteY1" fmla="*/ 134112 h 851916"/>
                <a:gd name="connsiteX2" fmla="*/ 687324 w 2574036"/>
                <a:gd name="connsiteY2" fmla="*/ 15240 h 851916"/>
                <a:gd name="connsiteX3" fmla="*/ 1080516 w 2574036"/>
                <a:gd name="connsiteY3" fmla="*/ 42672 h 851916"/>
                <a:gd name="connsiteX4" fmla="*/ 1309116 w 2574036"/>
                <a:gd name="connsiteY4" fmla="*/ 115824 h 851916"/>
                <a:gd name="connsiteX5" fmla="*/ 1546860 w 2574036"/>
                <a:gd name="connsiteY5" fmla="*/ 234696 h 851916"/>
                <a:gd name="connsiteX6" fmla="*/ 1748028 w 2574036"/>
                <a:gd name="connsiteY6" fmla="*/ 371856 h 851916"/>
                <a:gd name="connsiteX7" fmla="*/ 1903476 w 2574036"/>
                <a:gd name="connsiteY7" fmla="*/ 381000 h 851916"/>
                <a:gd name="connsiteX8" fmla="*/ 1994916 w 2574036"/>
                <a:gd name="connsiteY8" fmla="*/ 335280 h 851916"/>
                <a:gd name="connsiteX9" fmla="*/ 2058924 w 2574036"/>
                <a:gd name="connsiteY9" fmla="*/ 408432 h 851916"/>
                <a:gd name="connsiteX10" fmla="*/ 2168652 w 2574036"/>
                <a:gd name="connsiteY10" fmla="*/ 353568 h 851916"/>
                <a:gd name="connsiteX11" fmla="*/ 2369820 w 2574036"/>
                <a:gd name="connsiteY11" fmla="*/ 371856 h 851916"/>
                <a:gd name="connsiteX12" fmla="*/ 2543556 w 2574036"/>
                <a:gd name="connsiteY12" fmla="*/ 445008 h 851916"/>
                <a:gd name="connsiteX13" fmla="*/ 2552700 w 2574036"/>
                <a:gd name="connsiteY13" fmla="*/ 637032 h 851916"/>
                <a:gd name="connsiteX14" fmla="*/ 2534412 w 2574036"/>
                <a:gd name="connsiteY14" fmla="*/ 810768 h 851916"/>
                <a:gd name="connsiteX15" fmla="*/ 2360676 w 2574036"/>
                <a:gd name="connsiteY15" fmla="*/ 774192 h 851916"/>
                <a:gd name="connsiteX16" fmla="*/ 2104644 w 2574036"/>
                <a:gd name="connsiteY16" fmla="*/ 829056 h 851916"/>
                <a:gd name="connsiteX17" fmla="*/ 1958340 w 2574036"/>
                <a:gd name="connsiteY17" fmla="*/ 847344 h 851916"/>
                <a:gd name="connsiteX18" fmla="*/ 1857756 w 2574036"/>
                <a:gd name="connsiteY18" fmla="*/ 801624 h 851916"/>
                <a:gd name="connsiteX19" fmla="*/ 1757172 w 2574036"/>
                <a:gd name="connsiteY19" fmla="*/ 783336 h 851916"/>
                <a:gd name="connsiteX20" fmla="*/ 1482852 w 2574036"/>
                <a:gd name="connsiteY20" fmla="*/ 728472 h 851916"/>
                <a:gd name="connsiteX21" fmla="*/ 1263396 w 2574036"/>
                <a:gd name="connsiteY21" fmla="*/ 737616 h 851916"/>
                <a:gd name="connsiteX22" fmla="*/ 1089660 w 2574036"/>
                <a:gd name="connsiteY22" fmla="*/ 792480 h 851916"/>
                <a:gd name="connsiteX23" fmla="*/ 769620 w 2574036"/>
                <a:gd name="connsiteY23" fmla="*/ 819912 h 851916"/>
                <a:gd name="connsiteX24" fmla="*/ 504444 w 2574036"/>
                <a:gd name="connsiteY24" fmla="*/ 728472 h 851916"/>
                <a:gd name="connsiteX25" fmla="*/ 284988 w 2574036"/>
                <a:gd name="connsiteY25" fmla="*/ 655320 h 851916"/>
                <a:gd name="connsiteX26" fmla="*/ 102108 w 2574036"/>
                <a:gd name="connsiteY26" fmla="*/ 445008 h 851916"/>
                <a:gd name="connsiteX27" fmla="*/ 1524 w 2574036"/>
                <a:gd name="connsiteY27" fmla="*/ 326136 h 851916"/>
                <a:gd name="connsiteX28" fmla="*/ 92964 w 2574036"/>
                <a:gd name="connsiteY28" fmla="*/ 243840 h 8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74036" h="851916">
                  <a:moveTo>
                    <a:pt x="92964" y="243840"/>
                  </a:moveTo>
                  <a:cubicBezTo>
                    <a:pt x="167640" y="211836"/>
                    <a:pt x="350520" y="172212"/>
                    <a:pt x="449580" y="134112"/>
                  </a:cubicBezTo>
                  <a:cubicBezTo>
                    <a:pt x="548640" y="96012"/>
                    <a:pt x="582168" y="30480"/>
                    <a:pt x="687324" y="15240"/>
                  </a:cubicBezTo>
                  <a:cubicBezTo>
                    <a:pt x="792480" y="0"/>
                    <a:pt x="976884" y="25908"/>
                    <a:pt x="1080516" y="42672"/>
                  </a:cubicBezTo>
                  <a:cubicBezTo>
                    <a:pt x="1184148" y="59436"/>
                    <a:pt x="1231392" y="83820"/>
                    <a:pt x="1309116" y="115824"/>
                  </a:cubicBezTo>
                  <a:cubicBezTo>
                    <a:pt x="1386840" y="147828"/>
                    <a:pt x="1473708" y="192024"/>
                    <a:pt x="1546860" y="234696"/>
                  </a:cubicBezTo>
                  <a:cubicBezTo>
                    <a:pt x="1620012" y="277368"/>
                    <a:pt x="1688592" y="347472"/>
                    <a:pt x="1748028" y="371856"/>
                  </a:cubicBezTo>
                  <a:cubicBezTo>
                    <a:pt x="1807464" y="396240"/>
                    <a:pt x="1862328" y="387096"/>
                    <a:pt x="1903476" y="381000"/>
                  </a:cubicBezTo>
                  <a:cubicBezTo>
                    <a:pt x="1944624" y="374904"/>
                    <a:pt x="1969008" y="330708"/>
                    <a:pt x="1994916" y="335280"/>
                  </a:cubicBezTo>
                  <a:cubicBezTo>
                    <a:pt x="2020824" y="339852"/>
                    <a:pt x="2029968" y="405384"/>
                    <a:pt x="2058924" y="408432"/>
                  </a:cubicBezTo>
                  <a:cubicBezTo>
                    <a:pt x="2087880" y="411480"/>
                    <a:pt x="2116836" y="359664"/>
                    <a:pt x="2168652" y="353568"/>
                  </a:cubicBezTo>
                  <a:cubicBezTo>
                    <a:pt x="2220468" y="347472"/>
                    <a:pt x="2307336" y="356616"/>
                    <a:pt x="2369820" y="371856"/>
                  </a:cubicBezTo>
                  <a:cubicBezTo>
                    <a:pt x="2432304" y="387096"/>
                    <a:pt x="2513076" y="400812"/>
                    <a:pt x="2543556" y="445008"/>
                  </a:cubicBezTo>
                  <a:cubicBezTo>
                    <a:pt x="2574036" y="489204"/>
                    <a:pt x="2554224" y="576072"/>
                    <a:pt x="2552700" y="637032"/>
                  </a:cubicBezTo>
                  <a:cubicBezTo>
                    <a:pt x="2551176" y="697992"/>
                    <a:pt x="2566416" y="787908"/>
                    <a:pt x="2534412" y="810768"/>
                  </a:cubicBezTo>
                  <a:cubicBezTo>
                    <a:pt x="2502408" y="833628"/>
                    <a:pt x="2432304" y="771144"/>
                    <a:pt x="2360676" y="774192"/>
                  </a:cubicBezTo>
                  <a:cubicBezTo>
                    <a:pt x="2289048" y="777240"/>
                    <a:pt x="2171700" y="816864"/>
                    <a:pt x="2104644" y="829056"/>
                  </a:cubicBezTo>
                  <a:cubicBezTo>
                    <a:pt x="2037588" y="841248"/>
                    <a:pt x="1999488" y="851916"/>
                    <a:pt x="1958340" y="847344"/>
                  </a:cubicBezTo>
                  <a:cubicBezTo>
                    <a:pt x="1917192" y="842772"/>
                    <a:pt x="1891284" y="812292"/>
                    <a:pt x="1857756" y="801624"/>
                  </a:cubicBezTo>
                  <a:cubicBezTo>
                    <a:pt x="1824228" y="790956"/>
                    <a:pt x="1757172" y="783336"/>
                    <a:pt x="1757172" y="783336"/>
                  </a:cubicBezTo>
                  <a:cubicBezTo>
                    <a:pt x="1694688" y="771144"/>
                    <a:pt x="1565148" y="736092"/>
                    <a:pt x="1482852" y="728472"/>
                  </a:cubicBezTo>
                  <a:cubicBezTo>
                    <a:pt x="1400556" y="720852"/>
                    <a:pt x="1328928" y="726948"/>
                    <a:pt x="1263396" y="737616"/>
                  </a:cubicBezTo>
                  <a:cubicBezTo>
                    <a:pt x="1197864" y="748284"/>
                    <a:pt x="1171956" y="778764"/>
                    <a:pt x="1089660" y="792480"/>
                  </a:cubicBezTo>
                  <a:cubicBezTo>
                    <a:pt x="1007364" y="806196"/>
                    <a:pt x="867156" y="830580"/>
                    <a:pt x="769620" y="819912"/>
                  </a:cubicBezTo>
                  <a:cubicBezTo>
                    <a:pt x="672084" y="809244"/>
                    <a:pt x="504444" y="728472"/>
                    <a:pt x="504444" y="728472"/>
                  </a:cubicBezTo>
                  <a:cubicBezTo>
                    <a:pt x="423672" y="701040"/>
                    <a:pt x="352044" y="702564"/>
                    <a:pt x="284988" y="655320"/>
                  </a:cubicBezTo>
                  <a:cubicBezTo>
                    <a:pt x="217932" y="608076"/>
                    <a:pt x="149352" y="499872"/>
                    <a:pt x="102108" y="445008"/>
                  </a:cubicBezTo>
                  <a:cubicBezTo>
                    <a:pt x="54864" y="390144"/>
                    <a:pt x="0" y="358140"/>
                    <a:pt x="1524" y="326136"/>
                  </a:cubicBezTo>
                  <a:cubicBezTo>
                    <a:pt x="3048" y="294132"/>
                    <a:pt x="18288" y="275844"/>
                    <a:pt x="92964" y="243840"/>
                  </a:cubicBezTo>
                  <a:close/>
                </a:path>
              </a:pathLst>
            </a:custGeom>
            <a:solidFill>
              <a:srgbClr val="FF999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188208" y="2385060"/>
              <a:ext cx="406908" cy="818388"/>
            </a:xfrm>
            <a:custGeom>
              <a:avLst/>
              <a:gdLst>
                <a:gd name="connsiteX0" fmla="*/ 350520 w 406908"/>
                <a:gd name="connsiteY0" fmla="*/ 806196 h 818388"/>
                <a:gd name="connsiteX1" fmla="*/ 48768 w 406908"/>
                <a:gd name="connsiteY1" fmla="*/ 669036 h 818388"/>
                <a:gd name="connsiteX2" fmla="*/ 57912 w 406908"/>
                <a:gd name="connsiteY2" fmla="*/ 477012 h 818388"/>
                <a:gd name="connsiteX3" fmla="*/ 67056 w 406908"/>
                <a:gd name="connsiteY3" fmla="*/ 239268 h 818388"/>
                <a:gd name="connsiteX4" fmla="*/ 76200 w 406908"/>
                <a:gd name="connsiteY4" fmla="*/ 74676 h 818388"/>
                <a:gd name="connsiteX5" fmla="*/ 121920 w 406908"/>
                <a:gd name="connsiteY5" fmla="*/ 19812 h 818388"/>
                <a:gd name="connsiteX6" fmla="*/ 213360 w 406908"/>
                <a:gd name="connsiteY6" fmla="*/ 38100 h 818388"/>
                <a:gd name="connsiteX7" fmla="*/ 332232 w 406908"/>
                <a:gd name="connsiteY7" fmla="*/ 248412 h 818388"/>
                <a:gd name="connsiteX8" fmla="*/ 368808 w 406908"/>
                <a:gd name="connsiteY8" fmla="*/ 403860 h 818388"/>
                <a:gd name="connsiteX9" fmla="*/ 387096 w 406908"/>
                <a:gd name="connsiteY9" fmla="*/ 595884 h 818388"/>
                <a:gd name="connsiteX10" fmla="*/ 350520 w 406908"/>
                <a:gd name="connsiteY10" fmla="*/ 806196 h 8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08" h="818388">
                  <a:moveTo>
                    <a:pt x="350520" y="806196"/>
                  </a:moveTo>
                  <a:cubicBezTo>
                    <a:pt x="294132" y="818388"/>
                    <a:pt x="97536" y="723900"/>
                    <a:pt x="48768" y="669036"/>
                  </a:cubicBezTo>
                  <a:cubicBezTo>
                    <a:pt x="0" y="614172"/>
                    <a:pt x="54864" y="548640"/>
                    <a:pt x="57912" y="477012"/>
                  </a:cubicBezTo>
                  <a:cubicBezTo>
                    <a:pt x="60960" y="405384"/>
                    <a:pt x="64008" y="306324"/>
                    <a:pt x="67056" y="239268"/>
                  </a:cubicBezTo>
                  <a:cubicBezTo>
                    <a:pt x="70104" y="172212"/>
                    <a:pt x="67056" y="111252"/>
                    <a:pt x="76200" y="74676"/>
                  </a:cubicBezTo>
                  <a:cubicBezTo>
                    <a:pt x="85344" y="38100"/>
                    <a:pt x="99060" y="25908"/>
                    <a:pt x="121920" y="19812"/>
                  </a:cubicBezTo>
                  <a:cubicBezTo>
                    <a:pt x="144780" y="13716"/>
                    <a:pt x="178308" y="0"/>
                    <a:pt x="213360" y="38100"/>
                  </a:cubicBezTo>
                  <a:cubicBezTo>
                    <a:pt x="248412" y="76200"/>
                    <a:pt x="306324" y="187452"/>
                    <a:pt x="332232" y="248412"/>
                  </a:cubicBezTo>
                  <a:cubicBezTo>
                    <a:pt x="358140" y="309372"/>
                    <a:pt x="359664" y="345948"/>
                    <a:pt x="368808" y="403860"/>
                  </a:cubicBezTo>
                  <a:cubicBezTo>
                    <a:pt x="377952" y="461772"/>
                    <a:pt x="391668" y="527304"/>
                    <a:pt x="387096" y="595884"/>
                  </a:cubicBezTo>
                  <a:cubicBezTo>
                    <a:pt x="382524" y="664464"/>
                    <a:pt x="406908" y="794004"/>
                    <a:pt x="350520" y="806196"/>
                  </a:cubicBez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2950464" y="2183892"/>
              <a:ext cx="1092708" cy="1075944"/>
            </a:xfrm>
            <a:custGeom>
              <a:avLst/>
              <a:gdLst>
                <a:gd name="connsiteX0" fmla="*/ 21336 w 1092708"/>
                <a:gd name="connsiteY0" fmla="*/ 230124 h 1075944"/>
                <a:gd name="connsiteX1" fmla="*/ 67056 w 1092708"/>
                <a:gd name="connsiteY1" fmla="*/ 47244 h 1075944"/>
                <a:gd name="connsiteX2" fmla="*/ 341376 w 1092708"/>
                <a:gd name="connsiteY2" fmla="*/ 1524 h 1075944"/>
                <a:gd name="connsiteX3" fmla="*/ 487680 w 1092708"/>
                <a:gd name="connsiteY3" fmla="*/ 56388 h 1075944"/>
                <a:gd name="connsiteX4" fmla="*/ 725424 w 1092708"/>
                <a:gd name="connsiteY4" fmla="*/ 239268 h 1075944"/>
                <a:gd name="connsiteX5" fmla="*/ 944880 w 1092708"/>
                <a:gd name="connsiteY5" fmla="*/ 394716 h 1075944"/>
                <a:gd name="connsiteX6" fmla="*/ 1054608 w 1092708"/>
                <a:gd name="connsiteY6" fmla="*/ 495300 h 1075944"/>
                <a:gd name="connsiteX7" fmla="*/ 1091184 w 1092708"/>
                <a:gd name="connsiteY7" fmla="*/ 687324 h 1075944"/>
                <a:gd name="connsiteX8" fmla="*/ 1063752 w 1092708"/>
                <a:gd name="connsiteY8" fmla="*/ 861060 h 1075944"/>
                <a:gd name="connsiteX9" fmla="*/ 972312 w 1092708"/>
                <a:gd name="connsiteY9" fmla="*/ 906780 h 1075944"/>
                <a:gd name="connsiteX10" fmla="*/ 798576 w 1092708"/>
                <a:gd name="connsiteY10" fmla="*/ 952500 h 1075944"/>
                <a:gd name="connsiteX11" fmla="*/ 734568 w 1092708"/>
                <a:gd name="connsiteY11" fmla="*/ 1053084 h 1075944"/>
                <a:gd name="connsiteX12" fmla="*/ 679704 w 1092708"/>
                <a:gd name="connsiteY12" fmla="*/ 1034796 h 1075944"/>
                <a:gd name="connsiteX13" fmla="*/ 688848 w 1092708"/>
                <a:gd name="connsiteY13" fmla="*/ 806196 h 1075944"/>
                <a:gd name="connsiteX14" fmla="*/ 725424 w 1092708"/>
                <a:gd name="connsiteY14" fmla="*/ 577596 h 1075944"/>
                <a:gd name="connsiteX15" fmla="*/ 579120 w 1092708"/>
                <a:gd name="connsiteY15" fmla="*/ 330708 h 1075944"/>
                <a:gd name="connsiteX16" fmla="*/ 405384 w 1092708"/>
                <a:gd name="connsiteY16" fmla="*/ 175260 h 1075944"/>
                <a:gd name="connsiteX17" fmla="*/ 268224 w 1092708"/>
                <a:gd name="connsiteY17" fmla="*/ 230124 h 1075944"/>
                <a:gd name="connsiteX18" fmla="*/ 195072 w 1092708"/>
                <a:gd name="connsiteY18" fmla="*/ 248412 h 1075944"/>
                <a:gd name="connsiteX19" fmla="*/ 21336 w 1092708"/>
                <a:gd name="connsiteY19" fmla="*/ 230124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708" h="1075944">
                  <a:moveTo>
                    <a:pt x="21336" y="230124"/>
                  </a:moveTo>
                  <a:cubicBezTo>
                    <a:pt x="0" y="196596"/>
                    <a:pt x="13716" y="85344"/>
                    <a:pt x="67056" y="47244"/>
                  </a:cubicBezTo>
                  <a:cubicBezTo>
                    <a:pt x="120396" y="9144"/>
                    <a:pt x="271272" y="0"/>
                    <a:pt x="341376" y="1524"/>
                  </a:cubicBezTo>
                  <a:cubicBezTo>
                    <a:pt x="411480" y="3048"/>
                    <a:pt x="423672" y="16764"/>
                    <a:pt x="487680" y="56388"/>
                  </a:cubicBezTo>
                  <a:cubicBezTo>
                    <a:pt x="551688" y="96012"/>
                    <a:pt x="649224" y="182880"/>
                    <a:pt x="725424" y="239268"/>
                  </a:cubicBezTo>
                  <a:cubicBezTo>
                    <a:pt x="801624" y="295656"/>
                    <a:pt x="890016" y="352044"/>
                    <a:pt x="944880" y="394716"/>
                  </a:cubicBezTo>
                  <a:cubicBezTo>
                    <a:pt x="999744" y="437388"/>
                    <a:pt x="1030224" y="446532"/>
                    <a:pt x="1054608" y="495300"/>
                  </a:cubicBezTo>
                  <a:cubicBezTo>
                    <a:pt x="1078992" y="544068"/>
                    <a:pt x="1089660" y="626364"/>
                    <a:pt x="1091184" y="687324"/>
                  </a:cubicBezTo>
                  <a:cubicBezTo>
                    <a:pt x="1092708" y="748284"/>
                    <a:pt x="1083564" y="824484"/>
                    <a:pt x="1063752" y="861060"/>
                  </a:cubicBezTo>
                  <a:cubicBezTo>
                    <a:pt x="1043940" y="897636"/>
                    <a:pt x="1016508" y="891540"/>
                    <a:pt x="972312" y="906780"/>
                  </a:cubicBezTo>
                  <a:cubicBezTo>
                    <a:pt x="928116" y="922020"/>
                    <a:pt x="838200" y="928116"/>
                    <a:pt x="798576" y="952500"/>
                  </a:cubicBezTo>
                  <a:cubicBezTo>
                    <a:pt x="758952" y="976884"/>
                    <a:pt x="754380" y="1039368"/>
                    <a:pt x="734568" y="1053084"/>
                  </a:cubicBezTo>
                  <a:cubicBezTo>
                    <a:pt x="714756" y="1066800"/>
                    <a:pt x="687324" y="1075944"/>
                    <a:pt x="679704" y="1034796"/>
                  </a:cubicBezTo>
                  <a:cubicBezTo>
                    <a:pt x="672084" y="993648"/>
                    <a:pt x="681228" y="882396"/>
                    <a:pt x="688848" y="806196"/>
                  </a:cubicBezTo>
                  <a:cubicBezTo>
                    <a:pt x="696468" y="729996"/>
                    <a:pt x="743712" y="656844"/>
                    <a:pt x="725424" y="577596"/>
                  </a:cubicBezTo>
                  <a:cubicBezTo>
                    <a:pt x="707136" y="498348"/>
                    <a:pt x="632460" y="397764"/>
                    <a:pt x="579120" y="330708"/>
                  </a:cubicBezTo>
                  <a:cubicBezTo>
                    <a:pt x="525780" y="263652"/>
                    <a:pt x="457200" y="192024"/>
                    <a:pt x="405384" y="175260"/>
                  </a:cubicBezTo>
                  <a:cubicBezTo>
                    <a:pt x="353568" y="158496"/>
                    <a:pt x="303276" y="217932"/>
                    <a:pt x="268224" y="230124"/>
                  </a:cubicBezTo>
                  <a:cubicBezTo>
                    <a:pt x="233172" y="242316"/>
                    <a:pt x="234696" y="249936"/>
                    <a:pt x="195072" y="248412"/>
                  </a:cubicBezTo>
                  <a:cubicBezTo>
                    <a:pt x="155448" y="246888"/>
                    <a:pt x="42672" y="263652"/>
                    <a:pt x="21336" y="230124"/>
                  </a:cubicBezTo>
                  <a:close/>
                </a:path>
              </a:pathLst>
            </a:custGeom>
            <a:solidFill>
              <a:srgbClr val="FFFF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447800" y="2498241"/>
              <a:ext cx="1242391" cy="430887"/>
            </a:xfrm>
            <a:prstGeom prst="rect">
              <a:avLst/>
            </a:prstGeom>
            <a:noFill/>
          </p:spPr>
          <p:txBody>
            <a:bodyPr wrap="none" rtlCol="0">
              <a:spAutoFit/>
            </a:bodyPr>
            <a:lstStyle/>
            <a:p>
              <a:pPr algn="ctr"/>
              <a:r>
                <a:rPr lang="en-US" sz="2200" b="1" dirty="0" smtClean="0"/>
                <a:t>Arkansas</a:t>
              </a:r>
            </a:p>
          </p:txBody>
        </p:sp>
        <p:sp>
          <p:nvSpPr>
            <p:cNvPr id="49" name="TextBox 48"/>
            <p:cNvSpPr txBox="1"/>
            <p:nvPr/>
          </p:nvSpPr>
          <p:spPr>
            <a:xfrm>
              <a:off x="1219200" y="2955441"/>
              <a:ext cx="1273105" cy="430887"/>
            </a:xfrm>
            <a:prstGeom prst="rect">
              <a:avLst/>
            </a:prstGeom>
            <a:noFill/>
          </p:spPr>
          <p:txBody>
            <a:bodyPr wrap="none" rtlCol="0">
              <a:spAutoFit/>
            </a:bodyPr>
            <a:lstStyle/>
            <a:p>
              <a:pPr algn="ctr"/>
              <a:r>
                <a:rPr lang="en-US" sz="2200" b="1" dirty="0" smtClean="0"/>
                <a:t>Canadian</a:t>
              </a:r>
            </a:p>
          </p:txBody>
        </p:sp>
        <p:sp>
          <p:nvSpPr>
            <p:cNvPr id="50" name="TextBox 49"/>
            <p:cNvSpPr txBox="1"/>
            <p:nvPr/>
          </p:nvSpPr>
          <p:spPr>
            <a:xfrm>
              <a:off x="1524000" y="3565041"/>
              <a:ext cx="632610" cy="430887"/>
            </a:xfrm>
            <a:prstGeom prst="rect">
              <a:avLst/>
            </a:prstGeom>
            <a:noFill/>
          </p:spPr>
          <p:txBody>
            <a:bodyPr wrap="none" rtlCol="0">
              <a:spAutoFit/>
            </a:bodyPr>
            <a:lstStyle/>
            <a:p>
              <a:pPr algn="ctr"/>
              <a:r>
                <a:rPr lang="en-US" sz="2200" b="1" dirty="0" smtClean="0"/>
                <a:t>Red</a:t>
              </a:r>
            </a:p>
          </p:txBody>
        </p:sp>
      </p:grpSp>
      <p:sp>
        <p:nvSpPr>
          <p:cNvPr id="36" name="Freeform 35"/>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 name="Group 37"/>
          <p:cNvGrpSpPr/>
          <p:nvPr/>
        </p:nvGrpSpPr>
        <p:grpSpPr>
          <a:xfrm>
            <a:off x="3886200" y="2038290"/>
            <a:ext cx="5272917" cy="4824175"/>
            <a:chOff x="3886200" y="2038290"/>
            <a:chExt cx="5272917" cy="4824175"/>
          </a:xfrm>
        </p:grpSpPr>
        <p:pic>
          <p:nvPicPr>
            <p:cNvPr id="2050" name="Picture 2"/>
            <p:cNvPicPr>
              <a:picLocks noChangeAspect="1" noChangeArrowheads="1"/>
            </p:cNvPicPr>
            <p:nvPr/>
          </p:nvPicPr>
          <p:blipFill>
            <a:blip r:embed="rId4"/>
            <a:srcRect/>
            <a:stretch>
              <a:fillRect/>
            </a:stretch>
          </p:blipFill>
          <p:spPr bwMode="auto">
            <a:xfrm rot="-180000">
              <a:off x="3886200" y="2286000"/>
              <a:ext cx="5257800" cy="4178846"/>
            </a:xfrm>
            <a:prstGeom prst="rect">
              <a:avLst/>
            </a:prstGeom>
            <a:noFill/>
            <a:ln w="9525">
              <a:noFill/>
              <a:miter lim="800000"/>
              <a:headEnd/>
              <a:tailEnd/>
            </a:ln>
            <a:effectLst/>
          </p:spPr>
        </p:pic>
        <p:sp>
          <p:nvSpPr>
            <p:cNvPr id="80" name="TextBox 79"/>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81" name="TextBox 80"/>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sp>
          <p:nvSpPr>
            <p:cNvPr id="34" name="TextBox 33"/>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grpSp>
      <p:sp useBgFill="1">
        <p:nvSpPr>
          <p:cNvPr id="4" name="TextBox 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useBgFill="1">
        <p:nvSpPr>
          <p:cNvPr id="76" name="TextBox 7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
        <p:nvSpPr>
          <p:cNvPr id="39" name="TextBox 38"/>
          <p:cNvSpPr txBox="1"/>
          <p:nvPr/>
        </p:nvSpPr>
        <p:spPr>
          <a:xfrm>
            <a:off x="0" y="4907340"/>
            <a:ext cx="2667000" cy="1569660"/>
          </a:xfrm>
          <a:prstGeom prst="rect">
            <a:avLst/>
          </a:prstGeom>
          <a:solidFill>
            <a:schemeClr val="bg1"/>
          </a:solidFill>
        </p:spPr>
        <p:txBody>
          <a:bodyPr wrap="square" rtlCol="0">
            <a:spAutoFit/>
          </a:bodyPr>
          <a:lstStyle/>
          <a:p>
            <a:pPr>
              <a:buFontTx/>
              <a:buChar char="-"/>
            </a:pPr>
            <a:r>
              <a:rPr lang="en-US" sz="2400" b="1" dirty="0" smtClean="0"/>
              <a:t> three main rivers:</a:t>
            </a:r>
          </a:p>
          <a:p>
            <a:pPr lvl="1">
              <a:buFontTx/>
              <a:buChar char="-"/>
            </a:pPr>
            <a:r>
              <a:rPr lang="en-US" sz="2400" b="1" dirty="0" smtClean="0"/>
              <a:t> Arkansas</a:t>
            </a:r>
          </a:p>
          <a:p>
            <a:pPr lvl="1">
              <a:buFontTx/>
              <a:buChar char="-"/>
            </a:pPr>
            <a:r>
              <a:rPr lang="en-US" sz="2400" b="1" dirty="0" smtClean="0"/>
              <a:t> Canadian</a:t>
            </a:r>
          </a:p>
          <a:p>
            <a:pPr lvl="1">
              <a:buFontTx/>
              <a:buChar char="-"/>
            </a:pPr>
            <a:r>
              <a:rPr lang="en-US" sz="2400" b="1" dirty="0" smtClean="0"/>
              <a:t> Red</a:t>
            </a:r>
            <a:endParaRPr lang="en-US" sz="2400" b="1" dirty="0"/>
          </a:p>
        </p:txBody>
      </p:sp>
      <p:sp>
        <p:nvSpPr>
          <p:cNvPr id="40" name="TextBox 39"/>
          <p:cNvSpPr txBox="1"/>
          <p:nvPr/>
        </p:nvSpPr>
        <p:spPr>
          <a:xfrm>
            <a:off x="0" y="6396335"/>
            <a:ext cx="2667000" cy="461665"/>
          </a:xfrm>
          <a:prstGeom prst="rect">
            <a:avLst/>
          </a:prstGeom>
          <a:solidFill>
            <a:schemeClr val="bg1"/>
          </a:solidFill>
        </p:spPr>
        <p:txBody>
          <a:bodyPr wrap="square" rtlCol="0">
            <a:spAutoFit/>
          </a:bodyPr>
          <a:lstStyle/>
          <a:p>
            <a:pPr>
              <a:buFontTx/>
              <a:buChar char="-"/>
            </a:pPr>
            <a:r>
              <a:rPr lang="en-US" sz="2400" b="1" dirty="0" smtClean="0"/>
              <a:t> some flood plains</a:t>
            </a:r>
            <a:endParaRPr lang="en-US" sz="2400" b="1" dirty="0"/>
          </a:p>
        </p:txBody>
      </p:sp>
      <p:sp>
        <p:nvSpPr>
          <p:cNvPr id="71" name="Freeform 70"/>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143000" y="1752600"/>
            <a:ext cx="2895600" cy="400110"/>
          </a:xfrm>
          <a:prstGeom prst="rect">
            <a:avLst/>
          </a:prstGeom>
          <a:solidFill>
            <a:schemeClr val="bg1"/>
          </a:solidFill>
          <a:ln w="25400">
            <a:solidFill>
              <a:schemeClr val="tx1"/>
            </a:solidFill>
          </a:ln>
        </p:spPr>
        <p:txBody>
          <a:bodyPr wrap="square" rtlCol="0">
            <a:spAutoFit/>
          </a:bodyPr>
          <a:lstStyle/>
          <a:p>
            <a:pPr algn="ctr"/>
            <a:r>
              <a:rPr lang="en-US" sz="2000" b="1" dirty="0" smtClean="0"/>
              <a:t>watersheds of new lands</a:t>
            </a:r>
          </a:p>
        </p:txBody>
      </p:sp>
      <p:sp>
        <p:nvSpPr>
          <p:cNvPr id="33" name="Freeform 32"/>
          <p:cNvSpPr/>
          <p:nvPr/>
        </p:nvSpPr>
        <p:spPr>
          <a:xfrm>
            <a:off x="4033157" y="3526971"/>
            <a:ext cx="805543" cy="810986"/>
          </a:xfrm>
          <a:custGeom>
            <a:avLst/>
            <a:gdLst>
              <a:gd name="connsiteX0" fmla="*/ 0 w 653143"/>
              <a:gd name="connsiteY0" fmla="*/ 0 h 506186"/>
              <a:gd name="connsiteX1" fmla="*/ 114300 w 653143"/>
              <a:gd name="connsiteY1" fmla="*/ 130629 h 506186"/>
              <a:gd name="connsiteX2" fmla="*/ 261257 w 653143"/>
              <a:gd name="connsiteY2" fmla="*/ 277586 h 506186"/>
              <a:gd name="connsiteX3" fmla="*/ 391886 w 653143"/>
              <a:gd name="connsiteY3" fmla="*/ 375558 h 506186"/>
              <a:gd name="connsiteX4" fmla="*/ 522514 w 653143"/>
              <a:gd name="connsiteY4" fmla="*/ 440872 h 506186"/>
              <a:gd name="connsiteX5" fmla="*/ 653143 w 653143"/>
              <a:gd name="connsiteY5" fmla="*/ 506186 h 506186"/>
              <a:gd name="connsiteX0" fmla="*/ 0 w 653143"/>
              <a:gd name="connsiteY0" fmla="*/ 0 h 810986"/>
              <a:gd name="connsiteX1" fmla="*/ 114300 w 653143"/>
              <a:gd name="connsiteY1" fmla="*/ 130629 h 810986"/>
              <a:gd name="connsiteX2" fmla="*/ 261257 w 653143"/>
              <a:gd name="connsiteY2" fmla="*/ 277586 h 810986"/>
              <a:gd name="connsiteX3" fmla="*/ 391886 w 653143"/>
              <a:gd name="connsiteY3" fmla="*/ 375558 h 810986"/>
              <a:gd name="connsiteX4" fmla="*/ 522514 w 653143"/>
              <a:gd name="connsiteY4" fmla="*/ 440872 h 810986"/>
              <a:gd name="connsiteX5" fmla="*/ 653143 w 653143"/>
              <a:gd name="connsiteY5" fmla="*/ 810986 h 810986"/>
              <a:gd name="connsiteX0" fmla="*/ 0 w 576943"/>
              <a:gd name="connsiteY0" fmla="*/ 0 h 810986"/>
              <a:gd name="connsiteX1" fmla="*/ 114300 w 576943"/>
              <a:gd name="connsiteY1" fmla="*/ 130629 h 810986"/>
              <a:gd name="connsiteX2" fmla="*/ 261257 w 576943"/>
              <a:gd name="connsiteY2" fmla="*/ 277586 h 810986"/>
              <a:gd name="connsiteX3" fmla="*/ 391886 w 576943"/>
              <a:gd name="connsiteY3" fmla="*/ 375558 h 810986"/>
              <a:gd name="connsiteX4" fmla="*/ 522514 w 576943"/>
              <a:gd name="connsiteY4" fmla="*/ 440872 h 810986"/>
              <a:gd name="connsiteX5" fmla="*/ 576943 w 576943"/>
              <a:gd name="connsiteY5" fmla="*/ 810986 h 810986"/>
              <a:gd name="connsiteX0" fmla="*/ 0 w 805543"/>
              <a:gd name="connsiteY0" fmla="*/ 0 h 810986"/>
              <a:gd name="connsiteX1" fmla="*/ 114300 w 805543"/>
              <a:gd name="connsiteY1" fmla="*/ 130629 h 810986"/>
              <a:gd name="connsiteX2" fmla="*/ 261257 w 805543"/>
              <a:gd name="connsiteY2" fmla="*/ 277586 h 810986"/>
              <a:gd name="connsiteX3" fmla="*/ 391886 w 805543"/>
              <a:gd name="connsiteY3" fmla="*/ 375558 h 810986"/>
              <a:gd name="connsiteX4" fmla="*/ 522514 w 805543"/>
              <a:gd name="connsiteY4" fmla="*/ 440872 h 810986"/>
              <a:gd name="connsiteX5" fmla="*/ 805543 w 805543"/>
              <a:gd name="connsiteY5" fmla="*/ 810986 h 8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810986">
                <a:moveTo>
                  <a:pt x="0" y="0"/>
                </a:moveTo>
                <a:cubicBezTo>
                  <a:pt x="35378" y="42182"/>
                  <a:pt x="70757" y="84365"/>
                  <a:pt x="114300" y="130629"/>
                </a:cubicBezTo>
                <a:cubicBezTo>
                  <a:pt x="157843" y="176893"/>
                  <a:pt x="214993" y="236765"/>
                  <a:pt x="261257" y="277586"/>
                </a:cubicBezTo>
                <a:cubicBezTo>
                  <a:pt x="307521" y="318407"/>
                  <a:pt x="348343" y="348344"/>
                  <a:pt x="391886" y="375558"/>
                </a:cubicBezTo>
                <a:cubicBezTo>
                  <a:pt x="435429" y="402772"/>
                  <a:pt x="522514" y="440872"/>
                  <a:pt x="522514" y="440872"/>
                </a:cubicBezTo>
                <a:lnTo>
                  <a:pt x="805543" y="810986"/>
                </a:ln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45720" y="2703770"/>
            <a:ext cx="3439160" cy="674430"/>
          </a:xfrm>
          <a:custGeom>
            <a:avLst/>
            <a:gdLst>
              <a:gd name="connsiteX0" fmla="*/ 0 w 2296160"/>
              <a:gd name="connsiteY0" fmla="*/ 52493 h 453813"/>
              <a:gd name="connsiteX1" fmla="*/ 172720 w 2296160"/>
              <a:gd name="connsiteY1" fmla="*/ 11853 h 453813"/>
              <a:gd name="connsiteX2" fmla="*/ 254000 w 2296160"/>
              <a:gd name="connsiteY2" fmla="*/ 52493 h 453813"/>
              <a:gd name="connsiteX3" fmla="*/ 345440 w 2296160"/>
              <a:gd name="connsiteY3" fmla="*/ 52493 h 453813"/>
              <a:gd name="connsiteX4" fmla="*/ 416560 w 2296160"/>
              <a:gd name="connsiteY4" fmla="*/ 82973 h 453813"/>
              <a:gd name="connsiteX5" fmla="*/ 457200 w 2296160"/>
              <a:gd name="connsiteY5" fmla="*/ 113453 h 453813"/>
              <a:gd name="connsiteX6" fmla="*/ 609600 w 2296160"/>
              <a:gd name="connsiteY6" fmla="*/ 93133 h 453813"/>
              <a:gd name="connsiteX7" fmla="*/ 670560 w 2296160"/>
              <a:gd name="connsiteY7" fmla="*/ 42333 h 453813"/>
              <a:gd name="connsiteX8" fmla="*/ 812800 w 2296160"/>
              <a:gd name="connsiteY8" fmla="*/ 42333 h 453813"/>
              <a:gd name="connsiteX9" fmla="*/ 873760 w 2296160"/>
              <a:gd name="connsiteY9" fmla="*/ 1693 h 453813"/>
              <a:gd name="connsiteX10" fmla="*/ 1076960 w 2296160"/>
              <a:gd name="connsiteY10" fmla="*/ 32173 h 453813"/>
              <a:gd name="connsiteX11" fmla="*/ 1198880 w 2296160"/>
              <a:gd name="connsiteY11" fmla="*/ 72813 h 453813"/>
              <a:gd name="connsiteX12" fmla="*/ 1341120 w 2296160"/>
              <a:gd name="connsiteY12" fmla="*/ 184573 h 453813"/>
              <a:gd name="connsiteX13" fmla="*/ 1391920 w 2296160"/>
              <a:gd name="connsiteY13" fmla="*/ 235373 h 453813"/>
              <a:gd name="connsiteX14" fmla="*/ 1473200 w 2296160"/>
              <a:gd name="connsiteY14" fmla="*/ 245533 h 453813"/>
              <a:gd name="connsiteX15" fmla="*/ 1524000 w 2296160"/>
              <a:gd name="connsiteY15" fmla="*/ 336973 h 453813"/>
              <a:gd name="connsiteX16" fmla="*/ 1625600 w 2296160"/>
              <a:gd name="connsiteY16" fmla="*/ 428413 h 453813"/>
              <a:gd name="connsiteX17" fmla="*/ 1747520 w 2296160"/>
              <a:gd name="connsiteY17" fmla="*/ 438573 h 453813"/>
              <a:gd name="connsiteX18" fmla="*/ 1828800 w 2296160"/>
              <a:gd name="connsiteY18" fmla="*/ 418253 h 453813"/>
              <a:gd name="connsiteX19" fmla="*/ 1879600 w 2296160"/>
              <a:gd name="connsiteY19" fmla="*/ 397933 h 453813"/>
              <a:gd name="connsiteX20" fmla="*/ 2011680 w 2296160"/>
              <a:gd name="connsiteY20" fmla="*/ 408093 h 453813"/>
              <a:gd name="connsiteX21" fmla="*/ 2153920 w 2296160"/>
              <a:gd name="connsiteY21" fmla="*/ 408093 h 453813"/>
              <a:gd name="connsiteX22" fmla="*/ 2245360 w 2296160"/>
              <a:gd name="connsiteY22" fmla="*/ 448733 h 453813"/>
              <a:gd name="connsiteX23" fmla="*/ 2296160 w 2296160"/>
              <a:gd name="connsiteY23" fmla="*/ 438573 h 453813"/>
              <a:gd name="connsiteX0" fmla="*/ 0 w 3439160"/>
              <a:gd name="connsiteY0" fmla="*/ 52493 h 453813"/>
              <a:gd name="connsiteX1" fmla="*/ 1315720 w 3439160"/>
              <a:gd name="connsiteY1" fmla="*/ 11853 h 453813"/>
              <a:gd name="connsiteX2" fmla="*/ 1397000 w 3439160"/>
              <a:gd name="connsiteY2" fmla="*/ 52493 h 453813"/>
              <a:gd name="connsiteX3" fmla="*/ 1488440 w 3439160"/>
              <a:gd name="connsiteY3" fmla="*/ 52493 h 453813"/>
              <a:gd name="connsiteX4" fmla="*/ 1559560 w 3439160"/>
              <a:gd name="connsiteY4" fmla="*/ 82973 h 453813"/>
              <a:gd name="connsiteX5" fmla="*/ 1600200 w 3439160"/>
              <a:gd name="connsiteY5" fmla="*/ 113453 h 453813"/>
              <a:gd name="connsiteX6" fmla="*/ 1752600 w 3439160"/>
              <a:gd name="connsiteY6" fmla="*/ 93133 h 453813"/>
              <a:gd name="connsiteX7" fmla="*/ 1813560 w 3439160"/>
              <a:gd name="connsiteY7" fmla="*/ 42333 h 453813"/>
              <a:gd name="connsiteX8" fmla="*/ 1955800 w 3439160"/>
              <a:gd name="connsiteY8" fmla="*/ 42333 h 453813"/>
              <a:gd name="connsiteX9" fmla="*/ 2016760 w 3439160"/>
              <a:gd name="connsiteY9" fmla="*/ 1693 h 453813"/>
              <a:gd name="connsiteX10" fmla="*/ 2219960 w 3439160"/>
              <a:gd name="connsiteY10" fmla="*/ 32173 h 453813"/>
              <a:gd name="connsiteX11" fmla="*/ 2341880 w 3439160"/>
              <a:gd name="connsiteY11" fmla="*/ 72813 h 453813"/>
              <a:gd name="connsiteX12" fmla="*/ 2484120 w 3439160"/>
              <a:gd name="connsiteY12" fmla="*/ 184573 h 453813"/>
              <a:gd name="connsiteX13" fmla="*/ 2534920 w 3439160"/>
              <a:gd name="connsiteY13" fmla="*/ 235373 h 453813"/>
              <a:gd name="connsiteX14" fmla="*/ 2616200 w 3439160"/>
              <a:gd name="connsiteY14" fmla="*/ 245533 h 453813"/>
              <a:gd name="connsiteX15" fmla="*/ 2667000 w 3439160"/>
              <a:gd name="connsiteY15" fmla="*/ 336973 h 453813"/>
              <a:gd name="connsiteX16" fmla="*/ 2768600 w 3439160"/>
              <a:gd name="connsiteY16" fmla="*/ 428413 h 453813"/>
              <a:gd name="connsiteX17" fmla="*/ 2890520 w 3439160"/>
              <a:gd name="connsiteY17" fmla="*/ 438573 h 453813"/>
              <a:gd name="connsiteX18" fmla="*/ 2971800 w 3439160"/>
              <a:gd name="connsiteY18" fmla="*/ 418253 h 453813"/>
              <a:gd name="connsiteX19" fmla="*/ 3022600 w 3439160"/>
              <a:gd name="connsiteY19" fmla="*/ 397933 h 453813"/>
              <a:gd name="connsiteX20" fmla="*/ 3154680 w 3439160"/>
              <a:gd name="connsiteY20" fmla="*/ 408093 h 453813"/>
              <a:gd name="connsiteX21" fmla="*/ 3296920 w 3439160"/>
              <a:gd name="connsiteY21" fmla="*/ 408093 h 453813"/>
              <a:gd name="connsiteX22" fmla="*/ 3388360 w 3439160"/>
              <a:gd name="connsiteY22" fmla="*/ 448733 h 453813"/>
              <a:gd name="connsiteX23" fmla="*/ 3439160 w 3439160"/>
              <a:gd name="connsiteY23" fmla="*/ 438573 h 453813"/>
              <a:gd name="connsiteX0" fmla="*/ 0 w 3439160"/>
              <a:gd name="connsiteY0" fmla="*/ 52493 h 453813"/>
              <a:gd name="connsiteX1" fmla="*/ 754380 w 3439160"/>
              <a:gd name="connsiteY1" fmla="*/ 14756 h 453813"/>
              <a:gd name="connsiteX2" fmla="*/ 1315720 w 3439160"/>
              <a:gd name="connsiteY2" fmla="*/ 11853 h 453813"/>
              <a:gd name="connsiteX3" fmla="*/ 1397000 w 3439160"/>
              <a:gd name="connsiteY3" fmla="*/ 52493 h 453813"/>
              <a:gd name="connsiteX4" fmla="*/ 1488440 w 3439160"/>
              <a:gd name="connsiteY4" fmla="*/ 52493 h 453813"/>
              <a:gd name="connsiteX5" fmla="*/ 1559560 w 3439160"/>
              <a:gd name="connsiteY5" fmla="*/ 82973 h 453813"/>
              <a:gd name="connsiteX6" fmla="*/ 1600200 w 3439160"/>
              <a:gd name="connsiteY6" fmla="*/ 113453 h 453813"/>
              <a:gd name="connsiteX7" fmla="*/ 1752600 w 3439160"/>
              <a:gd name="connsiteY7" fmla="*/ 93133 h 453813"/>
              <a:gd name="connsiteX8" fmla="*/ 1813560 w 3439160"/>
              <a:gd name="connsiteY8" fmla="*/ 42333 h 453813"/>
              <a:gd name="connsiteX9" fmla="*/ 1955800 w 3439160"/>
              <a:gd name="connsiteY9" fmla="*/ 42333 h 453813"/>
              <a:gd name="connsiteX10" fmla="*/ 2016760 w 3439160"/>
              <a:gd name="connsiteY10" fmla="*/ 1693 h 453813"/>
              <a:gd name="connsiteX11" fmla="*/ 2219960 w 3439160"/>
              <a:gd name="connsiteY11" fmla="*/ 32173 h 453813"/>
              <a:gd name="connsiteX12" fmla="*/ 2341880 w 3439160"/>
              <a:gd name="connsiteY12" fmla="*/ 72813 h 453813"/>
              <a:gd name="connsiteX13" fmla="*/ 2484120 w 3439160"/>
              <a:gd name="connsiteY13" fmla="*/ 184573 h 453813"/>
              <a:gd name="connsiteX14" fmla="*/ 2534920 w 3439160"/>
              <a:gd name="connsiteY14" fmla="*/ 235373 h 453813"/>
              <a:gd name="connsiteX15" fmla="*/ 2616200 w 3439160"/>
              <a:gd name="connsiteY15" fmla="*/ 245533 h 453813"/>
              <a:gd name="connsiteX16" fmla="*/ 2667000 w 3439160"/>
              <a:gd name="connsiteY16" fmla="*/ 336973 h 453813"/>
              <a:gd name="connsiteX17" fmla="*/ 2768600 w 3439160"/>
              <a:gd name="connsiteY17" fmla="*/ 428413 h 453813"/>
              <a:gd name="connsiteX18" fmla="*/ 2890520 w 3439160"/>
              <a:gd name="connsiteY18" fmla="*/ 438573 h 453813"/>
              <a:gd name="connsiteX19" fmla="*/ 2971800 w 3439160"/>
              <a:gd name="connsiteY19" fmla="*/ 418253 h 453813"/>
              <a:gd name="connsiteX20" fmla="*/ 3022600 w 3439160"/>
              <a:gd name="connsiteY20" fmla="*/ 397933 h 453813"/>
              <a:gd name="connsiteX21" fmla="*/ 3154680 w 3439160"/>
              <a:gd name="connsiteY21" fmla="*/ 408093 h 453813"/>
              <a:gd name="connsiteX22" fmla="*/ 3296920 w 3439160"/>
              <a:gd name="connsiteY22" fmla="*/ 408093 h 453813"/>
              <a:gd name="connsiteX23" fmla="*/ 3388360 w 3439160"/>
              <a:gd name="connsiteY23" fmla="*/ 448733 h 453813"/>
              <a:gd name="connsiteX24" fmla="*/ 3439160 w 3439160"/>
              <a:gd name="connsiteY24" fmla="*/ 438573 h 453813"/>
              <a:gd name="connsiteX0" fmla="*/ 0 w 3439160"/>
              <a:gd name="connsiteY0" fmla="*/ 273110 h 674430"/>
              <a:gd name="connsiteX1" fmla="*/ 754380 w 3439160"/>
              <a:gd name="connsiteY1" fmla="*/ 6773 h 674430"/>
              <a:gd name="connsiteX2" fmla="*/ 1315720 w 3439160"/>
              <a:gd name="connsiteY2" fmla="*/ 232470 h 674430"/>
              <a:gd name="connsiteX3" fmla="*/ 1397000 w 3439160"/>
              <a:gd name="connsiteY3" fmla="*/ 273110 h 674430"/>
              <a:gd name="connsiteX4" fmla="*/ 1488440 w 3439160"/>
              <a:gd name="connsiteY4" fmla="*/ 273110 h 674430"/>
              <a:gd name="connsiteX5" fmla="*/ 1559560 w 3439160"/>
              <a:gd name="connsiteY5" fmla="*/ 303590 h 674430"/>
              <a:gd name="connsiteX6" fmla="*/ 1600200 w 3439160"/>
              <a:gd name="connsiteY6" fmla="*/ 334070 h 674430"/>
              <a:gd name="connsiteX7" fmla="*/ 1752600 w 3439160"/>
              <a:gd name="connsiteY7" fmla="*/ 313750 h 674430"/>
              <a:gd name="connsiteX8" fmla="*/ 1813560 w 3439160"/>
              <a:gd name="connsiteY8" fmla="*/ 262950 h 674430"/>
              <a:gd name="connsiteX9" fmla="*/ 1955800 w 3439160"/>
              <a:gd name="connsiteY9" fmla="*/ 262950 h 674430"/>
              <a:gd name="connsiteX10" fmla="*/ 2016760 w 3439160"/>
              <a:gd name="connsiteY10" fmla="*/ 222310 h 674430"/>
              <a:gd name="connsiteX11" fmla="*/ 2219960 w 3439160"/>
              <a:gd name="connsiteY11" fmla="*/ 252790 h 674430"/>
              <a:gd name="connsiteX12" fmla="*/ 2341880 w 3439160"/>
              <a:gd name="connsiteY12" fmla="*/ 293430 h 674430"/>
              <a:gd name="connsiteX13" fmla="*/ 2484120 w 3439160"/>
              <a:gd name="connsiteY13" fmla="*/ 405190 h 674430"/>
              <a:gd name="connsiteX14" fmla="*/ 2534920 w 3439160"/>
              <a:gd name="connsiteY14" fmla="*/ 455990 h 674430"/>
              <a:gd name="connsiteX15" fmla="*/ 2616200 w 3439160"/>
              <a:gd name="connsiteY15" fmla="*/ 466150 h 674430"/>
              <a:gd name="connsiteX16" fmla="*/ 2667000 w 3439160"/>
              <a:gd name="connsiteY16" fmla="*/ 557590 h 674430"/>
              <a:gd name="connsiteX17" fmla="*/ 2768600 w 3439160"/>
              <a:gd name="connsiteY17" fmla="*/ 649030 h 674430"/>
              <a:gd name="connsiteX18" fmla="*/ 2890520 w 3439160"/>
              <a:gd name="connsiteY18" fmla="*/ 659190 h 674430"/>
              <a:gd name="connsiteX19" fmla="*/ 2971800 w 3439160"/>
              <a:gd name="connsiteY19" fmla="*/ 638870 h 674430"/>
              <a:gd name="connsiteX20" fmla="*/ 3022600 w 3439160"/>
              <a:gd name="connsiteY20" fmla="*/ 618550 h 674430"/>
              <a:gd name="connsiteX21" fmla="*/ 3154680 w 3439160"/>
              <a:gd name="connsiteY21" fmla="*/ 628710 h 674430"/>
              <a:gd name="connsiteX22" fmla="*/ 3296920 w 3439160"/>
              <a:gd name="connsiteY22" fmla="*/ 628710 h 674430"/>
              <a:gd name="connsiteX23" fmla="*/ 3388360 w 3439160"/>
              <a:gd name="connsiteY23" fmla="*/ 669350 h 674430"/>
              <a:gd name="connsiteX24" fmla="*/ 3439160 w 3439160"/>
              <a:gd name="connsiteY24" fmla="*/ 659190 h 6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9160" h="674430">
                <a:moveTo>
                  <a:pt x="0" y="273110"/>
                </a:moveTo>
                <a:lnTo>
                  <a:pt x="754380" y="6773"/>
                </a:lnTo>
                <a:cubicBezTo>
                  <a:pt x="973667" y="0"/>
                  <a:pt x="1208617" y="188081"/>
                  <a:pt x="1315720" y="232470"/>
                </a:cubicBezTo>
                <a:cubicBezTo>
                  <a:pt x="1422823" y="276859"/>
                  <a:pt x="1368213" y="266337"/>
                  <a:pt x="1397000" y="273110"/>
                </a:cubicBezTo>
                <a:cubicBezTo>
                  <a:pt x="1425787" y="279883"/>
                  <a:pt x="1461347" y="268030"/>
                  <a:pt x="1488440" y="273110"/>
                </a:cubicBezTo>
                <a:cubicBezTo>
                  <a:pt x="1515533" y="278190"/>
                  <a:pt x="1540933" y="293430"/>
                  <a:pt x="1559560" y="303590"/>
                </a:cubicBezTo>
                <a:cubicBezTo>
                  <a:pt x="1578187" y="313750"/>
                  <a:pt x="1568027" y="332377"/>
                  <a:pt x="1600200" y="334070"/>
                </a:cubicBezTo>
                <a:cubicBezTo>
                  <a:pt x="1632373" y="335763"/>
                  <a:pt x="1717040" y="325603"/>
                  <a:pt x="1752600" y="313750"/>
                </a:cubicBezTo>
                <a:cubicBezTo>
                  <a:pt x="1788160" y="301897"/>
                  <a:pt x="1779693" y="271417"/>
                  <a:pt x="1813560" y="262950"/>
                </a:cubicBezTo>
                <a:cubicBezTo>
                  <a:pt x="1847427" y="254483"/>
                  <a:pt x="1921933" y="269723"/>
                  <a:pt x="1955800" y="262950"/>
                </a:cubicBezTo>
                <a:cubicBezTo>
                  <a:pt x="1989667" y="256177"/>
                  <a:pt x="1972733" y="224003"/>
                  <a:pt x="2016760" y="222310"/>
                </a:cubicBezTo>
                <a:cubicBezTo>
                  <a:pt x="2060787" y="220617"/>
                  <a:pt x="2165773" y="240937"/>
                  <a:pt x="2219960" y="252790"/>
                </a:cubicBezTo>
                <a:cubicBezTo>
                  <a:pt x="2274147" y="264643"/>
                  <a:pt x="2297853" y="268030"/>
                  <a:pt x="2341880" y="293430"/>
                </a:cubicBezTo>
                <a:cubicBezTo>
                  <a:pt x="2385907" y="318830"/>
                  <a:pt x="2451947" y="378097"/>
                  <a:pt x="2484120" y="405190"/>
                </a:cubicBezTo>
                <a:cubicBezTo>
                  <a:pt x="2516293" y="432283"/>
                  <a:pt x="2512907" y="445830"/>
                  <a:pt x="2534920" y="455990"/>
                </a:cubicBezTo>
                <a:cubicBezTo>
                  <a:pt x="2556933" y="466150"/>
                  <a:pt x="2594187" y="449217"/>
                  <a:pt x="2616200" y="466150"/>
                </a:cubicBezTo>
                <a:cubicBezTo>
                  <a:pt x="2638213" y="483083"/>
                  <a:pt x="2641600" y="527110"/>
                  <a:pt x="2667000" y="557590"/>
                </a:cubicBezTo>
                <a:cubicBezTo>
                  <a:pt x="2692400" y="588070"/>
                  <a:pt x="2731347" y="632097"/>
                  <a:pt x="2768600" y="649030"/>
                </a:cubicBezTo>
                <a:cubicBezTo>
                  <a:pt x="2805853" y="665963"/>
                  <a:pt x="2856653" y="660883"/>
                  <a:pt x="2890520" y="659190"/>
                </a:cubicBezTo>
                <a:cubicBezTo>
                  <a:pt x="2924387" y="657497"/>
                  <a:pt x="2949787" y="645643"/>
                  <a:pt x="2971800" y="638870"/>
                </a:cubicBezTo>
                <a:cubicBezTo>
                  <a:pt x="2993813" y="632097"/>
                  <a:pt x="2992120" y="620243"/>
                  <a:pt x="3022600" y="618550"/>
                </a:cubicBezTo>
                <a:cubicBezTo>
                  <a:pt x="3053080" y="616857"/>
                  <a:pt x="3108960" y="627017"/>
                  <a:pt x="3154680" y="628710"/>
                </a:cubicBezTo>
                <a:cubicBezTo>
                  <a:pt x="3200400" y="630403"/>
                  <a:pt x="3257973" y="621937"/>
                  <a:pt x="3296920" y="628710"/>
                </a:cubicBezTo>
                <a:cubicBezTo>
                  <a:pt x="3335867" y="635483"/>
                  <a:pt x="3364653" y="664270"/>
                  <a:pt x="3388360" y="669350"/>
                </a:cubicBezTo>
                <a:cubicBezTo>
                  <a:pt x="3412067" y="674430"/>
                  <a:pt x="3429000" y="662577"/>
                  <a:pt x="3439160" y="65919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26"/>
          <p:cNvGrpSpPr/>
          <p:nvPr/>
        </p:nvGrpSpPr>
        <p:grpSpPr>
          <a:xfrm>
            <a:off x="1733550" y="3419475"/>
            <a:ext cx="2009775" cy="581025"/>
            <a:chOff x="1733550" y="3419475"/>
            <a:chExt cx="2009775" cy="581025"/>
          </a:xfrm>
        </p:grpSpPr>
        <p:sp>
          <p:nvSpPr>
            <p:cNvPr id="28" name="Freeform 27"/>
            <p:cNvSpPr/>
            <p:nvPr/>
          </p:nvSpPr>
          <p:spPr>
            <a:xfrm>
              <a:off x="2000250" y="3419475"/>
              <a:ext cx="1743075" cy="581025"/>
            </a:xfrm>
            <a:custGeom>
              <a:avLst/>
              <a:gdLst>
                <a:gd name="connsiteX0" fmla="*/ 0 w 1743075"/>
                <a:gd name="connsiteY0" fmla="*/ 0 h 581025"/>
                <a:gd name="connsiteX1" fmla="*/ 161925 w 1743075"/>
                <a:gd name="connsiteY1" fmla="*/ 9525 h 581025"/>
                <a:gd name="connsiteX2" fmla="*/ 219075 w 1743075"/>
                <a:gd name="connsiteY2" fmla="*/ 9525 h 581025"/>
                <a:gd name="connsiteX3" fmla="*/ 390525 w 1743075"/>
                <a:gd name="connsiteY3" fmla="*/ 38100 h 581025"/>
                <a:gd name="connsiteX4" fmla="*/ 485775 w 1743075"/>
                <a:gd name="connsiteY4" fmla="*/ 142875 h 581025"/>
                <a:gd name="connsiteX5" fmla="*/ 523875 w 1743075"/>
                <a:gd name="connsiteY5" fmla="*/ 276225 h 581025"/>
                <a:gd name="connsiteX6" fmla="*/ 495300 w 1743075"/>
                <a:gd name="connsiteY6" fmla="*/ 352425 h 581025"/>
                <a:gd name="connsiteX7" fmla="*/ 504825 w 1743075"/>
                <a:gd name="connsiteY7" fmla="*/ 371475 h 581025"/>
                <a:gd name="connsiteX8" fmla="*/ 552450 w 1743075"/>
                <a:gd name="connsiteY8" fmla="*/ 438150 h 581025"/>
                <a:gd name="connsiteX9" fmla="*/ 581025 w 1743075"/>
                <a:gd name="connsiteY9" fmla="*/ 438150 h 581025"/>
                <a:gd name="connsiteX10" fmla="*/ 704850 w 1743075"/>
                <a:gd name="connsiteY10" fmla="*/ 447675 h 581025"/>
                <a:gd name="connsiteX11" fmla="*/ 819150 w 1743075"/>
                <a:gd name="connsiteY11" fmla="*/ 466725 h 581025"/>
                <a:gd name="connsiteX12" fmla="*/ 866775 w 1743075"/>
                <a:gd name="connsiteY12" fmla="*/ 514350 h 581025"/>
                <a:gd name="connsiteX13" fmla="*/ 971550 w 1743075"/>
                <a:gd name="connsiteY13" fmla="*/ 504825 h 581025"/>
                <a:gd name="connsiteX14" fmla="*/ 1019175 w 1743075"/>
                <a:gd name="connsiteY14" fmla="*/ 533400 h 581025"/>
                <a:gd name="connsiteX15" fmla="*/ 1038225 w 1743075"/>
                <a:gd name="connsiteY15" fmla="*/ 523875 h 581025"/>
                <a:gd name="connsiteX16" fmla="*/ 1114425 w 1743075"/>
                <a:gd name="connsiteY16" fmla="*/ 542925 h 581025"/>
                <a:gd name="connsiteX17" fmla="*/ 1152525 w 1743075"/>
                <a:gd name="connsiteY17" fmla="*/ 504825 h 581025"/>
                <a:gd name="connsiteX18" fmla="*/ 1247775 w 1743075"/>
                <a:gd name="connsiteY18" fmla="*/ 542925 h 581025"/>
                <a:gd name="connsiteX19" fmla="*/ 1466850 w 1743075"/>
                <a:gd name="connsiteY19" fmla="*/ 533400 h 581025"/>
                <a:gd name="connsiteX20" fmla="*/ 1533525 w 1743075"/>
                <a:gd name="connsiteY20" fmla="*/ 523875 h 581025"/>
                <a:gd name="connsiteX21" fmla="*/ 1657350 w 1743075"/>
                <a:gd name="connsiteY21" fmla="*/ 523875 h 581025"/>
                <a:gd name="connsiteX22" fmla="*/ 1743075 w 1743075"/>
                <a:gd name="connsiteY22" fmla="*/ 5619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5" h="581025">
                  <a:moveTo>
                    <a:pt x="0" y="0"/>
                  </a:moveTo>
                  <a:lnTo>
                    <a:pt x="161925" y="9525"/>
                  </a:lnTo>
                  <a:cubicBezTo>
                    <a:pt x="198437" y="11112"/>
                    <a:pt x="180975" y="4763"/>
                    <a:pt x="219075" y="9525"/>
                  </a:cubicBezTo>
                  <a:cubicBezTo>
                    <a:pt x="257175" y="14288"/>
                    <a:pt x="346075" y="15875"/>
                    <a:pt x="390525" y="38100"/>
                  </a:cubicBezTo>
                  <a:cubicBezTo>
                    <a:pt x="434975" y="60325"/>
                    <a:pt x="463550" y="103188"/>
                    <a:pt x="485775" y="142875"/>
                  </a:cubicBezTo>
                  <a:cubicBezTo>
                    <a:pt x="508000" y="182562"/>
                    <a:pt x="522287" y="241300"/>
                    <a:pt x="523875" y="276225"/>
                  </a:cubicBezTo>
                  <a:cubicBezTo>
                    <a:pt x="525463" y="311150"/>
                    <a:pt x="498475" y="336550"/>
                    <a:pt x="495300" y="352425"/>
                  </a:cubicBezTo>
                  <a:cubicBezTo>
                    <a:pt x="492125" y="368300"/>
                    <a:pt x="495300" y="357188"/>
                    <a:pt x="504825" y="371475"/>
                  </a:cubicBezTo>
                  <a:cubicBezTo>
                    <a:pt x="514350" y="385762"/>
                    <a:pt x="539750" y="427038"/>
                    <a:pt x="552450" y="438150"/>
                  </a:cubicBezTo>
                  <a:cubicBezTo>
                    <a:pt x="565150" y="449262"/>
                    <a:pt x="555625" y="436563"/>
                    <a:pt x="581025" y="438150"/>
                  </a:cubicBezTo>
                  <a:cubicBezTo>
                    <a:pt x="606425" y="439738"/>
                    <a:pt x="665163" y="442913"/>
                    <a:pt x="704850" y="447675"/>
                  </a:cubicBezTo>
                  <a:cubicBezTo>
                    <a:pt x="744538" y="452438"/>
                    <a:pt x="792163" y="455613"/>
                    <a:pt x="819150" y="466725"/>
                  </a:cubicBezTo>
                  <a:cubicBezTo>
                    <a:pt x="846137" y="477837"/>
                    <a:pt x="841375" y="508000"/>
                    <a:pt x="866775" y="514350"/>
                  </a:cubicBezTo>
                  <a:cubicBezTo>
                    <a:pt x="892175" y="520700"/>
                    <a:pt x="946150" y="501650"/>
                    <a:pt x="971550" y="504825"/>
                  </a:cubicBezTo>
                  <a:cubicBezTo>
                    <a:pt x="996950" y="508000"/>
                    <a:pt x="1008062" y="530225"/>
                    <a:pt x="1019175" y="533400"/>
                  </a:cubicBezTo>
                  <a:cubicBezTo>
                    <a:pt x="1030288" y="536575"/>
                    <a:pt x="1022350" y="522288"/>
                    <a:pt x="1038225" y="523875"/>
                  </a:cubicBezTo>
                  <a:cubicBezTo>
                    <a:pt x="1054100" y="525463"/>
                    <a:pt x="1095375" y="546100"/>
                    <a:pt x="1114425" y="542925"/>
                  </a:cubicBezTo>
                  <a:cubicBezTo>
                    <a:pt x="1133475" y="539750"/>
                    <a:pt x="1130300" y="504825"/>
                    <a:pt x="1152525" y="504825"/>
                  </a:cubicBezTo>
                  <a:cubicBezTo>
                    <a:pt x="1174750" y="504825"/>
                    <a:pt x="1195388" y="538163"/>
                    <a:pt x="1247775" y="542925"/>
                  </a:cubicBezTo>
                  <a:cubicBezTo>
                    <a:pt x="1300162" y="547687"/>
                    <a:pt x="1419225" y="536575"/>
                    <a:pt x="1466850" y="533400"/>
                  </a:cubicBezTo>
                  <a:cubicBezTo>
                    <a:pt x="1514475" y="530225"/>
                    <a:pt x="1501775" y="525463"/>
                    <a:pt x="1533525" y="523875"/>
                  </a:cubicBezTo>
                  <a:cubicBezTo>
                    <a:pt x="1565275" y="522287"/>
                    <a:pt x="1622425" y="517525"/>
                    <a:pt x="1657350" y="523875"/>
                  </a:cubicBezTo>
                  <a:cubicBezTo>
                    <a:pt x="1692275" y="530225"/>
                    <a:pt x="1662113" y="581025"/>
                    <a:pt x="1743075" y="561975"/>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733550" y="3514725"/>
              <a:ext cx="733425" cy="266700"/>
            </a:xfrm>
            <a:custGeom>
              <a:avLst/>
              <a:gdLst>
                <a:gd name="connsiteX0" fmla="*/ 0 w 733425"/>
                <a:gd name="connsiteY0" fmla="*/ 28575 h 266700"/>
                <a:gd name="connsiteX1" fmla="*/ 76200 w 733425"/>
                <a:gd name="connsiteY1" fmla="*/ 19050 h 266700"/>
                <a:gd name="connsiteX2" fmla="*/ 152400 w 733425"/>
                <a:gd name="connsiteY2" fmla="*/ 142875 h 266700"/>
                <a:gd name="connsiteX3" fmla="*/ 266700 w 733425"/>
                <a:gd name="connsiteY3" fmla="*/ 161925 h 266700"/>
                <a:gd name="connsiteX4" fmla="*/ 381000 w 733425"/>
                <a:gd name="connsiteY4" fmla="*/ 171450 h 266700"/>
                <a:gd name="connsiteX5" fmla="*/ 495300 w 733425"/>
                <a:gd name="connsiteY5" fmla="*/ 171450 h 266700"/>
                <a:gd name="connsiteX6" fmla="*/ 590550 w 733425"/>
                <a:gd name="connsiteY6" fmla="*/ 228600 h 266700"/>
                <a:gd name="connsiteX7" fmla="*/ 695325 w 733425"/>
                <a:gd name="connsiteY7" fmla="*/ 257175 h 266700"/>
                <a:gd name="connsiteX8" fmla="*/ 733425 w 733425"/>
                <a:gd name="connsiteY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266700">
                  <a:moveTo>
                    <a:pt x="0" y="28575"/>
                  </a:moveTo>
                  <a:cubicBezTo>
                    <a:pt x="25400" y="14287"/>
                    <a:pt x="50800" y="0"/>
                    <a:pt x="76200" y="19050"/>
                  </a:cubicBezTo>
                  <a:cubicBezTo>
                    <a:pt x="101600" y="38100"/>
                    <a:pt x="120650" y="119063"/>
                    <a:pt x="152400" y="142875"/>
                  </a:cubicBezTo>
                  <a:cubicBezTo>
                    <a:pt x="184150" y="166687"/>
                    <a:pt x="228600" y="157163"/>
                    <a:pt x="266700" y="161925"/>
                  </a:cubicBezTo>
                  <a:cubicBezTo>
                    <a:pt x="304800" y="166688"/>
                    <a:pt x="342900" y="169862"/>
                    <a:pt x="381000" y="171450"/>
                  </a:cubicBezTo>
                  <a:cubicBezTo>
                    <a:pt x="419100" y="173038"/>
                    <a:pt x="460375" y="161925"/>
                    <a:pt x="495300" y="171450"/>
                  </a:cubicBezTo>
                  <a:cubicBezTo>
                    <a:pt x="530225" y="180975"/>
                    <a:pt x="557213" y="214313"/>
                    <a:pt x="590550" y="228600"/>
                  </a:cubicBezTo>
                  <a:cubicBezTo>
                    <a:pt x="623887" y="242887"/>
                    <a:pt x="671513" y="250825"/>
                    <a:pt x="695325" y="257175"/>
                  </a:cubicBezTo>
                  <a:cubicBezTo>
                    <a:pt x="719137" y="263525"/>
                    <a:pt x="726281" y="265112"/>
                    <a:pt x="733425" y="2667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Freeform 24"/>
          <p:cNvSpPr/>
          <p:nvPr/>
        </p:nvSpPr>
        <p:spPr>
          <a:xfrm>
            <a:off x="-5080" y="2001520"/>
            <a:ext cx="4069080" cy="1574800"/>
          </a:xfrm>
          <a:custGeom>
            <a:avLst/>
            <a:gdLst>
              <a:gd name="connsiteX0" fmla="*/ 0 w 2621280"/>
              <a:gd name="connsiteY0" fmla="*/ 72813 h 1190413"/>
              <a:gd name="connsiteX1" fmla="*/ 304800 w 2621280"/>
              <a:gd name="connsiteY1" fmla="*/ 103293 h 1190413"/>
              <a:gd name="connsiteX2" fmla="*/ 457200 w 2621280"/>
              <a:gd name="connsiteY2" fmla="*/ 164253 h 1190413"/>
              <a:gd name="connsiteX3" fmla="*/ 548640 w 2621280"/>
              <a:gd name="connsiteY3" fmla="*/ 113453 h 1190413"/>
              <a:gd name="connsiteX4" fmla="*/ 792480 w 2621280"/>
              <a:gd name="connsiteY4" fmla="*/ 215053 h 1190413"/>
              <a:gd name="connsiteX5" fmla="*/ 985520 w 2621280"/>
              <a:gd name="connsiteY5" fmla="*/ 184573 h 1190413"/>
              <a:gd name="connsiteX6" fmla="*/ 1137920 w 2621280"/>
              <a:gd name="connsiteY6" fmla="*/ 22013 h 1190413"/>
              <a:gd name="connsiteX7" fmla="*/ 1310640 w 2621280"/>
              <a:gd name="connsiteY7" fmla="*/ 52493 h 1190413"/>
              <a:gd name="connsiteX8" fmla="*/ 1524000 w 2621280"/>
              <a:gd name="connsiteY8" fmla="*/ 143933 h 1190413"/>
              <a:gd name="connsiteX9" fmla="*/ 1595120 w 2621280"/>
              <a:gd name="connsiteY9" fmla="*/ 215053 h 1190413"/>
              <a:gd name="connsiteX10" fmla="*/ 1635760 w 2621280"/>
              <a:gd name="connsiteY10" fmla="*/ 347133 h 1190413"/>
              <a:gd name="connsiteX11" fmla="*/ 1676400 w 2621280"/>
              <a:gd name="connsiteY11" fmla="*/ 418253 h 1190413"/>
              <a:gd name="connsiteX12" fmla="*/ 1686560 w 2621280"/>
              <a:gd name="connsiteY12" fmla="*/ 530013 h 1190413"/>
              <a:gd name="connsiteX13" fmla="*/ 1767840 w 2621280"/>
              <a:gd name="connsiteY13" fmla="*/ 621453 h 1190413"/>
              <a:gd name="connsiteX14" fmla="*/ 1930400 w 2621280"/>
              <a:gd name="connsiteY14" fmla="*/ 784013 h 1190413"/>
              <a:gd name="connsiteX15" fmla="*/ 1991360 w 2621280"/>
              <a:gd name="connsiteY15" fmla="*/ 855133 h 1190413"/>
              <a:gd name="connsiteX16" fmla="*/ 2133600 w 2621280"/>
              <a:gd name="connsiteY16" fmla="*/ 997373 h 1190413"/>
              <a:gd name="connsiteX17" fmla="*/ 2194560 w 2621280"/>
              <a:gd name="connsiteY17" fmla="*/ 1027853 h 1190413"/>
              <a:gd name="connsiteX18" fmla="*/ 2275840 w 2621280"/>
              <a:gd name="connsiteY18" fmla="*/ 1017693 h 1190413"/>
              <a:gd name="connsiteX19" fmla="*/ 2336800 w 2621280"/>
              <a:gd name="connsiteY19" fmla="*/ 966893 h 1190413"/>
              <a:gd name="connsiteX20" fmla="*/ 2336800 w 2621280"/>
              <a:gd name="connsiteY20" fmla="*/ 966893 h 1190413"/>
              <a:gd name="connsiteX21" fmla="*/ 2407920 w 2621280"/>
              <a:gd name="connsiteY21" fmla="*/ 1007533 h 1190413"/>
              <a:gd name="connsiteX22" fmla="*/ 2468880 w 2621280"/>
              <a:gd name="connsiteY22" fmla="*/ 1078653 h 1190413"/>
              <a:gd name="connsiteX23" fmla="*/ 2621280 w 2621280"/>
              <a:gd name="connsiteY23" fmla="*/ 1190413 h 1190413"/>
              <a:gd name="connsiteX0" fmla="*/ 0 w 4069080"/>
              <a:gd name="connsiteY0" fmla="*/ 0 h 1574800"/>
              <a:gd name="connsiteX1" fmla="*/ 1752600 w 4069080"/>
              <a:gd name="connsiteY1" fmla="*/ 487680 h 1574800"/>
              <a:gd name="connsiteX2" fmla="*/ 1905000 w 4069080"/>
              <a:gd name="connsiteY2" fmla="*/ 548640 h 1574800"/>
              <a:gd name="connsiteX3" fmla="*/ 1996440 w 4069080"/>
              <a:gd name="connsiteY3" fmla="*/ 497840 h 1574800"/>
              <a:gd name="connsiteX4" fmla="*/ 2240280 w 4069080"/>
              <a:gd name="connsiteY4" fmla="*/ 599440 h 1574800"/>
              <a:gd name="connsiteX5" fmla="*/ 2433320 w 4069080"/>
              <a:gd name="connsiteY5" fmla="*/ 568960 h 1574800"/>
              <a:gd name="connsiteX6" fmla="*/ 2585720 w 4069080"/>
              <a:gd name="connsiteY6" fmla="*/ 406400 h 1574800"/>
              <a:gd name="connsiteX7" fmla="*/ 2758440 w 4069080"/>
              <a:gd name="connsiteY7" fmla="*/ 436880 h 1574800"/>
              <a:gd name="connsiteX8" fmla="*/ 2971800 w 4069080"/>
              <a:gd name="connsiteY8" fmla="*/ 528320 h 1574800"/>
              <a:gd name="connsiteX9" fmla="*/ 3042920 w 4069080"/>
              <a:gd name="connsiteY9" fmla="*/ 599440 h 1574800"/>
              <a:gd name="connsiteX10" fmla="*/ 3083560 w 4069080"/>
              <a:gd name="connsiteY10" fmla="*/ 731520 h 1574800"/>
              <a:gd name="connsiteX11" fmla="*/ 3124200 w 4069080"/>
              <a:gd name="connsiteY11" fmla="*/ 802640 h 1574800"/>
              <a:gd name="connsiteX12" fmla="*/ 3134360 w 4069080"/>
              <a:gd name="connsiteY12" fmla="*/ 914400 h 1574800"/>
              <a:gd name="connsiteX13" fmla="*/ 3215640 w 4069080"/>
              <a:gd name="connsiteY13" fmla="*/ 1005840 h 1574800"/>
              <a:gd name="connsiteX14" fmla="*/ 3378200 w 4069080"/>
              <a:gd name="connsiteY14" fmla="*/ 1168400 h 1574800"/>
              <a:gd name="connsiteX15" fmla="*/ 3439160 w 4069080"/>
              <a:gd name="connsiteY15" fmla="*/ 1239520 h 1574800"/>
              <a:gd name="connsiteX16" fmla="*/ 3581400 w 4069080"/>
              <a:gd name="connsiteY16" fmla="*/ 1381760 h 1574800"/>
              <a:gd name="connsiteX17" fmla="*/ 3642360 w 4069080"/>
              <a:gd name="connsiteY17" fmla="*/ 1412240 h 1574800"/>
              <a:gd name="connsiteX18" fmla="*/ 3723640 w 4069080"/>
              <a:gd name="connsiteY18" fmla="*/ 1402080 h 1574800"/>
              <a:gd name="connsiteX19" fmla="*/ 3784600 w 4069080"/>
              <a:gd name="connsiteY19" fmla="*/ 1351280 h 1574800"/>
              <a:gd name="connsiteX20" fmla="*/ 3784600 w 4069080"/>
              <a:gd name="connsiteY20" fmla="*/ 1351280 h 1574800"/>
              <a:gd name="connsiteX21" fmla="*/ 3855720 w 4069080"/>
              <a:gd name="connsiteY21" fmla="*/ 1391920 h 1574800"/>
              <a:gd name="connsiteX22" fmla="*/ 3916680 w 4069080"/>
              <a:gd name="connsiteY22" fmla="*/ 1463040 h 1574800"/>
              <a:gd name="connsiteX23" fmla="*/ 4069080 w 4069080"/>
              <a:gd name="connsiteY23" fmla="*/ 1574800 h 1574800"/>
              <a:gd name="connsiteX0" fmla="*/ 0 w 4069080"/>
              <a:gd name="connsiteY0" fmla="*/ 0 h 1574800"/>
              <a:gd name="connsiteX1" fmla="*/ 11480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 name="connsiteX0" fmla="*/ 0 w 4069080"/>
              <a:gd name="connsiteY0" fmla="*/ 0 h 1574800"/>
              <a:gd name="connsiteX1" fmla="*/ 6908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9080" h="1574800">
                <a:moveTo>
                  <a:pt x="0" y="0"/>
                </a:moveTo>
                <a:lnTo>
                  <a:pt x="690880" y="300809"/>
                </a:lnTo>
                <a:cubicBezTo>
                  <a:pt x="982980" y="382089"/>
                  <a:pt x="1550247" y="446375"/>
                  <a:pt x="1752600" y="487680"/>
                </a:cubicBezTo>
                <a:cubicBezTo>
                  <a:pt x="1954953" y="528985"/>
                  <a:pt x="1864360" y="546947"/>
                  <a:pt x="1905000" y="548640"/>
                </a:cubicBezTo>
                <a:cubicBezTo>
                  <a:pt x="1945640" y="550333"/>
                  <a:pt x="1940560" y="489373"/>
                  <a:pt x="1996440" y="497840"/>
                </a:cubicBezTo>
                <a:cubicBezTo>
                  <a:pt x="2052320" y="506307"/>
                  <a:pt x="2167467" y="587587"/>
                  <a:pt x="2240280" y="599440"/>
                </a:cubicBezTo>
                <a:cubicBezTo>
                  <a:pt x="2313093" y="611293"/>
                  <a:pt x="2375747" y="601133"/>
                  <a:pt x="2433320" y="568960"/>
                </a:cubicBezTo>
                <a:cubicBezTo>
                  <a:pt x="2490893" y="536787"/>
                  <a:pt x="2531533" y="428413"/>
                  <a:pt x="2585720" y="406400"/>
                </a:cubicBezTo>
                <a:cubicBezTo>
                  <a:pt x="2639907" y="384387"/>
                  <a:pt x="2694093" y="416560"/>
                  <a:pt x="2758440" y="436880"/>
                </a:cubicBezTo>
                <a:cubicBezTo>
                  <a:pt x="2822787" y="457200"/>
                  <a:pt x="2924387" y="501227"/>
                  <a:pt x="2971800" y="528320"/>
                </a:cubicBezTo>
                <a:cubicBezTo>
                  <a:pt x="3019213" y="555413"/>
                  <a:pt x="3024293" y="565573"/>
                  <a:pt x="3042920" y="599440"/>
                </a:cubicBezTo>
                <a:cubicBezTo>
                  <a:pt x="3061547" y="633307"/>
                  <a:pt x="3070013" y="697653"/>
                  <a:pt x="3083560" y="731520"/>
                </a:cubicBezTo>
                <a:cubicBezTo>
                  <a:pt x="3097107" y="765387"/>
                  <a:pt x="3115733" y="772160"/>
                  <a:pt x="3124200" y="802640"/>
                </a:cubicBezTo>
                <a:cubicBezTo>
                  <a:pt x="3132667" y="833120"/>
                  <a:pt x="3119120" y="880533"/>
                  <a:pt x="3134360" y="914400"/>
                </a:cubicBezTo>
                <a:cubicBezTo>
                  <a:pt x="3149600" y="948267"/>
                  <a:pt x="3175000" y="963507"/>
                  <a:pt x="3215640" y="1005840"/>
                </a:cubicBezTo>
                <a:cubicBezTo>
                  <a:pt x="3256280" y="1048173"/>
                  <a:pt x="3340947" y="1129453"/>
                  <a:pt x="3378200" y="1168400"/>
                </a:cubicBezTo>
                <a:cubicBezTo>
                  <a:pt x="3415453" y="1207347"/>
                  <a:pt x="3405293" y="1203960"/>
                  <a:pt x="3439160" y="1239520"/>
                </a:cubicBezTo>
                <a:cubicBezTo>
                  <a:pt x="3473027" y="1275080"/>
                  <a:pt x="3547533" y="1352973"/>
                  <a:pt x="3581400" y="1381760"/>
                </a:cubicBezTo>
                <a:cubicBezTo>
                  <a:pt x="3615267" y="1410547"/>
                  <a:pt x="3618653" y="1408853"/>
                  <a:pt x="3642360" y="1412240"/>
                </a:cubicBezTo>
                <a:cubicBezTo>
                  <a:pt x="3666067" y="1415627"/>
                  <a:pt x="3699933" y="1412240"/>
                  <a:pt x="3723640" y="1402080"/>
                </a:cubicBezTo>
                <a:cubicBezTo>
                  <a:pt x="3747347" y="1391920"/>
                  <a:pt x="3784600" y="1351280"/>
                  <a:pt x="3784600" y="1351280"/>
                </a:cubicBezTo>
                <a:lnTo>
                  <a:pt x="3784600" y="1351280"/>
                </a:lnTo>
                <a:cubicBezTo>
                  <a:pt x="3796453" y="1358053"/>
                  <a:pt x="3833707" y="1373293"/>
                  <a:pt x="3855720" y="1391920"/>
                </a:cubicBezTo>
                <a:cubicBezTo>
                  <a:pt x="3877733" y="1410547"/>
                  <a:pt x="3881120" y="1432560"/>
                  <a:pt x="3916680" y="1463040"/>
                </a:cubicBezTo>
                <a:cubicBezTo>
                  <a:pt x="3952240" y="1493520"/>
                  <a:pt x="4010660" y="1534160"/>
                  <a:pt x="4069080" y="15748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3025358" y="2325189"/>
            <a:ext cx="713232" cy="998002"/>
          </a:xfrm>
          <a:custGeom>
            <a:avLst/>
            <a:gdLst>
              <a:gd name="connsiteX0" fmla="*/ 0 w 713232"/>
              <a:gd name="connsiteY0" fmla="*/ 0 h 998002"/>
              <a:gd name="connsiteX1" fmla="*/ 41801 w 713232"/>
              <a:gd name="connsiteY1" fmla="*/ 62701 h 998002"/>
              <a:gd name="connsiteX2" fmla="*/ 130628 w 713232"/>
              <a:gd name="connsiteY2" fmla="*/ 41801 h 998002"/>
              <a:gd name="connsiteX3" fmla="*/ 240356 w 713232"/>
              <a:gd name="connsiteY3" fmla="*/ 31350 h 998002"/>
              <a:gd name="connsiteX4" fmla="*/ 350084 w 713232"/>
              <a:gd name="connsiteY4" fmla="*/ 26125 h 998002"/>
              <a:gd name="connsiteX5" fmla="*/ 433687 w 713232"/>
              <a:gd name="connsiteY5" fmla="*/ 78377 h 998002"/>
              <a:gd name="connsiteX6" fmla="*/ 501613 w 713232"/>
              <a:gd name="connsiteY6" fmla="*/ 193330 h 998002"/>
              <a:gd name="connsiteX7" fmla="*/ 600891 w 713232"/>
              <a:gd name="connsiteY7" fmla="*/ 313508 h 998002"/>
              <a:gd name="connsiteX8" fmla="*/ 616567 w 713232"/>
              <a:gd name="connsiteY8" fmla="*/ 412786 h 998002"/>
              <a:gd name="connsiteX9" fmla="*/ 642692 w 713232"/>
              <a:gd name="connsiteY9" fmla="*/ 501613 h 998002"/>
              <a:gd name="connsiteX10" fmla="*/ 700169 w 713232"/>
              <a:gd name="connsiteY10" fmla="*/ 590441 h 998002"/>
              <a:gd name="connsiteX11" fmla="*/ 700169 w 713232"/>
              <a:gd name="connsiteY11" fmla="*/ 663593 h 998002"/>
              <a:gd name="connsiteX12" fmla="*/ 621792 w 713232"/>
              <a:gd name="connsiteY12" fmla="*/ 731520 h 998002"/>
              <a:gd name="connsiteX13" fmla="*/ 569540 w 713232"/>
              <a:gd name="connsiteY13" fmla="*/ 783771 h 998002"/>
              <a:gd name="connsiteX14" fmla="*/ 564315 w 713232"/>
              <a:gd name="connsiteY14" fmla="*/ 883049 h 998002"/>
              <a:gd name="connsiteX15" fmla="*/ 585216 w 713232"/>
              <a:gd name="connsiteY15" fmla="*/ 998002 h 99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232" h="998002">
                <a:moveTo>
                  <a:pt x="0" y="0"/>
                </a:moveTo>
                <a:cubicBezTo>
                  <a:pt x="10015" y="27867"/>
                  <a:pt x="20030" y="55734"/>
                  <a:pt x="41801" y="62701"/>
                </a:cubicBezTo>
                <a:cubicBezTo>
                  <a:pt x="63572" y="69668"/>
                  <a:pt x="97536" y="47026"/>
                  <a:pt x="130628" y="41801"/>
                </a:cubicBezTo>
                <a:cubicBezTo>
                  <a:pt x="163720" y="36576"/>
                  <a:pt x="203780" y="33963"/>
                  <a:pt x="240356" y="31350"/>
                </a:cubicBezTo>
                <a:cubicBezTo>
                  <a:pt x="276932" y="28737"/>
                  <a:pt x="317862" y="18287"/>
                  <a:pt x="350084" y="26125"/>
                </a:cubicBezTo>
                <a:cubicBezTo>
                  <a:pt x="382306" y="33963"/>
                  <a:pt x="408432" y="50510"/>
                  <a:pt x="433687" y="78377"/>
                </a:cubicBezTo>
                <a:cubicBezTo>
                  <a:pt x="458942" y="106244"/>
                  <a:pt x="473746" y="154142"/>
                  <a:pt x="501613" y="193330"/>
                </a:cubicBezTo>
                <a:cubicBezTo>
                  <a:pt x="529480" y="232518"/>
                  <a:pt x="581732" y="276932"/>
                  <a:pt x="600891" y="313508"/>
                </a:cubicBezTo>
                <a:cubicBezTo>
                  <a:pt x="620050" y="350084"/>
                  <a:pt x="609600" y="381435"/>
                  <a:pt x="616567" y="412786"/>
                </a:cubicBezTo>
                <a:cubicBezTo>
                  <a:pt x="623534" y="444137"/>
                  <a:pt x="628758" y="472004"/>
                  <a:pt x="642692" y="501613"/>
                </a:cubicBezTo>
                <a:cubicBezTo>
                  <a:pt x="656626" y="531222"/>
                  <a:pt x="690590" y="563444"/>
                  <a:pt x="700169" y="590441"/>
                </a:cubicBezTo>
                <a:cubicBezTo>
                  <a:pt x="709748" y="617438"/>
                  <a:pt x="713232" y="640080"/>
                  <a:pt x="700169" y="663593"/>
                </a:cubicBezTo>
                <a:cubicBezTo>
                  <a:pt x="687106" y="687106"/>
                  <a:pt x="643563" y="711490"/>
                  <a:pt x="621792" y="731520"/>
                </a:cubicBezTo>
                <a:cubicBezTo>
                  <a:pt x="600021" y="751550"/>
                  <a:pt x="579119" y="758516"/>
                  <a:pt x="569540" y="783771"/>
                </a:cubicBezTo>
                <a:cubicBezTo>
                  <a:pt x="559961" y="809026"/>
                  <a:pt x="561702" y="847344"/>
                  <a:pt x="564315" y="883049"/>
                </a:cubicBezTo>
                <a:cubicBezTo>
                  <a:pt x="566928" y="918754"/>
                  <a:pt x="585216" y="980585"/>
                  <a:pt x="585216" y="998002"/>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3297065" y="2434917"/>
            <a:ext cx="250807" cy="888274"/>
          </a:xfrm>
          <a:custGeom>
            <a:avLst/>
            <a:gdLst>
              <a:gd name="connsiteX0" fmla="*/ 0 w 250807"/>
              <a:gd name="connsiteY0" fmla="*/ 0 h 888274"/>
              <a:gd name="connsiteX1" fmla="*/ 78377 w 250807"/>
              <a:gd name="connsiteY1" fmla="*/ 52251 h 888274"/>
              <a:gd name="connsiteX2" fmla="*/ 125404 w 250807"/>
              <a:gd name="connsiteY2" fmla="*/ 135853 h 888274"/>
              <a:gd name="connsiteX3" fmla="*/ 193330 w 250807"/>
              <a:gd name="connsiteY3" fmla="*/ 235131 h 888274"/>
              <a:gd name="connsiteX4" fmla="*/ 214231 w 250807"/>
              <a:gd name="connsiteY4" fmla="*/ 344859 h 888274"/>
              <a:gd name="connsiteX5" fmla="*/ 203781 w 250807"/>
              <a:gd name="connsiteY5" fmla="*/ 449362 h 888274"/>
              <a:gd name="connsiteX6" fmla="*/ 214231 w 250807"/>
              <a:gd name="connsiteY6" fmla="*/ 538189 h 888274"/>
              <a:gd name="connsiteX7" fmla="*/ 177655 w 250807"/>
              <a:gd name="connsiteY7" fmla="*/ 616566 h 888274"/>
              <a:gd name="connsiteX8" fmla="*/ 177655 w 250807"/>
              <a:gd name="connsiteY8" fmla="*/ 679268 h 888274"/>
              <a:gd name="connsiteX9" fmla="*/ 235132 w 250807"/>
              <a:gd name="connsiteY9" fmla="*/ 736745 h 888274"/>
              <a:gd name="connsiteX10" fmla="*/ 250807 w 250807"/>
              <a:gd name="connsiteY10" fmla="*/ 888274 h 88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7" h="888274">
                <a:moveTo>
                  <a:pt x="0" y="0"/>
                </a:moveTo>
                <a:cubicBezTo>
                  <a:pt x="28738" y="14804"/>
                  <a:pt x="57477" y="29609"/>
                  <a:pt x="78377" y="52251"/>
                </a:cubicBezTo>
                <a:cubicBezTo>
                  <a:pt x="99277" y="74893"/>
                  <a:pt x="106245" y="105373"/>
                  <a:pt x="125404" y="135853"/>
                </a:cubicBezTo>
                <a:cubicBezTo>
                  <a:pt x="144563" y="166333"/>
                  <a:pt x="178526" y="200297"/>
                  <a:pt x="193330" y="235131"/>
                </a:cubicBezTo>
                <a:cubicBezTo>
                  <a:pt x="208134" y="269965"/>
                  <a:pt x="212489" y="309154"/>
                  <a:pt x="214231" y="344859"/>
                </a:cubicBezTo>
                <a:cubicBezTo>
                  <a:pt x="215973" y="380564"/>
                  <a:pt x="203781" y="417140"/>
                  <a:pt x="203781" y="449362"/>
                </a:cubicBezTo>
                <a:cubicBezTo>
                  <a:pt x="203781" y="481584"/>
                  <a:pt x="218585" y="510322"/>
                  <a:pt x="214231" y="538189"/>
                </a:cubicBezTo>
                <a:cubicBezTo>
                  <a:pt x="209877" y="566056"/>
                  <a:pt x="183751" y="593053"/>
                  <a:pt x="177655" y="616566"/>
                </a:cubicBezTo>
                <a:cubicBezTo>
                  <a:pt x="171559" y="640079"/>
                  <a:pt x="168076" y="659238"/>
                  <a:pt x="177655" y="679268"/>
                </a:cubicBezTo>
                <a:cubicBezTo>
                  <a:pt x="187235" y="699298"/>
                  <a:pt x="222940" y="701911"/>
                  <a:pt x="235132" y="736745"/>
                </a:cubicBezTo>
                <a:cubicBezTo>
                  <a:pt x="247324" y="771579"/>
                  <a:pt x="249065" y="829926"/>
                  <a:pt x="250807" y="888274"/>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3705678" y="3839935"/>
            <a:ext cx="953407" cy="1009651"/>
          </a:xfrm>
          <a:custGeom>
            <a:avLst/>
            <a:gdLst>
              <a:gd name="connsiteX0" fmla="*/ 0 w 843643"/>
              <a:gd name="connsiteY0" fmla="*/ 29936 h 1066801"/>
              <a:gd name="connsiteX1" fmla="*/ 81643 w 843643"/>
              <a:gd name="connsiteY1" fmla="*/ 29936 h 1066801"/>
              <a:gd name="connsiteX2" fmla="*/ 277586 w 843643"/>
              <a:gd name="connsiteY2" fmla="*/ 209551 h 1066801"/>
              <a:gd name="connsiteX3" fmla="*/ 359229 w 843643"/>
              <a:gd name="connsiteY3" fmla="*/ 503465 h 1066801"/>
              <a:gd name="connsiteX4" fmla="*/ 522514 w 843643"/>
              <a:gd name="connsiteY4" fmla="*/ 781051 h 1066801"/>
              <a:gd name="connsiteX5" fmla="*/ 669471 w 843643"/>
              <a:gd name="connsiteY5" fmla="*/ 895351 h 1066801"/>
              <a:gd name="connsiteX6" fmla="*/ 816429 w 843643"/>
              <a:gd name="connsiteY6" fmla="*/ 1042308 h 1066801"/>
              <a:gd name="connsiteX7" fmla="*/ 832757 w 843643"/>
              <a:gd name="connsiteY7" fmla="*/ 1042308 h 1066801"/>
              <a:gd name="connsiteX0" fmla="*/ 0 w 843643"/>
              <a:gd name="connsiteY0" fmla="*/ 29936 h 1130754"/>
              <a:gd name="connsiteX1" fmla="*/ 81643 w 843643"/>
              <a:gd name="connsiteY1" fmla="*/ 29936 h 1130754"/>
              <a:gd name="connsiteX2" fmla="*/ 277586 w 843643"/>
              <a:gd name="connsiteY2" fmla="*/ 209551 h 1130754"/>
              <a:gd name="connsiteX3" fmla="*/ 359229 w 843643"/>
              <a:gd name="connsiteY3" fmla="*/ 503465 h 1130754"/>
              <a:gd name="connsiteX4" fmla="*/ 522514 w 843643"/>
              <a:gd name="connsiteY4" fmla="*/ 781051 h 1130754"/>
              <a:gd name="connsiteX5" fmla="*/ 669471 w 843643"/>
              <a:gd name="connsiteY5" fmla="*/ 895351 h 1130754"/>
              <a:gd name="connsiteX6" fmla="*/ 816429 w 843643"/>
              <a:gd name="connsiteY6" fmla="*/ 1042308 h 1130754"/>
              <a:gd name="connsiteX7" fmla="*/ 832757 w 843643"/>
              <a:gd name="connsiteY7" fmla="*/ 1118508 h 1130754"/>
              <a:gd name="connsiteX0" fmla="*/ 0 w 843643"/>
              <a:gd name="connsiteY0" fmla="*/ 29936 h 1231901"/>
              <a:gd name="connsiteX1" fmla="*/ 81643 w 843643"/>
              <a:gd name="connsiteY1" fmla="*/ 29936 h 1231901"/>
              <a:gd name="connsiteX2" fmla="*/ 277586 w 843643"/>
              <a:gd name="connsiteY2" fmla="*/ 209551 h 1231901"/>
              <a:gd name="connsiteX3" fmla="*/ 359229 w 843643"/>
              <a:gd name="connsiteY3" fmla="*/ 503465 h 1231901"/>
              <a:gd name="connsiteX4" fmla="*/ 522514 w 843643"/>
              <a:gd name="connsiteY4" fmla="*/ 781051 h 1231901"/>
              <a:gd name="connsiteX5" fmla="*/ 669471 w 843643"/>
              <a:gd name="connsiteY5" fmla="*/ 895351 h 1231901"/>
              <a:gd name="connsiteX6" fmla="*/ 816429 w 843643"/>
              <a:gd name="connsiteY6" fmla="*/ 1194708 h 1231901"/>
              <a:gd name="connsiteX7" fmla="*/ 832757 w 843643"/>
              <a:gd name="connsiteY7" fmla="*/ 1118508 h 1231901"/>
              <a:gd name="connsiteX0" fmla="*/ 0 w 816429"/>
              <a:gd name="connsiteY0" fmla="*/ 29936 h 1194708"/>
              <a:gd name="connsiteX1" fmla="*/ 81643 w 816429"/>
              <a:gd name="connsiteY1" fmla="*/ 29936 h 1194708"/>
              <a:gd name="connsiteX2" fmla="*/ 277586 w 816429"/>
              <a:gd name="connsiteY2" fmla="*/ 209551 h 1194708"/>
              <a:gd name="connsiteX3" fmla="*/ 359229 w 816429"/>
              <a:gd name="connsiteY3" fmla="*/ 503465 h 1194708"/>
              <a:gd name="connsiteX4" fmla="*/ 522514 w 816429"/>
              <a:gd name="connsiteY4" fmla="*/ 781051 h 1194708"/>
              <a:gd name="connsiteX5" fmla="*/ 669471 w 816429"/>
              <a:gd name="connsiteY5" fmla="*/ 895351 h 1194708"/>
              <a:gd name="connsiteX6" fmla="*/ 816429 w 816429"/>
              <a:gd name="connsiteY6" fmla="*/ 1194708 h 11947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522514 w 1045029"/>
              <a:gd name="connsiteY4" fmla="*/ 781051 h 966108"/>
              <a:gd name="connsiteX5" fmla="*/ 669471 w 1045029"/>
              <a:gd name="connsiteY5" fmla="*/ 895351 h 966108"/>
              <a:gd name="connsiteX6" fmla="*/ 1045029 w 1045029"/>
              <a:gd name="connsiteY6"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669471 w 1045029"/>
              <a:gd name="connsiteY4" fmla="*/ 895351 h 966108"/>
              <a:gd name="connsiteX5" fmla="*/ 1045029 w 1045029"/>
              <a:gd name="connsiteY5"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1045029 w 1045029"/>
              <a:gd name="connsiteY4"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1045029 w 1045029"/>
              <a:gd name="connsiteY3" fmla="*/ 966108 h 966108"/>
              <a:gd name="connsiteX0" fmla="*/ 0 w 277586"/>
              <a:gd name="connsiteY0" fmla="*/ 29936 h 209551"/>
              <a:gd name="connsiteX1" fmla="*/ 81643 w 277586"/>
              <a:gd name="connsiteY1" fmla="*/ 29936 h 209551"/>
              <a:gd name="connsiteX2" fmla="*/ 277586 w 277586"/>
              <a:gd name="connsiteY2" fmla="*/ 209551 h 209551"/>
              <a:gd name="connsiteX0" fmla="*/ 66221 w 953407"/>
              <a:gd name="connsiteY0" fmla="*/ 144236 h 1009651"/>
              <a:gd name="connsiteX1" fmla="*/ 147864 w 953407"/>
              <a:gd name="connsiteY1" fmla="*/ 144236 h 1009651"/>
              <a:gd name="connsiteX2" fmla="*/ 953407 w 953407"/>
              <a:gd name="connsiteY2" fmla="*/ 1009651 h 1009651"/>
              <a:gd name="connsiteX0" fmla="*/ 66221 w 953407"/>
              <a:gd name="connsiteY0" fmla="*/ 144236 h 1009651"/>
              <a:gd name="connsiteX1" fmla="*/ 147864 w 953407"/>
              <a:gd name="connsiteY1" fmla="*/ 144236 h 1009651"/>
              <a:gd name="connsiteX2" fmla="*/ 725759 w 953407"/>
              <a:gd name="connsiteY2" fmla="*/ 616655 h 1009651"/>
              <a:gd name="connsiteX3" fmla="*/ 953407 w 953407"/>
              <a:gd name="connsiteY3" fmla="*/ 1009651 h 1009651"/>
            </a:gdLst>
            <a:ahLst/>
            <a:cxnLst>
              <a:cxn ang="0">
                <a:pos x="connsiteX0" y="connsiteY0"/>
              </a:cxn>
              <a:cxn ang="0">
                <a:pos x="connsiteX1" y="connsiteY1"/>
              </a:cxn>
              <a:cxn ang="0">
                <a:pos x="connsiteX2" y="connsiteY2"/>
              </a:cxn>
              <a:cxn ang="0">
                <a:pos x="connsiteX3" y="connsiteY3"/>
              </a:cxn>
            </a:cxnLst>
            <a:rect l="l" t="t" r="r" b="b"/>
            <a:pathLst>
              <a:path w="953407" h="1009651">
                <a:moveTo>
                  <a:pt x="66221" y="144236"/>
                </a:moveTo>
                <a:cubicBezTo>
                  <a:pt x="83910" y="129268"/>
                  <a:pt x="0" y="0"/>
                  <a:pt x="147864" y="144236"/>
                </a:cubicBezTo>
                <a:cubicBezTo>
                  <a:pt x="232387" y="222973"/>
                  <a:pt x="591502" y="472419"/>
                  <a:pt x="725759" y="616655"/>
                </a:cubicBezTo>
                <a:cubicBezTo>
                  <a:pt x="860016" y="760891"/>
                  <a:pt x="890066" y="944152"/>
                  <a:pt x="953407" y="1009651"/>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Left Arrow 36"/>
          <p:cNvSpPr/>
          <p:nvPr/>
        </p:nvSpPr>
        <p:spPr>
          <a:xfrm rot="1920282" flipH="1">
            <a:off x="615097" y="1208130"/>
            <a:ext cx="1306478" cy="2695853"/>
          </a:xfrm>
          <a:prstGeom prst="leftArrow">
            <a:avLst/>
          </a:prstGeom>
          <a:blipFill dpi="0" rotWithShape="1">
            <a:blip r:embed="rId5">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par>
                                <p:cTn id="15" presetID="10" presetClass="exit" presetSubtype="0" fill="hold" nodeType="withEffect">
                                  <p:stCondLst>
                                    <p:cond delay="0"/>
                                  </p:stCondLst>
                                  <p:childTnLst>
                                    <p:animEffect transition="out" filter="fade">
                                      <p:cBhvr>
                                        <p:cTn id="16" dur="1000"/>
                                        <p:tgtEl>
                                          <p:spTgt spid="72"/>
                                        </p:tgtEl>
                                      </p:cBhvr>
                                    </p:animEffect>
                                    <p:set>
                                      <p:cBhvr>
                                        <p:cTn id="17" dur="1" fill="hold">
                                          <p:stCondLst>
                                            <p:cond delay="999"/>
                                          </p:stCondLst>
                                        </p:cTn>
                                        <p:tgtEl>
                                          <p:spTgt spid="72"/>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1000"/>
                                        <p:tgtEl>
                                          <p:spTgt spid="73"/>
                                        </p:tgtEl>
                                      </p:cBhvr>
                                    </p:animEffect>
                                    <p:set>
                                      <p:cBhvr>
                                        <p:cTn id="20" dur="1" fill="hold">
                                          <p:stCondLst>
                                            <p:cond delay="999"/>
                                          </p:stCondLst>
                                        </p:cTn>
                                        <p:tgtEl>
                                          <p:spTgt spid="7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74"/>
                                        </p:tgtEl>
                                      </p:cBhvr>
                                    </p:animEffect>
                                    <p:set>
                                      <p:cBhvr>
                                        <p:cTn id="23" dur="1" fill="hold">
                                          <p:stCondLst>
                                            <p:cond delay="999"/>
                                          </p:stCondLst>
                                        </p:cTn>
                                        <p:tgtEl>
                                          <p:spTgt spid="74"/>
                                        </p:tgtEl>
                                        <p:attrNameLst>
                                          <p:attrName>style.visibility</p:attrName>
                                        </p:attrNameLst>
                                      </p:cBhvr>
                                      <p:to>
                                        <p:strVal val="hidden"/>
                                      </p:to>
                                    </p:set>
                                  </p:childTnLst>
                                </p:cTn>
                              </p:par>
                              <p:par>
                                <p:cTn id="24" presetID="7" presetClass="emph" presetSubtype="2" fill="hold" nodeType="withEffect">
                                  <p:stCondLst>
                                    <p:cond delay="0"/>
                                  </p:stCondLst>
                                  <p:childTnLst>
                                    <p:animClr clrSpc="rgb">
                                      <p:cBhvr>
                                        <p:cTn id="25" dur="1000" fill="hold"/>
                                        <p:tgtEl>
                                          <p:spTgt spid="71"/>
                                        </p:tgtEl>
                                        <p:attrNameLst>
                                          <p:attrName>stroke.color</p:attrName>
                                        </p:attrNameLst>
                                      </p:cBhvr>
                                      <p:to>
                                        <a:srgbClr val="FF0000"/>
                                      </p:to>
                                    </p:animClr>
                                    <p:set>
                                      <p:cBhvr>
                                        <p:cTn id="26" dur="1000" fill="hold"/>
                                        <p:tgtEl>
                                          <p:spTgt spid="71"/>
                                        </p:tgtEl>
                                        <p:attrNameLst>
                                          <p:attrName>stroke.on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9">
                                            <p:bg/>
                                          </p:spTgt>
                                        </p:tgtEl>
                                        <p:attrNameLst>
                                          <p:attrName>style.visibility</p:attrName>
                                        </p:attrNameLst>
                                      </p:cBhvr>
                                      <p:to>
                                        <p:strVal val="visible"/>
                                      </p:to>
                                    </p:set>
                                    <p:animEffect transition="in" filter="fade">
                                      <p:cBhvr>
                                        <p:cTn id="31" dur="1000"/>
                                        <p:tgtEl>
                                          <p:spTgt spid="39">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xEl>
                                              <p:pRg st="0" end="0"/>
                                            </p:txEl>
                                          </p:spTgt>
                                        </p:tgtEl>
                                        <p:attrNameLst>
                                          <p:attrName>style.visibility</p:attrName>
                                        </p:attrNameLst>
                                      </p:cBhvr>
                                      <p:to>
                                        <p:strVal val="visible"/>
                                      </p:to>
                                    </p:set>
                                    <p:animEffect transition="in" filter="fade">
                                      <p:cBhvr>
                                        <p:cTn id="34" dur="1000"/>
                                        <p:tgtEl>
                                          <p:spTgt spid="3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9">
                                            <p:txEl>
                                              <p:pRg st="1" end="1"/>
                                            </p:txEl>
                                          </p:spTgt>
                                        </p:tgtEl>
                                        <p:attrNameLst>
                                          <p:attrName>style.visibility</p:attrName>
                                        </p:attrNameLst>
                                      </p:cBhvr>
                                      <p:to>
                                        <p:strVal val="visible"/>
                                      </p:to>
                                    </p:set>
                                    <p:animEffect transition="in" filter="wipe(left)">
                                      <p:cBhvr>
                                        <p:cTn id="39" dur="1000"/>
                                        <p:tgtEl>
                                          <p:spTgt spid="39">
                                            <p:txEl>
                                              <p:pRg st="1" end="1"/>
                                            </p:txEl>
                                          </p:spTgt>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2000"/>
                                        <p:tgtEl>
                                          <p:spTgt spid="25"/>
                                        </p:tgtEl>
                                      </p:cBhvr>
                                    </p:animEffect>
                                  </p:childTnLst>
                                </p:cTn>
                              </p:par>
                              <p:par>
                                <p:cTn id="44" presetID="22" presetClass="entr" presetSubtype="1" fill="hold" grpId="0" nodeType="withEffect">
                                  <p:stCondLst>
                                    <p:cond delay="100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1000"/>
                                        <p:tgtEl>
                                          <p:spTgt spid="31"/>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30"/>
                                        </p:tgtEl>
                                        <p:attrNameLst>
                                          <p:attrName>style.visibility</p:attrName>
                                        </p:attrNameLst>
                                      </p:cBhvr>
                                      <p:to>
                                        <p:strVal val="visible"/>
                                      </p:to>
                                    </p:set>
                                    <p:animEffect transition="in" filter="wipe(up)">
                                      <p:cBhvr>
                                        <p:cTn id="49" dur="1000"/>
                                        <p:tgtEl>
                                          <p:spTgt spid="30"/>
                                        </p:tgtEl>
                                      </p:cBhvr>
                                    </p:animEffect>
                                  </p:childTnLst>
                                </p:cTn>
                              </p:par>
                            </p:childTnLst>
                          </p:cTn>
                        </p:par>
                        <p:par>
                          <p:cTn id="50" fill="hold">
                            <p:stCondLst>
                              <p:cond delay="3000"/>
                            </p:stCondLst>
                            <p:childTnLst>
                              <p:par>
                                <p:cTn id="51" presetID="22" presetClass="entr" presetSubtype="8"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left)">
                                      <p:cBhvr>
                                        <p:cTn id="53" dur="10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9">
                                            <p:txEl>
                                              <p:pRg st="2" end="2"/>
                                            </p:txEl>
                                          </p:spTgt>
                                        </p:tgtEl>
                                        <p:attrNameLst>
                                          <p:attrName>style.visibility</p:attrName>
                                        </p:attrNameLst>
                                      </p:cBhvr>
                                      <p:to>
                                        <p:strVal val="visible"/>
                                      </p:to>
                                    </p:set>
                                    <p:animEffect transition="in" filter="wipe(left)">
                                      <p:cBhvr>
                                        <p:cTn id="58" dur="1000"/>
                                        <p:tgtEl>
                                          <p:spTgt spid="39">
                                            <p:txEl>
                                              <p:pRg st="2" end="2"/>
                                            </p:txEl>
                                          </p:spTgt>
                                        </p:tgtEl>
                                      </p:cBhvr>
                                    </p:animEffect>
                                  </p:childTnLst>
                                </p:cTn>
                              </p:par>
                            </p:childTnLst>
                          </p:cTn>
                        </p:par>
                        <p:par>
                          <p:cTn id="59" fill="hold">
                            <p:stCondLst>
                              <p:cond delay="1000"/>
                            </p:stCondLst>
                            <p:childTnLst>
                              <p:par>
                                <p:cTn id="60" presetID="22" presetClass="entr" presetSubtype="8" fill="hold" grpId="0" nodeType="after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left)">
                                      <p:cBhvr>
                                        <p:cTn id="62" dur="20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9">
                                            <p:txEl>
                                              <p:pRg st="3" end="3"/>
                                            </p:txEl>
                                          </p:spTgt>
                                        </p:tgtEl>
                                        <p:attrNameLst>
                                          <p:attrName>style.visibility</p:attrName>
                                        </p:attrNameLst>
                                      </p:cBhvr>
                                      <p:to>
                                        <p:strVal val="visible"/>
                                      </p:to>
                                    </p:set>
                                    <p:animEffect transition="in" filter="wipe(left)">
                                      <p:cBhvr>
                                        <p:cTn id="67" dur="1000"/>
                                        <p:tgtEl>
                                          <p:spTgt spid="39">
                                            <p:txEl>
                                              <p:pRg st="3" end="3"/>
                                            </p:txEl>
                                          </p:spTgt>
                                        </p:tgtEl>
                                      </p:cBhvr>
                                    </p:animEffect>
                                  </p:childTnLst>
                                </p:cTn>
                              </p:par>
                              <p:par>
                                <p:cTn id="68" presetID="22" presetClass="entr" presetSubtype="8" fill="hold" nodeType="withEffect">
                                  <p:stCondLst>
                                    <p:cond delay="100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2000"/>
                                        <p:tgtEl>
                                          <p:spTgt spid="13"/>
                                        </p:tgtEl>
                                      </p:cBhvr>
                                    </p:animEffect>
                                  </p:childTnLst>
                                </p:cTn>
                              </p:par>
                              <p:par>
                                <p:cTn id="71" presetID="22" presetClass="entr" presetSubtype="8" fill="hold" grpId="0" nodeType="withEffect">
                                  <p:stCondLst>
                                    <p:cond delay="250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10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dissolve">
                                      <p:cBhvr>
                                        <p:cTn id="78" dur="1000"/>
                                        <p:tgtEl>
                                          <p:spTgt spid="37"/>
                                        </p:tgtEl>
                                      </p:cBhvr>
                                    </p:animEffect>
                                  </p:childTnLst>
                                </p:cTn>
                              </p:par>
                              <p:par>
                                <p:cTn id="79" presetID="0" presetClass="path" presetSubtype="0" accel="50000" decel="50000" fill="hold" grpId="2" nodeType="withEffect">
                                  <p:stCondLst>
                                    <p:cond delay="0"/>
                                  </p:stCondLst>
                                  <p:childTnLst>
                                    <p:animMotion origin="layout" path="M -1.66667E-6 -1.85185E-6 C 0.00938 -0.00416 0.00938 0.00301 0.01788 0.00463 C 0.025 0.00602 0.03212 0.00625 0.03924 0.00718 C 0.04219 0.00949 0.04497 0.0125 0.04809 0.01435 C 0.05156 0.01644 0.05886 0.01898 0.05886 0.01921 C 0.07327 0.03357 0.0934 0.03773 0.11059 0.04514 C 0.11302 0.04746 0.11528 0.05046 0.11788 0.05232 C 0.12066 0.0544 0.12413 0.05463 0.12674 0.05718 C 0.13976 0.06968 0.11771 0.06111 0.13924 0.06667 C 0.14167 0.06829 0.14427 0.06898 0.14636 0.0713 C 0.14809 0.07315 0.14827 0.07685 0.15 0.07847 C 0.15261 0.08102 0.1559 0.08171 0.15886 0.08334 C 0.16667 0.09375 0.17361 0.09699 0.18386 0.10232 C 0.18924 0.10949 0.19288 0.11366 0.2 0.11667 C 0.20643 0.12986 0.21632 0.13519 0.225 0.14514 C 0.22691 0.14746 0.22813 0.1507 0.23038 0.15232 C 0.23368 0.15486 0.24097 0.15718 0.24097 0.15741 C 0.25139 0.16759 0.24757 0.17014 0.26059 0.17384 C 0.27084 0.19421 0.25712 0.16898 0.26962 0.18565 C 0.27778 0.19653 0.26788 0.19051 0.27847 0.19514 C 0.28698 0.20648 0.29132 0.21597 0.30347 0.2213 C 0.31024 0.23033 0.31962 0.23704 0.325 0.24769 C 0.32969 0.25718 0.32899 0.26296 0.3375 0.26667 C 0.34045 0.27847 0.34219 0.29028 0.34462 0.30232 C 0.34584 0.30857 0.34531 0.31597 0.34809 0.3213 C 0.35052 0.32616 0.35538 0.33565 0.35538 0.33588 C 0.3599 0.3544 0.36215 0.37384 0.36597 0.39283 C 0.3724 0.42384 0.37986 0.45417 0.38559 0.48565 C 0.3875 0.49607 0.39028 0.50648 0.39288 0.51667 " pathEditMode="relative" rAng="0" ptsTypes="fffffffffffffffffffffffffffff">
                                      <p:cBhvr>
                                        <p:cTn id="80" dur="3000" fill="hold"/>
                                        <p:tgtEl>
                                          <p:spTgt spid="37"/>
                                        </p:tgtEl>
                                        <p:attrNameLst>
                                          <p:attrName>ppt_x</p:attrName>
                                          <p:attrName>ppt_y</p:attrName>
                                        </p:attrNameLst>
                                      </p:cBhvr>
                                      <p:rCtr x="196" y="256"/>
                                    </p:animMotion>
                                  </p:childTnLst>
                                </p:cTn>
                              </p:par>
                              <p:par>
                                <p:cTn id="81" presetID="8" presetClass="emph" presetSubtype="0" fill="hold" grpId="3" nodeType="withEffect">
                                  <p:stCondLst>
                                    <p:cond delay="0"/>
                                  </p:stCondLst>
                                  <p:childTnLst>
                                    <p:animRot by="2400000">
                                      <p:cBhvr>
                                        <p:cTn id="82" dur="3000" fill="hold"/>
                                        <p:tgtEl>
                                          <p:spTgt spid="37"/>
                                        </p:tgtEl>
                                        <p:attrNameLst>
                                          <p:attrName>r</p:attrName>
                                        </p:attrNameLst>
                                      </p:cBhvr>
                                    </p:animRot>
                                  </p:childTnLst>
                                </p:cTn>
                              </p:par>
                              <p:par>
                                <p:cTn id="83" presetID="9" presetClass="exit" presetSubtype="0" fill="hold" grpId="1" nodeType="withEffect">
                                  <p:stCondLst>
                                    <p:cond delay="2000"/>
                                  </p:stCondLst>
                                  <p:childTnLst>
                                    <p:animEffect transition="out" filter="dissolve">
                                      <p:cBhvr>
                                        <p:cTn id="84" dur="2000"/>
                                        <p:tgtEl>
                                          <p:spTgt spid="37"/>
                                        </p:tgtEl>
                                      </p:cBhvr>
                                    </p:animEffect>
                                    <p:set>
                                      <p:cBhvr>
                                        <p:cTn id="85" dur="1" fill="hold">
                                          <p:stCondLst>
                                            <p:cond delay="1999"/>
                                          </p:stCondLst>
                                        </p:cTn>
                                        <p:tgtEl>
                                          <p:spTgt spid="37"/>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fade">
                                      <p:cBhvr>
                                        <p:cTn id="90" dur="10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3" grpId="0" animBg="1"/>
      <p:bldP spid="39" grpId="0" build="allAtOnce" animBg="1"/>
      <p:bldP spid="40" grpId="0" animBg="1"/>
      <p:bldP spid="35" grpId="0" animBg="1"/>
      <p:bldP spid="33" grpId="0" animBg="1"/>
      <p:bldP spid="26" grpId="0" animBg="1"/>
      <p:bldP spid="25" grpId="0" animBg="1"/>
      <p:bldP spid="31" grpId="0" animBg="1"/>
      <p:bldP spid="30" grpId="0" animBg="1"/>
      <p:bldP spid="32" grpId="0" animBg="1"/>
      <p:bldP spid="37" grpId="0" animBg="1"/>
      <p:bldP spid="37" grpId="1" animBg="1"/>
      <p:bldP spid="37" grpId="2" animBg="1"/>
      <p:bldP spid="37" grpId="3"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15937" y="1216152"/>
            <a:ext cx="9412337" cy="5888182"/>
            <a:chOff x="-108528" y="1219200"/>
            <a:chExt cx="9412337" cy="5888182"/>
          </a:xfrm>
        </p:grpSpPr>
        <p:pic>
          <p:nvPicPr>
            <p:cNvPr id="3"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 name="Freeform 3"/>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7"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8" name="Freeform 7"/>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47"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37" name="Group 36"/>
          <p:cNvGrpSpPr/>
          <p:nvPr/>
        </p:nvGrpSpPr>
        <p:grpSpPr>
          <a:xfrm>
            <a:off x="1143000" y="2133600"/>
            <a:ext cx="2923843" cy="2007589"/>
            <a:chOff x="1143000" y="2167128"/>
            <a:chExt cx="2923843" cy="2007589"/>
          </a:xfrm>
        </p:grpSpPr>
        <p:pic>
          <p:nvPicPr>
            <p:cNvPr id="38" name="Picture 9"/>
            <p:cNvPicPr>
              <a:picLocks noChangeAspect="1" noChangeArrowheads="1"/>
            </p:cNvPicPr>
            <p:nvPr/>
          </p:nvPicPr>
          <p:blipFill>
            <a:blip r:embed="rId3" cstate="print"/>
            <a:srcRect/>
            <a:stretch>
              <a:fillRect/>
            </a:stretch>
          </p:blipFill>
          <p:spPr bwMode="auto">
            <a:xfrm>
              <a:off x="1143000" y="2167128"/>
              <a:ext cx="2923843" cy="2007589"/>
            </a:xfrm>
            <a:prstGeom prst="rect">
              <a:avLst/>
            </a:prstGeom>
            <a:noFill/>
            <a:ln w="9525">
              <a:noFill/>
              <a:miter lim="800000"/>
              <a:headEnd/>
              <a:tailEnd/>
            </a:ln>
            <a:effectLst/>
          </p:spPr>
        </p:pic>
        <p:sp>
          <p:nvSpPr>
            <p:cNvPr id="39" name="Freeform 38"/>
            <p:cNvSpPr/>
            <p:nvPr/>
          </p:nvSpPr>
          <p:spPr>
            <a:xfrm>
              <a:off x="1170432" y="2217420"/>
              <a:ext cx="2845308" cy="1476756"/>
            </a:xfrm>
            <a:custGeom>
              <a:avLst/>
              <a:gdLst>
                <a:gd name="connsiteX0" fmla="*/ 9144 w 2845308"/>
                <a:gd name="connsiteY0" fmla="*/ 571500 h 1476756"/>
                <a:gd name="connsiteX1" fmla="*/ 201168 w 2845308"/>
                <a:gd name="connsiteY1" fmla="*/ 278892 h 1476756"/>
                <a:gd name="connsiteX2" fmla="*/ 411480 w 2845308"/>
                <a:gd name="connsiteY2" fmla="*/ 187452 h 1476756"/>
                <a:gd name="connsiteX3" fmla="*/ 731520 w 2845308"/>
                <a:gd name="connsiteY3" fmla="*/ 178308 h 1476756"/>
                <a:gd name="connsiteX4" fmla="*/ 914400 w 2845308"/>
                <a:gd name="connsiteY4" fmla="*/ 50292 h 1476756"/>
                <a:gd name="connsiteX5" fmla="*/ 1508760 w 2845308"/>
                <a:gd name="connsiteY5" fmla="*/ 4572 h 1476756"/>
                <a:gd name="connsiteX6" fmla="*/ 1673352 w 2845308"/>
                <a:gd name="connsiteY6" fmla="*/ 22860 h 1476756"/>
                <a:gd name="connsiteX7" fmla="*/ 1719072 w 2845308"/>
                <a:gd name="connsiteY7" fmla="*/ 77724 h 1476756"/>
                <a:gd name="connsiteX8" fmla="*/ 1746504 w 2845308"/>
                <a:gd name="connsiteY8" fmla="*/ 196596 h 1476756"/>
                <a:gd name="connsiteX9" fmla="*/ 1847088 w 2845308"/>
                <a:gd name="connsiteY9" fmla="*/ 251460 h 1476756"/>
                <a:gd name="connsiteX10" fmla="*/ 2002536 w 2845308"/>
                <a:gd name="connsiteY10" fmla="*/ 288036 h 1476756"/>
                <a:gd name="connsiteX11" fmla="*/ 2020824 w 2845308"/>
                <a:gd name="connsiteY11" fmla="*/ 507492 h 1476756"/>
                <a:gd name="connsiteX12" fmla="*/ 2002536 w 2845308"/>
                <a:gd name="connsiteY12" fmla="*/ 745236 h 1476756"/>
                <a:gd name="connsiteX13" fmla="*/ 2249424 w 2845308"/>
                <a:gd name="connsiteY13" fmla="*/ 937260 h 1476756"/>
                <a:gd name="connsiteX14" fmla="*/ 2395728 w 2845308"/>
                <a:gd name="connsiteY14" fmla="*/ 1037844 h 1476756"/>
                <a:gd name="connsiteX15" fmla="*/ 2514600 w 2845308"/>
                <a:gd name="connsiteY15" fmla="*/ 1138428 h 1476756"/>
                <a:gd name="connsiteX16" fmla="*/ 2578608 w 2845308"/>
                <a:gd name="connsiteY16" fmla="*/ 1010412 h 1476756"/>
                <a:gd name="connsiteX17" fmla="*/ 2633472 w 2845308"/>
                <a:gd name="connsiteY17" fmla="*/ 909828 h 1476756"/>
                <a:gd name="connsiteX18" fmla="*/ 2752344 w 2845308"/>
                <a:gd name="connsiteY18" fmla="*/ 955548 h 1476756"/>
                <a:gd name="connsiteX19" fmla="*/ 2843784 w 2845308"/>
                <a:gd name="connsiteY19" fmla="*/ 1330452 h 1476756"/>
                <a:gd name="connsiteX20" fmla="*/ 2761488 w 2845308"/>
                <a:gd name="connsiteY20" fmla="*/ 1467612 h 1476756"/>
                <a:gd name="connsiteX21" fmla="*/ 2532888 w 2845308"/>
                <a:gd name="connsiteY21" fmla="*/ 1385316 h 1476756"/>
                <a:gd name="connsiteX22" fmla="*/ 2423160 w 2845308"/>
                <a:gd name="connsiteY22" fmla="*/ 1367028 h 1476756"/>
                <a:gd name="connsiteX23" fmla="*/ 2395728 w 2845308"/>
                <a:gd name="connsiteY23" fmla="*/ 1184148 h 1476756"/>
                <a:gd name="connsiteX24" fmla="*/ 2212848 w 2845308"/>
                <a:gd name="connsiteY24" fmla="*/ 1101852 h 1476756"/>
                <a:gd name="connsiteX25" fmla="*/ 2130552 w 2845308"/>
                <a:gd name="connsiteY25" fmla="*/ 1046988 h 1476756"/>
                <a:gd name="connsiteX26" fmla="*/ 2075688 w 2845308"/>
                <a:gd name="connsiteY26" fmla="*/ 982980 h 1476756"/>
                <a:gd name="connsiteX27" fmla="*/ 1847088 w 2845308"/>
                <a:gd name="connsiteY27" fmla="*/ 1037844 h 1476756"/>
                <a:gd name="connsiteX28" fmla="*/ 1536192 w 2845308"/>
                <a:gd name="connsiteY28" fmla="*/ 845820 h 1476756"/>
                <a:gd name="connsiteX29" fmla="*/ 1188720 w 2845308"/>
                <a:gd name="connsiteY29" fmla="*/ 644652 h 1476756"/>
                <a:gd name="connsiteX30" fmla="*/ 612648 w 2845308"/>
                <a:gd name="connsiteY30" fmla="*/ 626364 h 1476756"/>
                <a:gd name="connsiteX31" fmla="*/ 146304 w 2845308"/>
                <a:gd name="connsiteY31" fmla="*/ 626364 h 1476756"/>
                <a:gd name="connsiteX32" fmla="*/ 9144 w 2845308"/>
                <a:gd name="connsiteY32" fmla="*/ 571500 h 1476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45308" h="1476756">
                  <a:moveTo>
                    <a:pt x="9144" y="571500"/>
                  </a:moveTo>
                  <a:cubicBezTo>
                    <a:pt x="18288" y="513588"/>
                    <a:pt x="134112" y="342900"/>
                    <a:pt x="201168" y="278892"/>
                  </a:cubicBezTo>
                  <a:cubicBezTo>
                    <a:pt x="268224" y="214884"/>
                    <a:pt x="323088" y="204216"/>
                    <a:pt x="411480" y="187452"/>
                  </a:cubicBezTo>
                  <a:cubicBezTo>
                    <a:pt x="499872" y="170688"/>
                    <a:pt x="647700" y="201168"/>
                    <a:pt x="731520" y="178308"/>
                  </a:cubicBezTo>
                  <a:cubicBezTo>
                    <a:pt x="815340" y="155448"/>
                    <a:pt x="784860" y="79248"/>
                    <a:pt x="914400" y="50292"/>
                  </a:cubicBezTo>
                  <a:cubicBezTo>
                    <a:pt x="1043940" y="21336"/>
                    <a:pt x="1382268" y="9144"/>
                    <a:pt x="1508760" y="4572"/>
                  </a:cubicBezTo>
                  <a:cubicBezTo>
                    <a:pt x="1635252" y="0"/>
                    <a:pt x="1638300" y="10668"/>
                    <a:pt x="1673352" y="22860"/>
                  </a:cubicBezTo>
                  <a:cubicBezTo>
                    <a:pt x="1708404" y="35052"/>
                    <a:pt x="1706880" y="48768"/>
                    <a:pt x="1719072" y="77724"/>
                  </a:cubicBezTo>
                  <a:cubicBezTo>
                    <a:pt x="1731264" y="106680"/>
                    <a:pt x="1725168" y="167640"/>
                    <a:pt x="1746504" y="196596"/>
                  </a:cubicBezTo>
                  <a:cubicBezTo>
                    <a:pt x="1767840" y="225552"/>
                    <a:pt x="1804416" y="236220"/>
                    <a:pt x="1847088" y="251460"/>
                  </a:cubicBezTo>
                  <a:cubicBezTo>
                    <a:pt x="1889760" y="266700"/>
                    <a:pt x="1973580" y="245364"/>
                    <a:pt x="2002536" y="288036"/>
                  </a:cubicBezTo>
                  <a:cubicBezTo>
                    <a:pt x="2031492" y="330708"/>
                    <a:pt x="2020824" y="431292"/>
                    <a:pt x="2020824" y="507492"/>
                  </a:cubicBezTo>
                  <a:cubicBezTo>
                    <a:pt x="2020824" y="583692"/>
                    <a:pt x="1964436" y="673608"/>
                    <a:pt x="2002536" y="745236"/>
                  </a:cubicBezTo>
                  <a:cubicBezTo>
                    <a:pt x="2040636" y="816864"/>
                    <a:pt x="2183892" y="888492"/>
                    <a:pt x="2249424" y="937260"/>
                  </a:cubicBezTo>
                  <a:cubicBezTo>
                    <a:pt x="2314956" y="986028"/>
                    <a:pt x="2351532" y="1004316"/>
                    <a:pt x="2395728" y="1037844"/>
                  </a:cubicBezTo>
                  <a:cubicBezTo>
                    <a:pt x="2439924" y="1071372"/>
                    <a:pt x="2484120" y="1143000"/>
                    <a:pt x="2514600" y="1138428"/>
                  </a:cubicBezTo>
                  <a:cubicBezTo>
                    <a:pt x="2545080" y="1133856"/>
                    <a:pt x="2558796" y="1048512"/>
                    <a:pt x="2578608" y="1010412"/>
                  </a:cubicBezTo>
                  <a:cubicBezTo>
                    <a:pt x="2598420" y="972312"/>
                    <a:pt x="2604516" y="918972"/>
                    <a:pt x="2633472" y="909828"/>
                  </a:cubicBezTo>
                  <a:cubicBezTo>
                    <a:pt x="2662428" y="900684"/>
                    <a:pt x="2717292" y="885444"/>
                    <a:pt x="2752344" y="955548"/>
                  </a:cubicBezTo>
                  <a:cubicBezTo>
                    <a:pt x="2787396" y="1025652"/>
                    <a:pt x="2842260" y="1245108"/>
                    <a:pt x="2843784" y="1330452"/>
                  </a:cubicBezTo>
                  <a:cubicBezTo>
                    <a:pt x="2845308" y="1415796"/>
                    <a:pt x="2813304" y="1458468"/>
                    <a:pt x="2761488" y="1467612"/>
                  </a:cubicBezTo>
                  <a:cubicBezTo>
                    <a:pt x="2709672" y="1476756"/>
                    <a:pt x="2589276" y="1402080"/>
                    <a:pt x="2532888" y="1385316"/>
                  </a:cubicBezTo>
                  <a:cubicBezTo>
                    <a:pt x="2476500" y="1368552"/>
                    <a:pt x="2446020" y="1400556"/>
                    <a:pt x="2423160" y="1367028"/>
                  </a:cubicBezTo>
                  <a:cubicBezTo>
                    <a:pt x="2400300" y="1333500"/>
                    <a:pt x="2430780" y="1228344"/>
                    <a:pt x="2395728" y="1184148"/>
                  </a:cubicBezTo>
                  <a:cubicBezTo>
                    <a:pt x="2360676" y="1139952"/>
                    <a:pt x="2257044" y="1124712"/>
                    <a:pt x="2212848" y="1101852"/>
                  </a:cubicBezTo>
                  <a:cubicBezTo>
                    <a:pt x="2168652" y="1078992"/>
                    <a:pt x="2153412" y="1066800"/>
                    <a:pt x="2130552" y="1046988"/>
                  </a:cubicBezTo>
                  <a:cubicBezTo>
                    <a:pt x="2107692" y="1027176"/>
                    <a:pt x="2122932" y="984504"/>
                    <a:pt x="2075688" y="982980"/>
                  </a:cubicBezTo>
                  <a:cubicBezTo>
                    <a:pt x="2028444" y="981456"/>
                    <a:pt x="1937004" y="1060704"/>
                    <a:pt x="1847088" y="1037844"/>
                  </a:cubicBezTo>
                  <a:cubicBezTo>
                    <a:pt x="1757172" y="1014984"/>
                    <a:pt x="1645920" y="911352"/>
                    <a:pt x="1536192" y="845820"/>
                  </a:cubicBezTo>
                  <a:cubicBezTo>
                    <a:pt x="1426464" y="780288"/>
                    <a:pt x="1342644" y="681228"/>
                    <a:pt x="1188720" y="644652"/>
                  </a:cubicBezTo>
                  <a:cubicBezTo>
                    <a:pt x="1034796" y="608076"/>
                    <a:pt x="786384" y="629412"/>
                    <a:pt x="612648" y="626364"/>
                  </a:cubicBezTo>
                  <a:cubicBezTo>
                    <a:pt x="438912" y="623316"/>
                    <a:pt x="245364" y="640080"/>
                    <a:pt x="146304" y="626364"/>
                  </a:cubicBezTo>
                  <a:cubicBezTo>
                    <a:pt x="47244" y="612648"/>
                    <a:pt x="0" y="629412"/>
                    <a:pt x="9144" y="571500"/>
                  </a:cubicBezTo>
                  <a:close/>
                </a:path>
              </a:pathLst>
            </a:custGeom>
            <a:solidFill>
              <a:schemeClr val="bg1">
                <a:lumMod val="6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39"/>
            <p:cNvSpPr/>
            <p:nvPr/>
          </p:nvSpPr>
          <p:spPr>
            <a:xfrm>
              <a:off x="1152144" y="2874264"/>
              <a:ext cx="2388108" cy="797052"/>
            </a:xfrm>
            <a:custGeom>
              <a:avLst/>
              <a:gdLst>
                <a:gd name="connsiteX0" fmla="*/ 91440 w 2388108"/>
                <a:gd name="connsiteY0" fmla="*/ 70104 h 797052"/>
                <a:gd name="connsiteX1" fmla="*/ 603504 w 2388108"/>
                <a:gd name="connsiteY1" fmla="*/ 33528 h 797052"/>
                <a:gd name="connsiteX2" fmla="*/ 932688 w 2388108"/>
                <a:gd name="connsiteY2" fmla="*/ 6096 h 797052"/>
                <a:gd name="connsiteX3" fmla="*/ 1280160 w 2388108"/>
                <a:gd name="connsiteY3" fmla="*/ 70104 h 797052"/>
                <a:gd name="connsiteX4" fmla="*/ 1545336 w 2388108"/>
                <a:gd name="connsiteY4" fmla="*/ 271272 h 797052"/>
                <a:gd name="connsiteX5" fmla="*/ 1645920 w 2388108"/>
                <a:gd name="connsiteY5" fmla="*/ 335280 h 797052"/>
                <a:gd name="connsiteX6" fmla="*/ 1773936 w 2388108"/>
                <a:gd name="connsiteY6" fmla="*/ 417576 h 797052"/>
                <a:gd name="connsiteX7" fmla="*/ 1975104 w 2388108"/>
                <a:gd name="connsiteY7" fmla="*/ 390144 h 797052"/>
                <a:gd name="connsiteX8" fmla="*/ 2048256 w 2388108"/>
                <a:gd name="connsiteY8" fmla="*/ 371856 h 797052"/>
                <a:gd name="connsiteX9" fmla="*/ 2231136 w 2388108"/>
                <a:gd name="connsiteY9" fmla="*/ 463296 h 797052"/>
                <a:gd name="connsiteX10" fmla="*/ 2322576 w 2388108"/>
                <a:gd name="connsiteY10" fmla="*/ 518160 h 797052"/>
                <a:gd name="connsiteX11" fmla="*/ 2331720 w 2388108"/>
                <a:gd name="connsiteY11" fmla="*/ 646176 h 797052"/>
                <a:gd name="connsiteX12" fmla="*/ 2368296 w 2388108"/>
                <a:gd name="connsiteY12" fmla="*/ 774192 h 797052"/>
                <a:gd name="connsiteX13" fmla="*/ 2368296 w 2388108"/>
                <a:gd name="connsiteY13" fmla="*/ 783336 h 797052"/>
                <a:gd name="connsiteX14" fmla="*/ 2249424 w 2388108"/>
                <a:gd name="connsiteY14" fmla="*/ 719328 h 797052"/>
                <a:gd name="connsiteX15" fmla="*/ 2057400 w 2388108"/>
                <a:gd name="connsiteY15" fmla="*/ 737616 h 797052"/>
                <a:gd name="connsiteX16" fmla="*/ 1865376 w 2388108"/>
                <a:gd name="connsiteY16" fmla="*/ 618744 h 797052"/>
                <a:gd name="connsiteX17" fmla="*/ 1499616 w 2388108"/>
                <a:gd name="connsiteY17" fmla="*/ 454152 h 797052"/>
                <a:gd name="connsiteX18" fmla="*/ 1152144 w 2388108"/>
                <a:gd name="connsiteY18" fmla="*/ 381000 h 797052"/>
                <a:gd name="connsiteX19" fmla="*/ 941832 w 2388108"/>
                <a:gd name="connsiteY19" fmla="*/ 371856 h 797052"/>
                <a:gd name="connsiteX20" fmla="*/ 539496 w 2388108"/>
                <a:gd name="connsiteY20" fmla="*/ 518160 h 797052"/>
                <a:gd name="connsiteX21" fmla="*/ 320040 w 2388108"/>
                <a:gd name="connsiteY21" fmla="*/ 591312 h 797052"/>
                <a:gd name="connsiteX22" fmla="*/ 182880 w 2388108"/>
                <a:gd name="connsiteY22" fmla="*/ 536448 h 797052"/>
                <a:gd name="connsiteX23" fmla="*/ 54864 w 2388108"/>
                <a:gd name="connsiteY23" fmla="*/ 225552 h 797052"/>
                <a:gd name="connsiteX24" fmla="*/ 91440 w 2388108"/>
                <a:gd name="connsiteY24" fmla="*/ 70104 h 797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88108" h="797052">
                  <a:moveTo>
                    <a:pt x="91440" y="70104"/>
                  </a:moveTo>
                  <a:cubicBezTo>
                    <a:pt x="182880" y="38100"/>
                    <a:pt x="603504" y="33528"/>
                    <a:pt x="603504" y="33528"/>
                  </a:cubicBezTo>
                  <a:cubicBezTo>
                    <a:pt x="743712" y="22860"/>
                    <a:pt x="819912" y="0"/>
                    <a:pt x="932688" y="6096"/>
                  </a:cubicBezTo>
                  <a:cubicBezTo>
                    <a:pt x="1045464" y="12192"/>
                    <a:pt x="1178052" y="25908"/>
                    <a:pt x="1280160" y="70104"/>
                  </a:cubicBezTo>
                  <a:cubicBezTo>
                    <a:pt x="1382268" y="114300"/>
                    <a:pt x="1484376" y="227076"/>
                    <a:pt x="1545336" y="271272"/>
                  </a:cubicBezTo>
                  <a:cubicBezTo>
                    <a:pt x="1606296" y="315468"/>
                    <a:pt x="1645920" y="335280"/>
                    <a:pt x="1645920" y="335280"/>
                  </a:cubicBezTo>
                  <a:cubicBezTo>
                    <a:pt x="1684020" y="359664"/>
                    <a:pt x="1719072" y="408432"/>
                    <a:pt x="1773936" y="417576"/>
                  </a:cubicBezTo>
                  <a:cubicBezTo>
                    <a:pt x="1828800" y="426720"/>
                    <a:pt x="1929384" y="397764"/>
                    <a:pt x="1975104" y="390144"/>
                  </a:cubicBezTo>
                  <a:cubicBezTo>
                    <a:pt x="2020824" y="382524"/>
                    <a:pt x="2005584" y="359664"/>
                    <a:pt x="2048256" y="371856"/>
                  </a:cubicBezTo>
                  <a:cubicBezTo>
                    <a:pt x="2090928" y="384048"/>
                    <a:pt x="2185416" y="438912"/>
                    <a:pt x="2231136" y="463296"/>
                  </a:cubicBezTo>
                  <a:cubicBezTo>
                    <a:pt x="2276856" y="487680"/>
                    <a:pt x="2305812" y="487680"/>
                    <a:pt x="2322576" y="518160"/>
                  </a:cubicBezTo>
                  <a:cubicBezTo>
                    <a:pt x="2339340" y="548640"/>
                    <a:pt x="2324100" y="603504"/>
                    <a:pt x="2331720" y="646176"/>
                  </a:cubicBezTo>
                  <a:cubicBezTo>
                    <a:pt x="2339340" y="688848"/>
                    <a:pt x="2362200" y="751332"/>
                    <a:pt x="2368296" y="774192"/>
                  </a:cubicBezTo>
                  <a:cubicBezTo>
                    <a:pt x="2374392" y="797052"/>
                    <a:pt x="2388108" y="792480"/>
                    <a:pt x="2368296" y="783336"/>
                  </a:cubicBezTo>
                  <a:cubicBezTo>
                    <a:pt x="2348484" y="774192"/>
                    <a:pt x="2301240" y="726948"/>
                    <a:pt x="2249424" y="719328"/>
                  </a:cubicBezTo>
                  <a:cubicBezTo>
                    <a:pt x="2197608" y="711708"/>
                    <a:pt x="2121408" y="754380"/>
                    <a:pt x="2057400" y="737616"/>
                  </a:cubicBezTo>
                  <a:cubicBezTo>
                    <a:pt x="1993392" y="720852"/>
                    <a:pt x="1958340" y="665988"/>
                    <a:pt x="1865376" y="618744"/>
                  </a:cubicBezTo>
                  <a:cubicBezTo>
                    <a:pt x="1772412" y="571500"/>
                    <a:pt x="1618488" y="493776"/>
                    <a:pt x="1499616" y="454152"/>
                  </a:cubicBezTo>
                  <a:cubicBezTo>
                    <a:pt x="1380744" y="414528"/>
                    <a:pt x="1245108" y="394716"/>
                    <a:pt x="1152144" y="381000"/>
                  </a:cubicBezTo>
                  <a:cubicBezTo>
                    <a:pt x="1059180" y="367284"/>
                    <a:pt x="1043940" y="348996"/>
                    <a:pt x="941832" y="371856"/>
                  </a:cubicBezTo>
                  <a:cubicBezTo>
                    <a:pt x="839724" y="394716"/>
                    <a:pt x="643128" y="481584"/>
                    <a:pt x="539496" y="518160"/>
                  </a:cubicBezTo>
                  <a:cubicBezTo>
                    <a:pt x="435864" y="554736"/>
                    <a:pt x="379476" y="588264"/>
                    <a:pt x="320040" y="591312"/>
                  </a:cubicBezTo>
                  <a:cubicBezTo>
                    <a:pt x="260604" y="594360"/>
                    <a:pt x="227076" y="597408"/>
                    <a:pt x="182880" y="536448"/>
                  </a:cubicBezTo>
                  <a:cubicBezTo>
                    <a:pt x="138684" y="475488"/>
                    <a:pt x="70104" y="306324"/>
                    <a:pt x="54864" y="225552"/>
                  </a:cubicBezTo>
                  <a:cubicBezTo>
                    <a:pt x="39624" y="144780"/>
                    <a:pt x="0" y="102108"/>
                    <a:pt x="91440" y="70104"/>
                  </a:cubicBezTo>
                  <a:close/>
                </a:path>
              </a:pathLst>
            </a:custGeom>
            <a:solidFill>
              <a:srgbClr val="FF9966">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370076" y="3276600"/>
              <a:ext cx="2574036" cy="851916"/>
            </a:xfrm>
            <a:custGeom>
              <a:avLst/>
              <a:gdLst>
                <a:gd name="connsiteX0" fmla="*/ 92964 w 2574036"/>
                <a:gd name="connsiteY0" fmla="*/ 243840 h 851916"/>
                <a:gd name="connsiteX1" fmla="*/ 449580 w 2574036"/>
                <a:gd name="connsiteY1" fmla="*/ 134112 h 851916"/>
                <a:gd name="connsiteX2" fmla="*/ 687324 w 2574036"/>
                <a:gd name="connsiteY2" fmla="*/ 15240 h 851916"/>
                <a:gd name="connsiteX3" fmla="*/ 1080516 w 2574036"/>
                <a:gd name="connsiteY3" fmla="*/ 42672 h 851916"/>
                <a:gd name="connsiteX4" fmla="*/ 1309116 w 2574036"/>
                <a:gd name="connsiteY4" fmla="*/ 115824 h 851916"/>
                <a:gd name="connsiteX5" fmla="*/ 1546860 w 2574036"/>
                <a:gd name="connsiteY5" fmla="*/ 234696 h 851916"/>
                <a:gd name="connsiteX6" fmla="*/ 1748028 w 2574036"/>
                <a:gd name="connsiteY6" fmla="*/ 371856 h 851916"/>
                <a:gd name="connsiteX7" fmla="*/ 1903476 w 2574036"/>
                <a:gd name="connsiteY7" fmla="*/ 381000 h 851916"/>
                <a:gd name="connsiteX8" fmla="*/ 1994916 w 2574036"/>
                <a:gd name="connsiteY8" fmla="*/ 335280 h 851916"/>
                <a:gd name="connsiteX9" fmla="*/ 2058924 w 2574036"/>
                <a:gd name="connsiteY9" fmla="*/ 408432 h 851916"/>
                <a:gd name="connsiteX10" fmla="*/ 2168652 w 2574036"/>
                <a:gd name="connsiteY10" fmla="*/ 353568 h 851916"/>
                <a:gd name="connsiteX11" fmla="*/ 2369820 w 2574036"/>
                <a:gd name="connsiteY11" fmla="*/ 371856 h 851916"/>
                <a:gd name="connsiteX12" fmla="*/ 2543556 w 2574036"/>
                <a:gd name="connsiteY12" fmla="*/ 445008 h 851916"/>
                <a:gd name="connsiteX13" fmla="*/ 2552700 w 2574036"/>
                <a:gd name="connsiteY13" fmla="*/ 637032 h 851916"/>
                <a:gd name="connsiteX14" fmla="*/ 2534412 w 2574036"/>
                <a:gd name="connsiteY14" fmla="*/ 810768 h 851916"/>
                <a:gd name="connsiteX15" fmla="*/ 2360676 w 2574036"/>
                <a:gd name="connsiteY15" fmla="*/ 774192 h 851916"/>
                <a:gd name="connsiteX16" fmla="*/ 2104644 w 2574036"/>
                <a:gd name="connsiteY16" fmla="*/ 829056 h 851916"/>
                <a:gd name="connsiteX17" fmla="*/ 1958340 w 2574036"/>
                <a:gd name="connsiteY17" fmla="*/ 847344 h 851916"/>
                <a:gd name="connsiteX18" fmla="*/ 1857756 w 2574036"/>
                <a:gd name="connsiteY18" fmla="*/ 801624 h 851916"/>
                <a:gd name="connsiteX19" fmla="*/ 1757172 w 2574036"/>
                <a:gd name="connsiteY19" fmla="*/ 783336 h 851916"/>
                <a:gd name="connsiteX20" fmla="*/ 1482852 w 2574036"/>
                <a:gd name="connsiteY20" fmla="*/ 728472 h 851916"/>
                <a:gd name="connsiteX21" fmla="*/ 1263396 w 2574036"/>
                <a:gd name="connsiteY21" fmla="*/ 737616 h 851916"/>
                <a:gd name="connsiteX22" fmla="*/ 1089660 w 2574036"/>
                <a:gd name="connsiteY22" fmla="*/ 792480 h 851916"/>
                <a:gd name="connsiteX23" fmla="*/ 769620 w 2574036"/>
                <a:gd name="connsiteY23" fmla="*/ 819912 h 851916"/>
                <a:gd name="connsiteX24" fmla="*/ 504444 w 2574036"/>
                <a:gd name="connsiteY24" fmla="*/ 728472 h 851916"/>
                <a:gd name="connsiteX25" fmla="*/ 284988 w 2574036"/>
                <a:gd name="connsiteY25" fmla="*/ 655320 h 851916"/>
                <a:gd name="connsiteX26" fmla="*/ 102108 w 2574036"/>
                <a:gd name="connsiteY26" fmla="*/ 445008 h 851916"/>
                <a:gd name="connsiteX27" fmla="*/ 1524 w 2574036"/>
                <a:gd name="connsiteY27" fmla="*/ 326136 h 851916"/>
                <a:gd name="connsiteX28" fmla="*/ 92964 w 2574036"/>
                <a:gd name="connsiteY28" fmla="*/ 243840 h 8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574036" h="851916">
                  <a:moveTo>
                    <a:pt x="92964" y="243840"/>
                  </a:moveTo>
                  <a:cubicBezTo>
                    <a:pt x="167640" y="211836"/>
                    <a:pt x="350520" y="172212"/>
                    <a:pt x="449580" y="134112"/>
                  </a:cubicBezTo>
                  <a:cubicBezTo>
                    <a:pt x="548640" y="96012"/>
                    <a:pt x="582168" y="30480"/>
                    <a:pt x="687324" y="15240"/>
                  </a:cubicBezTo>
                  <a:cubicBezTo>
                    <a:pt x="792480" y="0"/>
                    <a:pt x="976884" y="25908"/>
                    <a:pt x="1080516" y="42672"/>
                  </a:cubicBezTo>
                  <a:cubicBezTo>
                    <a:pt x="1184148" y="59436"/>
                    <a:pt x="1231392" y="83820"/>
                    <a:pt x="1309116" y="115824"/>
                  </a:cubicBezTo>
                  <a:cubicBezTo>
                    <a:pt x="1386840" y="147828"/>
                    <a:pt x="1473708" y="192024"/>
                    <a:pt x="1546860" y="234696"/>
                  </a:cubicBezTo>
                  <a:cubicBezTo>
                    <a:pt x="1620012" y="277368"/>
                    <a:pt x="1688592" y="347472"/>
                    <a:pt x="1748028" y="371856"/>
                  </a:cubicBezTo>
                  <a:cubicBezTo>
                    <a:pt x="1807464" y="396240"/>
                    <a:pt x="1862328" y="387096"/>
                    <a:pt x="1903476" y="381000"/>
                  </a:cubicBezTo>
                  <a:cubicBezTo>
                    <a:pt x="1944624" y="374904"/>
                    <a:pt x="1969008" y="330708"/>
                    <a:pt x="1994916" y="335280"/>
                  </a:cubicBezTo>
                  <a:cubicBezTo>
                    <a:pt x="2020824" y="339852"/>
                    <a:pt x="2029968" y="405384"/>
                    <a:pt x="2058924" y="408432"/>
                  </a:cubicBezTo>
                  <a:cubicBezTo>
                    <a:pt x="2087880" y="411480"/>
                    <a:pt x="2116836" y="359664"/>
                    <a:pt x="2168652" y="353568"/>
                  </a:cubicBezTo>
                  <a:cubicBezTo>
                    <a:pt x="2220468" y="347472"/>
                    <a:pt x="2307336" y="356616"/>
                    <a:pt x="2369820" y="371856"/>
                  </a:cubicBezTo>
                  <a:cubicBezTo>
                    <a:pt x="2432304" y="387096"/>
                    <a:pt x="2513076" y="400812"/>
                    <a:pt x="2543556" y="445008"/>
                  </a:cubicBezTo>
                  <a:cubicBezTo>
                    <a:pt x="2574036" y="489204"/>
                    <a:pt x="2554224" y="576072"/>
                    <a:pt x="2552700" y="637032"/>
                  </a:cubicBezTo>
                  <a:cubicBezTo>
                    <a:pt x="2551176" y="697992"/>
                    <a:pt x="2566416" y="787908"/>
                    <a:pt x="2534412" y="810768"/>
                  </a:cubicBezTo>
                  <a:cubicBezTo>
                    <a:pt x="2502408" y="833628"/>
                    <a:pt x="2432304" y="771144"/>
                    <a:pt x="2360676" y="774192"/>
                  </a:cubicBezTo>
                  <a:cubicBezTo>
                    <a:pt x="2289048" y="777240"/>
                    <a:pt x="2171700" y="816864"/>
                    <a:pt x="2104644" y="829056"/>
                  </a:cubicBezTo>
                  <a:cubicBezTo>
                    <a:pt x="2037588" y="841248"/>
                    <a:pt x="1999488" y="851916"/>
                    <a:pt x="1958340" y="847344"/>
                  </a:cubicBezTo>
                  <a:cubicBezTo>
                    <a:pt x="1917192" y="842772"/>
                    <a:pt x="1891284" y="812292"/>
                    <a:pt x="1857756" y="801624"/>
                  </a:cubicBezTo>
                  <a:cubicBezTo>
                    <a:pt x="1824228" y="790956"/>
                    <a:pt x="1757172" y="783336"/>
                    <a:pt x="1757172" y="783336"/>
                  </a:cubicBezTo>
                  <a:cubicBezTo>
                    <a:pt x="1694688" y="771144"/>
                    <a:pt x="1565148" y="736092"/>
                    <a:pt x="1482852" y="728472"/>
                  </a:cubicBezTo>
                  <a:cubicBezTo>
                    <a:pt x="1400556" y="720852"/>
                    <a:pt x="1328928" y="726948"/>
                    <a:pt x="1263396" y="737616"/>
                  </a:cubicBezTo>
                  <a:cubicBezTo>
                    <a:pt x="1197864" y="748284"/>
                    <a:pt x="1171956" y="778764"/>
                    <a:pt x="1089660" y="792480"/>
                  </a:cubicBezTo>
                  <a:cubicBezTo>
                    <a:pt x="1007364" y="806196"/>
                    <a:pt x="867156" y="830580"/>
                    <a:pt x="769620" y="819912"/>
                  </a:cubicBezTo>
                  <a:cubicBezTo>
                    <a:pt x="672084" y="809244"/>
                    <a:pt x="504444" y="728472"/>
                    <a:pt x="504444" y="728472"/>
                  </a:cubicBezTo>
                  <a:cubicBezTo>
                    <a:pt x="423672" y="701040"/>
                    <a:pt x="352044" y="702564"/>
                    <a:pt x="284988" y="655320"/>
                  </a:cubicBezTo>
                  <a:cubicBezTo>
                    <a:pt x="217932" y="608076"/>
                    <a:pt x="149352" y="499872"/>
                    <a:pt x="102108" y="445008"/>
                  </a:cubicBezTo>
                  <a:cubicBezTo>
                    <a:pt x="54864" y="390144"/>
                    <a:pt x="0" y="358140"/>
                    <a:pt x="1524" y="326136"/>
                  </a:cubicBezTo>
                  <a:cubicBezTo>
                    <a:pt x="3048" y="294132"/>
                    <a:pt x="18288" y="275844"/>
                    <a:pt x="92964" y="243840"/>
                  </a:cubicBezTo>
                  <a:close/>
                </a:path>
              </a:pathLst>
            </a:custGeom>
            <a:solidFill>
              <a:srgbClr val="FF9999">
                <a:alpha val="7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3188208" y="2385060"/>
              <a:ext cx="406908" cy="818388"/>
            </a:xfrm>
            <a:custGeom>
              <a:avLst/>
              <a:gdLst>
                <a:gd name="connsiteX0" fmla="*/ 350520 w 406908"/>
                <a:gd name="connsiteY0" fmla="*/ 806196 h 818388"/>
                <a:gd name="connsiteX1" fmla="*/ 48768 w 406908"/>
                <a:gd name="connsiteY1" fmla="*/ 669036 h 818388"/>
                <a:gd name="connsiteX2" fmla="*/ 57912 w 406908"/>
                <a:gd name="connsiteY2" fmla="*/ 477012 h 818388"/>
                <a:gd name="connsiteX3" fmla="*/ 67056 w 406908"/>
                <a:gd name="connsiteY3" fmla="*/ 239268 h 818388"/>
                <a:gd name="connsiteX4" fmla="*/ 76200 w 406908"/>
                <a:gd name="connsiteY4" fmla="*/ 74676 h 818388"/>
                <a:gd name="connsiteX5" fmla="*/ 121920 w 406908"/>
                <a:gd name="connsiteY5" fmla="*/ 19812 h 818388"/>
                <a:gd name="connsiteX6" fmla="*/ 213360 w 406908"/>
                <a:gd name="connsiteY6" fmla="*/ 38100 h 818388"/>
                <a:gd name="connsiteX7" fmla="*/ 332232 w 406908"/>
                <a:gd name="connsiteY7" fmla="*/ 248412 h 818388"/>
                <a:gd name="connsiteX8" fmla="*/ 368808 w 406908"/>
                <a:gd name="connsiteY8" fmla="*/ 403860 h 818388"/>
                <a:gd name="connsiteX9" fmla="*/ 387096 w 406908"/>
                <a:gd name="connsiteY9" fmla="*/ 595884 h 818388"/>
                <a:gd name="connsiteX10" fmla="*/ 350520 w 406908"/>
                <a:gd name="connsiteY10" fmla="*/ 806196 h 818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908" h="818388">
                  <a:moveTo>
                    <a:pt x="350520" y="806196"/>
                  </a:moveTo>
                  <a:cubicBezTo>
                    <a:pt x="294132" y="818388"/>
                    <a:pt x="97536" y="723900"/>
                    <a:pt x="48768" y="669036"/>
                  </a:cubicBezTo>
                  <a:cubicBezTo>
                    <a:pt x="0" y="614172"/>
                    <a:pt x="54864" y="548640"/>
                    <a:pt x="57912" y="477012"/>
                  </a:cubicBezTo>
                  <a:cubicBezTo>
                    <a:pt x="60960" y="405384"/>
                    <a:pt x="64008" y="306324"/>
                    <a:pt x="67056" y="239268"/>
                  </a:cubicBezTo>
                  <a:cubicBezTo>
                    <a:pt x="70104" y="172212"/>
                    <a:pt x="67056" y="111252"/>
                    <a:pt x="76200" y="74676"/>
                  </a:cubicBezTo>
                  <a:cubicBezTo>
                    <a:pt x="85344" y="38100"/>
                    <a:pt x="99060" y="25908"/>
                    <a:pt x="121920" y="19812"/>
                  </a:cubicBezTo>
                  <a:cubicBezTo>
                    <a:pt x="144780" y="13716"/>
                    <a:pt x="178308" y="0"/>
                    <a:pt x="213360" y="38100"/>
                  </a:cubicBezTo>
                  <a:cubicBezTo>
                    <a:pt x="248412" y="76200"/>
                    <a:pt x="306324" y="187452"/>
                    <a:pt x="332232" y="248412"/>
                  </a:cubicBezTo>
                  <a:cubicBezTo>
                    <a:pt x="358140" y="309372"/>
                    <a:pt x="359664" y="345948"/>
                    <a:pt x="368808" y="403860"/>
                  </a:cubicBezTo>
                  <a:cubicBezTo>
                    <a:pt x="377952" y="461772"/>
                    <a:pt x="391668" y="527304"/>
                    <a:pt x="387096" y="595884"/>
                  </a:cubicBezTo>
                  <a:cubicBezTo>
                    <a:pt x="382524" y="664464"/>
                    <a:pt x="406908" y="794004"/>
                    <a:pt x="350520" y="806196"/>
                  </a:cubicBez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2950464" y="2183892"/>
              <a:ext cx="1092708" cy="1075944"/>
            </a:xfrm>
            <a:custGeom>
              <a:avLst/>
              <a:gdLst>
                <a:gd name="connsiteX0" fmla="*/ 21336 w 1092708"/>
                <a:gd name="connsiteY0" fmla="*/ 230124 h 1075944"/>
                <a:gd name="connsiteX1" fmla="*/ 67056 w 1092708"/>
                <a:gd name="connsiteY1" fmla="*/ 47244 h 1075944"/>
                <a:gd name="connsiteX2" fmla="*/ 341376 w 1092708"/>
                <a:gd name="connsiteY2" fmla="*/ 1524 h 1075944"/>
                <a:gd name="connsiteX3" fmla="*/ 487680 w 1092708"/>
                <a:gd name="connsiteY3" fmla="*/ 56388 h 1075944"/>
                <a:gd name="connsiteX4" fmla="*/ 725424 w 1092708"/>
                <a:gd name="connsiteY4" fmla="*/ 239268 h 1075944"/>
                <a:gd name="connsiteX5" fmla="*/ 944880 w 1092708"/>
                <a:gd name="connsiteY5" fmla="*/ 394716 h 1075944"/>
                <a:gd name="connsiteX6" fmla="*/ 1054608 w 1092708"/>
                <a:gd name="connsiteY6" fmla="*/ 495300 h 1075944"/>
                <a:gd name="connsiteX7" fmla="*/ 1091184 w 1092708"/>
                <a:gd name="connsiteY7" fmla="*/ 687324 h 1075944"/>
                <a:gd name="connsiteX8" fmla="*/ 1063752 w 1092708"/>
                <a:gd name="connsiteY8" fmla="*/ 861060 h 1075944"/>
                <a:gd name="connsiteX9" fmla="*/ 972312 w 1092708"/>
                <a:gd name="connsiteY9" fmla="*/ 906780 h 1075944"/>
                <a:gd name="connsiteX10" fmla="*/ 798576 w 1092708"/>
                <a:gd name="connsiteY10" fmla="*/ 952500 h 1075944"/>
                <a:gd name="connsiteX11" fmla="*/ 734568 w 1092708"/>
                <a:gd name="connsiteY11" fmla="*/ 1053084 h 1075944"/>
                <a:gd name="connsiteX12" fmla="*/ 679704 w 1092708"/>
                <a:gd name="connsiteY12" fmla="*/ 1034796 h 1075944"/>
                <a:gd name="connsiteX13" fmla="*/ 688848 w 1092708"/>
                <a:gd name="connsiteY13" fmla="*/ 806196 h 1075944"/>
                <a:gd name="connsiteX14" fmla="*/ 725424 w 1092708"/>
                <a:gd name="connsiteY14" fmla="*/ 577596 h 1075944"/>
                <a:gd name="connsiteX15" fmla="*/ 579120 w 1092708"/>
                <a:gd name="connsiteY15" fmla="*/ 330708 h 1075944"/>
                <a:gd name="connsiteX16" fmla="*/ 405384 w 1092708"/>
                <a:gd name="connsiteY16" fmla="*/ 175260 h 1075944"/>
                <a:gd name="connsiteX17" fmla="*/ 268224 w 1092708"/>
                <a:gd name="connsiteY17" fmla="*/ 230124 h 1075944"/>
                <a:gd name="connsiteX18" fmla="*/ 195072 w 1092708"/>
                <a:gd name="connsiteY18" fmla="*/ 248412 h 1075944"/>
                <a:gd name="connsiteX19" fmla="*/ 21336 w 1092708"/>
                <a:gd name="connsiteY19" fmla="*/ 230124 h 107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2708" h="1075944">
                  <a:moveTo>
                    <a:pt x="21336" y="230124"/>
                  </a:moveTo>
                  <a:cubicBezTo>
                    <a:pt x="0" y="196596"/>
                    <a:pt x="13716" y="85344"/>
                    <a:pt x="67056" y="47244"/>
                  </a:cubicBezTo>
                  <a:cubicBezTo>
                    <a:pt x="120396" y="9144"/>
                    <a:pt x="271272" y="0"/>
                    <a:pt x="341376" y="1524"/>
                  </a:cubicBezTo>
                  <a:cubicBezTo>
                    <a:pt x="411480" y="3048"/>
                    <a:pt x="423672" y="16764"/>
                    <a:pt x="487680" y="56388"/>
                  </a:cubicBezTo>
                  <a:cubicBezTo>
                    <a:pt x="551688" y="96012"/>
                    <a:pt x="649224" y="182880"/>
                    <a:pt x="725424" y="239268"/>
                  </a:cubicBezTo>
                  <a:cubicBezTo>
                    <a:pt x="801624" y="295656"/>
                    <a:pt x="890016" y="352044"/>
                    <a:pt x="944880" y="394716"/>
                  </a:cubicBezTo>
                  <a:cubicBezTo>
                    <a:pt x="999744" y="437388"/>
                    <a:pt x="1030224" y="446532"/>
                    <a:pt x="1054608" y="495300"/>
                  </a:cubicBezTo>
                  <a:cubicBezTo>
                    <a:pt x="1078992" y="544068"/>
                    <a:pt x="1089660" y="626364"/>
                    <a:pt x="1091184" y="687324"/>
                  </a:cubicBezTo>
                  <a:cubicBezTo>
                    <a:pt x="1092708" y="748284"/>
                    <a:pt x="1083564" y="824484"/>
                    <a:pt x="1063752" y="861060"/>
                  </a:cubicBezTo>
                  <a:cubicBezTo>
                    <a:pt x="1043940" y="897636"/>
                    <a:pt x="1016508" y="891540"/>
                    <a:pt x="972312" y="906780"/>
                  </a:cubicBezTo>
                  <a:cubicBezTo>
                    <a:pt x="928116" y="922020"/>
                    <a:pt x="838200" y="928116"/>
                    <a:pt x="798576" y="952500"/>
                  </a:cubicBezTo>
                  <a:cubicBezTo>
                    <a:pt x="758952" y="976884"/>
                    <a:pt x="754380" y="1039368"/>
                    <a:pt x="734568" y="1053084"/>
                  </a:cubicBezTo>
                  <a:cubicBezTo>
                    <a:pt x="714756" y="1066800"/>
                    <a:pt x="687324" y="1075944"/>
                    <a:pt x="679704" y="1034796"/>
                  </a:cubicBezTo>
                  <a:cubicBezTo>
                    <a:pt x="672084" y="993648"/>
                    <a:pt x="681228" y="882396"/>
                    <a:pt x="688848" y="806196"/>
                  </a:cubicBezTo>
                  <a:cubicBezTo>
                    <a:pt x="696468" y="729996"/>
                    <a:pt x="743712" y="656844"/>
                    <a:pt x="725424" y="577596"/>
                  </a:cubicBezTo>
                  <a:cubicBezTo>
                    <a:pt x="707136" y="498348"/>
                    <a:pt x="632460" y="397764"/>
                    <a:pt x="579120" y="330708"/>
                  </a:cubicBezTo>
                  <a:cubicBezTo>
                    <a:pt x="525780" y="263652"/>
                    <a:pt x="457200" y="192024"/>
                    <a:pt x="405384" y="175260"/>
                  </a:cubicBezTo>
                  <a:cubicBezTo>
                    <a:pt x="353568" y="158496"/>
                    <a:pt x="303276" y="217932"/>
                    <a:pt x="268224" y="230124"/>
                  </a:cubicBezTo>
                  <a:cubicBezTo>
                    <a:pt x="233172" y="242316"/>
                    <a:pt x="234696" y="249936"/>
                    <a:pt x="195072" y="248412"/>
                  </a:cubicBezTo>
                  <a:cubicBezTo>
                    <a:pt x="155448" y="246888"/>
                    <a:pt x="42672" y="263652"/>
                    <a:pt x="21336" y="230124"/>
                  </a:cubicBezTo>
                  <a:close/>
                </a:path>
              </a:pathLst>
            </a:custGeom>
            <a:solidFill>
              <a:srgbClr val="FFFF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447800" y="2498241"/>
              <a:ext cx="1242391" cy="430887"/>
            </a:xfrm>
            <a:prstGeom prst="rect">
              <a:avLst/>
            </a:prstGeom>
            <a:noFill/>
          </p:spPr>
          <p:txBody>
            <a:bodyPr wrap="none" rtlCol="0">
              <a:spAutoFit/>
            </a:bodyPr>
            <a:lstStyle/>
            <a:p>
              <a:pPr algn="ctr"/>
              <a:r>
                <a:rPr lang="en-US" sz="2200" b="1" dirty="0" smtClean="0"/>
                <a:t>Arkansas</a:t>
              </a:r>
            </a:p>
          </p:txBody>
        </p:sp>
        <p:sp>
          <p:nvSpPr>
            <p:cNvPr id="45" name="TextBox 44"/>
            <p:cNvSpPr txBox="1"/>
            <p:nvPr/>
          </p:nvSpPr>
          <p:spPr>
            <a:xfrm>
              <a:off x="1219200" y="2955441"/>
              <a:ext cx="1273105" cy="430887"/>
            </a:xfrm>
            <a:prstGeom prst="rect">
              <a:avLst/>
            </a:prstGeom>
            <a:noFill/>
          </p:spPr>
          <p:txBody>
            <a:bodyPr wrap="none" rtlCol="0">
              <a:spAutoFit/>
            </a:bodyPr>
            <a:lstStyle/>
            <a:p>
              <a:pPr algn="ctr"/>
              <a:r>
                <a:rPr lang="en-US" sz="2200" b="1" dirty="0" smtClean="0"/>
                <a:t>Canadian</a:t>
              </a:r>
            </a:p>
          </p:txBody>
        </p:sp>
        <p:sp>
          <p:nvSpPr>
            <p:cNvPr id="46" name="TextBox 45"/>
            <p:cNvSpPr txBox="1"/>
            <p:nvPr/>
          </p:nvSpPr>
          <p:spPr>
            <a:xfrm>
              <a:off x="1524000" y="3565041"/>
              <a:ext cx="632610" cy="430887"/>
            </a:xfrm>
            <a:prstGeom prst="rect">
              <a:avLst/>
            </a:prstGeom>
            <a:noFill/>
          </p:spPr>
          <p:txBody>
            <a:bodyPr wrap="none" rtlCol="0">
              <a:spAutoFit/>
            </a:bodyPr>
            <a:lstStyle/>
            <a:p>
              <a:pPr algn="ctr"/>
              <a:r>
                <a:rPr lang="en-US" sz="2200" b="1" dirty="0" smtClean="0"/>
                <a:t>Red</a:t>
              </a:r>
            </a:p>
          </p:txBody>
        </p:sp>
      </p:grpSp>
      <p:sp>
        <p:nvSpPr>
          <p:cNvPr id="10" name="Freeform 9"/>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TextBox 1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p:nvSpPr>
          <p:cNvPr id="14" name="Freeform 13"/>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p:cNvGrpSpPr/>
          <p:nvPr/>
        </p:nvGrpSpPr>
        <p:grpSpPr>
          <a:xfrm>
            <a:off x="-5080" y="1752600"/>
            <a:ext cx="9164197" cy="5109865"/>
            <a:chOff x="-5080" y="1752600"/>
            <a:chExt cx="9164197" cy="5109865"/>
          </a:xfrm>
        </p:grpSpPr>
        <p:grpSp>
          <p:nvGrpSpPr>
            <p:cNvPr id="15" name="Group 14"/>
            <p:cNvGrpSpPr/>
            <p:nvPr/>
          </p:nvGrpSpPr>
          <p:grpSpPr>
            <a:xfrm>
              <a:off x="-5080" y="1752600"/>
              <a:ext cx="9164197" cy="5109865"/>
              <a:chOff x="-5080" y="1752600"/>
              <a:chExt cx="9164197" cy="5109865"/>
            </a:xfrm>
          </p:grpSpPr>
          <p:grpSp>
            <p:nvGrpSpPr>
              <p:cNvPr id="16" name="Group 37"/>
              <p:cNvGrpSpPr/>
              <p:nvPr/>
            </p:nvGrpSpPr>
            <p:grpSpPr>
              <a:xfrm>
                <a:off x="3886200" y="2038290"/>
                <a:ext cx="5272917" cy="4824175"/>
                <a:chOff x="3886200" y="2038290"/>
                <a:chExt cx="5272917" cy="4824175"/>
              </a:xfrm>
            </p:grpSpPr>
            <p:pic>
              <p:nvPicPr>
                <p:cNvPr id="31" name="Picture 2"/>
                <p:cNvPicPr>
                  <a:picLocks noChangeAspect="1" noChangeArrowheads="1"/>
                </p:cNvPicPr>
                <p:nvPr/>
              </p:nvPicPr>
              <p:blipFill>
                <a:blip r:embed="rId4"/>
                <a:srcRect/>
                <a:stretch>
                  <a:fillRect/>
                </a:stretch>
              </p:blipFill>
              <p:spPr bwMode="auto">
                <a:xfrm rot="-180000">
                  <a:off x="3886200" y="2286000"/>
                  <a:ext cx="5257800" cy="4178846"/>
                </a:xfrm>
                <a:prstGeom prst="rect">
                  <a:avLst/>
                </a:prstGeom>
                <a:noFill/>
                <a:ln w="9525">
                  <a:noFill/>
                  <a:miter lim="800000"/>
                  <a:headEnd/>
                  <a:tailEnd/>
                </a:ln>
                <a:effectLst/>
              </p:spPr>
            </p:pic>
            <p:sp>
              <p:nvSpPr>
                <p:cNvPr id="32" name="TextBox 31"/>
                <p:cNvSpPr txBox="1"/>
                <p:nvPr/>
              </p:nvSpPr>
              <p:spPr>
                <a:xfrm>
                  <a:off x="5105401" y="6019800"/>
                  <a:ext cx="4053716" cy="461665"/>
                </a:xfrm>
                <a:prstGeom prst="rect">
                  <a:avLst/>
                </a:prstGeom>
                <a:solidFill>
                  <a:schemeClr val="bg1"/>
                </a:solidFill>
              </p:spPr>
              <p:txBody>
                <a:bodyPr wrap="square" rtlCol="0">
                  <a:spAutoFit/>
                </a:bodyPr>
                <a:lstStyle/>
                <a:p>
                  <a:pPr>
                    <a:buFontTx/>
                    <a:buChar char="-"/>
                  </a:pPr>
                  <a:r>
                    <a:rPr lang="en-US" sz="2400" b="1" dirty="0" smtClean="0"/>
                    <a:t> many river drainage basins</a:t>
                  </a:r>
                  <a:endParaRPr lang="en-US" sz="2400" b="1" dirty="0"/>
                </a:p>
              </p:txBody>
            </p:sp>
            <p:sp>
              <p:nvSpPr>
                <p:cNvPr id="33" name="TextBox 32"/>
                <p:cNvSpPr txBox="1"/>
                <p:nvPr/>
              </p:nvSpPr>
              <p:spPr>
                <a:xfrm>
                  <a:off x="5105400" y="6400800"/>
                  <a:ext cx="4053716" cy="461665"/>
                </a:xfrm>
                <a:prstGeom prst="rect">
                  <a:avLst/>
                </a:prstGeom>
                <a:solidFill>
                  <a:schemeClr val="bg1"/>
                </a:solidFill>
              </p:spPr>
              <p:txBody>
                <a:bodyPr wrap="square" rtlCol="0">
                  <a:spAutoFit/>
                </a:bodyPr>
                <a:lstStyle/>
                <a:p>
                  <a:pPr>
                    <a:buFontTx/>
                    <a:buChar char="-"/>
                  </a:pPr>
                  <a:r>
                    <a:rPr lang="en-US" sz="2400" b="1" dirty="0" smtClean="0"/>
                    <a:t> many flood plains</a:t>
                  </a:r>
                  <a:endParaRPr lang="en-US" sz="2400" b="1" dirty="0"/>
                </a:p>
              </p:txBody>
            </p:sp>
            <p:sp>
              <p:nvSpPr>
                <p:cNvPr id="34" name="TextBox 33"/>
                <p:cNvSpPr txBox="1"/>
                <p:nvPr/>
              </p:nvSpPr>
              <p:spPr>
                <a:xfrm>
                  <a:off x="4876800" y="2038290"/>
                  <a:ext cx="42672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River watersheds of the Southeast</a:t>
                  </a:r>
                </a:p>
              </p:txBody>
            </p:sp>
          </p:grpSp>
          <p:sp>
            <p:nvSpPr>
              <p:cNvPr id="19" name="Freeform 18"/>
              <p:cNvSpPr/>
              <p:nvPr/>
            </p:nvSpPr>
            <p:spPr>
              <a:xfrm>
                <a:off x="-5080" y="2001520"/>
                <a:ext cx="4069080" cy="1574800"/>
              </a:xfrm>
              <a:custGeom>
                <a:avLst/>
                <a:gdLst>
                  <a:gd name="connsiteX0" fmla="*/ 0 w 2621280"/>
                  <a:gd name="connsiteY0" fmla="*/ 72813 h 1190413"/>
                  <a:gd name="connsiteX1" fmla="*/ 304800 w 2621280"/>
                  <a:gd name="connsiteY1" fmla="*/ 103293 h 1190413"/>
                  <a:gd name="connsiteX2" fmla="*/ 457200 w 2621280"/>
                  <a:gd name="connsiteY2" fmla="*/ 164253 h 1190413"/>
                  <a:gd name="connsiteX3" fmla="*/ 548640 w 2621280"/>
                  <a:gd name="connsiteY3" fmla="*/ 113453 h 1190413"/>
                  <a:gd name="connsiteX4" fmla="*/ 792480 w 2621280"/>
                  <a:gd name="connsiteY4" fmla="*/ 215053 h 1190413"/>
                  <a:gd name="connsiteX5" fmla="*/ 985520 w 2621280"/>
                  <a:gd name="connsiteY5" fmla="*/ 184573 h 1190413"/>
                  <a:gd name="connsiteX6" fmla="*/ 1137920 w 2621280"/>
                  <a:gd name="connsiteY6" fmla="*/ 22013 h 1190413"/>
                  <a:gd name="connsiteX7" fmla="*/ 1310640 w 2621280"/>
                  <a:gd name="connsiteY7" fmla="*/ 52493 h 1190413"/>
                  <a:gd name="connsiteX8" fmla="*/ 1524000 w 2621280"/>
                  <a:gd name="connsiteY8" fmla="*/ 143933 h 1190413"/>
                  <a:gd name="connsiteX9" fmla="*/ 1595120 w 2621280"/>
                  <a:gd name="connsiteY9" fmla="*/ 215053 h 1190413"/>
                  <a:gd name="connsiteX10" fmla="*/ 1635760 w 2621280"/>
                  <a:gd name="connsiteY10" fmla="*/ 347133 h 1190413"/>
                  <a:gd name="connsiteX11" fmla="*/ 1676400 w 2621280"/>
                  <a:gd name="connsiteY11" fmla="*/ 418253 h 1190413"/>
                  <a:gd name="connsiteX12" fmla="*/ 1686560 w 2621280"/>
                  <a:gd name="connsiteY12" fmla="*/ 530013 h 1190413"/>
                  <a:gd name="connsiteX13" fmla="*/ 1767840 w 2621280"/>
                  <a:gd name="connsiteY13" fmla="*/ 621453 h 1190413"/>
                  <a:gd name="connsiteX14" fmla="*/ 1930400 w 2621280"/>
                  <a:gd name="connsiteY14" fmla="*/ 784013 h 1190413"/>
                  <a:gd name="connsiteX15" fmla="*/ 1991360 w 2621280"/>
                  <a:gd name="connsiteY15" fmla="*/ 855133 h 1190413"/>
                  <a:gd name="connsiteX16" fmla="*/ 2133600 w 2621280"/>
                  <a:gd name="connsiteY16" fmla="*/ 997373 h 1190413"/>
                  <a:gd name="connsiteX17" fmla="*/ 2194560 w 2621280"/>
                  <a:gd name="connsiteY17" fmla="*/ 1027853 h 1190413"/>
                  <a:gd name="connsiteX18" fmla="*/ 2275840 w 2621280"/>
                  <a:gd name="connsiteY18" fmla="*/ 1017693 h 1190413"/>
                  <a:gd name="connsiteX19" fmla="*/ 2336800 w 2621280"/>
                  <a:gd name="connsiteY19" fmla="*/ 966893 h 1190413"/>
                  <a:gd name="connsiteX20" fmla="*/ 2336800 w 2621280"/>
                  <a:gd name="connsiteY20" fmla="*/ 966893 h 1190413"/>
                  <a:gd name="connsiteX21" fmla="*/ 2407920 w 2621280"/>
                  <a:gd name="connsiteY21" fmla="*/ 1007533 h 1190413"/>
                  <a:gd name="connsiteX22" fmla="*/ 2468880 w 2621280"/>
                  <a:gd name="connsiteY22" fmla="*/ 1078653 h 1190413"/>
                  <a:gd name="connsiteX23" fmla="*/ 2621280 w 2621280"/>
                  <a:gd name="connsiteY23" fmla="*/ 1190413 h 1190413"/>
                  <a:gd name="connsiteX0" fmla="*/ 0 w 4069080"/>
                  <a:gd name="connsiteY0" fmla="*/ 0 h 1574800"/>
                  <a:gd name="connsiteX1" fmla="*/ 1752600 w 4069080"/>
                  <a:gd name="connsiteY1" fmla="*/ 487680 h 1574800"/>
                  <a:gd name="connsiteX2" fmla="*/ 1905000 w 4069080"/>
                  <a:gd name="connsiteY2" fmla="*/ 548640 h 1574800"/>
                  <a:gd name="connsiteX3" fmla="*/ 1996440 w 4069080"/>
                  <a:gd name="connsiteY3" fmla="*/ 497840 h 1574800"/>
                  <a:gd name="connsiteX4" fmla="*/ 2240280 w 4069080"/>
                  <a:gd name="connsiteY4" fmla="*/ 599440 h 1574800"/>
                  <a:gd name="connsiteX5" fmla="*/ 2433320 w 4069080"/>
                  <a:gd name="connsiteY5" fmla="*/ 568960 h 1574800"/>
                  <a:gd name="connsiteX6" fmla="*/ 2585720 w 4069080"/>
                  <a:gd name="connsiteY6" fmla="*/ 406400 h 1574800"/>
                  <a:gd name="connsiteX7" fmla="*/ 2758440 w 4069080"/>
                  <a:gd name="connsiteY7" fmla="*/ 436880 h 1574800"/>
                  <a:gd name="connsiteX8" fmla="*/ 2971800 w 4069080"/>
                  <a:gd name="connsiteY8" fmla="*/ 528320 h 1574800"/>
                  <a:gd name="connsiteX9" fmla="*/ 3042920 w 4069080"/>
                  <a:gd name="connsiteY9" fmla="*/ 599440 h 1574800"/>
                  <a:gd name="connsiteX10" fmla="*/ 3083560 w 4069080"/>
                  <a:gd name="connsiteY10" fmla="*/ 731520 h 1574800"/>
                  <a:gd name="connsiteX11" fmla="*/ 3124200 w 4069080"/>
                  <a:gd name="connsiteY11" fmla="*/ 802640 h 1574800"/>
                  <a:gd name="connsiteX12" fmla="*/ 3134360 w 4069080"/>
                  <a:gd name="connsiteY12" fmla="*/ 914400 h 1574800"/>
                  <a:gd name="connsiteX13" fmla="*/ 3215640 w 4069080"/>
                  <a:gd name="connsiteY13" fmla="*/ 1005840 h 1574800"/>
                  <a:gd name="connsiteX14" fmla="*/ 3378200 w 4069080"/>
                  <a:gd name="connsiteY14" fmla="*/ 1168400 h 1574800"/>
                  <a:gd name="connsiteX15" fmla="*/ 3439160 w 4069080"/>
                  <a:gd name="connsiteY15" fmla="*/ 1239520 h 1574800"/>
                  <a:gd name="connsiteX16" fmla="*/ 3581400 w 4069080"/>
                  <a:gd name="connsiteY16" fmla="*/ 1381760 h 1574800"/>
                  <a:gd name="connsiteX17" fmla="*/ 3642360 w 4069080"/>
                  <a:gd name="connsiteY17" fmla="*/ 1412240 h 1574800"/>
                  <a:gd name="connsiteX18" fmla="*/ 3723640 w 4069080"/>
                  <a:gd name="connsiteY18" fmla="*/ 1402080 h 1574800"/>
                  <a:gd name="connsiteX19" fmla="*/ 3784600 w 4069080"/>
                  <a:gd name="connsiteY19" fmla="*/ 1351280 h 1574800"/>
                  <a:gd name="connsiteX20" fmla="*/ 3784600 w 4069080"/>
                  <a:gd name="connsiteY20" fmla="*/ 1351280 h 1574800"/>
                  <a:gd name="connsiteX21" fmla="*/ 3855720 w 4069080"/>
                  <a:gd name="connsiteY21" fmla="*/ 1391920 h 1574800"/>
                  <a:gd name="connsiteX22" fmla="*/ 3916680 w 4069080"/>
                  <a:gd name="connsiteY22" fmla="*/ 1463040 h 1574800"/>
                  <a:gd name="connsiteX23" fmla="*/ 4069080 w 4069080"/>
                  <a:gd name="connsiteY23" fmla="*/ 1574800 h 1574800"/>
                  <a:gd name="connsiteX0" fmla="*/ 0 w 4069080"/>
                  <a:gd name="connsiteY0" fmla="*/ 0 h 1574800"/>
                  <a:gd name="connsiteX1" fmla="*/ 11480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 name="connsiteX0" fmla="*/ 0 w 4069080"/>
                  <a:gd name="connsiteY0" fmla="*/ 0 h 1574800"/>
                  <a:gd name="connsiteX1" fmla="*/ 690880 w 4069080"/>
                  <a:gd name="connsiteY1" fmla="*/ 300809 h 1574800"/>
                  <a:gd name="connsiteX2" fmla="*/ 1752600 w 4069080"/>
                  <a:gd name="connsiteY2" fmla="*/ 487680 h 1574800"/>
                  <a:gd name="connsiteX3" fmla="*/ 1905000 w 4069080"/>
                  <a:gd name="connsiteY3" fmla="*/ 548640 h 1574800"/>
                  <a:gd name="connsiteX4" fmla="*/ 1996440 w 4069080"/>
                  <a:gd name="connsiteY4" fmla="*/ 497840 h 1574800"/>
                  <a:gd name="connsiteX5" fmla="*/ 2240280 w 4069080"/>
                  <a:gd name="connsiteY5" fmla="*/ 599440 h 1574800"/>
                  <a:gd name="connsiteX6" fmla="*/ 2433320 w 4069080"/>
                  <a:gd name="connsiteY6" fmla="*/ 568960 h 1574800"/>
                  <a:gd name="connsiteX7" fmla="*/ 2585720 w 4069080"/>
                  <a:gd name="connsiteY7" fmla="*/ 406400 h 1574800"/>
                  <a:gd name="connsiteX8" fmla="*/ 2758440 w 4069080"/>
                  <a:gd name="connsiteY8" fmla="*/ 436880 h 1574800"/>
                  <a:gd name="connsiteX9" fmla="*/ 2971800 w 4069080"/>
                  <a:gd name="connsiteY9" fmla="*/ 528320 h 1574800"/>
                  <a:gd name="connsiteX10" fmla="*/ 3042920 w 4069080"/>
                  <a:gd name="connsiteY10" fmla="*/ 599440 h 1574800"/>
                  <a:gd name="connsiteX11" fmla="*/ 3083560 w 4069080"/>
                  <a:gd name="connsiteY11" fmla="*/ 731520 h 1574800"/>
                  <a:gd name="connsiteX12" fmla="*/ 3124200 w 4069080"/>
                  <a:gd name="connsiteY12" fmla="*/ 802640 h 1574800"/>
                  <a:gd name="connsiteX13" fmla="*/ 3134360 w 4069080"/>
                  <a:gd name="connsiteY13" fmla="*/ 914400 h 1574800"/>
                  <a:gd name="connsiteX14" fmla="*/ 3215640 w 4069080"/>
                  <a:gd name="connsiteY14" fmla="*/ 1005840 h 1574800"/>
                  <a:gd name="connsiteX15" fmla="*/ 3378200 w 4069080"/>
                  <a:gd name="connsiteY15" fmla="*/ 1168400 h 1574800"/>
                  <a:gd name="connsiteX16" fmla="*/ 3439160 w 4069080"/>
                  <a:gd name="connsiteY16" fmla="*/ 1239520 h 1574800"/>
                  <a:gd name="connsiteX17" fmla="*/ 3581400 w 4069080"/>
                  <a:gd name="connsiteY17" fmla="*/ 1381760 h 1574800"/>
                  <a:gd name="connsiteX18" fmla="*/ 3642360 w 4069080"/>
                  <a:gd name="connsiteY18" fmla="*/ 1412240 h 1574800"/>
                  <a:gd name="connsiteX19" fmla="*/ 3723640 w 4069080"/>
                  <a:gd name="connsiteY19" fmla="*/ 1402080 h 1574800"/>
                  <a:gd name="connsiteX20" fmla="*/ 3784600 w 4069080"/>
                  <a:gd name="connsiteY20" fmla="*/ 1351280 h 1574800"/>
                  <a:gd name="connsiteX21" fmla="*/ 3784600 w 4069080"/>
                  <a:gd name="connsiteY21" fmla="*/ 1351280 h 1574800"/>
                  <a:gd name="connsiteX22" fmla="*/ 3855720 w 4069080"/>
                  <a:gd name="connsiteY22" fmla="*/ 1391920 h 1574800"/>
                  <a:gd name="connsiteX23" fmla="*/ 3916680 w 4069080"/>
                  <a:gd name="connsiteY23" fmla="*/ 1463040 h 1574800"/>
                  <a:gd name="connsiteX24" fmla="*/ 4069080 w 4069080"/>
                  <a:gd name="connsiteY24" fmla="*/ 1574800 h 157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69080" h="1574800">
                    <a:moveTo>
                      <a:pt x="0" y="0"/>
                    </a:moveTo>
                    <a:lnTo>
                      <a:pt x="690880" y="300809"/>
                    </a:lnTo>
                    <a:cubicBezTo>
                      <a:pt x="982980" y="382089"/>
                      <a:pt x="1550247" y="446375"/>
                      <a:pt x="1752600" y="487680"/>
                    </a:cubicBezTo>
                    <a:cubicBezTo>
                      <a:pt x="1954953" y="528985"/>
                      <a:pt x="1864360" y="546947"/>
                      <a:pt x="1905000" y="548640"/>
                    </a:cubicBezTo>
                    <a:cubicBezTo>
                      <a:pt x="1945640" y="550333"/>
                      <a:pt x="1940560" y="489373"/>
                      <a:pt x="1996440" y="497840"/>
                    </a:cubicBezTo>
                    <a:cubicBezTo>
                      <a:pt x="2052320" y="506307"/>
                      <a:pt x="2167467" y="587587"/>
                      <a:pt x="2240280" y="599440"/>
                    </a:cubicBezTo>
                    <a:cubicBezTo>
                      <a:pt x="2313093" y="611293"/>
                      <a:pt x="2375747" y="601133"/>
                      <a:pt x="2433320" y="568960"/>
                    </a:cubicBezTo>
                    <a:cubicBezTo>
                      <a:pt x="2490893" y="536787"/>
                      <a:pt x="2531533" y="428413"/>
                      <a:pt x="2585720" y="406400"/>
                    </a:cubicBezTo>
                    <a:cubicBezTo>
                      <a:pt x="2639907" y="384387"/>
                      <a:pt x="2694093" y="416560"/>
                      <a:pt x="2758440" y="436880"/>
                    </a:cubicBezTo>
                    <a:cubicBezTo>
                      <a:pt x="2822787" y="457200"/>
                      <a:pt x="2924387" y="501227"/>
                      <a:pt x="2971800" y="528320"/>
                    </a:cubicBezTo>
                    <a:cubicBezTo>
                      <a:pt x="3019213" y="555413"/>
                      <a:pt x="3024293" y="565573"/>
                      <a:pt x="3042920" y="599440"/>
                    </a:cubicBezTo>
                    <a:cubicBezTo>
                      <a:pt x="3061547" y="633307"/>
                      <a:pt x="3070013" y="697653"/>
                      <a:pt x="3083560" y="731520"/>
                    </a:cubicBezTo>
                    <a:cubicBezTo>
                      <a:pt x="3097107" y="765387"/>
                      <a:pt x="3115733" y="772160"/>
                      <a:pt x="3124200" y="802640"/>
                    </a:cubicBezTo>
                    <a:cubicBezTo>
                      <a:pt x="3132667" y="833120"/>
                      <a:pt x="3119120" y="880533"/>
                      <a:pt x="3134360" y="914400"/>
                    </a:cubicBezTo>
                    <a:cubicBezTo>
                      <a:pt x="3149600" y="948267"/>
                      <a:pt x="3175000" y="963507"/>
                      <a:pt x="3215640" y="1005840"/>
                    </a:cubicBezTo>
                    <a:cubicBezTo>
                      <a:pt x="3256280" y="1048173"/>
                      <a:pt x="3340947" y="1129453"/>
                      <a:pt x="3378200" y="1168400"/>
                    </a:cubicBezTo>
                    <a:cubicBezTo>
                      <a:pt x="3415453" y="1207347"/>
                      <a:pt x="3405293" y="1203960"/>
                      <a:pt x="3439160" y="1239520"/>
                    </a:cubicBezTo>
                    <a:cubicBezTo>
                      <a:pt x="3473027" y="1275080"/>
                      <a:pt x="3547533" y="1352973"/>
                      <a:pt x="3581400" y="1381760"/>
                    </a:cubicBezTo>
                    <a:cubicBezTo>
                      <a:pt x="3615267" y="1410547"/>
                      <a:pt x="3618653" y="1408853"/>
                      <a:pt x="3642360" y="1412240"/>
                    </a:cubicBezTo>
                    <a:cubicBezTo>
                      <a:pt x="3666067" y="1415627"/>
                      <a:pt x="3699933" y="1412240"/>
                      <a:pt x="3723640" y="1402080"/>
                    </a:cubicBezTo>
                    <a:cubicBezTo>
                      <a:pt x="3747347" y="1391920"/>
                      <a:pt x="3784600" y="1351280"/>
                      <a:pt x="3784600" y="1351280"/>
                    </a:cubicBezTo>
                    <a:lnTo>
                      <a:pt x="3784600" y="1351280"/>
                    </a:lnTo>
                    <a:cubicBezTo>
                      <a:pt x="3796453" y="1358053"/>
                      <a:pt x="3833707" y="1373293"/>
                      <a:pt x="3855720" y="1391920"/>
                    </a:cubicBezTo>
                    <a:cubicBezTo>
                      <a:pt x="3877733" y="1410547"/>
                      <a:pt x="3881120" y="1432560"/>
                      <a:pt x="3916680" y="1463040"/>
                    </a:cubicBezTo>
                    <a:cubicBezTo>
                      <a:pt x="3952240" y="1493520"/>
                      <a:pt x="4010660" y="1534160"/>
                      <a:pt x="4069080" y="15748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5720" y="2703770"/>
                <a:ext cx="3439160" cy="674430"/>
              </a:xfrm>
              <a:custGeom>
                <a:avLst/>
                <a:gdLst>
                  <a:gd name="connsiteX0" fmla="*/ 0 w 2296160"/>
                  <a:gd name="connsiteY0" fmla="*/ 52493 h 453813"/>
                  <a:gd name="connsiteX1" fmla="*/ 172720 w 2296160"/>
                  <a:gd name="connsiteY1" fmla="*/ 11853 h 453813"/>
                  <a:gd name="connsiteX2" fmla="*/ 254000 w 2296160"/>
                  <a:gd name="connsiteY2" fmla="*/ 52493 h 453813"/>
                  <a:gd name="connsiteX3" fmla="*/ 345440 w 2296160"/>
                  <a:gd name="connsiteY3" fmla="*/ 52493 h 453813"/>
                  <a:gd name="connsiteX4" fmla="*/ 416560 w 2296160"/>
                  <a:gd name="connsiteY4" fmla="*/ 82973 h 453813"/>
                  <a:gd name="connsiteX5" fmla="*/ 457200 w 2296160"/>
                  <a:gd name="connsiteY5" fmla="*/ 113453 h 453813"/>
                  <a:gd name="connsiteX6" fmla="*/ 609600 w 2296160"/>
                  <a:gd name="connsiteY6" fmla="*/ 93133 h 453813"/>
                  <a:gd name="connsiteX7" fmla="*/ 670560 w 2296160"/>
                  <a:gd name="connsiteY7" fmla="*/ 42333 h 453813"/>
                  <a:gd name="connsiteX8" fmla="*/ 812800 w 2296160"/>
                  <a:gd name="connsiteY8" fmla="*/ 42333 h 453813"/>
                  <a:gd name="connsiteX9" fmla="*/ 873760 w 2296160"/>
                  <a:gd name="connsiteY9" fmla="*/ 1693 h 453813"/>
                  <a:gd name="connsiteX10" fmla="*/ 1076960 w 2296160"/>
                  <a:gd name="connsiteY10" fmla="*/ 32173 h 453813"/>
                  <a:gd name="connsiteX11" fmla="*/ 1198880 w 2296160"/>
                  <a:gd name="connsiteY11" fmla="*/ 72813 h 453813"/>
                  <a:gd name="connsiteX12" fmla="*/ 1341120 w 2296160"/>
                  <a:gd name="connsiteY12" fmla="*/ 184573 h 453813"/>
                  <a:gd name="connsiteX13" fmla="*/ 1391920 w 2296160"/>
                  <a:gd name="connsiteY13" fmla="*/ 235373 h 453813"/>
                  <a:gd name="connsiteX14" fmla="*/ 1473200 w 2296160"/>
                  <a:gd name="connsiteY14" fmla="*/ 245533 h 453813"/>
                  <a:gd name="connsiteX15" fmla="*/ 1524000 w 2296160"/>
                  <a:gd name="connsiteY15" fmla="*/ 336973 h 453813"/>
                  <a:gd name="connsiteX16" fmla="*/ 1625600 w 2296160"/>
                  <a:gd name="connsiteY16" fmla="*/ 428413 h 453813"/>
                  <a:gd name="connsiteX17" fmla="*/ 1747520 w 2296160"/>
                  <a:gd name="connsiteY17" fmla="*/ 438573 h 453813"/>
                  <a:gd name="connsiteX18" fmla="*/ 1828800 w 2296160"/>
                  <a:gd name="connsiteY18" fmla="*/ 418253 h 453813"/>
                  <a:gd name="connsiteX19" fmla="*/ 1879600 w 2296160"/>
                  <a:gd name="connsiteY19" fmla="*/ 397933 h 453813"/>
                  <a:gd name="connsiteX20" fmla="*/ 2011680 w 2296160"/>
                  <a:gd name="connsiteY20" fmla="*/ 408093 h 453813"/>
                  <a:gd name="connsiteX21" fmla="*/ 2153920 w 2296160"/>
                  <a:gd name="connsiteY21" fmla="*/ 408093 h 453813"/>
                  <a:gd name="connsiteX22" fmla="*/ 2245360 w 2296160"/>
                  <a:gd name="connsiteY22" fmla="*/ 448733 h 453813"/>
                  <a:gd name="connsiteX23" fmla="*/ 2296160 w 2296160"/>
                  <a:gd name="connsiteY23" fmla="*/ 438573 h 453813"/>
                  <a:gd name="connsiteX0" fmla="*/ 0 w 3439160"/>
                  <a:gd name="connsiteY0" fmla="*/ 52493 h 453813"/>
                  <a:gd name="connsiteX1" fmla="*/ 1315720 w 3439160"/>
                  <a:gd name="connsiteY1" fmla="*/ 11853 h 453813"/>
                  <a:gd name="connsiteX2" fmla="*/ 1397000 w 3439160"/>
                  <a:gd name="connsiteY2" fmla="*/ 52493 h 453813"/>
                  <a:gd name="connsiteX3" fmla="*/ 1488440 w 3439160"/>
                  <a:gd name="connsiteY3" fmla="*/ 52493 h 453813"/>
                  <a:gd name="connsiteX4" fmla="*/ 1559560 w 3439160"/>
                  <a:gd name="connsiteY4" fmla="*/ 82973 h 453813"/>
                  <a:gd name="connsiteX5" fmla="*/ 1600200 w 3439160"/>
                  <a:gd name="connsiteY5" fmla="*/ 113453 h 453813"/>
                  <a:gd name="connsiteX6" fmla="*/ 1752600 w 3439160"/>
                  <a:gd name="connsiteY6" fmla="*/ 93133 h 453813"/>
                  <a:gd name="connsiteX7" fmla="*/ 1813560 w 3439160"/>
                  <a:gd name="connsiteY7" fmla="*/ 42333 h 453813"/>
                  <a:gd name="connsiteX8" fmla="*/ 1955800 w 3439160"/>
                  <a:gd name="connsiteY8" fmla="*/ 42333 h 453813"/>
                  <a:gd name="connsiteX9" fmla="*/ 2016760 w 3439160"/>
                  <a:gd name="connsiteY9" fmla="*/ 1693 h 453813"/>
                  <a:gd name="connsiteX10" fmla="*/ 2219960 w 3439160"/>
                  <a:gd name="connsiteY10" fmla="*/ 32173 h 453813"/>
                  <a:gd name="connsiteX11" fmla="*/ 2341880 w 3439160"/>
                  <a:gd name="connsiteY11" fmla="*/ 72813 h 453813"/>
                  <a:gd name="connsiteX12" fmla="*/ 2484120 w 3439160"/>
                  <a:gd name="connsiteY12" fmla="*/ 184573 h 453813"/>
                  <a:gd name="connsiteX13" fmla="*/ 2534920 w 3439160"/>
                  <a:gd name="connsiteY13" fmla="*/ 235373 h 453813"/>
                  <a:gd name="connsiteX14" fmla="*/ 2616200 w 3439160"/>
                  <a:gd name="connsiteY14" fmla="*/ 245533 h 453813"/>
                  <a:gd name="connsiteX15" fmla="*/ 2667000 w 3439160"/>
                  <a:gd name="connsiteY15" fmla="*/ 336973 h 453813"/>
                  <a:gd name="connsiteX16" fmla="*/ 2768600 w 3439160"/>
                  <a:gd name="connsiteY16" fmla="*/ 428413 h 453813"/>
                  <a:gd name="connsiteX17" fmla="*/ 2890520 w 3439160"/>
                  <a:gd name="connsiteY17" fmla="*/ 438573 h 453813"/>
                  <a:gd name="connsiteX18" fmla="*/ 2971800 w 3439160"/>
                  <a:gd name="connsiteY18" fmla="*/ 418253 h 453813"/>
                  <a:gd name="connsiteX19" fmla="*/ 3022600 w 3439160"/>
                  <a:gd name="connsiteY19" fmla="*/ 397933 h 453813"/>
                  <a:gd name="connsiteX20" fmla="*/ 3154680 w 3439160"/>
                  <a:gd name="connsiteY20" fmla="*/ 408093 h 453813"/>
                  <a:gd name="connsiteX21" fmla="*/ 3296920 w 3439160"/>
                  <a:gd name="connsiteY21" fmla="*/ 408093 h 453813"/>
                  <a:gd name="connsiteX22" fmla="*/ 3388360 w 3439160"/>
                  <a:gd name="connsiteY22" fmla="*/ 448733 h 453813"/>
                  <a:gd name="connsiteX23" fmla="*/ 3439160 w 3439160"/>
                  <a:gd name="connsiteY23" fmla="*/ 438573 h 453813"/>
                  <a:gd name="connsiteX0" fmla="*/ 0 w 3439160"/>
                  <a:gd name="connsiteY0" fmla="*/ 52493 h 453813"/>
                  <a:gd name="connsiteX1" fmla="*/ 754380 w 3439160"/>
                  <a:gd name="connsiteY1" fmla="*/ 14756 h 453813"/>
                  <a:gd name="connsiteX2" fmla="*/ 1315720 w 3439160"/>
                  <a:gd name="connsiteY2" fmla="*/ 11853 h 453813"/>
                  <a:gd name="connsiteX3" fmla="*/ 1397000 w 3439160"/>
                  <a:gd name="connsiteY3" fmla="*/ 52493 h 453813"/>
                  <a:gd name="connsiteX4" fmla="*/ 1488440 w 3439160"/>
                  <a:gd name="connsiteY4" fmla="*/ 52493 h 453813"/>
                  <a:gd name="connsiteX5" fmla="*/ 1559560 w 3439160"/>
                  <a:gd name="connsiteY5" fmla="*/ 82973 h 453813"/>
                  <a:gd name="connsiteX6" fmla="*/ 1600200 w 3439160"/>
                  <a:gd name="connsiteY6" fmla="*/ 113453 h 453813"/>
                  <a:gd name="connsiteX7" fmla="*/ 1752600 w 3439160"/>
                  <a:gd name="connsiteY7" fmla="*/ 93133 h 453813"/>
                  <a:gd name="connsiteX8" fmla="*/ 1813560 w 3439160"/>
                  <a:gd name="connsiteY8" fmla="*/ 42333 h 453813"/>
                  <a:gd name="connsiteX9" fmla="*/ 1955800 w 3439160"/>
                  <a:gd name="connsiteY9" fmla="*/ 42333 h 453813"/>
                  <a:gd name="connsiteX10" fmla="*/ 2016760 w 3439160"/>
                  <a:gd name="connsiteY10" fmla="*/ 1693 h 453813"/>
                  <a:gd name="connsiteX11" fmla="*/ 2219960 w 3439160"/>
                  <a:gd name="connsiteY11" fmla="*/ 32173 h 453813"/>
                  <a:gd name="connsiteX12" fmla="*/ 2341880 w 3439160"/>
                  <a:gd name="connsiteY12" fmla="*/ 72813 h 453813"/>
                  <a:gd name="connsiteX13" fmla="*/ 2484120 w 3439160"/>
                  <a:gd name="connsiteY13" fmla="*/ 184573 h 453813"/>
                  <a:gd name="connsiteX14" fmla="*/ 2534920 w 3439160"/>
                  <a:gd name="connsiteY14" fmla="*/ 235373 h 453813"/>
                  <a:gd name="connsiteX15" fmla="*/ 2616200 w 3439160"/>
                  <a:gd name="connsiteY15" fmla="*/ 245533 h 453813"/>
                  <a:gd name="connsiteX16" fmla="*/ 2667000 w 3439160"/>
                  <a:gd name="connsiteY16" fmla="*/ 336973 h 453813"/>
                  <a:gd name="connsiteX17" fmla="*/ 2768600 w 3439160"/>
                  <a:gd name="connsiteY17" fmla="*/ 428413 h 453813"/>
                  <a:gd name="connsiteX18" fmla="*/ 2890520 w 3439160"/>
                  <a:gd name="connsiteY18" fmla="*/ 438573 h 453813"/>
                  <a:gd name="connsiteX19" fmla="*/ 2971800 w 3439160"/>
                  <a:gd name="connsiteY19" fmla="*/ 418253 h 453813"/>
                  <a:gd name="connsiteX20" fmla="*/ 3022600 w 3439160"/>
                  <a:gd name="connsiteY20" fmla="*/ 397933 h 453813"/>
                  <a:gd name="connsiteX21" fmla="*/ 3154680 w 3439160"/>
                  <a:gd name="connsiteY21" fmla="*/ 408093 h 453813"/>
                  <a:gd name="connsiteX22" fmla="*/ 3296920 w 3439160"/>
                  <a:gd name="connsiteY22" fmla="*/ 408093 h 453813"/>
                  <a:gd name="connsiteX23" fmla="*/ 3388360 w 3439160"/>
                  <a:gd name="connsiteY23" fmla="*/ 448733 h 453813"/>
                  <a:gd name="connsiteX24" fmla="*/ 3439160 w 3439160"/>
                  <a:gd name="connsiteY24" fmla="*/ 438573 h 453813"/>
                  <a:gd name="connsiteX0" fmla="*/ 0 w 3439160"/>
                  <a:gd name="connsiteY0" fmla="*/ 273110 h 674430"/>
                  <a:gd name="connsiteX1" fmla="*/ 754380 w 3439160"/>
                  <a:gd name="connsiteY1" fmla="*/ 6773 h 674430"/>
                  <a:gd name="connsiteX2" fmla="*/ 1315720 w 3439160"/>
                  <a:gd name="connsiteY2" fmla="*/ 232470 h 674430"/>
                  <a:gd name="connsiteX3" fmla="*/ 1397000 w 3439160"/>
                  <a:gd name="connsiteY3" fmla="*/ 273110 h 674430"/>
                  <a:gd name="connsiteX4" fmla="*/ 1488440 w 3439160"/>
                  <a:gd name="connsiteY4" fmla="*/ 273110 h 674430"/>
                  <a:gd name="connsiteX5" fmla="*/ 1559560 w 3439160"/>
                  <a:gd name="connsiteY5" fmla="*/ 303590 h 674430"/>
                  <a:gd name="connsiteX6" fmla="*/ 1600200 w 3439160"/>
                  <a:gd name="connsiteY6" fmla="*/ 334070 h 674430"/>
                  <a:gd name="connsiteX7" fmla="*/ 1752600 w 3439160"/>
                  <a:gd name="connsiteY7" fmla="*/ 313750 h 674430"/>
                  <a:gd name="connsiteX8" fmla="*/ 1813560 w 3439160"/>
                  <a:gd name="connsiteY8" fmla="*/ 262950 h 674430"/>
                  <a:gd name="connsiteX9" fmla="*/ 1955800 w 3439160"/>
                  <a:gd name="connsiteY9" fmla="*/ 262950 h 674430"/>
                  <a:gd name="connsiteX10" fmla="*/ 2016760 w 3439160"/>
                  <a:gd name="connsiteY10" fmla="*/ 222310 h 674430"/>
                  <a:gd name="connsiteX11" fmla="*/ 2219960 w 3439160"/>
                  <a:gd name="connsiteY11" fmla="*/ 252790 h 674430"/>
                  <a:gd name="connsiteX12" fmla="*/ 2341880 w 3439160"/>
                  <a:gd name="connsiteY12" fmla="*/ 293430 h 674430"/>
                  <a:gd name="connsiteX13" fmla="*/ 2484120 w 3439160"/>
                  <a:gd name="connsiteY13" fmla="*/ 405190 h 674430"/>
                  <a:gd name="connsiteX14" fmla="*/ 2534920 w 3439160"/>
                  <a:gd name="connsiteY14" fmla="*/ 455990 h 674430"/>
                  <a:gd name="connsiteX15" fmla="*/ 2616200 w 3439160"/>
                  <a:gd name="connsiteY15" fmla="*/ 466150 h 674430"/>
                  <a:gd name="connsiteX16" fmla="*/ 2667000 w 3439160"/>
                  <a:gd name="connsiteY16" fmla="*/ 557590 h 674430"/>
                  <a:gd name="connsiteX17" fmla="*/ 2768600 w 3439160"/>
                  <a:gd name="connsiteY17" fmla="*/ 649030 h 674430"/>
                  <a:gd name="connsiteX18" fmla="*/ 2890520 w 3439160"/>
                  <a:gd name="connsiteY18" fmla="*/ 659190 h 674430"/>
                  <a:gd name="connsiteX19" fmla="*/ 2971800 w 3439160"/>
                  <a:gd name="connsiteY19" fmla="*/ 638870 h 674430"/>
                  <a:gd name="connsiteX20" fmla="*/ 3022600 w 3439160"/>
                  <a:gd name="connsiteY20" fmla="*/ 618550 h 674430"/>
                  <a:gd name="connsiteX21" fmla="*/ 3154680 w 3439160"/>
                  <a:gd name="connsiteY21" fmla="*/ 628710 h 674430"/>
                  <a:gd name="connsiteX22" fmla="*/ 3296920 w 3439160"/>
                  <a:gd name="connsiteY22" fmla="*/ 628710 h 674430"/>
                  <a:gd name="connsiteX23" fmla="*/ 3388360 w 3439160"/>
                  <a:gd name="connsiteY23" fmla="*/ 669350 h 674430"/>
                  <a:gd name="connsiteX24" fmla="*/ 3439160 w 3439160"/>
                  <a:gd name="connsiteY24" fmla="*/ 659190 h 67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39160" h="674430">
                    <a:moveTo>
                      <a:pt x="0" y="273110"/>
                    </a:moveTo>
                    <a:lnTo>
                      <a:pt x="754380" y="6773"/>
                    </a:lnTo>
                    <a:cubicBezTo>
                      <a:pt x="973667" y="0"/>
                      <a:pt x="1208617" y="188081"/>
                      <a:pt x="1315720" y="232470"/>
                    </a:cubicBezTo>
                    <a:cubicBezTo>
                      <a:pt x="1422823" y="276859"/>
                      <a:pt x="1368213" y="266337"/>
                      <a:pt x="1397000" y="273110"/>
                    </a:cubicBezTo>
                    <a:cubicBezTo>
                      <a:pt x="1425787" y="279883"/>
                      <a:pt x="1461347" y="268030"/>
                      <a:pt x="1488440" y="273110"/>
                    </a:cubicBezTo>
                    <a:cubicBezTo>
                      <a:pt x="1515533" y="278190"/>
                      <a:pt x="1540933" y="293430"/>
                      <a:pt x="1559560" y="303590"/>
                    </a:cubicBezTo>
                    <a:cubicBezTo>
                      <a:pt x="1578187" y="313750"/>
                      <a:pt x="1568027" y="332377"/>
                      <a:pt x="1600200" y="334070"/>
                    </a:cubicBezTo>
                    <a:cubicBezTo>
                      <a:pt x="1632373" y="335763"/>
                      <a:pt x="1717040" y="325603"/>
                      <a:pt x="1752600" y="313750"/>
                    </a:cubicBezTo>
                    <a:cubicBezTo>
                      <a:pt x="1788160" y="301897"/>
                      <a:pt x="1779693" y="271417"/>
                      <a:pt x="1813560" y="262950"/>
                    </a:cubicBezTo>
                    <a:cubicBezTo>
                      <a:pt x="1847427" y="254483"/>
                      <a:pt x="1921933" y="269723"/>
                      <a:pt x="1955800" y="262950"/>
                    </a:cubicBezTo>
                    <a:cubicBezTo>
                      <a:pt x="1989667" y="256177"/>
                      <a:pt x="1972733" y="224003"/>
                      <a:pt x="2016760" y="222310"/>
                    </a:cubicBezTo>
                    <a:cubicBezTo>
                      <a:pt x="2060787" y="220617"/>
                      <a:pt x="2165773" y="240937"/>
                      <a:pt x="2219960" y="252790"/>
                    </a:cubicBezTo>
                    <a:cubicBezTo>
                      <a:pt x="2274147" y="264643"/>
                      <a:pt x="2297853" y="268030"/>
                      <a:pt x="2341880" y="293430"/>
                    </a:cubicBezTo>
                    <a:cubicBezTo>
                      <a:pt x="2385907" y="318830"/>
                      <a:pt x="2451947" y="378097"/>
                      <a:pt x="2484120" y="405190"/>
                    </a:cubicBezTo>
                    <a:cubicBezTo>
                      <a:pt x="2516293" y="432283"/>
                      <a:pt x="2512907" y="445830"/>
                      <a:pt x="2534920" y="455990"/>
                    </a:cubicBezTo>
                    <a:cubicBezTo>
                      <a:pt x="2556933" y="466150"/>
                      <a:pt x="2594187" y="449217"/>
                      <a:pt x="2616200" y="466150"/>
                    </a:cubicBezTo>
                    <a:cubicBezTo>
                      <a:pt x="2638213" y="483083"/>
                      <a:pt x="2641600" y="527110"/>
                      <a:pt x="2667000" y="557590"/>
                    </a:cubicBezTo>
                    <a:cubicBezTo>
                      <a:pt x="2692400" y="588070"/>
                      <a:pt x="2731347" y="632097"/>
                      <a:pt x="2768600" y="649030"/>
                    </a:cubicBezTo>
                    <a:cubicBezTo>
                      <a:pt x="2805853" y="665963"/>
                      <a:pt x="2856653" y="660883"/>
                      <a:pt x="2890520" y="659190"/>
                    </a:cubicBezTo>
                    <a:cubicBezTo>
                      <a:pt x="2924387" y="657497"/>
                      <a:pt x="2949787" y="645643"/>
                      <a:pt x="2971800" y="638870"/>
                    </a:cubicBezTo>
                    <a:cubicBezTo>
                      <a:pt x="2993813" y="632097"/>
                      <a:pt x="2992120" y="620243"/>
                      <a:pt x="3022600" y="618550"/>
                    </a:cubicBezTo>
                    <a:cubicBezTo>
                      <a:pt x="3053080" y="616857"/>
                      <a:pt x="3108960" y="627017"/>
                      <a:pt x="3154680" y="628710"/>
                    </a:cubicBezTo>
                    <a:cubicBezTo>
                      <a:pt x="3200400" y="630403"/>
                      <a:pt x="3257973" y="621937"/>
                      <a:pt x="3296920" y="628710"/>
                    </a:cubicBezTo>
                    <a:cubicBezTo>
                      <a:pt x="3335867" y="635483"/>
                      <a:pt x="3364653" y="664270"/>
                      <a:pt x="3388360" y="669350"/>
                    </a:cubicBezTo>
                    <a:cubicBezTo>
                      <a:pt x="3412067" y="674430"/>
                      <a:pt x="3429000" y="662577"/>
                      <a:pt x="3439160" y="65919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1" name="Group 26"/>
              <p:cNvGrpSpPr/>
              <p:nvPr/>
            </p:nvGrpSpPr>
            <p:grpSpPr>
              <a:xfrm>
                <a:off x="1733550" y="3419475"/>
                <a:ext cx="2009775" cy="581025"/>
                <a:chOff x="1733550" y="3419475"/>
                <a:chExt cx="2009775" cy="581025"/>
              </a:xfrm>
            </p:grpSpPr>
            <p:sp>
              <p:nvSpPr>
                <p:cNvPr id="29" name="Freeform 28"/>
                <p:cNvSpPr/>
                <p:nvPr/>
              </p:nvSpPr>
              <p:spPr>
                <a:xfrm>
                  <a:off x="2000250" y="3419475"/>
                  <a:ext cx="1743075" cy="581025"/>
                </a:xfrm>
                <a:custGeom>
                  <a:avLst/>
                  <a:gdLst>
                    <a:gd name="connsiteX0" fmla="*/ 0 w 1743075"/>
                    <a:gd name="connsiteY0" fmla="*/ 0 h 581025"/>
                    <a:gd name="connsiteX1" fmla="*/ 161925 w 1743075"/>
                    <a:gd name="connsiteY1" fmla="*/ 9525 h 581025"/>
                    <a:gd name="connsiteX2" fmla="*/ 219075 w 1743075"/>
                    <a:gd name="connsiteY2" fmla="*/ 9525 h 581025"/>
                    <a:gd name="connsiteX3" fmla="*/ 390525 w 1743075"/>
                    <a:gd name="connsiteY3" fmla="*/ 38100 h 581025"/>
                    <a:gd name="connsiteX4" fmla="*/ 485775 w 1743075"/>
                    <a:gd name="connsiteY4" fmla="*/ 142875 h 581025"/>
                    <a:gd name="connsiteX5" fmla="*/ 523875 w 1743075"/>
                    <a:gd name="connsiteY5" fmla="*/ 276225 h 581025"/>
                    <a:gd name="connsiteX6" fmla="*/ 495300 w 1743075"/>
                    <a:gd name="connsiteY6" fmla="*/ 352425 h 581025"/>
                    <a:gd name="connsiteX7" fmla="*/ 504825 w 1743075"/>
                    <a:gd name="connsiteY7" fmla="*/ 371475 h 581025"/>
                    <a:gd name="connsiteX8" fmla="*/ 552450 w 1743075"/>
                    <a:gd name="connsiteY8" fmla="*/ 438150 h 581025"/>
                    <a:gd name="connsiteX9" fmla="*/ 581025 w 1743075"/>
                    <a:gd name="connsiteY9" fmla="*/ 438150 h 581025"/>
                    <a:gd name="connsiteX10" fmla="*/ 704850 w 1743075"/>
                    <a:gd name="connsiteY10" fmla="*/ 447675 h 581025"/>
                    <a:gd name="connsiteX11" fmla="*/ 819150 w 1743075"/>
                    <a:gd name="connsiteY11" fmla="*/ 466725 h 581025"/>
                    <a:gd name="connsiteX12" fmla="*/ 866775 w 1743075"/>
                    <a:gd name="connsiteY12" fmla="*/ 514350 h 581025"/>
                    <a:gd name="connsiteX13" fmla="*/ 971550 w 1743075"/>
                    <a:gd name="connsiteY13" fmla="*/ 504825 h 581025"/>
                    <a:gd name="connsiteX14" fmla="*/ 1019175 w 1743075"/>
                    <a:gd name="connsiteY14" fmla="*/ 533400 h 581025"/>
                    <a:gd name="connsiteX15" fmla="*/ 1038225 w 1743075"/>
                    <a:gd name="connsiteY15" fmla="*/ 523875 h 581025"/>
                    <a:gd name="connsiteX16" fmla="*/ 1114425 w 1743075"/>
                    <a:gd name="connsiteY16" fmla="*/ 542925 h 581025"/>
                    <a:gd name="connsiteX17" fmla="*/ 1152525 w 1743075"/>
                    <a:gd name="connsiteY17" fmla="*/ 504825 h 581025"/>
                    <a:gd name="connsiteX18" fmla="*/ 1247775 w 1743075"/>
                    <a:gd name="connsiteY18" fmla="*/ 542925 h 581025"/>
                    <a:gd name="connsiteX19" fmla="*/ 1466850 w 1743075"/>
                    <a:gd name="connsiteY19" fmla="*/ 533400 h 581025"/>
                    <a:gd name="connsiteX20" fmla="*/ 1533525 w 1743075"/>
                    <a:gd name="connsiteY20" fmla="*/ 523875 h 581025"/>
                    <a:gd name="connsiteX21" fmla="*/ 1657350 w 1743075"/>
                    <a:gd name="connsiteY21" fmla="*/ 523875 h 581025"/>
                    <a:gd name="connsiteX22" fmla="*/ 1743075 w 1743075"/>
                    <a:gd name="connsiteY22" fmla="*/ 561975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43075" h="581025">
                      <a:moveTo>
                        <a:pt x="0" y="0"/>
                      </a:moveTo>
                      <a:lnTo>
                        <a:pt x="161925" y="9525"/>
                      </a:lnTo>
                      <a:cubicBezTo>
                        <a:pt x="198437" y="11112"/>
                        <a:pt x="180975" y="4763"/>
                        <a:pt x="219075" y="9525"/>
                      </a:cubicBezTo>
                      <a:cubicBezTo>
                        <a:pt x="257175" y="14288"/>
                        <a:pt x="346075" y="15875"/>
                        <a:pt x="390525" y="38100"/>
                      </a:cubicBezTo>
                      <a:cubicBezTo>
                        <a:pt x="434975" y="60325"/>
                        <a:pt x="463550" y="103188"/>
                        <a:pt x="485775" y="142875"/>
                      </a:cubicBezTo>
                      <a:cubicBezTo>
                        <a:pt x="508000" y="182562"/>
                        <a:pt x="522287" y="241300"/>
                        <a:pt x="523875" y="276225"/>
                      </a:cubicBezTo>
                      <a:cubicBezTo>
                        <a:pt x="525463" y="311150"/>
                        <a:pt x="498475" y="336550"/>
                        <a:pt x="495300" y="352425"/>
                      </a:cubicBezTo>
                      <a:cubicBezTo>
                        <a:pt x="492125" y="368300"/>
                        <a:pt x="495300" y="357188"/>
                        <a:pt x="504825" y="371475"/>
                      </a:cubicBezTo>
                      <a:cubicBezTo>
                        <a:pt x="514350" y="385762"/>
                        <a:pt x="539750" y="427038"/>
                        <a:pt x="552450" y="438150"/>
                      </a:cubicBezTo>
                      <a:cubicBezTo>
                        <a:pt x="565150" y="449262"/>
                        <a:pt x="555625" y="436563"/>
                        <a:pt x="581025" y="438150"/>
                      </a:cubicBezTo>
                      <a:cubicBezTo>
                        <a:pt x="606425" y="439738"/>
                        <a:pt x="665163" y="442913"/>
                        <a:pt x="704850" y="447675"/>
                      </a:cubicBezTo>
                      <a:cubicBezTo>
                        <a:pt x="744538" y="452438"/>
                        <a:pt x="792163" y="455613"/>
                        <a:pt x="819150" y="466725"/>
                      </a:cubicBezTo>
                      <a:cubicBezTo>
                        <a:pt x="846137" y="477837"/>
                        <a:pt x="841375" y="508000"/>
                        <a:pt x="866775" y="514350"/>
                      </a:cubicBezTo>
                      <a:cubicBezTo>
                        <a:pt x="892175" y="520700"/>
                        <a:pt x="946150" y="501650"/>
                        <a:pt x="971550" y="504825"/>
                      </a:cubicBezTo>
                      <a:cubicBezTo>
                        <a:pt x="996950" y="508000"/>
                        <a:pt x="1008062" y="530225"/>
                        <a:pt x="1019175" y="533400"/>
                      </a:cubicBezTo>
                      <a:cubicBezTo>
                        <a:pt x="1030288" y="536575"/>
                        <a:pt x="1022350" y="522288"/>
                        <a:pt x="1038225" y="523875"/>
                      </a:cubicBezTo>
                      <a:cubicBezTo>
                        <a:pt x="1054100" y="525463"/>
                        <a:pt x="1095375" y="546100"/>
                        <a:pt x="1114425" y="542925"/>
                      </a:cubicBezTo>
                      <a:cubicBezTo>
                        <a:pt x="1133475" y="539750"/>
                        <a:pt x="1130300" y="504825"/>
                        <a:pt x="1152525" y="504825"/>
                      </a:cubicBezTo>
                      <a:cubicBezTo>
                        <a:pt x="1174750" y="504825"/>
                        <a:pt x="1195388" y="538163"/>
                        <a:pt x="1247775" y="542925"/>
                      </a:cubicBezTo>
                      <a:cubicBezTo>
                        <a:pt x="1300162" y="547687"/>
                        <a:pt x="1419225" y="536575"/>
                        <a:pt x="1466850" y="533400"/>
                      </a:cubicBezTo>
                      <a:cubicBezTo>
                        <a:pt x="1514475" y="530225"/>
                        <a:pt x="1501775" y="525463"/>
                        <a:pt x="1533525" y="523875"/>
                      </a:cubicBezTo>
                      <a:cubicBezTo>
                        <a:pt x="1565275" y="522287"/>
                        <a:pt x="1622425" y="517525"/>
                        <a:pt x="1657350" y="523875"/>
                      </a:cubicBezTo>
                      <a:cubicBezTo>
                        <a:pt x="1692275" y="530225"/>
                        <a:pt x="1662113" y="581025"/>
                        <a:pt x="1743075" y="561975"/>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1733550" y="3514725"/>
                  <a:ext cx="733425" cy="266700"/>
                </a:xfrm>
                <a:custGeom>
                  <a:avLst/>
                  <a:gdLst>
                    <a:gd name="connsiteX0" fmla="*/ 0 w 733425"/>
                    <a:gd name="connsiteY0" fmla="*/ 28575 h 266700"/>
                    <a:gd name="connsiteX1" fmla="*/ 76200 w 733425"/>
                    <a:gd name="connsiteY1" fmla="*/ 19050 h 266700"/>
                    <a:gd name="connsiteX2" fmla="*/ 152400 w 733425"/>
                    <a:gd name="connsiteY2" fmla="*/ 142875 h 266700"/>
                    <a:gd name="connsiteX3" fmla="*/ 266700 w 733425"/>
                    <a:gd name="connsiteY3" fmla="*/ 161925 h 266700"/>
                    <a:gd name="connsiteX4" fmla="*/ 381000 w 733425"/>
                    <a:gd name="connsiteY4" fmla="*/ 171450 h 266700"/>
                    <a:gd name="connsiteX5" fmla="*/ 495300 w 733425"/>
                    <a:gd name="connsiteY5" fmla="*/ 171450 h 266700"/>
                    <a:gd name="connsiteX6" fmla="*/ 590550 w 733425"/>
                    <a:gd name="connsiteY6" fmla="*/ 228600 h 266700"/>
                    <a:gd name="connsiteX7" fmla="*/ 695325 w 733425"/>
                    <a:gd name="connsiteY7" fmla="*/ 257175 h 266700"/>
                    <a:gd name="connsiteX8" fmla="*/ 733425 w 733425"/>
                    <a:gd name="connsiteY8"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3425" h="266700">
                      <a:moveTo>
                        <a:pt x="0" y="28575"/>
                      </a:moveTo>
                      <a:cubicBezTo>
                        <a:pt x="25400" y="14287"/>
                        <a:pt x="50800" y="0"/>
                        <a:pt x="76200" y="19050"/>
                      </a:cubicBezTo>
                      <a:cubicBezTo>
                        <a:pt x="101600" y="38100"/>
                        <a:pt x="120650" y="119063"/>
                        <a:pt x="152400" y="142875"/>
                      </a:cubicBezTo>
                      <a:cubicBezTo>
                        <a:pt x="184150" y="166687"/>
                        <a:pt x="228600" y="157163"/>
                        <a:pt x="266700" y="161925"/>
                      </a:cubicBezTo>
                      <a:cubicBezTo>
                        <a:pt x="304800" y="166688"/>
                        <a:pt x="342900" y="169862"/>
                        <a:pt x="381000" y="171450"/>
                      </a:cubicBezTo>
                      <a:cubicBezTo>
                        <a:pt x="419100" y="173038"/>
                        <a:pt x="460375" y="161925"/>
                        <a:pt x="495300" y="171450"/>
                      </a:cubicBezTo>
                      <a:cubicBezTo>
                        <a:pt x="530225" y="180975"/>
                        <a:pt x="557213" y="214313"/>
                        <a:pt x="590550" y="228600"/>
                      </a:cubicBezTo>
                      <a:cubicBezTo>
                        <a:pt x="623887" y="242887"/>
                        <a:pt x="671513" y="250825"/>
                        <a:pt x="695325" y="257175"/>
                      </a:cubicBezTo>
                      <a:cubicBezTo>
                        <a:pt x="719137" y="263525"/>
                        <a:pt x="726281" y="265112"/>
                        <a:pt x="733425" y="266700"/>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21"/>
              <p:cNvSpPr/>
              <p:nvPr/>
            </p:nvSpPr>
            <p:spPr>
              <a:xfrm>
                <a:off x="3297065" y="2434917"/>
                <a:ext cx="250807" cy="888274"/>
              </a:xfrm>
              <a:custGeom>
                <a:avLst/>
                <a:gdLst>
                  <a:gd name="connsiteX0" fmla="*/ 0 w 250807"/>
                  <a:gd name="connsiteY0" fmla="*/ 0 h 888274"/>
                  <a:gd name="connsiteX1" fmla="*/ 78377 w 250807"/>
                  <a:gd name="connsiteY1" fmla="*/ 52251 h 888274"/>
                  <a:gd name="connsiteX2" fmla="*/ 125404 w 250807"/>
                  <a:gd name="connsiteY2" fmla="*/ 135853 h 888274"/>
                  <a:gd name="connsiteX3" fmla="*/ 193330 w 250807"/>
                  <a:gd name="connsiteY3" fmla="*/ 235131 h 888274"/>
                  <a:gd name="connsiteX4" fmla="*/ 214231 w 250807"/>
                  <a:gd name="connsiteY4" fmla="*/ 344859 h 888274"/>
                  <a:gd name="connsiteX5" fmla="*/ 203781 w 250807"/>
                  <a:gd name="connsiteY5" fmla="*/ 449362 h 888274"/>
                  <a:gd name="connsiteX6" fmla="*/ 214231 w 250807"/>
                  <a:gd name="connsiteY6" fmla="*/ 538189 h 888274"/>
                  <a:gd name="connsiteX7" fmla="*/ 177655 w 250807"/>
                  <a:gd name="connsiteY7" fmla="*/ 616566 h 888274"/>
                  <a:gd name="connsiteX8" fmla="*/ 177655 w 250807"/>
                  <a:gd name="connsiteY8" fmla="*/ 679268 h 888274"/>
                  <a:gd name="connsiteX9" fmla="*/ 235132 w 250807"/>
                  <a:gd name="connsiteY9" fmla="*/ 736745 h 888274"/>
                  <a:gd name="connsiteX10" fmla="*/ 250807 w 250807"/>
                  <a:gd name="connsiteY10" fmla="*/ 888274 h 888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807" h="888274">
                    <a:moveTo>
                      <a:pt x="0" y="0"/>
                    </a:moveTo>
                    <a:cubicBezTo>
                      <a:pt x="28738" y="14804"/>
                      <a:pt x="57477" y="29609"/>
                      <a:pt x="78377" y="52251"/>
                    </a:cubicBezTo>
                    <a:cubicBezTo>
                      <a:pt x="99277" y="74893"/>
                      <a:pt x="106245" y="105373"/>
                      <a:pt x="125404" y="135853"/>
                    </a:cubicBezTo>
                    <a:cubicBezTo>
                      <a:pt x="144563" y="166333"/>
                      <a:pt x="178526" y="200297"/>
                      <a:pt x="193330" y="235131"/>
                    </a:cubicBezTo>
                    <a:cubicBezTo>
                      <a:pt x="208134" y="269965"/>
                      <a:pt x="212489" y="309154"/>
                      <a:pt x="214231" y="344859"/>
                    </a:cubicBezTo>
                    <a:cubicBezTo>
                      <a:pt x="215973" y="380564"/>
                      <a:pt x="203781" y="417140"/>
                      <a:pt x="203781" y="449362"/>
                    </a:cubicBezTo>
                    <a:cubicBezTo>
                      <a:pt x="203781" y="481584"/>
                      <a:pt x="218585" y="510322"/>
                      <a:pt x="214231" y="538189"/>
                    </a:cubicBezTo>
                    <a:cubicBezTo>
                      <a:pt x="209877" y="566056"/>
                      <a:pt x="183751" y="593053"/>
                      <a:pt x="177655" y="616566"/>
                    </a:cubicBezTo>
                    <a:cubicBezTo>
                      <a:pt x="171559" y="640079"/>
                      <a:pt x="168076" y="659238"/>
                      <a:pt x="177655" y="679268"/>
                    </a:cubicBezTo>
                    <a:cubicBezTo>
                      <a:pt x="187235" y="699298"/>
                      <a:pt x="222940" y="701911"/>
                      <a:pt x="235132" y="736745"/>
                    </a:cubicBezTo>
                    <a:cubicBezTo>
                      <a:pt x="247324" y="771579"/>
                      <a:pt x="249065" y="829926"/>
                      <a:pt x="250807" y="888274"/>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3025358" y="2325189"/>
                <a:ext cx="713232" cy="998002"/>
              </a:xfrm>
              <a:custGeom>
                <a:avLst/>
                <a:gdLst>
                  <a:gd name="connsiteX0" fmla="*/ 0 w 713232"/>
                  <a:gd name="connsiteY0" fmla="*/ 0 h 998002"/>
                  <a:gd name="connsiteX1" fmla="*/ 41801 w 713232"/>
                  <a:gd name="connsiteY1" fmla="*/ 62701 h 998002"/>
                  <a:gd name="connsiteX2" fmla="*/ 130628 w 713232"/>
                  <a:gd name="connsiteY2" fmla="*/ 41801 h 998002"/>
                  <a:gd name="connsiteX3" fmla="*/ 240356 w 713232"/>
                  <a:gd name="connsiteY3" fmla="*/ 31350 h 998002"/>
                  <a:gd name="connsiteX4" fmla="*/ 350084 w 713232"/>
                  <a:gd name="connsiteY4" fmla="*/ 26125 h 998002"/>
                  <a:gd name="connsiteX5" fmla="*/ 433687 w 713232"/>
                  <a:gd name="connsiteY5" fmla="*/ 78377 h 998002"/>
                  <a:gd name="connsiteX6" fmla="*/ 501613 w 713232"/>
                  <a:gd name="connsiteY6" fmla="*/ 193330 h 998002"/>
                  <a:gd name="connsiteX7" fmla="*/ 600891 w 713232"/>
                  <a:gd name="connsiteY7" fmla="*/ 313508 h 998002"/>
                  <a:gd name="connsiteX8" fmla="*/ 616567 w 713232"/>
                  <a:gd name="connsiteY8" fmla="*/ 412786 h 998002"/>
                  <a:gd name="connsiteX9" fmla="*/ 642692 w 713232"/>
                  <a:gd name="connsiteY9" fmla="*/ 501613 h 998002"/>
                  <a:gd name="connsiteX10" fmla="*/ 700169 w 713232"/>
                  <a:gd name="connsiteY10" fmla="*/ 590441 h 998002"/>
                  <a:gd name="connsiteX11" fmla="*/ 700169 w 713232"/>
                  <a:gd name="connsiteY11" fmla="*/ 663593 h 998002"/>
                  <a:gd name="connsiteX12" fmla="*/ 621792 w 713232"/>
                  <a:gd name="connsiteY12" fmla="*/ 731520 h 998002"/>
                  <a:gd name="connsiteX13" fmla="*/ 569540 w 713232"/>
                  <a:gd name="connsiteY13" fmla="*/ 783771 h 998002"/>
                  <a:gd name="connsiteX14" fmla="*/ 564315 w 713232"/>
                  <a:gd name="connsiteY14" fmla="*/ 883049 h 998002"/>
                  <a:gd name="connsiteX15" fmla="*/ 585216 w 713232"/>
                  <a:gd name="connsiteY15" fmla="*/ 998002 h 99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3232" h="998002">
                    <a:moveTo>
                      <a:pt x="0" y="0"/>
                    </a:moveTo>
                    <a:cubicBezTo>
                      <a:pt x="10015" y="27867"/>
                      <a:pt x="20030" y="55734"/>
                      <a:pt x="41801" y="62701"/>
                    </a:cubicBezTo>
                    <a:cubicBezTo>
                      <a:pt x="63572" y="69668"/>
                      <a:pt x="97536" y="47026"/>
                      <a:pt x="130628" y="41801"/>
                    </a:cubicBezTo>
                    <a:cubicBezTo>
                      <a:pt x="163720" y="36576"/>
                      <a:pt x="203780" y="33963"/>
                      <a:pt x="240356" y="31350"/>
                    </a:cubicBezTo>
                    <a:cubicBezTo>
                      <a:pt x="276932" y="28737"/>
                      <a:pt x="317862" y="18287"/>
                      <a:pt x="350084" y="26125"/>
                    </a:cubicBezTo>
                    <a:cubicBezTo>
                      <a:pt x="382306" y="33963"/>
                      <a:pt x="408432" y="50510"/>
                      <a:pt x="433687" y="78377"/>
                    </a:cubicBezTo>
                    <a:cubicBezTo>
                      <a:pt x="458942" y="106244"/>
                      <a:pt x="473746" y="154142"/>
                      <a:pt x="501613" y="193330"/>
                    </a:cubicBezTo>
                    <a:cubicBezTo>
                      <a:pt x="529480" y="232518"/>
                      <a:pt x="581732" y="276932"/>
                      <a:pt x="600891" y="313508"/>
                    </a:cubicBezTo>
                    <a:cubicBezTo>
                      <a:pt x="620050" y="350084"/>
                      <a:pt x="609600" y="381435"/>
                      <a:pt x="616567" y="412786"/>
                    </a:cubicBezTo>
                    <a:cubicBezTo>
                      <a:pt x="623534" y="444137"/>
                      <a:pt x="628758" y="472004"/>
                      <a:pt x="642692" y="501613"/>
                    </a:cubicBezTo>
                    <a:cubicBezTo>
                      <a:pt x="656626" y="531222"/>
                      <a:pt x="690590" y="563444"/>
                      <a:pt x="700169" y="590441"/>
                    </a:cubicBezTo>
                    <a:cubicBezTo>
                      <a:pt x="709748" y="617438"/>
                      <a:pt x="713232" y="640080"/>
                      <a:pt x="700169" y="663593"/>
                    </a:cubicBezTo>
                    <a:cubicBezTo>
                      <a:pt x="687106" y="687106"/>
                      <a:pt x="643563" y="711490"/>
                      <a:pt x="621792" y="731520"/>
                    </a:cubicBezTo>
                    <a:cubicBezTo>
                      <a:pt x="600021" y="751550"/>
                      <a:pt x="579119" y="758516"/>
                      <a:pt x="569540" y="783771"/>
                    </a:cubicBezTo>
                    <a:cubicBezTo>
                      <a:pt x="559961" y="809026"/>
                      <a:pt x="561702" y="847344"/>
                      <a:pt x="564315" y="883049"/>
                    </a:cubicBezTo>
                    <a:cubicBezTo>
                      <a:pt x="566928" y="918754"/>
                      <a:pt x="585216" y="980585"/>
                      <a:pt x="585216" y="998002"/>
                    </a:cubicBezTo>
                  </a:path>
                </a:pathLst>
              </a:cu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3705678" y="3839935"/>
                <a:ext cx="953407" cy="1009651"/>
              </a:xfrm>
              <a:custGeom>
                <a:avLst/>
                <a:gdLst>
                  <a:gd name="connsiteX0" fmla="*/ 0 w 843643"/>
                  <a:gd name="connsiteY0" fmla="*/ 29936 h 1066801"/>
                  <a:gd name="connsiteX1" fmla="*/ 81643 w 843643"/>
                  <a:gd name="connsiteY1" fmla="*/ 29936 h 1066801"/>
                  <a:gd name="connsiteX2" fmla="*/ 277586 w 843643"/>
                  <a:gd name="connsiteY2" fmla="*/ 209551 h 1066801"/>
                  <a:gd name="connsiteX3" fmla="*/ 359229 w 843643"/>
                  <a:gd name="connsiteY3" fmla="*/ 503465 h 1066801"/>
                  <a:gd name="connsiteX4" fmla="*/ 522514 w 843643"/>
                  <a:gd name="connsiteY4" fmla="*/ 781051 h 1066801"/>
                  <a:gd name="connsiteX5" fmla="*/ 669471 w 843643"/>
                  <a:gd name="connsiteY5" fmla="*/ 895351 h 1066801"/>
                  <a:gd name="connsiteX6" fmla="*/ 816429 w 843643"/>
                  <a:gd name="connsiteY6" fmla="*/ 1042308 h 1066801"/>
                  <a:gd name="connsiteX7" fmla="*/ 832757 w 843643"/>
                  <a:gd name="connsiteY7" fmla="*/ 1042308 h 1066801"/>
                  <a:gd name="connsiteX0" fmla="*/ 0 w 843643"/>
                  <a:gd name="connsiteY0" fmla="*/ 29936 h 1130754"/>
                  <a:gd name="connsiteX1" fmla="*/ 81643 w 843643"/>
                  <a:gd name="connsiteY1" fmla="*/ 29936 h 1130754"/>
                  <a:gd name="connsiteX2" fmla="*/ 277586 w 843643"/>
                  <a:gd name="connsiteY2" fmla="*/ 209551 h 1130754"/>
                  <a:gd name="connsiteX3" fmla="*/ 359229 w 843643"/>
                  <a:gd name="connsiteY3" fmla="*/ 503465 h 1130754"/>
                  <a:gd name="connsiteX4" fmla="*/ 522514 w 843643"/>
                  <a:gd name="connsiteY4" fmla="*/ 781051 h 1130754"/>
                  <a:gd name="connsiteX5" fmla="*/ 669471 w 843643"/>
                  <a:gd name="connsiteY5" fmla="*/ 895351 h 1130754"/>
                  <a:gd name="connsiteX6" fmla="*/ 816429 w 843643"/>
                  <a:gd name="connsiteY6" fmla="*/ 1042308 h 1130754"/>
                  <a:gd name="connsiteX7" fmla="*/ 832757 w 843643"/>
                  <a:gd name="connsiteY7" fmla="*/ 1118508 h 1130754"/>
                  <a:gd name="connsiteX0" fmla="*/ 0 w 843643"/>
                  <a:gd name="connsiteY0" fmla="*/ 29936 h 1231901"/>
                  <a:gd name="connsiteX1" fmla="*/ 81643 w 843643"/>
                  <a:gd name="connsiteY1" fmla="*/ 29936 h 1231901"/>
                  <a:gd name="connsiteX2" fmla="*/ 277586 w 843643"/>
                  <a:gd name="connsiteY2" fmla="*/ 209551 h 1231901"/>
                  <a:gd name="connsiteX3" fmla="*/ 359229 w 843643"/>
                  <a:gd name="connsiteY3" fmla="*/ 503465 h 1231901"/>
                  <a:gd name="connsiteX4" fmla="*/ 522514 w 843643"/>
                  <a:gd name="connsiteY4" fmla="*/ 781051 h 1231901"/>
                  <a:gd name="connsiteX5" fmla="*/ 669471 w 843643"/>
                  <a:gd name="connsiteY5" fmla="*/ 895351 h 1231901"/>
                  <a:gd name="connsiteX6" fmla="*/ 816429 w 843643"/>
                  <a:gd name="connsiteY6" fmla="*/ 1194708 h 1231901"/>
                  <a:gd name="connsiteX7" fmla="*/ 832757 w 843643"/>
                  <a:gd name="connsiteY7" fmla="*/ 1118508 h 1231901"/>
                  <a:gd name="connsiteX0" fmla="*/ 0 w 816429"/>
                  <a:gd name="connsiteY0" fmla="*/ 29936 h 1194708"/>
                  <a:gd name="connsiteX1" fmla="*/ 81643 w 816429"/>
                  <a:gd name="connsiteY1" fmla="*/ 29936 h 1194708"/>
                  <a:gd name="connsiteX2" fmla="*/ 277586 w 816429"/>
                  <a:gd name="connsiteY2" fmla="*/ 209551 h 1194708"/>
                  <a:gd name="connsiteX3" fmla="*/ 359229 w 816429"/>
                  <a:gd name="connsiteY3" fmla="*/ 503465 h 1194708"/>
                  <a:gd name="connsiteX4" fmla="*/ 522514 w 816429"/>
                  <a:gd name="connsiteY4" fmla="*/ 781051 h 1194708"/>
                  <a:gd name="connsiteX5" fmla="*/ 669471 w 816429"/>
                  <a:gd name="connsiteY5" fmla="*/ 895351 h 1194708"/>
                  <a:gd name="connsiteX6" fmla="*/ 816429 w 816429"/>
                  <a:gd name="connsiteY6" fmla="*/ 1194708 h 11947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522514 w 1045029"/>
                  <a:gd name="connsiteY4" fmla="*/ 781051 h 966108"/>
                  <a:gd name="connsiteX5" fmla="*/ 669471 w 1045029"/>
                  <a:gd name="connsiteY5" fmla="*/ 895351 h 966108"/>
                  <a:gd name="connsiteX6" fmla="*/ 1045029 w 1045029"/>
                  <a:gd name="connsiteY6"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669471 w 1045029"/>
                  <a:gd name="connsiteY4" fmla="*/ 895351 h 966108"/>
                  <a:gd name="connsiteX5" fmla="*/ 1045029 w 1045029"/>
                  <a:gd name="connsiteY5"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359229 w 1045029"/>
                  <a:gd name="connsiteY3" fmla="*/ 503465 h 966108"/>
                  <a:gd name="connsiteX4" fmla="*/ 1045029 w 1045029"/>
                  <a:gd name="connsiteY4" fmla="*/ 966108 h 966108"/>
                  <a:gd name="connsiteX0" fmla="*/ 0 w 1045029"/>
                  <a:gd name="connsiteY0" fmla="*/ 29936 h 966108"/>
                  <a:gd name="connsiteX1" fmla="*/ 81643 w 1045029"/>
                  <a:gd name="connsiteY1" fmla="*/ 29936 h 966108"/>
                  <a:gd name="connsiteX2" fmla="*/ 277586 w 1045029"/>
                  <a:gd name="connsiteY2" fmla="*/ 209551 h 966108"/>
                  <a:gd name="connsiteX3" fmla="*/ 1045029 w 1045029"/>
                  <a:gd name="connsiteY3" fmla="*/ 966108 h 966108"/>
                  <a:gd name="connsiteX0" fmla="*/ 0 w 277586"/>
                  <a:gd name="connsiteY0" fmla="*/ 29936 h 209551"/>
                  <a:gd name="connsiteX1" fmla="*/ 81643 w 277586"/>
                  <a:gd name="connsiteY1" fmla="*/ 29936 h 209551"/>
                  <a:gd name="connsiteX2" fmla="*/ 277586 w 277586"/>
                  <a:gd name="connsiteY2" fmla="*/ 209551 h 209551"/>
                  <a:gd name="connsiteX0" fmla="*/ 66221 w 953407"/>
                  <a:gd name="connsiteY0" fmla="*/ 144236 h 1009651"/>
                  <a:gd name="connsiteX1" fmla="*/ 147864 w 953407"/>
                  <a:gd name="connsiteY1" fmla="*/ 144236 h 1009651"/>
                  <a:gd name="connsiteX2" fmla="*/ 953407 w 953407"/>
                  <a:gd name="connsiteY2" fmla="*/ 1009651 h 1009651"/>
                  <a:gd name="connsiteX0" fmla="*/ 66221 w 953407"/>
                  <a:gd name="connsiteY0" fmla="*/ 144236 h 1009651"/>
                  <a:gd name="connsiteX1" fmla="*/ 147864 w 953407"/>
                  <a:gd name="connsiteY1" fmla="*/ 144236 h 1009651"/>
                  <a:gd name="connsiteX2" fmla="*/ 725759 w 953407"/>
                  <a:gd name="connsiteY2" fmla="*/ 616655 h 1009651"/>
                  <a:gd name="connsiteX3" fmla="*/ 953407 w 953407"/>
                  <a:gd name="connsiteY3" fmla="*/ 1009651 h 1009651"/>
                </a:gdLst>
                <a:ahLst/>
                <a:cxnLst>
                  <a:cxn ang="0">
                    <a:pos x="connsiteX0" y="connsiteY0"/>
                  </a:cxn>
                  <a:cxn ang="0">
                    <a:pos x="connsiteX1" y="connsiteY1"/>
                  </a:cxn>
                  <a:cxn ang="0">
                    <a:pos x="connsiteX2" y="connsiteY2"/>
                  </a:cxn>
                  <a:cxn ang="0">
                    <a:pos x="connsiteX3" y="connsiteY3"/>
                  </a:cxn>
                </a:cxnLst>
                <a:rect l="l" t="t" r="r" b="b"/>
                <a:pathLst>
                  <a:path w="953407" h="1009651">
                    <a:moveTo>
                      <a:pt x="66221" y="144236"/>
                    </a:moveTo>
                    <a:cubicBezTo>
                      <a:pt x="83910" y="129268"/>
                      <a:pt x="0" y="0"/>
                      <a:pt x="147864" y="144236"/>
                    </a:cubicBezTo>
                    <a:cubicBezTo>
                      <a:pt x="232387" y="222973"/>
                      <a:pt x="591502" y="472419"/>
                      <a:pt x="725759" y="616655"/>
                    </a:cubicBezTo>
                    <a:cubicBezTo>
                      <a:pt x="860016" y="760891"/>
                      <a:pt x="890066" y="944152"/>
                      <a:pt x="953407" y="1009651"/>
                    </a:cubicBez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033157" y="3526971"/>
                <a:ext cx="805543" cy="810986"/>
              </a:xfrm>
              <a:custGeom>
                <a:avLst/>
                <a:gdLst>
                  <a:gd name="connsiteX0" fmla="*/ 0 w 653143"/>
                  <a:gd name="connsiteY0" fmla="*/ 0 h 506186"/>
                  <a:gd name="connsiteX1" fmla="*/ 114300 w 653143"/>
                  <a:gd name="connsiteY1" fmla="*/ 130629 h 506186"/>
                  <a:gd name="connsiteX2" fmla="*/ 261257 w 653143"/>
                  <a:gd name="connsiteY2" fmla="*/ 277586 h 506186"/>
                  <a:gd name="connsiteX3" fmla="*/ 391886 w 653143"/>
                  <a:gd name="connsiteY3" fmla="*/ 375558 h 506186"/>
                  <a:gd name="connsiteX4" fmla="*/ 522514 w 653143"/>
                  <a:gd name="connsiteY4" fmla="*/ 440872 h 506186"/>
                  <a:gd name="connsiteX5" fmla="*/ 653143 w 653143"/>
                  <a:gd name="connsiteY5" fmla="*/ 506186 h 506186"/>
                  <a:gd name="connsiteX0" fmla="*/ 0 w 653143"/>
                  <a:gd name="connsiteY0" fmla="*/ 0 h 810986"/>
                  <a:gd name="connsiteX1" fmla="*/ 114300 w 653143"/>
                  <a:gd name="connsiteY1" fmla="*/ 130629 h 810986"/>
                  <a:gd name="connsiteX2" fmla="*/ 261257 w 653143"/>
                  <a:gd name="connsiteY2" fmla="*/ 277586 h 810986"/>
                  <a:gd name="connsiteX3" fmla="*/ 391886 w 653143"/>
                  <a:gd name="connsiteY3" fmla="*/ 375558 h 810986"/>
                  <a:gd name="connsiteX4" fmla="*/ 522514 w 653143"/>
                  <a:gd name="connsiteY4" fmla="*/ 440872 h 810986"/>
                  <a:gd name="connsiteX5" fmla="*/ 653143 w 653143"/>
                  <a:gd name="connsiteY5" fmla="*/ 810986 h 810986"/>
                  <a:gd name="connsiteX0" fmla="*/ 0 w 576943"/>
                  <a:gd name="connsiteY0" fmla="*/ 0 h 810986"/>
                  <a:gd name="connsiteX1" fmla="*/ 114300 w 576943"/>
                  <a:gd name="connsiteY1" fmla="*/ 130629 h 810986"/>
                  <a:gd name="connsiteX2" fmla="*/ 261257 w 576943"/>
                  <a:gd name="connsiteY2" fmla="*/ 277586 h 810986"/>
                  <a:gd name="connsiteX3" fmla="*/ 391886 w 576943"/>
                  <a:gd name="connsiteY3" fmla="*/ 375558 h 810986"/>
                  <a:gd name="connsiteX4" fmla="*/ 522514 w 576943"/>
                  <a:gd name="connsiteY4" fmla="*/ 440872 h 810986"/>
                  <a:gd name="connsiteX5" fmla="*/ 576943 w 576943"/>
                  <a:gd name="connsiteY5" fmla="*/ 810986 h 810986"/>
                  <a:gd name="connsiteX0" fmla="*/ 0 w 805543"/>
                  <a:gd name="connsiteY0" fmla="*/ 0 h 810986"/>
                  <a:gd name="connsiteX1" fmla="*/ 114300 w 805543"/>
                  <a:gd name="connsiteY1" fmla="*/ 130629 h 810986"/>
                  <a:gd name="connsiteX2" fmla="*/ 261257 w 805543"/>
                  <a:gd name="connsiteY2" fmla="*/ 277586 h 810986"/>
                  <a:gd name="connsiteX3" fmla="*/ 391886 w 805543"/>
                  <a:gd name="connsiteY3" fmla="*/ 375558 h 810986"/>
                  <a:gd name="connsiteX4" fmla="*/ 522514 w 805543"/>
                  <a:gd name="connsiteY4" fmla="*/ 440872 h 810986"/>
                  <a:gd name="connsiteX5" fmla="*/ 805543 w 805543"/>
                  <a:gd name="connsiteY5" fmla="*/ 810986 h 810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543" h="810986">
                    <a:moveTo>
                      <a:pt x="0" y="0"/>
                    </a:moveTo>
                    <a:cubicBezTo>
                      <a:pt x="35378" y="42182"/>
                      <a:pt x="70757" y="84365"/>
                      <a:pt x="114300" y="130629"/>
                    </a:cubicBezTo>
                    <a:cubicBezTo>
                      <a:pt x="157843" y="176893"/>
                      <a:pt x="214993" y="236765"/>
                      <a:pt x="261257" y="277586"/>
                    </a:cubicBezTo>
                    <a:cubicBezTo>
                      <a:pt x="307521" y="318407"/>
                      <a:pt x="348343" y="348344"/>
                      <a:pt x="391886" y="375558"/>
                    </a:cubicBezTo>
                    <a:cubicBezTo>
                      <a:pt x="435429" y="402772"/>
                      <a:pt x="522514" y="440872"/>
                      <a:pt x="522514" y="440872"/>
                    </a:cubicBezTo>
                    <a:lnTo>
                      <a:pt x="805543" y="810986"/>
                    </a:lnTo>
                  </a:path>
                </a:pathLst>
              </a:custGeom>
              <a:ln w="635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p:cNvSpPr txBox="1"/>
              <p:nvPr/>
            </p:nvSpPr>
            <p:spPr>
              <a:xfrm>
                <a:off x="1143000" y="1752600"/>
                <a:ext cx="2895600" cy="400110"/>
              </a:xfrm>
              <a:prstGeom prst="rect">
                <a:avLst/>
              </a:prstGeom>
              <a:solidFill>
                <a:srgbClr val="F0F8FA"/>
              </a:solidFill>
              <a:ln w="25400">
                <a:solidFill>
                  <a:schemeClr val="tx1"/>
                </a:solidFill>
              </a:ln>
            </p:spPr>
            <p:txBody>
              <a:bodyPr wrap="square" rtlCol="0">
                <a:spAutoFit/>
              </a:bodyPr>
              <a:lstStyle/>
              <a:p>
                <a:pPr algn="ctr"/>
                <a:r>
                  <a:rPr lang="en-US" sz="2000" b="1" dirty="0" smtClean="0"/>
                  <a:t>watersheds of new lands</a:t>
                </a:r>
              </a:p>
            </p:txBody>
          </p:sp>
          <p:sp>
            <p:nvSpPr>
              <p:cNvPr id="27" name="TextBox 26"/>
              <p:cNvSpPr txBox="1"/>
              <p:nvPr/>
            </p:nvSpPr>
            <p:spPr>
              <a:xfrm>
                <a:off x="0" y="4907340"/>
                <a:ext cx="2667000" cy="1569660"/>
              </a:xfrm>
              <a:prstGeom prst="rect">
                <a:avLst/>
              </a:prstGeom>
              <a:solidFill>
                <a:schemeClr val="bg1"/>
              </a:solidFill>
            </p:spPr>
            <p:txBody>
              <a:bodyPr wrap="square" rtlCol="0">
                <a:spAutoFit/>
              </a:bodyPr>
              <a:lstStyle/>
              <a:p>
                <a:pPr>
                  <a:buFontTx/>
                  <a:buChar char="-"/>
                </a:pPr>
                <a:r>
                  <a:rPr lang="en-US" sz="2400" b="1" dirty="0" smtClean="0"/>
                  <a:t> three main rivers:</a:t>
                </a:r>
              </a:p>
              <a:p>
                <a:pPr lvl="1">
                  <a:buFontTx/>
                  <a:buChar char="-"/>
                </a:pPr>
                <a:r>
                  <a:rPr lang="en-US" sz="2400" b="1" dirty="0" smtClean="0"/>
                  <a:t> Arkansas</a:t>
                </a:r>
              </a:p>
              <a:p>
                <a:pPr lvl="1">
                  <a:buFontTx/>
                  <a:buChar char="-"/>
                </a:pPr>
                <a:r>
                  <a:rPr lang="en-US" sz="2400" b="1" dirty="0" smtClean="0"/>
                  <a:t> Canadian</a:t>
                </a:r>
              </a:p>
              <a:p>
                <a:pPr lvl="1">
                  <a:buFontTx/>
                  <a:buChar char="-"/>
                </a:pPr>
                <a:r>
                  <a:rPr lang="en-US" sz="2400" b="1" dirty="0" smtClean="0"/>
                  <a:t> Red</a:t>
                </a:r>
                <a:endParaRPr lang="en-US" sz="2400" b="1" dirty="0"/>
              </a:p>
            </p:txBody>
          </p:sp>
          <p:sp>
            <p:nvSpPr>
              <p:cNvPr id="28" name="TextBox 27"/>
              <p:cNvSpPr txBox="1"/>
              <p:nvPr/>
            </p:nvSpPr>
            <p:spPr>
              <a:xfrm>
                <a:off x="0" y="6396335"/>
                <a:ext cx="2667000" cy="461665"/>
              </a:xfrm>
              <a:prstGeom prst="rect">
                <a:avLst/>
              </a:prstGeom>
              <a:solidFill>
                <a:schemeClr val="bg1"/>
              </a:solidFill>
            </p:spPr>
            <p:txBody>
              <a:bodyPr wrap="square" rtlCol="0">
                <a:spAutoFit/>
              </a:bodyPr>
              <a:lstStyle/>
              <a:p>
                <a:pPr>
                  <a:buFontTx/>
                  <a:buChar char="-"/>
                </a:pPr>
                <a:r>
                  <a:rPr lang="en-US" sz="2400" b="1" dirty="0" smtClean="0"/>
                  <a:t> some flood plains</a:t>
                </a:r>
                <a:endParaRPr lang="en-US" sz="2400" b="1" dirty="0"/>
              </a:p>
            </p:txBody>
          </p:sp>
        </p:grpSp>
        <p:sp>
          <p:nvSpPr>
            <p:cNvPr id="35" name="Freeform 34"/>
            <p:cNvSpPr/>
            <p:nvPr/>
          </p:nvSpPr>
          <p:spPr>
            <a:xfrm rot="60000">
              <a:off x="2267712" y="2898648"/>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11" name="TextBox 10"/>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Are there rivers?</a:t>
            </a:r>
          </a:p>
        </p:txBody>
      </p:sp>
      <p:sp useBgFill="1">
        <p:nvSpPr>
          <p:cNvPr id="12" name="TextBox 11"/>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sp useBgFill="1">
        <p:nvSpPr>
          <p:cNvPr id="48" name="TextBox 47"/>
          <p:cNvSpPr txBox="1"/>
          <p:nvPr/>
        </p:nvSpPr>
        <p:spPr>
          <a:xfrm>
            <a:off x="5181600" y="2819400"/>
            <a:ext cx="3376820" cy="584775"/>
          </a:xfrm>
          <a:prstGeom prst="rect">
            <a:avLst/>
          </a:prstGeom>
        </p:spPr>
        <p:txBody>
          <a:bodyPr wrap="square" rtlCol="0">
            <a:spAutoFit/>
          </a:bodyPr>
          <a:lstStyle/>
          <a:p>
            <a:r>
              <a:rPr lang="en-US" sz="3200" b="1" dirty="0" smtClean="0"/>
              <a:t>excellent farmland</a:t>
            </a:r>
            <a:endParaRPr lang="en-US" sz="3200" b="1" dirty="0"/>
          </a:p>
        </p:txBody>
      </p:sp>
      <p:sp useBgFill="1">
        <p:nvSpPr>
          <p:cNvPr id="49" name="TextBox 48"/>
          <p:cNvSpPr txBox="1"/>
          <p:nvPr/>
        </p:nvSpPr>
        <p:spPr>
          <a:xfrm rot="854795">
            <a:off x="1336389" y="2753403"/>
            <a:ext cx="2013819" cy="584775"/>
          </a:xfrm>
          <a:prstGeom prst="rect">
            <a:avLst/>
          </a:prstGeom>
        </p:spPr>
        <p:txBody>
          <a:bodyPr wrap="square" rtlCol="0">
            <a:spAutoFit/>
          </a:bodyPr>
          <a:lstStyle/>
          <a:p>
            <a:r>
              <a:rPr lang="en-US" sz="3200" b="1" dirty="0" smtClean="0"/>
              <a:t>farmland?</a:t>
            </a:r>
            <a:endParaRPr lang="en-US" sz="3200" b="1" dirty="0"/>
          </a:p>
        </p:txBody>
      </p:sp>
      <p:sp useBgFill="1">
        <p:nvSpPr>
          <p:cNvPr id="50" name="TextBox 49"/>
          <p:cNvSpPr txBox="1"/>
          <p:nvPr/>
        </p:nvSpPr>
        <p:spPr>
          <a:xfrm>
            <a:off x="5181600" y="3377625"/>
            <a:ext cx="3376820" cy="1569660"/>
          </a:xfrm>
          <a:prstGeom prst="rect">
            <a:avLst/>
          </a:prstGeom>
        </p:spPr>
        <p:txBody>
          <a:bodyPr wrap="square" rtlCol="0">
            <a:spAutoFit/>
          </a:bodyPr>
          <a:lstStyle/>
          <a:p>
            <a:r>
              <a:rPr lang="en-US" sz="3200" b="1" dirty="0" smtClean="0"/>
              <a:t>     - cotton</a:t>
            </a:r>
          </a:p>
          <a:p>
            <a:pPr lvl="1">
              <a:buFontTx/>
              <a:buChar char="-"/>
            </a:pPr>
            <a:r>
              <a:rPr lang="en-US" sz="3200" b="1" dirty="0" smtClean="0"/>
              <a:t> tobacco</a:t>
            </a:r>
          </a:p>
          <a:p>
            <a:pPr lvl="1">
              <a:buFontTx/>
              <a:buChar char="-"/>
            </a:pPr>
            <a:r>
              <a:rPr lang="en-US" sz="3200" b="1" dirty="0" smtClean="0"/>
              <a:t> corn</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ppt_w</p:attrName>
                                        </p:attrNameLst>
                                      </p:cBhvr>
                                      <p:tavLst>
                                        <p:tav tm="0">
                                          <p:val>
                                            <p:fltVal val="0"/>
                                          </p:val>
                                        </p:tav>
                                        <p:tav tm="100000">
                                          <p:val>
                                            <p:strVal val="#ppt_w"/>
                                          </p:val>
                                        </p:tav>
                                      </p:tavLst>
                                    </p:anim>
                                    <p:anim calcmode="lin" valueType="num">
                                      <p:cBhvr>
                                        <p:cTn id="8" dur="1000" fill="hold"/>
                                        <p:tgtEl>
                                          <p:spTgt spid="48"/>
                                        </p:tgtEl>
                                        <p:attrNameLst>
                                          <p:attrName>ppt_h</p:attrName>
                                        </p:attrNameLst>
                                      </p:cBhvr>
                                      <p:tavLst>
                                        <p:tav tm="0">
                                          <p:val>
                                            <p:fltVal val="0"/>
                                          </p:val>
                                        </p:tav>
                                        <p:tav tm="100000">
                                          <p:val>
                                            <p:strVal val="#ppt_h"/>
                                          </p:val>
                                        </p:tav>
                                      </p:tavLst>
                                    </p:anim>
                                    <p:animEffect transition="in" filter="fade">
                                      <p:cBhvr>
                                        <p:cTn id="9" dur="1000"/>
                                        <p:tgtEl>
                                          <p:spTgt spid="4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0">
                                            <p:bg/>
                                          </p:spTgt>
                                        </p:tgtEl>
                                        <p:attrNameLst>
                                          <p:attrName>style.visibility</p:attrName>
                                        </p:attrNameLst>
                                      </p:cBhvr>
                                      <p:to>
                                        <p:strVal val="visible"/>
                                      </p:to>
                                    </p:set>
                                    <p:animEffect transition="in" filter="fade">
                                      <p:cBhvr>
                                        <p:cTn id="14" dur="500"/>
                                        <p:tgtEl>
                                          <p:spTgt spid="50">
                                            <p:bg/>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50">
                                            <p:txEl>
                                              <p:pRg st="0" end="0"/>
                                            </p:txEl>
                                          </p:spTgt>
                                        </p:tgtEl>
                                        <p:attrNameLst>
                                          <p:attrName>style.visibility</p:attrName>
                                        </p:attrNameLst>
                                      </p:cBhvr>
                                      <p:to>
                                        <p:strVal val="visible"/>
                                      </p:to>
                                    </p:set>
                                    <p:animEffect transition="in" filter="wipe(left)">
                                      <p:cBhvr>
                                        <p:cTn id="17" dur="1000"/>
                                        <p:tgtEl>
                                          <p:spTgt spid="50">
                                            <p:txEl>
                                              <p:pRg st="0" end="0"/>
                                            </p:txEl>
                                          </p:spTgt>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0">
                                            <p:txEl>
                                              <p:pRg st="1" end="1"/>
                                            </p:txEl>
                                          </p:spTgt>
                                        </p:tgtEl>
                                        <p:attrNameLst>
                                          <p:attrName>style.visibility</p:attrName>
                                        </p:attrNameLst>
                                      </p:cBhvr>
                                      <p:to>
                                        <p:strVal val="visible"/>
                                      </p:to>
                                    </p:set>
                                    <p:animEffect transition="in" filter="wipe(left)">
                                      <p:cBhvr>
                                        <p:cTn id="21" dur="1000"/>
                                        <p:tgtEl>
                                          <p:spTgt spid="50">
                                            <p:txEl>
                                              <p:pRg st="1" end="1"/>
                                            </p:txEl>
                                          </p:spTgt>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50">
                                            <p:txEl>
                                              <p:pRg st="2" end="2"/>
                                            </p:txEl>
                                          </p:spTgt>
                                        </p:tgtEl>
                                        <p:attrNameLst>
                                          <p:attrName>style.visibility</p:attrName>
                                        </p:attrNameLst>
                                      </p:cBhvr>
                                      <p:to>
                                        <p:strVal val="visible"/>
                                      </p:to>
                                    </p:set>
                                    <p:animEffect transition="in" filter="wipe(left)">
                                      <p:cBhvr>
                                        <p:cTn id="25" dur="1000"/>
                                        <p:tgtEl>
                                          <p:spTgt spid="50">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p:cTn id="30" dur="1000" fill="hold"/>
                                        <p:tgtEl>
                                          <p:spTgt spid="49"/>
                                        </p:tgtEl>
                                        <p:attrNameLst>
                                          <p:attrName>ppt_w</p:attrName>
                                        </p:attrNameLst>
                                      </p:cBhvr>
                                      <p:tavLst>
                                        <p:tav tm="0">
                                          <p:val>
                                            <p:fltVal val="0"/>
                                          </p:val>
                                        </p:tav>
                                        <p:tav tm="100000">
                                          <p:val>
                                            <p:strVal val="#ppt_w"/>
                                          </p:val>
                                        </p:tav>
                                      </p:tavLst>
                                    </p:anim>
                                    <p:anim calcmode="lin" valueType="num">
                                      <p:cBhvr>
                                        <p:cTn id="31" dur="1000" fill="hold"/>
                                        <p:tgtEl>
                                          <p:spTgt spid="49"/>
                                        </p:tgtEl>
                                        <p:attrNameLst>
                                          <p:attrName>ppt_h</p:attrName>
                                        </p:attrNameLst>
                                      </p:cBhvr>
                                      <p:tavLst>
                                        <p:tav tm="0">
                                          <p:val>
                                            <p:fltVal val="0"/>
                                          </p:val>
                                        </p:tav>
                                        <p:tav tm="100000">
                                          <p:val>
                                            <p:strVal val="#ppt_h"/>
                                          </p:val>
                                        </p:tav>
                                      </p:tavLst>
                                    </p:anim>
                                    <p:animEffect transition="in" filter="fade">
                                      <p:cBhvr>
                                        <p:cTn id="32" dur="10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50">
                                            <p:txEl>
                                              <p:pRg st="0" end="0"/>
                                            </p:txEl>
                                          </p:spTgt>
                                        </p:tgtEl>
                                      </p:cBhvr>
                                    </p:animEffect>
                                    <p:set>
                                      <p:cBhvr>
                                        <p:cTn id="37" dur="1" fill="hold">
                                          <p:stCondLst>
                                            <p:cond delay="999"/>
                                          </p:stCondLst>
                                        </p:cTn>
                                        <p:tgtEl>
                                          <p:spTgt spid="50">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50">
                                            <p:txEl>
                                              <p:pRg st="1" end="1"/>
                                            </p:txEl>
                                          </p:spTgt>
                                        </p:tgtEl>
                                      </p:cBhvr>
                                    </p:animEffect>
                                    <p:set>
                                      <p:cBhvr>
                                        <p:cTn id="40" dur="1" fill="hold">
                                          <p:stCondLst>
                                            <p:cond delay="999"/>
                                          </p:stCondLst>
                                        </p:cTn>
                                        <p:tgtEl>
                                          <p:spTgt spid="50">
                                            <p:txEl>
                                              <p:pRg st="1" end="1"/>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50">
                                            <p:txEl>
                                              <p:pRg st="2" end="2"/>
                                            </p:txEl>
                                          </p:spTgt>
                                        </p:tgtEl>
                                      </p:cBhvr>
                                    </p:animEffect>
                                    <p:set>
                                      <p:cBhvr>
                                        <p:cTn id="43" dur="1" fill="hold">
                                          <p:stCondLst>
                                            <p:cond delay="999"/>
                                          </p:stCondLst>
                                        </p:cTn>
                                        <p:tgtEl>
                                          <p:spTgt spid="50">
                                            <p:txEl>
                                              <p:pRg st="2" end="2"/>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50">
                                            <p:bg/>
                                          </p:spTgt>
                                        </p:tgtEl>
                                      </p:cBhvr>
                                    </p:animEffect>
                                    <p:set>
                                      <p:cBhvr>
                                        <p:cTn id="46" dur="1" fill="hold">
                                          <p:stCondLst>
                                            <p:cond delay="999"/>
                                          </p:stCondLst>
                                        </p:cTn>
                                        <p:tgtEl>
                                          <p:spTgt spid="50">
                                            <p:bg/>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49"/>
                                        </p:tgtEl>
                                      </p:cBhvr>
                                    </p:animEffect>
                                    <p:set>
                                      <p:cBhvr>
                                        <p:cTn id="49" dur="1" fill="hold">
                                          <p:stCondLst>
                                            <p:cond delay="999"/>
                                          </p:stCondLst>
                                        </p:cTn>
                                        <p:tgtEl>
                                          <p:spTgt spid="4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48"/>
                                        </p:tgtEl>
                                      </p:cBhvr>
                                    </p:animEffect>
                                    <p:set>
                                      <p:cBhvr>
                                        <p:cTn id="52" dur="1" fill="hold">
                                          <p:stCondLst>
                                            <p:cond delay="999"/>
                                          </p:stCondLst>
                                        </p:cTn>
                                        <p:tgtEl>
                                          <p:spTgt spid="4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36"/>
                                        </p:tgtEl>
                                      </p:cBhvr>
                                    </p:animEffect>
                                    <p:set>
                                      <p:cBhvr>
                                        <p:cTn id="55" dur="1" fill="hold">
                                          <p:stCondLst>
                                            <p:cond delay="999"/>
                                          </p:stCondLst>
                                        </p:cTn>
                                        <p:tgtEl>
                                          <p:spTgt spid="36"/>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37"/>
                                        </p:tgtEl>
                                      </p:cBhvr>
                                    </p:animEffect>
                                    <p:set>
                                      <p:cBhvr>
                                        <p:cTn id="58" dur="1" fill="hold">
                                          <p:stCondLst>
                                            <p:cond delay="999"/>
                                          </p:stCondLst>
                                        </p:cTn>
                                        <p:tgtEl>
                                          <p:spTgt spid="37"/>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Effect transition="in" filter="fade">
                                      <p:cBhvr>
                                        <p:cTn id="6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8" grpId="0" animBg="1"/>
      <p:bldP spid="48" grpId="1" animBg="1"/>
      <p:bldP spid="49" grpId="0" animBg="1"/>
      <p:bldP spid="49" grpId="1" animBg="1"/>
      <p:bldP spid="50" grpId="0" uiExpand="1" build="allAtOnce" animBg="1"/>
      <p:bldP spid="50" grpId="1" uiExpand="1"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30"/>
          <p:cNvGrpSpPr/>
          <p:nvPr/>
        </p:nvGrpSpPr>
        <p:grpSpPr>
          <a:xfrm>
            <a:off x="-115937" y="1216152"/>
            <a:ext cx="9412337" cy="5888182"/>
            <a:chOff x="-108528" y="1219200"/>
            <a:chExt cx="9412337" cy="5888182"/>
          </a:xfrm>
        </p:grpSpPr>
        <p:pic>
          <p:nvPicPr>
            <p:cNvPr id="52" name="Picture 5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53" name="Freeform 5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Freeform 5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7" name="Freeform 5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0"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66" name="Group 65"/>
          <p:cNvGrpSpPr/>
          <p:nvPr/>
        </p:nvGrpSpPr>
        <p:grpSpPr>
          <a:xfrm>
            <a:off x="0" y="1263421"/>
            <a:ext cx="9302794" cy="5670779"/>
            <a:chOff x="0" y="1263421"/>
            <a:chExt cx="9302794" cy="5670779"/>
          </a:xfrm>
        </p:grpSpPr>
        <p:pic>
          <p:nvPicPr>
            <p:cNvPr id="67" name="Picture 2"/>
            <p:cNvPicPr>
              <a:picLocks noChangeAspect="1" noChangeArrowheads="1"/>
            </p:cNvPicPr>
            <p:nvPr/>
          </p:nvPicPr>
          <p:blipFill>
            <a:blip r:embed="rId3"/>
            <a:srcRect l="29681" t="34775" r="13056" b="11994"/>
            <a:stretch>
              <a:fillRect/>
            </a:stretch>
          </p:blipFill>
          <p:spPr bwMode="auto">
            <a:xfrm>
              <a:off x="0" y="1263421"/>
              <a:ext cx="9302794" cy="5662804"/>
            </a:xfrm>
            <a:prstGeom prst="rect">
              <a:avLst/>
            </a:prstGeom>
            <a:noFill/>
            <a:ln w="9525">
              <a:noFill/>
              <a:miter lim="800000"/>
              <a:headEnd/>
              <a:tailEnd/>
            </a:ln>
            <a:effectLst/>
          </p:spPr>
        </p:pic>
        <p:pic>
          <p:nvPicPr>
            <p:cNvPr id="68" name="Picture 2"/>
            <p:cNvPicPr>
              <a:picLocks noChangeAspect="1" noChangeArrowheads="1"/>
            </p:cNvPicPr>
            <p:nvPr/>
          </p:nvPicPr>
          <p:blipFill>
            <a:blip r:embed="rId3"/>
            <a:srcRect l="55009" t="78053" r="28105" b="16933"/>
            <a:stretch>
              <a:fillRect/>
            </a:stretch>
          </p:blipFill>
          <p:spPr bwMode="auto">
            <a:xfrm>
              <a:off x="4267200" y="6400800"/>
              <a:ext cx="2743200" cy="533400"/>
            </a:xfrm>
            <a:prstGeom prst="rect">
              <a:avLst/>
            </a:prstGeom>
            <a:noFill/>
            <a:ln w="9525">
              <a:noFill/>
              <a:miter lim="800000"/>
              <a:headEnd/>
              <a:tailEnd/>
            </a:ln>
            <a:effectLst/>
          </p:spPr>
        </p:pic>
        <p:pic>
          <p:nvPicPr>
            <p:cNvPr id="69" name="Picture 2"/>
            <p:cNvPicPr>
              <a:picLocks noChangeAspect="1" noChangeArrowheads="1"/>
            </p:cNvPicPr>
            <p:nvPr/>
          </p:nvPicPr>
          <p:blipFill>
            <a:blip r:embed="rId3"/>
            <a:srcRect l="55009" t="78053" r="28105" b="16933"/>
            <a:stretch>
              <a:fillRect/>
            </a:stretch>
          </p:blipFill>
          <p:spPr bwMode="auto">
            <a:xfrm>
              <a:off x="0" y="5562600"/>
              <a:ext cx="1600200" cy="1371600"/>
            </a:xfrm>
            <a:prstGeom prst="rect">
              <a:avLst/>
            </a:prstGeom>
            <a:noFill/>
            <a:ln w="9525">
              <a:noFill/>
              <a:miter lim="800000"/>
              <a:headEnd/>
              <a:tailEnd/>
            </a:ln>
            <a:effectLst/>
          </p:spPr>
        </p:pic>
        <p:pic>
          <p:nvPicPr>
            <p:cNvPr id="70" name="Picture 2"/>
            <p:cNvPicPr>
              <a:picLocks noChangeAspect="1" noChangeArrowheads="1"/>
            </p:cNvPicPr>
            <p:nvPr/>
          </p:nvPicPr>
          <p:blipFill>
            <a:blip r:embed="rId3"/>
            <a:srcRect l="55009" t="78053" r="28105" b="16933"/>
            <a:stretch>
              <a:fillRect/>
            </a:stretch>
          </p:blipFill>
          <p:spPr bwMode="auto">
            <a:xfrm>
              <a:off x="0" y="5029200"/>
              <a:ext cx="685800" cy="533400"/>
            </a:xfrm>
            <a:prstGeom prst="rect">
              <a:avLst/>
            </a:prstGeom>
            <a:noFill/>
            <a:ln w="9525">
              <a:noFill/>
              <a:miter lim="800000"/>
              <a:headEnd/>
              <a:tailEnd/>
            </a:ln>
            <a:effectLst/>
          </p:spPr>
        </p:pic>
        <p:pic>
          <p:nvPicPr>
            <p:cNvPr id="75" name="Picture 2"/>
            <p:cNvPicPr>
              <a:picLocks noChangeAspect="1" noChangeArrowheads="1"/>
            </p:cNvPicPr>
            <p:nvPr/>
          </p:nvPicPr>
          <p:blipFill>
            <a:blip r:embed="rId3"/>
            <a:srcRect l="55009" t="78053" r="28105" b="16933"/>
            <a:stretch>
              <a:fillRect/>
            </a:stretch>
          </p:blipFill>
          <p:spPr bwMode="auto">
            <a:xfrm>
              <a:off x="228600" y="5334000"/>
              <a:ext cx="685800" cy="533400"/>
            </a:xfrm>
            <a:prstGeom prst="rect">
              <a:avLst/>
            </a:prstGeom>
            <a:noFill/>
            <a:ln w="9525">
              <a:noFill/>
              <a:miter lim="800000"/>
              <a:headEnd/>
              <a:tailEnd/>
            </a:ln>
            <a:effectLst/>
          </p:spPr>
        </p:pic>
      </p:grpSp>
      <p:sp>
        <p:nvSpPr>
          <p:cNvPr id="61" name="Freeform 60"/>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3878034" y="2148291"/>
            <a:ext cx="5278353" cy="3990975"/>
            <a:chOff x="3878034" y="2148291"/>
            <a:chExt cx="5278353" cy="3990975"/>
          </a:xfrm>
        </p:grpSpPr>
        <p:pic>
          <p:nvPicPr>
            <p:cNvPr id="1026" name="Picture 2"/>
            <p:cNvPicPr>
              <a:picLocks noChangeAspect="1" noChangeArrowheads="1"/>
            </p:cNvPicPr>
            <p:nvPr/>
          </p:nvPicPr>
          <p:blipFill>
            <a:blip r:embed="rId4" cstate="print"/>
            <a:srcRect/>
            <a:stretch>
              <a:fillRect/>
            </a:stretch>
          </p:blipFill>
          <p:spPr bwMode="auto">
            <a:xfrm rot="-120000">
              <a:off x="3878034" y="2148291"/>
              <a:ext cx="5278353" cy="3990975"/>
            </a:xfrm>
            <a:prstGeom prst="rect">
              <a:avLst/>
            </a:prstGeom>
            <a:noFill/>
            <a:ln w="9525">
              <a:noFill/>
              <a:miter lim="800000"/>
              <a:headEnd/>
              <a:tailEnd/>
            </a:ln>
            <a:effectLst/>
          </p:spPr>
        </p:pic>
        <p:pic>
          <p:nvPicPr>
            <p:cNvPr id="64" name="Picture 2"/>
            <p:cNvPicPr>
              <a:picLocks noChangeAspect="1" noChangeArrowheads="1"/>
            </p:cNvPicPr>
            <p:nvPr/>
          </p:nvPicPr>
          <p:blipFill>
            <a:blip r:embed="rId5"/>
            <a:srcRect l="85629" t="39456" r="3081" b="50470"/>
            <a:stretch>
              <a:fillRect/>
            </a:stretch>
          </p:blipFill>
          <p:spPr bwMode="auto">
            <a:xfrm>
              <a:off x="8077200" y="4040781"/>
              <a:ext cx="1066800" cy="1822857"/>
            </a:xfrm>
            <a:prstGeom prst="rect">
              <a:avLst/>
            </a:prstGeom>
            <a:noFill/>
            <a:ln w="9525">
              <a:noFill/>
              <a:miter lim="800000"/>
              <a:headEnd/>
              <a:tailEnd/>
            </a:ln>
            <a:effectLst/>
          </p:spPr>
        </p:pic>
      </p:grpSp>
      <p:sp useBgFill="1">
        <p:nvSpPr>
          <p:cNvPr id="59" name="TextBox 5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useBgFill="1">
        <p:nvSpPr>
          <p:cNvPr id="60" name="TextBox 5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pic>
        <p:nvPicPr>
          <p:cNvPr id="63" name="Picture 2"/>
          <p:cNvPicPr>
            <a:picLocks noChangeAspect="1" noChangeArrowheads="1"/>
          </p:cNvPicPr>
          <p:nvPr/>
        </p:nvPicPr>
        <p:blipFill>
          <a:blip r:embed="rId3"/>
          <a:srcRect l="86533" t="76111" r="7837" b="10276"/>
          <a:stretch>
            <a:fillRect/>
          </a:stretch>
        </p:blipFill>
        <p:spPr bwMode="auto">
          <a:xfrm>
            <a:off x="7892716" y="4495800"/>
            <a:ext cx="1251284" cy="1981200"/>
          </a:xfrm>
          <a:prstGeom prst="rect">
            <a:avLst/>
          </a:prstGeom>
          <a:noFill/>
          <a:ln w="50800">
            <a:solidFill>
              <a:schemeClr val="tx1"/>
            </a:solidFill>
            <a:miter lim="800000"/>
            <a:headEnd/>
            <a:tailEnd/>
          </a:ln>
          <a:effectLst/>
        </p:spPr>
      </p:pic>
      <p:pic>
        <p:nvPicPr>
          <p:cNvPr id="83" name="Picture 2"/>
          <p:cNvPicPr>
            <a:picLocks noChangeAspect="1" noChangeArrowheads="1"/>
          </p:cNvPicPr>
          <p:nvPr/>
        </p:nvPicPr>
        <p:blipFill>
          <a:blip r:embed="rId3"/>
          <a:srcRect l="86533" t="78729" r="8523" b="14988"/>
          <a:stretch>
            <a:fillRect/>
          </a:stretch>
        </p:blipFill>
        <p:spPr bwMode="auto">
          <a:xfrm>
            <a:off x="7891272" y="4876800"/>
            <a:ext cx="1098884" cy="914400"/>
          </a:xfrm>
          <a:prstGeom prst="rect">
            <a:avLst/>
          </a:prstGeom>
          <a:noFill/>
          <a:ln w="50800">
            <a:solidFill>
              <a:schemeClr val="tx1"/>
            </a:solidFill>
            <a:miter lim="800000"/>
            <a:headEnd/>
            <a:tailEnd/>
          </a:ln>
          <a:effectLst/>
        </p:spPr>
      </p:pic>
      <p:grpSp>
        <p:nvGrpSpPr>
          <p:cNvPr id="87" name="Group 86"/>
          <p:cNvGrpSpPr/>
          <p:nvPr/>
        </p:nvGrpSpPr>
        <p:grpSpPr>
          <a:xfrm>
            <a:off x="1295400" y="3179802"/>
            <a:ext cx="3397085" cy="553998"/>
            <a:chOff x="1295400" y="3179802"/>
            <a:chExt cx="3397085" cy="553998"/>
          </a:xfrm>
        </p:grpSpPr>
        <p:sp>
          <p:nvSpPr>
            <p:cNvPr id="84" name="TextBox 83"/>
            <p:cNvSpPr txBox="1"/>
            <p:nvPr/>
          </p:nvSpPr>
          <p:spPr>
            <a:xfrm>
              <a:off x="1295400" y="3179802"/>
              <a:ext cx="3397085"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2000’                   500’</a:t>
              </a:r>
            </a:p>
          </p:txBody>
        </p:sp>
        <p:cxnSp>
          <p:nvCxnSpPr>
            <p:cNvPr id="86" name="Straight Connector 85"/>
            <p:cNvCxnSpPr/>
            <p:nvPr/>
          </p:nvCxnSpPr>
          <p:spPr>
            <a:xfrm>
              <a:off x="2438400" y="3503612"/>
              <a:ext cx="1295400" cy="1588"/>
            </a:xfrm>
            <a:prstGeom prst="line">
              <a:avLst/>
            </a:prstGeom>
            <a:ln w="635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useBgFill="1">
        <p:nvSpPr>
          <p:cNvPr id="88" name="TextBox 87"/>
          <p:cNvSpPr txBox="1"/>
          <p:nvPr/>
        </p:nvSpPr>
        <p:spPr>
          <a:xfrm>
            <a:off x="0" y="1335024"/>
            <a:ext cx="3810000" cy="954107"/>
          </a:xfrm>
          <a:prstGeom prst="rect">
            <a:avLst/>
          </a:prstGeom>
        </p:spPr>
        <p:txBody>
          <a:bodyPr wrap="square" rtlCol="0">
            <a:spAutoFit/>
          </a:bodyPr>
          <a:lstStyle/>
          <a:p>
            <a:r>
              <a:rPr lang="en-US" sz="2800" b="1" dirty="0" smtClean="0"/>
              <a:t>  - no coastal plain</a:t>
            </a:r>
          </a:p>
          <a:p>
            <a:r>
              <a:rPr lang="en-US" sz="2800" b="1" dirty="0" smtClean="0"/>
              <a:t>  - moderate elevations</a:t>
            </a:r>
          </a:p>
        </p:txBody>
      </p:sp>
      <p:sp useBgFill="1">
        <p:nvSpPr>
          <p:cNvPr id="90" name="TextBox 89"/>
          <p:cNvSpPr txBox="1"/>
          <p:nvPr/>
        </p:nvSpPr>
        <p:spPr>
          <a:xfrm>
            <a:off x="3810000" y="1335024"/>
            <a:ext cx="5334001" cy="954107"/>
          </a:xfrm>
          <a:prstGeom prst="rect">
            <a:avLst/>
          </a:prstGeom>
        </p:spPr>
        <p:txBody>
          <a:bodyPr wrap="square" rtlCol="0">
            <a:spAutoFit/>
          </a:bodyPr>
          <a:lstStyle/>
          <a:p>
            <a:r>
              <a:rPr lang="en-US" sz="2800" b="1" dirty="0" smtClean="0"/>
              <a:t>             - much coastal plain &lt; 500’</a:t>
            </a:r>
          </a:p>
          <a:p>
            <a:r>
              <a:rPr lang="en-US" sz="2800" b="1" dirty="0" smtClean="0"/>
              <a:t>             - most less than 2000’</a:t>
            </a:r>
          </a:p>
        </p:txBody>
      </p:sp>
      <p:sp>
        <p:nvSpPr>
          <p:cNvPr id="62" name="Freeform 61"/>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childTnLst>
                                </p:cTn>
                              </p:par>
                              <p:par>
                                <p:cTn id="8" presetID="10" presetClass="entr" presetSubtype="0" fill="hold"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1000"/>
                                        <p:tgtEl>
                                          <p:spTgt spid="63"/>
                                        </p:tgtEl>
                                      </p:cBhvr>
                                    </p:animEffect>
                                  </p:childTnLst>
                                </p:cTn>
                              </p:par>
                              <p:par>
                                <p:cTn id="11" presetID="10" presetClass="exit" presetSubtype="0" fill="hold" grpId="0" nodeType="withEffect">
                                  <p:stCondLst>
                                    <p:cond delay="0"/>
                                  </p:stCondLst>
                                  <p:childTnLst>
                                    <p:animEffect transition="out" filter="fade">
                                      <p:cBhvr>
                                        <p:cTn id="12" dur="1000"/>
                                        <p:tgtEl>
                                          <p:spTgt spid="61"/>
                                        </p:tgtEl>
                                      </p:cBhvr>
                                    </p:animEffect>
                                    <p:set>
                                      <p:cBhvr>
                                        <p:cTn id="13" dur="1" fill="hold">
                                          <p:stCondLst>
                                            <p:cond delay="999"/>
                                          </p:stCondLst>
                                        </p:cTn>
                                        <p:tgtEl>
                                          <p:spTgt spid="6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0"/>
                                        </p:tgtEl>
                                        <p:attrNameLst>
                                          <p:attrName>style.visibility</p:attrName>
                                        </p:attrNameLst>
                                      </p:cBhvr>
                                      <p:to>
                                        <p:strVal val="visible"/>
                                      </p:to>
                                    </p:set>
                                    <p:animEffect transition="in" filter="fade">
                                      <p:cBhvr>
                                        <p:cTn id="18" dur="1000"/>
                                        <p:tgtEl>
                                          <p:spTgt spid="9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wipe(right)">
                                      <p:cBhvr>
                                        <p:cTn id="23" dur="2000"/>
                                        <p:tgtEl>
                                          <p:spTgt spid="66"/>
                                        </p:tgtEl>
                                      </p:cBhvr>
                                    </p:animEffect>
                                  </p:childTnLst>
                                </p:cTn>
                              </p:par>
                              <p:par>
                                <p:cTn id="24" presetID="10" presetClass="exit" presetSubtype="0" fill="hold" nodeType="withEffect">
                                  <p:stCondLst>
                                    <p:cond delay="500"/>
                                  </p:stCondLst>
                                  <p:childTnLst>
                                    <p:animEffect transition="out" filter="fade">
                                      <p:cBhvr>
                                        <p:cTn id="25" dur="1000"/>
                                        <p:tgtEl>
                                          <p:spTgt spid="65"/>
                                        </p:tgtEl>
                                      </p:cBhvr>
                                    </p:animEffect>
                                    <p:set>
                                      <p:cBhvr>
                                        <p:cTn id="26" dur="1" fill="hold">
                                          <p:stCondLst>
                                            <p:cond delay="999"/>
                                          </p:stCondLst>
                                        </p:cTn>
                                        <p:tgtEl>
                                          <p:spTgt spid="65"/>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90"/>
                                        </p:tgtEl>
                                      </p:cBhvr>
                                    </p:animEffect>
                                    <p:set>
                                      <p:cBhvr>
                                        <p:cTn id="29" dur="1" fill="hold">
                                          <p:stCondLst>
                                            <p:cond delay="999"/>
                                          </p:stCondLst>
                                        </p:cTn>
                                        <p:tgtEl>
                                          <p:spTgt spid="9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wipe(left)">
                                      <p:cBhvr>
                                        <p:cTn id="34" dur="10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accel="50000" decel="50000" fill="hold" nodeType="clickEffect">
                                  <p:stCondLst>
                                    <p:cond delay="0"/>
                                  </p:stCondLst>
                                  <p:childTnLst>
                                    <p:animScale>
                                      <p:cBhvr>
                                        <p:cTn id="38" dur="1000" fill="hold"/>
                                        <p:tgtEl>
                                          <p:spTgt spid="83"/>
                                        </p:tgtEl>
                                      </p:cBhvr>
                                      <p:by x="150000" y="150000"/>
                                    </p:animScale>
                                  </p:childTnLst>
                                </p:cTn>
                              </p:par>
                              <p:par>
                                <p:cTn id="39" presetID="35" presetClass="path" presetSubtype="0" accel="50000" decel="50000" fill="hold" nodeType="withEffect">
                                  <p:stCondLst>
                                    <p:cond delay="0"/>
                                  </p:stCondLst>
                                  <p:childTnLst>
                                    <p:animMotion origin="layout" path="M -2.77778E-7 2.22222E-6 L -0.63976 -0.03334 " pathEditMode="relative" rAng="0" ptsTypes="AA">
                                      <p:cBhvr>
                                        <p:cTn id="40" dur="1000" fill="hold"/>
                                        <p:tgtEl>
                                          <p:spTgt spid="83"/>
                                        </p:tgtEl>
                                        <p:attrNameLst>
                                          <p:attrName>ppt_x</p:attrName>
                                          <p:attrName>ppt_y</p:attrName>
                                        </p:attrNameLst>
                                      </p:cBhvr>
                                      <p:rCtr x="-320" y="-17"/>
                                    </p:animMotion>
                                  </p:childTnLst>
                                </p:cTn>
                              </p:par>
                              <p:par>
                                <p:cTn id="41" presetID="8" presetClass="emph" presetSubtype="0" fill="hold" nodeType="withEffect">
                                  <p:stCondLst>
                                    <p:cond delay="0"/>
                                  </p:stCondLst>
                                  <p:childTnLst>
                                    <p:animRot by="-4200000">
                                      <p:cBhvr>
                                        <p:cTn id="42" dur="1000" fill="hold"/>
                                        <p:tgtEl>
                                          <p:spTgt spid="83"/>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animEffect transition="in" filter="wipe(right)">
                                      <p:cBhvr>
                                        <p:cTn id="47" dur="1000"/>
                                        <p:tgtEl>
                                          <p:spTgt spid="8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8">
                                            <p:bg/>
                                          </p:spTgt>
                                        </p:tgtEl>
                                        <p:attrNameLst>
                                          <p:attrName>style.visibility</p:attrName>
                                        </p:attrNameLst>
                                      </p:cBhvr>
                                      <p:to>
                                        <p:strVal val="visible"/>
                                      </p:to>
                                    </p:set>
                                    <p:animEffect transition="in" filter="fade">
                                      <p:cBhvr>
                                        <p:cTn id="52" dur="1000"/>
                                        <p:tgtEl>
                                          <p:spTgt spid="88">
                                            <p:bg/>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88">
                                            <p:txEl>
                                              <p:pRg st="0" end="0"/>
                                            </p:txEl>
                                          </p:spTgt>
                                        </p:tgtEl>
                                        <p:attrNameLst>
                                          <p:attrName>style.visibility</p:attrName>
                                        </p:attrNameLst>
                                      </p:cBhvr>
                                      <p:to>
                                        <p:strVal val="visible"/>
                                      </p:to>
                                    </p:set>
                                    <p:animEffect transition="in" filter="wipe(left)">
                                      <p:cBhvr>
                                        <p:cTn id="55" dur="1000"/>
                                        <p:tgtEl>
                                          <p:spTgt spid="88">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8">
                                            <p:txEl>
                                              <p:pRg st="1" end="1"/>
                                            </p:txEl>
                                          </p:spTgt>
                                        </p:tgtEl>
                                        <p:attrNameLst>
                                          <p:attrName>style.visibility</p:attrName>
                                        </p:attrNameLst>
                                      </p:cBhvr>
                                      <p:to>
                                        <p:strVal val="visible"/>
                                      </p:to>
                                    </p:set>
                                    <p:animEffect transition="in" filter="wipe(left)">
                                      <p:cBhvr>
                                        <p:cTn id="60" dur="1000"/>
                                        <p:tgtEl>
                                          <p:spTgt spid="88">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5"/>
                                        </p:tgtEl>
                                        <p:attrNameLst>
                                          <p:attrName>style.visibility</p:attrName>
                                        </p:attrNameLst>
                                      </p:cBhvr>
                                      <p:to>
                                        <p:strVal val="visible"/>
                                      </p:to>
                                    </p:set>
                                    <p:animEffect transition="in" filter="fade">
                                      <p:cBhvr>
                                        <p:cTn id="65" dur="1000"/>
                                        <p:tgtEl>
                                          <p:spTgt spid="65"/>
                                        </p:tgtEl>
                                      </p:cBhvr>
                                    </p:animEffect>
                                  </p:childTnLst>
                                </p:cTn>
                              </p:par>
                              <p:par>
                                <p:cTn id="66" presetID="10" presetClass="entr" presetSubtype="0" fill="hold" grpId="2" nodeType="withEffect">
                                  <p:stCondLst>
                                    <p:cond delay="0"/>
                                  </p:stCondLst>
                                  <p:childTnLst>
                                    <p:set>
                                      <p:cBhvr>
                                        <p:cTn id="67" dur="1" fill="hold">
                                          <p:stCondLst>
                                            <p:cond delay="0"/>
                                          </p:stCondLst>
                                        </p:cTn>
                                        <p:tgtEl>
                                          <p:spTgt spid="90"/>
                                        </p:tgtEl>
                                        <p:attrNameLst>
                                          <p:attrName>style.visibility</p:attrName>
                                        </p:attrNameLst>
                                      </p:cBhvr>
                                      <p:to>
                                        <p:strVal val="visible"/>
                                      </p:to>
                                    </p:set>
                                    <p:animEffect transition="in" filter="fade">
                                      <p:cBhvr>
                                        <p:cTn id="68" dur="1000"/>
                                        <p:tgtEl>
                                          <p:spTgt spid="90"/>
                                        </p:tgtEl>
                                      </p:cBhvr>
                                    </p:animEffect>
                                  </p:childTnLst>
                                </p:cTn>
                              </p:par>
                              <p:par>
                                <p:cTn id="69" presetID="10" presetClass="exit" presetSubtype="0" fill="hold" nodeType="withEffect">
                                  <p:stCondLst>
                                    <p:cond delay="0"/>
                                  </p:stCondLst>
                                  <p:childTnLst>
                                    <p:animEffect transition="out" filter="fade">
                                      <p:cBhvr>
                                        <p:cTn id="70" dur="1000"/>
                                        <p:tgtEl>
                                          <p:spTgt spid="83"/>
                                        </p:tgtEl>
                                      </p:cBhvr>
                                    </p:animEffect>
                                    <p:set>
                                      <p:cBhvr>
                                        <p:cTn id="71" dur="1" fill="hold">
                                          <p:stCondLst>
                                            <p:cond delay="9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88" grpId="0" uiExpand="1" build="allAtOnce" animBg="1"/>
      <p:bldP spid="90" grpId="0" animBg="1"/>
      <p:bldP spid="90" grpId="1" animBg="1"/>
      <p:bldP spid="90"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0"/>
          <p:cNvGrpSpPr/>
          <p:nvPr/>
        </p:nvGrpSpPr>
        <p:grpSpPr>
          <a:xfrm>
            <a:off x="-115937" y="1216152"/>
            <a:ext cx="9412337" cy="5888182"/>
            <a:chOff x="-108528" y="1219200"/>
            <a:chExt cx="9412337" cy="5888182"/>
          </a:xfrm>
        </p:grpSpPr>
        <p:pic>
          <p:nvPicPr>
            <p:cNvPr id="22" name="Picture 2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23" name="Freeform 2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2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27" name="Freeform 2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1"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18" name="Group 17"/>
          <p:cNvGrpSpPr/>
          <p:nvPr/>
        </p:nvGrpSpPr>
        <p:grpSpPr>
          <a:xfrm>
            <a:off x="0" y="1263421"/>
            <a:ext cx="9302794" cy="5670779"/>
            <a:chOff x="0" y="1263421"/>
            <a:chExt cx="9302794" cy="5670779"/>
          </a:xfrm>
        </p:grpSpPr>
        <p:grpSp>
          <p:nvGrpSpPr>
            <p:cNvPr id="2" name="Group 1"/>
            <p:cNvGrpSpPr/>
            <p:nvPr/>
          </p:nvGrpSpPr>
          <p:grpSpPr>
            <a:xfrm>
              <a:off x="0" y="1263421"/>
              <a:ext cx="9302794" cy="5670779"/>
              <a:chOff x="0" y="1263421"/>
              <a:chExt cx="9302794" cy="5670779"/>
            </a:xfrm>
          </p:grpSpPr>
          <p:pic>
            <p:nvPicPr>
              <p:cNvPr id="3" name="Picture 2"/>
              <p:cNvPicPr>
                <a:picLocks noChangeAspect="1" noChangeArrowheads="1"/>
              </p:cNvPicPr>
              <p:nvPr/>
            </p:nvPicPr>
            <p:blipFill>
              <a:blip r:embed="rId3"/>
              <a:srcRect l="29681" t="34775" r="13056" b="11994"/>
              <a:stretch>
                <a:fillRect/>
              </a:stretch>
            </p:blipFill>
            <p:spPr bwMode="auto">
              <a:xfrm>
                <a:off x="0" y="1263421"/>
                <a:ext cx="9302794" cy="5662804"/>
              </a:xfrm>
              <a:prstGeom prst="rect">
                <a:avLst/>
              </a:prstGeom>
              <a:noFill/>
              <a:ln w="9525">
                <a:noFill/>
                <a:miter lim="800000"/>
                <a:headEnd/>
                <a:tailEnd/>
              </a:ln>
              <a:effectLst/>
            </p:spPr>
          </p:pic>
          <p:pic>
            <p:nvPicPr>
              <p:cNvPr id="4" name="Picture 2"/>
              <p:cNvPicPr>
                <a:picLocks noChangeAspect="1" noChangeArrowheads="1"/>
              </p:cNvPicPr>
              <p:nvPr/>
            </p:nvPicPr>
            <p:blipFill>
              <a:blip r:embed="rId3"/>
              <a:srcRect l="55009" t="78053" r="28105" b="16933"/>
              <a:stretch>
                <a:fillRect/>
              </a:stretch>
            </p:blipFill>
            <p:spPr bwMode="auto">
              <a:xfrm>
                <a:off x="4267200" y="6400800"/>
                <a:ext cx="2743200" cy="53340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l="55009" t="78053" r="28105" b="16933"/>
              <a:stretch>
                <a:fillRect/>
              </a:stretch>
            </p:blipFill>
            <p:spPr bwMode="auto">
              <a:xfrm>
                <a:off x="0" y="5562600"/>
                <a:ext cx="1600200" cy="1371600"/>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l="55009" t="78053" r="28105" b="16933"/>
              <a:stretch>
                <a:fillRect/>
              </a:stretch>
            </p:blipFill>
            <p:spPr bwMode="auto">
              <a:xfrm>
                <a:off x="0" y="5029200"/>
                <a:ext cx="685800" cy="533400"/>
              </a:xfrm>
              <a:prstGeom prst="rect">
                <a:avLst/>
              </a:prstGeom>
              <a:noFill/>
              <a:ln w="9525">
                <a:noFill/>
                <a:miter lim="800000"/>
                <a:headEnd/>
                <a:tailEnd/>
              </a:ln>
              <a:effectLst/>
            </p:spPr>
          </p:pic>
          <p:pic>
            <p:nvPicPr>
              <p:cNvPr id="7" name="Picture 2"/>
              <p:cNvPicPr>
                <a:picLocks noChangeAspect="1" noChangeArrowheads="1"/>
              </p:cNvPicPr>
              <p:nvPr/>
            </p:nvPicPr>
            <p:blipFill>
              <a:blip r:embed="rId3"/>
              <a:srcRect l="55009" t="78053" r="28105" b="16933"/>
              <a:stretch>
                <a:fillRect/>
              </a:stretch>
            </p:blipFill>
            <p:spPr bwMode="auto">
              <a:xfrm>
                <a:off x="228600" y="5334000"/>
                <a:ext cx="685800" cy="533400"/>
              </a:xfrm>
              <a:prstGeom prst="rect">
                <a:avLst/>
              </a:prstGeom>
              <a:noFill/>
              <a:ln w="9525">
                <a:noFill/>
                <a:miter lim="800000"/>
                <a:headEnd/>
                <a:tailEnd/>
              </a:ln>
              <a:effectLst/>
            </p:spPr>
          </p:pic>
        </p:grpSp>
        <p:grpSp>
          <p:nvGrpSpPr>
            <p:cNvPr id="8" name="Group 7"/>
            <p:cNvGrpSpPr/>
            <p:nvPr/>
          </p:nvGrpSpPr>
          <p:grpSpPr>
            <a:xfrm>
              <a:off x="3878034" y="2148291"/>
              <a:ext cx="5278353" cy="3990975"/>
              <a:chOff x="3878034" y="2148291"/>
              <a:chExt cx="5278353" cy="3990975"/>
            </a:xfrm>
          </p:grpSpPr>
          <p:pic>
            <p:nvPicPr>
              <p:cNvPr id="9" name="Picture 2"/>
              <p:cNvPicPr>
                <a:picLocks noChangeAspect="1" noChangeArrowheads="1"/>
              </p:cNvPicPr>
              <p:nvPr/>
            </p:nvPicPr>
            <p:blipFill>
              <a:blip r:embed="rId4" cstate="print"/>
              <a:srcRect/>
              <a:stretch>
                <a:fillRect/>
              </a:stretch>
            </p:blipFill>
            <p:spPr bwMode="auto">
              <a:xfrm rot="-120000">
                <a:off x="3878034" y="2148291"/>
                <a:ext cx="5278353" cy="3990975"/>
              </a:xfrm>
              <a:prstGeom prst="rect">
                <a:avLst/>
              </a:prstGeom>
              <a:noFill/>
              <a:ln w="9525">
                <a:noFill/>
                <a:miter lim="800000"/>
                <a:headEnd/>
                <a:tailEnd/>
              </a:ln>
              <a:effectLst/>
            </p:spPr>
          </p:pic>
          <p:pic>
            <p:nvPicPr>
              <p:cNvPr id="10" name="Picture 2"/>
              <p:cNvPicPr>
                <a:picLocks noChangeAspect="1" noChangeArrowheads="1"/>
              </p:cNvPicPr>
              <p:nvPr/>
            </p:nvPicPr>
            <p:blipFill>
              <a:blip r:embed="rId5"/>
              <a:srcRect l="85629" t="39456" r="3081" b="50470"/>
              <a:stretch>
                <a:fillRect/>
              </a:stretch>
            </p:blipFill>
            <p:spPr bwMode="auto">
              <a:xfrm>
                <a:off x="8077200" y="4040781"/>
                <a:ext cx="1066800" cy="1822857"/>
              </a:xfrm>
              <a:prstGeom prst="rect">
                <a:avLst/>
              </a:prstGeom>
              <a:noFill/>
              <a:ln w="9525">
                <a:noFill/>
                <a:miter lim="800000"/>
                <a:headEnd/>
                <a:tailEnd/>
              </a:ln>
              <a:effectLst/>
            </p:spPr>
          </p:pic>
        </p:grpSp>
        <p:pic>
          <p:nvPicPr>
            <p:cNvPr id="11" name="Picture 2"/>
            <p:cNvPicPr>
              <a:picLocks noChangeAspect="1" noChangeArrowheads="1"/>
            </p:cNvPicPr>
            <p:nvPr/>
          </p:nvPicPr>
          <p:blipFill>
            <a:blip r:embed="rId3"/>
            <a:srcRect l="86533" t="76111" r="7837" b="10276"/>
            <a:stretch>
              <a:fillRect/>
            </a:stretch>
          </p:blipFill>
          <p:spPr bwMode="auto">
            <a:xfrm>
              <a:off x="7892716" y="4495800"/>
              <a:ext cx="1251284" cy="1981200"/>
            </a:xfrm>
            <a:prstGeom prst="rect">
              <a:avLst/>
            </a:prstGeom>
            <a:noFill/>
            <a:ln w="50800">
              <a:solidFill>
                <a:schemeClr val="tx1"/>
              </a:solidFill>
              <a:miter lim="800000"/>
              <a:headEnd/>
              <a:tailEnd/>
            </a:ln>
            <a:effectLst/>
          </p:spPr>
        </p:pic>
        <p:grpSp>
          <p:nvGrpSpPr>
            <p:cNvPr id="13" name="Group 12"/>
            <p:cNvGrpSpPr/>
            <p:nvPr/>
          </p:nvGrpSpPr>
          <p:grpSpPr>
            <a:xfrm>
              <a:off x="1295400" y="3179802"/>
              <a:ext cx="3397085" cy="553998"/>
              <a:chOff x="1295400" y="3179802"/>
              <a:chExt cx="3397085" cy="553998"/>
            </a:xfrm>
          </p:grpSpPr>
          <p:sp>
            <p:nvSpPr>
              <p:cNvPr id="14" name="TextBox 13"/>
              <p:cNvSpPr txBox="1"/>
              <p:nvPr/>
            </p:nvSpPr>
            <p:spPr>
              <a:xfrm>
                <a:off x="1295400" y="3179802"/>
                <a:ext cx="3397085"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2000’                   500’</a:t>
                </a:r>
              </a:p>
            </p:txBody>
          </p:sp>
          <p:cxnSp>
            <p:nvCxnSpPr>
              <p:cNvPr id="15" name="Straight Connector 14"/>
              <p:cNvCxnSpPr/>
              <p:nvPr/>
            </p:nvCxnSpPr>
            <p:spPr>
              <a:xfrm>
                <a:off x="2438400" y="3503612"/>
                <a:ext cx="1295400" cy="1588"/>
              </a:xfrm>
              <a:prstGeom prst="line">
                <a:avLst/>
              </a:prstGeom>
              <a:ln w="63500">
                <a:solidFill>
                  <a:schemeClr val="bg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grpSp>
        <p:sp useBgFill="1">
          <p:nvSpPr>
            <p:cNvPr id="17" name="TextBox 16"/>
            <p:cNvSpPr txBox="1"/>
            <p:nvPr/>
          </p:nvSpPr>
          <p:spPr>
            <a:xfrm>
              <a:off x="3810000" y="1325880"/>
              <a:ext cx="5334001" cy="954107"/>
            </a:xfrm>
            <a:prstGeom prst="rect">
              <a:avLst/>
            </a:prstGeom>
          </p:spPr>
          <p:txBody>
            <a:bodyPr wrap="square" rtlCol="0">
              <a:spAutoFit/>
            </a:bodyPr>
            <a:lstStyle/>
            <a:p>
              <a:r>
                <a:rPr lang="en-US" sz="2800" b="1" dirty="0" smtClean="0"/>
                <a:t>             - much coastal plain &lt; 500’</a:t>
              </a:r>
            </a:p>
            <a:p>
              <a:r>
                <a:rPr lang="en-US" sz="2800" b="1" dirty="0" smtClean="0"/>
                <a:t>             - most less than 2000’</a:t>
              </a:r>
            </a:p>
          </p:txBody>
        </p:sp>
        <p:sp useBgFill="1">
          <p:nvSpPr>
            <p:cNvPr id="16" name="TextBox 15"/>
            <p:cNvSpPr txBox="1"/>
            <p:nvPr/>
          </p:nvSpPr>
          <p:spPr>
            <a:xfrm>
              <a:off x="0" y="1325880"/>
              <a:ext cx="3810000" cy="954107"/>
            </a:xfrm>
            <a:prstGeom prst="rect">
              <a:avLst/>
            </a:prstGeom>
          </p:spPr>
          <p:txBody>
            <a:bodyPr wrap="square" rtlCol="0">
              <a:spAutoFit/>
            </a:bodyPr>
            <a:lstStyle/>
            <a:p>
              <a:r>
                <a:rPr lang="en-US" sz="2800" b="1" dirty="0" smtClean="0"/>
                <a:t>  - no coastal plain</a:t>
              </a:r>
            </a:p>
            <a:p>
              <a:r>
                <a:rPr lang="en-US" sz="2800" b="1" dirty="0" smtClean="0"/>
                <a:t>  - moderate elevations</a:t>
              </a:r>
            </a:p>
          </p:txBody>
        </p:sp>
      </p:grpSp>
      <p:sp useBgFill="1">
        <p:nvSpPr>
          <p:cNvPr id="20" name="TextBox 1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elevations?</a:t>
            </a:r>
          </a:p>
        </p:txBody>
      </p:sp>
      <p:sp useBgFill="1">
        <p:nvSpPr>
          <p:cNvPr id="29" name="TextBox 28"/>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p:nvSpPr>
          <p:cNvPr id="30" name="Freeform 29"/>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rot="20359527">
            <a:off x="4763844" y="2881022"/>
            <a:ext cx="3070993" cy="584775"/>
          </a:xfrm>
          <a:prstGeom prst="rect">
            <a:avLst/>
          </a:prstGeom>
        </p:spPr>
        <p:txBody>
          <a:bodyPr wrap="square" rtlCol="0">
            <a:spAutoFit/>
          </a:bodyPr>
          <a:lstStyle/>
          <a:p>
            <a:r>
              <a:rPr lang="en-US" sz="3200" b="1" dirty="0" smtClean="0"/>
              <a:t>mostly moderate</a:t>
            </a:r>
            <a:endParaRPr lang="en-US" sz="3200" b="1" dirty="0"/>
          </a:p>
        </p:txBody>
      </p:sp>
      <p:sp useBgFill="1">
        <p:nvSpPr>
          <p:cNvPr id="33" name="TextBox 32"/>
          <p:cNvSpPr txBox="1"/>
          <p:nvPr/>
        </p:nvSpPr>
        <p:spPr>
          <a:xfrm rot="854795">
            <a:off x="1871336" y="2588624"/>
            <a:ext cx="1913205" cy="584775"/>
          </a:xfrm>
          <a:prstGeom prst="rect">
            <a:avLst/>
          </a:prstGeom>
        </p:spPr>
        <p:txBody>
          <a:bodyPr wrap="square" rtlCol="0">
            <a:spAutoFit/>
          </a:bodyPr>
          <a:lstStyle/>
          <a:p>
            <a:r>
              <a:rPr lang="en-US" sz="3200" b="1" dirty="0" smtClean="0"/>
              <a:t>moderate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Effect transition="in" filter="fade">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 calcmode="lin" valueType="num">
                                      <p:cBhvr>
                                        <p:cTn id="14" dur="1000" fill="hold"/>
                                        <p:tgtEl>
                                          <p:spTgt spid="33"/>
                                        </p:tgtEl>
                                        <p:attrNameLst>
                                          <p:attrName>ppt_w</p:attrName>
                                        </p:attrNameLst>
                                      </p:cBhvr>
                                      <p:tavLst>
                                        <p:tav tm="0">
                                          <p:val>
                                            <p:fltVal val="0"/>
                                          </p:val>
                                        </p:tav>
                                        <p:tav tm="100000">
                                          <p:val>
                                            <p:strVal val="#ppt_w"/>
                                          </p:val>
                                        </p:tav>
                                      </p:tavLst>
                                    </p:anim>
                                    <p:anim calcmode="lin" valueType="num">
                                      <p:cBhvr>
                                        <p:cTn id="15" dur="1000" fill="hold"/>
                                        <p:tgtEl>
                                          <p:spTgt spid="33"/>
                                        </p:tgtEl>
                                        <p:attrNameLst>
                                          <p:attrName>ppt_h</p:attrName>
                                        </p:attrNameLst>
                                      </p:cBhvr>
                                      <p:tavLst>
                                        <p:tav tm="0">
                                          <p:val>
                                            <p:fltVal val="0"/>
                                          </p:val>
                                        </p:tav>
                                        <p:tav tm="100000">
                                          <p:val>
                                            <p:strVal val="#ppt_h"/>
                                          </p:val>
                                        </p:tav>
                                      </p:tavLst>
                                    </p:anim>
                                    <p:animEffect transition="in" filter="fade">
                                      <p:cBhvr>
                                        <p:cTn id="16" dur="1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33"/>
                                        </p:tgtEl>
                                      </p:cBhvr>
                                    </p:animEffect>
                                    <p:set>
                                      <p:cBhvr>
                                        <p:cTn id="21" dur="1" fill="hold">
                                          <p:stCondLst>
                                            <p:cond delay="999"/>
                                          </p:stCondLst>
                                        </p:cTn>
                                        <p:tgtEl>
                                          <p:spTgt spid="3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32"/>
                                        </p:tgtEl>
                                      </p:cBhvr>
                                    </p:animEffect>
                                    <p:set>
                                      <p:cBhvr>
                                        <p:cTn id="24" dur="1" fill="hold">
                                          <p:stCondLst>
                                            <p:cond delay="999"/>
                                          </p:stCondLst>
                                        </p:cTn>
                                        <p:tgtEl>
                                          <p:spTgt spid="32"/>
                                        </p:tgtEl>
                                        <p:attrNameLst>
                                          <p:attrName>style.visibility</p:attrName>
                                        </p:attrNameLst>
                                      </p:cBhvr>
                                      <p:to>
                                        <p:strVal val="hidden"/>
                                      </p:to>
                                    </p:set>
                                  </p:childTnLst>
                                </p:cTn>
                              </p:par>
                            </p:childTnLst>
                          </p:cTn>
                        </p:par>
                        <p:par>
                          <p:cTn id="25" fill="hold">
                            <p:stCondLst>
                              <p:cond delay="1000"/>
                            </p:stCondLst>
                            <p:childTnLst>
                              <p:par>
                                <p:cTn id="26" presetID="53"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fltVal val="0"/>
                                          </p:val>
                                        </p:tav>
                                        <p:tav tm="100000">
                                          <p:val>
                                            <p:strVal val="#ppt_w"/>
                                          </p:val>
                                        </p:tav>
                                      </p:tavLst>
                                    </p:anim>
                                    <p:anim calcmode="lin" valueType="num">
                                      <p:cBhvr>
                                        <p:cTn id="29" dur="1000" fill="hold"/>
                                        <p:tgtEl>
                                          <p:spTgt spid="29"/>
                                        </p:tgtEl>
                                        <p:attrNameLst>
                                          <p:attrName>ppt_h</p:attrName>
                                        </p:attrNameLst>
                                      </p:cBhvr>
                                      <p:tavLst>
                                        <p:tav tm="0">
                                          <p:val>
                                            <p:fltVal val="0"/>
                                          </p:val>
                                        </p:tav>
                                        <p:tav tm="100000">
                                          <p:val>
                                            <p:strVal val="#ppt_h"/>
                                          </p:val>
                                        </p:tav>
                                      </p:tavLst>
                                    </p:anim>
                                    <p:animEffect transition="in" filter="fade">
                                      <p:cBhvr>
                                        <p:cTn id="30" dur="1000"/>
                                        <p:tgtEl>
                                          <p:spTgt spid="29"/>
                                        </p:tgtEl>
                                      </p:cBhvr>
                                    </p:animEffect>
                                  </p:childTnLst>
                                </p:cTn>
                              </p:par>
                              <p:par>
                                <p:cTn id="31" presetID="10" presetClass="exit" presetSubtype="0" fill="hold" grpId="0" nodeType="withEffect">
                                  <p:stCondLst>
                                    <p:cond delay="1000"/>
                                  </p:stCondLst>
                                  <p:childTnLst>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cTn>
                              </p:par>
                              <p:par>
                                <p:cTn id="34" presetID="10" presetClass="exit" presetSubtype="0" fill="hold" nodeType="withEffect">
                                  <p:stCondLst>
                                    <p:cond delay="1000"/>
                                  </p:stCondLst>
                                  <p:childTnLst>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9" grpId="0" animBg="1"/>
      <p:bldP spid="32" grpId="0" animBg="1"/>
      <p:bldP spid="32" grpId="1" animBg="1"/>
      <p:bldP spid="33" grpId="0" animBg="1"/>
      <p:bldP spid="3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15937" y="1216152"/>
            <a:ext cx="9412337" cy="5888182"/>
            <a:chOff x="-108528" y="1219200"/>
            <a:chExt cx="9412337" cy="5888182"/>
          </a:xfrm>
        </p:grpSpPr>
        <p:pic>
          <p:nvPicPr>
            <p:cNvPr id="6" name="Picture 5"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29"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pic>
        <p:nvPicPr>
          <p:cNvPr id="22" name="Picture 21"/>
          <p:cNvPicPr>
            <a:picLocks noChangeAspect="1" noChangeArrowheads="1"/>
          </p:cNvPicPr>
          <p:nvPr/>
        </p:nvPicPr>
        <p:blipFill>
          <a:blip r:embed="rId3"/>
          <a:srcRect l="28999" t="35404" r="11270" b="5390"/>
          <a:stretch>
            <a:fillRect/>
          </a:stretch>
        </p:blipFill>
        <p:spPr bwMode="auto">
          <a:xfrm>
            <a:off x="54864" y="1033272"/>
            <a:ext cx="9144000" cy="6096000"/>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pic>
        <p:nvPicPr>
          <p:cNvPr id="13" name="Picture 2"/>
          <p:cNvPicPr preferRelativeResize="0">
            <a:picLocks noChangeAspect="1" noChangeArrowheads="1"/>
          </p:cNvPicPr>
          <p:nvPr/>
        </p:nvPicPr>
        <p:blipFill>
          <a:blip r:embed="rId4" cstate="print"/>
          <a:srcRect/>
          <a:stretch>
            <a:fillRect/>
          </a:stretch>
        </p:blipFill>
        <p:spPr bwMode="auto">
          <a:xfrm rot="21480000">
            <a:off x="3886200" y="2057400"/>
            <a:ext cx="5417186" cy="4066633"/>
          </a:xfrm>
          <a:prstGeom prst="rect">
            <a:avLst/>
          </a:prstGeom>
          <a:noFill/>
          <a:ln w="63500">
            <a:noFill/>
            <a:miter lim="800000"/>
            <a:headEnd/>
            <a:tailEnd/>
          </a:ln>
          <a:effectLst/>
        </p:spPr>
      </p:pic>
      <p:sp>
        <p:nvSpPr>
          <p:cNvPr id="14" name="TextBox 13"/>
          <p:cNvSpPr txBox="1"/>
          <p:nvPr/>
        </p:nvSpPr>
        <p:spPr>
          <a:xfrm>
            <a:off x="3810000" y="1447800"/>
            <a:ext cx="5410200" cy="692497"/>
          </a:xfrm>
          <a:prstGeom prst="rect">
            <a:avLst/>
          </a:prstGeom>
          <a:solidFill>
            <a:srgbClr val="009A00"/>
          </a:solidFill>
        </p:spPr>
        <p:txBody>
          <a:bodyPr wrap="square" rtlCol="0">
            <a:spAutoFit/>
          </a:bodyPr>
          <a:lstStyle/>
          <a:p>
            <a:pPr algn="ctr"/>
            <a:r>
              <a:rPr lang="en-US" sz="2800" b="1" dirty="0" smtClean="0">
                <a:solidFill>
                  <a:schemeClr val="bg1"/>
                </a:solidFill>
                <a:effectLst>
                  <a:outerShdw dist="38100" dir="7200000" algn="ctr" rotWithShape="0">
                    <a:schemeClr val="tx1"/>
                  </a:outerShdw>
                </a:effectLst>
              </a:rPr>
              <a:t>     Rainfall average:  40-100” /year</a:t>
            </a:r>
          </a:p>
          <a:p>
            <a:pPr algn="ctr"/>
            <a:endParaRPr lang="en-US" sz="1100" b="1" dirty="0">
              <a:solidFill>
                <a:schemeClr val="bg1"/>
              </a:solidFill>
              <a:effectLst>
                <a:outerShdw dist="38100" dir="7200000" algn="ctr" rotWithShape="0">
                  <a:schemeClr val="tx1"/>
                </a:outerShdw>
              </a:effectLst>
            </a:endParaRPr>
          </a:p>
        </p:txBody>
      </p:sp>
      <p:pic>
        <p:nvPicPr>
          <p:cNvPr id="16" name="Picture 3"/>
          <p:cNvPicPr>
            <a:picLocks noChangeAspect="1" noChangeArrowheads="1"/>
          </p:cNvPicPr>
          <p:nvPr/>
        </p:nvPicPr>
        <p:blipFill>
          <a:blip r:embed="rId5" cstate="print"/>
          <a:srcRect/>
          <a:stretch>
            <a:fillRect/>
          </a:stretch>
        </p:blipFill>
        <p:spPr bwMode="auto">
          <a:xfrm>
            <a:off x="8081483" y="3886200"/>
            <a:ext cx="1062517" cy="3200400"/>
          </a:xfrm>
          <a:prstGeom prst="rect">
            <a:avLst/>
          </a:prstGeom>
          <a:noFill/>
          <a:ln w="25400">
            <a:noFill/>
            <a:miter lim="800000"/>
            <a:headEnd/>
            <a:tailEnd/>
          </a:ln>
          <a:effectLst/>
        </p:spPr>
      </p:pic>
      <p:grpSp>
        <p:nvGrpSpPr>
          <p:cNvPr id="41" name="Group 40"/>
          <p:cNvGrpSpPr/>
          <p:nvPr/>
        </p:nvGrpSpPr>
        <p:grpSpPr>
          <a:xfrm>
            <a:off x="7010400" y="1905000"/>
            <a:ext cx="2057400" cy="3657600"/>
            <a:chOff x="7010400" y="1905000"/>
            <a:chExt cx="2057400" cy="3657600"/>
          </a:xfrm>
        </p:grpSpPr>
        <p:cxnSp>
          <p:nvCxnSpPr>
            <p:cNvPr id="18" name="Straight Connector 17"/>
            <p:cNvCxnSpPr/>
            <p:nvPr/>
          </p:nvCxnSpPr>
          <p:spPr>
            <a:xfrm>
              <a:off x="7010400" y="1905000"/>
              <a:ext cx="2057400" cy="1588"/>
            </a:xfrm>
            <a:prstGeom prst="line">
              <a:avLst/>
            </a:prstGeom>
            <a:ln w="508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4" name="Left Brace 23"/>
            <p:cNvSpPr/>
            <p:nvPr/>
          </p:nvSpPr>
          <p:spPr>
            <a:xfrm>
              <a:off x="7391400" y="4648200"/>
              <a:ext cx="685800" cy="914400"/>
            </a:xfrm>
            <a:prstGeom prst="leftBrace">
              <a:avLst>
                <a:gd name="adj1" fmla="val 0"/>
                <a:gd name="adj2" fmla="val 55820"/>
              </a:avLst>
            </a:prstGeom>
            <a:ln w="635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p:cNvCxnSpPr>
              <a:endCxn id="24" idx="1"/>
            </p:cNvCxnSpPr>
            <p:nvPr/>
          </p:nvCxnSpPr>
          <p:spPr>
            <a:xfrm rot="5400000">
              <a:off x="5803487" y="3569907"/>
              <a:ext cx="3176625" cy="797"/>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2362200" y="3962400"/>
            <a:ext cx="5715000" cy="2362200"/>
            <a:chOff x="2362200" y="3962400"/>
            <a:chExt cx="5715000" cy="2362200"/>
          </a:xfrm>
        </p:grpSpPr>
        <p:sp>
          <p:nvSpPr>
            <p:cNvPr id="31" name="Left Brace 30"/>
            <p:cNvSpPr/>
            <p:nvPr/>
          </p:nvSpPr>
          <p:spPr>
            <a:xfrm>
              <a:off x="7391400" y="5410200"/>
              <a:ext cx="685800" cy="9144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2" name="Straight Connector 31"/>
            <p:cNvCxnSpPr>
              <a:stCxn id="34" idx="1"/>
              <a:endCxn id="31" idx="1"/>
            </p:cNvCxnSpPr>
            <p:nvPr/>
          </p:nvCxnSpPr>
          <p:spPr>
            <a:xfrm rot="16200000" flipH="1">
              <a:off x="4659085" y="3167737"/>
              <a:ext cx="1251853" cy="421277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34" name="Left Brace 33"/>
            <p:cNvSpPr/>
            <p:nvPr/>
          </p:nvSpPr>
          <p:spPr>
            <a:xfrm rot="16200000">
              <a:off x="2781300" y="3543300"/>
              <a:ext cx="685800" cy="15240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TextBox 46"/>
          <p:cNvSpPr txBox="1"/>
          <p:nvPr/>
        </p:nvSpPr>
        <p:spPr>
          <a:xfrm>
            <a:off x="0" y="1447800"/>
            <a:ext cx="3886200" cy="692497"/>
          </a:xfrm>
          <a:prstGeom prst="rect">
            <a:avLst/>
          </a:prstGeom>
          <a:solidFill>
            <a:srgbClr val="FFCD2F"/>
          </a:solidFill>
        </p:spPr>
        <p:txBody>
          <a:bodyPr wrap="square" rtlCol="0">
            <a:spAutoFit/>
          </a:bodyPr>
          <a:lstStyle/>
          <a:p>
            <a:r>
              <a:rPr lang="en-US" sz="2800" b="1" dirty="0" smtClean="0">
                <a:effectLst>
                  <a:outerShdw dist="38100" dir="7200000" algn="ctr" rotWithShape="0">
                    <a:schemeClr val="bg1"/>
                  </a:outerShdw>
                </a:effectLst>
              </a:rPr>
              <a:t> Rainfall:  20-50” /year</a:t>
            </a:r>
          </a:p>
          <a:p>
            <a:endParaRPr lang="en-US" sz="1100" b="1" dirty="0">
              <a:effectLst>
                <a:outerShdw dist="38100" dir="7200000" algn="ctr" rotWithShape="0">
                  <a:schemeClr val="bg1"/>
                </a:outerShdw>
              </a:effectLst>
            </a:endParaRPr>
          </a:p>
        </p:txBody>
      </p:sp>
      <p:sp>
        <p:nvSpPr>
          <p:cNvPr id="4" name="Freeform 3"/>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 name="TextBox 1"/>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up)">
                                      <p:cBhvr>
                                        <p:cTn id="18" dur="10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2000"/>
                                        <p:tgtEl>
                                          <p:spTgt spid="22"/>
                                        </p:tgtEl>
                                      </p:cBhvr>
                                    </p:animEffect>
                                  </p:childTnLst>
                                </p:cTn>
                              </p:par>
                              <p:par>
                                <p:cTn id="24" presetID="10" presetClass="exit" presetSubtype="0" fill="hold" nodeType="withEffect">
                                  <p:stCondLst>
                                    <p:cond delay="1000"/>
                                  </p:stCondLst>
                                  <p:childTnLst>
                                    <p:animEffect transition="out" filter="fade">
                                      <p:cBhvr>
                                        <p:cTn id="25" dur="1000"/>
                                        <p:tgtEl>
                                          <p:spTgt spid="13"/>
                                        </p:tgtEl>
                                      </p:cBhvr>
                                    </p:animEffect>
                                    <p:set>
                                      <p:cBhvr>
                                        <p:cTn id="26" dur="1" fill="hold">
                                          <p:stCondLst>
                                            <p:cond delay="9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14"/>
                                        </p:tgtEl>
                                      </p:cBhvr>
                                    </p:animEffect>
                                    <p:set>
                                      <p:cBhvr>
                                        <p:cTn id="29" dur="1" fill="hold">
                                          <p:stCondLst>
                                            <p:cond delay="999"/>
                                          </p:stCondLst>
                                        </p:cTn>
                                        <p:tgtEl>
                                          <p:spTgt spid="14"/>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41"/>
                                        </p:tgtEl>
                                      </p:cBhvr>
                                    </p:animEffect>
                                    <p:set>
                                      <p:cBhvr>
                                        <p:cTn id="32" dur="1" fill="hold">
                                          <p:stCondLst>
                                            <p:cond delay="9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left)">
                                      <p:cBhvr>
                                        <p:cTn id="37" dur="1000"/>
                                        <p:tgtEl>
                                          <p:spTgt spid="45"/>
                                        </p:tgtEl>
                                      </p:cBhvr>
                                    </p:animEffect>
                                  </p:childTnLst>
                                </p:cTn>
                              </p:par>
                            </p:childTnLst>
                          </p:cTn>
                        </p:par>
                        <p:par>
                          <p:cTn id="38" fill="hold">
                            <p:stCondLst>
                              <p:cond delay="1000"/>
                            </p:stCondLst>
                            <p:childTnLst>
                              <p:par>
                                <p:cTn id="39" presetID="53" presetClass="entr" presetSubtype="0" fill="hold" grpId="0" nodeType="after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p:cTn id="41" dur="1000" fill="hold"/>
                                        <p:tgtEl>
                                          <p:spTgt spid="47"/>
                                        </p:tgtEl>
                                        <p:attrNameLst>
                                          <p:attrName>ppt_w</p:attrName>
                                        </p:attrNameLst>
                                      </p:cBhvr>
                                      <p:tavLst>
                                        <p:tav tm="0">
                                          <p:val>
                                            <p:fltVal val="0"/>
                                          </p:val>
                                        </p:tav>
                                        <p:tav tm="100000">
                                          <p:val>
                                            <p:strVal val="#ppt_w"/>
                                          </p:val>
                                        </p:tav>
                                      </p:tavLst>
                                    </p:anim>
                                    <p:anim calcmode="lin" valueType="num">
                                      <p:cBhvr>
                                        <p:cTn id="42" dur="1000" fill="hold"/>
                                        <p:tgtEl>
                                          <p:spTgt spid="47"/>
                                        </p:tgtEl>
                                        <p:attrNameLst>
                                          <p:attrName>ppt_h</p:attrName>
                                        </p:attrNameLst>
                                      </p:cBhvr>
                                      <p:tavLst>
                                        <p:tav tm="0">
                                          <p:val>
                                            <p:fltVal val="0"/>
                                          </p:val>
                                        </p:tav>
                                        <p:tav tm="100000">
                                          <p:val>
                                            <p:strVal val="#ppt_h"/>
                                          </p:val>
                                        </p:tav>
                                      </p:tavLst>
                                    </p:anim>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1000"/>
                                        <p:tgtEl>
                                          <p:spTgt spid="41"/>
                                        </p:tgtEl>
                                      </p:cBhvr>
                                    </p:animEffect>
                                  </p:childTnLst>
                                </p:cTn>
                              </p:par>
                              <p:par>
                                <p:cTn id="49" presetID="10" presetClass="entr" presetSubtype="0" fill="hold" grpId="2"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4" grpId="2" animBg="1"/>
      <p:bldP spid="4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913218"/>
            <a:ext cx="8839200" cy="5944782"/>
          </a:xfrm>
          <a:prstGeom prst="rect">
            <a:avLst/>
          </a:prstGeom>
          <a:noFill/>
          <a:ln w="9525">
            <a:noFill/>
            <a:miter lim="800000"/>
            <a:headEnd/>
            <a:tailEnd/>
          </a:ln>
          <a:effectLst/>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https://upload.wikimedia.org/wikipedia/commons/thumb/d/d3/Average_precipitation_in_the_lower_48_states_of_the_USA.png/1200px-Average_precipitation_in_the_lower_48_states_of_the_USA.png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30"/>
          <p:cNvGrpSpPr/>
          <p:nvPr/>
        </p:nvGrpSpPr>
        <p:grpSpPr>
          <a:xfrm>
            <a:off x="-115937" y="1216152"/>
            <a:ext cx="9412337" cy="5888182"/>
            <a:chOff x="-108528" y="1219200"/>
            <a:chExt cx="9412337" cy="5888182"/>
          </a:xfrm>
        </p:grpSpPr>
        <p:pic>
          <p:nvPicPr>
            <p:cNvPr id="22" name="Picture 21"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23" name="Freeform 22"/>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26"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27" name="Freeform 26"/>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0"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nvGrpSpPr>
          <p:cNvPr id="2" name="Group 1"/>
          <p:cNvGrpSpPr/>
          <p:nvPr/>
        </p:nvGrpSpPr>
        <p:grpSpPr>
          <a:xfrm>
            <a:off x="0" y="762000"/>
            <a:ext cx="9220200" cy="6367272"/>
            <a:chOff x="0" y="762000"/>
            <a:chExt cx="9220200" cy="6367272"/>
          </a:xfrm>
        </p:grpSpPr>
        <p:grpSp>
          <p:nvGrpSpPr>
            <p:cNvPr id="3" name="Group 32"/>
            <p:cNvGrpSpPr/>
            <p:nvPr/>
          </p:nvGrpSpPr>
          <p:grpSpPr>
            <a:xfrm>
              <a:off x="0" y="762000"/>
              <a:ext cx="9220200" cy="6367272"/>
              <a:chOff x="0" y="762000"/>
              <a:chExt cx="9220200" cy="6367272"/>
            </a:xfrm>
          </p:grpSpPr>
          <p:grpSp>
            <p:nvGrpSpPr>
              <p:cNvPr id="5" name="Group 31"/>
              <p:cNvGrpSpPr/>
              <p:nvPr/>
            </p:nvGrpSpPr>
            <p:grpSpPr>
              <a:xfrm>
                <a:off x="0" y="1033272"/>
                <a:ext cx="9220200" cy="6096000"/>
                <a:chOff x="0" y="1033272"/>
                <a:chExt cx="9220200" cy="6096000"/>
              </a:xfrm>
            </p:grpSpPr>
            <p:grpSp>
              <p:nvGrpSpPr>
                <p:cNvPr id="7" name="Group 27"/>
                <p:cNvGrpSpPr/>
                <p:nvPr/>
              </p:nvGrpSpPr>
              <p:grpSpPr>
                <a:xfrm>
                  <a:off x="0" y="1033272"/>
                  <a:ext cx="9220200" cy="6096000"/>
                  <a:chOff x="0" y="1033272"/>
                  <a:chExt cx="9220200" cy="6096000"/>
                </a:xfrm>
              </p:grpSpPr>
              <p:grpSp>
                <p:nvGrpSpPr>
                  <p:cNvPr id="10" name="Group 18"/>
                  <p:cNvGrpSpPr/>
                  <p:nvPr/>
                </p:nvGrpSpPr>
                <p:grpSpPr>
                  <a:xfrm>
                    <a:off x="0" y="1033272"/>
                    <a:ext cx="9220200" cy="6096000"/>
                    <a:chOff x="0" y="1033272"/>
                    <a:chExt cx="9220200" cy="6096000"/>
                  </a:xfrm>
                </p:grpSpPr>
                <p:pic>
                  <p:nvPicPr>
                    <p:cNvPr id="15" name="Picture 14"/>
                    <p:cNvPicPr>
                      <a:picLocks noChangeAspect="1" noChangeArrowheads="1"/>
                    </p:cNvPicPr>
                    <p:nvPr/>
                  </p:nvPicPr>
                  <p:blipFill>
                    <a:blip r:embed="rId3"/>
                    <a:srcRect l="28999" t="35404" r="11270" b="5390"/>
                    <a:stretch>
                      <a:fillRect/>
                    </a:stretch>
                  </p:blipFill>
                  <p:spPr bwMode="auto">
                    <a:xfrm>
                      <a:off x="54864" y="1033272"/>
                      <a:ext cx="9144000" cy="6096000"/>
                    </a:xfrm>
                    <a:prstGeom prst="rect">
                      <a:avLst/>
                    </a:prstGeom>
                    <a:noFill/>
                    <a:ln w="9525">
                      <a:noFill/>
                      <a:miter lim="800000"/>
                      <a:headEnd/>
                      <a:tailEnd/>
                    </a:ln>
                    <a:effectLst/>
                  </p:spPr>
                </p:pic>
                <p:sp>
                  <p:nvSpPr>
                    <p:cNvPr id="16" name="TextBox 15"/>
                    <p:cNvSpPr txBox="1"/>
                    <p:nvPr/>
                  </p:nvSpPr>
                  <p:spPr>
                    <a:xfrm>
                      <a:off x="3810000" y="1447800"/>
                      <a:ext cx="5410200" cy="692497"/>
                    </a:xfrm>
                    <a:prstGeom prst="rect">
                      <a:avLst/>
                    </a:prstGeom>
                    <a:solidFill>
                      <a:srgbClr val="009A00"/>
                    </a:solidFill>
                  </p:spPr>
                  <p:txBody>
                    <a:bodyPr wrap="square" rtlCol="0">
                      <a:spAutoFit/>
                    </a:bodyPr>
                    <a:lstStyle/>
                    <a:p>
                      <a:pPr algn="ctr"/>
                      <a:r>
                        <a:rPr lang="en-US" sz="2800" b="1" dirty="0" smtClean="0">
                          <a:solidFill>
                            <a:schemeClr val="bg1"/>
                          </a:solidFill>
                          <a:effectLst>
                            <a:outerShdw dist="38100" dir="7200000" algn="ctr" rotWithShape="0">
                              <a:schemeClr val="tx1"/>
                            </a:outerShdw>
                          </a:effectLst>
                        </a:rPr>
                        <a:t>     Rainfall average:  40-100” /year</a:t>
                      </a:r>
                    </a:p>
                    <a:p>
                      <a:pPr algn="ctr"/>
                      <a:endParaRPr lang="en-US" sz="1100" b="1" dirty="0">
                        <a:solidFill>
                          <a:schemeClr val="bg1"/>
                        </a:solidFill>
                        <a:effectLst>
                          <a:outerShdw dist="38100" dir="7200000" algn="ctr" rotWithShape="0">
                            <a:schemeClr val="tx1"/>
                          </a:outerShdw>
                        </a:effectLst>
                      </a:endParaRPr>
                    </a:p>
                  </p:txBody>
                </p:sp>
                <p:pic>
                  <p:nvPicPr>
                    <p:cNvPr id="17" name="Picture 3"/>
                    <p:cNvPicPr>
                      <a:picLocks noChangeAspect="1" noChangeArrowheads="1"/>
                    </p:cNvPicPr>
                    <p:nvPr/>
                  </p:nvPicPr>
                  <p:blipFill>
                    <a:blip r:embed="rId4" cstate="print"/>
                    <a:srcRect/>
                    <a:stretch>
                      <a:fillRect/>
                    </a:stretch>
                  </p:blipFill>
                  <p:spPr bwMode="auto">
                    <a:xfrm>
                      <a:off x="8081483" y="3886200"/>
                      <a:ext cx="1062517" cy="3200400"/>
                    </a:xfrm>
                    <a:prstGeom prst="rect">
                      <a:avLst/>
                    </a:prstGeom>
                    <a:noFill/>
                    <a:ln w="25400">
                      <a:noFill/>
                      <a:miter lim="800000"/>
                      <a:headEnd/>
                      <a:tailEnd/>
                    </a:ln>
                    <a:effectLst/>
                  </p:spPr>
                </p:pic>
                <p:sp>
                  <p:nvSpPr>
                    <p:cNvPr id="18" name="TextBox 17"/>
                    <p:cNvSpPr txBox="1"/>
                    <p:nvPr/>
                  </p:nvSpPr>
                  <p:spPr>
                    <a:xfrm>
                      <a:off x="0" y="1447800"/>
                      <a:ext cx="3886200" cy="692497"/>
                    </a:xfrm>
                    <a:prstGeom prst="rect">
                      <a:avLst/>
                    </a:prstGeom>
                    <a:solidFill>
                      <a:srgbClr val="FFCD2F"/>
                    </a:solidFill>
                  </p:spPr>
                  <p:txBody>
                    <a:bodyPr wrap="square" rtlCol="0">
                      <a:spAutoFit/>
                    </a:bodyPr>
                    <a:lstStyle/>
                    <a:p>
                      <a:r>
                        <a:rPr lang="en-US" sz="2800" b="1" dirty="0" smtClean="0">
                          <a:effectLst>
                            <a:outerShdw dist="38100" dir="7200000" algn="ctr" rotWithShape="0">
                              <a:schemeClr val="bg1"/>
                            </a:outerShdw>
                          </a:effectLst>
                        </a:rPr>
                        <a:t> Rainfall:  20-50” /year</a:t>
                      </a:r>
                    </a:p>
                    <a:p>
                      <a:endParaRPr lang="en-US" sz="1100" b="1" dirty="0">
                        <a:effectLst>
                          <a:outerShdw dist="38100" dir="7200000" algn="ctr" rotWithShape="0">
                            <a:schemeClr val="bg1"/>
                          </a:outerShdw>
                        </a:effectLst>
                      </a:endParaRPr>
                    </a:p>
                  </p:txBody>
                </p:sp>
              </p:grpSp>
              <p:cxnSp>
                <p:nvCxnSpPr>
                  <p:cNvPr id="11" name="Straight Connector 10"/>
                  <p:cNvCxnSpPr/>
                  <p:nvPr/>
                </p:nvCxnSpPr>
                <p:spPr>
                  <a:xfrm>
                    <a:off x="7010400" y="1905000"/>
                    <a:ext cx="2057400" cy="1588"/>
                  </a:xfrm>
                  <a:prstGeom prst="line">
                    <a:avLst/>
                  </a:prstGeom>
                  <a:ln w="508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nvGrpSpPr>
                  <p:cNvPr id="12" name="Group 23"/>
                  <p:cNvGrpSpPr/>
                  <p:nvPr/>
                </p:nvGrpSpPr>
                <p:grpSpPr>
                  <a:xfrm>
                    <a:off x="2362200" y="3962400"/>
                    <a:ext cx="5029201" cy="1937652"/>
                    <a:chOff x="2362200" y="3962400"/>
                    <a:chExt cx="5029201" cy="1937652"/>
                  </a:xfrm>
                </p:grpSpPr>
                <p:cxnSp>
                  <p:nvCxnSpPr>
                    <p:cNvPr id="13" name="Straight Connector 12"/>
                    <p:cNvCxnSpPr>
                      <a:stCxn id="14" idx="1"/>
                      <a:endCxn id="4" idx="1"/>
                    </p:cNvCxnSpPr>
                    <p:nvPr/>
                  </p:nvCxnSpPr>
                  <p:spPr>
                    <a:xfrm rot="16200000" flipH="1">
                      <a:off x="4659085" y="3167737"/>
                      <a:ext cx="1251853" cy="421277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14" name="Left Brace 13"/>
                    <p:cNvSpPr/>
                    <p:nvPr/>
                  </p:nvSpPr>
                  <p:spPr>
                    <a:xfrm rot="16200000">
                      <a:off x="2781300" y="3543300"/>
                      <a:ext cx="685800" cy="15240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8" name="Left Brace 7"/>
                <p:cNvSpPr/>
                <p:nvPr/>
              </p:nvSpPr>
              <p:spPr>
                <a:xfrm>
                  <a:off x="7391400" y="4648200"/>
                  <a:ext cx="685800" cy="914400"/>
                </a:xfrm>
                <a:prstGeom prst="leftBrace">
                  <a:avLst>
                    <a:gd name="adj1" fmla="val 0"/>
                    <a:gd name="adj2" fmla="val 55820"/>
                  </a:avLst>
                </a:prstGeom>
                <a:ln w="635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Connector 8"/>
                <p:cNvCxnSpPr/>
                <p:nvPr/>
              </p:nvCxnSpPr>
              <p:spPr>
                <a:xfrm rot="5400000">
                  <a:off x="5803487" y="3569907"/>
                  <a:ext cx="3176625" cy="797"/>
                </a:xfrm>
                <a:prstGeom prst="line">
                  <a:avLst/>
                </a:prstGeom>
                <a:ln w="50800">
                  <a:solidFill>
                    <a:srgbClr val="FFFF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useBgFill="1">
            <p:nvSpPr>
              <p:cNvPr id="6" name="TextBox 5"/>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rainfall?</a:t>
                </a:r>
              </a:p>
            </p:txBody>
          </p:sp>
        </p:grpSp>
        <p:sp>
          <p:nvSpPr>
            <p:cNvPr id="4" name="Left Brace 3"/>
            <p:cNvSpPr/>
            <p:nvPr/>
          </p:nvSpPr>
          <p:spPr>
            <a:xfrm>
              <a:off x="7391400" y="5410200"/>
              <a:ext cx="685800" cy="914400"/>
            </a:xfrm>
            <a:prstGeom prst="leftBrace">
              <a:avLst>
                <a:gd name="adj1" fmla="val 0"/>
                <a:gd name="adj2" fmla="val 53571"/>
              </a:avLst>
            </a:prstGeom>
            <a:ln w="635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9" name="TextBox 18"/>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useBgFill="1">
        <p:nvSpPr>
          <p:cNvPr id="20" name="TextBox 19"/>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sp>
        <p:nvSpPr>
          <p:cNvPr id="29" name="Freeform 28"/>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TextBox 30"/>
          <p:cNvSpPr txBox="1"/>
          <p:nvPr/>
        </p:nvSpPr>
        <p:spPr>
          <a:xfrm rot="20359527">
            <a:off x="5073914" y="2587976"/>
            <a:ext cx="1817285" cy="584775"/>
          </a:xfrm>
          <a:prstGeom prst="rect">
            <a:avLst/>
          </a:prstGeom>
        </p:spPr>
        <p:txBody>
          <a:bodyPr wrap="square" rtlCol="0">
            <a:spAutoFit/>
          </a:bodyPr>
          <a:lstStyle/>
          <a:p>
            <a:r>
              <a:rPr lang="en-US" sz="3200" b="1" dirty="0" smtClean="0"/>
              <a:t>sufficient</a:t>
            </a:r>
            <a:endParaRPr lang="en-US" sz="3200" b="1" dirty="0"/>
          </a:p>
        </p:txBody>
      </p:sp>
      <p:grpSp>
        <p:nvGrpSpPr>
          <p:cNvPr id="35" name="Group 34"/>
          <p:cNvGrpSpPr/>
          <p:nvPr/>
        </p:nvGrpSpPr>
        <p:grpSpPr>
          <a:xfrm>
            <a:off x="942581" y="2616097"/>
            <a:ext cx="2257819" cy="2565503"/>
            <a:chOff x="871519" y="2587863"/>
            <a:chExt cx="2257819" cy="2565503"/>
          </a:xfrm>
        </p:grpSpPr>
        <p:sp>
          <p:nvSpPr>
            <p:cNvPr id="33" name="Oval 32"/>
            <p:cNvSpPr/>
            <p:nvPr/>
          </p:nvSpPr>
          <p:spPr>
            <a:xfrm rot="502548">
              <a:off x="2059108" y="2587863"/>
              <a:ext cx="1070230" cy="1442672"/>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Block Arc 33"/>
            <p:cNvSpPr/>
            <p:nvPr/>
          </p:nvSpPr>
          <p:spPr>
            <a:xfrm rot="18415622">
              <a:off x="833943" y="3277628"/>
              <a:ext cx="1650777" cy="988544"/>
            </a:xfrm>
            <a:prstGeom prst="blockArc">
              <a:avLst>
                <a:gd name="adj1" fmla="val 11309997"/>
                <a:gd name="adj2" fmla="val 21542754"/>
                <a:gd name="adj3" fmla="val 1177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2" name="TextBox 31"/>
            <p:cNvSpPr txBox="1"/>
            <p:nvPr/>
          </p:nvSpPr>
          <p:spPr>
            <a:xfrm rot="1442945">
              <a:off x="871519" y="4568591"/>
              <a:ext cx="1977680" cy="584775"/>
            </a:xfrm>
            <a:prstGeom prst="rect">
              <a:avLst/>
            </a:prstGeom>
          </p:spPr>
          <p:txBody>
            <a:bodyPr wrap="square" rtlCol="0">
              <a:spAutoFit/>
            </a:bodyPr>
            <a:lstStyle/>
            <a:p>
              <a:r>
                <a:rPr lang="en-US" sz="3200" b="1" dirty="0" smtClean="0"/>
                <a:t>sufficient?</a:t>
              </a:r>
              <a:endParaRPr lang="en-US" sz="32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Effect transition="in" filter="fade">
                                      <p:cBhvr>
                                        <p:cTn id="9" dur="10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up)">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35"/>
                                        </p:tgtEl>
                                      </p:cBhvr>
                                    </p:animEffect>
                                    <p:set>
                                      <p:cBhvr>
                                        <p:cTn id="19" dur="1" fill="hold">
                                          <p:stCondLst>
                                            <p:cond delay="999"/>
                                          </p:stCondLst>
                                        </p:cTn>
                                        <p:tgtEl>
                                          <p:spTgt spid="35"/>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31"/>
                                        </p:tgtEl>
                                      </p:cBhvr>
                                    </p:animEffect>
                                    <p:set>
                                      <p:cBhvr>
                                        <p:cTn id="22" dur="1" fill="hold">
                                          <p:stCondLst>
                                            <p:cond delay="999"/>
                                          </p:stCondLst>
                                        </p:cTn>
                                        <p:tgtEl>
                                          <p:spTgt spid="31"/>
                                        </p:tgtEl>
                                        <p:attrNameLst>
                                          <p:attrName>style.visibility</p:attrName>
                                        </p:attrNameLst>
                                      </p:cBhvr>
                                      <p:to>
                                        <p:strVal val="hidden"/>
                                      </p:to>
                                    </p:set>
                                  </p:childTnLst>
                                </p:cTn>
                              </p:par>
                            </p:childTnLst>
                          </p:cTn>
                        </p:par>
                        <p:par>
                          <p:cTn id="23" fill="hold">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Effect transition="in" filter="fade">
                                      <p:cBhvr>
                                        <p:cTn id="28" dur="1000"/>
                                        <p:tgtEl>
                                          <p:spTgt spid="20"/>
                                        </p:tgtEl>
                                      </p:cBhvr>
                                    </p:animEffect>
                                  </p:childTnLst>
                                </p:cTn>
                              </p:par>
                            </p:childTnLst>
                          </p:cTn>
                        </p:par>
                        <p:par>
                          <p:cTn id="29" fill="hold">
                            <p:stCondLst>
                              <p:cond delay="2000"/>
                            </p:stCondLst>
                            <p:childTnLst>
                              <p:par>
                                <p:cTn id="30" presetID="10" presetClass="exit" presetSubtype="0" fill="hold" nodeType="afterEffect">
                                  <p:stCondLst>
                                    <p:cond delay="0"/>
                                  </p:stCondLst>
                                  <p:childTnLst>
                                    <p:animEffect transition="out" filter="fade">
                                      <p:cBhvr>
                                        <p:cTn id="31" dur="1000"/>
                                        <p:tgtEl>
                                          <p:spTgt spid="2"/>
                                        </p:tgtEl>
                                      </p:cBhvr>
                                    </p:animEffect>
                                    <p:set>
                                      <p:cBhvr>
                                        <p:cTn id="3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1" grpId="0" animBg="1"/>
      <p:bldP spid="31"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60" name="TextBox 59"/>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grpSp>
        <p:nvGrpSpPr>
          <p:cNvPr id="4" name="Group 15"/>
          <p:cNvGrpSpPr/>
          <p:nvPr/>
        </p:nvGrpSpPr>
        <p:grpSpPr>
          <a:xfrm>
            <a:off x="2819400" y="3276600"/>
            <a:ext cx="2743200" cy="1909465"/>
            <a:chOff x="2819400" y="3276600"/>
            <a:chExt cx="2743200" cy="1909465"/>
          </a:xfrm>
        </p:grpSpPr>
        <p:sp>
          <p:nvSpPr>
            <p:cNvPr id="17" name="Oval 16"/>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65"/>
            <p:cNvGrpSpPr/>
            <p:nvPr/>
          </p:nvGrpSpPr>
          <p:grpSpPr>
            <a:xfrm>
              <a:off x="2819400" y="3276600"/>
              <a:ext cx="2590800" cy="1909465"/>
              <a:chOff x="2819400" y="3276600"/>
              <a:chExt cx="2590800" cy="1909465"/>
            </a:xfrm>
          </p:grpSpPr>
          <p:grpSp>
            <p:nvGrpSpPr>
              <p:cNvPr id="7" name="Group 46"/>
              <p:cNvGrpSpPr/>
              <p:nvPr/>
            </p:nvGrpSpPr>
            <p:grpSpPr>
              <a:xfrm>
                <a:off x="2819400" y="3276600"/>
                <a:ext cx="2590800" cy="1422400"/>
                <a:chOff x="3341914" y="4572000"/>
                <a:chExt cx="2590800" cy="1422400"/>
              </a:xfrm>
            </p:grpSpPr>
            <p:cxnSp>
              <p:nvCxnSpPr>
                <p:cNvPr id="21" name="Straight Connector 20"/>
                <p:cNvCxnSpPr>
                  <a:endCxn id="17"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5"/>
                <a:srcRect r="11677" b="54997"/>
                <a:stretch>
                  <a:fillRect/>
                </a:stretch>
              </p:blipFill>
              <p:spPr bwMode="auto">
                <a:xfrm>
                  <a:off x="3341914" y="4572000"/>
                  <a:ext cx="1219200" cy="1422400"/>
                </a:xfrm>
                <a:prstGeom prst="rect">
                  <a:avLst/>
                </a:prstGeom>
                <a:noFill/>
                <a:ln w="25400">
                  <a:solidFill>
                    <a:schemeClr val="tx1"/>
                  </a:solidFill>
                  <a:miter lim="800000"/>
                  <a:headEnd/>
                  <a:tailEnd/>
                </a:ln>
                <a:effectLst/>
              </p:spPr>
            </p:pic>
          </p:grpSp>
          <p:sp>
            <p:nvSpPr>
              <p:cNvPr id="20" name="TextBox 19"/>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grpSp>
        <p:nvGrpSpPr>
          <p:cNvPr id="8" name="Group 22"/>
          <p:cNvGrpSpPr/>
          <p:nvPr/>
        </p:nvGrpSpPr>
        <p:grpSpPr>
          <a:xfrm>
            <a:off x="4799378" y="3648456"/>
            <a:ext cx="1449022" cy="2604409"/>
            <a:chOff x="4799378" y="3648456"/>
            <a:chExt cx="1449022" cy="2604409"/>
          </a:xfrm>
        </p:grpSpPr>
        <p:sp>
          <p:nvSpPr>
            <p:cNvPr id="24" name="Oval 23"/>
            <p:cNvSpPr/>
            <p:nvPr/>
          </p:nvSpPr>
          <p:spPr>
            <a:xfrm>
              <a:off x="6096000"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4"/>
            <p:cNvGrpSpPr/>
            <p:nvPr/>
          </p:nvGrpSpPr>
          <p:grpSpPr>
            <a:xfrm>
              <a:off x="4799378" y="3800856"/>
              <a:ext cx="1449022" cy="2452009"/>
              <a:chOff x="4799378" y="3800856"/>
              <a:chExt cx="1449022" cy="2452009"/>
            </a:xfrm>
          </p:grpSpPr>
          <p:grpSp>
            <p:nvGrpSpPr>
              <p:cNvPr id="10" name="Group 82"/>
              <p:cNvGrpSpPr/>
              <p:nvPr/>
            </p:nvGrpSpPr>
            <p:grpSpPr>
              <a:xfrm>
                <a:off x="4799378" y="3800856"/>
                <a:ext cx="1449022" cy="1990344"/>
                <a:chOff x="4799378" y="3800856"/>
                <a:chExt cx="1449022" cy="1990344"/>
              </a:xfrm>
            </p:grpSpPr>
            <p:cxnSp>
              <p:nvCxnSpPr>
                <p:cNvPr id="28" name="Straight Connector 27"/>
                <p:cNvCxnSpPr/>
                <p:nvPr/>
              </p:nvCxnSpPr>
              <p:spPr>
                <a:xfrm rot="5160000" flipH="1" flipV="1">
                  <a:off x="5898817"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6" descr="Image result for sequoyah"/>
                <p:cNvPicPr>
                  <a:picLocks noChangeAspect="1" noChangeArrowheads="1"/>
                </p:cNvPicPr>
                <p:nvPr/>
              </p:nvPicPr>
              <p:blipFill>
                <a:blip r:embed="rId6"/>
                <a:srcRect r="35862" b="51680"/>
                <a:stretch>
                  <a:fillRect/>
                </a:stretch>
              </p:blipFill>
              <p:spPr bwMode="auto">
                <a:xfrm>
                  <a:off x="4799378" y="4334387"/>
                  <a:ext cx="1449022" cy="1456813"/>
                </a:xfrm>
                <a:prstGeom prst="rect">
                  <a:avLst/>
                </a:prstGeom>
                <a:noFill/>
                <a:ln w="25400">
                  <a:solidFill>
                    <a:schemeClr val="tx1"/>
                  </a:solidFill>
                </a:ln>
              </p:spPr>
            </p:pic>
          </p:grpSp>
          <p:sp>
            <p:nvSpPr>
              <p:cNvPr id="27" name="TextBox 26"/>
              <p:cNvSpPr txBox="1"/>
              <p:nvPr/>
            </p:nvSpPr>
            <p:spPr>
              <a:xfrm>
                <a:off x="4800193"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grpSp>
        <p:nvGrpSpPr>
          <p:cNvPr id="15" name="Group 36"/>
          <p:cNvGrpSpPr/>
          <p:nvPr/>
        </p:nvGrpSpPr>
        <p:grpSpPr>
          <a:xfrm>
            <a:off x="6446520" y="3474720"/>
            <a:ext cx="1325880" cy="2625023"/>
            <a:chOff x="6446520" y="3474720"/>
            <a:chExt cx="1325880" cy="2625023"/>
          </a:xfrm>
        </p:grpSpPr>
        <p:grpSp>
          <p:nvGrpSpPr>
            <p:cNvPr id="16" name="Group 62"/>
            <p:cNvGrpSpPr/>
            <p:nvPr/>
          </p:nvGrpSpPr>
          <p:grpSpPr>
            <a:xfrm>
              <a:off x="6446520" y="3581402"/>
              <a:ext cx="1325880" cy="2518341"/>
              <a:chOff x="6446520" y="3581402"/>
              <a:chExt cx="1325880" cy="2518341"/>
            </a:xfrm>
          </p:grpSpPr>
          <p:grpSp>
            <p:nvGrpSpPr>
              <p:cNvPr id="18" name="Group 96"/>
              <p:cNvGrpSpPr/>
              <p:nvPr/>
            </p:nvGrpSpPr>
            <p:grpSpPr>
              <a:xfrm>
                <a:off x="6455665" y="3581402"/>
                <a:ext cx="1298834" cy="2058806"/>
                <a:chOff x="6455665" y="3505924"/>
                <a:chExt cx="1298834" cy="2058806"/>
              </a:xfrm>
            </p:grpSpPr>
            <p:cxnSp>
              <p:nvCxnSpPr>
                <p:cNvPr id="42" name="Straight Connector 41"/>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descr="Major ridge.jpg"/>
                <p:cNvPicPr>
                  <a:picLocks noChangeAspect="1" noChangeArrowheads="1"/>
                </p:cNvPicPr>
                <p:nvPr/>
              </p:nvPicPr>
              <p:blipFill>
                <a:blip r:embed="rId7"/>
                <a:srcRect l="9039" t="6452" r="5455" b="16129"/>
                <a:stretch>
                  <a:fillRect/>
                </a:stretch>
              </p:blipFill>
              <p:spPr bwMode="auto">
                <a:xfrm>
                  <a:off x="6455665" y="4191722"/>
                  <a:ext cx="1298834" cy="1373008"/>
                </a:xfrm>
                <a:prstGeom prst="rect">
                  <a:avLst/>
                </a:prstGeom>
                <a:noFill/>
                <a:ln w="25400">
                  <a:solidFill>
                    <a:schemeClr val="tx1"/>
                  </a:solidFill>
                </a:ln>
              </p:spPr>
            </p:pic>
          </p:grpSp>
          <p:sp>
            <p:nvSpPr>
              <p:cNvPr id="41" name="TextBox 40"/>
              <p:cNvSpPr txBox="1"/>
              <p:nvPr/>
            </p:nvSpPr>
            <p:spPr>
              <a:xfrm>
                <a:off x="6446520"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9" name="Oval 38"/>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44" name="Group 43"/>
          <p:cNvGrpSpPr/>
          <p:nvPr/>
        </p:nvGrpSpPr>
        <p:grpSpPr>
          <a:xfrm>
            <a:off x="6848856" y="1981200"/>
            <a:ext cx="1243584" cy="2118211"/>
            <a:chOff x="6848856" y="1981200"/>
            <a:chExt cx="1243584" cy="2118211"/>
          </a:xfrm>
        </p:grpSpPr>
        <p:grpSp>
          <p:nvGrpSpPr>
            <p:cNvPr id="34" name="Group 76"/>
            <p:cNvGrpSpPr/>
            <p:nvPr/>
          </p:nvGrpSpPr>
          <p:grpSpPr>
            <a:xfrm>
              <a:off x="6858000" y="2134394"/>
              <a:ext cx="1219200" cy="1557842"/>
              <a:chOff x="6858000" y="2134394"/>
              <a:chExt cx="1219200" cy="1557842"/>
            </a:xfrm>
          </p:grpSpPr>
          <p:cxnSp>
            <p:nvCxnSpPr>
              <p:cNvPr id="35" name="Straight Connector 3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https://history.army.mil/LC/The%20Mission/Facts/3fixa.JPG"/>
              <p:cNvPicPr>
                <a:picLocks noChangeAspect="1" noChangeArrowheads="1"/>
              </p:cNvPicPr>
              <p:nvPr/>
            </p:nvPicPr>
            <p:blipFill>
              <a:blip r:embed="rId8"/>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38" name="TextBox 37"/>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40" name="Oval 3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1806</a:t>
            </a:r>
            <a:endParaRPr lang="en-US" sz="7200" b="1" dirty="0">
              <a:solidFill>
                <a:srgbClr val="00B050"/>
              </a:solidFill>
              <a:effectLst>
                <a:outerShdw dist="50800" dir="5400000" algn="ctr" rotWithShape="0">
                  <a:schemeClr val="tx1"/>
                </a:outerShdw>
              </a:effectLst>
            </a:endParaRPr>
          </a:p>
        </p:txBody>
      </p:sp>
      <p:grpSp>
        <p:nvGrpSpPr>
          <p:cNvPr id="58" name="Group 57"/>
          <p:cNvGrpSpPr/>
          <p:nvPr/>
        </p:nvGrpSpPr>
        <p:grpSpPr>
          <a:xfrm>
            <a:off x="0" y="1207008"/>
            <a:ext cx="4953000" cy="999744"/>
            <a:chOff x="0" y="1207008"/>
            <a:chExt cx="4953000" cy="999744"/>
          </a:xfrm>
        </p:grpSpPr>
        <p:pic>
          <p:nvPicPr>
            <p:cNvPr id="56"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0" y="1207008"/>
              <a:ext cx="2209800" cy="987552"/>
            </a:xfrm>
            <a:prstGeom prst="rect">
              <a:avLst/>
            </a:prstGeom>
            <a:noFill/>
          </p:spPr>
        </p:pic>
        <p:pic>
          <p:nvPicPr>
            <p:cNvPr id="57"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4419600" y="1219200"/>
              <a:ext cx="533400" cy="987552"/>
            </a:xfrm>
            <a:prstGeom prst="rect">
              <a:avLst/>
            </a:prstGeom>
            <a:noFill/>
          </p:spPr>
        </p:pic>
      </p:grpSp>
      <p:sp>
        <p:nvSpPr>
          <p:cNvPr id="46" name="TextBox 45"/>
          <p:cNvSpPr txBox="1"/>
          <p:nvPr/>
        </p:nvSpPr>
        <p:spPr>
          <a:xfrm>
            <a:off x="457200" y="1143000"/>
            <a:ext cx="5290872" cy="954107"/>
          </a:xfrm>
          <a:prstGeom prst="rect">
            <a:avLst/>
          </a:prstGeom>
          <a:noFill/>
        </p:spPr>
        <p:txBody>
          <a:bodyPr wrap="none" rtlCol="0">
            <a:spAutoFit/>
          </a:bodyPr>
          <a:lstStyle/>
          <a:p>
            <a:pPr algn="ctr"/>
            <a:r>
              <a:rPr lang="en-US" sz="2800" b="1" dirty="0" smtClean="0">
                <a:effectLst>
                  <a:outerShdw dist="38100" dir="7200000" algn="ctr" rotWithShape="0">
                    <a:schemeClr val="bg1"/>
                  </a:outerShdw>
                </a:effectLst>
              </a:rPr>
              <a:t>36 year old Cherokee </a:t>
            </a:r>
          </a:p>
          <a:p>
            <a:pPr algn="ctr"/>
            <a:r>
              <a:rPr lang="en-US" sz="2800" b="1" dirty="0" smtClean="0">
                <a:effectLst>
                  <a:outerShdw dist="38100" dir="7200000" algn="ctr" rotWithShape="0">
                    <a:schemeClr val="bg1"/>
                  </a:outerShdw>
                </a:effectLst>
              </a:rPr>
              <a:t>silversmith  living in Mill Town (Al)</a:t>
            </a:r>
            <a:endParaRPr lang="en-US" sz="2800" b="1" dirty="0">
              <a:effectLst>
                <a:outerShdw dist="38100" dir="7200000" algn="ctr" rotWithShape="0">
                  <a:schemeClr val="bg1"/>
                </a:outerShdw>
              </a:effectLst>
            </a:endParaRPr>
          </a:p>
        </p:txBody>
      </p:sp>
      <p:sp>
        <p:nvSpPr>
          <p:cNvPr id="47" name="TextBox 46"/>
          <p:cNvSpPr txBox="1"/>
          <p:nvPr/>
        </p:nvSpPr>
        <p:spPr>
          <a:xfrm>
            <a:off x="0" y="1143000"/>
            <a:ext cx="61722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34 year old Cherokee planter, </a:t>
            </a:r>
          </a:p>
          <a:p>
            <a:pPr algn="ctr"/>
            <a:r>
              <a:rPr lang="en-US" sz="2800" b="1" dirty="0" smtClean="0">
                <a:effectLst>
                  <a:outerShdw dist="38100" dir="7200000" algn="ctr" rotWithShape="0">
                    <a:schemeClr val="bg1"/>
                  </a:outerShdw>
                </a:effectLst>
              </a:rPr>
              <a:t>homesteading on </a:t>
            </a:r>
            <a:r>
              <a:rPr lang="en-US" sz="2800" b="1" dirty="0" err="1" smtClean="0">
                <a:effectLst>
                  <a:outerShdw dist="38100" dir="7200000" algn="ctr" rotWithShape="0">
                    <a:schemeClr val="bg1"/>
                  </a:outerShdw>
                </a:effectLst>
              </a:rPr>
              <a:t>Oothcaloga</a:t>
            </a:r>
            <a:r>
              <a:rPr lang="en-US" sz="2800" b="1" dirty="0" smtClean="0">
                <a:effectLst>
                  <a:outerShdw dist="38100" dir="7200000" algn="ctr" rotWithShape="0">
                    <a:schemeClr val="bg1"/>
                  </a:outerShdw>
                </a:effectLst>
              </a:rPr>
              <a:t> Creek</a:t>
            </a:r>
            <a:endParaRPr lang="en-US" sz="2800" b="1" dirty="0">
              <a:effectLst>
                <a:outerShdw dist="38100" dir="7200000" algn="ctr" rotWithShape="0">
                  <a:schemeClr val="bg1"/>
                </a:outerShdw>
              </a:effectLst>
            </a:endParaRPr>
          </a:p>
        </p:txBody>
      </p:sp>
      <p:sp>
        <p:nvSpPr>
          <p:cNvPr id="48" name="TextBox 47"/>
          <p:cNvSpPr txBox="1"/>
          <p:nvPr/>
        </p:nvSpPr>
        <p:spPr>
          <a:xfrm>
            <a:off x="838200" y="1143000"/>
            <a:ext cx="44958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3 year old Creek girl, daughter of Prophet Francis</a:t>
            </a:r>
            <a:endParaRPr lang="en-US" sz="2800" b="1" dirty="0">
              <a:effectLst>
                <a:outerShdw dist="38100" dir="7200000" algn="ctr" rotWithShape="0">
                  <a:schemeClr val="bg1"/>
                </a:outerShdw>
              </a:effectLst>
            </a:endParaRPr>
          </a:p>
        </p:txBody>
      </p:sp>
      <p:sp>
        <p:nvSpPr>
          <p:cNvPr id="59" name="TextBox 58"/>
          <p:cNvSpPr txBox="1"/>
          <p:nvPr/>
        </p:nvSpPr>
        <p:spPr>
          <a:xfrm>
            <a:off x="1197429" y="1143000"/>
            <a:ext cx="4114800" cy="954107"/>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28 year old Virginian,</a:t>
            </a:r>
          </a:p>
          <a:p>
            <a:pPr algn="ctr"/>
            <a:r>
              <a:rPr lang="en-US" sz="2800" b="1" dirty="0" smtClean="0">
                <a:effectLst>
                  <a:outerShdw dist="38100" dir="7200000" algn="ctr" rotWithShape="0">
                    <a:schemeClr val="bg1"/>
                  </a:outerShdw>
                </a:effectLst>
              </a:rPr>
              <a:t>Captain in 2</a:t>
            </a:r>
            <a:r>
              <a:rPr lang="en-US" sz="2800" b="1" baseline="30000" dirty="0" smtClean="0">
                <a:effectLst>
                  <a:outerShdw dist="38100" dir="7200000" algn="ctr" rotWithShape="0">
                    <a:schemeClr val="bg1"/>
                  </a:outerShdw>
                </a:effectLst>
              </a:rPr>
              <a:t>nd</a:t>
            </a:r>
            <a:r>
              <a:rPr lang="en-US" sz="2800" b="1" dirty="0" smtClean="0">
                <a:effectLst>
                  <a:outerShdw dist="38100" dir="7200000" algn="ctr" rotWithShape="0">
                    <a:schemeClr val="bg1"/>
                  </a:outerShdw>
                </a:effectLst>
              </a:rPr>
              <a:t> Infantry</a:t>
            </a:r>
            <a:endParaRPr lang="en-US" sz="2800" b="1" dirty="0">
              <a:effectLst>
                <a:outerShdw dist="38100" dir="7200000" algn="ctr" rotWithShape="0">
                  <a:schemeClr val="bg1"/>
                </a:outerShdw>
              </a:effectLst>
            </a:endParaRPr>
          </a:p>
        </p:txBody>
      </p:sp>
      <p:sp>
        <p:nvSpPr>
          <p:cNvPr id="49" name="TextBox 48"/>
          <p:cNvSpPr txBox="1"/>
          <p:nvPr/>
        </p:nvSpPr>
        <p:spPr>
          <a:xfrm>
            <a:off x="914400" y="1219200"/>
            <a:ext cx="4799712" cy="769441"/>
          </a:xfrm>
          <a:prstGeom prst="rect">
            <a:avLst/>
          </a:prstGeom>
          <a:noFill/>
        </p:spPr>
        <p:txBody>
          <a:bodyPr wrap="none" rtlCol="0">
            <a:spAutoFit/>
          </a:bodyPr>
          <a:lstStyle/>
          <a:p>
            <a:r>
              <a:rPr lang="en-US" sz="4400" dirty="0" smtClean="0">
                <a:solidFill>
                  <a:srgbClr val="00B050"/>
                </a:solidFill>
                <a:effectLst>
                  <a:outerShdw dist="50800" dir="7200000" algn="ctr" rotWithShape="0">
                    <a:schemeClr val="tx1"/>
                  </a:outerShdw>
                </a:effectLst>
                <a:latin typeface="Arial" pitchFamily="34" charset="0"/>
                <a:cs typeface="Arial" pitchFamily="34" charset="0"/>
              </a:rPr>
              <a:t>24 years pass . . . </a:t>
            </a:r>
            <a:endParaRPr lang="en-US" sz="4400" dirty="0">
              <a:solidFill>
                <a:srgbClr val="00B05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3"/>
                                        </p:tgtEl>
                                      </p:cBhvr>
                                    </p:animEffect>
                                    <p:set>
                                      <p:cBhvr>
                                        <p:cTn id="7" dur="1" fill="hold">
                                          <p:stCondLst>
                                            <p:cond delay="999"/>
                                          </p:stCondLst>
                                        </p:cTn>
                                        <p:tgtEl>
                                          <p:spTgt spid="33"/>
                                        </p:tgtEl>
                                        <p:attrNameLst>
                                          <p:attrName>style.visibility</p:attrName>
                                        </p:attrNameLst>
                                      </p:cBhvr>
                                      <p:to>
                                        <p:strVal val="hidden"/>
                                      </p:to>
                                    </p:se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Effect transition="in" filter="fade">
                                      <p:cBhvr>
                                        <p:cTn id="13" dur="1000"/>
                                        <p:tgtEl>
                                          <p:spTgt spid="4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10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1000"/>
                                        <p:tgtEl>
                                          <p:spTgt spid="46"/>
                                        </p:tgtEl>
                                      </p:cBhvr>
                                    </p:animEffect>
                                    <p:set>
                                      <p:cBhvr>
                                        <p:cTn id="35" dur="1" fill="hold">
                                          <p:stCondLst>
                                            <p:cond delay="999"/>
                                          </p:stCondLst>
                                        </p:cTn>
                                        <p:tgtEl>
                                          <p:spTgt spid="46"/>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7"/>
                                        </p:tgtEl>
                                      </p:cBhvr>
                                    </p:animEffect>
                                    <p:set>
                                      <p:cBhvr>
                                        <p:cTn id="52" dur="1" fill="hold">
                                          <p:stCondLst>
                                            <p:cond delay="999"/>
                                          </p:stCondLst>
                                        </p:cTn>
                                        <p:tgtEl>
                                          <p:spTgt spid="4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5"/>
                                        </p:tgtEl>
                                      </p:cBhvr>
                                    </p:animEffect>
                                    <p:set>
                                      <p:cBhvr>
                                        <p:cTn id="55" dur="1" fill="hold">
                                          <p:stCondLst>
                                            <p:cond delay="999"/>
                                          </p:stCondLst>
                                        </p:cTn>
                                        <p:tgtEl>
                                          <p:spTgt spid="15"/>
                                        </p:tgtEl>
                                        <p:attrNameLst>
                                          <p:attrName>style.visibility</p:attrName>
                                        </p:attrNameLst>
                                      </p:cBhvr>
                                      <p:to>
                                        <p:strVal val="hidden"/>
                                      </p:to>
                                    </p:se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fade">
                                      <p:cBhvr>
                                        <p:cTn id="64" dur="1000"/>
                                        <p:tgtEl>
                                          <p:spTgt spid="4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48"/>
                                        </p:tgtEl>
                                      </p:cBhvr>
                                    </p:animEffect>
                                    <p:set>
                                      <p:cBhvr>
                                        <p:cTn id="69" dur="1" fill="hold">
                                          <p:stCondLst>
                                            <p:cond delay="999"/>
                                          </p:stCondLst>
                                        </p:cTn>
                                        <p:tgtEl>
                                          <p:spTgt spid="48"/>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par>
                          <p:cTn id="73" fill="hold">
                            <p:stCondLst>
                              <p:cond delay="1000"/>
                            </p:stCondLst>
                            <p:childTnLst>
                              <p:par>
                                <p:cTn id="74" presetID="10" presetClass="entr" presetSubtype="0" fill="hold" nodeType="after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1000"/>
                                        <p:tgtEl>
                                          <p:spTgt spid="4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9"/>
                                        </p:tgtEl>
                                        <p:attrNameLst>
                                          <p:attrName>style.visibility</p:attrName>
                                        </p:attrNameLst>
                                      </p:cBhvr>
                                      <p:to>
                                        <p:strVal val="visible"/>
                                      </p:to>
                                    </p:set>
                                    <p:animEffect transition="in" filter="fade">
                                      <p:cBhvr>
                                        <p:cTn id="81" dur="1000"/>
                                        <p:tgtEl>
                                          <p:spTgt spid="5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1000"/>
                                        <p:tgtEl>
                                          <p:spTgt spid="44"/>
                                        </p:tgtEl>
                                      </p:cBhvr>
                                    </p:animEffect>
                                    <p:set>
                                      <p:cBhvr>
                                        <p:cTn id="86" dur="1" fill="hold">
                                          <p:stCondLst>
                                            <p:cond delay="999"/>
                                          </p:stCondLst>
                                        </p:cTn>
                                        <p:tgtEl>
                                          <p:spTgt spid="44"/>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1000"/>
                                        <p:tgtEl>
                                          <p:spTgt spid="59"/>
                                        </p:tgtEl>
                                      </p:cBhvr>
                                    </p:animEffect>
                                    <p:set>
                                      <p:cBhvr>
                                        <p:cTn id="89" dur="1" fill="hold">
                                          <p:stCondLst>
                                            <p:cond delay="999"/>
                                          </p:stCondLst>
                                        </p:cTn>
                                        <p:tgtEl>
                                          <p:spTgt spid="5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1000"/>
                                        <p:tgtEl>
                                          <p:spTgt spid="58"/>
                                        </p:tgtEl>
                                      </p:cBhvr>
                                    </p:animEffect>
                                    <p:set>
                                      <p:cBhvr>
                                        <p:cTn id="92" dur="1" fill="hold">
                                          <p:stCondLst>
                                            <p:cond delay="999"/>
                                          </p:stCondLst>
                                        </p:cTn>
                                        <p:tgtEl>
                                          <p:spTgt spid="58"/>
                                        </p:tgtEl>
                                        <p:attrNameLst>
                                          <p:attrName>style.visibility</p:attrName>
                                        </p:attrNameLst>
                                      </p:cBhvr>
                                      <p:to>
                                        <p:strVal val="hidden"/>
                                      </p:to>
                                    </p:set>
                                  </p:childTnLst>
                                </p:cTn>
                              </p:par>
                            </p:childTnLst>
                          </p:cTn>
                        </p:par>
                        <p:par>
                          <p:cTn id="93" fill="hold">
                            <p:stCondLst>
                              <p:cond delay="1000"/>
                            </p:stCondLst>
                            <p:childTnLst>
                              <p:par>
                                <p:cTn id="94" presetID="22" presetClass="entr" presetSubtype="8" fill="hold" grpId="0" nodeType="after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left)">
                                      <p:cBhvr>
                                        <p:cTn id="96" dur="1000"/>
                                        <p:tgtEl>
                                          <p:spTgt spid="49"/>
                                        </p:tgtEl>
                                      </p:cBhvr>
                                    </p:animEffect>
                                  </p:childTnLst>
                                </p:cTn>
                              </p:par>
                            </p:childTnLst>
                          </p:cTn>
                        </p:par>
                        <p:par>
                          <p:cTn id="97" fill="hold">
                            <p:stCondLst>
                              <p:cond delay="2000"/>
                            </p:stCondLst>
                            <p:childTnLst>
                              <p:par>
                                <p:cTn id="98" presetID="49" presetClass="exit" presetSubtype="0" accel="100000" fill="hold" grpId="1" nodeType="afterEffect">
                                  <p:stCondLst>
                                    <p:cond delay="0"/>
                                  </p:stCondLst>
                                  <p:childTnLst>
                                    <p:anim calcmode="lin" valueType="num">
                                      <p:cBhvr>
                                        <p:cTn id="99" dur="1000"/>
                                        <p:tgtEl>
                                          <p:spTgt spid="45"/>
                                        </p:tgtEl>
                                        <p:attrNameLst>
                                          <p:attrName>ppt_w</p:attrName>
                                        </p:attrNameLst>
                                      </p:cBhvr>
                                      <p:tavLst>
                                        <p:tav tm="0">
                                          <p:val>
                                            <p:strVal val="ppt_w"/>
                                          </p:val>
                                        </p:tav>
                                        <p:tav tm="100000">
                                          <p:val>
                                            <p:fltVal val="0"/>
                                          </p:val>
                                        </p:tav>
                                      </p:tavLst>
                                    </p:anim>
                                    <p:anim calcmode="lin" valueType="num">
                                      <p:cBhvr>
                                        <p:cTn id="100" dur="1000"/>
                                        <p:tgtEl>
                                          <p:spTgt spid="45"/>
                                        </p:tgtEl>
                                        <p:attrNameLst>
                                          <p:attrName>ppt_h</p:attrName>
                                        </p:attrNameLst>
                                      </p:cBhvr>
                                      <p:tavLst>
                                        <p:tav tm="0">
                                          <p:val>
                                            <p:strVal val="ppt_h"/>
                                          </p:val>
                                        </p:tav>
                                        <p:tav tm="100000">
                                          <p:val>
                                            <p:fltVal val="0"/>
                                          </p:val>
                                        </p:tav>
                                      </p:tavLst>
                                    </p:anim>
                                    <p:anim calcmode="lin" valueType="num">
                                      <p:cBhvr>
                                        <p:cTn id="101" dur="1000"/>
                                        <p:tgtEl>
                                          <p:spTgt spid="45"/>
                                        </p:tgtEl>
                                        <p:attrNameLst>
                                          <p:attrName>style.rotation</p:attrName>
                                        </p:attrNameLst>
                                      </p:cBhvr>
                                      <p:tavLst>
                                        <p:tav tm="0">
                                          <p:val>
                                            <p:fltVal val="0"/>
                                          </p:val>
                                        </p:tav>
                                        <p:tav tm="100000">
                                          <p:val>
                                            <p:fltVal val="360"/>
                                          </p:val>
                                        </p:tav>
                                      </p:tavLst>
                                    </p:anim>
                                    <p:animEffect transition="out" filter="fade">
                                      <p:cBhvr>
                                        <p:cTn id="102" dur="1000"/>
                                        <p:tgtEl>
                                          <p:spTgt spid="45"/>
                                        </p:tgtEl>
                                      </p:cBhvr>
                                    </p:animEffect>
                                    <p:set>
                                      <p:cBhvr>
                                        <p:cTn id="103" dur="1" fill="hold">
                                          <p:stCondLst>
                                            <p:cond delay="999"/>
                                          </p:stCondLst>
                                        </p:cTn>
                                        <p:tgtEl>
                                          <p:spTgt spid="45"/>
                                        </p:tgtEl>
                                        <p:attrNameLst>
                                          <p:attrName>style.visibility</p:attrName>
                                        </p:attrNameLst>
                                      </p:cBhvr>
                                      <p:to>
                                        <p:strVal val="hidden"/>
                                      </p:to>
                                    </p:set>
                                  </p:childTnLst>
                                </p:cTn>
                              </p:par>
                              <p:par>
                                <p:cTn id="104" presetID="49" presetClass="entr" presetSubtype="0" decel="100000" fill="hold" grpId="0" nodeType="withEffect">
                                  <p:stCondLst>
                                    <p:cond delay="0"/>
                                  </p:stCondLst>
                                  <p:childTnLst>
                                    <p:set>
                                      <p:cBhvr>
                                        <p:cTn id="105" dur="1" fill="hold">
                                          <p:stCondLst>
                                            <p:cond delay="0"/>
                                          </p:stCondLst>
                                        </p:cTn>
                                        <p:tgtEl>
                                          <p:spTgt spid="60"/>
                                        </p:tgtEl>
                                        <p:attrNameLst>
                                          <p:attrName>style.visibility</p:attrName>
                                        </p:attrNameLst>
                                      </p:cBhvr>
                                      <p:to>
                                        <p:strVal val="visible"/>
                                      </p:to>
                                    </p:set>
                                    <p:anim calcmode="lin" valueType="num">
                                      <p:cBhvr>
                                        <p:cTn id="106" dur="1000" fill="hold"/>
                                        <p:tgtEl>
                                          <p:spTgt spid="60"/>
                                        </p:tgtEl>
                                        <p:attrNameLst>
                                          <p:attrName>ppt_w</p:attrName>
                                        </p:attrNameLst>
                                      </p:cBhvr>
                                      <p:tavLst>
                                        <p:tav tm="0">
                                          <p:val>
                                            <p:fltVal val="0"/>
                                          </p:val>
                                        </p:tav>
                                        <p:tav tm="100000">
                                          <p:val>
                                            <p:strVal val="#ppt_w"/>
                                          </p:val>
                                        </p:tav>
                                      </p:tavLst>
                                    </p:anim>
                                    <p:anim calcmode="lin" valueType="num">
                                      <p:cBhvr>
                                        <p:cTn id="107" dur="1000" fill="hold"/>
                                        <p:tgtEl>
                                          <p:spTgt spid="60"/>
                                        </p:tgtEl>
                                        <p:attrNameLst>
                                          <p:attrName>ppt_h</p:attrName>
                                        </p:attrNameLst>
                                      </p:cBhvr>
                                      <p:tavLst>
                                        <p:tav tm="0">
                                          <p:val>
                                            <p:fltVal val="0"/>
                                          </p:val>
                                        </p:tav>
                                        <p:tav tm="100000">
                                          <p:val>
                                            <p:strVal val="#ppt_h"/>
                                          </p:val>
                                        </p:tav>
                                      </p:tavLst>
                                    </p:anim>
                                    <p:anim calcmode="lin" valueType="num">
                                      <p:cBhvr>
                                        <p:cTn id="108" dur="1000" fill="hold"/>
                                        <p:tgtEl>
                                          <p:spTgt spid="60"/>
                                        </p:tgtEl>
                                        <p:attrNameLst>
                                          <p:attrName>style.rotation</p:attrName>
                                        </p:attrNameLst>
                                      </p:cBhvr>
                                      <p:tavLst>
                                        <p:tav tm="0">
                                          <p:val>
                                            <p:fltVal val="360"/>
                                          </p:val>
                                        </p:tav>
                                        <p:tav tm="100000">
                                          <p:val>
                                            <p:fltVal val="0"/>
                                          </p:val>
                                        </p:tav>
                                      </p:tavLst>
                                    </p:anim>
                                    <p:animEffect transition="in" filter="fade">
                                      <p:cBhvr>
                                        <p:cTn id="109" dur="1000"/>
                                        <p:tgtEl>
                                          <p:spTgt spid="60"/>
                                        </p:tgtEl>
                                      </p:cBhvr>
                                    </p:animEffect>
                                  </p:childTnLst>
                                </p:cTn>
                              </p:par>
                            </p:childTnLst>
                          </p:cTn>
                        </p:par>
                        <p:par>
                          <p:cTn id="110" fill="hold">
                            <p:stCondLst>
                              <p:cond delay="3000"/>
                            </p:stCondLst>
                            <p:childTnLst>
                              <p:par>
                                <p:cTn id="111" presetID="10" presetClass="exit" presetSubtype="0" fill="hold" grpId="1" nodeType="afterEffect">
                                  <p:stCondLst>
                                    <p:cond delay="0"/>
                                  </p:stCondLst>
                                  <p:childTnLst>
                                    <p:animEffect transition="out" filter="fade">
                                      <p:cBhvr>
                                        <p:cTn id="112" dur="1000"/>
                                        <p:tgtEl>
                                          <p:spTgt spid="49"/>
                                        </p:tgtEl>
                                      </p:cBhvr>
                                    </p:animEffect>
                                    <p:set>
                                      <p:cBhvr>
                                        <p:cTn id="113"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45" grpId="0"/>
      <p:bldP spid="45" grpId="1"/>
      <p:bldP spid="46" grpId="0"/>
      <p:bldP spid="46" grpId="1"/>
      <p:bldP spid="47" grpId="0"/>
      <p:bldP spid="47" grpId="1"/>
      <p:bldP spid="48" grpId="0"/>
      <p:bldP spid="48" grpId="1"/>
      <p:bldP spid="59" grpId="0"/>
      <p:bldP spid="59" grpId="1"/>
      <p:bldP spid="49" grpId="0"/>
      <p:bldP spid="49"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0"/>
          <p:cNvGrpSpPr/>
          <p:nvPr/>
        </p:nvGrpSpPr>
        <p:grpSpPr>
          <a:xfrm>
            <a:off x="-115937" y="1216152"/>
            <a:ext cx="9412337" cy="5888182"/>
            <a:chOff x="-108528" y="1219200"/>
            <a:chExt cx="9412337" cy="5888182"/>
          </a:xfrm>
        </p:grpSpPr>
        <p:pic>
          <p:nvPicPr>
            <p:cNvPr id="5"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6" name="Freeform 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0" name="Freeform 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19"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sp useBgFill="1">
        <p:nvSpPr>
          <p:cNvPr id="2" name="TextBox 1"/>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useBgFill="1">
        <p:nvSpPr>
          <p:cNvPr id="3" name="TextBox 2"/>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grpSp>
        <p:nvGrpSpPr>
          <p:cNvPr id="18" name="Group 17"/>
          <p:cNvGrpSpPr/>
          <p:nvPr/>
        </p:nvGrpSpPr>
        <p:grpSpPr>
          <a:xfrm>
            <a:off x="0" y="1447800"/>
            <a:ext cx="9220200" cy="5738943"/>
            <a:chOff x="0" y="1447800"/>
            <a:chExt cx="9220200" cy="5738943"/>
          </a:xfrm>
        </p:grpSpPr>
        <p:pic>
          <p:nvPicPr>
            <p:cNvPr id="12" name="Picture 2" descr="https://image.slidesharecdn.com/virginforestppt-100126130925-phpapp01/95/virgin-forests-cover-in-the-us-2-728.jpg?cb=1264519700"/>
            <p:cNvPicPr>
              <a:picLocks noChangeAspect="1" noChangeArrowheads="1"/>
            </p:cNvPicPr>
            <p:nvPr/>
          </p:nvPicPr>
          <p:blipFill>
            <a:blip r:embed="rId3"/>
            <a:srcRect l="28560" t="38887" r="8720" b="9061"/>
            <a:stretch>
              <a:fillRect/>
            </a:stretch>
          </p:blipFill>
          <p:spPr bwMode="auto">
            <a:xfrm>
              <a:off x="0" y="1447800"/>
              <a:ext cx="9220200" cy="5738943"/>
            </a:xfrm>
            <a:prstGeom prst="rect">
              <a:avLst/>
            </a:prstGeom>
            <a:noFill/>
          </p:spPr>
        </p:pic>
        <p:sp>
          <p:nvSpPr>
            <p:cNvPr id="13" name="TextBox 12"/>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14" name="Freeform 13"/>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17" name="TextBox 16"/>
          <p:cNvSpPr txBox="1"/>
          <p:nvPr/>
        </p:nvSpPr>
        <p:spPr>
          <a:xfrm>
            <a:off x="1042253" y="2286000"/>
            <a:ext cx="314874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scarce forest cover</a:t>
            </a:r>
          </a:p>
        </p:txBody>
      </p:sp>
      <p:sp useBgFill="1">
        <p:nvSpPr>
          <p:cNvPr id="20" name="TextBox 19"/>
          <p:cNvSpPr txBox="1"/>
          <p:nvPr/>
        </p:nvSpPr>
        <p:spPr>
          <a:xfrm rot="20359527">
            <a:off x="4889938" y="1922882"/>
            <a:ext cx="2797897" cy="584775"/>
          </a:xfrm>
          <a:prstGeom prst="rect">
            <a:avLst/>
          </a:prstGeom>
        </p:spPr>
        <p:txBody>
          <a:bodyPr wrap="square" rtlCol="0">
            <a:spAutoFit/>
          </a:bodyPr>
          <a:lstStyle/>
          <a:p>
            <a:r>
              <a:rPr lang="en-US" sz="3200" b="1" dirty="0" smtClean="0"/>
              <a:t>animal habitat</a:t>
            </a:r>
            <a:endParaRPr lang="en-US" sz="3200" b="1" dirty="0"/>
          </a:p>
        </p:txBody>
      </p:sp>
      <p:sp useBgFill="1">
        <p:nvSpPr>
          <p:cNvPr id="21" name="TextBox 20"/>
          <p:cNvSpPr txBox="1"/>
          <p:nvPr/>
        </p:nvSpPr>
        <p:spPr>
          <a:xfrm rot="854795">
            <a:off x="2103632" y="1644653"/>
            <a:ext cx="1672883" cy="584775"/>
          </a:xfrm>
          <a:prstGeom prst="rect">
            <a:avLst/>
          </a:prstGeom>
        </p:spPr>
        <p:txBody>
          <a:bodyPr wrap="square" rtlCol="0">
            <a:spAutoFit/>
          </a:bodyPr>
          <a:lstStyle/>
          <a:p>
            <a:r>
              <a:rPr lang="en-US" sz="3200" b="1" dirty="0" smtClean="0"/>
              <a:t>wildlife?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1000" fill="hold"/>
                                        <p:tgtEl>
                                          <p:spTgt spid="20"/>
                                        </p:tgtEl>
                                        <p:attrNameLst>
                                          <p:attrName>ppt_w</p:attrName>
                                        </p:attrNameLst>
                                      </p:cBhvr>
                                      <p:tavLst>
                                        <p:tav tm="0">
                                          <p:val>
                                            <p:fltVal val="0"/>
                                          </p:val>
                                        </p:tav>
                                        <p:tav tm="100000">
                                          <p:val>
                                            <p:strVal val="#ppt_w"/>
                                          </p:val>
                                        </p:tav>
                                      </p:tavLst>
                                    </p:anim>
                                    <p:anim calcmode="lin" valueType="num">
                                      <p:cBhvr>
                                        <p:cTn id="23" dur="1000" fill="hold"/>
                                        <p:tgtEl>
                                          <p:spTgt spid="20"/>
                                        </p:tgtEl>
                                        <p:attrNameLst>
                                          <p:attrName>ppt_h</p:attrName>
                                        </p:attrNameLst>
                                      </p:cBhvr>
                                      <p:tavLst>
                                        <p:tav tm="0">
                                          <p:val>
                                            <p:fltVal val="0"/>
                                          </p:val>
                                        </p:tav>
                                        <p:tav tm="100000">
                                          <p:val>
                                            <p:strVal val="#ppt_h"/>
                                          </p:val>
                                        </p:tav>
                                      </p:tavLst>
                                    </p:anim>
                                    <p:animEffect transition="in" filter="fade">
                                      <p:cBhvr>
                                        <p:cTn id="24" dur="1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ppt_w</p:attrName>
                                        </p:attrNameLst>
                                      </p:cBhvr>
                                      <p:tavLst>
                                        <p:tav tm="0">
                                          <p:val>
                                            <p:fltVal val="0"/>
                                          </p:val>
                                        </p:tav>
                                        <p:tav tm="100000">
                                          <p:val>
                                            <p:strVal val="#ppt_w"/>
                                          </p:val>
                                        </p:tav>
                                      </p:tavLst>
                                    </p:anim>
                                    <p:anim calcmode="lin" valueType="num">
                                      <p:cBhvr>
                                        <p:cTn id="30" dur="1000" fill="hold"/>
                                        <p:tgtEl>
                                          <p:spTgt spid="21"/>
                                        </p:tgtEl>
                                        <p:attrNameLst>
                                          <p:attrName>ppt_h</p:attrName>
                                        </p:attrNameLst>
                                      </p:cBhvr>
                                      <p:tavLst>
                                        <p:tav tm="0">
                                          <p:val>
                                            <p:fltVal val="0"/>
                                          </p:val>
                                        </p:tav>
                                        <p:tav tm="100000">
                                          <p:val>
                                            <p:strVal val="#ppt_h"/>
                                          </p:val>
                                        </p:tav>
                                      </p:tavLst>
                                    </p:anim>
                                    <p:animEffect transition="in" filter="fade">
                                      <p:cBhvr>
                                        <p:cTn id="3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4450" name="Picture 2" descr="https://image.slidesharecdn.com/virginforestppt-100126130925-phpapp01/95/virgin-forests-cover-in-the-us-2-728.jpg?cb=1264519700"/>
          <p:cNvPicPr>
            <a:picLocks noChangeAspect="1" noChangeArrowheads="1"/>
          </p:cNvPicPr>
          <p:nvPr/>
        </p:nvPicPr>
        <p:blipFill>
          <a:blip r:embed="rId2"/>
          <a:srcRect/>
          <a:stretch>
            <a:fillRect/>
          </a:stretch>
        </p:blipFill>
        <p:spPr bwMode="auto">
          <a:xfrm>
            <a:off x="381000" y="971549"/>
            <a:ext cx="7848600" cy="5886451"/>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https://image.slidesharecdn.com/virginforestppt-100126130925-phpapp01/95/virgin-forests-cover-in-the-us-2-728.jpg?cb=1264519700</a:t>
            </a:r>
            <a:endParaRPr lang="en-US" dirty="0" smtClean="0"/>
          </a:p>
          <a:p>
            <a:endParaRPr lang="en-US" dirty="0"/>
          </a:p>
        </p:txBody>
      </p:sp>
      <p:pic>
        <p:nvPicPr>
          <p:cNvPr id="4" name="Picture 2" descr="https://image.slidesharecdn.com/virginforestppt-100126130925-phpapp01/95/virgin-forests-cover-in-the-us-2-728.jpg?cb=1264519700"/>
          <p:cNvPicPr>
            <a:picLocks noChangeAspect="1" noChangeArrowheads="1"/>
          </p:cNvPicPr>
          <p:nvPr/>
        </p:nvPicPr>
        <p:blipFill>
          <a:blip r:embed="rId2"/>
          <a:srcRect l="38835" t="49515" r="42718" b="36246"/>
          <a:stretch>
            <a:fillRect/>
          </a:stretch>
        </p:blipFill>
        <p:spPr bwMode="auto">
          <a:xfrm>
            <a:off x="3581400" y="4038600"/>
            <a:ext cx="1447800" cy="838200"/>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p:txBody>
      </p:sp>
      <p:sp useBgFill="1">
        <p:nvSpPr>
          <p:cNvPr id="3" name="TextBox 2"/>
          <p:cNvSpPr txBox="1"/>
          <p:nvPr/>
        </p:nvSpPr>
        <p:spPr>
          <a:xfrm>
            <a:off x="0" y="0"/>
            <a:ext cx="9144000" cy="769441"/>
          </a:xfrm>
          <a:prstGeom prst="rect">
            <a:avLst/>
          </a:prstGeom>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	  Attributes - SUMMARY</a:t>
            </a:r>
          </a:p>
        </p:txBody>
      </p:sp>
      <p:grpSp>
        <p:nvGrpSpPr>
          <p:cNvPr id="51" name="Group 50"/>
          <p:cNvGrpSpPr/>
          <p:nvPr/>
        </p:nvGrpSpPr>
        <p:grpSpPr>
          <a:xfrm>
            <a:off x="0" y="762000"/>
            <a:ext cx="9220200" cy="6424743"/>
            <a:chOff x="0" y="762000"/>
            <a:chExt cx="9220200" cy="6424743"/>
          </a:xfrm>
        </p:grpSpPr>
        <p:grpSp>
          <p:nvGrpSpPr>
            <p:cNvPr id="49" name="Group 48"/>
            <p:cNvGrpSpPr/>
            <p:nvPr/>
          </p:nvGrpSpPr>
          <p:grpSpPr>
            <a:xfrm>
              <a:off x="0" y="762000"/>
              <a:ext cx="9220200" cy="6424743"/>
              <a:chOff x="0" y="762000"/>
              <a:chExt cx="9220200" cy="6424743"/>
            </a:xfrm>
          </p:grpSpPr>
          <p:grpSp>
            <p:nvGrpSpPr>
              <p:cNvPr id="63" name="Group 62"/>
              <p:cNvGrpSpPr/>
              <p:nvPr/>
            </p:nvGrpSpPr>
            <p:grpSpPr>
              <a:xfrm>
                <a:off x="0" y="762000"/>
                <a:ext cx="9220200" cy="6424743"/>
                <a:chOff x="0" y="762000"/>
                <a:chExt cx="9220200" cy="6424743"/>
              </a:xfrm>
            </p:grpSpPr>
            <p:sp useBgFill="1">
              <p:nvSpPr>
                <p:cNvPr id="57" name="TextBox 56"/>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a:t>
                  </a:r>
                </a:p>
              </p:txBody>
            </p:sp>
            <p:grpSp>
              <p:nvGrpSpPr>
                <p:cNvPr id="58" name="Group 57"/>
                <p:cNvGrpSpPr/>
                <p:nvPr/>
              </p:nvGrpSpPr>
              <p:grpSpPr>
                <a:xfrm>
                  <a:off x="0" y="1447800"/>
                  <a:ext cx="9220200" cy="5738943"/>
                  <a:chOff x="0" y="1447800"/>
                  <a:chExt cx="9220200" cy="5738943"/>
                </a:xfrm>
              </p:grpSpPr>
              <p:pic>
                <p:nvPicPr>
                  <p:cNvPr id="59" name="Picture 2" descr="https://image.slidesharecdn.com/virginforestppt-100126130925-phpapp01/95/virgin-forests-cover-in-the-us-2-728.jpg?cb=1264519700"/>
                  <p:cNvPicPr>
                    <a:picLocks noChangeAspect="1" noChangeArrowheads="1"/>
                  </p:cNvPicPr>
                  <p:nvPr/>
                </p:nvPicPr>
                <p:blipFill>
                  <a:blip r:embed="rId2"/>
                  <a:srcRect l="28560" t="38887" r="8720" b="9061"/>
                  <a:stretch>
                    <a:fillRect/>
                  </a:stretch>
                </p:blipFill>
                <p:spPr bwMode="auto">
                  <a:xfrm>
                    <a:off x="0" y="1447800"/>
                    <a:ext cx="9220200" cy="5738943"/>
                  </a:xfrm>
                  <a:prstGeom prst="rect">
                    <a:avLst/>
                  </a:prstGeom>
                  <a:noFill/>
                </p:spPr>
              </p:pic>
              <p:sp>
                <p:nvSpPr>
                  <p:cNvPr id="60" name="TextBox 59"/>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61" name="TextBox 60"/>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62" name="TextBox 61"/>
                <p:cNvSpPr txBox="1"/>
                <p:nvPr/>
              </p:nvSpPr>
              <p:spPr>
                <a:xfrm>
                  <a:off x="1042253" y="2286000"/>
                  <a:ext cx="314874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scarce forest cover</a:t>
                  </a:r>
                </a:p>
              </p:txBody>
            </p:sp>
          </p:grpSp>
          <p:sp useBgFill="1">
            <p:nvSpPr>
              <p:cNvPr id="40" name="TextBox 39"/>
              <p:cNvSpPr txBox="1"/>
              <p:nvPr/>
            </p:nvSpPr>
            <p:spPr>
              <a:xfrm rot="20359527">
                <a:off x="4889938" y="1922882"/>
                <a:ext cx="2797897" cy="584775"/>
              </a:xfrm>
              <a:prstGeom prst="rect">
                <a:avLst/>
              </a:prstGeom>
            </p:spPr>
            <p:txBody>
              <a:bodyPr wrap="square" rtlCol="0">
                <a:spAutoFit/>
              </a:bodyPr>
              <a:lstStyle/>
              <a:p>
                <a:r>
                  <a:rPr lang="en-US" sz="3200" b="1" dirty="0" smtClean="0"/>
                  <a:t>animal habitat</a:t>
                </a:r>
                <a:endParaRPr lang="en-US" sz="3200" b="1" dirty="0"/>
              </a:p>
            </p:txBody>
          </p:sp>
          <p:sp useBgFill="1">
            <p:nvSpPr>
              <p:cNvPr id="47" name="TextBox 46"/>
              <p:cNvSpPr txBox="1"/>
              <p:nvPr/>
            </p:nvSpPr>
            <p:spPr>
              <a:xfrm rot="854795">
                <a:off x="2104209" y="1640038"/>
                <a:ext cx="1635378" cy="584775"/>
              </a:xfrm>
              <a:prstGeom prst="rect">
                <a:avLst/>
              </a:prstGeom>
            </p:spPr>
            <p:txBody>
              <a:bodyPr wrap="square" rtlCol="0">
                <a:spAutoFit/>
              </a:bodyPr>
              <a:lstStyle/>
              <a:p>
                <a:r>
                  <a:rPr lang="en-US" sz="3200" b="1" dirty="0" smtClean="0"/>
                  <a:t>wildlife?</a:t>
                </a:r>
                <a:endParaRPr lang="en-US" sz="3200" b="1" dirty="0"/>
              </a:p>
            </p:txBody>
          </p:sp>
        </p:grpSp>
        <p:sp>
          <p:nvSpPr>
            <p:cNvPr id="50" name="Freeform 49"/>
            <p:cNvSpPr/>
            <p:nvPr/>
          </p:nvSpPr>
          <p:spPr>
            <a:xfrm rot="60000">
              <a:off x="2276856" y="2898648"/>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115937" y="1216152"/>
            <a:ext cx="9412337" cy="5888182"/>
            <a:chOff x="-115937" y="1216152"/>
            <a:chExt cx="9412337" cy="5888182"/>
          </a:xfrm>
        </p:grpSpPr>
        <p:grpSp>
          <p:nvGrpSpPr>
            <p:cNvPr id="4"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pic>
          <p:nvPicPr>
            <p:cNvPr id="72"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useBgFill="1">
        <p:nvSpPr>
          <p:cNvPr id="39" name="TextBox 38"/>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46" name="TextBox 45"/>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p:nvSpPr>
          <p:cNvPr id="37" name="Freeform 36"/>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69"/>
          <p:cNvGrpSpPr/>
          <p:nvPr/>
        </p:nvGrpSpPr>
        <p:grpSpPr>
          <a:xfrm>
            <a:off x="4839869" y="3124200"/>
            <a:ext cx="3237331" cy="2971800"/>
            <a:chOff x="4839869" y="3124200"/>
            <a:chExt cx="3237331" cy="2971800"/>
          </a:xfrm>
        </p:grpSpPr>
        <p:pic>
          <p:nvPicPr>
            <p:cNvPr id="55"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56" name="Freeform 55"/>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1" name="TextBox 40"/>
          <p:cNvSpPr txBox="1"/>
          <p:nvPr/>
        </p:nvSpPr>
        <p:spPr>
          <a:xfrm>
            <a:off x="0" y="121920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few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a:t>
            </a:r>
            <a:r>
              <a:rPr lang="en-US" sz="2800" b="1" spc="30" dirty="0" smtClean="0"/>
              <a:t>RIVERS</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plentiful</a:t>
            </a:r>
          </a:p>
        </p:txBody>
      </p:sp>
      <p:sp useBgFill="1">
        <p:nvSpPr>
          <p:cNvPr id="42" name="TextBox 41"/>
          <p:cNvSpPr txBox="1"/>
          <p:nvPr/>
        </p:nvSpPr>
        <p:spPr>
          <a:xfrm>
            <a:off x="0" y="212342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moderate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a:t>
            </a:r>
            <a:r>
              <a:rPr lang="en-US" sz="2800" b="1" spc="30" dirty="0" smtClean="0"/>
              <a:t>ELEVATIONS</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moderate to </a:t>
            </a:r>
            <a:r>
              <a:rPr lang="en-US" sz="2800" b="1" spc="30" dirty="0" err="1" smtClean="0">
                <a:solidFill>
                  <a:srgbClr val="00B050"/>
                </a:solidFill>
                <a:effectLst>
                  <a:outerShdw dist="38100" dir="7200000" algn="ctr" rotWithShape="0">
                    <a:schemeClr val="tx1"/>
                  </a:outerShdw>
                </a:effectLst>
              </a:rPr>
              <a:t>mtns</a:t>
            </a:r>
            <a:endParaRPr lang="en-US" sz="2800" b="1" spc="30" dirty="0" smtClean="0">
              <a:solidFill>
                <a:srgbClr val="00B050"/>
              </a:solidFill>
              <a:effectLst>
                <a:outerShdw dist="38100" dir="7200000" algn="ctr" rotWithShape="0">
                  <a:schemeClr val="tx1"/>
                </a:outerShdw>
              </a:effectLst>
            </a:endParaRPr>
          </a:p>
        </p:txBody>
      </p:sp>
      <p:sp>
        <p:nvSpPr>
          <p:cNvPr id="43" name="TextBox 42"/>
          <p:cNvSpPr txBox="1"/>
          <p:nvPr/>
        </p:nvSpPr>
        <p:spPr>
          <a:xfrm>
            <a:off x="0" y="580138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scarce/drought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t>RAINFALL</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sufficient/consistent</a:t>
            </a:r>
          </a:p>
        </p:txBody>
      </p:sp>
      <p:sp useBgFill="1">
        <p:nvSpPr>
          <p:cNvPr id="44" name="TextBox 43"/>
          <p:cNvSpPr txBox="1"/>
          <p:nvPr/>
        </p:nvSpPr>
        <p:spPr>
          <a:xfrm>
            <a:off x="0" y="167640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some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a:t>
            </a:r>
            <a:r>
              <a:rPr lang="en-US" sz="2800" spc="30" dirty="0" smtClean="0">
                <a:effectLst>
                  <a:outerShdw dist="38100" dir="7200000" algn="ctr" rotWithShape="0">
                    <a:schemeClr val="tx1"/>
                  </a:outerShdw>
                </a:effectLst>
              </a:rPr>
              <a:t>FLOODPLAINS </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many</a:t>
            </a:r>
          </a:p>
        </p:txBody>
      </p:sp>
      <p:sp>
        <p:nvSpPr>
          <p:cNvPr id="45" name="TextBox 44"/>
          <p:cNvSpPr txBox="1"/>
          <p:nvPr/>
        </p:nvSpPr>
        <p:spPr>
          <a:xfrm>
            <a:off x="0" y="533400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temperate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CLIMATE</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temperate</a:t>
            </a:r>
          </a:p>
        </p:txBody>
      </p:sp>
      <p:sp>
        <p:nvSpPr>
          <p:cNvPr id="64" name="TextBox 63"/>
          <p:cNvSpPr txBox="1"/>
          <p:nvPr/>
        </p:nvSpPr>
        <p:spPr>
          <a:xfrm>
            <a:off x="0" y="626876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sparse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  FORESTS</a:t>
            </a:r>
            <a:r>
              <a:rPr lang="en-US" sz="2800" b="1" spc="30" dirty="0" smtClean="0"/>
              <a:t>       </a:t>
            </a:r>
            <a:r>
              <a:rPr lang="en-US" sz="2800" b="1" spc="30" dirty="0" smtClean="0">
                <a:solidFill>
                  <a:srgbClr val="00B050"/>
                </a:solidFill>
                <a:effectLst>
                  <a:outerShdw dist="38100" dir="7200000" algn="ctr" rotWithShape="0">
                    <a:schemeClr val="tx1"/>
                  </a:outerShdw>
                </a:effectLst>
                <a:sym typeface="Wingdings" pitchFamily="2" charset="2"/>
              </a:rPr>
              <a:t> dense</a:t>
            </a:r>
            <a:endParaRPr lang="en-US" sz="2800" b="1" spc="30" dirty="0" smtClean="0">
              <a:solidFill>
                <a:srgbClr val="00B050"/>
              </a:solidFill>
              <a:effectLst>
                <a:outerShdw dist="38100" dir="7200000" algn="ctr" rotWithShape="0">
                  <a:schemeClr val="tx1"/>
                </a:outerShdw>
              </a:effectLst>
            </a:endParaRPr>
          </a:p>
        </p:txBody>
      </p:sp>
      <p:grpSp>
        <p:nvGrpSpPr>
          <p:cNvPr id="69" name="Group 68"/>
          <p:cNvGrpSpPr/>
          <p:nvPr/>
        </p:nvGrpSpPr>
        <p:grpSpPr>
          <a:xfrm>
            <a:off x="152400" y="5867400"/>
            <a:ext cx="4876800" cy="457200"/>
            <a:chOff x="152400" y="6019800"/>
            <a:chExt cx="4876800" cy="457200"/>
          </a:xfrm>
        </p:grpSpPr>
        <p:sp>
          <p:nvSpPr>
            <p:cNvPr id="65" name="Rounded Rectangle 64"/>
            <p:cNvSpPr/>
            <p:nvPr/>
          </p:nvSpPr>
          <p:spPr>
            <a:xfrm>
              <a:off x="3429000" y="6019800"/>
              <a:ext cx="16002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1"/>
            </p:cNvCxnSpPr>
            <p:nvPr/>
          </p:nvCxnSpPr>
          <p:spPr>
            <a:xfrm rot="10800000">
              <a:off x="2667000" y="6248400"/>
              <a:ext cx="762000" cy="1588"/>
            </a:xfrm>
            <a:prstGeom prst="straightConnector1">
              <a:avLst/>
            </a:prstGeom>
            <a:ln w="508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52400" y="6019800"/>
              <a:ext cx="25146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rot="20815493">
            <a:off x="342787" y="3789558"/>
            <a:ext cx="190372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FARMING?</a:t>
            </a:r>
          </a:p>
        </p:txBody>
      </p:sp>
      <p:sp>
        <p:nvSpPr>
          <p:cNvPr id="71" name="TextBox 70"/>
          <p:cNvSpPr txBox="1"/>
          <p:nvPr/>
        </p:nvSpPr>
        <p:spPr>
          <a:xfrm rot="20815493">
            <a:off x="1029712" y="4246758"/>
            <a:ext cx="1901483"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HUNTING?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51"/>
                                        </p:tgtEl>
                                      </p:cBhvr>
                                    </p:animEffect>
                                    <p:set>
                                      <p:cBhvr>
                                        <p:cTn id="7" dur="1" fill="hold">
                                          <p:stCondLst>
                                            <p:cond delay="999"/>
                                          </p:stCondLst>
                                        </p:cTn>
                                        <p:tgtEl>
                                          <p:spTgt spid="5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1000"/>
                                        <p:tgtEl>
                                          <p:spTgt spid="73"/>
                                        </p:tgtEl>
                                      </p:cBhvr>
                                    </p:animEffect>
                                  </p:childTnLst>
                                </p:cTn>
                              </p:par>
                              <p:par>
                                <p:cTn id="11" presetID="10" presetClass="exit" presetSubtype="0" fill="hold" grpId="0" nodeType="withEffect">
                                  <p:stCondLst>
                                    <p:cond delay="0"/>
                                  </p:stCondLst>
                                  <p:iterate type="lt">
                                    <p:tmPct val="0"/>
                                  </p:iterate>
                                  <p:childTnLst>
                                    <p:animEffect transition="out" filter="fade">
                                      <p:cBhvr>
                                        <p:cTn id="12" dur="1000"/>
                                        <p:tgtEl>
                                          <p:spTgt spid="37"/>
                                        </p:tgtEl>
                                      </p:cBhvr>
                                    </p:animEffect>
                                    <p:set>
                                      <p:cBhvr>
                                        <p:cTn id="13" dur="1" fill="hold">
                                          <p:stCondLst>
                                            <p:cond delay="999"/>
                                          </p:stCondLst>
                                        </p:cTn>
                                        <p:tgtEl>
                                          <p:spTgt spid="37"/>
                                        </p:tgtEl>
                                        <p:attrNameLst>
                                          <p:attrName>style.visibility</p:attrName>
                                        </p:attrNameLst>
                                      </p:cBhvr>
                                      <p:to>
                                        <p:strVal val="hidden"/>
                                      </p:to>
                                    </p:se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2" nodeType="click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p:cTn id="22" dur="1000" fill="hold"/>
                                        <p:tgtEl>
                                          <p:spTgt spid="39"/>
                                        </p:tgtEl>
                                        <p:attrNameLst>
                                          <p:attrName>ppt_w</p:attrName>
                                        </p:attrNameLst>
                                      </p:cBhvr>
                                      <p:tavLst>
                                        <p:tav tm="0">
                                          <p:val>
                                            <p:fltVal val="0"/>
                                          </p:val>
                                        </p:tav>
                                        <p:tav tm="100000">
                                          <p:val>
                                            <p:strVal val="#ppt_w"/>
                                          </p:val>
                                        </p:tav>
                                      </p:tavLst>
                                    </p:anim>
                                    <p:anim calcmode="lin" valueType="num">
                                      <p:cBhvr>
                                        <p:cTn id="23" dur="1000" fill="hold"/>
                                        <p:tgtEl>
                                          <p:spTgt spid="39"/>
                                        </p:tgtEl>
                                        <p:attrNameLst>
                                          <p:attrName>ppt_h</p:attrName>
                                        </p:attrNameLst>
                                      </p:cBhvr>
                                      <p:tavLst>
                                        <p:tav tm="0">
                                          <p:val>
                                            <p:fltVal val="0"/>
                                          </p:val>
                                        </p:tav>
                                        <p:tav tm="100000">
                                          <p:val>
                                            <p:strVal val="#ppt_h"/>
                                          </p:val>
                                        </p:tav>
                                      </p:tavLst>
                                    </p:anim>
                                    <p:animEffect transition="in" filter="fade">
                                      <p:cBhvr>
                                        <p:cTn id="24" dur="1000"/>
                                        <p:tgtEl>
                                          <p:spTgt spid="39"/>
                                        </p:tgtEl>
                                      </p:cBhvr>
                                    </p:animEffect>
                                  </p:childTnLst>
                                </p:cTn>
                              </p:par>
                              <p:par>
                                <p:cTn id="25" presetID="31" presetClass="entr" presetSubtype="0" fill="hold" nodeType="withEffect">
                                  <p:stCondLst>
                                    <p:cond delay="500"/>
                                  </p:stCondLst>
                                  <p:iterate type="lt">
                                    <p:tmPct val="5000"/>
                                  </p:iterate>
                                  <p:childTnLst>
                                    <p:set>
                                      <p:cBhvr>
                                        <p:cTn id="26" dur="1" fill="hold">
                                          <p:stCondLst>
                                            <p:cond delay="0"/>
                                          </p:stCondLst>
                                        </p:cTn>
                                        <p:tgtEl>
                                          <p:spTgt spid="48"/>
                                        </p:tgtEl>
                                        <p:attrNameLst>
                                          <p:attrName>style.visibility</p:attrName>
                                        </p:attrNameLst>
                                      </p:cBhvr>
                                      <p:to>
                                        <p:strVal val="visible"/>
                                      </p:to>
                                    </p:set>
                                    <p:anim calcmode="lin" valueType="num">
                                      <p:cBhvr>
                                        <p:cTn id="27" dur="1000" fill="hold"/>
                                        <p:tgtEl>
                                          <p:spTgt spid="48"/>
                                        </p:tgtEl>
                                        <p:attrNameLst>
                                          <p:attrName>ppt_w</p:attrName>
                                        </p:attrNameLst>
                                      </p:cBhvr>
                                      <p:tavLst>
                                        <p:tav tm="0">
                                          <p:val>
                                            <p:fltVal val="0"/>
                                          </p:val>
                                        </p:tav>
                                        <p:tav tm="100000">
                                          <p:val>
                                            <p:strVal val="#ppt_w"/>
                                          </p:val>
                                        </p:tav>
                                      </p:tavLst>
                                    </p:anim>
                                    <p:anim calcmode="lin" valueType="num">
                                      <p:cBhvr>
                                        <p:cTn id="28" dur="1000" fill="hold"/>
                                        <p:tgtEl>
                                          <p:spTgt spid="48"/>
                                        </p:tgtEl>
                                        <p:attrNameLst>
                                          <p:attrName>ppt_h</p:attrName>
                                        </p:attrNameLst>
                                      </p:cBhvr>
                                      <p:tavLst>
                                        <p:tav tm="0">
                                          <p:val>
                                            <p:fltVal val="0"/>
                                          </p:val>
                                        </p:tav>
                                        <p:tav tm="100000">
                                          <p:val>
                                            <p:strVal val="#ppt_h"/>
                                          </p:val>
                                        </p:tav>
                                      </p:tavLst>
                                    </p:anim>
                                    <p:anim calcmode="lin" valueType="num">
                                      <p:cBhvr>
                                        <p:cTn id="29" dur="1000" fill="hold"/>
                                        <p:tgtEl>
                                          <p:spTgt spid="48"/>
                                        </p:tgtEl>
                                        <p:attrNameLst>
                                          <p:attrName>style.rotation</p:attrName>
                                        </p:attrNameLst>
                                      </p:cBhvr>
                                      <p:tavLst>
                                        <p:tav tm="0">
                                          <p:val>
                                            <p:fltVal val="90"/>
                                          </p:val>
                                        </p:tav>
                                        <p:tav tm="100000">
                                          <p:val>
                                            <p:fltVal val="0"/>
                                          </p:val>
                                        </p:tav>
                                      </p:tavLst>
                                    </p:anim>
                                    <p:animEffect transition="in" filter="fade">
                                      <p:cBhvr>
                                        <p:cTn id="30" dur="10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 calcmode="lin" valueType="num">
                                      <p:cBhvr>
                                        <p:cTn id="35" dur="1000" fill="hold"/>
                                        <p:tgtEl>
                                          <p:spTgt spid="46"/>
                                        </p:tgtEl>
                                        <p:attrNameLst>
                                          <p:attrName>ppt_w</p:attrName>
                                        </p:attrNameLst>
                                      </p:cBhvr>
                                      <p:tavLst>
                                        <p:tav tm="0">
                                          <p:val>
                                            <p:fltVal val="0"/>
                                          </p:val>
                                        </p:tav>
                                        <p:tav tm="100000">
                                          <p:val>
                                            <p:strVal val="#ppt_w"/>
                                          </p:val>
                                        </p:tav>
                                      </p:tavLst>
                                    </p:anim>
                                    <p:anim calcmode="lin" valueType="num">
                                      <p:cBhvr>
                                        <p:cTn id="36" dur="1000" fill="hold"/>
                                        <p:tgtEl>
                                          <p:spTgt spid="46"/>
                                        </p:tgtEl>
                                        <p:attrNameLst>
                                          <p:attrName>ppt_h</p:attrName>
                                        </p:attrNameLst>
                                      </p:cBhvr>
                                      <p:tavLst>
                                        <p:tav tm="0">
                                          <p:val>
                                            <p:fltVal val="0"/>
                                          </p:val>
                                        </p:tav>
                                        <p:tav tm="100000">
                                          <p:val>
                                            <p:strVal val="#ppt_h"/>
                                          </p:val>
                                        </p:tav>
                                      </p:tavLst>
                                    </p:anim>
                                    <p:animEffect transition="in" filter="fade">
                                      <p:cBhvr>
                                        <p:cTn id="37" dur="1000"/>
                                        <p:tgtEl>
                                          <p:spTgt spid="46"/>
                                        </p:tgtEl>
                                      </p:cBhvr>
                                    </p:animEffect>
                                  </p:childTnLst>
                                </p:cTn>
                              </p:par>
                              <p:par>
                                <p:cTn id="38" presetID="31" presetClass="entr" presetSubtype="0" fill="hold" nodeType="withEffect">
                                  <p:stCondLst>
                                    <p:cond delay="0"/>
                                  </p:stCondLst>
                                  <p:iterate type="lt">
                                    <p:tmPct val="5000"/>
                                  </p:iterate>
                                  <p:childTnLst>
                                    <p:set>
                                      <p:cBhvr>
                                        <p:cTn id="39" dur="1" fill="hold">
                                          <p:stCondLst>
                                            <p:cond delay="0"/>
                                          </p:stCondLst>
                                        </p:cTn>
                                        <p:tgtEl>
                                          <p:spTgt spid="37"/>
                                        </p:tgtEl>
                                        <p:attrNameLst>
                                          <p:attrName>style.visibility</p:attrName>
                                        </p:attrNameLst>
                                      </p:cBhvr>
                                      <p:to>
                                        <p:strVal val="visible"/>
                                      </p:to>
                                    </p:set>
                                    <p:anim calcmode="lin" valueType="num">
                                      <p:cBhvr>
                                        <p:cTn id="40" dur="1000" fill="hold"/>
                                        <p:tgtEl>
                                          <p:spTgt spid="37"/>
                                        </p:tgtEl>
                                        <p:attrNameLst>
                                          <p:attrName>ppt_w</p:attrName>
                                        </p:attrNameLst>
                                      </p:cBhvr>
                                      <p:tavLst>
                                        <p:tav tm="0">
                                          <p:val>
                                            <p:fltVal val="0"/>
                                          </p:val>
                                        </p:tav>
                                        <p:tav tm="100000">
                                          <p:val>
                                            <p:strVal val="#ppt_w"/>
                                          </p:val>
                                        </p:tav>
                                      </p:tavLst>
                                    </p:anim>
                                    <p:anim calcmode="lin" valueType="num">
                                      <p:cBhvr>
                                        <p:cTn id="41" dur="1000" fill="hold"/>
                                        <p:tgtEl>
                                          <p:spTgt spid="37"/>
                                        </p:tgtEl>
                                        <p:attrNameLst>
                                          <p:attrName>ppt_h</p:attrName>
                                        </p:attrNameLst>
                                      </p:cBhvr>
                                      <p:tavLst>
                                        <p:tav tm="0">
                                          <p:val>
                                            <p:fltVal val="0"/>
                                          </p:val>
                                        </p:tav>
                                        <p:tav tm="100000">
                                          <p:val>
                                            <p:strVal val="#ppt_h"/>
                                          </p:val>
                                        </p:tav>
                                      </p:tavLst>
                                    </p:anim>
                                    <p:anim calcmode="lin" valueType="num">
                                      <p:cBhvr>
                                        <p:cTn id="42" dur="1000" fill="hold"/>
                                        <p:tgtEl>
                                          <p:spTgt spid="37"/>
                                        </p:tgtEl>
                                        <p:attrNameLst>
                                          <p:attrName>style.rotation</p:attrName>
                                        </p:attrNameLst>
                                      </p:cBhvr>
                                      <p:tavLst>
                                        <p:tav tm="0">
                                          <p:val>
                                            <p:fltVal val="90"/>
                                          </p:val>
                                        </p:tav>
                                        <p:tav tm="100000">
                                          <p:val>
                                            <p:fltVal val="0"/>
                                          </p:val>
                                        </p:tav>
                                      </p:tavLst>
                                    </p:anim>
                                    <p:animEffect transition="in" filter="fade">
                                      <p:cBhvr>
                                        <p:cTn id="43" dur="10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outVertical)">
                                      <p:cBhvr>
                                        <p:cTn id="48" dur="10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37"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outVertical)">
                                      <p:cBhvr>
                                        <p:cTn id="53" dur="10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37"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barn(outVertical)">
                                      <p:cBhvr>
                                        <p:cTn id="58" dur="1000"/>
                                        <p:tgtEl>
                                          <p:spTgt spid="4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37"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barn(outVertical)">
                                      <p:cBhvr>
                                        <p:cTn id="63" dur="1000"/>
                                        <p:tgtEl>
                                          <p:spTgt spid="45"/>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37" fill="hold" grpId="0" nodeType="click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barn(outVertical)">
                                      <p:cBhvr>
                                        <p:cTn id="68" dur="1000"/>
                                        <p:tgtEl>
                                          <p:spTgt spid="4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37"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animEffect transition="in" filter="barn(outVertical)">
                                      <p:cBhvr>
                                        <p:cTn id="73" dur="1000"/>
                                        <p:tgtEl>
                                          <p:spTgt spid="6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42"/>
                                        </p:tgtEl>
                                      </p:cBhvr>
                                    </p:animEffect>
                                    <p:set>
                                      <p:cBhvr>
                                        <p:cTn id="78" dur="1" fill="hold">
                                          <p:stCondLst>
                                            <p:cond delay="999"/>
                                          </p:stCondLst>
                                        </p:cTn>
                                        <p:tgtEl>
                                          <p:spTgt spid="42"/>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1"/>
                                        </p:tgtEl>
                                      </p:cBhvr>
                                    </p:animEffect>
                                    <p:set>
                                      <p:cBhvr>
                                        <p:cTn id="81" dur="1" fill="hold">
                                          <p:stCondLst>
                                            <p:cond delay="999"/>
                                          </p:stCondLst>
                                        </p:cTn>
                                        <p:tgtEl>
                                          <p:spTgt spid="41"/>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4"/>
                                        </p:tgtEl>
                                      </p:cBhvr>
                                    </p:animEffect>
                                    <p:set>
                                      <p:cBhvr>
                                        <p:cTn id="84" dur="1" fill="hold">
                                          <p:stCondLst>
                                            <p:cond delay="999"/>
                                          </p:stCondLst>
                                        </p:cTn>
                                        <p:tgtEl>
                                          <p:spTgt spid="44"/>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45"/>
                                        </p:tgtEl>
                                      </p:cBhvr>
                                    </p:animEffect>
                                    <p:set>
                                      <p:cBhvr>
                                        <p:cTn id="87" dur="1" fill="hold">
                                          <p:stCondLst>
                                            <p:cond delay="999"/>
                                          </p:stCondLst>
                                        </p:cTn>
                                        <p:tgtEl>
                                          <p:spTgt spid="45"/>
                                        </p:tgtEl>
                                        <p:attrNameLst>
                                          <p:attrName>style.visibility</p:attrName>
                                        </p:attrNameLst>
                                      </p:cBhvr>
                                      <p:to>
                                        <p:strVal val="hidden"/>
                                      </p:to>
                                    </p:set>
                                  </p:childTnLst>
                                </p:cTn>
                              </p:par>
                            </p:childTnLst>
                          </p:cTn>
                        </p:par>
                        <p:par>
                          <p:cTn id="88" fill="hold">
                            <p:stCondLst>
                              <p:cond delay="1000"/>
                            </p:stCondLst>
                            <p:childTnLst>
                              <p:par>
                                <p:cTn id="89" presetID="22" presetClass="entr" presetSubtype="2" fill="hold" nodeType="after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wipe(right)">
                                      <p:cBhvr>
                                        <p:cTn id="91" dur="10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0" fill="hold" grpId="0" nodeType="click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1000" fill="hold"/>
                                        <p:tgtEl>
                                          <p:spTgt spid="70"/>
                                        </p:tgtEl>
                                        <p:attrNameLst>
                                          <p:attrName>ppt_w</p:attrName>
                                        </p:attrNameLst>
                                      </p:cBhvr>
                                      <p:tavLst>
                                        <p:tav tm="0">
                                          <p:val>
                                            <p:fltVal val="0"/>
                                          </p:val>
                                        </p:tav>
                                        <p:tav tm="100000">
                                          <p:val>
                                            <p:strVal val="#ppt_w"/>
                                          </p:val>
                                        </p:tav>
                                      </p:tavLst>
                                    </p:anim>
                                    <p:anim calcmode="lin" valueType="num">
                                      <p:cBhvr>
                                        <p:cTn id="97" dur="1000" fill="hold"/>
                                        <p:tgtEl>
                                          <p:spTgt spid="70"/>
                                        </p:tgtEl>
                                        <p:attrNameLst>
                                          <p:attrName>ppt_h</p:attrName>
                                        </p:attrNameLst>
                                      </p:cBhvr>
                                      <p:tavLst>
                                        <p:tav tm="0">
                                          <p:val>
                                            <p:fltVal val="0"/>
                                          </p:val>
                                        </p:tav>
                                        <p:tav tm="100000">
                                          <p:val>
                                            <p:strVal val="#ppt_h"/>
                                          </p:val>
                                        </p:tav>
                                      </p:tavLst>
                                    </p:anim>
                                    <p:animEffect transition="in" filter="fade">
                                      <p:cBhvr>
                                        <p:cTn id="98" dur="1000"/>
                                        <p:tgtEl>
                                          <p:spTgt spid="70"/>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nodeType="clickEffect">
                                  <p:stCondLst>
                                    <p:cond delay="0"/>
                                  </p:stCondLst>
                                  <p:childTnLst>
                                    <p:animMotion origin="layout" path="M -3.33333E-6 1.72988E-6 L -3.33333E-6 0.0666 " pathEditMode="relative" rAng="0" ptsTypes="AA">
                                      <p:cBhvr>
                                        <p:cTn id="102" dur="1000" fill="hold"/>
                                        <p:tgtEl>
                                          <p:spTgt spid="69"/>
                                        </p:tgtEl>
                                        <p:attrNameLst>
                                          <p:attrName>ppt_x</p:attrName>
                                          <p:attrName>ppt_y</p:attrName>
                                        </p:attrNameLst>
                                      </p:cBhvr>
                                      <p:rCtr x="0" y="33"/>
                                    </p:animMotion>
                                  </p:childTnLst>
                                </p:cTn>
                              </p:par>
                            </p:childTnLst>
                          </p:cTn>
                        </p:par>
                      </p:childTnLst>
                    </p:cTn>
                  </p:par>
                  <p:par>
                    <p:cTn id="103" fill="hold">
                      <p:stCondLst>
                        <p:cond delay="indefinite"/>
                      </p:stCondLst>
                      <p:childTnLst>
                        <p:par>
                          <p:cTn id="104" fill="hold">
                            <p:stCondLst>
                              <p:cond delay="0"/>
                            </p:stCondLst>
                            <p:childTnLst>
                              <p:par>
                                <p:cTn id="105" presetID="53" presetClass="entr" presetSubtype="0" fill="hold" grpId="0" nodeType="clickEffect">
                                  <p:stCondLst>
                                    <p:cond delay="0"/>
                                  </p:stCondLst>
                                  <p:childTnLst>
                                    <p:set>
                                      <p:cBhvr>
                                        <p:cTn id="106" dur="1" fill="hold">
                                          <p:stCondLst>
                                            <p:cond delay="0"/>
                                          </p:stCondLst>
                                        </p:cTn>
                                        <p:tgtEl>
                                          <p:spTgt spid="71"/>
                                        </p:tgtEl>
                                        <p:attrNameLst>
                                          <p:attrName>style.visibility</p:attrName>
                                        </p:attrNameLst>
                                      </p:cBhvr>
                                      <p:to>
                                        <p:strVal val="visible"/>
                                      </p:to>
                                    </p:set>
                                    <p:anim calcmode="lin" valueType="num">
                                      <p:cBhvr>
                                        <p:cTn id="107" dur="1000" fill="hold"/>
                                        <p:tgtEl>
                                          <p:spTgt spid="71"/>
                                        </p:tgtEl>
                                        <p:attrNameLst>
                                          <p:attrName>ppt_w</p:attrName>
                                        </p:attrNameLst>
                                      </p:cBhvr>
                                      <p:tavLst>
                                        <p:tav tm="0">
                                          <p:val>
                                            <p:fltVal val="0"/>
                                          </p:val>
                                        </p:tav>
                                        <p:tav tm="100000">
                                          <p:val>
                                            <p:strVal val="#ppt_w"/>
                                          </p:val>
                                        </p:tav>
                                      </p:tavLst>
                                    </p:anim>
                                    <p:anim calcmode="lin" valueType="num">
                                      <p:cBhvr>
                                        <p:cTn id="108" dur="1000" fill="hold"/>
                                        <p:tgtEl>
                                          <p:spTgt spid="71"/>
                                        </p:tgtEl>
                                        <p:attrNameLst>
                                          <p:attrName>ppt_h</p:attrName>
                                        </p:attrNameLst>
                                      </p:cBhvr>
                                      <p:tavLst>
                                        <p:tav tm="0">
                                          <p:val>
                                            <p:fltVal val="0"/>
                                          </p:val>
                                        </p:tav>
                                        <p:tav tm="100000">
                                          <p:val>
                                            <p:strVal val="#ppt_h"/>
                                          </p:val>
                                        </p:tav>
                                      </p:tavLst>
                                    </p:anim>
                                    <p:animEffect transition="in" filter="fade">
                                      <p:cBhvr>
                                        <p:cTn id="109"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9" grpId="2" animBg="1"/>
      <p:bldP spid="46" grpId="0" animBg="1"/>
      <p:bldP spid="37" grpId="0" animBg="1"/>
      <p:bldP spid="41" grpId="0" animBg="1"/>
      <p:bldP spid="41" grpId="1" animBg="1"/>
      <p:bldP spid="42" grpId="0" animBg="1"/>
      <p:bldP spid="42" grpId="1" animBg="1"/>
      <p:bldP spid="43" grpId="0" animBg="1"/>
      <p:bldP spid="44" grpId="0" animBg="1"/>
      <p:bldP spid="44" grpId="1" animBg="1"/>
      <p:bldP spid="45" grpId="0" animBg="1"/>
      <p:bldP spid="45" grpId="1" animBg="1"/>
      <p:bldP spid="64" grpId="0" animBg="1"/>
      <p:bldP spid="70" grpId="0"/>
      <p:bldP spid="7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2"/>
          <p:cNvGrpSpPr/>
          <p:nvPr/>
        </p:nvGrpSpPr>
        <p:grpSpPr>
          <a:xfrm>
            <a:off x="0" y="762000"/>
            <a:ext cx="9220200" cy="6424743"/>
            <a:chOff x="0" y="762000"/>
            <a:chExt cx="9220200" cy="6424743"/>
          </a:xfrm>
        </p:grpSpPr>
        <p:sp useBgFill="1">
          <p:nvSpPr>
            <p:cNvPr id="57" name="TextBox 56"/>
            <p:cNvSpPr txBox="1"/>
            <p:nvPr/>
          </p:nvSpPr>
          <p:spPr>
            <a:xfrm>
              <a:off x="0" y="762000"/>
              <a:ext cx="9144000" cy="707886"/>
            </a:xfrm>
            <a:prstGeom prst="rect">
              <a:avLst/>
            </a:prstGeom>
          </p:spPr>
          <p:txBody>
            <a:bodyPr wrap="squar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What about forests (animal habitat)?</a:t>
              </a:r>
            </a:p>
          </p:txBody>
        </p:sp>
        <p:grpSp>
          <p:nvGrpSpPr>
            <p:cNvPr id="4" name="Group 57"/>
            <p:cNvGrpSpPr/>
            <p:nvPr/>
          </p:nvGrpSpPr>
          <p:grpSpPr>
            <a:xfrm>
              <a:off x="0" y="1447800"/>
              <a:ext cx="9220200" cy="5738943"/>
              <a:chOff x="0" y="1447800"/>
              <a:chExt cx="9220200" cy="5738943"/>
            </a:xfrm>
          </p:grpSpPr>
          <p:pic>
            <p:nvPicPr>
              <p:cNvPr id="59" name="Picture 2" descr="https://image.slidesharecdn.com/virginforestppt-100126130925-phpapp01/95/virgin-forests-cover-in-the-us-2-728.jpg?cb=1264519700"/>
              <p:cNvPicPr>
                <a:picLocks noChangeAspect="1" noChangeArrowheads="1"/>
              </p:cNvPicPr>
              <p:nvPr/>
            </p:nvPicPr>
            <p:blipFill>
              <a:blip r:embed="rId2"/>
              <a:srcRect l="28560" t="38887" r="8720" b="9061"/>
              <a:stretch>
                <a:fillRect/>
              </a:stretch>
            </p:blipFill>
            <p:spPr bwMode="auto">
              <a:xfrm>
                <a:off x="0" y="1447800"/>
                <a:ext cx="9220200" cy="5738943"/>
              </a:xfrm>
              <a:prstGeom prst="rect">
                <a:avLst/>
              </a:prstGeom>
              <a:noFill/>
            </p:spPr>
          </p:pic>
          <p:sp>
            <p:nvSpPr>
              <p:cNvPr id="60" name="TextBox 59"/>
              <p:cNvSpPr txBox="1"/>
              <p:nvPr/>
            </p:nvSpPr>
            <p:spPr>
              <a:xfrm>
                <a:off x="3810000" y="5867400"/>
                <a:ext cx="3305585" cy="553998"/>
              </a:xfrm>
              <a:prstGeom prst="rect">
                <a:avLst/>
              </a:prstGeom>
              <a:solidFill>
                <a:schemeClr val="bg1"/>
              </a:solidFill>
            </p:spPr>
            <p:txBody>
              <a:bodyPr wrap="none" rtlCol="0">
                <a:spAutoFit/>
              </a:bodyPr>
              <a:lstStyle/>
              <a:p>
                <a:pPr algn="ctr"/>
                <a:r>
                  <a:rPr lang="en-US" sz="3000" dirty="0" smtClean="0"/>
                  <a:t>Virgin Forest (1850)</a:t>
                </a:r>
              </a:p>
            </p:txBody>
          </p:sp>
        </p:grpSp>
        <p:sp>
          <p:nvSpPr>
            <p:cNvPr id="61" name="TextBox 60"/>
            <p:cNvSpPr txBox="1"/>
            <p:nvPr/>
          </p:nvSpPr>
          <p:spPr>
            <a:xfrm>
              <a:off x="4953000" y="2971800"/>
              <a:ext cx="3049040" cy="553998"/>
            </a:xfrm>
            <a:prstGeom prst="rect">
              <a:avLst/>
            </a:prstGeom>
            <a:noFill/>
          </p:spPr>
          <p:txBody>
            <a:bodyPr wrap="none" rtlCol="0">
              <a:spAutoFit/>
            </a:bodyPr>
            <a:lstStyle/>
            <a:p>
              <a:pPr algn="ctr"/>
              <a:r>
                <a:rPr lang="en-US" sz="3000" b="1" dirty="0" smtClean="0">
                  <a:solidFill>
                    <a:srgbClr val="00B050"/>
                  </a:solidFill>
                  <a:effectLst>
                    <a:outerShdw dist="38100" dir="7200000" algn="ctr" rotWithShape="0">
                      <a:schemeClr val="bg1"/>
                    </a:outerShdw>
                  </a:effectLst>
                </a:rPr>
                <a:t>much forest cover</a:t>
              </a:r>
            </a:p>
          </p:txBody>
        </p:sp>
        <p:sp>
          <p:nvSpPr>
            <p:cNvPr id="62" name="TextBox 61"/>
            <p:cNvSpPr txBox="1"/>
            <p:nvPr/>
          </p:nvSpPr>
          <p:spPr>
            <a:xfrm>
              <a:off x="871705" y="2286000"/>
              <a:ext cx="3480568"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little/no forest cover</a:t>
              </a:r>
            </a:p>
          </p:txBody>
        </p:sp>
      </p:grpSp>
      <p:grpSp>
        <p:nvGrpSpPr>
          <p:cNvPr id="13" name="Group 72"/>
          <p:cNvGrpSpPr/>
          <p:nvPr/>
        </p:nvGrpSpPr>
        <p:grpSpPr>
          <a:xfrm>
            <a:off x="-115937" y="1216152"/>
            <a:ext cx="9412337" cy="5888182"/>
            <a:chOff x="-115937" y="1216152"/>
            <a:chExt cx="9412337" cy="5888182"/>
          </a:xfrm>
        </p:grpSpPr>
        <p:grpSp>
          <p:nvGrpSpPr>
            <p:cNvPr id="14"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7" name="Freeform 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10"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11" name="Freeform 1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pic>
          <p:nvPicPr>
            <p:cNvPr id="72" name="Picture 2" descr="Related image"/>
            <p:cNvPicPr preferRelativeResize="0">
              <a:picLocks noChangeAspect="1" noChangeArrowheads="1"/>
            </p:cNvPicPr>
            <p:nvPr/>
          </p:nvPicPr>
          <p:blipFill>
            <a:blip r:embed="rId3"/>
            <a:srcRect l="38431" t="38508" r="48102" b="54857"/>
            <a:stretch>
              <a:fillRect/>
            </a:stretch>
          </p:blipFill>
          <p:spPr bwMode="auto">
            <a:xfrm>
              <a:off x="1524000" y="1447800"/>
              <a:ext cx="2057400" cy="685800"/>
            </a:xfrm>
            <a:prstGeom prst="rect">
              <a:avLst/>
            </a:prstGeom>
            <a:noFill/>
            <a:ln w="76200">
              <a:noFill/>
            </a:ln>
          </p:spPr>
        </p:pic>
      </p:grpSp>
      <p:sp useBgFill="1">
        <p:nvSpPr>
          <p:cNvPr id="39" name="TextBox 38"/>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46" name="TextBox 45"/>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p:nvSpPr>
          <p:cNvPr id="37" name="Freeform 36"/>
          <p:cNvSpPr/>
          <p:nvPr/>
        </p:nvSpPr>
        <p:spPr>
          <a:xfrm rot="60000">
            <a:off x="2267712" y="2895600"/>
            <a:ext cx="1621391" cy="1078331"/>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69"/>
          <p:cNvGrpSpPr/>
          <p:nvPr/>
        </p:nvGrpSpPr>
        <p:grpSpPr>
          <a:xfrm>
            <a:off x="4839869" y="3124200"/>
            <a:ext cx="3237331" cy="2971800"/>
            <a:chOff x="4839869" y="3124200"/>
            <a:chExt cx="3237331" cy="2971800"/>
          </a:xfrm>
        </p:grpSpPr>
        <p:pic>
          <p:nvPicPr>
            <p:cNvPr id="55" name="Picture 1"/>
            <p:cNvPicPr>
              <a:picLocks noChangeAspect="1" noChangeArrowheads="1"/>
            </p:cNvPicPr>
            <p:nvPr/>
          </p:nvPicPr>
          <p:blipFill>
            <a:blip r:embed="rId4"/>
            <a:srcRect/>
            <a:stretch>
              <a:fillRect/>
            </a:stretch>
          </p:blipFill>
          <p:spPr bwMode="auto">
            <a:xfrm>
              <a:off x="4839869" y="3124200"/>
              <a:ext cx="2094331" cy="1524000"/>
            </a:xfrm>
            <a:prstGeom prst="rect">
              <a:avLst/>
            </a:prstGeom>
            <a:noFill/>
            <a:ln w="9525">
              <a:noFill/>
              <a:miter lim="800000"/>
              <a:headEnd/>
              <a:tailEnd/>
            </a:ln>
            <a:effectLst/>
          </p:spPr>
        </p:pic>
        <p:sp>
          <p:nvSpPr>
            <p:cNvPr id="56" name="Freeform 55"/>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p:cNvSpPr txBox="1"/>
          <p:nvPr/>
        </p:nvSpPr>
        <p:spPr>
          <a:xfrm>
            <a:off x="0" y="580138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scarce/drought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t>RAINFALL</a:t>
            </a:r>
            <a:r>
              <a:rPr lang="en-US" sz="2800" b="1" spc="30" dirty="0" smtClean="0">
                <a:solidFill>
                  <a:srgbClr val="00B050"/>
                </a:solidFill>
                <a:effectLst>
                  <a:outerShdw dist="38100" dir="7200000" algn="ctr" rotWithShape="0">
                    <a:schemeClr val="tx1"/>
                  </a:outerShdw>
                </a:effectLst>
              </a:rPr>
              <a:t>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sufficient/consistent</a:t>
            </a:r>
          </a:p>
        </p:txBody>
      </p:sp>
      <p:sp>
        <p:nvSpPr>
          <p:cNvPr id="64" name="TextBox 63"/>
          <p:cNvSpPr txBox="1"/>
          <p:nvPr/>
        </p:nvSpPr>
        <p:spPr>
          <a:xfrm>
            <a:off x="0" y="6268760"/>
            <a:ext cx="9144000" cy="523220"/>
          </a:xfrm>
          <a:prstGeom prst="rect">
            <a:avLst/>
          </a:prstGeom>
          <a:solidFill>
            <a:schemeClr val="bg1"/>
          </a:solidFill>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sparse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ym typeface="Wingdings" pitchFamily="2" charset="2"/>
              </a:rPr>
              <a:t>  FORESTS</a:t>
            </a:r>
            <a:r>
              <a:rPr lang="en-US" sz="2800" b="1" spc="30" dirty="0" smtClean="0"/>
              <a:t>       </a:t>
            </a:r>
            <a:r>
              <a:rPr lang="en-US" sz="2800" b="1" spc="30" dirty="0" smtClean="0">
                <a:solidFill>
                  <a:srgbClr val="00B050"/>
                </a:solidFill>
                <a:effectLst>
                  <a:outerShdw dist="38100" dir="7200000" algn="ctr" rotWithShape="0">
                    <a:schemeClr val="tx1"/>
                  </a:outerShdw>
                </a:effectLst>
                <a:sym typeface="Wingdings" pitchFamily="2" charset="2"/>
              </a:rPr>
              <a:t> dense</a:t>
            </a:r>
            <a:endParaRPr lang="en-US" sz="2800" b="1" spc="30" dirty="0" smtClean="0">
              <a:solidFill>
                <a:srgbClr val="00B050"/>
              </a:solidFill>
              <a:effectLst>
                <a:outerShdw dist="38100" dir="7200000" algn="ctr" rotWithShape="0">
                  <a:schemeClr val="tx1"/>
                </a:outerShdw>
              </a:effectLst>
            </a:endParaRPr>
          </a:p>
        </p:txBody>
      </p:sp>
      <p:grpSp>
        <p:nvGrpSpPr>
          <p:cNvPr id="16" name="Group 68"/>
          <p:cNvGrpSpPr/>
          <p:nvPr/>
        </p:nvGrpSpPr>
        <p:grpSpPr>
          <a:xfrm>
            <a:off x="152400" y="6324600"/>
            <a:ext cx="4876800" cy="457200"/>
            <a:chOff x="152400" y="6019800"/>
            <a:chExt cx="4876800" cy="457200"/>
          </a:xfrm>
        </p:grpSpPr>
        <p:sp>
          <p:nvSpPr>
            <p:cNvPr id="65" name="Rounded Rectangle 64"/>
            <p:cNvSpPr/>
            <p:nvPr/>
          </p:nvSpPr>
          <p:spPr>
            <a:xfrm>
              <a:off x="3429000" y="6019800"/>
              <a:ext cx="16002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a:stCxn id="65" idx="1"/>
            </p:cNvCxnSpPr>
            <p:nvPr/>
          </p:nvCxnSpPr>
          <p:spPr>
            <a:xfrm rot="10800000">
              <a:off x="2667000" y="6248400"/>
              <a:ext cx="762000" cy="1588"/>
            </a:xfrm>
            <a:prstGeom prst="straightConnector1">
              <a:avLst/>
            </a:prstGeom>
            <a:ln w="508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68" name="Rounded Rectangle 67"/>
            <p:cNvSpPr/>
            <p:nvPr/>
          </p:nvSpPr>
          <p:spPr>
            <a:xfrm>
              <a:off x="152400" y="6019800"/>
              <a:ext cx="2514600" cy="457200"/>
            </a:xfrm>
            <a:prstGeom prst="roundRect">
              <a:avLst/>
            </a:prstGeom>
            <a:noFill/>
            <a:ln w="508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rot="20815493">
            <a:off x="342787" y="3789558"/>
            <a:ext cx="1903727"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FARMING?</a:t>
            </a:r>
          </a:p>
        </p:txBody>
      </p:sp>
      <p:sp>
        <p:nvSpPr>
          <p:cNvPr id="71" name="TextBox 70"/>
          <p:cNvSpPr txBox="1"/>
          <p:nvPr/>
        </p:nvSpPr>
        <p:spPr>
          <a:xfrm rot="20815493">
            <a:off x="1029712" y="4246758"/>
            <a:ext cx="1901483" cy="553998"/>
          </a:xfrm>
          <a:prstGeom prst="rect">
            <a:avLst/>
          </a:prstGeom>
          <a:noFill/>
        </p:spPr>
        <p:txBody>
          <a:bodyPr wrap="none" rtlCol="0">
            <a:spAutoFit/>
          </a:bodyPr>
          <a:lstStyle/>
          <a:p>
            <a:pPr algn="ctr"/>
            <a:r>
              <a:rPr lang="en-US" sz="3000" b="1" dirty="0" smtClean="0">
                <a:solidFill>
                  <a:srgbClr val="FF0000"/>
                </a:solidFill>
                <a:effectLst>
                  <a:outerShdw dist="38100" dir="7200000" algn="ctr" rotWithShape="0">
                    <a:schemeClr val="tx1"/>
                  </a:outerShdw>
                </a:effectLst>
              </a:rPr>
              <a:t>HUNTING?</a:t>
            </a:r>
          </a:p>
        </p:txBody>
      </p:sp>
      <p:sp useBgFill="1">
        <p:nvSpPr>
          <p:cNvPr id="3" name="TextBox 2"/>
          <p:cNvSpPr txBox="1"/>
          <p:nvPr/>
        </p:nvSpPr>
        <p:spPr>
          <a:xfrm>
            <a:off x="0" y="0"/>
            <a:ext cx="9144000" cy="769441"/>
          </a:xfrm>
          <a:prstGeom prst="rect">
            <a:avLst/>
          </a:prstGeom>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	  Attributes - SUMMARY</a:t>
            </a:r>
          </a:p>
        </p:txBody>
      </p:sp>
      <p:sp>
        <p:nvSpPr>
          <p:cNvPr id="40" name="Curved Down Arrow 39"/>
          <p:cNvSpPr/>
          <p:nvPr/>
        </p:nvSpPr>
        <p:spPr>
          <a:xfrm flipH="1">
            <a:off x="2438400" y="76200"/>
            <a:ext cx="4038600" cy="685800"/>
          </a:xfrm>
          <a:prstGeom prst="curvedDownArrow">
            <a:avLst>
              <a:gd name="adj1" fmla="val 25000"/>
              <a:gd name="adj2" fmla="val 112867"/>
              <a:gd name="adj3" fmla="val 27381"/>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2" name="Group 51"/>
          <p:cNvGrpSpPr>
            <a:grpSpLocks noChangeAspect="1"/>
          </p:cNvGrpSpPr>
          <p:nvPr/>
        </p:nvGrpSpPr>
        <p:grpSpPr>
          <a:xfrm>
            <a:off x="2286000" y="3200400"/>
            <a:ext cx="1560552" cy="441403"/>
            <a:chOff x="3745676" y="4665258"/>
            <a:chExt cx="981498" cy="277617"/>
          </a:xfrm>
        </p:grpSpPr>
        <p:cxnSp>
          <p:nvCxnSpPr>
            <p:cNvPr id="54" name="Straight Connector 53"/>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58" name="Freeform 57"/>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71"/>
          <p:cNvGrpSpPr>
            <a:grpSpLocks noChangeAspect="1"/>
          </p:cNvGrpSpPr>
          <p:nvPr/>
        </p:nvGrpSpPr>
        <p:grpSpPr>
          <a:xfrm>
            <a:off x="2508610" y="2819400"/>
            <a:ext cx="1453790" cy="1076844"/>
            <a:chOff x="5422920" y="770903"/>
            <a:chExt cx="1853265" cy="1372743"/>
          </a:xfrm>
        </p:grpSpPr>
        <p:sp>
          <p:nvSpPr>
            <p:cNvPr id="48" name="Rectangle 47"/>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49" name="Rectangle 48"/>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50" name="Rectangle 49"/>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51" name="Rectangle 50"/>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useBgFill="1">
        <p:nvSpPr>
          <p:cNvPr id="66" name="TextBox 65"/>
          <p:cNvSpPr txBox="1"/>
          <p:nvPr/>
        </p:nvSpPr>
        <p:spPr>
          <a:xfrm>
            <a:off x="3360842" y="0"/>
            <a:ext cx="2582758" cy="707886"/>
          </a:xfrm>
          <a:prstGeom prst="rect">
            <a:avLst/>
          </a:prstGeom>
        </p:spPr>
        <p:txBody>
          <a:bodyPr wrap="none" rtlCol="0">
            <a:spAutoFit/>
          </a:bodyPr>
          <a:lstStyle/>
          <a:p>
            <a:pPr algn="ctr"/>
            <a:r>
              <a:rPr lang="en-US" sz="4000" b="1" dirty="0" smtClean="0">
                <a:ln>
                  <a:solidFill>
                    <a:srgbClr val="FF0000"/>
                  </a:solidFill>
                </a:ln>
                <a:solidFill>
                  <a:srgbClr val="FF0000"/>
                </a:solidFill>
                <a:effectLst>
                  <a:outerShdw dist="38100" dir="7200000" algn="ctr" rotWithShape="0">
                    <a:schemeClr val="tx1"/>
                  </a:outerShdw>
                </a:effectLst>
                <a:latin typeface="Bradley Hand ITC" pitchFamily="66" charset="0"/>
              </a:rPr>
              <a:t>Time to 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70"/>
                                        </p:tgtEl>
                                      </p:cBhvr>
                                    </p:animEffect>
                                    <p:set>
                                      <p:cBhvr>
                                        <p:cTn id="7" dur="1" fill="hold">
                                          <p:stCondLst>
                                            <p:cond delay="9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71"/>
                                        </p:tgtEl>
                                      </p:cBhvr>
                                    </p:animEffect>
                                    <p:set>
                                      <p:cBhvr>
                                        <p:cTn id="10" dur="1" fill="hold">
                                          <p:stCondLst>
                                            <p:cond delay="999"/>
                                          </p:stCondLst>
                                        </p:cTn>
                                        <p:tgtEl>
                                          <p:spTgt spid="7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43"/>
                                        </p:tgtEl>
                                      </p:cBhvr>
                                    </p:animEffect>
                                    <p:set>
                                      <p:cBhvr>
                                        <p:cTn id="16" dur="1" fill="hold">
                                          <p:stCondLst>
                                            <p:cond delay="999"/>
                                          </p:stCondLst>
                                        </p:cTn>
                                        <p:tgtEl>
                                          <p:spTgt spid="4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64"/>
                                        </p:tgtEl>
                                      </p:cBhvr>
                                    </p:animEffect>
                                    <p:set>
                                      <p:cBhvr>
                                        <p:cTn id="19" dur="1" fill="hold">
                                          <p:stCondLst>
                                            <p:cond delay="999"/>
                                          </p:stCondLst>
                                        </p:cTn>
                                        <p:tgtEl>
                                          <p:spTgt spid="6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3"/>
                                        </p:tgtEl>
                                      </p:cBhvr>
                                    </p:animEffect>
                                    <p:set>
                                      <p:cBhvr>
                                        <p:cTn id="22" dur="1" fill="hold">
                                          <p:stCondLst>
                                            <p:cond delay="999"/>
                                          </p:stCondLst>
                                        </p:cTn>
                                        <p:tgtEl>
                                          <p:spTgt spid="3"/>
                                        </p:tgtEl>
                                        <p:attrNameLst>
                                          <p:attrName>style.visibility</p:attrName>
                                        </p:attrNameLst>
                                      </p:cBhvr>
                                      <p:to>
                                        <p:strVal val="hidden"/>
                                      </p:to>
                                    </p:se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1000"/>
                                        <p:tgtEl>
                                          <p:spTgt spid="40"/>
                                        </p:tgtEl>
                                      </p:cBhvr>
                                    </p:animEffect>
                                  </p:childTnLst>
                                </p:cTn>
                              </p:par>
                            </p:childTnLst>
                          </p:cTn>
                        </p:par>
                        <p:par>
                          <p:cTn id="27" fill="hold">
                            <p:stCondLst>
                              <p:cond delay="2000"/>
                            </p:stCondLst>
                            <p:childTnLst>
                              <p:par>
                                <p:cTn id="28" presetID="53" presetClass="entr" presetSubtype="0" fill="hold" grpId="1" nodeType="afterEffect">
                                  <p:stCondLst>
                                    <p:cond delay="0"/>
                                  </p:stCondLst>
                                  <p:childTnLst>
                                    <p:set>
                                      <p:cBhvr>
                                        <p:cTn id="29" dur="1" fill="hold">
                                          <p:stCondLst>
                                            <p:cond delay="0"/>
                                          </p:stCondLst>
                                        </p:cTn>
                                        <p:tgtEl>
                                          <p:spTgt spid="66"/>
                                        </p:tgtEl>
                                        <p:attrNameLst>
                                          <p:attrName>style.visibility</p:attrName>
                                        </p:attrNameLst>
                                      </p:cBhvr>
                                      <p:to>
                                        <p:strVal val="visible"/>
                                      </p:to>
                                    </p:set>
                                    <p:anim calcmode="lin" valueType="num">
                                      <p:cBhvr>
                                        <p:cTn id="30" dur="1000" fill="hold"/>
                                        <p:tgtEl>
                                          <p:spTgt spid="66"/>
                                        </p:tgtEl>
                                        <p:attrNameLst>
                                          <p:attrName>ppt_w</p:attrName>
                                        </p:attrNameLst>
                                      </p:cBhvr>
                                      <p:tavLst>
                                        <p:tav tm="0">
                                          <p:val>
                                            <p:fltVal val="0"/>
                                          </p:val>
                                        </p:tav>
                                        <p:tav tm="100000">
                                          <p:val>
                                            <p:strVal val="#ppt_w"/>
                                          </p:val>
                                        </p:tav>
                                      </p:tavLst>
                                    </p:anim>
                                    <p:anim calcmode="lin" valueType="num">
                                      <p:cBhvr>
                                        <p:cTn id="31" dur="1000" fill="hold"/>
                                        <p:tgtEl>
                                          <p:spTgt spid="66"/>
                                        </p:tgtEl>
                                        <p:attrNameLst>
                                          <p:attrName>ppt_h</p:attrName>
                                        </p:attrNameLst>
                                      </p:cBhvr>
                                      <p:tavLst>
                                        <p:tav tm="0">
                                          <p:val>
                                            <p:fltVal val="0"/>
                                          </p:val>
                                        </p:tav>
                                        <p:tav tm="100000">
                                          <p:val>
                                            <p:strVal val="#ppt_h"/>
                                          </p:val>
                                        </p:tav>
                                      </p:tavLst>
                                    </p:anim>
                                    <p:animEffect transition="in" filter="fade">
                                      <p:cBhvr>
                                        <p:cTn id="32" dur="1000"/>
                                        <p:tgtEl>
                                          <p:spTgt spid="66"/>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xit" presetSubtype="0" accel="100000" fill="hold" nodeType="clickEffect">
                                  <p:stCondLst>
                                    <p:cond delay="0"/>
                                  </p:stCondLst>
                                  <p:childTnLst>
                                    <p:anim calcmode="lin" valueType="num">
                                      <p:cBhvr>
                                        <p:cTn id="36" dur="2000"/>
                                        <p:tgtEl>
                                          <p:spTgt spid="15"/>
                                        </p:tgtEl>
                                        <p:attrNameLst>
                                          <p:attrName>ppt_w</p:attrName>
                                        </p:attrNameLst>
                                      </p:cBhvr>
                                      <p:tavLst>
                                        <p:tav tm="0">
                                          <p:val>
                                            <p:strVal val="ppt_w"/>
                                          </p:val>
                                        </p:tav>
                                        <p:tav tm="100000">
                                          <p:val>
                                            <p:fltVal val="0"/>
                                          </p:val>
                                        </p:tav>
                                      </p:tavLst>
                                    </p:anim>
                                    <p:anim calcmode="lin" valueType="num">
                                      <p:cBhvr>
                                        <p:cTn id="37" dur="2000"/>
                                        <p:tgtEl>
                                          <p:spTgt spid="15"/>
                                        </p:tgtEl>
                                        <p:attrNameLst>
                                          <p:attrName>ppt_h</p:attrName>
                                        </p:attrNameLst>
                                      </p:cBhvr>
                                      <p:tavLst>
                                        <p:tav tm="0">
                                          <p:val>
                                            <p:strVal val="ppt_h"/>
                                          </p:val>
                                        </p:tav>
                                        <p:tav tm="100000">
                                          <p:val>
                                            <p:fltVal val="0"/>
                                          </p:val>
                                        </p:tav>
                                      </p:tavLst>
                                    </p:anim>
                                    <p:anim calcmode="lin" valueType="num">
                                      <p:cBhvr>
                                        <p:cTn id="38" dur="2000"/>
                                        <p:tgtEl>
                                          <p:spTgt spid="15"/>
                                        </p:tgtEl>
                                        <p:attrNameLst>
                                          <p:attrName>style.rotation</p:attrName>
                                        </p:attrNameLst>
                                      </p:cBhvr>
                                      <p:tavLst>
                                        <p:tav tm="0">
                                          <p:val>
                                            <p:fltVal val="0"/>
                                          </p:val>
                                        </p:tav>
                                        <p:tav tm="100000">
                                          <p:val>
                                            <p:fltVal val="360"/>
                                          </p:val>
                                        </p:tav>
                                      </p:tavLst>
                                    </p:anim>
                                    <p:animEffect transition="out" filter="fade">
                                      <p:cBhvr>
                                        <p:cTn id="39" dur="2000"/>
                                        <p:tgtEl>
                                          <p:spTgt spid="15"/>
                                        </p:tgtEl>
                                      </p:cBhvr>
                                    </p:animEffect>
                                    <p:set>
                                      <p:cBhvr>
                                        <p:cTn id="40" dur="1" fill="hold">
                                          <p:stCondLst>
                                            <p:cond delay="1999"/>
                                          </p:stCondLst>
                                        </p:cTn>
                                        <p:tgtEl>
                                          <p:spTgt spid="15"/>
                                        </p:tgtEl>
                                        <p:attrNameLst>
                                          <p:attrName>style.visibility</p:attrName>
                                        </p:attrNameLst>
                                      </p:cBhvr>
                                      <p:to>
                                        <p:strVal val="hidden"/>
                                      </p:to>
                                    </p:set>
                                  </p:childTnLst>
                                </p:cTn>
                              </p:par>
                              <p:par>
                                <p:cTn id="41" presetID="35" presetClass="path" presetSubtype="0" accel="50000" decel="50000" fill="hold" nodeType="withEffect">
                                  <p:stCondLst>
                                    <p:cond delay="0"/>
                                  </p:stCondLst>
                                  <p:childTnLst>
                                    <p:animMotion origin="layout" path="M 0 -2.22222E-6 L -0.37292 -0.17222 " pathEditMode="relative" rAng="0" ptsTypes="AA">
                                      <p:cBhvr>
                                        <p:cTn id="42" dur="1000" fill="hold"/>
                                        <p:tgtEl>
                                          <p:spTgt spid="15"/>
                                        </p:tgtEl>
                                        <p:attrNameLst>
                                          <p:attrName>ppt_x</p:attrName>
                                          <p:attrName>ppt_y</p:attrName>
                                        </p:attrNameLst>
                                      </p:cBhvr>
                                      <p:rCtr x="-186" y="-86"/>
                                    </p:animMotion>
                                  </p:childTnLst>
                                </p:cTn>
                              </p:par>
                              <p:par>
                                <p:cTn id="43" presetID="10" presetClass="entr" presetSubtype="0" fill="hold" nodeType="withEffect">
                                  <p:stCondLst>
                                    <p:cond delay="500"/>
                                  </p:stCondLst>
                                  <p:childTnLst>
                                    <p:set>
                                      <p:cBhvr>
                                        <p:cTn id="44" dur="1" fill="hold">
                                          <p:stCondLst>
                                            <p:cond delay="0"/>
                                          </p:stCondLst>
                                        </p:cTn>
                                        <p:tgtEl>
                                          <p:spTgt spid="47"/>
                                        </p:tgtEl>
                                        <p:attrNameLst>
                                          <p:attrName>style.visibility</p:attrName>
                                        </p:attrNameLst>
                                      </p:cBhvr>
                                      <p:to>
                                        <p:strVal val="visible"/>
                                      </p:to>
                                    </p:set>
                                    <p:animEffect transition="in" filter="fade">
                                      <p:cBhvr>
                                        <p:cTn id="45" dur="1000"/>
                                        <p:tgtEl>
                                          <p:spTgt spid="47"/>
                                        </p:tgtEl>
                                      </p:cBhvr>
                                    </p:animEffect>
                                  </p:childTnLst>
                                </p:cTn>
                              </p:par>
                              <p:par>
                                <p:cTn id="46" presetID="10" presetClass="entr" presetSubtype="0" fill="hold" nodeType="withEffect">
                                  <p:stCondLst>
                                    <p:cond delay="50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childTnLst>
                                </p:cTn>
                              </p:par>
                              <p:par>
                                <p:cTn id="49" presetID="10" presetClass="exit" presetSubtype="0" fill="hold" grpId="0" nodeType="withEffect">
                                  <p:stCondLst>
                                    <p:cond delay="500"/>
                                  </p:stCondLst>
                                  <p:childTnLst>
                                    <p:animEffect transition="out" filter="fade">
                                      <p:cBhvr>
                                        <p:cTn id="50" dur="1000"/>
                                        <p:tgtEl>
                                          <p:spTgt spid="66"/>
                                        </p:tgtEl>
                                      </p:cBhvr>
                                    </p:animEffect>
                                    <p:set>
                                      <p:cBhvr>
                                        <p:cTn id="51" dur="1" fill="hold">
                                          <p:stCondLst>
                                            <p:cond delay="999"/>
                                          </p:stCondLst>
                                        </p:cTn>
                                        <p:tgtEl>
                                          <p:spTgt spid="66"/>
                                        </p:tgtEl>
                                        <p:attrNameLst>
                                          <p:attrName>style.visibility</p:attrName>
                                        </p:attrNameLst>
                                      </p:cBhvr>
                                      <p:to>
                                        <p:strVal val="hidden"/>
                                      </p:to>
                                    </p:set>
                                  </p:childTnLst>
                                </p:cTn>
                              </p:par>
                              <p:par>
                                <p:cTn id="52" presetID="22" presetClass="exit" presetSubtype="2" fill="hold" grpId="1" nodeType="withEffect">
                                  <p:stCondLst>
                                    <p:cond delay="500"/>
                                  </p:stCondLst>
                                  <p:childTnLst>
                                    <p:animEffect transition="out" filter="wipe(right)">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64" grpId="0" animBg="1"/>
      <p:bldP spid="70" grpId="0"/>
      <p:bldP spid="71" grpId="0"/>
      <p:bldP spid="3" grpId="0" animBg="1"/>
      <p:bldP spid="40" grpId="0" animBg="1"/>
      <p:bldP spid="40" grpId="1" animBg="1"/>
      <p:bldP spid="66" grpId="0" animBg="1"/>
      <p:bldP spid="66"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grpSp>
        <p:nvGrpSpPr>
          <p:cNvPr id="34" name="Group 33"/>
          <p:cNvGrpSpPr/>
          <p:nvPr/>
        </p:nvGrpSpPr>
        <p:grpSpPr>
          <a:xfrm>
            <a:off x="-115937" y="1216152"/>
            <a:ext cx="9412337" cy="5888182"/>
            <a:chOff x="-115937" y="1216152"/>
            <a:chExt cx="9412337" cy="5888182"/>
          </a:xfrm>
        </p:grpSpPr>
        <p:grpSp>
          <p:nvGrpSpPr>
            <p:cNvPr id="2" name="Group 30"/>
            <p:cNvGrpSpPr/>
            <p:nvPr/>
          </p:nvGrpSpPr>
          <p:grpSpPr>
            <a:xfrm>
              <a:off x="-115937" y="1216152"/>
              <a:ext cx="9412337" cy="5888182"/>
              <a:chOff x="-108528" y="1219200"/>
              <a:chExt cx="9412337" cy="5888182"/>
            </a:xfrm>
          </p:grpSpPr>
          <p:pic>
            <p:nvPicPr>
              <p:cNvPr id="8"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9" name="Freeform 8"/>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12"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3" name="Freeform 12"/>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36"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grpSp>
        <p:nvGrpSpPr>
          <p:cNvPr id="7" name="Group 20"/>
          <p:cNvGrpSpPr>
            <a:grpSpLocks noChangeAspect="1"/>
          </p:cNvGrpSpPr>
          <p:nvPr/>
        </p:nvGrpSpPr>
        <p:grpSpPr>
          <a:xfrm>
            <a:off x="2267712" y="2895600"/>
            <a:ext cx="1621391" cy="1078331"/>
            <a:chOff x="3733646" y="4471416"/>
            <a:chExt cx="1019762" cy="678208"/>
          </a:xfrm>
        </p:grpSpPr>
        <p:sp>
          <p:nvSpPr>
            <p:cNvPr id="22" name="Freeform 21"/>
            <p:cNvSpPr/>
            <p:nvPr/>
          </p:nvSpPr>
          <p:spPr>
            <a:xfrm rot="60000">
              <a:off x="3733646" y="4471416"/>
              <a:ext cx="1019762" cy="678208"/>
            </a:xfrm>
            <a:custGeom>
              <a:avLst/>
              <a:gdLst>
                <a:gd name="connsiteX0" fmla="*/ 634409 w 5085907"/>
                <a:gd name="connsiteY0" fmla="*/ 474921 h 3834810"/>
                <a:gd name="connsiteX1" fmla="*/ 4419600 w 5085907"/>
                <a:gd name="connsiteY1" fmla="*/ 496186 h 3834810"/>
                <a:gd name="connsiteX2" fmla="*/ 4632251 w 5085907"/>
                <a:gd name="connsiteY2" fmla="*/ 538716 h 3834810"/>
                <a:gd name="connsiteX3" fmla="*/ 4632251 w 5085907"/>
                <a:gd name="connsiteY3" fmla="*/ 1006549 h 3834810"/>
                <a:gd name="connsiteX4" fmla="*/ 4781107 w 5085907"/>
                <a:gd name="connsiteY4" fmla="*/ 1750828 h 3834810"/>
                <a:gd name="connsiteX5" fmla="*/ 4844902 w 5085907"/>
                <a:gd name="connsiteY5" fmla="*/ 2324986 h 3834810"/>
                <a:gd name="connsiteX6" fmla="*/ 4823637 w 5085907"/>
                <a:gd name="connsiteY6" fmla="*/ 3324447 h 3834810"/>
                <a:gd name="connsiteX7" fmla="*/ 4504660 w 5085907"/>
                <a:gd name="connsiteY7" fmla="*/ 3388242 h 3834810"/>
                <a:gd name="connsiteX8" fmla="*/ 4100623 w 5085907"/>
                <a:gd name="connsiteY8" fmla="*/ 3218121 h 3834810"/>
                <a:gd name="connsiteX9" fmla="*/ 3696586 w 5085907"/>
                <a:gd name="connsiteY9" fmla="*/ 3303182 h 3834810"/>
                <a:gd name="connsiteX10" fmla="*/ 3228753 w 5085907"/>
                <a:gd name="connsiteY10" fmla="*/ 3218121 h 3834810"/>
                <a:gd name="connsiteX11" fmla="*/ 2994837 w 5085907"/>
                <a:gd name="connsiteY11" fmla="*/ 3324447 h 3834810"/>
                <a:gd name="connsiteX12" fmla="*/ 2760921 w 5085907"/>
                <a:gd name="connsiteY12" fmla="*/ 3218121 h 3834810"/>
                <a:gd name="connsiteX13" fmla="*/ 2378148 w 5085907"/>
                <a:gd name="connsiteY13" fmla="*/ 3345712 h 3834810"/>
                <a:gd name="connsiteX14" fmla="*/ 1931581 w 5085907"/>
                <a:gd name="connsiteY14" fmla="*/ 3218121 h 3834810"/>
                <a:gd name="connsiteX15" fmla="*/ 1633869 w 5085907"/>
                <a:gd name="connsiteY15" fmla="*/ 3090530 h 3834810"/>
                <a:gd name="connsiteX16" fmla="*/ 1208567 w 5085907"/>
                <a:gd name="connsiteY16" fmla="*/ 3260651 h 3834810"/>
                <a:gd name="connsiteX17" fmla="*/ 613144 w 5085907"/>
                <a:gd name="connsiteY17" fmla="*/ 3409507 h 3834810"/>
                <a:gd name="connsiteX18" fmla="*/ 613144 w 5085907"/>
                <a:gd name="connsiteY18" fmla="*/ 3345712 h 3834810"/>
                <a:gd name="connsiteX19" fmla="*/ 634409 w 5085907"/>
                <a:gd name="connsiteY19" fmla="*/ 474921 h 3834810"/>
                <a:gd name="connsiteX0" fmla="*/ 634409 w 5085907"/>
                <a:gd name="connsiteY0" fmla="*/ 21266 h 3381155"/>
                <a:gd name="connsiteX1" fmla="*/ 4419600 w 5085907"/>
                <a:gd name="connsiteY1" fmla="*/ 42531 h 3381155"/>
                <a:gd name="connsiteX2" fmla="*/ 4632251 w 5085907"/>
                <a:gd name="connsiteY2" fmla="*/ 85061 h 3381155"/>
                <a:gd name="connsiteX3" fmla="*/ 4632251 w 5085907"/>
                <a:gd name="connsiteY3" fmla="*/ 552894 h 3381155"/>
                <a:gd name="connsiteX4" fmla="*/ 4781107 w 5085907"/>
                <a:gd name="connsiteY4" fmla="*/ 1297173 h 3381155"/>
                <a:gd name="connsiteX5" fmla="*/ 4844902 w 5085907"/>
                <a:gd name="connsiteY5" fmla="*/ 1871331 h 3381155"/>
                <a:gd name="connsiteX6" fmla="*/ 4823637 w 5085907"/>
                <a:gd name="connsiteY6" fmla="*/ 2870792 h 3381155"/>
                <a:gd name="connsiteX7" fmla="*/ 4504660 w 5085907"/>
                <a:gd name="connsiteY7" fmla="*/ 2934587 h 3381155"/>
                <a:gd name="connsiteX8" fmla="*/ 4100623 w 5085907"/>
                <a:gd name="connsiteY8" fmla="*/ 2764466 h 3381155"/>
                <a:gd name="connsiteX9" fmla="*/ 3696586 w 5085907"/>
                <a:gd name="connsiteY9" fmla="*/ 2849527 h 3381155"/>
                <a:gd name="connsiteX10" fmla="*/ 3228753 w 5085907"/>
                <a:gd name="connsiteY10" fmla="*/ 2764466 h 3381155"/>
                <a:gd name="connsiteX11" fmla="*/ 2994837 w 5085907"/>
                <a:gd name="connsiteY11" fmla="*/ 2870792 h 3381155"/>
                <a:gd name="connsiteX12" fmla="*/ 2760921 w 5085907"/>
                <a:gd name="connsiteY12" fmla="*/ 2764466 h 3381155"/>
                <a:gd name="connsiteX13" fmla="*/ 2378148 w 5085907"/>
                <a:gd name="connsiteY13" fmla="*/ 2892057 h 3381155"/>
                <a:gd name="connsiteX14" fmla="*/ 1931581 w 5085907"/>
                <a:gd name="connsiteY14" fmla="*/ 2764466 h 3381155"/>
                <a:gd name="connsiteX15" fmla="*/ 1633869 w 5085907"/>
                <a:gd name="connsiteY15" fmla="*/ 2636875 h 3381155"/>
                <a:gd name="connsiteX16" fmla="*/ 1208567 w 5085907"/>
                <a:gd name="connsiteY16" fmla="*/ 2806996 h 3381155"/>
                <a:gd name="connsiteX17" fmla="*/ 613144 w 5085907"/>
                <a:gd name="connsiteY17" fmla="*/ 2955852 h 3381155"/>
                <a:gd name="connsiteX18" fmla="*/ 613144 w 5085907"/>
                <a:gd name="connsiteY18" fmla="*/ 2892057 h 3381155"/>
                <a:gd name="connsiteX19" fmla="*/ 634409 w 5085907"/>
                <a:gd name="connsiteY19" fmla="*/ 21266 h 3381155"/>
                <a:gd name="connsiteX0" fmla="*/ 120502 w 4572000"/>
                <a:gd name="connsiteY0" fmla="*/ 21266 h 3381155"/>
                <a:gd name="connsiteX1" fmla="*/ 3905693 w 4572000"/>
                <a:gd name="connsiteY1" fmla="*/ 42531 h 3381155"/>
                <a:gd name="connsiteX2" fmla="*/ 4118344 w 4572000"/>
                <a:gd name="connsiteY2" fmla="*/ 85061 h 3381155"/>
                <a:gd name="connsiteX3" fmla="*/ 4118344 w 4572000"/>
                <a:gd name="connsiteY3" fmla="*/ 552894 h 3381155"/>
                <a:gd name="connsiteX4" fmla="*/ 4267200 w 4572000"/>
                <a:gd name="connsiteY4" fmla="*/ 1297173 h 3381155"/>
                <a:gd name="connsiteX5" fmla="*/ 4330995 w 4572000"/>
                <a:gd name="connsiteY5" fmla="*/ 1871331 h 3381155"/>
                <a:gd name="connsiteX6" fmla="*/ 4309730 w 4572000"/>
                <a:gd name="connsiteY6" fmla="*/ 2870792 h 3381155"/>
                <a:gd name="connsiteX7" fmla="*/ 3990753 w 4572000"/>
                <a:gd name="connsiteY7" fmla="*/ 2934587 h 3381155"/>
                <a:gd name="connsiteX8" fmla="*/ 3586716 w 4572000"/>
                <a:gd name="connsiteY8" fmla="*/ 2764466 h 3381155"/>
                <a:gd name="connsiteX9" fmla="*/ 3182679 w 4572000"/>
                <a:gd name="connsiteY9" fmla="*/ 2849527 h 3381155"/>
                <a:gd name="connsiteX10" fmla="*/ 2714846 w 4572000"/>
                <a:gd name="connsiteY10" fmla="*/ 2764466 h 3381155"/>
                <a:gd name="connsiteX11" fmla="*/ 2480930 w 4572000"/>
                <a:gd name="connsiteY11" fmla="*/ 2870792 h 3381155"/>
                <a:gd name="connsiteX12" fmla="*/ 2247014 w 4572000"/>
                <a:gd name="connsiteY12" fmla="*/ 2764466 h 3381155"/>
                <a:gd name="connsiteX13" fmla="*/ 1864241 w 4572000"/>
                <a:gd name="connsiteY13" fmla="*/ 2892057 h 3381155"/>
                <a:gd name="connsiteX14" fmla="*/ 1417674 w 4572000"/>
                <a:gd name="connsiteY14" fmla="*/ 2764466 h 3381155"/>
                <a:gd name="connsiteX15" fmla="*/ 1119962 w 4572000"/>
                <a:gd name="connsiteY15" fmla="*/ 2636875 h 3381155"/>
                <a:gd name="connsiteX16" fmla="*/ 694660 w 4572000"/>
                <a:gd name="connsiteY16" fmla="*/ 2806996 h 3381155"/>
                <a:gd name="connsiteX17" fmla="*/ 99237 w 4572000"/>
                <a:gd name="connsiteY17" fmla="*/ 2955852 h 3381155"/>
                <a:gd name="connsiteX18" fmla="*/ 99237 w 4572000"/>
                <a:gd name="connsiteY18" fmla="*/ 2892057 h 3381155"/>
                <a:gd name="connsiteX19" fmla="*/ 120502 w 4572000"/>
                <a:gd name="connsiteY19" fmla="*/ 21266 h 3381155"/>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68621 w 5120119"/>
                <a:gd name="connsiteY0" fmla="*/ 21266 h 3048001"/>
                <a:gd name="connsiteX1" fmla="*/ 4453812 w 5120119"/>
                <a:gd name="connsiteY1" fmla="*/ 42531 h 3048001"/>
                <a:gd name="connsiteX2" fmla="*/ 4666463 w 5120119"/>
                <a:gd name="connsiteY2" fmla="*/ 85061 h 3048001"/>
                <a:gd name="connsiteX3" fmla="*/ 4666463 w 5120119"/>
                <a:gd name="connsiteY3" fmla="*/ 552894 h 3048001"/>
                <a:gd name="connsiteX4" fmla="*/ 4815319 w 5120119"/>
                <a:gd name="connsiteY4" fmla="*/ 1297173 h 3048001"/>
                <a:gd name="connsiteX5" fmla="*/ 4879114 w 5120119"/>
                <a:gd name="connsiteY5" fmla="*/ 1871331 h 3048001"/>
                <a:gd name="connsiteX6" fmla="*/ 4857849 w 5120119"/>
                <a:gd name="connsiteY6" fmla="*/ 2870792 h 3048001"/>
                <a:gd name="connsiteX7" fmla="*/ 4538872 w 5120119"/>
                <a:gd name="connsiteY7" fmla="*/ 2934587 h 3048001"/>
                <a:gd name="connsiteX8" fmla="*/ 4134835 w 5120119"/>
                <a:gd name="connsiteY8" fmla="*/ 2764466 h 3048001"/>
                <a:gd name="connsiteX9" fmla="*/ 3730798 w 5120119"/>
                <a:gd name="connsiteY9" fmla="*/ 2849527 h 3048001"/>
                <a:gd name="connsiteX10" fmla="*/ 3262965 w 5120119"/>
                <a:gd name="connsiteY10" fmla="*/ 2764466 h 3048001"/>
                <a:gd name="connsiteX11" fmla="*/ 3029049 w 5120119"/>
                <a:gd name="connsiteY11" fmla="*/ 2870792 h 3048001"/>
                <a:gd name="connsiteX12" fmla="*/ 2795133 w 5120119"/>
                <a:gd name="connsiteY12" fmla="*/ 2764466 h 3048001"/>
                <a:gd name="connsiteX13" fmla="*/ 2412360 w 5120119"/>
                <a:gd name="connsiteY13" fmla="*/ 2892057 h 3048001"/>
                <a:gd name="connsiteX14" fmla="*/ 1965793 w 5120119"/>
                <a:gd name="connsiteY14" fmla="*/ 2764466 h 3048001"/>
                <a:gd name="connsiteX15" fmla="*/ 1668081 w 5120119"/>
                <a:gd name="connsiteY15" fmla="*/ 2636875 h 3048001"/>
                <a:gd name="connsiteX16" fmla="*/ 1242779 w 5120119"/>
                <a:gd name="connsiteY16" fmla="*/ 2806996 h 3048001"/>
                <a:gd name="connsiteX17" fmla="*/ 647356 w 5120119"/>
                <a:gd name="connsiteY17" fmla="*/ 2955852 h 3048001"/>
                <a:gd name="connsiteX18" fmla="*/ 647356 w 5120119"/>
                <a:gd name="connsiteY18" fmla="*/ 2892057 h 3048001"/>
                <a:gd name="connsiteX19" fmla="*/ 668621 w 5120119"/>
                <a:gd name="connsiteY19"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634409 w 5085907"/>
                <a:gd name="connsiteY0" fmla="*/ 21266 h 3048001"/>
                <a:gd name="connsiteX1" fmla="*/ 4419600 w 5085907"/>
                <a:gd name="connsiteY1" fmla="*/ 42531 h 3048001"/>
                <a:gd name="connsiteX2" fmla="*/ 4632251 w 5085907"/>
                <a:gd name="connsiteY2" fmla="*/ 85061 h 3048001"/>
                <a:gd name="connsiteX3" fmla="*/ 4632251 w 5085907"/>
                <a:gd name="connsiteY3" fmla="*/ 552894 h 3048001"/>
                <a:gd name="connsiteX4" fmla="*/ 4781107 w 5085907"/>
                <a:gd name="connsiteY4" fmla="*/ 1297173 h 3048001"/>
                <a:gd name="connsiteX5" fmla="*/ 4844902 w 5085907"/>
                <a:gd name="connsiteY5" fmla="*/ 1871331 h 3048001"/>
                <a:gd name="connsiteX6" fmla="*/ 4823637 w 5085907"/>
                <a:gd name="connsiteY6" fmla="*/ 2870792 h 3048001"/>
                <a:gd name="connsiteX7" fmla="*/ 4504660 w 5085907"/>
                <a:gd name="connsiteY7" fmla="*/ 2934587 h 3048001"/>
                <a:gd name="connsiteX8" fmla="*/ 4100623 w 5085907"/>
                <a:gd name="connsiteY8" fmla="*/ 2764466 h 3048001"/>
                <a:gd name="connsiteX9" fmla="*/ 3696586 w 5085907"/>
                <a:gd name="connsiteY9" fmla="*/ 2849527 h 3048001"/>
                <a:gd name="connsiteX10" fmla="*/ 3228753 w 5085907"/>
                <a:gd name="connsiteY10" fmla="*/ 2764466 h 3048001"/>
                <a:gd name="connsiteX11" fmla="*/ 2994837 w 5085907"/>
                <a:gd name="connsiteY11" fmla="*/ 2870792 h 3048001"/>
                <a:gd name="connsiteX12" fmla="*/ 2760921 w 5085907"/>
                <a:gd name="connsiteY12" fmla="*/ 2764466 h 3048001"/>
                <a:gd name="connsiteX13" fmla="*/ 2378148 w 5085907"/>
                <a:gd name="connsiteY13" fmla="*/ 2892057 h 3048001"/>
                <a:gd name="connsiteX14" fmla="*/ 1931581 w 5085907"/>
                <a:gd name="connsiteY14" fmla="*/ 2764466 h 3048001"/>
                <a:gd name="connsiteX15" fmla="*/ 1633869 w 5085907"/>
                <a:gd name="connsiteY15" fmla="*/ 2636875 h 3048001"/>
                <a:gd name="connsiteX16" fmla="*/ 1208567 w 5085907"/>
                <a:gd name="connsiteY16" fmla="*/ 2806996 h 3048001"/>
                <a:gd name="connsiteX17" fmla="*/ 613144 w 5085907"/>
                <a:gd name="connsiteY17" fmla="*/ 2955852 h 3048001"/>
                <a:gd name="connsiteX18" fmla="*/ 634409 w 5085907"/>
                <a:gd name="connsiteY18" fmla="*/ 21266 h 3048001"/>
                <a:gd name="connsiteX0" fmla="*/ 90123 w 4541621"/>
                <a:gd name="connsiteY0" fmla="*/ 21266 h 3048001"/>
                <a:gd name="connsiteX1" fmla="*/ 3875314 w 4541621"/>
                <a:gd name="connsiteY1" fmla="*/ 42531 h 3048001"/>
                <a:gd name="connsiteX2" fmla="*/ 4087965 w 4541621"/>
                <a:gd name="connsiteY2" fmla="*/ 85061 h 3048001"/>
                <a:gd name="connsiteX3" fmla="*/ 4087965 w 4541621"/>
                <a:gd name="connsiteY3" fmla="*/ 552894 h 3048001"/>
                <a:gd name="connsiteX4" fmla="*/ 4236821 w 4541621"/>
                <a:gd name="connsiteY4" fmla="*/ 1297173 h 3048001"/>
                <a:gd name="connsiteX5" fmla="*/ 4300616 w 4541621"/>
                <a:gd name="connsiteY5" fmla="*/ 1871331 h 3048001"/>
                <a:gd name="connsiteX6" fmla="*/ 4279351 w 4541621"/>
                <a:gd name="connsiteY6" fmla="*/ 2870792 h 3048001"/>
                <a:gd name="connsiteX7" fmla="*/ 3960374 w 4541621"/>
                <a:gd name="connsiteY7" fmla="*/ 2934587 h 3048001"/>
                <a:gd name="connsiteX8" fmla="*/ 3556337 w 4541621"/>
                <a:gd name="connsiteY8" fmla="*/ 2764466 h 3048001"/>
                <a:gd name="connsiteX9" fmla="*/ 3152300 w 4541621"/>
                <a:gd name="connsiteY9" fmla="*/ 2849527 h 3048001"/>
                <a:gd name="connsiteX10" fmla="*/ 2684467 w 4541621"/>
                <a:gd name="connsiteY10" fmla="*/ 2764466 h 3048001"/>
                <a:gd name="connsiteX11" fmla="*/ 2450551 w 4541621"/>
                <a:gd name="connsiteY11" fmla="*/ 2870792 h 3048001"/>
                <a:gd name="connsiteX12" fmla="*/ 2216635 w 4541621"/>
                <a:gd name="connsiteY12" fmla="*/ 2764466 h 3048001"/>
                <a:gd name="connsiteX13" fmla="*/ 1833862 w 4541621"/>
                <a:gd name="connsiteY13" fmla="*/ 2892057 h 3048001"/>
                <a:gd name="connsiteX14" fmla="*/ 1387295 w 4541621"/>
                <a:gd name="connsiteY14" fmla="*/ 2764466 h 3048001"/>
                <a:gd name="connsiteX15" fmla="*/ 1089583 w 4541621"/>
                <a:gd name="connsiteY15" fmla="*/ 2636875 h 3048001"/>
                <a:gd name="connsiteX16" fmla="*/ 664281 w 4541621"/>
                <a:gd name="connsiteY16" fmla="*/ 2806996 h 3048001"/>
                <a:gd name="connsiteX17" fmla="*/ 68858 w 4541621"/>
                <a:gd name="connsiteY17" fmla="*/ 2955852 h 3048001"/>
                <a:gd name="connsiteX18" fmla="*/ 90123 w 4541621"/>
                <a:gd name="connsiteY18" fmla="*/ 21266 h 3048001"/>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037875"/>
                <a:gd name="connsiteX1" fmla="*/ 3875314 w 4541621"/>
                <a:gd name="connsiteY1" fmla="*/ 42531 h 3037875"/>
                <a:gd name="connsiteX2" fmla="*/ 4087965 w 4541621"/>
                <a:gd name="connsiteY2" fmla="*/ 85061 h 3037875"/>
                <a:gd name="connsiteX3" fmla="*/ 4087965 w 4541621"/>
                <a:gd name="connsiteY3" fmla="*/ 552894 h 3037875"/>
                <a:gd name="connsiteX4" fmla="*/ 4236821 w 4541621"/>
                <a:gd name="connsiteY4" fmla="*/ 1297173 h 3037875"/>
                <a:gd name="connsiteX5" fmla="*/ 4300616 w 4541621"/>
                <a:gd name="connsiteY5" fmla="*/ 1871331 h 3037875"/>
                <a:gd name="connsiteX6" fmla="*/ 4279351 w 4541621"/>
                <a:gd name="connsiteY6" fmla="*/ 2870792 h 3037875"/>
                <a:gd name="connsiteX7" fmla="*/ 4261124 w 4541621"/>
                <a:gd name="connsiteY7" fmla="*/ 2873830 h 3037875"/>
                <a:gd name="connsiteX8" fmla="*/ 3960374 w 4541621"/>
                <a:gd name="connsiteY8" fmla="*/ 2934587 h 3037875"/>
                <a:gd name="connsiteX9" fmla="*/ 3556337 w 4541621"/>
                <a:gd name="connsiteY9" fmla="*/ 2764466 h 3037875"/>
                <a:gd name="connsiteX10" fmla="*/ 3152300 w 4541621"/>
                <a:gd name="connsiteY10" fmla="*/ 2849527 h 3037875"/>
                <a:gd name="connsiteX11" fmla="*/ 2684467 w 4541621"/>
                <a:gd name="connsiteY11" fmla="*/ 2764466 h 3037875"/>
                <a:gd name="connsiteX12" fmla="*/ 2450551 w 4541621"/>
                <a:gd name="connsiteY12" fmla="*/ 2870792 h 3037875"/>
                <a:gd name="connsiteX13" fmla="*/ 2216635 w 4541621"/>
                <a:gd name="connsiteY13" fmla="*/ 2764466 h 3037875"/>
                <a:gd name="connsiteX14" fmla="*/ 1833862 w 4541621"/>
                <a:gd name="connsiteY14" fmla="*/ 2892057 h 3037875"/>
                <a:gd name="connsiteX15" fmla="*/ 1387295 w 4541621"/>
                <a:gd name="connsiteY15" fmla="*/ 2764466 h 3037875"/>
                <a:gd name="connsiteX16" fmla="*/ 1089583 w 4541621"/>
                <a:gd name="connsiteY16" fmla="*/ 2636875 h 3037875"/>
                <a:gd name="connsiteX17" fmla="*/ 664281 w 4541621"/>
                <a:gd name="connsiteY17" fmla="*/ 2806996 h 3037875"/>
                <a:gd name="connsiteX18" fmla="*/ 68858 w 4541621"/>
                <a:gd name="connsiteY18" fmla="*/ 2955852 h 3037875"/>
                <a:gd name="connsiteX19" fmla="*/ 90123 w 4541621"/>
                <a:gd name="connsiteY19" fmla="*/ 21266 h 3037875"/>
                <a:gd name="connsiteX0" fmla="*/ 90123 w 4541621"/>
                <a:gd name="connsiteY0" fmla="*/ 21266 h 3121886"/>
                <a:gd name="connsiteX1" fmla="*/ 3875314 w 4541621"/>
                <a:gd name="connsiteY1" fmla="*/ 42531 h 3121886"/>
                <a:gd name="connsiteX2" fmla="*/ 4087965 w 4541621"/>
                <a:gd name="connsiteY2" fmla="*/ 85061 h 3121886"/>
                <a:gd name="connsiteX3" fmla="*/ 4087965 w 4541621"/>
                <a:gd name="connsiteY3" fmla="*/ 552894 h 3121886"/>
                <a:gd name="connsiteX4" fmla="*/ 4236821 w 4541621"/>
                <a:gd name="connsiteY4" fmla="*/ 1297173 h 3121886"/>
                <a:gd name="connsiteX5" fmla="*/ 4300616 w 4541621"/>
                <a:gd name="connsiteY5" fmla="*/ 1871331 h 3121886"/>
                <a:gd name="connsiteX6" fmla="*/ 4279351 w 4541621"/>
                <a:gd name="connsiteY6" fmla="*/ 2870792 h 3121886"/>
                <a:gd name="connsiteX7" fmla="*/ 4261124 w 4541621"/>
                <a:gd name="connsiteY7" fmla="*/ 2873830 h 3121886"/>
                <a:gd name="connsiteX8" fmla="*/ 4261124 w 4541621"/>
                <a:gd name="connsiteY8" fmla="*/ 3111760 h 3121886"/>
                <a:gd name="connsiteX9" fmla="*/ 3960374 w 4541621"/>
                <a:gd name="connsiteY9" fmla="*/ 2934587 h 3121886"/>
                <a:gd name="connsiteX10" fmla="*/ 3556337 w 4541621"/>
                <a:gd name="connsiteY10" fmla="*/ 2764466 h 3121886"/>
                <a:gd name="connsiteX11" fmla="*/ 3152300 w 4541621"/>
                <a:gd name="connsiteY11" fmla="*/ 2849527 h 3121886"/>
                <a:gd name="connsiteX12" fmla="*/ 2684467 w 4541621"/>
                <a:gd name="connsiteY12" fmla="*/ 2764466 h 3121886"/>
                <a:gd name="connsiteX13" fmla="*/ 2450551 w 4541621"/>
                <a:gd name="connsiteY13" fmla="*/ 2870792 h 3121886"/>
                <a:gd name="connsiteX14" fmla="*/ 2216635 w 4541621"/>
                <a:gd name="connsiteY14" fmla="*/ 2764466 h 3121886"/>
                <a:gd name="connsiteX15" fmla="*/ 1833862 w 4541621"/>
                <a:gd name="connsiteY15" fmla="*/ 2892057 h 3121886"/>
                <a:gd name="connsiteX16" fmla="*/ 1387295 w 4541621"/>
                <a:gd name="connsiteY16" fmla="*/ 2764466 h 3121886"/>
                <a:gd name="connsiteX17" fmla="*/ 1089583 w 4541621"/>
                <a:gd name="connsiteY17" fmla="*/ 2636875 h 3121886"/>
                <a:gd name="connsiteX18" fmla="*/ 664281 w 4541621"/>
                <a:gd name="connsiteY18" fmla="*/ 2806996 h 3121886"/>
                <a:gd name="connsiteX19" fmla="*/ 68858 w 4541621"/>
                <a:gd name="connsiteY19" fmla="*/ 2955852 h 3121886"/>
                <a:gd name="connsiteX20" fmla="*/ 90123 w 4541621"/>
                <a:gd name="connsiteY20" fmla="*/ 21266 h 3121886"/>
                <a:gd name="connsiteX0" fmla="*/ 90123 w 4541621"/>
                <a:gd name="connsiteY0" fmla="*/ 21266 h 3111760"/>
                <a:gd name="connsiteX1" fmla="*/ 3875314 w 4541621"/>
                <a:gd name="connsiteY1" fmla="*/ 42531 h 3111760"/>
                <a:gd name="connsiteX2" fmla="*/ 4087965 w 4541621"/>
                <a:gd name="connsiteY2" fmla="*/ 85061 h 3111760"/>
                <a:gd name="connsiteX3" fmla="*/ 4087965 w 4541621"/>
                <a:gd name="connsiteY3" fmla="*/ 552894 h 3111760"/>
                <a:gd name="connsiteX4" fmla="*/ 4236821 w 4541621"/>
                <a:gd name="connsiteY4" fmla="*/ 1297173 h 3111760"/>
                <a:gd name="connsiteX5" fmla="*/ 4300616 w 4541621"/>
                <a:gd name="connsiteY5" fmla="*/ 1871331 h 3111760"/>
                <a:gd name="connsiteX6" fmla="*/ 4279351 w 4541621"/>
                <a:gd name="connsiteY6" fmla="*/ 2870792 h 3111760"/>
                <a:gd name="connsiteX7" fmla="*/ 4261124 w 4541621"/>
                <a:gd name="connsiteY7" fmla="*/ 2873830 h 3111760"/>
                <a:gd name="connsiteX8" fmla="*/ 4261124 w 4541621"/>
                <a:gd name="connsiteY8" fmla="*/ 3111760 h 3111760"/>
                <a:gd name="connsiteX9" fmla="*/ 3960374 w 4541621"/>
                <a:gd name="connsiteY9" fmla="*/ 2934587 h 3111760"/>
                <a:gd name="connsiteX10" fmla="*/ 3556337 w 4541621"/>
                <a:gd name="connsiteY10" fmla="*/ 2764466 h 3111760"/>
                <a:gd name="connsiteX11" fmla="*/ 3152300 w 4541621"/>
                <a:gd name="connsiteY11" fmla="*/ 2849527 h 3111760"/>
                <a:gd name="connsiteX12" fmla="*/ 2684467 w 4541621"/>
                <a:gd name="connsiteY12" fmla="*/ 2764466 h 3111760"/>
                <a:gd name="connsiteX13" fmla="*/ 2450551 w 4541621"/>
                <a:gd name="connsiteY13" fmla="*/ 2870792 h 3111760"/>
                <a:gd name="connsiteX14" fmla="*/ 2216635 w 4541621"/>
                <a:gd name="connsiteY14" fmla="*/ 2764466 h 3111760"/>
                <a:gd name="connsiteX15" fmla="*/ 1833862 w 4541621"/>
                <a:gd name="connsiteY15" fmla="*/ 2892057 h 3111760"/>
                <a:gd name="connsiteX16" fmla="*/ 1387295 w 4541621"/>
                <a:gd name="connsiteY16" fmla="*/ 2764466 h 3111760"/>
                <a:gd name="connsiteX17" fmla="*/ 1089583 w 4541621"/>
                <a:gd name="connsiteY17" fmla="*/ 2636875 h 3111760"/>
                <a:gd name="connsiteX18" fmla="*/ 664281 w 4541621"/>
                <a:gd name="connsiteY18" fmla="*/ 2806996 h 3111760"/>
                <a:gd name="connsiteX19" fmla="*/ 68858 w 4541621"/>
                <a:gd name="connsiteY19" fmla="*/ 2955852 h 3111760"/>
                <a:gd name="connsiteX20" fmla="*/ 90123 w 4541621"/>
                <a:gd name="connsiteY20" fmla="*/ 21266 h 3111760"/>
                <a:gd name="connsiteX0" fmla="*/ 90123 w 4541621"/>
                <a:gd name="connsiteY0" fmla="*/ 21266 h 3122393"/>
                <a:gd name="connsiteX1" fmla="*/ 3875314 w 4541621"/>
                <a:gd name="connsiteY1" fmla="*/ 42531 h 3122393"/>
                <a:gd name="connsiteX2" fmla="*/ 4087965 w 4541621"/>
                <a:gd name="connsiteY2" fmla="*/ 85061 h 3122393"/>
                <a:gd name="connsiteX3" fmla="*/ 4087965 w 4541621"/>
                <a:gd name="connsiteY3" fmla="*/ 552894 h 3122393"/>
                <a:gd name="connsiteX4" fmla="*/ 4236821 w 4541621"/>
                <a:gd name="connsiteY4" fmla="*/ 1297173 h 3122393"/>
                <a:gd name="connsiteX5" fmla="*/ 4300616 w 4541621"/>
                <a:gd name="connsiteY5" fmla="*/ 1871331 h 3122393"/>
                <a:gd name="connsiteX6" fmla="*/ 4279351 w 4541621"/>
                <a:gd name="connsiteY6" fmla="*/ 2870792 h 3122393"/>
                <a:gd name="connsiteX7" fmla="*/ 4261124 w 4541621"/>
                <a:gd name="connsiteY7" fmla="*/ 3111760 h 3122393"/>
                <a:gd name="connsiteX8" fmla="*/ 3960374 w 4541621"/>
                <a:gd name="connsiteY8" fmla="*/ 2934587 h 3122393"/>
                <a:gd name="connsiteX9" fmla="*/ 3556337 w 4541621"/>
                <a:gd name="connsiteY9" fmla="*/ 2764466 h 3122393"/>
                <a:gd name="connsiteX10" fmla="*/ 3152300 w 4541621"/>
                <a:gd name="connsiteY10" fmla="*/ 2849527 h 3122393"/>
                <a:gd name="connsiteX11" fmla="*/ 2684467 w 4541621"/>
                <a:gd name="connsiteY11" fmla="*/ 2764466 h 3122393"/>
                <a:gd name="connsiteX12" fmla="*/ 2450551 w 4541621"/>
                <a:gd name="connsiteY12" fmla="*/ 2870792 h 3122393"/>
                <a:gd name="connsiteX13" fmla="*/ 2216635 w 4541621"/>
                <a:gd name="connsiteY13" fmla="*/ 2764466 h 3122393"/>
                <a:gd name="connsiteX14" fmla="*/ 1833862 w 4541621"/>
                <a:gd name="connsiteY14" fmla="*/ 2892057 h 3122393"/>
                <a:gd name="connsiteX15" fmla="*/ 1387295 w 4541621"/>
                <a:gd name="connsiteY15" fmla="*/ 2764466 h 3122393"/>
                <a:gd name="connsiteX16" fmla="*/ 1089583 w 4541621"/>
                <a:gd name="connsiteY16" fmla="*/ 2636875 h 3122393"/>
                <a:gd name="connsiteX17" fmla="*/ 664281 w 4541621"/>
                <a:gd name="connsiteY17" fmla="*/ 2806996 h 3122393"/>
                <a:gd name="connsiteX18" fmla="*/ 68858 w 4541621"/>
                <a:gd name="connsiteY18" fmla="*/ 2955852 h 3122393"/>
                <a:gd name="connsiteX19" fmla="*/ 90123 w 4541621"/>
                <a:gd name="connsiteY19" fmla="*/ 21266 h 3122393"/>
                <a:gd name="connsiteX0" fmla="*/ 90123 w 4541621"/>
                <a:gd name="connsiteY0" fmla="*/ 21266 h 3113044"/>
                <a:gd name="connsiteX1" fmla="*/ 3875314 w 4541621"/>
                <a:gd name="connsiteY1" fmla="*/ 42531 h 3113044"/>
                <a:gd name="connsiteX2" fmla="*/ 4087965 w 4541621"/>
                <a:gd name="connsiteY2" fmla="*/ 85061 h 3113044"/>
                <a:gd name="connsiteX3" fmla="*/ 4087965 w 4541621"/>
                <a:gd name="connsiteY3" fmla="*/ 552894 h 3113044"/>
                <a:gd name="connsiteX4" fmla="*/ 4236821 w 4541621"/>
                <a:gd name="connsiteY4" fmla="*/ 1297173 h 3113044"/>
                <a:gd name="connsiteX5" fmla="*/ 4300616 w 4541621"/>
                <a:gd name="connsiteY5" fmla="*/ 1871331 h 3113044"/>
                <a:gd name="connsiteX6" fmla="*/ 4279351 w 4541621"/>
                <a:gd name="connsiteY6" fmla="*/ 2870792 h 3113044"/>
                <a:gd name="connsiteX7" fmla="*/ 4261124 w 4541621"/>
                <a:gd name="connsiteY7" fmla="*/ 3111760 h 3113044"/>
                <a:gd name="connsiteX8" fmla="*/ 4251793 w 4541621"/>
                <a:gd name="connsiteY8" fmla="*/ 2878494 h 3113044"/>
                <a:gd name="connsiteX9" fmla="*/ 3960374 w 4541621"/>
                <a:gd name="connsiteY9" fmla="*/ 2934587 h 3113044"/>
                <a:gd name="connsiteX10" fmla="*/ 3556337 w 4541621"/>
                <a:gd name="connsiteY10" fmla="*/ 2764466 h 3113044"/>
                <a:gd name="connsiteX11" fmla="*/ 3152300 w 4541621"/>
                <a:gd name="connsiteY11" fmla="*/ 2849527 h 3113044"/>
                <a:gd name="connsiteX12" fmla="*/ 2684467 w 4541621"/>
                <a:gd name="connsiteY12" fmla="*/ 2764466 h 3113044"/>
                <a:gd name="connsiteX13" fmla="*/ 2450551 w 4541621"/>
                <a:gd name="connsiteY13" fmla="*/ 2870792 h 3113044"/>
                <a:gd name="connsiteX14" fmla="*/ 2216635 w 4541621"/>
                <a:gd name="connsiteY14" fmla="*/ 2764466 h 3113044"/>
                <a:gd name="connsiteX15" fmla="*/ 1833862 w 4541621"/>
                <a:gd name="connsiteY15" fmla="*/ 2892057 h 3113044"/>
                <a:gd name="connsiteX16" fmla="*/ 1387295 w 4541621"/>
                <a:gd name="connsiteY16" fmla="*/ 2764466 h 3113044"/>
                <a:gd name="connsiteX17" fmla="*/ 1089583 w 4541621"/>
                <a:gd name="connsiteY17" fmla="*/ 2636875 h 3113044"/>
                <a:gd name="connsiteX18" fmla="*/ 664281 w 4541621"/>
                <a:gd name="connsiteY18" fmla="*/ 2806996 h 3113044"/>
                <a:gd name="connsiteX19" fmla="*/ 68858 w 4541621"/>
                <a:gd name="connsiteY19" fmla="*/ 2955852 h 3113044"/>
                <a:gd name="connsiteX20" fmla="*/ 90123 w 4541621"/>
                <a:gd name="connsiteY20" fmla="*/ 21266 h 3113044"/>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41621"/>
                <a:gd name="connsiteY0" fmla="*/ 21266 h 3038652"/>
                <a:gd name="connsiteX1" fmla="*/ 3875314 w 4541621"/>
                <a:gd name="connsiteY1" fmla="*/ 42531 h 3038652"/>
                <a:gd name="connsiteX2" fmla="*/ 4087965 w 4541621"/>
                <a:gd name="connsiteY2" fmla="*/ 85061 h 3038652"/>
                <a:gd name="connsiteX3" fmla="*/ 4087965 w 4541621"/>
                <a:gd name="connsiteY3" fmla="*/ 552894 h 3038652"/>
                <a:gd name="connsiteX4" fmla="*/ 4236821 w 4541621"/>
                <a:gd name="connsiteY4" fmla="*/ 1297173 h 3038652"/>
                <a:gd name="connsiteX5" fmla="*/ 4300616 w 4541621"/>
                <a:gd name="connsiteY5" fmla="*/ 1871331 h 3038652"/>
                <a:gd name="connsiteX6" fmla="*/ 4279351 w 4541621"/>
                <a:gd name="connsiteY6" fmla="*/ 2870792 h 3038652"/>
                <a:gd name="connsiteX7" fmla="*/ 4251793 w 4541621"/>
                <a:gd name="connsiteY7" fmla="*/ 2878494 h 3038652"/>
                <a:gd name="connsiteX8" fmla="*/ 3960374 w 4541621"/>
                <a:gd name="connsiteY8" fmla="*/ 2934587 h 3038652"/>
                <a:gd name="connsiteX9" fmla="*/ 3556337 w 4541621"/>
                <a:gd name="connsiteY9" fmla="*/ 2764466 h 3038652"/>
                <a:gd name="connsiteX10" fmla="*/ 3152300 w 4541621"/>
                <a:gd name="connsiteY10" fmla="*/ 2849527 h 3038652"/>
                <a:gd name="connsiteX11" fmla="*/ 2684467 w 4541621"/>
                <a:gd name="connsiteY11" fmla="*/ 2764466 h 3038652"/>
                <a:gd name="connsiteX12" fmla="*/ 2450551 w 4541621"/>
                <a:gd name="connsiteY12" fmla="*/ 2870792 h 3038652"/>
                <a:gd name="connsiteX13" fmla="*/ 2216635 w 4541621"/>
                <a:gd name="connsiteY13" fmla="*/ 2764466 h 3038652"/>
                <a:gd name="connsiteX14" fmla="*/ 1833862 w 4541621"/>
                <a:gd name="connsiteY14" fmla="*/ 2892057 h 3038652"/>
                <a:gd name="connsiteX15" fmla="*/ 1387295 w 4541621"/>
                <a:gd name="connsiteY15" fmla="*/ 2764466 h 3038652"/>
                <a:gd name="connsiteX16" fmla="*/ 1089583 w 4541621"/>
                <a:gd name="connsiteY16" fmla="*/ 2636875 h 3038652"/>
                <a:gd name="connsiteX17" fmla="*/ 664281 w 4541621"/>
                <a:gd name="connsiteY17" fmla="*/ 2806996 h 3038652"/>
                <a:gd name="connsiteX18" fmla="*/ 68858 w 4541621"/>
                <a:gd name="connsiteY18" fmla="*/ 2955852 h 3038652"/>
                <a:gd name="connsiteX19" fmla="*/ 90123 w 4541621"/>
                <a:gd name="connsiteY19" fmla="*/ 21266 h 3038652"/>
                <a:gd name="connsiteX0" fmla="*/ 90123 w 4592288"/>
                <a:gd name="connsiteY0" fmla="*/ 21266 h 3038652"/>
                <a:gd name="connsiteX1" fmla="*/ 3875314 w 4592288"/>
                <a:gd name="connsiteY1" fmla="*/ 42531 h 3038652"/>
                <a:gd name="connsiteX2" fmla="*/ 4087965 w 4592288"/>
                <a:gd name="connsiteY2" fmla="*/ 85061 h 3038652"/>
                <a:gd name="connsiteX3" fmla="*/ 4087965 w 4592288"/>
                <a:gd name="connsiteY3" fmla="*/ 552894 h 3038652"/>
                <a:gd name="connsiteX4" fmla="*/ 4236821 w 4592288"/>
                <a:gd name="connsiteY4" fmla="*/ 1297173 h 3038652"/>
                <a:gd name="connsiteX5" fmla="*/ 4300616 w 4592288"/>
                <a:gd name="connsiteY5" fmla="*/ 1871331 h 3038652"/>
                <a:gd name="connsiteX6" fmla="*/ 4584151 w 4592288"/>
                <a:gd name="connsiteY6" fmla="*/ 2870792 h 3038652"/>
                <a:gd name="connsiteX7" fmla="*/ 4251793 w 4592288"/>
                <a:gd name="connsiteY7" fmla="*/ 2878494 h 3038652"/>
                <a:gd name="connsiteX8" fmla="*/ 3960374 w 4592288"/>
                <a:gd name="connsiteY8" fmla="*/ 2934587 h 3038652"/>
                <a:gd name="connsiteX9" fmla="*/ 3556337 w 4592288"/>
                <a:gd name="connsiteY9" fmla="*/ 2764466 h 3038652"/>
                <a:gd name="connsiteX10" fmla="*/ 3152300 w 4592288"/>
                <a:gd name="connsiteY10" fmla="*/ 2849527 h 3038652"/>
                <a:gd name="connsiteX11" fmla="*/ 2684467 w 4592288"/>
                <a:gd name="connsiteY11" fmla="*/ 2764466 h 3038652"/>
                <a:gd name="connsiteX12" fmla="*/ 2450551 w 4592288"/>
                <a:gd name="connsiteY12" fmla="*/ 2870792 h 3038652"/>
                <a:gd name="connsiteX13" fmla="*/ 2216635 w 4592288"/>
                <a:gd name="connsiteY13" fmla="*/ 2764466 h 3038652"/>
                <a:gd name="connsiteX14" fmla="*/ 1833862 w 4592288"/>
                <a:gd name="connsiteY14" fmla="*/ 2892057 h 3038652"/>
                <a:gd name="connsiteX15" fmla="*/ 1387295 w 4592288"/>
                <a:gd name="connsiteY15" fmla="*/ 2764466 h 3038652"/>
                <a:gd name="connsiteX16" fmla="*/ 1089583 w 4592288"/>
                <a:gd name="connsiteY16" fmla="*/ 2636875 h 3038652"/>
                <a:gd name="connsiteX17" fmla="*/ 664281 w 4592288"/>
                <a:gd name="connsiteY17" fmla="*/ 2806996 h 3038652"/>
                <a:gd name="connsiteX18" fmla="*/ 68858 w 4592288"/>
                <a:gd name="connsiteY18" fmla="*/ 2955852 h 3038652"/>
                <a:gd name="connsiteX19" fmla="*/ 90123 w 4592288"/>
                <a:gd name="connsiteY19" fmla="*/ 21266 h 3038652"/>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3055703"/>
                <a:gd name="connsiteX1" fmla="*/ 3875314 w 4541621"/>
                <a:gd name="connsiteY1" fmla="*/ 42531 h 3055703"/>
                <a:gd name="connsiteX2" fmla="*/ 4087965 w 4541621"/>
                <a:gd name="connsiteY2" fmla="*/ 85061 h 3055703"/>
                <a:gd name="connsiteX3" fmla="*/ 4087965 w 4541621"/>
                <a:gd name="connsiteY3" fmla="*/ 552894 h 3055703"/>
                <a:gd name="connsiteX4" fmla="*/ 4236821 w 4541621"/>
                <a:gd name="connsiteY4" fmla="*/ 1297173 h 3055703"/>
                <a:gd name="connsiteX5" fmla="*/ 4300616 w 4541621"/>
                <a:gd name="connsiteY5" fmla="*/ 1871331 h 3055703"/>
                <a:gd name="connsiteX6" fmla="*/ 4251793 w 4541621"/>
                <a:gd name="connsiteY6" fmla="*/ 2878494 h 3055703"/>
                <a:gd name="connsiteX7" fmla="*/ 3960374 w 4541621"/>
                <a:gd name="connsiteY7" fmla="*/ 2934587 h 3055703"/>
                <a:gd name="connsiteX8" fmla="*/ 3556337 w 4541621"/>
                <a:gd name="connsiteY8" fmla="*/ 2764466 h 3055703"/>
                <a:gd name="connsiteX9" fmla="*/ 3152300 w 4541621"/>
                <a:gd name="connsiteY9" fmla="*/ 2849527 h 3055703"/>
                <a:gd name="connsiteX10" fmla="*/ 2684467 w 4541621"/>
                <a:gd name="connsiteY10" fmla="*/ 2764466 h 3055703"/>
                <a:gd name="connsiteX11" fmla="*/ 2450551 w 4541621"/>
                <a:gd name="connsiteY11" fmla="*/ 2870792 h 3055703"/>
                <a:gd name="connsiteX12" fmla="*/ 2216635 w 4541621"/>
                <a:gd name="connsiteY12" fmla="*/ 2764466 h 3055703"/>
                <a:gd name="connsiteX13" fmla="*/ 1833862 w 4541621"/>
                <a:gd name="connsiteY13" fmla="*/ 2892057 h 3055703"/>
                <a:gd name="connsiteX14" fmla="*/ 1387295 w 4541621"/>
                <a:gd name="connsiteY14" fmla="*/ 2764466 h 3055703"/>
                <a:gd name="connsiteX15" fmla="*/ 1089583 w 4541621"/>
                <a:gd name="connsiteY15" fmla="*/ 2636875 h 3055703"/>
                <a:gd name="connsiteX16" fmla="*/ 664281 w 4541621"/>
                <a:gd name="connsiteY16" fmla="*/ 2806996 h 3055703"/>
                <a:gd name="connsiteX17" fmla="*/ 68858 w 4541621"/>
                <a:gd name="connsiteY17" fmla="*/ 2955852 h 3055703"/>
                <a:gd name="connsiteX18" fmla="*/ 90123 w 4541621"/>
                <a:gd name="connsiteY18" fmla="*/ 21266 h 3055703"/>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21266 h 2965507"/>
                <a:gd name="connsiteX1" fmla="*/ 3875314 w 4541621"/>
                <a:gd name="connsiteY1" fmla="*/ 42531 h 2965507"/>
                <a:gd name="connsiteX2" fmla="*/ 4087965 w 4541621"/>
                <a:gd name="connsiteY2" fmla="*/ 85061 h 2965507"/>
                <a:gd name="connsiteX3" fmla="*/ 4087965 w 4541621"/>
                <a:gd name="connsiteY3" fmla="*/ 552894 h 2965507"/>
                <a:gd name="connsiteX4" fmla="*/ 4236821 w 4541621"/>
                <a:gd name="connsiteY4" fmla="*/ 1297173 h 2965507"/>
                <a:gd name="connsiteX5" fmla="*/ 4300616 w 4541621"/>
                <a:gd name="connsiteY5" fmla="*/ 1871331 h 2965507"/>
                <a:gd name="connsiteX6" fmla="*/ 4251793 w 4541621"/>
                <a:gd name="connsiteY6" fmla="*/ 2878494 h 2965507"/>
                <a:gd name="connsiteX7" fmla="*/ 3960374 w 4541621"/>
                <a:gd name="connsiteY7" fmla="*/ 2934587 h 2965507"/>
                <a:gd name="connsiteX8" fmla="*/ 3556337 w 4541621"/>
                <a:gd name="connsiteY8" fmla="*/ 2764466 h 2965507"/>
                <a:gd name="connsiteX9" fmla="*/ 3152300 w 4541621"/>
                <a:gd name="connsiteY9" fmla="*/ 2849527 h 2965507"/>
                <a:gd name="connsiteX10" fmla="*/ 2684467 w 4541621"/>
                <a:gd name="connsiteY10" fmla="*/ 2764466 h 2965507"/>
                <a:gd name="connsiteX11" fmla="*/ 2450551 w 4541621"/>
                <a:gd name="connsiteY11" fmla="*/ 2870792 h 2965507"/>
                <a:gd name="connsiteX12" fmla="*/ 2216635 w 4541621"/>
                <a:gd name="connsiteY12" fmla="*/ 2764466 h 2965507"/>
                <a:gd name="connsiteX13" fmla="*/ 1833862 w 4541621"/>
                <a:gd name="connsiteY13" fmla="*/ 2892057 h 2965507"/>
                <a:gd name="connsiteX14" fmla="*/ 1387295 w 4541621"/>
                <a:gd name="connsiteY14" fmla="*/ 2764466 h 2965507"/>
                <a:gd name="connsiteX15" fmla="*/ 1089583 w 4541621"/>
                <a:gd name="connsiteY15" fmla="*/ 2636875 h 2965507"/>
                <a:gd name="connsiteX16" fmla="*/ 664281 w 4541621"/>
                <a:gd name="connsiteY16" fmla="*/ 2806996 h 2965507"/>
                <a:gd name="connsiteX17" fmla="*/ 68858 w 4541621"/>
                <a:gd name="connsiteY17" fmla="*/ 2955852 h 2965507"/>
                <a:gd name="connsiteX18" fmla="*/ 90123 w 4541621"/>
                <a:gd name="connsiteY18" fmla="*/ 21266 h 2965507"/>
                <a:gd name="connsiteX0" fmla="*/ 90123 w 4541621"/>
                <a:gd name="connsiteY0" fmla="*/ 0 h 2944241"/>
                <a:gd name="connsiteX1" fmla="*/ 3875314 w 4541621"/>
                <a:gd name="connsiteY1" fmla="*/ 21265 h 2944241"/>
                <a:gd name="connsiteX2" fmla="*/ 4087965 w 4541621"/>
                <a:gd name="connsiteY2" fmla="*/ 63795 h 2944241"/>
                <a:gd name="connsiteX3" fmla="*/ 4087965 w 4541621"/>
                <a:gd name="connsiteY3" fmla="*/ 531628 h 2944241"/>
                <a:gd name="connsiteX4" fmla="*/ 4236821 w 4541621"/>
                <a:gd name="connsiteY4" fmla="*/ 1275907 h 2944241"/>
                <a:gd name="connsiteX5" fmla="*/ 4300616 w 4541621"/>
                <a:gd name="connsiteY5" fmla="*/ 1850065 h 2944241"/>
                <a:gd name="connsiteX6" fmla="*/ 4251793 w 4541621"/>
                <a:gd name="connsiteY6" fmla="*/ 2857228 h 2944241"/>
                <a:gd name="connsiteX7" fmla="*/ 3960374 w 4541621"/>
                <a:gd name="connsiteY7" fmla="*/ 2913321 h 2944241"/>
                <a:gd name="connsiteX8" fmla="*/ 3556337 w 4541621"/>
                <a:gd name="connsiteY8" fmla="*/ 2743200 h 2944241"/>
                <a:gd name="connsiteX9" fmla="*/ 3152300 w 4541621"/>
                <a:gd name="connsiteY9" fmla="*/ 2828261 h 2944241"/>
                <a:gd name="connsiteX10" fmla="*/ 2684467 w 4541621"/>
                <a:gd name="connsiteY10" fmla="*/ 2743200 h 2944241"/>
                <a:gd name="connsiteX11" fmla="*/ 2450551 w 4541621"/>
                <a:gd name="connsiteY11" fmla="*/ 2849526 h 2944241"/>
                <a:gd name="connsiteX12" fmla="*/ 2216635 w 4541621"/>
                <a:gd name="connsiteY12" fmla="*/ 2743200 h 2944241"/>
                <a:gd name="connsiteX13" fmla="*/ 1833862 w 4541621"/>
                <a:gd name="connsiteY13" fmla="*/ 2870791 h 2944241"/>
                <a:gd name="connsiteX14" fmla="*/ 1387295 w 4541621"/>
                <a:gd name="connsiteY14" fmla="*/ 2743200 h 2944241"/>
                <a:gd name="connsiteX15" fmla="*/ 1089583 w 4541621"/>
                <a:gd name="connsiteY15" fmla="*/ 2615609 h 2944241"/>
                <a:gd name="connsiteX16" fmla="*/ 664281 w 4541621"/>
                <a:gd name="connsiteY16" fmla="*/ 2785730 h 2944241"/>
                <a:gd name="connsiteX17" fmla="*/ 68858 w 4541621"/>
                <a:gd name="connsiteY17" fmla="*/ 2934586 h 2944241"/>
                <a:gd name="connsiteX18" fmla="*/ 90123 w 4541621"/>
                <a:gd name="connsiteY18"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0 h 2944241"/>
                <a:gd name="connsiteX1" fmla="*/ 4087965 w 4333382"/>
                <a:gd name="connsiteY1" fmla="*/ 63795 h 2944241"/>
                <a:gd name="connsiteX2" fmla="*/ 4087965 w 4333382"/>
                <a:gd name="connsiteY2" fmla="*/ 531628 h 2944241"/>
                <a:gd name="connsiteX3" fmla="*/ 4236821 w 4333382"/>
                <a:gd name="connsiteY3" fmla="*/ 1275907 h 2944241"/>
                <a:gd name="connsiteX4" fmla="*/ 4300616 w 4333382"/>
                <a:gd name="connsiteY4" fmla="*/ 1850065 h 2944241"/>
                <a:gd name="connsiteX5" fmla="*/ 4251793 w 4333382"/>
                <a:gd name="connsiteY5" fmla="*/ 2857228 h 2944241"/>
                <a:gd name="connsiteX6" fmla="*/ 3960374 w 4333382"/>
                <a:gd name="connsiteY6" fmla="*/ 2913321 h 2944241"/>
                <a:gd name="connsiteX7" fmla="*/ 3556337 w 4333382"/>
                <a:gd name="connsiteY7" fmla="*/ 2743200 h 2944241"/>
                <a:gd name="connsiteX8" fmla="*/ 3152300 w 4333382"/>
                <a:gd name="connsiteY8" fmla="*/ 2828261 h 2944241"/>
                <a:gd name="connsiteX9" fmla="*/ 2684467 w 4333382"/>
                <a:gd name="connsiteY9" fmla="*/ 2743200 h 2944241"/>
                <a:gd name="connsiteX10" fmla="*/ 2450551 w 4333382"/>
                <a:gd name="connsiteY10" fmla="*/ 2849526 h 2944241"/>
                <a:gd name="connsiteX11" fmla="*/ 2216635 w 4333382"/>
                <a:gd name="connsiteY11" fmla="*/ 2743200 h 2944241"/>
                <a:gd name="connsiteX12" fmla="*/ 1833862 w 4333382"/>
                <a:gd name="connsiteY12" fmla="*/ 2870791 h 2944241"/>
                <a:gd name="connsiteX13" fmla="*/ 1387295 w 4333382"/>
                <a:gd name="connsiteY13" fmla="*/ 2743200 h 2944241"/>
                <a:gd name="connsiteX14" fmla="*/ 1089583 w 4333382"/>
                <a:gd name="connsiteY14" fmla="*/ 2615609 h 2944241"/>
                <a:gd name="connsiteX15" fmla="*/ 664281 w 4333382"/>
                <a:gd name="connsiteY15" fmla="*/ 2785730 h 2944241"/>
                <a:gd name="connsiteX16" fmla="*/ 68858 w 4333382"/>
                <a:gd name="connsiteY16" fmla="*/ 2934586 h 2944241"/>
                <a:gd name="connsiteX17" fmla="*/ 90123 w 4333382"/>
                <a:gd name="connsiteY17" fmla="*/ 0 h 2944241"/>
                <a:gd name="connsiteX0" fmla="*/ 90123 w 4333382"/>
                <a:gd name="connsiteY0" fmla="*/ 12405 h 2956646"/>
                <a:gd name="connsiteX1" fmla="*/ 4087965 w 4333382"/>
                <a:gd name="connsiteY1" fmla="*/ 0 h 2956646"/>
                <a:gd name="connsiteX2" fmla="*/ 4087965 w 4333382"/>
                <a:gd name="connsiteY2" fmla="*/ 544033 h 2956646"/>
                <a:gd name="connsiteX3" fmla="*/ 4236821 w 4333382"/>
                <a:gd name="connsiteY3" fmla="*/ 1288312 h 2956646"/>
                <a:gd name="connsiteX4" fmla="*/ 4300616 w 4333382"/>
                <a:gd name="connsiteY4" fmla="*/ 1862470 h 2956646"/>
                <a:gd name="connsiteX5" fmla="*/ 4251793 w 4333382"/>
                <a:gd name="connsiteY5" fmla="*/ 2869633 h 2956646"/>
                <a:gd name="connsiteX6" fmla="*/ 3960374 w 4333382"/>
                <a:gd name="connsiteY6" fmla="*/ 2925726 h 2956646"/>
                <a:gd name="connsiteX7" fmla="*/ 3556337 w 4333382"/>
                <a:gd name="connsiteY7" fmla="*/ 2755605 h 2956646"/>
                <a:gd name="connsiteX8" fmla="*/ 3152300 w 4333382"/>
                <a:gd name="connsiteY8" fmla="*/ 2840666 h 2956646"/>
                <a:gd name="connsiteX9" fmla="*/ 2684467 w 4333382"/>
                <a:gd name="connsiteY9" fmla="*/ 2755605 h 2956646"/>
                <a:gd name="connsiteX10" fmla="*/ 2450551 w 4333382"/>
                <a:gd name="connsiteY10" fmla="*/ 2861931 h 2956646"/>
                <a:gd name="connsiteX11" fmla="*/ 2216635 w 4333382"/>
                <a:gd name="connsiteY11" fmla="*/ 2755605 h 2956646"/>
                <a:gd name="connsiteX12" fmla="*/ 1833862 w 4333382"/>
                <a:gd name="connsiteY12" fmla="*/ 2883196 h 2956646"/>
                <a:gd name="connsiteX13" fmla="*/ 1387295 w 4333382"/>
                <a:gd name="connsiteY13" fmla="*/ 2755605 h 2956646"/>
                <a:gd name="connsiteX14" fmla="*/ 1089583 w 4333382"/>
                <a:gd name="connsiteY14" fmla="*/ 2628014 h 2956646"/>
                <a:gd name="connsiteX15" fmla="*/ 664281 w 4333382"/>
                <a:gd name="connsiteY15" fmla="*/ 2798135 h 2956646"/>
                <a:gd name="connsiteX16" fmla="*/ 68858 w 4333382"/>
                <a:gd name="connsiteY16" fmla="*/ 2946991 h 2956646"/>
                <a:gd name="connsiteX17" fmla="*/ 90123 w 4333382"/>
                <a:gd name="connsiteY17" fmla="*/ 12405 h 2956646"/>
                <a:gd name="connsiteX0" fmla="*/ 90123 w 4333382"/>
                <a:gd name="connsiteY0" fmla="*/ 18527 h 2962768"/>
                <a:gd name="connsiteX1" fmla="*/ 3726384 w 4333382"/>
                <a:gd name="connsiteY1" fmla="*/ 0 h 2962768"/>
                <a:gd name="connsiteX2" fmla="*/ 4087965 w 4333382"/>
                <a:gd name="connsiteY2" fmla="*/ 550155 h 2962768"/>
                <a:gd name="connsiteX3" fmla="*/ 4236821 w 4333382"/>
                <a:gd name="connsiteY3" fmla="*/ 1294434 h 2962768"/>
                <a:gd name="connsiteX4" fmla="*/ 4300616 w 4333382"/>
                <a:gd name="connsiteY4" fmla="*/ 1868592 h 2962768"/>
                <a:gd name="connsiteX5" fmla="*/ 4251793 w 4333382"/>
                <a:gd name="connsiteY5" fmla="*/ 2875755 h 2962768"/>
                <a:gd name="connsiteX6" fmla="*/ 3960374 w 4333382"/>
                <a:gd name="connsiteY6" fmla="*/ 2931848 h 2962768"/>
                <a:gd name="connsiteX7" fmla="*/ 3556337 w 4333382"/>
                <a:gd name="connsiteY7" fmla="*/ 2761727 h 2962768"/>
                <a:gd name="connsiteX8" fmla="*/ 3152300 w 4333382"/>
                <a:gd name="connsiteY8" fmla="*/ 2846788 h 2962768"/>
                <a:gd name="connsiteX9" fmla="*/ 2684467 w 4333382"/>
                <a:gd name="connsiteY9" fmla="*/ 2761727 h 2962768"/>
                <a:gd name="connsiteX10" fmla="*/ 2450551 w 4333382"/>
                <a:gd name="connsiteY10" fmla="*/ 2868053 h 2962768"/>
                <a:gd name="connsiteX11" fmla="*/ 2216635 w 4333382"/>
                <a:gd name="connsiteY11" fmla="*/ 2761727 h 2962768"/>
                <a:gd name="connsiteX12" fmla="*/ 1833862 w 4333382"/>
                <a:gd name="connsiteY12" fmla="*/ 2889318 h 2962768"/>
                <a:gd name="connsiteX13" fmla="*/ 1387295 w 4333382"/>
                <a:gd name="connsiteY13" fmla="*/ 2761727 h 2962768"/>
                <a:gd name="connsiteX14" fmla="*/ 1089583 w 4333382"/>
                <a:gd name="connsiteY14" fmla="*/ 2634136 h 2962768"/>
                <a:gd name="connsiteX15" fmla="*/ 664281 w 4333382"/>
                <a:gd name="connsiteY15" fmla="*/ 2804257 h 2962768"/>
                <a:gd name="connsiteX16" fmla="*/ 68858 w 4333382"/>
                <a:gd name="connsiteY16" fmla="*/ 2953113 h 2962768"/>
                <a:gd name="connsiteX17" fmla="*/ 90123 w 4333382"/>
                <a:gd name="connsiteY17" fmla="*/ 18527 h 2962768"/>
                <a:gd name="connsiteX0" fmla="*/ 90123 w 4333382"/>
                <a:gd name="connsiteY0" fmla="*/ 36335 h 2980576"/>
                <a:gd name="connsiteX1" fmla="*/ 4012365 w 4333382"/>
                <a:gd name="connsiteY1" fmla="*/ 0 h 2980576"/>
                <a:gd name="connsiteX2" fmla="*/ 4087965 w 4333382"/>
                <a:gd name="connsiteY2" fmla="*/ 567963 h 2980576"/>
                <a:gd name="connsiteX3" fmla="*/ 4236821 w 4333382"/>
                <a:gd name="connsiteY3" fmla="*/ 1312242 h 2980576"/>
                <a:gd name="connsiteX4" fmla="*/ 4300616 w 4333382"/>
                <a:gd name="connsiteY4" fmla="*/ 1886400 h 2980576"/>
                <a:gd name="connsiteX5" fmla="*/ 4251793 w 4333382"/>
                <a:gd name="connsiteY5" fmla="*/ 2893563 h 2980576"/>
                <a:gd name="connsiteX6" fmla="*/ 3960374 w 4333382"/>
                <a:gd name="connsiteY6" fmla="*/ 2949656 h 2980576"/>
                <a:gd name="connsiteX7" fmla="*/ 3556337 w 4333382"/>
                <a:gd name="connsiteY7" fmla="*/ 2779535 h 2980576"/>
                <a:gd name="connsiteX8" fmla="*/ 3152300 w 4333382"/>
                <a:gd name="connsiteY8" fmla="*/ 2864596 h 2980576"/>
                <a:gd name="connsiteX9" fmla="*/ 2684467 w 4333382"/>
                <a:gd name="connsiteY9" fmla="*/ 2779535 h 2980576"/>
                <a:gd name="connsiteX10" fmla="*/ 2450551 w 4333382"/>
                <a:gd name="connsiteY10" fmla="*/ 2885861 h 2980576"/>
                <a:gd name="connsiteX11" fmla="*/ 2216635 w 4333382"/>
                <a:gd name="connsiteY11" fmla="*/ 2779535 h 2980576"/>
                <a:gd name="connsiteX12" fmla="*/ 1833862 w 4333382"/>
                <a:gd name="connsiteY12" fmla="*/ 2907126 h 2980576"/>
                <a:gd name="connsiteX13" fmla="*/ 1387295 w 4333382"/>
                <a:gd name="connsiteY13" fmla="*/ 2779535 h 2980576"/>
                <a:gd name="connsiteX14" fmla="*/ 1089583 w 4333382"/>
                <a:gd name="connsiteY14" fmla="*/ 2651944 h 2980576"/>
                <a:gd name="connsiteX15" fmla="*/ 664281 w 4333382"/>
                <a:gd name="connsiteY15" fmla="*/ 2822065 h 2980576"/>
                <a:gd name="connsiteX16" fmla="*/ 68858 w 4333382"/>
                <a:gd name="connsiteY16" fmla="*/ 2970921 h 2980576"/>
                <a:gd name="connsiteX17" fmla="*/ 90123 w 4333382"/>
                <a:gd name="connsiteY17" fmla="*/ 36335 h 2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33382" h="2980576">
                  <a:moveTo>
                    <a:pt x="90123" y="36335"/>
                  </a:moveTo>
                  <a:lnTo>
                    <a:pt x="4012365" y="0"/>
                  </a:lnTo>
                  <a:cubicBezTo>
                    <a:pt x="4057138" y="361869"/>
                    <a:pt x="4050556" y="349256"/>
                    <a:pt x="4087965" y="567963"/>
                  </a:cubicBezTo>
                  <a:cubicBezTo>
                    <a:pt x="4125374" y="786670"/>
                    <a:pt x="4201379" y="1092503"/>
                    <a:pt x="4236821" y="1312242"/>
                  </a:cubicBezTo>
                  <a:cubicBezTo>
                    <a:pt x="4272263" y="1531981"/>
                    <a:pt x="4298121" y="1622847"/>
                    <a:pt x="4300616" y="1886400"/>
                  </a:cubicBezTo>
                  <a:cubicBezTo>
                    <a:pt x="4303111" y="2149953"/>
                    <a:pt x="4333382" y="2279370"/>
                    <a:pt x="4251793" y="2893563"/>
                  </a:cubicBezTo>
                  <a:cubicBezTo>
                    <a:pt x="4100225" y="2980576"/>
                    <a:pt x="4076283" y="2968661"/>
                    <a:pt x="3960374" y="2949656"/>
                  </a:cubicBezTo>
                  <a:cubicBezTo>
                    <a:pt x="3844465" y="2930651"/>
                    <a:pt x="3691016" y="2793712"/>
                    <a:pt x="3556337" y="2779535"/>
                  </a:cubicBezTo>
                  <a:cubicBezTo>
                    <a:pt x="3421658" y="2765358"/>
                    <a:pt x="3297612" y="2864596"/>
                    <a:pt x="3152300" y="2864596"/>
                  </a:cubicBezTo>
                  <a:cubicBezTo>
                    <a:pt x="3006988" y="2864596"/>
                    <a:pt x="2801425" y="2775991"/>
                    <a:pt x="2684467" y="2779535"/>
                  </a:cubicBezTo>
                  <a:cubicBezTo>
                    <a:pt x="2567509" y="2783079"/>
                    <a:pt x="2528523" y="2885861"/>
                    <a:pt x="2450551" y="2885861"/>
                  </a:cubicBezTo>
                  <a:cubicBezTo>
                    <a:pt x="2372579" y="2885861"/>
                    <a:pt x="2319416" y="2775991"/>
                    <a:pt x="2216635" y="2779535"/>
                  </a:cubicBezTo>
                  <a:cubicBezTo>
                    <a:pt x="2113854" y="2783079"/>
                    <a:pt x="1972085" y="2907126"/>
                    <a:pt x="1833862" y="2907126"/>
                  </a:cubicBezTo>
                  <a:cubicBezTo>
                    <a:pt x="1695639" y="2907126"/>
                    <a:pt x="1511341" y="2822065"/>
                    <a:pt x="1387295" y="2779535"/>
                  </a:cubicBezTo>
                  <a:cubicBezTo>
                    <a:pt x="1263249" y="2737005"/>
                    <a:pt x="1210085" y="2644856"/>
                    <a:pt x="1089583" y="2651944"/>
                  </a:cubicBezTo>
                  <a:cubicBezTo>
                    <a:pt x="969081" y="2659032"/>
                    <a:pt x="834402" y="2768902"/>
                    <a:pt x="664281" y="2822065"/>
                  </a:cubicBezTo>
                  <a:cubicBezTo>
                    <a:pt x="494160" y="2875228"/>
                    <a:pt x="640846" y="2840111"/>
                    <a:pt x="68858" y="2970921"/>
                  </a:cubicBezTo>
                  <a:cubicBezTo>
                    <a:pt x="86687" y="1876817"/>
                    <a:pt x="0" y="1089500"/>
                    <a:pt x="90123" y="36335"/>
                  </a:cubicBezTo>
                  <a:close/>
                </a:path>
              </a:pathLst>
            </a:cu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rot="60000" flipV="1">
              <a:off x="3751680" y="4665258"/>
              <a:ext cx="950392" cy="8493"/>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60000">
              <a:off x="3745676" y="4790719"/>
              <a:ext cx="981498" cy="152156"/>
            </a:xfrm>
            <a:custGeom>
              <a:avLst/>
              <a:gdLst>
                <a:gd name="connsiteX0" fmla="*/ 0 w 4170784"/>
                <a:gd name="connsiteY0" fmla="*/ 0 h 668693"/>
                <a:gd name="connsiteX1" fmla="*/ 475862 w 4170784"/>
                <a:gd name="connsiteY1" fmla="*/ 223934 h 668693"/>
                <a:gd name="connsiteX2" fmla="*/ 765110 w 4170784"/>
                <a:gd name="connsiteY2" fmla="*/ 149289 h 668693"/>
                <a:gd name="connsiteX3" fmla="*/ 951723 w 4170784"/>
                <a:gd name="connsiteY3" fmla="*/ 167951 h 668693"/>
                <a:gd name="connsiteX4" fmla="*/ 1129004 w 4170784"/>
                <a:gd name="connsiteY4" fmla="*/ 335902 h 668693"/>
                <a:gd name="connsiteX5" fmla="*/ 1278294 w 4170784"/>
                <a:gd name="connsiteY5" fmla="*/ 307910 h 668693"/>
                <a:gd name="connsiteX6" fmla="*/ 1315617 w 4170784"/>
                <a:gd name="connsiteY6" fmla="*/ 363894 h 668693"/>
                <a:gd name="connsiteX7" fmla="*/ 1418253 w 4170784"/>
                <a:gd name="connsiteY7" fmla="*/ 373224 h 668693"/>
                <a:gd name="connsiteX8" fmla="*/ 1492898 w 4170784"/>
                <a:gd name="connsiteY8" fmla="*/ 475861 h 668693"/>
                <a:gd name="connsiteX9" fmla="*/ 1707502 w 4170784"/>
                <a:gd name="connsiteY9" fmla="*/ 531845 h 668693"/>
                <a:gd name="connsiteX10" fmla="*/ 2080727 w 4170784"/>
                <a:gd name="connsiteY10" fmla="*/ 550506 h 668693"/>
                <a:gd name="connsiteX11" fmla="*/ 2295331 w 4170784"/>
                <a:gd name="connsiteY11" fmla="*/ 634481 h 668693"/>
                <a:gd name="connsiteX12" fmla="*/ 2509935 w 4170784"/>
                <a:gd name="connsiteY12" fmla="*/ 643812 h 668693"/>
                <a:gd name="connsiteX13" fmla="*/ 2920482 w 4170784"/>
                <a:gd name="connsiteY13" fmla="*/ 485192 h 668693"/>
                <a:gd name="connsiteX14" fmla="*/ 2985796 w 4170784"/>
                <a:gd name="connsiteY14" fmla="*/ 363894 h 668693"/>
                <a:gd name="connsiteX15" fmla="*/ 3349690 w 4170784"/>
                <a:gd name="connsiteY15" fmla="*/ 242596 h 668693"/>
                <a:gd name="connsiteX16" fmla="*/ 3517641 w 4170784"/>
                <a:gd name="connsiteY16" fmla="*/ 205273 h 668693"/>
                <a:gd name="connsiteX17" fmla="*/ 3685592 w 4170784"/>
                <a:gd name="connsiteY17" fmla="*/ 55983 h 668693"/>
                <a:gd name="connsiteX18" fmla="*/ 3928188 w 4170784"/>
                <a:gd name="connsiteY18" fmla="*/ 74645 h 668693"/>
                <a:gd name="connsiteX19" fmla="*/ 4086808 w 4170784"/>
                <a:gd name="connsiteY19" fmla="*/ 83975 h 668693"/>
                <a:gd name="connsiteX20" fmla="*/ 4170784 w 4170784"/>
                <a:gd name="connsiteY20" fmla="*/ 83975 h 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70784" h="668693">
                  <a:moveTo>
                    <a:pt x="0" y="0"/>
                  </a:moveTo>
                  <a:cubicBezTo>
                    <a:pt x="174172" y="99526"/>
                    <a:pt x="348344" y="199053"/>
                    <a:pt x="475862" y="223934"/>
                  </a:cubicBezTo>
                  <a:cubicBezTo>
                    <a:pt x="603380" y="248816"/>
                    <a:pt x="685800" y="158619"/>
                    <a:pt x="765110" y="149289"/>
                  </a:cubicBezTo>
                  <a:cubicBezTo>
                    <a:pt x="844420" y="139959"/>
                    <a:pt x="891074" y="136849"/>
                    <a:pt x="951723" y="167951"/>
                  </a:cubicBezTo>
                  <a:cubicBezTo>
                    <a:pt x="1012372" y="199053"/>
                    <a:pt x="1074576" y="312576"/>
                    <a:pt x="1129004" y="335902"/>
                  </a:cubicBezTo>
                  <a:cubicBezTo>
                    <a:pt x="1183432" y="359228"/>
                    <a:pt x="1247192" y="303245"/>
                    <a:pt x="1278294" y="307910"/>
                  </a:cubicBezTo>
                  <a:cubicBezTo>
                    <a:pt x="1309396" y="312575"/>
                    <a:pt x="1292291" y="353008"/>
                    <a:pt x="1315617" y="363894"/>
                  </a:cubicBezTo>
                  <a:cubicBezTo>
                    <a:pt x="1338943" y="374780"/>
                    <a:pt x="1388706" y="354563"/>
                    <a:pt x="1418253" y="373224"/>
                  </a:cubicBezTo>
                  <a:cubicBezTo>
                    <a:pt x="1447800" y="391885"/>
                    <a:pt x="1444690" y="449424"/>
                    <a:pt x="1492898" y="475861"/>
                  </a:cubicBezTo>
                  <a:cubicBezTo>
                    <a:pt x="1541106" y="502298"/>
                    <a:pt x="1609531" y="519404"/>
                    <a:pt x="1707502" y="531845"/>
                  </a:cubicBezTo>
                  <a:cubicBezTo>
                    <a:pt x="1805473" y="544286"/>
                    <a:pt x="1982756" y="533400"/>
                    <a:pt x="2080727" y="550506"/>
                  </a:cubicBezTo>
                  <a:cubicBezTo>
                    <a:pt x="2178698" y="567612"/>
                    <a:pt x="2223796" y="618930"/>
                    <a:pt x="2295331" y="634481"/>
                  </a:cubicBezTo>
                  <a:cubicBezTo>
                    <a:pt x="2366866" y="650032"/>
                    <a:pt x="2405743" y="668693"/>
                    <a:pt x="2509935" y="643812"/>
                  </a:cubicBezTo>
                  <a:cubicBezTo>
                    <a:pt x="2614127" y="618931"/>
                    <a:pt x="2841172" y="531845"/>
                    <a:pt x="2920482" y="485192"/>
                  </a:cubicBezTo>
                  <a:cubicBezTo>
                    <a:pt x="2999792" y="438539"/>
                    <a:pt x="2914261" y="404327"/>
                    <a:pt x="2985796" y="363894"/>
                  </a:cubicBezTo>
                  <a:cubicBezTo>
                    <a:pt x="3057331" y="323461"/>
                    <a:pt x="3261049" y="269033"/>
                    <a:pt x="3349690" y="242596"/>
                  </a:cubicBezTo>
                  <a:cubicBezTo>
                    <a:pt x="3438331" y="216159"/>
                    <a:pt x="3461657" y="236375"/>
                    <a:pt x="3517641" y="205273"/>
                  </a:cubicBezTo>
                  <a:cubicBezTo>
                    <a:pt x="3573625" y="174171"/>
                    <a:pt x="3617168" y="77754"/>
                    <a:pt x="3685592" y="55983"/>
                  </a:cubicBezTo>
                  <a:cubicBezTo>
                    <a:pt x="3754016" y="34212"/>
                    <a:pt x="3861319" y="69980"/>
                    <a:pt x="3928188" y="74645"/>
                  </a:cubicBezTo>
                  <a:cubicBezTo>
                    <a:pt x="3995057" y="79310"/>
                    <a:pt x="4046375" y="82420"/>
                    <a:pt x="4086808" y="83975"/>
                  </a:cubicBezTo>
                  <a:cubicBezTo>
                    <a:pt x="4127241" y="85530"/>
                    <a:pt x="4149012" y="84752"/>
                    <a:pt x="4170784" y="83975"/>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rot="60000">
              <a:off x="4280991" y="4814200"/>
              <a:ext cx="290204" cy="117832"/>
            </a:xfrm>
            <a:custGeom>
              <a:avLst/>
              <a:gdLst>
                <a:gd name="connsiteX0" fmla="*/ 1233196 w 1233196"/>
                <a:gd name="connsiteY0" fmla="*/ 97971 h 517848"/>
                <a:gd name="connsiteX1" fmla="*/ 1111899 w 1233196"/>
                <a:gd name="connsiteY1" fmla="*/ 60648 h 517848"/>
                <a:gd name="connsiteX2" fmla="*/ 822650 w 1233196"/>
                <a:gd name="connsiteY2" fmla="*/ 60648 h 517848"/>
                <a:gd name="connsiteX3" fmla="*/ 645368 w 1233196"/>
                <a:gd name="connsiteY3" fmla="*/ 4665 h 517848"/>
                <a:gd name="connsiteX4" fmla="*/ 533401 w 1233196"/>
                <a:gd name="connsiteY4" fmla="*/ 88640 h 517848"/>
                <a:gd name="connsiteX5" fmla="*/ 402772 w 1233196"/>
                <a:gd name="connsiteY5" fmla="*/ 97971 h 517848"/>
                <a:gd name="connsiteX6" fmla="*/ 272143 w 1233196"/>
                <a:gd name="connsiteY6" fmla="*/ 153955 h 517848"/>
                <a:gd name="connsiteX7" fmla="*/ 178837 w 1233196"/>
                <a:gd name="connsiteY7" fmla="*/ 181946 h 517848"/>
                <a:gd name="connsiteX8" fmla="*/ 66870 w 1233196"/>
                <a:gd name="connsiteY8" fmla="*/ 135293 h 517848"/>
                <a:gd name="connsiteX9" fmla="*/ 10886 w 1233196"/>
                <a:gd name="connsiteY9" fmla="*/ 116632 h 517848"/>
                <a:gd name="connsiteX10" fmla="*/ 1556 w 1233196"/>
                <a:gd name="connsiteY10" fmla="*/ 219269 h 517848"/>
                <a:gd name="connsiteX11" fmla="*/ 1556 w 1233196"/>
                <a:gd name="connsiteY11" fmla="*/ 517848 h 51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3196" h="517848">
                  <a:moveTo>
                    <a:pt x="1233196" y="97971"/>
                  </a:moveTo>
                  <a:cubicBezTo>
                    <a:pt x="1206759" y="82419"/>
                    <a:pt x="1180323" y="66868"/>
                    <a:pt x="1111899" y="60648"/>
                  </a:cubicBezTo>
                  <a:cubicBezTo>
                    <a:pt x="1043475" y="54428"/>
                    <a:pt x="900405" y="69978"/>
                    <a:pt x="822650" y="60648"/>
                  </a:cubicBezTo>
                  <a:cubicBezTo>
                    <a:pt x="744895" y="51318"/>
                    <a:pt x="693576" y="0"/>
                    <a:pt x="645368" y="4665"/>
                  </a:cubicBezTo>
                  <a:cubicBezTo>
                    <a:pt x="597160" y="9330"/>
                    <a:pt x="573834" y="73089"/>
                    <a:pt x="533401" y="88640"/>
                  </a:cubicBezTo>
                  <a:cubicBezTo>
                    <a:pt x="492968" y="104191"/>
                    <a:pt x="446315" y="87085"/>
                    <a:pt x="402772" y="97971"/>
                  </a:cubicBezTo>
                  <a:cubicBezTo>
                    <a:pt x="359229" y="108857"/>
                    <a:pt x="309465" y="139959"/>
                    <a:pt x="272143" y="153955"/>
                  </a:cubicBezTo>
                  <a:cubicBezTo>
                    <a:pt x="234821" y="167951"/>
                    <a:pt x="213049" y="185056"/>
                    <a:pt x="178837" y="181946"/>
                  </a:cubicBezTo>
                  <a:cubicBezTo>
                    <a:pt x="144625" y="178836"/>
                    <a:pt x="94862" y="146179"/>
                    <a:pt x="66870" y="135293"/>
                  </a:cubicBezTo>
                  <a:cubicBezTo>
                    <a:pt x="38878" y="124407"/>
                    <a:pt x="21772" y="102636"/>
                    <a:pt x="10886" y="116632"/>
                  </a:cubicBezTo>
                  <a:cubicBezTo>
                    <a:pt x="0" y="130628"/>
                    <a:pt x="3111" y="152400"/>
                    <a:pt x="1556" y="219269"/>
                  </a:cubicBezTo>
                  <a:cubicBezTo>
                    <a:pt x="1" y="286138"/>
                    <a:pt x="1556" y="517848"/>
                    <a:pt x="1556" y="517848"/>
                  </a:cubicBezTo>
                </a:path>
              </a:pathLst>
            </a:cu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71"/>
          <p:cNvGrpSpPr>
            <a:grpSpLocks noChangeAspect="1"/>
          </p:cNvGrpSpPr>
          <p:nvPr/>
        </p:nvGrpSpPr>
        <p:grpSpPr>
          <a:xfrm>
            <a:off x="2514601" y="2819400"/>
            <a:ext cx="1453790" cy="1076844"/>
            <a:chOff x="5422920" y="770903"/>
            <a:chExt cx="1853265" cy="1372743"/>
          </a:xfrm>
        </p:grpSpPr>
        <p:sp>
          <p:nvSpPr>
            <p:cNvPr id="27" name="Rectangle 26"/>
            <p:cNvSpPr/>
            <p:nvPr/>
          </p:nvSpPr>
          <p:spPr>
            <a:xfrm rot="20771060">
              <a:off x="5777906" y="1336171"/>
              <a:ext cx="1498279" cy="510054"/>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Seminole</a:t>
              </a:r>
              <a:endParaRPr lang="en-US" sz="2000" b="1" dirty="0">
                <a:solidFill>
                  <a:srgbClr val="FF0000"/>
                </a:solidFill>
                <a:effectLst>
                  <a:outerShdw dist="50800" dir="7200000" algn="ctr" rotWithShape="0">
                    <a:schemeClr val="tx1"/>
                  </a:outerShdw>
                </a:effectLst>
              </a:endParaRPr>
            </a:p>
          </p:txBody>
        </p:sp>
        <p:sp>
          <p:nvSpPr>
            <p:cNvPr id="28" name="Rectangle 27"/>
            <p:cNvSpPr/>
            <p:nvPr/>
          </p:nvSpPr>
          <p:spPr>
            <a:xfrm>
              <a:off x="5520058" y="770903"/>
              <a:ext cx="1518061"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Cherokee</a:t>
              </a:r>
              <a:endParaRPr lang="en-US" sz="2000" b="1" dirty="0">
                <a:solidFill>
                  <a:srgbClr val="FF0000"/>
                </a:solidFill>
                <a:effectLst>
                  <a:outerShdw dist="50800" dir="7200000" algn="ctr" rotWithShape="0">
                    <a:schemeClr val="tx1"/>
                  </a:outerShdw>
                </a:effectLst>
              </a:endParaRPr>
            </a:p>
          </p:txBody>
        </p:sp>
        <p:sp>
          <p:nvSpPr>
            <p:cNvPr id="29" name="Rectangle 28"/>
            <p:cNvSpPr/>
            <p:nvPr/>
          </p:nvSpPr>
          <p:spPr>
            <a:xfrm>
              <a:off x="5774883" y="1633593"/>
              <a:ext cx="1408775"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Choctaw</a:t>
              </a:r>
              <a:endParaRPr lang="en-US" sz="2000" b="1" dirty="0">
                <a:solidFill>
                  <a:srgbClr val="FF0000"/>
                </a:solidFill>
                <a:effectLst>
                  <a:outerShdw dist="50800" dir="7200000" algn="ctr" rotWithShape="0">
                    <a:schemeClr val="tx1"/>
                  </a:outerShdw>
                </a:effectLst>
              </a:endParaRPr>
            </a:p>
          </p:txBody>
        </p:sp>
        <p:sp>
          <p:nvSpPr>
            <p:cNvPr id="30" name="Rectangle 29"/>
            <p:cNvSpPr/>
            <p:nvPr/>
          </p:nvSpPr>
          <p:spPr>
            <a:xfrm>
              <a:off x="5422920" y="1159457"/>
              <a:ext cx="1010297" cy="510053"/>
            </a:xfrm>
            <a:prstGeom prst="rect">
              <a:avLst/>
            </a:prstGeom>
            <a:noFill/>
            <a:ln w="38100">
              <a:noFill/>
              <a:prstDash val="sysDot"/>
            </a:ln>
          </p:spPr>
          <p:txBody>
            <a:bodyPr wrap="none">
              <a:spAutoFit/>
            </a:bodyPr>
            <a:lstStyle/>
            <a:p>
              <a:pPr algn="ctr"/>
              <a:r>
                <a:rPr lang="en-US" sz="2000" b="1" dirty="0" smtClean="0">
                  <a:solidFill>
                    <a:srgbClr val="FF0000"/>
                  </a:solidFill>
                  <a:effectLst>
                    <a:outerShdw dist="50800" dir="7200000" algn="ctr" rotWithShape="0">
                      <a:schemeClr val="tx1"/>
                    </a:outerShdw>
                  </a:effectLst>
                </a:rPr>
                <a:t>Creek</a:t>
              </a:r>
              <a:endParaRPr lang="en-US" sz="2000" b="1" dirty="0">
                <a:solidFill>
                  <a:srgbClr val="FF0000"/>
                </a:solidFill>
                <a:effectLst>
                  <a:outerShdw dist="50800" dir="7200000" algn="ctr" rotWithShape="0">
                    <a:schemeClr val="tx1"/>
                  </a:outerShdw>
                </a:effectLst>
              </a:endParaRPr>
            </a:p>
          </p:txBody>
        </p:sp>
      </p:grpSp>
      <p:sp>
        <p:nvSpPr>
          <p:cNvPr id="5" name="Rectangle 4"/>
          <p:cNvSpPr/>
          <p:nvPr/>
        </p:nvSpPr>
        <p:spPr>
          <a:xfrm>
            <a:off x="0" y="1143000"/>
            <a:ext cx="9144000" cy="5715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447800" y="2667000"/>
            <a:ext cx="838200" cy="859693"/>
          </a:xfrm>
          <a:prstGeom prst="rect">
            <a:avLst/>
          </a:prstGeom>
          <a:noFill/>
        </p:spPr>
      </p:pic>
      <p:sp>
        <p:nvSpPr>
          <p:cNvPr id="16" name="TextBox 15"/>
          <p:cNvSpPr txBox="1"/>
          <p:nvPr/>
        </p:nvSpPr>
        <p:spPr>
          <a:xfrm>
            <a:off x="685800" y="2057400"/>
            <a:ext cx="8229600" cy="3354765"/>
          </a:xfrm>
          <a:prstGeom prst="rect">
            <a:avLst/>
          </a:prstGeom>
          <a:noFill/>
        </p:spPr>
        <p:txBody>
          <a:bodyPr wrap="square" rtlCol="0">
            <a:spAutoFit/>
          </a:bodyPr>
          <a:lstStyle/>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Indian Territory	</a:t>
            </a:r>
          </a:p>
          <a:p>
            <a:pPr lvl="3">
              <a:buFont typeface="Arial" pitchFamily="34" charset="0"/>
              <a:buChar char="•"/>
            </a:pPr>
            <a:r>
              <a:rPr lang="en-US" sz="4800" b="1" i="1" spc="100" dirty="0" smtClean="0">
                <a:solidFill>
                  <a:srgbClr val="00B050"/>
                </a:solidFill>
                <a:effectLst>
                  <a:outerShdw dist="50800" dir="7200000" algn="ctr" rotWithShape="0">
                    <a:schemeClr val="tx1"/>
                  </a:outerShdw>
                </a:effectLst>
                <a:cs typeface="Arial" pitchFamily="34" charset="0"/>
              </a:rPr>
              <a:t> Attributes of new lands</a:t>
            </a:r>
          </a:p>
          <a:p>
            <a:r>
              <a:rPr lang="en-US" sz="4800" b="1" i="1" spc="100" dirty="0" smtClean="0">
                <a:solidFill>
                  <a:srgbClr val="00B050"/>
                </a:solidFill>
                <a:effectLst>
                  <a:outerShdw dist="50800" dir="7200000" algn="ctr" rotWithShape="0">
                    <a:schemeClr val="tx1"/>
                  </a:outerShdw>
                </a:effectLst>
                <a:cs typeface="Arial" pitchFamily="34" charset="0"/>
              </a:rPr>
              <a:t> - How will they get there?</a:t>
            </a:r>
          </a:p>
          <a:p>
            <a:r>
              <a:rPr lang="en-US" sz="4800" b="1" i="1" spc="100" dirty="0" smtClean="0">
                <a:solidFill>
                  <a:srgbClr val="00B050"/>
                </a:solidFill>
                <a:effectLst>
                  <a:outerShdw dist="50800" dir="7200000" algn="ctr" rotWithShape="0">
                    <a:schemeClr val="tx1"/>
                  </a:outerShdw>
                </a:effectLst>
                <a:cs typeface="Arial" pitchFamily="34" charset="0"/>
              </a:rPr>
              <a:t> - What will they find there?</a:t>
            </a:r>
          </a:p>
          <a:p>
            <a:endParaRPr lang="en-US" sz="2000" b="1" i="1" spc="100" dirty="0" smtClean="0">
              <a:solidFill>
                <a:srgbClr val="00B050"/>
              </a:solidFill>
              <a:effectLst>
                <a:outerShdw dist="50800" dir="7200000" algn="ctr" rotWithShape="0">
                  <a:schemeClr val="tx1"/>
                </a:outerShdw>
              </a:effectLst>
              <a:cs typeface="Arial" pitchFamily="34" charset="0"/>
            </a:endParaRPr>
          </a:p>
        </p:txBody>
      </p:sp>
      <p:grpSp>
        <p:nvGrpSpPr>
          <p:cNvPr id="40" name="Group 39"/>
          <p:cNvGrpSpPr/>
          <p:nvPr/>
        </p:nvGrpSpPr>
        <p:grpSpPr>
          <a:xfrm>
            <a:off x="990600" y="1295400"/>
            <a:ext cx="7239000" cy="1545493"/>
            <a:chOff x="990600" y="1295400"/>
            <a:chExt cx="7239000" cy="1545493"/>
          </a:xfrm>
        </p:grpSpPr>
        <p:sp>
          <p:nvSpPr>
            <p:cNvPr id="6" name="TextBox 5"/>
            <p:cNvSpPr txBox="1"/>
            <p:nvPr/>
          </p:nvSpPr>
          <p:spPr>
            <a:xfrm>
              <a:off x="990600" y="1295400"/>
              <a:ext cx="7239000" cy="830997"/>
            </a:xfrm>
            <a:prstGeom prst="rect">
              <a:avLst/>
            </a:prstGeom>
            <a:noFill/>
          </p:spPr>
          <p:txBody>
            <a:bodyPr wrap="square" rtlCol="0">
              <a:spAutoFit/>
            </a:bodyPr>
            <a:lstStyle/>
            <a:p>
              <a:r>
                <a:rPr lang="en-US" sz="4800" b="1" i="1" spc="100" dirty="0" smtClean="0">
                  <a:solidFill>
                    <a:srgbClr val="00B050"/>
                  </a:solidFill>
                  <a:effectLst>
                    <a:outerShdw dist="50800" dir="7200000" algn="ctr" rotWithShape="0">
                      <a:schemeClr val="tx1"/>
                    </a:outerShdw>
                  </a:effectLst>
                  <a:cs typeface="Arial" pitchFamily="34" charset="0"/>
                </a:rPr>
                <a:t> - Where will they go?</a:t>
              </a:r>
            </a:p>
          </p:txBody>
        </p:sp>
        <p:pic>
          <p:nvPicPr>
            <p:cNvPr id="35" name="Picture 2" descr="C:\Users\Sandra\AppData\Local\Microsoft\Windows\INetCache\IE\4R66FJPI\117px-Bueno-verde[1].png"/>
            <p:cNvPicPr>
              <a:picLocks noChangeAspect="1" noChangeArrowheads="1"/>
            </p:cNvPicPr>
            <p:nvPr/>
          </p:nvPicPr>
          <p:blipFill>
            <a:blip r:embed="rId3"/>
            <a:srcRect/>
            <a:stretch>
              <a:fillRect/>
            </a:stretch>
          </p:blipFill>
          <p:spPr bwMode="auto">
            <a:xfrm>
              <a:off x="1371600" y="1981200"/>
              <a:ext cx="838200" cy="859693"/>
            </a:xfrm>
            <a:prstGeom prst="rect">
              <a:avLst/>
            </a:prstGeom>
            <a:noFill/>
          </p:spPr>
        </p:pic>
      </p:grpSp>
      <p:sp useBgFill="1">
        <p:nvSpPr>
          <p:cNvPr id="38" name="TextBox 37"/>
          <p:cNvSpPr txBox="1"/>
          <p:nvPr/>
        </p:nvSpPr>
        <p:spPr>
          <a:xfrm>
            <a:off x="0" y="685800"/>
            <a:ext cx="9144000" cy="523220"/>
          </a:xfrm>
          <a:prstGeom prst="rect">
            <a:avLst/>
          </a:prstGeom>
        </p:spPr>
        <p:txBody>
          <a:bodyPr wrap="square" rtlCol="0" anchor="ctr" anchorCtr="0">
            <a:spAutoFit/>
          </a:bodyPr>
          <a:lstStyle/>
          <a:p>
            <a:pPr marL="0" lvl="2"/>
            <a:r>
              <a:rPr lang="en-US" sz="2800" b="1" spc="30" dirty="0" smtClean="0"/>
              <a:t>						   HOMELANDS</a:t>
            </a:r>
            <a:endParaRPr lang="en-US" sz="2800" b="1" spc="30" dirty="0"/>
          </a:p>
        </p:txBody>
      </p:sp>
      <p:sp useBgFill="1">
        <p:nvSpPr>
          <p:cNvPr id="39" name="TextBox 38"/>
          <p:cNvSpPr txBox="1"/>
          <p:nvPr/>
        </p:nvSpPr>
        <p:spPr>
          <a:xfrm>
            <a:off x="838200" y="685800"/>
            <a:ext cx="3124200" cy="523220"/>
          </a:xfrm>
          <a:prstGeom prst="rect">
            <a:avLst/>
          </a:prstGeom>
        </p:spPr>
        <p:txBody>
          <a:bodyPr wrap="square" rtlCol="0" anchor="ctr" anchorCtr="0">
            <a:spAutoFit/>
          </a:bodyPr>
          <a:lstStyle/>
          <a:p>
            <a:pPr marL="0" lvl="2"/>
            <a:r>
              <a:rPr lang="en-US" sz="2800" b="1" spc="30" dirty="0" smtClean="0"/>
              <a:t>	NEW LANDS</a:t>
            </a:r>
            <a:endParaRPr lang="en-US" sz="2800" b="1" spc="30" dirty="0"/>
          </a:p>
        </p:txBody>
      </p:sp>
      <p:sp useBgFill="1">
        <p:nvSpPr>
          <p:cNvPr id="33" name="TextBox 3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8"/>
                                        </p:tgtEl>
                                      </p:cBhvr>
                                    </p:animEffect>
                                    <p:set>
                                      <p:cBhvr>
                                        <p:cTn id="13" dur="1" fill="hold">
                                          <p:stCondLst>
                                            <p:cond delay="999"/>
                                          </p:stCondLst>
                                        </p:cTn>
                                        <p:tgtEl>
                                          <p:spTgt spid="3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39"/>
                                        </p:tgtEl>
                                      </p:cBhvr>
                                    </p:animEffect>
                                    <p:set>
                                      <p:cBhvr>
                                        <p:cTn id="16" dur="1" fill="hold">
                                          <p:stCondLst>
                                            <p:cond delay="999"/>
                                          </p:stCondLst>
                                        </p:cTn>
                                        <p:tgtEl>
                                          <p:spTgt spid="39"/>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1000"/>
                                        <p:tgtEl>
                                          <p:spTgt spid="16">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xEl>
                                              <p:pRg st="1" end="1"/>
                                            </p:txEl>
                                          </p:spTgt>
                                        </p:tgtEl>
                                        <p:attrNameLst>
                                          <p:attrName>style.visibility</p:attrName>
                                        </p:attrNameLst>
                                      </p:cBhvr>
                                      <p:to>
                                        <p:strVal val="visible"/>
                                      </p:to>
                                    </p:set>
                                    <p:animEffect transition="in" filter="fade">
                                      <p:cBhvr>
                                        <p:cTn id="25" dur="1000"/>
                                        <p:tgtEl>
                                          <p:spTgt spid="16">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fade">
                                      <p:cBhvr>
                                        <p:cTn id="28" dur="1000"/>
                                        <p:tgtEl>
                                          <p:spTgt spid="16">
                                            <p:txEl>
                                              <p:pRg st="2" end="2"/>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xEl>
                                              <p:pRg st="3" end="3"/>
                                            </p:txEl>
                                          </p:spTgt>
                                        </p:tgtEl>
                                        <p:attrNameLst>
                                          <p:attrName>style.visibility</p:attrName>
                                        </p:attrNameLst>
                                      </p:cBhvr>
                                      <p:to>
                                        <p:strVal val="visible"/>
                                      </p:to>
                                    </p:set>
                                    <p:animEffect transition="in" filter="fade">
                                      <p:cBhvr>
                                        <p:cTn id="31" dur="1000"/>
                                        <p:tgtEl>
                                          <p:spTgt spid="16">
                                            <p:txEl>
                                              <p:pRg st="3" end="3"/>
                                            </p:txEl>
                                          </p:spTgt>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wipe(down)">
                                      <p:cBhvr>
                                        <p:cTn id="42" dur="10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p:cBhvr override="childStyle">
                                        <p:cTn id="46" dur="1000" fill="hold"/>
                                        <p:tgtEl>
                                          <p:spTgt spid="16">
                                            <p:txEl>
                                              <p:pRg st="2" end="2"/>
                                            </p:txEl>
                                          </p:spTgt>
                                        </p:tgtEl>
                                        <p:attrNameLst>
                                          <p:attrName>style.color</p:attrName>
                                        </p:attrNameLst>
                                      </p:cBhvr>
                                      <p:to>
                                        <a:srgbClr val="FF0000"/>
                                      </p:to>
                                    </p:animClr>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0" nodeType="clickEffect">
                                  <p:stCondLst>
                                    <p:cond delay="0"/>
                                  </p:stCondLst>
                                  <p:childTnLst>
                                    <p:animEffect transition="out" filter="fade">
                                      <p:cBhvr>
                                        <p:cTn id="50" dur="1000"/>
                                        <p:tgtEl>
                                          <p:spTgt spid="3"/>
                                        </p:tgtEl>
                                      </p:cBhvr>
                                    </p:animEffect>
                                    <p:set>
                                      <p:cBhvr>
                                        <p:cTn id="51" dur="1" fill="hold">
                                          <p:stCondLst>
                                            <p:cond delay="999"/>
                                          </p:stCondLst>
                                        </p:cTn>
                                        <p:tgtEl>
                                          <p:spTgt spid="3"/>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1026"/>
                                        </p:tgtEl>
                                      </p:cBhvr>
                                    </p:animEffect>
                                    <p:set>
                                      <p:cBhvr>
                                        <p:cTn id="54" dur="1" fill="hold">
                                          <p:stCondLst>
                                            <p:cond delay="999"/>
                                          </p:stCondLst>
                                        </p:cTn>
                                        <p:tgtEl>
                                          <p:spTgt spid="1026"/>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5"/>
                                        </p:tgtEl>
                                      </p:cBhvr>
                                    </p:animEffect>
                                    <p:set>
                                      <p:cBhvr>
                                        <p:cTn id="57" dur="1" fill="hold">
                                          <p:stCondLst>
                                            <p:cond delay="999"/>
                                          </p:stCondLst>
                                        </p:cTn>
                                        <p:tgtEl>
                                          <p:spTgt spid="5"/>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xEl>
                                              <p:pRg st="0" end="0"/>
                                            </p:txEl>
                                          </p:spTgt>
                                        </p:tgtEl>
                                      </p:cBhvr>
                                    </p:animEffect>
                                    <p:set>
                                      <p:cBhvr>
                                        <p:cTn id="63" dur="1" fill="hold">
                                          <p:stCondLst>
                                            <p:cond delay="999"/>
                                          </p:stCondLst>
                                        </p:cTn>
                                        <p:tgtEl>
                                          <p:spTgt spid="16">
                                            <p:txEl>
                                              <p:pRg st="0" end="0"/>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6">
                                            <p:txEl>
                                              <p:pRg st="1" end="1"/>
                                            </p:txEl>
                                          </p:spTgt>
                                        </p:tgtEl>
                                      </p:cBhvr>
                                    </p:animEffect>
                                    <p:set>
                                      <p:cBhvr>
                                        <p:cTn id="66" dur="1" fill="hold">
                                          <p:stCondLst>
                                            <p:cond delay="999"/>
                                          </p:stCondLst>
                                        </p:cTn>
                                        <p:tgtEl>
                                          <p:spTgt spid="16">
                                            <p:txEl>
                                              <p:pRg st="1" end="1"/>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6">
                                            <p:txEl>
                                              <p:pRg st="2" end="2"/>
                                            </p:txEl>
                                          </p:spTgt>
                                        </p:tgtEl>
                                      </p:cBhvr>
                                    </p:animEffect>
                                    <p:set>
                                      <p:cBhvr>
                                        <p:cTn id="69" dur="1" fill="hold">
                                          <p:stCondLst>
                                            <p:cond delay="999"/>
                                          </p:stCondLst>
                                        </p:cTn>
                                        <p:tgtEl>
                                          <p:spTgt spid="16">
                                            <p:txEl>
                                              <p:pRg st="2" end="2"/>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6">
                                            <p:txEl>
                                              <p:pRg st="3" end="3"/>
                                            </p:txEl>
                                          </p:spTgt>
                                        </p:tgtEl>
                                      </p:cBhvr>
                                    </p:animEffect>
                                    <p:set>
                                      <p:cBhvr>
                                        <p:cTn id="72" dur="1" fill="hold">
                                          <p:stCondLst>
                                            <p:cond delay="999"/>
                                          </p:stCondLst>
                                        </p:cTn>
                                        <p:tgtEl>
                                          <p:spTgt spid="16">
                                            <p:txEl>
                                              <p:pRg st="3" end="3"/>
                                            </p:txEl>
                                          </p:spTgt>
                                        </p:tgtEl>
                                        <p:attrNameLst>
                                          <p:attrName>style.visibility</p:attrName>
                                        </p:attrNameLst>
                                      </p:cBhvr>
                                      <p:to>
                                        <p:strVal val="hidden"/>
                                      </p:to>
                                    </p:set>
                                  </p:childTnLst>
                                </p:cTn>
                              </p:par>
                              <p:par>
                                <p:cTn id="73" presetID="42" presetClass="entr" presetSubtype="0" fill="hold" grpId="0" nodeType="withEffect">
                                  <p:stCondLst>
                                    <p:cond delay="50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1000"/>
                                        <p:tgtEl>
                                          <p:spTgt spid="33"/>
                                        </p:tgtEl>
                                      </p:cBhvr>
                                    </p:animEffect>
                                    <p:anim calcmode="lin" valueType="num">
                                      <p:cBhvr>
                                        <p:cTn id="76" dur="1000" fill="hold"/>
                                        <p:tgtEl>
                                          <p:spTgt spid="33"/>
                                        </p:tgtEl>
                                        <p:attrNameLst>
                                          <p:attrName>ppt_x</p:attrName>
                                        </p:attrNameLst>
                                      </p:cBhvr>
                                      <p:tavLst>
                                        <p:tav tm="0">
                                          <p:val>
                                            <p:strVal val="#ppt_x"/>
                                          </p:val>
                                        </p:tav>
                                        <p:tav tm="100000">
                                          <p:val>
                                            <p:strVal val="#ppt_x"/>
                                          </p:val>
                                        </p:tav>
                                      </p:tavLst>
                                    </p:anim>
                                    <p:anim calcmode="lin" valueType="num">
                                      <p:cBhvr>
                                        <p:cTn id="7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16" grpId="0" uiExpand="1" build="allAtOnce"/>
      <p:bldP spid="16" grpId="1" build="allAtOnce"/>
      <p:bldP spid="38" grpId="0" animBg="1"/>
      <p:bldP spid="39" grpId="0" animBg="1"/>
      <p:bldP spid="3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2"/>
          <p:cNvGrpSpPr/>
          <p:nvPr/>
        </p:nvGrpSpPr>
        <p:grpSpPr>
          <a:xfrm>
            <a:off x="-115937" y="1216152"/>
            <a:ext cx="9412337" cy="5888182"/>
            <a:chOff x="-115937" y="1216152"/>
            <a:chExt cx="9412337" cy="5888182"/>
          </a:xfrm>
        </p:grpSpPr>
        <p:grpSp>
          <p:nvGrpSpPr>
            <p:cNvPr id="3" name="Group 30"/>
            <p:cNvGrpSpPr/>
            <p:nvPr/>
          </p:nvGrpSpPr>
          <p:grpSpPr>
            <a:xfrm>
              <a:off x="-115937" y="1216152"/>
              <a:ext cx="9412337" cy="5888182"/>
              <a:chOff x="-108528" y="1219200"/>
              <a:chExt cx="9412337" cy="5888182"/>
            </a:xfrm>
          </p:grpSpPr>
          <p:pic>
            <p:nvPicPr>
              <p:cNvPr id="5" name="Picture 4"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6" name="Freeform 5"/>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9"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10" name="Freeform 9"/>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pic>
          <p:nvPicPr>
            <p:cNvPr id="4" name="Picture 2" descr="Related image"/>
            <p:cNvPicPr preferRelativeResize="0">
              <a:picLocks noChangeAspect="1" noChangeArrowheads="1"/>
            </p:cNvPicPr>
            <p:nvPr/>
          </p:nvPicPr>
          <p:blipFill>
            <a:blip r:embed="rId2"/>
            <a:srcRect l="38431" t="38508" r="48102" b="54857"/>
            <a:stretch>
              <a:fillRect/>
            </a:stretch>
          </p:blipFill>
          <p:spPr bwMode="auto">
            <a:xfrm>
              <a:off x="1524000" y="1447800"/>
              <a:ext cx="2057400" cy="685800"/>
            </a:xfrm>
            <a:prstGeom prst="rect">
              <a:avLst/>
            </a:prstGeom>
            <a:noFill/>
            <a:ln w="76200">
              <a:noFill/>
            </a:ln>
          </p:spPr>
        </p:pic>
      </p:grpSp>
      <p:pic>
        <p:nvPicPr>
          <p:cNvPr id="152580" name="Picture 4"/>
          <p:cNvPicPr>
            <a:picLocks noChangeAspect="1" noChangeArrowheads="1"/>
          </p:cNvPicPr>
          <p:nvPr/>
        </p:nvPicPr>
        <p:blipFill>
          <a:blip r:embed="rId3"/>
          <a:srcRect l="2169" b="3781"/>
          <a:stretch>
            <a:fillRect/>
          </a:stretch>
        </p:blipFill>
        <p:spPr bwMode="auto">
          <a:xfrm>
            <a:off x="2209800" y="2141537"/>
            <a:ext cx="6872288" cy="3878263"/>
          </a:xfrm>
          <a:prstGeom prst="rect">
            <a:avLst/>
          </a:prstGeom>
          <a:noFill/>
          <a:ln w="50800">
            <a:solidFill>
              <a:schemeClr val="tx1"/>
            </a:solidFill>
            <a:miter lim="800000"/>
            <a:headEnd/>
            <a:tailEnd/>
          </a:ln>
          <a:effectLst/>
        </p:spPr>
      </p:pic>
      <p:pic>
        <p:nvPicPr>
          <p:cNvPr id="17"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16" name="TextBox 1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useBgFill="1">
        <p:nvSpPr>
          <p:cNvPr id="18" name="TextBox 17"/>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grpSp>
        <p:nvGrpSpPr>
          <p:cNvPr id="12" name="Group 32"/>
          <p:cNvGrpSpPr/>
          <p:nvPr/>
        </p:nvGrpSpPr>
        <p:grpSpPr>
          <a:xfrm>
            <a:off x="3442250" y="2948793"/>
            <a:ext cx="4647443" cy="4034253"/>
            <a:chOff x="3442250" y="2948793"/>
            <a:chExt cx="4647443" cy="4034253"/>
          </a:xfrm>
        </p:grpSpPr>
        <p:sp>
          <p:nvSpPr>
            <p:cNvPr id="30" name="Freeform 29"/>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
            <p:cNvPicPr>
              <a:picLocks noChangeAspect="1" noChangeArrowheads="1"/>
            </p:cNvPicPr>
            <p:nvPr/>
          </p:nvPicPr>
          <p:blipFill>
            <a:blip r:embed="rId4"/>
            <a:srcRect l="53502" t="3197"/>
            <a:stretch>
              <a:fillRect/>
            </a:stretch>
          </p:blipFill>
          <p:spPr bwMode="auto">
            <a:xfrm rot="301871">
              <a:off x="5108021" y="2948793"/>
              <a:ext cx="1294548" cy="1854426"/>
            </a:xfrm>
            <a:prstGeom prst="rect">
              <a:avLst/>
            </a:prstGeom>
            <a:noFill/>
            <a:ln w="9525">
              <a:noFill/>
              <a:miter lim="800000"/>
              <a:headEnd/>
              <a:tailEnd/>
            </a:ln>
            <a:effectLst/>
          </p:spPr>
        </p:pic>
        <p:pic>
          <p:nvPicPr>
            <p:cNvPr id="32" name="Picture 1"/>
            <p:cNvPicPr>
              <a:picLocks noChangeAspect="1" noChangeArrowheads="1"/>
            </p:cNvPicPr>
            <p:nvPr/>
          </p:nvPicPr>
          <p:blipFill>
            <a:blip r:embed="rId4"/>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sp>
        <p:nvSpPr>
          <p:cNvPr id="37" name="Rectangle 36"/>
          <p:cNvSpPr/>
          <p:nvPr/>
        </p:nvSpPr>
        <p:spPr>
          <a:xfrm>
            <a:off x="6793880" y="6168202"/>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38" name="Rectangle 37"/>
          <p:cNvSpPr/>
          <p:nvPr/>
        </p:nvSpPr>
        <p:spPr>
          <a:xfrm>
            <a:off x="5407349" y="3276600"/>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39" name="Rectangle 38"/>
          <p:cNvSpPr/>
          <p:nvPr/>
        </p:nvSpPr>
        <p:spPr>
          <a:xfrm>
            <a:off x="3860647" y="3429000"/>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40" name="Rectangle 39"/>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41" name="Rectangle 40"/>
          <p:cNvSpPr/>
          <p:nvPr/>
        </p:nvSpPr>
        <p:spPr>
          <a:xfrm>
            <a:off x="5257216" y="4191000"/>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13" name="Group 20"/>
          <p:cNvGrpSpPr/>
          <p:nvPr/>
        </p:nvGrpSpPr>
        <p:grpSpPr>
          <a:xfrm>
            <a:off x="2053389" y="2269957"/>
            <a:ext cx="3962400" cy="1042737"/>
            <a:chOff x="2053389" y="2269957"/>
            <a:chExt cx="3962400" cy="1042737"/>
          </a:xfrm>
        </p:grpSpPr>
        <p:sp>
          <p:nvSpPr>
            <p:cNvPr id="19" name="Freeform 18"/>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2" name="Freeform 21"/>
          <p:cNvSpPr/>
          <p:nvPr/>
        </p:nvSpPr>
        <p:spPr>
          <a:xfrm>
            <a:off x="1513839" y="3208867"/>
            <a:ext cx="3735493" cy="257386"/>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728720 w 3735493"/>
              <a:gd name="connsiteY0" fmla="*/ 174413 h 257386"/>
              <a:gd name="connsiteX1" fmla="*/ 3627120 w 3735493"/>
              <a:gd name="connsiteY1" fmla="*/ 123613 h 257386"/>
              <a:gd name="connsiteX2" fmla="*/ 3078480 w 3735493"/>
              <a:gd name="connsiteY2" fmla="*/ 93133 h 257386"/>
              <a:gd name="connsiteX3" fmla="*/ 2570480 w 3735493"/>
              <a:gd name="connsiteY3" fmla="*/ 93133 h 257386"/>
              <a:gd name="connsiteX4" fmla="*/ 2225040 w 3735493"/>
              <a:gd name="connsiteY4" fmla="*/ 194733 h 257386"/>
              <a:gd name="connsiteX5" fmla="*/ 1818640 w 3735493"/>
              <a:gd name="connsiteY5" fmla="*/ 255693 h 257386"/>
              <a:gd name="connsiteX6" fmla="*/ 1178560 w 3735493"/>
              <a:gd name="connsiteY6" fmla="*/ 184573 h 257386"/>
              <a:gd name="connsiteX7" fmla="*/ 386080 w 3735493"/>
              <a:gd name="connsiteY7" fmla="*/ 11853 h 257386"/>
              <a:gd name="connsiteX8" fmla="*/ 0 w 3735493"/>
              <a:gd name="connsiteY8" fmla="*/ 113453 h 25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35493" h="257386">
                <a:moveTo>
                  <a:pt x="3728720" y="174413"/>
                </a:moveTo>
                <a:cubicBezTo>
                  <a:pt x="3667760" y="71120"/>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chemeClr val="accent6">
                <a:lumMod val="75000"/>
              </a:schemeClr>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4" name="Group 24"/>
          <p:cNvGrpSpPr/>
          <p:nvPr/>
        </p:nvGrpSpPr>
        <p:grpSpPr>
          <a:xfrm>
            <a:off x="762000" y="3264747"/>
            <a:ext cx="3454400" cy="673946"/>
            <a:chOff x="762000" y="3264747"/>
            <a:chExt cx="3454400" cy="673946"/>
          </a:xfrm>
        </p:grpSpPr>
        <p:sp>
          <p:nvSpPr>
            <p:cNvPr id="23" name="Freeform 22"/>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Freeform 25"/>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5254052" y="3410262"/>
            <a:ext cx="277318" cy="577122"/>
          </a:xfrm>
          <a:custGeom>
            <a:avLst/>
            <a:gdLst>
              <a:gd name="connsiteX0" fmla="*/ 277318 w 277318"/>
              <a:gd name="connsiteY0" fmla="*/ 577122 h 577122"/>
              <a:gd name="connsiteX1" fmla="*/ 104932 w 277318"/>
              <a:gd name="connsiteY1" fmla="*/ 269823 h 577122"/>
              <a:gd name="connsiteX2" fmla="*/ 0 w 277318"/>
              <a:gd name="connsiteY2" fmla="*/ 0 h 577122"/>
            </a:gdLst>
            <a:ahLst/>
            <a:cxnLst>
              <a:cxn ang="0">
                <a:pos x="connsiteX0" y="connsiteY0"/>
              </a:cxn>
              <a:cxn ang="0">
                <a:pos x="connsiteX1" y="connsiteY1"/>
              </a:cxn>
              <a:cxn ang="0">
                <a:pos x="connsiteX2" y="connsiteY2"/>
              </a:cxn>
            </a:cxnLst>
            <a:rect l="l" t="t" r="r" b="b"/>
            <a:pathLst>
              <a:path w="277318" h="577122">
                <a:moveTo>
                  <a:pt x="277318" y="577122"/>
                </a:moveTo>
                <a:cubicBezTo>
                  <a:pt x="214235" y="471566"/>
                  <a:pt x="151152" y="366010"/>
                  <a:pt x="104932" y="269823"/>
                </a:cubicBezTo>
                <a:cubicBezTo>
                  <a:pt x="58712" y="173636"/>
                  <a:pt x="29356" y="86818"/>
                  <a:pt x="0" y="0"/>
                </a:cubicBezTo>
              </a:path>
            </a:pathLst>
          </a:custGeom>
          <a:ln w="63500">
            <a:solidFill>
              <a:srgbClr val="FF33CC"/>
            </a:solidFill>
            <a:prstDash val="sysDot"/>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wipe(right)">
                                      <p:cBhvr>
                                        <p:cTn id="7" dur="1000"/>
                                        <p:tgtEl>
                                          <p:spTgt spid="15258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50000" decel="50000" fill="hold" nodeType="clickEffect">
                                  <p:stCondLst>
                                    <p:cond delay="0"/>
                                  </p:stCondLst>
                                  <p:childTnLst>
                                    <p:animScale>
                                      <p:cBhvr>
                                        <p:cTn id="11" dur="1000" fill="hold"/>
                                        <p:tgtEl>
                                          <p:spTgt spid="152580"/>
                                        </p:tgtEl>
                                      </p:cBhvr>
                                      <p:by x="135000" y="135000"/>
                                    </p:animScale>
                                  </p:childTnLst>
                                </p:cTn>
                              </p:par>
                              <p:par>
                                <p:cTn id="12" presetID="35" presetClass="path" presetSubtype="0" accel="50000" decel="50000" fill="hold" nodeType="withEffect">
                                  <p:stCondLst>
                                    <p:cond delay="0"/>
                                  </p:stCondLst>
                                  <p:childTnLst>
                                    <p:animMotion origin="layout" path="M -1.11111E-6 2.59259E-6 L -0.11736 0.0162 " pathEditMode="relative" rAng="0" ptsTypes="AA">
                                      <p:cBhvr>
                                        <p:cTn id="13" dur="1000" fill="hold"/>
                                        <p:tgtEl>
                                          <p:spTgt spid="152580"/>
                                        </p:tgtEl>
                                        <p:attrNameLst>
                                          <p:attrName>ppt_x</p:attrName>
                                          <p:attrName>ppt_y</p:attrName>
                                        </p:attrNameLst>
                                      </p:cBhvr>
                                      <p:rCtr x="-59" y="8"/>
                                    </p:animMotion>
                                  </p:childTnLst>
                                </p:cTn>
                              </p:par>
                              <p:par>
                                <p:cTn id="14" presetID="10" presetClass="exit" presetSubtype="0" fill="hold" nodeType="withEffect">
                                  <p:stCondLst>
                                    <p:cond delay="5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152580"/>
                                        </p:tgtEl>
                                      </p:cBhvr>
                                    </p:animEffect>
                                    <p:set>
                                      <p:cBhvr>
                                        <p:cTn id="19" dur="1" fill="hold">
                                          <p:stCondLst>
                                            <p:cond delay="999"/>
                                          </p:stCondLst>
                                        </p:cTn>
                                        <p:tgtEl>
                                          <p:spTgt spid="152580"/>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1000" fill="hold"/>
                                        <p:tgtEl>
                                          <p:spTgt spid="38"/>
                                        </p:tgtEl>
                                        <p:attrNameLst>
                                          <p:attrName>ppt_w</p:attrName>
                                        </p:attrNameLst>
                                      </p:cBhvr>
                                      <p:tavLst>
                                        <p:tav tm="0">
                                          <p:val>
                                            <p:fltVal val="0"/>
                                          </p:val>
                                        </p:tav>
                                        <p:tav tm="100000">
                                          <p:val>
                                            <p:strVal val="#ppt_w"/>
                                          </p:val>
                                        </p:tav>
                                      </p:tavLst>
                                    </p:anim>
                                    <p:anim calcmode="lin" valueType="num">
                                      <p:cBhvr>
                                        <p:cTn id="38" dur="1000" fill="hold"/>
                                        <p:tgtEl>
                                          <p:spTgt spid="38"/>
                                        </p:tgtEl>
                                        <p:attrNameLst>
                                          <p:attrName>ppt_h</p:attrName>
                                        </p:attrNameLst>
                                      </p:cBhvr>
                                      <p:tavLst>
                                        <p:tav tm="0">
                                          <p:val>
                                            <p:fltVal val="0"/>
                                          </p:val>
                                        </p:tav>
                                        <p:tav tm="100000">
                                          <p:val>
                                            <p:strVal val="#ppt_h"/>
                                          </p:val>
                                        </p:tav>
                                      </p:tavLst>
                                    </p:anim>
                                    <p:animEffect transition="in" filter="fade">
                                      <p:cBhvr>
                                        <p:cTn id="39" dur="1000"/>
                                        <p:tgtEl>
                                          <p:spTgt spid="38"/>
                                        </p:tgtEl>
                                      </p:cBhvr>
                                    </p:animEffect>
                                  </p:childTnLst>
                                </p:cTn>
                              </p:par>
                            </p:childTnLst>
                          </p:cTn>
                        </p:par>
                        <p:par>
                          <p:cTn id="40" fill="hold">
                            <p:stCondLst>
                              <p:cond delay="1000"/>
                            </p:stCondLst>
                            <p:childTnLst>
                              <p:par>
                                <p:cTn id="41" presetID="22" presetClass="entr" presetSubtype="2"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right)">
                                      <p:cBhvr>
                                        <p:cTn id="43" dur="2000"/>
                                        <p:tgtEl>
                                          <p:spTgt spid="13"/>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right)">
                                      <p:cBhvr>
                                        <p:cTn id="46" dur="20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p:cTn id="51" dur="1000" fill="hold"/>
                                        <p:tgtEl>
                                          <p:spTgt spid="41"/>
                                        </p:tgtEl>
                                        <p:attrNameLst>
                                          <p:attrName>ppt_w</p:attrName>
                                        </p:attrNameLst>
                                      </p:cBhvr>
                                      <p:tavLst>
                                        <p:tav tm="0">
                                          <p:val>
                                            <p:fltVal val="0"/>
                                          </p:val>
                                        </p:tav>
                                        <p:tav tm="100000">
                                          <p:val>
                                            <p:strVal val="#ppt_w"/>
                                          </p:val>
                                        </p:tav>
                                      </p:tavLst>
                                    </p:anim>
                                    <p:anim calcmode="lin" valueType="num">
                                      <p:cBhvr>
                                        <p:cTn id="52" dur="1000" fill="hold"/>
                                        <p:tgtEl>
                                          <p:spTgt spid="41"/>
                                        </p:tgtEl>
                                        <p:attrNameLst>
                                          <p:attrName>ppt_h</p:attrName>
                                        </p:attrNameLst>
                                      </p:cBhvr>
                                      <p:tavLst>
                                        <p:tav tm="0">
                                          <p:val>
                                            <p:fltVal val="0"/>
                                          </p:val>
                                        </p:tav>
                                        <p:tav tm="100000">
                                          <p:val>
                                            <p:strVal val="#ppt_h"/>
                                          </p:val>
                                        </p:tav>
                                      </p:tavLst>
                                    </p:anim>
                                    <p:animEffect transition="in" filter="fade">
                                      <p:cBhvr>
                                        <p:cTn id="53" dur="1000"/>
                                        <p:tgtEl>
                                          <p:spTgt spid="41"/>
                                        </p:tgtEl>
                                      </p:cBhvr>
                                    </p:animEffect>
                                  </p:childTnLst>
                                </p:cTn>
                              </p:par>
                            </p:childTnLst>
                          </p:cTn>
                        </p:par>
                        <p:par>
                          <p:cTn id="54" fill="hold">
                            <p:stCondLst>
                              <p:cond delay="1000"/>
                            </p:stCondLst>
                            <p:childTnLst>
                              <p:par>
                                <p:cTn id="55" presetID="22" presetClass="entr" presetSubtype="4"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1000"/>
                                        <p:tgtEl>
                                          <p:spTgt spid="34"/>
                                        </p:tgtEl>
                                      </p:cBhvr>
                                    </p:animEffect>
                                  </p:childTnLst>
                                </p:cTn>
                              </p:par>
                              <p:par>
                                <p:cTn id="58" presetID="22" presetClass="entr" presetSubtype="2" fill="hold" nodeType="withEffect">
                                  <p:stCondLst>
                                    <p:cond delay="500"/>
                                  </p:stCondLst>
                                  <p:childTnLst>
                                    <p:set>
                                      <p:cBhvr>
                                        <p:cTn id="59" dur="1" fill="hold">
                                          <p:stCondLst>
                                            <p:cond delay="0"/>
                                          </p:stCondLst>
                                        </p:cTn>
                                        <p:tgtEl>
                                          <p:spTgt spid="22"/>
                                        </p:tgtEl>
                                        <p:attrNameLst>
                                          <p:attrName>style.visibility</p:attrName>
                                        </p:attrNameLst>
                                      </p:cBhvr>
                                      <p:to>
                                        <p:strVal val="visible"/>
                                      </p:to>
                                    </p:set>
                                    <p:animEffect transition="in" filter="wipe(right)">
                                      <p:cBhvr>
                                        <p:cTn id="60" dur="2000"/>
                                        <p:tgtEl>
                                          <p:spTgt spid="22"/>
                                        </p:tgtEl>
                                      </p:cBhvr>
                                    </p:animEffect>
                                  </p:childTnLst>
                                </p:cTn>
                              </p:par>
                              <p:par>
                                <p:cTn id="61" presetID="7" presetClass="emph" presetSubtype="2" fill="hold" nodeType="withEffect">
                                  <p:stCondLst>
                                    <p:cond delay="500"/>
                                  </p:stCondLst>
                                  <p:childTnLst>
                                    <p:animClr clrSpc="rgb">
                                      <p:cBhvr>
                                        <p:cTn id="62" dur="500" fill="hold"/>
                                        <p:tgtEl>
                                          <p:spTgt spid="22"/>
                                        </p:tgtEl>
                                        <p:attrNameLst>
                                          <p:attrName>stroke.color</p:attrName>
                                        </p:attrNameLst>
                                      </p:cBhvr>
                                      <p:to>
                                        <a:srgbClr val="FF6699"/>
                                      </p:to>
                                    </p:animClr>
                                    <p:set>
                                      <p:cBhvr>
                                        <p:cTn id="63" dur="500" fill="hold"/>
                                        <p:tgtEl>
                                          <p:spTgt spid="22"/>
                                        </p:tgtEl>
                                        <p:attrNameLst>
                                          <p:attrName>stroke.on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0"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p:cTn id="68" dur="1000" fill="hold"/>
                                        <p:tgtEl>
                                          <p:spTgt spid="39"/>
                                        </p:tgtEl>
                                        <p:attrNameLst>
                                          <p:attrName>ppt_w</p:attrName>
                                        </p:attrNameLst>
                                      </p:cBhvr>
                                      <p:tavLst>
                                        <p:tav tm="0">
                                          <p:val>
                                            <p:fltVal val="0"/>
                                          </p:val>
                                        </p:tav>
                                        <p:tav tm="100000">
                                          <p:val>
                                            <p:strVal val="#ppt_w"/>
                                          </p:val>
                                        </p:tav>
                                      </p:tavLst>
                                    </p:anim>
                                    <p:anim calcmode="lin" valueType="num">
                                      <p:cBhvr>
                                        <p:cTn id="69" dur="1000" fill="hold"/>
                                        <p:tgtEl>
                                          <p:spTgt spid="39"/>
                                        </p:tgtEl>
                                        <p:attrNameLst>
                                          <p:attrName>ppt_h</p:attrName>
                                        </p:attrNameLst>
                                      </p:cBhvr>
                                      <p:tavLst>
                                        <p:tav tm="0">
                                          <p:val>
                                            <p:fltVal val="0"/>
                                          </p:val>
                                        </p:tav>
                                        <p:tav tm="100000">
                                          <p:val>
                                            <p:strVal val="#ppt_h"/>
                                          </p:val>
                                        </p:tav>
                                      </p:tavLst>
                                    </p:anim>
                                    <p:animEffect transition="in" filter="fade">
                                      <p:cBhvr>
                                        <p:cTn id="70" dur="1000"/>
                                        <p:tgtEl>
                                          <p:spTgt spid="39"/>
                                        </p:tgtEl>
                                      </p:cBhvr>
                                    </p:animEffect>
                                  </p:childTnLst>
                                </p:cTn>
                              </p:par>
                            </p:childTnLst>
                          </p:cTn>
                        </p:par>
                        <p:par>
                          <p:cTn id="71" fill="hold">
                            <p:stCondLst>
                              <p:cond delay="1000"/>
                            </p:stCondLst>
                            <p:childTnLst>
                              <p:par>
                                <p:cTn id="72" presetID="22" presetClass="entr" presetSubtype="2" fill="hold" nodeType="after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right)">
                                      <p:cBhvr>
                                        <p:cTn id="74" dur="2000"/>
                                        <p:tgtEl>
                                          <p:spTgt spid="1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p:cTn id="79" dur="1000" fill="hold"/>
                                        <p:tgtEl>
                                          <p:spTgt spid="40"/>
                                        </p:tgtEl>
                                        <p:attrNameLst>
                                          <p:attrName>ppt_w</p:attrName>
                                        </p:attrNameLst>
                                      </p:cBhvr>
                                      <p:tavLst>
                                        <p:tav tm="0">
                                          <p:val>
                                            <p:fltVal val="0"/>
                                          </p:val>
                                        </p:tav>
                                        <p:tav tm="100000">
                                          <p:val>
                                            <p:strVal val="#ppt_w"/>
                                          </p:val>
                                        </p:tav>
                                      </p:tavLst>
                                    </p:anim>
                                    <p:anim calcmode="lin" valueType="num">
                                      <p:cBhvr>
                                        <p:cTn id="80" dur="1000" fill="hold"/>
                                        <p:tgtEl>
                                          <p:spTgt spid="40"/>
                                        </p:tgtEl>
                                        <p:attrNameLst>
                                          <p:attrName>ppt_h</p:attrName>
                                        </p:attrNameLst>
                                      </p:cBhvr>
                                      <p:tavLst>
                                        <p:tav tm="0">
                                          <p:val>
                                            <p:fltVal val="0"/>
                                          </p:val>
                                        </p:tav>
                                        <p:tav tm="100000">
                                          <p:val>
                                            <p:strVal val="#ppt_h"/>
                                          </p:val>
                                        </p:tav>
                                      </p:tavLst>
                                    </p:anim>
                                    <p:animEffect transition="in" filter="fade">
                                      <p:cBhvr>
                                        <p:cTn id="81" dur="1000"/>
                                        <p:tgtEl>
                                          <p:spTgt spid="40"/>
                                        </p:tgtEl>
                                      </p:cBhvr>
                                    </p:animEffect>
                                  </p:childTnLst>
                                </p:cTn>
                              </p:par>
                            </p:childTnLst>
                          </p:cTn>
                        </p:par>
                        <p:par>
                          <p:cTn id="82" fill="hold">
                            <p:stCondLst>
                              <p:cond delay="1000"/>
                            </p:stCondLst>
                            <p:childTnLst>
                              <p:par>
                                <p:cTn id="83" presetID="22" presetClass="entr" presetSubtype="2" fill="hold" grpId="0" nodeType="after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right)">
                                      <p:cBhvr>
                                        <p:cTn id="85" dur="2000"/>
                                        <p:tgtEl>
                                          <p:spTgt spid="2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 calcmode="lin" valueType="num">
                                      <p:cBhvr>
                                        <p:cTn id="90" dur="1000" fill="hold"/>
                                        <p:tgtEl>
                                          <p:spTgt spid="37"/>
                                        </p:tgtEl>
                                        <p:attrNameLst>
                                          <p:attrName>ppt_w</p:attrName>
                                        </p:attrNameLst>
                                      </p:cBhvr>
                                      <p:tavLst>
                                        <p:tav tm="0">
                                          <p:val>
                                            <p:fltVal val="0"/>
                                          </p:val>
                                        </p:tav>
                                        <p:tav tm="100000">
                                          <p:val>
                                            <p:strVal val="#ppt_w"/>
                                          </p:val>
                                        </p:tav>
                                      </p:tavLst>
                                    </p:anim>
                                    <p:anim calcmode="lin" valueType="num">
                                      <p:cBhvr>
                                        <p:cTn id="91" dur="1000" fill="hold"/>
                                        <p:tgtEl>
                                          <p:spTgt spid="37"/>
                                        </p:tgtEl>
                                        <p:attrNameLst>
                                          <p:attrName>ppt_h</p:attrName>
                                        </p:attrNameLst>
                                      </p:cBhvr>
                                      <p:tavLst>
                                        <p:tav tm="0">
                                          <p:val>
                                            <p:fltVal val="0"/>
                                          </p:val>
                                        </p:tav>
                                        <p:tav tm="100000">
                                          <p:val>
                                            <p:strVal val="#ppt_h"/>
                                          </p:val>
                                        </p:tav>
                                      </p:tavLst>
                                    </p:anim>
                                    <p:animEffect transition="in" filter="fade">
                                      <p:cBhvr>
                                        <p:cTn id="92" dur="1000"/>
                                        <p:tgtEl>
                                          <p:spTgt spid="37"/>
                                        </p:tgtEl>
                                      </p:cBhvr>
                                    </p:animEffect>
                                  </p:childTnLst>
                                </p:cTn>
                              </p:par>
                            </p:childTnLst>
                          </p:cTn>
                        </p:par>
                        <p:par>
                          <p:cTn id="93" fill="hold">
                            <p:stCondLst>
                              <p:cond delay="1000"/>
                            </p:stCondLst>
                            <p:childTnLst>
                              <p:par>
                                <p:cTn id="94" presetID="22" presetClass="entr" presetSubtype="2" fill="hold" grpId="0" nodeType="afterEffect">
                                  <p:stCondLst>
                                    <p:cond delay="0"/>
                                  </p:stCondLst>
                                  <p:childTnLst>
                                    <p:set>
                                      <p:cBhvr>
                                        <p:cTn id="95" dur="1" fill="hold">
                                          <p:stCondLst>
                                            <p:cond delay="0"/>
                                          </p:stCondLst>
                                        </p:cTn>
                                        <p:tgtEl>
                                          <p:spTgt spid="27"/>
                                        </p:tgtEl>
                                        <p:attrNameLst>
                                          <p:attrName>style.visibility</p:attrName>
                                        </p:attrNameLst>
                                      </p:cBhvr>
                                      <p:to>
                                        <p:strVal val="visible"/>
                                      </p:to>
                                    </p:set>
                                    <p:animEffect transition="in" filter="wipe(right)">
                                      <p:cBhvr>
                                        <p:cTn id="96"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animBg="1"/>
      <p:bldP spid="38" grpId="0" animBg="1"/>
      <p:bldP spid="39" grpId="0" animBg="1"/>
      <p:bldP spid="40" grpId="0" animBg="1"/>
      <p:bldP spid="41" grpId="0" animBg="1"/>
      <p:bldP spid="22" grpId="0" animBg="1"/>
      <p:bldP spid="26" grpId="0" animBg="1"/>
      <p:bldP spid="27" grpId="0" animBg="1"/>
      <p:bldP spid="34"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8" name="Picture 2" descr="Image result for trail of tears map"/>
          <p:cNvPicPr>
            <a:picLocks noChangeAspect="1" noChangeArrowheads="1"/>
          </p:cNvPicPr>
          <p:nvPr/>
        </p:nvPicPr>
        <p:blipFill>
          <a:blip r:embed="rId2"/>
          <a:srcRect/>
          <a:stretch>
            <a:fillRect/>
          </a:stretch>
        </p:blipFill>
        <p:spPr bwMode="auto">
          <a:xfrm>
            <a:off x="228600" y="428148"/>
            <a:ext cx="8763000" cy="6429852"/>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https://www.warpaths2peacepipes.com/history-of-native-americans/trail-of-tears-map.htm</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5853231"/>
          </a:xfrm>
          <a:prstGeom prst="rect">
            <a:avLst/>
          </a:prstGeom>
        </p:spPr>
        <p:txBody>
          <a:bodyPr wrap="square">
            <a:spAutoFit/>
          </a:bodyPr>
          <a:lstStyle/>
          <a:p>
            <a:r>
              <a:rPr lang="en-US" dirty="0" smtClean="0">
                <a:hlinkClick r:id="rId2"/>
              </a:rPr>
              <a:t>https://www.britannica.com/event/Trail-of-Tears</a:t>
            </a:r>
            <a:endParaRPr lang="en-US" dirty="0" smtClean="0"/>
          </a:p>
          <a:p>
            <a:endParaRPr lang="en-US" dirty="0" smtClean="0"/>
          </a:p>
          <a:p>
            <a:pPr fontAlgn="base"/>
            <a:r>
              <a:rPr lang="en-US" b="1" dirty="0" smtClean="0"/>
              <a:t>	Trail of Tears</a:t>
            </a:r>
            <a:r>
              <a:rPr lang="en-US" dirty="0" smtClean="0"/>
              <a:t>, in U.S. history, the forced relocation during the 1830s of Eastern Woodlands Indians of the Southeast region of the United States (including Cherokee, Creek, Chickasaw, Choctaw, and Seminole, among other nations) to Indian Territory west of the Mississippi River. Estimates based on tribal and military records suggest that approximately 100,000 indigenous people were forced from their homes during that period, which is sometimes known as the removal era, and that some 15,000 died during the journey west. The term Trail of Tears invokes the collective suffering those people experienced, although it is most commonly used in reference to the removal experiences of the Southeast Indians generally and the Cherokee nation specifically. The physical trail consisted of several overland routes and one main water route and, by passage of the Omnibus Public Lands Management Act in 2009, stretched some 5,045 miles (about 8,120 km) across portions of nine states (Alabama, Arkansas, Georgia, Illinois, Kentucky, Missouri, North Carolina, Oklahoma, and Tennessee).</a:t>
            </a:r>
          </a:p>
          <a:p>
            <a:pPr fontAlgn="base"/>
            <a:r>
              <a:rPr lang="en-US" dirty="0" smtClean="0"/>
              <a:t>	The roots of forced relocation lay in greed. The British Proclamation of 1763 designated the region between the Appalachian Mountains and the Mississippi River as Indian Territory. Although that region was to be protected for the exclusive use of indigenous peoples, large numbers of Euro-American land speculators and settlers soon entered. For the most part, the British and, later, U.S. governments ignored these acts of trespass.</a:t>
            </a:r>
          </a:p>
          <a:p>
            <a:pPr fontAlgn="base"/>
            <a:r>
              <a:rPr lang="en-US" dirty="0" smtClean="0"/>
              <a:t>	In 1829 a gold rush occurred on Cherokee land in Georgia. Vast amounts of wealth were at stake: at their peak, Georgia mines produced approximately 300 ounces of gold a day. Land speculators soon demanded that the U.S. Congress devolve to the states the control of all real property owned by tribes and their members. That position was supported by Pres. Andrew Jackson, who was himself an avid speculator. Congress complied by passing the Indian Removal Act (1830). The act entitled the president to negotiate with the eastern nations to effect their removal to tracts of land west of the Mississippi and provided some $500,000 for transportation and for compensation to native landowners. Jackson reiterated his support for the act in various messages to Congress, notably </a:t>
            </a:r>
            <a:r>
              <a:rPr lang="en-US" i="1" dirty="0" smtClean="0"/>
              <a:t>On Indian Removal</a:t>
            </a:r>
            <a:r>
              <a:rPr lang="en-US" dirty="0" smtClean="0"/>
              <a:t> (1830) and </a:t>
            </a:r>
            <a:r>
              <a:rPr lang="en-US" i="1" dirty="0" smtClean="0"/>
              <a:t>A Permanent Habitation for the American Indians</a:t>
            </a:r>
            <a:r>
              <a:rPr lang="en-US" dirty="0" smtClean="0"/>
              <a:t> (1835), which illuminated his political justifications for removal and described some of the outcomes he expected would derive from the relocation process.</a:t>
            </a:r>
          </a:p>
          <a:p>
            <a:pPr fontAlgn="base"/>
            <a:r>
              <a:rPr lang="en-US" dirty="0" smtClean="0"/>
              <a:t>	Indigenous reactions to the Indian Removal Act varied. The Southeast Indians were for the most part tightly organized and heavily invested in agriculture. The farms of the most populous tribes—the Choctaw, Creek, Chickasaw, Seminole, and Cherokee—were particularly coveted by outsiders because they were located in prime agricultural areas and were very well developed. This meant that speculators who purchased such properties could immediately turn a profit: fields had already been cleared, pastures fenced, barns and houses built, and the like. Thus, the Southeast tribes approached federal negotiations with the goal of either reimbursement for or protection of their members’ investments.</a:t>
            </a:r>
          </a:p>
          <a:p>
            <a:pPr fontAlgn="base"/>
            <a:r>
              <a:rPr lang="en-US" dirty="0" smtClean="0"/>
              <a:t>	The Choctaw were the first polity to finalize negotiations: in 1830 they agreed to cede their real property for western land, transportation for themselves and their goods, and logistical support during and after the journey. However, the federal government had no experience in transporting large numbers of civilians, let alone their household effects, farming equipment, and livestock. Bureaucratic ineptitude and corruption caused many Choctaw to die from exposure, malnutrition, exhaustion, and disease while traveling.</a:t>
            </a:r>
          </a:p>
          <a:p>
            <a:pPr fontAlgn="base"/>
            <a:r>
              <a:rPr lang="en-US" dirty="0" smtClean="0"/>
              <a:t>	The Chickasaw signed an initial removal agreement as early as 1830, but negotiations were not finalized until 1832. Skeptical of federal assurances regarding reimbursement for their property, members of the Chickasaw nation sold their landholdings at a profit and financed their own transportation. As a result, their journey, which took place in 1837, had fewer problems than did those of the other Southeast tribes.</a:t>
            </a:r>
          </a:p>
          <a:p>
            <a:pPr fontAlgn="base"/>
            <a:r>
              <a:rPr lang="en-US" dirty="0" smtClean="0"/>
              <a:t>	The Creek also finalized a removal agreement in 1832. However, Euro-American settlers and speculators moved into the planned Creek cessions prematurely, causing conflicts, delays, and fraudulent land sales that delayed the Creek journey until 1836. Federal authorities once again proved incompetent and corrupt, and many Creek people died, often from the same preventable causes that had killed Choctaw travelers.</a:t>
            </a:r>
          </a:p>
          <a:p>
            <a:pPr fontAlgn="base"/>
            <a:r>
              <a:rPr lang="en-US" dirty="0" smtClean="0"/>
              <a:t>	A small group of Seminole leaders negotiated a removal agreement in 1832, but a majority of the tribe protested that the signatories had no authority to represent them. The United States insisted that the agreement should hold, instigating such fierce resistance to removal that the ensuing conflict became known as the Second Seminole War (1835–42). Although many were eventually captured and removed to the west, a substantial number of Seminole people managed to elude the authorities and remain in Florida.</a:t>
            </a:r>
          </a:p>
          <a:p>
            <a:pPr fontAlgn="base"/>
            <a:r>
              <a:rPr lang="en-US" dirty="0" smtClean="0"/>
              <a:t>	The Cherokee chose to use legal action to resist removal. Their lawsuits, notably </a:t>
            </a:r>
            <a:r>
              <a:rPr lang="en-US" i="1" dirty="0" smtClean="0"/>
              <a:t>Cherokee Nation</a:t>
            </a:r>
            <a:r>
              <a:rPr lang="en-US" dirty="0" smtClean="0"/>
              <a:t> v. </a:t>
            </a:r>
            <a:r>
              <a:rPr lang="en-US" i="1" dirty="0" smtClean="0"/>
              <a:t>Georgia</a:t>
            </a:r>
            <a:r>
              <a:rPr lang="en-US" dirty="0" smtClean="0"/>
              <a:t> (1831) and </a:t>
            </a:r>
            <a:r>
              <a:rPr lang="en-US" i="1" dirty="0" smtClean="0"/>
              <a:t>Worcester</a:t>
            </a:r>
            <a:r>
              <a:rPr lang="en-US" dirty="0" smtClean="0"/>
              <a:t> v. </a:t>
            </a:r>
            <a:r>
              <a:rPr lang="en-US" i="1" dirty="0" smtClean="0"/>
              <a:t>Georgia</a:t>
            </a:r>
            <a:r>
              <a:rPr lang="en-US" dirty="0" smtClean="0"/>
              <a:t> (1832), reached the U.S. Supreme Court but ultimately provided no relief. As with the Seminole, a few Cherokee leaders negotiated a removal agreement that was subsequently rejected by the people as a whole. Although several families moved west in the mid-1830s, most believed that their property rights would ultimately be respected. This was not to be the case, and in 1838 the U.S. military began to force Cherokee people from their homes, often at gunpoint. Held in miserable internment camps for days or weeks before their journeys began, many became ill, and most were very poorly equipped for the arduous trip. Those who took the river route were loaded onto boats in which they traveled parts of the Tennessee, Ohio, Mississippi, and Arkansas rivers, eventually arriving at Fort Gibson in Indian Territory. Not until then did the survivors receive much-needed food and supplies. Perhaps 4,000 of the estimated 15,000 Cherokee died on the journey, while some 1,000 avoided internment and built communities in North Carolina.</a:t>
            </a:r>
          </a:p>
          <a:p>
            <a:pPr fontAlgn="base"/>
            <a:r>
              <a:rPr lang="en-US" dirty="0" smtClean="0"/>
              <a:t>	Traditionally, the Northeast Indian nations tended to be more mobile and less politically unified than those of the Southeast. As a result, literally dozens of band-specific removal agreements were negotiated with the peoples of that region between 1830 and 1840. Many of the groups residing in the coniferous forests of the Upper Midwest, such as various bands of Ojibwa and Ho-Chunk, agreed to cede particular tracts of land but retained in perpetuity the right to hunt, fish, and gather wild plants and timber from such properties. 	Groups living in the prairies and deciduous forests of the Lower Midwest, including bands of Sauk, Fox, Iowa, Illinois, and Potawatomi, ceded their land with great reluctance and were moved west in small parties, usually under pressure from speculators, settlers, and the U.S. military. A few groups attempted armed resistance, most notably a band led by the Sauk leader Black Hawk in 1832. Although their experiences are often overshadowed by those of the more-populous Southeast nations, the peoples of the Northeast constituted perhaps one-third to one-half of those who were subject to removal.</a:t>
            </a:r>
          </a:p>
          <a:p>
            <a:pPr fontAlgn="base"/>
            <a:r>
              <a:rPr lang="en-US" dirty="0" smtClean="0"/>
              <a:t>	In 1987 the U.S. Congress designated the Trail of Tears as a National Historic Trail in memory of those who had suffered and died during removal. As mentioned above, the original trail was more than doubled in size in 2009 to reflect the addition of several newly documented routes, as well as roundup and dispersion sites.</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2" name="Group 64"/>
          <p:cNvGrpSpPr/>
          <p:nvPr/>
        </p:nvGrpSpPr>
        <p:grpSpPr>
          <a:xfrm>
            <a:off x="0" y="1676400"/>
            <a:ext cx="9220201" cy="5715000"/>
            <a:chOff x="0" y="1676400"/>
            <a:chExt cx="9220201" cy="5715000"/>
          </a:xfrm>
        </p:grpSpPr>
        <p:pic>
          <p:nvPicPr>
            <p:cNvPr id="41" name="Picture 3"/>
            <p:cNvPicPr>
              <a:picLocks noChangeAspect="1" noChangeArrowheads="1"/>
            </p:cNvPicPr>
            <p:nvPr/>
          </p:nvPicPr>
          <p:blipFill>
            <a:blip r:embed="rId3"/>
            <a:srcRect l="18243"/>
            <a:stretch>
              <a:fillRect/>
            </a:stretch>
          </p:blipFill>
          <p:spPr bwMode="auto">
            <a:xfrm>
              <a:off x="0" y="1676400"/>
              <a:ext cx="9220201" cy="5715000"/>
            </a:xfrm>
            <a:prstGeom prst="rect">
              <a:avLst/>
            </a:prstGeom>
            <a:noFill/>
            <a:ln w="76200">
              <a:solidFill>
                <a:schemeClr val="tx1"/>
              </a:solidFill>
              <a:miter lim="800000"/>
              <a:headEnd/>
              <a:tailEnd/>
            </a:ln>
            <a:effectLst/>
          </p:spPr>
        </p:pic>
        <p:pic>
          <p:nvPicPr>
            <p:cNvPr id="58" name="Picture 3"/>
            <p:cNvPicPr preferRelativeResize="0">
              <a:picLocks noChangeArrowheads="1"/>
            </p:cNvPicPr>
            <p:nvPr/>
          </p:nvPicPr>
          <p:blipFill>
            <a:blip r:embed="rId3"/>
            <a:srcRect l="25000" t="18666" r="70270" b="73334"/>
            <a:stretch>
              <a:fillRect/>
            </a:stretch>
          </p:blipFill>
          <p:spPr bwMode="auto">
            <a:xfrm rot="21131104">
              <a:off x="3420640" y="2741026"/>
              <a:ext cx="1002121" cy="576072"/>
            </a:xfrm>
            <a:prstGeom prst="rect">
              <a:avLst/>
            </a:prstGeom>
            <a:noFill/>
            <a:ln w="76200">
              <a:noFill/>
              <a:miter lim="800000"/>
              <a:headEnd/>
              <a:tailEnd/>
            </a:ln>
            <a:effectLst/>
          </p:spPr>
        </p:pic>
        <p:sp>
          <p:nvSpPr>
            <p:cNvPr id="63" name="Freeform 62"/>
            <p:cNvSpPr/>
            <p:nvPr/>
          </p:nvSpPr>
          <p:spPr>
            <a:xfrm>
              <a:off x="3935506" y="2698376"/>
              <a:ext cx="188259" cy="663389"/>
            </a:xfrm>
            <a:custGeom>
              <a:avLst/>
              <a:gdLst>
                <a:gd name="connsiteX0" fmla="*/ 188259 w 188259"/>
                <a:gd name="connsiteY0" fmla="*/ 0 h 663389"/>
                <a:gd name="connsiteX1" fmla="*/ 134470 w 188259"/>
                <a:gd name="connsiteY1" fmla="*/ 134471 h 663389"/>
                <a:gd name="connsiteX2" fmla="*/ 71718 w 188259"/>
                <a:gd name="connsiteY2" fmla="*/ 259977 h 663389"/>
                <a:gd name="connsiteX3" fmla="*/ 26894 w 188259"/>
                <a:gd name="connsiteY3" fmla="*/ 412377 h 663389"/>
                <a:gd name="connsiteX4" fmla="*/ 0 w 188259"/>
                <a:gd name="connsiteY4" fmla="*/ 663389 h 663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59" h="663389">
                  <a:moveTo>
                    <a:pt x="188259" y="0"/>
                  </a:moveTo>
                  <a:cubicBezTo>
                    <a:pt x="171076" y="45571"/>
                    <a:pt x="153893" y="91142"/>
                    <a:pt x="134470" y="134471"/>
                  </a:cubicBezTo>
                  <a:cubicBezTo>
                    <a:pt x="115047" y="177800"/>
                    <a:pt x="89647" y="213659"/>
                    <a:pt x="71718" y="259977"/>
                  </a:cubicBezTo>
                  <a:cubicBezTo>
                    <a:pt x="53789" y="306295"/>
                    <a:pt x="38847" y="345142"/>
                    <a:pt x="26894" y="412377"/>
                  </a:cubicBezTo>
                  <a:cubicBezTo>
                    <a:pt x="14941" y="479612"/>
                    <a:pt x="7470" y="571500"/>
                    <a:pt x="0" y="663389"/>
                  </a:cubicBezTo>
                </a:path>
              </a:pathLst>
            </a:custGeom>
            <a:ln w="38100">
              <a:solidFill>
                <a:srgbClr val="FEE86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3953435" y="3021106"/>
              <a:ext cx="591671" cy="322729"/>
            </a:xfrm>
            <a:custGeom>
              <a:avLst/>
              <a:gdLst>
                <a:gd name="connsiteX0" fmla="*/ 591671 w 591671"/>
                <a:gd name="connsiteY0" fmla="*/ 0 h 322729"/>
                <a:gd name="connsiteX1" fmla="*/ 421341 w 591671"/>
                <a:gd name="connsiteY1" fmla="*/ 89647 h 322729"/>
                <a:gd name="connsiteX2" fmla="*/ 295836 w 591671"/>
                <a:gd name="connsiteY2" fmla="*/ 143435 h 322729"/>
                <a:gd name="connsiteX3" fmla="*/ 116541 w 591671"/>
                <a:gd name="connsiteY3" fmla="*/ 197223 h 322729"/>
                <a:gd name="connsiteX4" fmla="*/ 0 w 591671"/>
                <a:gd name="connsiteY4" fmla="*/ 322729 h 322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71" h="322729">
                  <a:moveTo>
                    <a:pt x="591671" y="0"/>
                  </a:moveTo>
                  <a:cubicBezTo>
                    <a:pt x="531159" y="32870"/>
                    <a:pt x="470647" y="65741"/>
                    <a:pt x="421341" y="89647"/>
                  </a:cubicBezTo>
                  <a:cubicBezTo>
                    <a:pt x="372035" y="113553"/>
                    <a:pt x="346636" y="125506"/>
                    <a:pt x="295836" y="143435"/>
                  </a:cubicBezTo>
                  <a:cubicBezTo>
                    <a:pt x="245036" y="161364"/>
                    <a:pt x="165847" y="167341"/>
                    <a:pt x="116541" y="197223"/>
                  </a:cubicBezTo>
                  <a:cubicBezTo>
                    <a:pt x="67235" y="227105"/>
                    <a:pt x="33617" y="274917"/>
                    <a:pt x="0" y="322729"/>
                  </a:cubicBezTo>
                </a:path>
              </a:pathLst>
            </a:custGeom>
            <a:ln w="50800">
              <a:solidFill>
                <a:srgbClr val="FED56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grpSp>
        <p:nvGrpSpPr>
          <p:cNvPr id="6" name="Group 5"/>
          <p:cNvGrpSpPr/>
          <p:nvPr/>
        </p:nvGrpSpPr>
        <p:grpSpPr>
          <a:xfrm>
            <a:off x="762000" y="2269957"/>
            <a:ext cx="7327693" cy="4713089"/>
            <a:chOff x="762000" y="2269957"/>
            <a:chExt cx="7327693" cy="4713089"/>
          </a:xfrm>
        </p:grpSpPr>
        <p:grpSp>
          <p:nvGrpSpPr>
            <p:cNvPr id="7" name="Group 6"/>
            <p:cNvGrpSpPr/>
            <p:nvPr/>
          </p:nvGrpSpPr>
          <p:grpSpPr>
            <a:xfrm>
              <a:off x="3442250" y="2953512"/>
              <a:ext cx="4647443" cy="4029534"/>
              <a:chOff x="3442250" y="2953512"/>
              <a:chExt cx="4647443" cy="4029534"/>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4"/>
              <a:srcRect l="53502" t="3197"/>
              <a:stretch>
                <a:fillRect/>
              </a:stretch>
            </p:blipFill>
            <p:spPr bwMode="auto">
              <a:xfrm rot="300000">
                <a:off x="5111496" y="2953512"/>
                <a:ext cx="1294548" cy="1854426"/>
              </a:xfrm>
              <a:prstGeom prst="rect">
                <a:avLst/>
              </a:prstGeom>
              <a:noFill/>
              <a:ln w="9525">
                <a:noFill/>
                <a:miter lim="800000"/>
                <a:headEnd/>
                <a:tailEnd/>
              </a:ln>
              <a:effectLst/>
            </p:spPr>
          </p:pic>
          <p:pic>
            <p:nvPicPr>
              <p:cNvPr id="25" name="Picture 1"/>
              <p:cNvPicPr>
                <a:picLocks noChangeAspect="1" noChangeArrowheads="1"/>
              </p:cNvPicPr>
              <p:nvPr/>
            </p:nvPicPr>
            <p:blipFill>
              <a:blip r:embed="rId4"/>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grpSp>
          <p:nvGrpSpPr>
            <p:cNvPr id="8" name="Group 71"/>
            <p:cNvGrpSpPr>
              <a:grpSpLocks noChangeAspect="1"/>
            </p:cNvGrpSpPr>
            <p:nvPr/>
          </p:nvGrpSpPr>
          <p:grpSpPr>
            <a:xfrm>
              <a:off x="3737237" y="3276603"/>
              <a:ext cx="4187567" cy="3276601"/>
              <a:chOff x="2051999" y="2731388"/>
              <a:chExt cx="4351967" cy="3405241"/>
            </a:xfrm>
          </p:grpSpPr>
          <p:sp>
            <p:nvSpPr>
              <p:cNvPr id="18" name="Rectangle 17"/>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3787678" y="2731388"/>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2180254" y="2889771"/>
                <a:ext cx="1293623"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1" name="Rectangle 20"/>
              <p:cNvSpPr/>
              <p:nvPr/>
            </p:nvSpPr>
            <p:spPr>
              <a:xfrm>
                <a:off x="2051999" y="3598345"/>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22" name="Rectangle 21"/>
              <p:cNvSpPr/>
              <p:nvPr/>
            </p:nvSpPr>
            <p:spPr>
              <a:xfrm>
                <a:off x="3631651" y="3681689"/>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 name="Freeform 11"/>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3" name="Freeform 42"/>
          <p:cNvSpPr/>
          <p:nvPr/>
        </p:nvSpPr>
        <p:spPr>
          <a:xfrm>
            <a:off x="2244416" y="1828800"/>
            <a:ext cx="4223601" cy="1457371"/>
          </a:xfrm>
          <a:custGeom>
            <a:avLst/>
            <a:gdLst>
              <a:gd name="connsiteX0" fmla="*/ 4324350 w 4324350"/>
              <a:gd name="connsiteY0" fmla="*/ 1339850 h 1584325"/>
              <a:gd name="connsiteX1" fmla="*/ 3981450 w 4324350"/>
              <a:gd name="connsiteY1" fmla="*/ 1092200 h 1584325"/>
              <a:gd name="connsiteX2" fmla="*/ 3714750 w 4324350"/>
              <a:gd name="connsiteY2" fmla="*/ 1149350 h 1584325"/>
              <a:gd name="connsiteX3" fmla="*/ 3390900 w 4324350"/>
              <a:gd name="connsiteY3" fmla="*/ 996950 h 1584325"/>
              <a:gd name="connsiteX4" fmla="*/ 3333750 w 4324350"/>
              <a:gd name="connsiteY4" fmla="*/ 806450 h 1584325"/>
              <a:gd name="connsiteX5" fmla="*/ 3238500 w 4324350"/>
              <a:gd name="connsiteY5" fmla="*/ 654050 h 1584325"/>
              <a:gd name="connsiteX6" fmla="*/ 3219450 w 4324350"/>
              <a:gd name="connsiteY6" fmla="*/ 596900 h 1584325"/>
              <a:gd name="connsiteX7" fmla="*/ 3028950 w 4324350"/>
              <a:gd name="connsiteY7" fmla="*/ 654050 h 1584325"/>
              <a:gd name="connsiteX8" fmla="*/ 2876550 w 4324350"/>
              <a:gd name="connsiteY8" fmla="*/ 463550 h 1584325"/>
              <a:gd name="connsiteX9" fmla="*/ 2590800 w 4324350"/>
              <a:gd name="connsiteY9" fmla="*/ 558800 h 1584325"/>
              <a:gd name="connsiteX10" fmla="*/ 2343150 w 4324350"/>
              <a:gd name="connsiteY10" fmla="*/ 711200 h 1584325"/>
              <a:gd name="connsiteX11" fmla="*/ 2152650 w 4324350"/>
              <a:gd name="connsiteY11" fmla="*/ 673100 h 1584325"/>
              <a:gd name="connsiteX12" fmla="*/ 2114550 w 4324350"/>
              <a:gd name="connsiteY12" fmla="*/ 692150 h 1584325"/>
              <a:gd name="connsiteX13" fmla="*/ 1924050 w 4324350"/>
              <a:gd name="connsiteY13" fmla="*/ 501650 h 1584325"/>
              <a:gd name="connsiteX14" fmla="*/ 1657350 w 4324350"/>
              <a:gd name="connsiteY14" fmla="*/ 177800 h 1584325"/>
              <a:gd name="connsiteX15" fmla="*/ 1524000 w 4324350"/>
              <a:gd name="connsiteY15" fmla="*/ 6350 h 1584325"/>
              <a:gd name="connsiteX16" fmla="*/ 1276350 w 4324350"/>
              <a:gd name="connsiteY16" fmla="*/ 215900 h 1584325"/>
              <a:gd name="connsiteX17" fmla="*/ 1181100 w 4324350"/>
              <a:gd name="connsiteY17" fmla="*/ 273050 h 1584325"/>
              <a:gd name="connsiteX18" fmla="*/ 1009650 w 4324350"/>
              <a:gd name="connsiteY18" fmla="*/ 387350 h 1584325"/>
              <a:gd name="connsiteX19" fmla="*/ 933450 w 4324350"/>
              <a:gd name="connsiteY19" fmla="*/ 387350 h 1584325"/>
              <a:gd name="connsiteX20" fmla="*/ 723900 w 4324350"/>
              <a:gd name="connsiteY20" fmla="*/ 692150 h 1584325"/>
              <a:gd name="connsiteX21" fmla="*/ 552450 w 4324350"/>
              <a:gd name="connsiteY21" fmla="*/ 749300 h 1584325"/>
              <a:gd name="connsiteX22" fmla="*/ 438150 w 4324350"/>
              <a:gd name="connsiteY22" fmla="*/ 882650 h 1584325"/>
              <a:gd name="connsiteX23" fmla="*/ 438150 w 4324350"/>
              <a:gd name="connsiteY23" fmla="*/ 1035050 h 1584325"/>
              <a:gd name="connsiteX24" fmla="*/ 400050 w 4324350"/>
              <a:gd name="connsiteY24" fmla="*/ 1225550 h 1584325"/>
              <a:gd name="connsiteX25" fmla="*/ 209550 w 4324350"/>
              <a:gd name="connsiteY25" fmla="*/ 1244600 h 1584325"/>
              <a:gd name="connsiteX26" fmla="*/ 133350 w 4324350"/>
              <a:gd name="connsiteY26" fmla="*/ 1320800 h 1584325"/>
              <a:gd name="connsiteX27" fmla="*/ 76200 w 4324350"/>
              <a:gd name="connsiteY27" fmla="*/ 1473200 h 1584325"/>
              <a:gd name="connsiteX28" fmla="*/ 247650 w 4324350"/>
              <a:gd name="connsiteY28" fmla="*/ 1568450 h 1584325"/>
              <a:gd name="connsiteX29" fmla="*/ 0 w 4324350"/>
              <a:gd name="connsiteY29" fmla="*/ 1568450 h 1584325"/>
              <a:gd name="connsiteX0" fmla="*/ 4324350 w 4324350"/>
              <a:gd name="connsiteY0" fmla="*/ 1209675 h 1454150"/>
              <a:gd name="connsiteX1" fmla="*/ 3981450 w 4324350"/>
              <a:gd name="connsiteY1" fmla="*/ 962025 h 1454150"/>
              <a:gd name="connsiteX2" fmla="*/ 3714750 w 4324350"/>
              <a:gd name="connsiteY2" fmla="*/ 1019175 h 1454150"/>
              <a:gd name="connsiteX3" fmla="*/ 3390900 w 4324350"/>
              <a:gd name="connsiteY3" fmla="*/ 866775 h 1454150"/>
              <a:gd name="connsiteX4" fmla="*/ 3333750 w 4324350"/>
              <a:gd name="connsiteY4" fmla="*/ 676275 h 1454150"/>
              <a:gd name="connsiteX5" fmla="*/ 3238500 w 4324350"/>
              <a:gd name="connsiteY5" fmla="*/ 523875 h 1454150"/>
              <a:gd name="connsiteX6" fmla="*/ 3219450 w 4324350"/>
              <a:gd name="connsiteY6" fmla="*/ 466725 h 1454150"/>
              <a:gd name="connsiteX7" fmla="*/ 3028950 w 4324350"/>
              <a:gd name="connsiteY7" fmla="*/ 523875 h 1454150"/>
              <a:gd name="connsiteX8" fmla="*/ 2876550 w 4324350"/>
              <a:gd name="connsiteY8" fmla="*/ 333375 h 1454150"/>
              <a:gd name="connsiteX9" fmla="*/ 2590800 w 4324350"/>
              <a:gd name="connsiteY9" fmla="*/ 428625 h 1454150"/>
              <a:gd name="connsiteX10" fmla="*/ 2343150 w 4324350"/>
              <a:gd name="connsiteY10" fmla="*/ 581025 h 1454150"/>
              <a:gd name="connsiteX11" fmla="*/ 2152650 w 4324350"/>
              <a:gd name="connsiteY11" fmla="*/ 542925 h 1454150"/>
              <a:gd name="connsiteX12" fmla="*/ 2114550 w 4324350"/>
              <a:gd name="connsiteY12" fmla="*/ 561975 h 1454150"/>
              <a:gd name="connsiteX13" fmla="*/ 1924050 w 4324350"/>
              <a:gd name="connsiteY13" fmla="*/ 371475 h 1454150"/>
              <a:gd name="connsiteX14" fmla="*/ 1657350 w 4324350"/>
              <a:gd name="connsiteY14" fmla="*/ 47625 h 1454150"/>
              <a:gd name="connsiteX15" fmla="*/ 1276350 w 4324350"/>
              <a:gd name="connsiteY15" fmla="*/ 85725 h 1454150"/>
              <a:gd name="connsiteX16" fmla="*/ 1181100 w 4324350"/>
              <a:gd name="connsiteY16" fmla="*/ 142875 h 1454150"/>
              <a:gd name="connsiteX17" fmla="*/ 1009650 w 4324350"/>
              <a:gd name="connsiteY17" fmla="*/ 257175 h 1454150"/>
              <a:gd name="connsiteX18" fmla="*/ 933450 w 4324350"/>
              <a:gd name="connsiteY18" fmla="*/ 257175 h 1454150"/>
              <a:gd name="connsiteX19" fmla="*/ 723900 w 4324350"/>
              <a:gd name="connsiteY19" fmla="*/ 561975 h 1454150"/>
              <a:gd name="connsiteX20" fmla="*/ 552450 w 4324350"/>
              <a:gd name="connsiteY20" fmla="*/ 619125 h 1454150"/>
              <a:gd name="connsiteX21" fmla="*/ 438150 w 4324350"/>
              <a:gd name="connsiteY21" fmla="*/ 752475 h 1454150"/>
              <a:gd name="connsiteX22" fmla="*/ 438150 w 4324350"/>
              <a:gd name="connsiteY22" fmla="*/ 904875 h 1454150"/>
              <a:gd name="connsiteX23" fmla="*/ 400050 w 4324350"/>
              <a:gd name="connsiteY23" fmla="*/ 1095375 h 1454150"/>
              <a:gd name="connsiteX24" fmla="*/ 209550 w 4324350"/>
              <a:gd name="connsiteY24" fmla="*/ 1114425 h 1454150"/>
              <a:gd name="connsiteX25" fmla="*/ 133350 w 4324350"/>
              <a:gd name="connsiteY25" fmla="*/ 1190625 h 1454150"/>
              <a:gd name="connsiteX26" fmla="*/ 76200 w 4324350"/>
              <a:gd name="connsiteY26" fmla="*/ 1343025 h 1454150"/>
              <a:gd name="connsiteX27" fmla="*/ 247650 w 4324350"/>
              <a:gd name="connsiteY27" fmla="*/ 1438275 h 1454150"/>
              <a:gd name="connsiteX28" fmla="*/ 0 w 4324350"/>
              <a:gd name="connsiteY28" fmla="*/ 1438275 h 1454150"/>
              <a:gd name="connsiteX0" fmla="*/ 4324350 w 4324350"/>
              <a:gd name="connsiteY0" fmla="*/ 1209675 h 1454150"/>
              <a:gd name="connsiteX1" fmla="*/ 3981450 w 4324350"/>
              <a:gd name="connsiteY1" fmla="*/ 962025 h 1454150"/>
              <a:gd name="connsiteX2" fmla="*/ 3714750 w 4324350"/>
              <a:gd name="connsiteY2" fmla="*/ 1019175 h 1454150"/>
              <a:gd name="connsiteX3" fmla="*/ 3390900 w 4324350"/>
              <a:gd name="connsiteY3" fmla="*/ 866775 h 1454150"/>
              <a:gd name="connsiteX4" fmla="*/ 3333750 w 4324350"/>
              <a:gd name="connsiteY4" fmla="*/ 676275 h 1454150"/>
              <a:gd name="connsiteX5" fmla="*/ 3238500 w 4324350"/>
              <a:gd name="connsiteY5" fmla="*/ 523875 h 1454150"/>
              <a:gd name="connsiteX6" fmla="*/ 3219450 w 4324350"/>
              <a:gd name="connsiteY6" fmla="*/ 466725 h 1454150"/>
              <a:gd name="connsiteX7" fmla="*/ 3028950 w 4324350"/>
              <a:gd name="connsiteY7" fmla="*/ 523875 h 1454150"/>
              <a:gd name="connsiteX8" fmla="*/ 2876550 w 4324350"/>
              <a:gd name="connsiteY8" fmla="*/ 333375 h 1454150"/>
              <a:gd name="connsiteX9" fmla="*/ 2590800 w 4324350"/>
              <a:gd name="connsiteY9" fmla="*/ 428625 h 1454150"/>
              <a:gd name="connsiteX10" fmla="*/ 2343150 w 4324350"/>
              <a:gd name="connsiteY10" fmla="*/ 581025 h 1454150"/>
              <a:gd name="connsiteX11" fmla="*/ 2152650 w 4324350"/>
              <a:gd name="connsiteY11" fmla="*/ 542925 h 1454150"/>
              <a:gd name="connsiteX12" fmla="*/ 2114550 w 4324350"/>
              <a:gd name="connsiteY12" fmla="*/ 561975 h 1454150"/>
              <a:gd name="connsiteX13" fmla="*/ 1924050 w 4324350"/>
              <a:gd name="connsiteY13" fmla="*/ 371475 h 1454150"/>
              <a:gd name="connsiteX14" fmla="*/ 1657350 w 4324350"/>
              <a:gd name="connsiteY14" fmla="*/ 47625 h 1454150"/>
              <a:gd name="connsiteX15" fmla="*/ 1428750 w 4324350"/>
              <a:gd name="connsiteY15" fmla="*/ 85725 h 1454150"/>
              <a:gd name="connsiteX16" fmla="*/ 1181100 w 4324350"/>
              <a:gd name="connsiteY16" fmla="*/ 142875 h 1454150"/>
              <a:gd name="connsiteX17" fmla="*/ 1009650 w 4324350"/>
              <a:gd name="connsiteY17" fmla="*/ 257175 h 1454150"/>
              <a:gd name="connsiteX18" fmla="*/ 933450 w 4324350"/>
              <a:gd name="connsiteY18" fmla="*/ 257175 h 1454150"/>
              <a:gd name="connsiteX19" fmla="*/ 723900 w 4324350"/>
              <a:gd name="connsiteY19" fmla="*/ 561975 h 1454150"/>
              <a:gd name="connsiteX20" fmla="*/ 552450 w 4324350"/>
              <a:gd name="connsiteY20" fmla="*/ 619125 h 1454150"/>
              <a:gd name="connsiteX21" fmla="*/ 438150 w 4324350"/>
              <a:gd name="connsiteY21" fmla="*/ 752475 h 1454150"/>
              <a:gd name="connsiteX22" fmla="*/ 438150 w 4324350"/>
              <a:gd name="connsiteY22" fmla="*/ 904875 h 1454150"/>
              <a:gd name="connsiteX23" fmla="*/ 400050 w 4324350"/>
              <a:gd name="connsiteY23" fmla="*/ 1095375 h 1454150"/>
              <a:gd name="connsiteX24" fmla="*/ 209550 w 4324350"/>
              <a:gd name="connsiteY24" fmla="*/ 1114425 h 1454150"/>
              <a:gd name="connsiteX25" fmla="*/ 133350 w 4324350"/>
              <a:gd name="connsiteY25" fmla="*/ 1190625 h 1454150"/>
              <a:gd name="connsiteX26" fmla="*/ 76200 w 4324350"/>
              <a:gd name="connsiteY26" fmla="*/ 1343025 h 1454150"/>
              <a:gd name="connsiteX27" fmla="*/ 247650 w 4324350"/>
              <a:gd name="connsiteY27" fmla="*/ 1438275 h 1454150"/>
              <a:gd name="connsiteX28" fmla="*/ 0 w 4324350"/>
              <a:gd name="connsiteY28" fmla="*/ 1438275 h 1454150"/>
              <a:gd name="connsiteX0" fmla="*/ 4324350 w 4324350"/>
              <a:gd name="connsiteY0" fmla="*/ 1335768 h 1580243"/>
              <a:gd name="connsiteX1" fmla="*/ 3981450 w 4324350"/>
              <a:gd name="connsiteY1" fmla="*/ 1088118 h 1580243"/>
              <a:gd name="connsiteX2" fmla="*/ 3714750 w 4324350"/>
              <a:gd name="connsiteY2" fmla="*/ 1145268 h 1580243"/>
              <a:gd name="connsiteX3" fmla="*/ 3390900 w 4324350"/>
              <a:gd name="connsiteY3" fmla="*/ 992868 h 1580243"/>
              <a:gd name="connsiteX4" fmla="*/ 3333750 w 4324350"/>
              <a:gd name="connsiteY4" fmla="*/ 802368 h 1580243"/>
              <a:gd name="connsiteX5" fmla="*/ 3238500 w 4324350"/>
              <a:gd name="connsiteY5" fmla="*/ 649968 h 1580243"/>
              <a:gd name="connsiteX6" fmla="*/ 3219450 w 4324350"/>
              <a:gd name="connsiteY6" fmla="*/ 592818 h 1580243"/>
              <a:gd name="connsiteX7" fmla="*/ 3028950 w 4324350"/>
              <a:gd name="connsiteY7" fmla="*/ 649968 h 1580243"/>
              <a:gd name="connsiteX8" fmla="*/ 2876550 w 4324350"/>
              <a:gd name="connsiteY8" fmla="*/ 459468 h 1580243"/>
              <a:gd name="connsiteX9" fmla="*/ 2590800 w 4324350"/>
              <a:gd name="connsiteY9" fmla="*/ 554718 h 1580243"/>
              <a:gd name="connsiteX10" fmla="*/ 2343150 w 4324350"/>
              <a:gd name="connsiteY10" fmla="*/ 707118 h 1580243"/>
              <a:gd name="connsiteX11" fmla="*/ 2152650 w 4324350"/>
              <a:gd name="connsiteY11" fmla="*/ 669018 h 1580243"/>
              <a:gd name="connsiteX12" fmla="*/ 2114550 w 4324350"/>
              <a:gd name="connsiteY12" fmla="*/ 688068 h 1580243"/>
              <a:gd name="connsiteX13" fmla="*/ 1924050 w 4324350"/>
              <a:gd name="connsiteY13" fmla="*/ 497568 h 1580243"/>
              <a:gd name="connsiteX14" fmla="*/ 1657350 w 4324350"/>
              <a:gd name="connsiteY14" fmla="*/ 173718 h 1580243"/>
              <a:gd name="connsiteX15" fmla="*/ 1428750 w 4324350"/>
              <a:gd name="connsiteY15" fmla="*/ 211818 h 1580243"/>
              <a:gd name="connsiteX16" fmla="*/ 1181100 w 4324350"/>
              <a:gd name="connsiteY16" fmla="*/ 268968 h 1580243"/>
              <a:gd name="connsiteX17" fmla="*/ 1009650 w 4324350"/>
              <a:gd name="connsiteY17" fmla="*/ 383268 h 1580243"/>
              <a:gd name="connsiteX18" fmla="*/ 933450 w 4324350"/>
              <a:gd name="connsiteY18" fmla="*/ 383268 h 1580243"/>
              <a:gd name="connsiteX19" fmla="*/ 723900 w 4324350"/>
              <a:gd name="connsiteY19" fmla="*/ 688068 h 1580243"/>
              <a:gd name="connsiteX20" fmla="*/ 552450 w 4324350"/>
              <a:gd name="connsiteY20" fmla="*/ 745218 h 1580243"/>
              <a:gd name="connsiteX21" fmla="*/ 438150 w 4324350"/>
              <a:gd name="connsiteY21" fmla="*/ 878568 h 1580243"/>
              <a:gd name="connsiteX22" fmla="*/ 438150 w 4324350"/>
              <a:gd name="connsiteY22" fmla="*/ 1030968 h 1580243"/>
              <a:gd name="connsiteX23" fmla="*/ 400050 w 4324350"/>
              <a:gd name="connsiteY23" fmla="*/ 1221468 h 1580243"/>
              <a:gd name="connsiteX24" fmla="*/ 209550 w 4324350"/>
              <a:gd name="connsiteY24" fmla="*/ 1240518 h 1580243"/>
              <a:gd name="connsiteX25" fmla="*/ 133350 w 4324350"/>
              <a:gd name="connsiteY25" fmla="*/ 1316718 h 1580243"/>
              <a:gd name="connsiteX26" fmla="*/ 76200 w 4324350"/>
              <a:gd name="connsiteY26" fmla="*/ 1469118 h 1580243"/>
              <a:gd name="connsiteX27" fmla="*/ 247650 w 4324350"/>
              <a:gd name="connsiteY27" fmla="*/ 1564368 h 1580243"/>
              <a:gd name="connsiteX28" fmla="*/ 0 w 4324350"/>
              <a:gd name="connsiteY28" fmla="*/ 1564368 h 1580243"/>
              <a:gd name="connsiteX0" fmla="*/ 4324350 w 4324350"/>
              <a:gd name="connsiteY0" fmla="*/ 1488168 h 1732643"/>
              <a:gd name="connsiteX1" fmla="*/ 3981450 w 4324350"/>
              <a:gd name="connsiteY1" fmla="*/ 1240518 h 1732643"/>
              <a:gd name="connsiteX2" fmla="*/ 3714750 w 4324350"/>
              <a:gd name="connsiteY2" fmla="*/ 1297668 h 1732643"/>
              <a:gd name="connsiteX3" fmla="*/ 3390900 w 4324350"/>
              <a:gd name="connsiteY3" fmla="*/ 1145268 h 1732643"/>
              <a:gd name="connsiteX4" fmla="*/ 3333750 w 4324350"/>
              <a:gd name="connsiteY4" fmla="*/ 954768 h 1732643"/>
              <a:gd name="connsiteX5" fmla="*/ 3238500 w 4324350"/>
              <a:gd name="connsiteY5" fmla="*/ 802368 h 1732643"/>
              <a:gd name="connsiteX6" fmla="*/ 3219450 w 4324350"/>
              <a:gd name="connsiteY6" fmla="*/ 745218 h 1732643"/>
              <a:gd name="connsiteX7" fmla="*/ 3028950 w 4324350"/>
              <a:gd name="connsiteY7" fmla="*/ 802368 h 1732643"/>
              <a:gd name="connsiteX8" fmla="*/ 2876550 w 4324350"/>
              <a:gd name="connsiteY8" fmla="*/ 611868 h 1732643"/>
              <a:gd name="connsiteX9" fmla="*/ 2590800 w 4324350"/>
              <a:gd name="connsiteY9" fmla="*/ 707118 h 1732643"/>
              <a:gd name="connsiteX10" fmla="*/ 2343150 w 4324350"/>
              <a:gd name="connsiteY10" fmla="*/ 859518 h 1732643"/>
              <a:gd name="connsiteX11" fmla="*/ 2152650 w 4324350"/>
              <a:gd name="connsiteY11" fmla="*/ 821418 h 1732643"/>
              <a:gd name="connsiteX12" fmla="*/ 2114550 w 4324350"/>
              <a:gd name="connsiteY12" fmla="*/ 840468 h 1732643"/>
              <a:gd name="connsiteX13" fmla="*/ 1924050 w 4324350"/>
              <a:gd name="connsiteY13" fmla="*/ 649968 h 1732643"/>
              <a:gd name="connsiteX14" fmla="*/ 1657350 w 4324350"/>
              <a:gd name="connsiteY14" fmla="*/ 326118 h 1732643"/>
              <a:gd name="connsiteX15" fmla="*/ 1428750 w 4324350"/>
              <a:gd name="connsiteY15" fmla="*/ 211818 h 1732643"/>
              <a:gd name="connsiteX16" fmla="*/ 1181100 w 4324350"/>
              <a:gd name="connsiteY16" fmla="*/ 421368 h 1732643"/>
              <a:gd name="connsiteX17" fmla="*/ 1009650 w 4324350"/>
              <a:gd name="connsiteY17" fmla="*/ 535668 h 1732643"/>
              <a:gd name="connsiteX18" fmla="*/ 933450 w 4324350"/>
              <a:gd name="connsiteY18" fmla="*/ 535668 h 1732643"/>
              <a:gd name="connsiteX19" fmla="*/ 723900 w 4324350"/>
              <a:gd name="connsiteY19" fmla="*/ 840468 h 1732643"/>
              <a:gd name="connsiteX20" fmla="*/ 552450 w 4324350"/>
              <a:gd name="connsiteY20" fmla="*/ 897618 h 1732643"/>
              <a:gd name="connsiteX21" fmla="*/ 438150 w 4324350"/>
              <a:gd name="connsiteY21" fmla="*/ 1030968 h 1732643"/>
              <a:gd name="connsiteX22" fmla="*/ 438150 w 4324350"/>
              <a:gd name="connsiteY22" fmla="*/ 1183368 h 1732643"/>
              <a:gd name="connsiteX23" fmla="*/ 400050 w 4324350"/>
              <a:gd name="connsiteY23" fmla="*/ 1373868 h 1732643"/>
              <a:gd name="connsiteX24" fmla="*/ 209550 w 4324350"/>
              <a:gd name="connsiteY24" fmla="*/ 1392918 h 1732643"/>
              <a:gd name="connsiteX25" fmla="*/ 133350 w 4324350"/>
              <a:gd name="connsiteY25" fmla="*/ 1469118 h 1732643"/>
              <a:gd name="connsiteX26" fmla="*/ 76200 w 4324350"/>
              <a:gd name="connsiteY26" fmla="*/ 1621518 h 1732643"/>
              <a:gd name="connsiteX27" fmla="*/ 247650 w 4324350"/>
              <a:gd name="connsiteY27" fmla="*/ 1716768 h 1732643"/>
              <a:gd name="connsiteX28" fmla="*/ 0 w 4324350"/>
              <a:gd name="connsiteY28" fmla="*/ 1716768 h 1732643"/>
              <a:gd name="connsiteX0" fmla="*/ 4324350 w 4324350"/>
              <a:gd name="connsiteY0" fmla="*/ 1276350 h 1520825"/>
              <a:gd name="connsiteX1" fmla="*/ 3981450 w 4324350"/>
              <a:gd name="connsiteY1" fmla="*/ 1028700 h 1520825"/>
              <a:gd name="connsiteX2" fmla="*/ 3714750 w 4324350"/>
              <a:gd name="connsiteY2" fmla="*/ 1085850 h 1520825"/>
              <a:gd name="connsiteX3" fmla="*/ 3390900 w 4324350"/>
              <a:gd name="connsiteY3" fmla="*/ 933450 h 1520825"/>
              <a:gd name="connsiteX4" fmla="*/ 3333750 w 4324350"/>
              <a:gd name="connsiteY4" fmla="*/ 742950 h 1520825"/>
              <a:gd name="connsiteX5" fmla="*/ 3238500 w 4324350"/>
              <a:gd name="connsiteY5" fmla="*/ 590550 h 1520825"/>
              <a:gd name="connsiteX6" fmla="*/ 3219450 w 4324350"/>
              <a:gd name="connsiteY6" fmla="*/ 533400 h 1520825"/>
              <a:gd name="connsiteX7" fmla="*/ 3028950 w 4324350"/>
              <a:gd name="connsiteY7" fmla="*/ 590550 h 1520825"/>
              <a:gd name="connsiteX8" fmla="*/ 2876550 w 4324350"/>
              <a:gd name="connsiteY8" fmla="*/ 400050 h 1520825"/>
              <a:gd name="connsiteX9" fmla="*/ 2590800 w 4324350"/>
              <a:gd name="connsiteY9" fmla="*/ 495300 h 1520825"/>
              <a:gd name="connsiteX10" fmla="*/ 2343150 w 4324350"/>
              <a:gd name="connsiteY10" fmla="*/ 647700 h 1520825"/>
              <a:gd name="connsiteX11" fmla="*/ 2152650 w 4324350"/>
              <a:gd name="connsiteY11" fmla="*/ 609600 h 1520825"/>
              <a:gd name="connsiteX12" fmla="*/ 2114550 w 4324350"/>
              <a:gd name="connsiteY12" fmla="*/ 628650 h 1520825"/>
              <a:gd name="connsiteX13" fmla="*/ 1924050 w 4324350"/>
              <a:gd name="connsiteY13" fmla="*/ 438150 h 1520825"/>
              <a:gd name="connsiteX14" fmla="*/ 1657350 w 4324350"/>
              <a:gd name="connsiteY14" fmla="*/ 114300 h 1520825"/>
              <a:gd name="connsiteX15" fmla="*/ 1428750 w 4324350"/>
              <a:gd name="connsiteY15" fmla="*/ 0 h 1520825"/>
              <a:gd name="connsiteX16" fmla="*/ 1181100 w 4324350"/>
              <a:gd name="connsiteY16" fmla="*/ 209550 h 1520825"/>
              <a:gd name="connsiteX17" fmla="*/ 1009650 w 4324350"/>
              <a:gd name="connsiteY17" fmla="*/ 323850 h 1520825"/>
              <a:gd name="connsiteX18" fmla="*/ 933450 w 4324350"/>
              <a:gd name="connsiteY18" fmla="*/ 323850 h 1520825"/>
              <a:gd name="connsiteX19" fmla="*/ 723900 w 4324350"/>
              <a:gd name="connsiteY19" fmla="*/ 628650 h 1520825"/>
              <a:gd name="connsiteX20" fmla="*/ 552450 w 4324350"/>
              <a:gd name="connsiteY20" fmla="*/ 685800 h 1520825"/>
              <a:gd name="connsiteX21" fmla="*/ 438150 w 4324350"/>
              <a:gd name="connsiteY21" fmla="*/ 819150 h 1520825"/>
              <a:gd name="connsiteX22" fmla="*/ 438150 w 4324350"/>
              <a:gd name="connsiteY22" fmla="*/ 971550 h 1520825"/>
              <a:gd name="connsiteX23" fmla="*/ 400050 w 4324350"/>
              <a:gd name="connsiteY23" fmla="*/ 1162050 h 1520825"/>
              <a:gd name="connsiteX24" fmla="*/ 209550 w 4324350"/>
              <a:gd name="connsiteY24" fmla="*/ 1181100 h 1520825"/>
              <a:gd name="connsiteX25" fmla="*/ 133350 w 4324350"/>
              <a:gd name="connsiteY25" fmla="*/ 1257300 h 1520825"/>
              <a:gd name="connsiteX26" fmla="*/ 76200 w 4324350"/>
              <a:gd name="connsiteY26" fmla="*/ 1409700 h 1520825"/>
              <a:gd name="connsiteX27" fmla="*/ 247650 w 4324350"/>
              <a:gd name="connsiteY27" fmla="*/ 1504950 h 1520825"/>
              <a:gd name="connsiteX28" fmla="*/ 0 w 4324350"/>
              <a:gd name="connsiteY28" fmla="*/ 1504950 h 1520825"/>
              <a:gd name="connsiteX0" fmla="*/ 4324350 w 4324350"/>
              <a:gd name="connsiteY0" fmla="*/ 1276351 h 1520825"/>
              <a:gd name="connsiteX1" fmla="*/ 3981450 w 4324350"/>
              <a:gd name="connsiteY1" fmla="*/ 1028700 h 1520825"/>
              <a:gd name="connsiteX2" fmla="*/ 3714750 w 4324350"/>
              <a:gd name="connsiteY2" fmla="*/ 1085850 h 1520825"/>
              <a:gd name="connsiteX3" fmla="*/ 3390900 w 4324350"/>
              <a:gd name="connsiteY3" fmla="*/ 933450 h 1520825"/>
              <a:gd name="connsiteX4" fmla="*/ 3333750 w 4324350"/>
              <a:gd name="connsiteY4" fmla="*/ 742950 h 1520825"/>
              <a:gd name="connsiteX5" fmla="*/ 3238500 w 4324350"/>
              <a:gd name="connsiteY5" fmla="*/ 590550 h 1520825"/>
              <a:gd name="connsiteX6" fmla="*/ 3219450 w 4324350"/>
              <a:gd name="connsiteY6" fmla="*/ 533400 h 1520825"/>
              <a:gd name="connsiteX7" fmla="*/ 3028950 w 4324350"/>
              <a:gd name="connsiteY7" fmla="*/ 590550 h 1520825"/>
              <a:gd name="connsiteX8" fmla="*/ 2876550 w 4324350"/>
              <a:gd name="connsiteY8" fmla="*/ 400050 h 1520825"/>
              <a:gd name="connsiteX9" fmla="*/ 2590800 w 4324350"/>
              <a:gd name="connsiteY9" fmla="*/ 495300 h 1520825"/>
              <a:gd name="connsiteX10" fmla="*/ 2343150 w 4324350"/>
              <a:gd name="connsiteY10" fmla="*/ 647700 h 1520825"/>
              <a:gd name="connsiteX11" fmla="*/ 2152650 w 4324350"/>
              <a:gd name="connsiteY11" fmla="*/ 609600 h 1520825"/>
              <a:gd name="connsiteX12" fmla="*/ 2114550 w 4324350"/>
              <a:gd name="connsiteY12" fmla="*/ 628650 h 1520825"/>
              <a:gd name="connsiteX13" fmla="*/ 1924050 w 4324350"/>
              <a:gd name="connsiteY13" fmla="*/ 438150 h 1520825"/>
              <a:gd name="connsiteX14" fmla="*/ 1657350 w 4324350"/>
              <a:gd name="connsiteY14" fmla="*/ 114300 h 1520825"/>
              <a:gd name="connsiteX15" fmla="*/ 1428750 w 4324350"/>
              <a:gd name="connsiteY15" fmla="*/ 0 h 1520825"/>
              <a:gd name="connsiteX16" fmla="*/ 1181100 w 4324350"/>
              <a:gd name="connsiteY16" fmla="*/ 209550 h 1520825"/>
              <a:gd name="connsiteX17" fmla="*/ 1009650 w 4324350"/>
              <a:gd name="connsiteY17" fmla="*/ 323850 h 1520825"/>
              <a:gd name="connsiteX18" fmla="*/ 933450 w 4324350"/>
              <a:gd name="connsiteY18" fmla="*/ 323850 h 1520825"/>
              <a:gd name="connsiteX19" fmla="*/ 723900 w 4324350"/>
              <a:gd name="connsiteY19" fmla="*/ 628650 h 1520825"/>
              <a:gd name="connsiteX20" fmla="*/ 552450 w 4324350"/>
              <a:gd name="connsiteY20" fmla="*/ 685800 h 1520825"/>
              <a:gd name="connsiteX21" fmla="*/ 438150 w 4324350"/>
              <a:gd name="connsiteY21" fmla="*/ 819150 h 1520825"/>
              <a:gd name="connsiteX22" fmla="*/ 438150 w 4324350"/>
              <a:gd name="connsiteY22" fmla="*/ 971550 h 1520825"/>
              <a:gd name="connsiteX23" fmla="*/ 400050 w 4324350"/>
              <a:gd name="connsiteY23" fmla="*/ 1162050 h 1520825"/>
              <a:gd name="connsiteX24" fmla="*/ 209550 w 4324350"/>
              <a:gd name="connsiteY24" fmla="*/ 1181100 h 1520825"/>
              <a:gd name="connsiteX25" fmla="*/ 133350 w 4324350"/>
              <a:gd name="connsiteY25" fmla="*/ 1257300 h 1520825"/>
              <a:gd name="connsiteX26" fmla="*/ 76200 w 4324350"/>
              <a:gd name="connsiteY26" fmla="*/ 1409700 h 1520825"/>
              <a:gd name="connsiteX27" fmla="*/ 247650 w 4324350"/>
              <a:gd name="connsiteY27" fmla="*/ 1504950 h 1520825"/>
              <a:gd name="connsiteX28" fmla="*/ 0 w 4324350"/>
              <a:gd name="connsiteY28" fmla="*/ 1504950 h 1520825"/>
              <a:gd name="connsiteX0" fmla="*/ 4167101 w 4167101"/>
              <a:gd name="connsiteY0" fmla="*/ 1276352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276352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276353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167101 w 4167101"/>
              <a:gd name="connsiteY0" fmla="*/ 1191666 h 1520825"/>
              <a:gd name="connsiteX1" fmla="*/ 3981450 w 4167101"/>
              <a:gd name="connsiteY1" fmla="*/ 1028700 h 1520825"/>
              <a:gd name="connsiteX2" fmla="*/ 3714750 w 4167101"/>
              <a:gd name="connsiteY2" fmla="*/ 1085850 h 1520825"/>
              <a:gd name="connsiteX3" fmla="*/ 3390900 w 4167101"/>
              <a:gd name="connsiteY3" fmla="*/ 933450 h 1520825"/>
              <a:gd name="connsiteX4" fmla="*/ 3333750 w 4167101"/>
              <a:gd name="connsiteY4" fmla="*/ 742950 h 1520825"/>
              <a:gd name="connsiteX5" fmla="*/ 3238500 w 4167101"/>
              <a:gd name="connsiteY5" fmla="*/ 590550 h 1520825"/>
              <a:gd name="connsiteX6" fmla="*/ 3219450 w 4167101"/>
              <a:gd name="connsiteY6" fmla="*/ 533400 h 1520825"/>
              <a:gd name="connsiteX7" fmla="*/ 3028950 w 4167101"/>
              <a:gd name="connsiteY7" fmla="*/ 590550 h 1520825"/>
              <a:gd name="connsiteX8" fmla="*/ 2876550 w 4167101"/>
              <a:gd name="connsiteY8" fmla="*/ 400050 h 1520825"/>
              <a:gd name="connsiteX9" fmla="*/ 2590800 w 4167101"/>
              <a:gd name="connsiteY9" fmla="*/ 495300 h 1520825"/>
              <a:gd name="connsiteX10" fmla="*/ 2343150 w 4167101"/>
              <a:gd name="connsiteY10" fmla="*/ 647700 h 1520825"/>
              <a:gd name="connsiteX11" fmla="*/ 2152650 w 4167101"/>
              <a:gd name="connsiteY11" fmla="*/ 609600 h 1520825"/>
              <a:gd name="connsiteX12" fmla="*/ 2114550 w 4167101"/>
              <a:gd name="connsiteY12" fmla="*/ 628650 h 1520825"/>
              <a:gd name="connsiteX13" fmla="*/ 1924050 w 4167101"/>
              <a:gd name="connsiteY13" fmla="*/ 438150 h 1520825"/>
              <a:gd name="connsiteX14" fmla="*/ 1657350 w 4167101"/>
              <a:gd name="connsiteY14" fmla="*/ 114300 h 1520825"/>
              <a:gd name="connsiteX15" fmla="*/ 1428750 w 4167101"/>
              <a:gd name="connsiteY15" fmla="*/ 0 h 1520825"/>
              <a:gd name="connsiteX16" fmla="*/ 1181100 w 4167101"/>
              <a:gd name="connsiteY16" fmla="*/ 209550 h 1520825"/>
              <a:gd name="connsiteX17" fmla="*/ 1009650 w 4167101"/>
              <a:gd name="connsiteY17" fmla="*/ 323850 h 1520825"/>
              <a:gd name="connsiteX18" fmla="*/ 933450 w 4167101"/>
              <a:gd name="connsiteY18" fmla="*/ 323850 h 1520825"/>
              <a:gd name="connsiteX19" fmla="*/ 723900 w 4167101"/>
              <a:gd name="connsiteY19" fmla="*/ 628650 h 1520825"/>
              <a:gd name="connsiteX20" fmla="*/ 552450 w 4167101"/>
              <a:gd name="connsiteY20" fmla="*/ 685800 h 1520825"/>
              <a:gd name="connsiteX21" fmla="*/ 438150 w 4167101"/>
              <a:gd name="connsiteY21" fmla="*/ 819150 h 1520825"/>
              <a:gd name="connsiteX22" fmla="*/ 438150 w 4167101"/>
              <a:gd name="connsiteY22" fmla="*/ 971550 h 1520825"/>
              <a:gd name="connsiteX23" fmla="*/ 400050 w 4167101"/>
              <a:gd name="connsiteY23" fmla="*/ 1162050 h 1520825"/>
              <a:gd name="connsiteX24" fmla="*/ 209550 w 4167101"/>
              <a:gd name="connsiteY24" fmla="*/ 1181100 h 1520825"/>
              <a:gd name="connsiteX25" fmla="*/ 133350 w 4167101"/>
              <a:gd name="connsiteY25" fmla="*/ 1257300 h 1520825"/>
              <a:gd name="connsiteX26" fmla="*/ 76200 w 4167101"/>
              <a:gd name="connsiteY26" fmla="*/ 1409700 h 1520825"/>
              <a:gd name="connsiteX27" fmla="*/ 247650 w 4167101"/>
              <a:gd name="connsiteY27" fmla="*/ 1504950 h 1520825"/>
              <a:gd name="connsiteX28" fmla="*/ 0 w 4167101"/>
              <a:gd name="connsiteY28" fmla="*/ 1504950 h 1520825"/>
              <a:gd name="connsiteX0" fmla="*/ 4245726 w 4245726"/>
              <a:gd name="connsiteY0" fmla="*/ 1276353 h 1520825"/>
              <a:gd name="connsiteX1" fmla="*/ 3981450 w 4245726"/>
              <a:gd name="connsiteY1" fmla="*/ 1028700 h 1520825"/>
              <a:gd name="connsiteX2" fmla="*/ 3714750 w 4245726"/>
              <a:gd name="connsiteY2" fmla="*/ 1085850 h 1520825"/>
              <a:gd name="connsiteX3" fmla="*/ 3390900 w 4245726"/>
              <a:gd name="connsiteY3" fmla="*/ 933450 h 1520825"/>
              <a:gd name="connsiteX4" fmla="*/ 3333750 w 4245726"/>
              <a:gd name="connsiteY4" fmla="*/ 742950 h 1520825"/>
              <a:gd name="connsiteX5" fmla="*/ 3238500 w 4245726"/>
              <a:gd name="connsiteY5" fmla="*/ 590550 h 1520825"/>
              <a:gd name="connsiteX6" fmla="*/ 3219450 w 4245726"/>
              <a:gd name="connsiteY6" fmla="*/ 533400 h 1520825"/>
              <a:gd name="connsiteX7" fmla="*/ 3028950 w 4245726"/>
              <a:gd name="connsiteY7" fmla="*/ 590550 h 1520825"/>
              <a:gd name="connsiteX8" fmla="*/ 2876550 w 4245726"/>
              <a:gd name="connsiteY8" fmla="*/ 400050 h 1520825"/>
              <a:gd name="connsiteX9" fmla="*/ 2590800 w 4245726"/>
              <a:gd name="connsiteY9" fmla="*/ 495300 h 1520825"/>
              <a:gd name="connsiteX10" fmla="*/ 2343150 w 4245726"/>
              <a:gd name="connsiteY10" fmla="*/ 647700 h 1520825"/>
              <a:gd name="connsiteX11" fmla="*/ 2152650 w 4245726"/>
              <a:gd name="connsiteY11" fmla="*/ 609600 h 1520825"/>
              <a:gd name="connsiteX12" fmla="*/ 2114550 w 4245726"/>
              <a:gd name="connsiteY12" fmla="*/ 628650 h 1520825"/>
              <a:gd name="connsiteX13" fmla="*/ 1924050 w 4245726"/>
              <a:gd name="connsiteY13" fmla="*/ 438150 h 1520825"/>
              <a:gd name="connsiteX14" fmla="*/ 1657350 w 4245726"/>
              <a:gd name="connsiteY14" fmla="*/ 114300 h 1520825"/>
              <a:gd name="connsiteX15" fmla="*/ 1428750 w 4245726"/>
              <a:gd name="connsiteY15" fmla="*/ 0 h 1520825"/>
              <a:gd name="connsiteX16" fmla="*/ 1181100 w 4245726"/>
              <a:gd name="connsiteY16" fmla="*/ 209550 h 1520825"/>
              <a:gd name="connsiteX17" fmla="*/ 1009650 w 4245726"/>
              <a:gd name="connsiteY17" fmla="*/ 323850 h 1520825"/>
              <a:gd name="connsiteX18" fmla="*/ 933450 w 4245726"/>
              <a:gd name="connsiteY18" fmla="*/ 323850 h 1520825"/>
              <a:gd name="connsiteX19" fmla="*/ 723900 w 4245726"/>
              <a:gd name="connsiteY19" fmla="*/ 628650 h 1520825"/>
              <a:gd name="connsiteX20" fmla="*/ 552450 w 4245726"/>
              <a:gd name="connsiteY20" fmla="*/ 685800 h 1520825"/>
              <a:gd name="connsiteX21" fmla="*/ 438150 w 4245726"/>
              <a:gd name="connsiteY21" fmla="*/ 819150 h 1520825"/>
              <a:gd name="connsiteX22" fmla="*/ 438150 w 4245726"/>
              <a:gd name="connsiteY22" fmla="*/ 971550 h 1520825"/>
              <a:gd name="connsiteX23" fmla="*/ 400050 w 4245726"/>
              <a:gd name="connsiteY23" fmla="*/ 1162050 h 1520825"/>
              <a:gd name="connsiteX24" fmla="*/ 209550 w 4245726"/>
              <a:gd name="connsiteY24" fmla="*/ 1181100 h 1520825"/>
              <a:gd name="connsiteX25" fmla="*/ 133350 w 4245726"/>
              <a:gd name="connsiteY25" fmla="*/ 1257300 h 1520825"/>
              <a:gd name="connsiteX26" fmla="*/ 76200 w 4245726"/>
              <a:gd name="connsiteY26" fmla="*/ 1409700 h 1520825"/>
              <a:gd name="connsiteX27" fmla="*/ 247650 w 4245726"/>
              <a:gd name="connsiteY27" fmla="*/ 1504950 h 1520825"/>
              <a:gd name="connsiteX28" fmla="*/ 0 w 4245726"/>
              <a:gd name="connsiteY28" fmla="*/ 1504950 h 1520825"/>
              <a:gd name="connsiteX0" fmla="*/ 4245726 w 4245726"/>
              <a:gd name="connsiteY0" fmla="*/ 1276353 h 1504950"/>
              <a:gd name="connsiteX1" fmla="*/ 3981450 w 4245726"/>
              <a:gd name="connsiteY1" fmla="*/ 1028700 h 1504950"/>
              <a:gd name="connsiteX2" fmla="*/ 3714750 w 4245726"/>
              <a:gd name="connsiteY2" fmla="*/ 1085850 h 1504950"/>
              <a:gd name="connsiteX3" fmla="*/ 3390900 w 4245726"/>
              <a:gd name="connsiteY3" fmla="*/ 933450 h 1504950"/>
              <a:gd name="connsiteX4" fmla="*/ 3333750 w 4245726"/>
              <a:gd name="connsiteY4" fmla="*/ 742950 h 1504950"/>
              <a:gd name="connsiteX5" fmla="*/ 3238500 w 4245726"/>
              <a:gd name="connsiteY5" fmla="*/ 590550 h 1504950"/>
              <a:gd name="connsiteX6" fmla="*/ 3219450 w 4245726"/>
              <a:gd name="connsiteY6" fmla="*/ 533400 h 1504950"/>
              <a:gd name="connsiteX7" fmla="*/ 3028950 w 4245726"/>
              <a:gd name="connsiteY7" fmla="*/ 590550 h 1504950"/>
              <a:gd name="connsiteX8" fmla="*/ 2876550 w 4245726"/>
              <a:gd name="connsiteY8" fmla="*/ 400050 h 1504950"/>
              <a:gd name="connsiteX9" fmla="*/ 2590800 w 4245726"/>
              <a:gd name="connsiteY9" fmla="*/ 495300 h 1504950"/>
              <a:gd name="connsiteX10" fmla="*/ 2343150 w 4245726"/>
              <a:gd name="connsiteY10" fmla="*/ 647700 h 1504950"/>
              <a:gd name="connsiteX11" fmla="*/ 2152650 w 4245726"/>
              <a:gd name="connsiteY11" fmla="*/ 609600 h 1504950"/>
              <a:gd name="connsiteX12" fmla="*/ 2114550 w 4245726"/>
              <a:gd name="connsiteY12" fmla="*/ 628650 h 1504950"/>
              <a:gd name="connsiteX13" fmla="*/ 1924050 w 4245726"/>
              <a:gd name="connsiteY13" fmla="*/ 438150 h 1504950"/>
              <a:gd name="connsiteX14" fmla="*/ 1657350 w 4245726"/>
              <a:gd name="connsiteY14" fmla="*/ 114300 h 1504950"/>
              <a:gd name="connsiteX15" fmla="*/ 1428750 w 4245726"/>
              <a:gd name="connsiteY15" fmla="*/ 0 h 1504950"/>
              <a:gd name="connsiteX16" fmla="*/ 1181100 w 4245726"/>
              <a:gd name="connsiteY16" fmla="*/ 209550 h 1504950"/>
              <a:gd name="connsiteX17" fmla="*/ 1009650 w 4245726"/>
              <a:gd name="connsiteY17" fmla="*/ 323850 h 1504950"/>
              <a:gd name="connsiteX18" fmla="*/ 933450 w 4245726"/>
              <a:gd name="connsiteY18" fmla="*/ 323850 h 1504950"/>
              <a:gd name="connsiteX19" fmla="*/ 723900 w 4245726"/>
              <a:gd name="connsiteY19" fmla="*/ 628650 h 1504950"/>
              <a:gd name="connsiteX20" fmla="*/ 552450 w 4245726"/>
              <a:gd name="connsiteY20" fmla="*/ 685800 h 1504950"/>
              <a:gd name="connsiteX21" fmla="*/ 438150 w 4245726"/>
              <a:gd name="connsiteY21" fmla="*/ 819150 h 1504950"/>
              <a:gd name="connsiteX22" fmla="*/ 438150 w 4245726"/>
              <a:gd name="connsiteY22" fmla="*/ 971550 h 1504950"/>
              <a:gd name="connsiteX23" fmla="*/ 400050 w 4245726"/>
              <a:gd name="connsiteY23" fmla="*/ 1162050 h 1504950"/>
              <a:gd name="connsiteX24" fmla="*/ 209550 w 4245726"/>
              <a:gd name="connsiteY24" fmla="*/ 1181100 h 1504950"/>
              <a:gd name="connsiteX25" fmla="*/ 133350 w 4245726"/>
              <a:gd name="connsiteY25" fmla="*/ 1257300 h 1504950"/>
              <a:gd name="connsiteX26" fmla="*/ 76200 w 4245726"/>
              <a:gd name="connsiteY26" fmla="*/ 1409700 h 1504950"/>
              <a:gd name="connsiteX27" fmla="*/ 0 w 4245726"/>
              <a:gd name="connsiteY27" fmla="*/ 150495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45726" h="1504950">
                <a:moveTo>
                  <a:pt x="4245726" y="1276353"/>
                </a:moveTo>
                <a:cubicBezTo>
                  <a:pt x="4174734" y="1132746"/>
                  <a:pt x="4069946" y="1060451"/>
                  <a:pt x="3981450" y="1028700"/>
                </a:cubicBezTo>
                <a:cubicBezTo>
                  <a:pt x="3892954" y="996949"/>
                  <a:pt x="3813175" y="1101725"/>
                  <a:pt x="3714750" y="1085850"/>
                </a:cubicBezTo>
                <a:cubicBezTo>
                  <a:pt x="3616325" y="1069975"/>
                  <a:pt x="3454400" y="990600"/>
                  <a:pt x="3390900" y="933450"/>
                </a:cubicBezTo>
                <a:cubicBezTo>
                  <a:pt x="3327400" y="876300"/>
                  <a:pt x="3359150" y="800100"/>
                  <a:pt x="3333750" y="742950"/>
                </a:cubicBezTo>
                <a:cubicBezTo>
                  <a:pt x="3308350" y="685800"/>
                  <a:pt x="3257550" y="625475"/>
                  <a:pt x="3238500" y="590550"/>
                </a:cubicBezTo>
                <a:cubicBezTo>
                  <a:pt x="3219450" y="555625"/>
                  <a:pt x="3254375" y="533400"/>
                  <a:pt x="3219450" y="533400"/>
                </a:cubicBezTo>
                <a:cubicBezTo>
                  <a:pt x="3184525" y="533400"/>
                  <a:pt x="3086100" y="612775"/>
                  <a:pt x="3028950" y="590550"/>
                </a:cubicBezTo>
                <a:cubicBezTo>
                  <a:pt x="2971800" y="568325"/>
                  <a:pt x="2949575" y="415925"/>
                  <a:pt x="2876550" y="400050"/>
                </a:cubicBezTo>
                <a:cubicBezTo>
                  <a:pt x="2803525" y="384175"/>
                  <a:pt x="2679700" y="454025"/>
                  <a:pt x="2590800" y="495300"/>
                </a:cubicBezTo>
                <a:cubicBezTo>
                  <a:pt x="2501900" y="536575"/>
                  <a:pt x="2416175" y="628650"/>
                  <a:pt x="2343150" y="647700"/>
                </a:cubicBezTo>
                <a:cubicBezTo>
                  <a:pt x="2270125" y="666750"/>
                  <a:pt x="2190750" y="612775"/>
                  <a:pt x="2152650" y="609600"/>
                </a:cubicBezTo>
                <a:cubicBezTo>
                  <a:pt x="2114550" y="606425"/>
                  <a:pt x="2152650" y="657225"/>
                  <a:pt x="2114550" y="628650"/>
                </a:cubicBezTo>
                <a:cubicBezTo>
                  <a:pt x="2076450" y="600075"/>
                  <a:pt x="2000250" y="523875"/>
                  <a:pt x="1924050" y="438150"/>
                </a:cubicBezTo>
                <a:cubicBezTo>
                  <a:pt x="1847850" y="352425"/>
                  <a:pt x="1739900" y="187325"/>
                  <a:pt x="1657350" y="114300"/>
                </a:cubicBezTo>
                <a:cubicBezTo>
                  <a:pt x="1574800" y="41275"/>
                  <a:pt x="1606097" y="60325"/>
                  <a:pt x="1428750" y="0"/>
                </a:cubicBezTo>
                <a:cubicBezTo>
                  <a:pt x="1349375" y="15875"/>
                  <a:pt x="1250950" y="155575"/>
                  <a:pt x="1181100" y="209550"/>
                </a:cubicBezTo>
                <a:cubicBezTo>
                  <a:pt x="1111250" y="263525"/>
                  <a:pt x="1050925" y="304800"/>
                  <a:pt x="1009650" y="323850"/>
                </a:cubicBezTo>
                <a:cubicBezTo>
                  <a:pt x="968375" y="342900"/>
                  <a:pt x="981075" y="273050"/>
                  <a:pt x="933450" y="323850"/>
                </a:cubicBezTo>
                <a:cubicBezTo>
                  <a:pt x="885825" y="374650"/>
                  <a:pt x="787400" y="568325"/>
                  <a:pt x="723900" y="628650"/>
                </a:cubicBezTo>
                <a:cubicBezTo>
                  <a:pt x="660400" y="688975"/>
                  <a:pt x="600075" y="654050"/>
                  <a:pt x="552450" y="685800"/>
                </a:cubicBezTo>
                <a:cubicBezTo>
                  <a:pt x="504825" y="717550"/>
                  <a:pt x="457200" y="771525"/>
                  <a:pt x="438150" y="819150"/>
                </a:cubicBezTo>
                <a:cubicBezTo>
                  <a:pt x="419100" y="866775"/>
                  <a:pt x="444500" y="914400"/>
                  <a:pt x="438150" y="971550"/>
                </a:cubicBezTo>
                <a:cubicBezTo>
                  <a:pt x="431800" y="1028700"/>
                  <a:pt x="438150" y="1127125"/>
                  <a:pt x="400050" y="1162050"/>
                </a:cubicBezTo>
                <a:cubicBezTo>
                  <a:pt x="361950" y="1196975"/>
                  <a:pt x="254000" y="1165225"/>
                  <a:pt x="209550" y="1181100"/>
                </a:cubicBezTo>
                <a:cubicBezTo>
                  <a:pt x="165100" y="1196975"/>
                  <a:pt x="155575" y="1219200"/>
                  <a:pt x="133350" y="1257300"/>
                </a:cubicBezTo>
                <a:cubicBezTo>
                  <a:pt x="111125" y="1295400"/>
                  <a:pt x="98425" y="1368425"/>
                  <a:pt x="76200" y="1409700"/>
                </a:cubicBezTo>
                <a:cubicBezTo>
                  <a:pt x="53975" y="1450975"/>
                  <a:pt x="15875" y="1485106"/>
                  <a:pt x="0" y="1504950"/>
                </a:cubicBezTo>
              </a:path>
            </a:pathLst>
          </a:cu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7" name="Group 43"/>
          <p:cNvGrpSpPr/>
          <p:nvPr/>
        </p:nvGrpSpPr>
        <p:grpSpPr>
          <a:xfrm>
            <a:off x="762000" y="2269957"/>
            <a:ext cx="6756400" cy="4522003"/>
            <a:chOff x="762000" y="2269957"/>
            <a:chExt cx="6756400" cy="4522003"/>
          </a:xfrm>
        </p:grpSpPr>
        <p:grpSp>
          <p:nvGrpSpPr>
            <p:cNvPr id="28" name="Group 13"/>
            <p:cNvGrpSpPr/>
            <p:nvPr/>
          </p:nvGrpSpPr>
          <p:grpSpPr>
            <a:xfrm>
              <a:off x="2053389" y="2269957"/>
              <a:ext cx="3962400" cy="1042737"/>
              <a:chOff x="2053389" y="2269957"/>
              <a:chExt cx="3962400" cy="1042737"/>
            </a:xfrm>
          </p:grpSpPr>
          <p:sp>
            <p:nvSpPr>
              <p:cNvPr id="52" name="Freeform 51"/>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Freeform 52"/>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6" name="Freeform 45"/>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9" name="Group 16"/>
            <p:cNvGrpSpPr/>
            <p:nvPr/>
          </p:nvGrpSpPr>
          <p:grpSpPr>
            <a:xfrm>
              <a:off x="762000" y="3264747"/>
              <a:ext cx="3454400" cy="673946"/>
              <a:chOff x="762000" y="3264747"/>
              <a:chExt cx="3454400" cy="673946"/>
            </a:xfrm>
          </p:grpSpPr>
          <p:sp>
            <p:nvSpPr>
              <p:cNvPr id="50" name="Freeform 49"/>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6" name="TextBox 25"/>
          <p:cNvSpPr txBox="1"/>
          <p:nvPr/>
        </p:nvSpPr>
        <p:spPr>
          <a:xfrm>
            <a:off x="6096000" y="1676400"/>
            <a:ext cx="3048000" cy="646331"/>
          </a:xfrm>
          <a:prstGeom prst="rect">
            <a:avLst/>
          </a:prstGeom>
          <a:solidFill>
            <a:schemeClr val="bg2"/>
          </a:solidFill>
        </p:spPr>
        <p:txBody>
          <a:bodyPr wrap="square" rtlCol="0">
            <a:spAutoFit/>
          </a:bodyPr>
          <a:lstStyle/>
          <a:p>
            <a:pPr marL="0" lvl="3" algn="r"/>
            <a:r>
              <a:rPr lang="en-US" sz="3600" b="1" spc="100" dirty="0" smtClean="0">
                <a:solidFill>
                  <a:srgbClr val="FF0000"/>
                </a:solidFill>
                <a:effectLst>
                  <a:outerShdw dist="50800" dir="7200000" algn="ctr" rotWithShape="0">
                    <a:schemeClr val="tx1"/>
                  </a:outerShdw>
                </a:effectLst>
                <a:cs typeface="Arial" pitchFamily="34" charset="0"/>
              </a:rPr>
              <a:t>Our route . . . </a:t>
            </a:r>
          </a:p>
        </p:txBody>
      </p:sp>
      <p:sp>
        <p:nvSpPr>
          <p:cNvPr id="54" name="TextBox 53"/>
          <p:cNvSpPr txBox="1"/>
          <p:nvPr/>
        </p:nvSpPr>
        <p:spPr>
          <a:xfrm>
            <a:off x="81592" y="5726668"/>
            <a:ext cx="1366208" cy="369332"/>
          </a:xfrm>
          <a:prstGeom prst="rect">
            <a:avLst/>
          </a:prstGeom>
          <a:solidFill>
            <a:schemeClr val="bg2"/>
          </a:solidFill>
          <a:ln w="25400">
            <a:solidFill>
              <a:schemeClr val="tx1"/>
            </a:solidFill>
          </a:ln>
        </p:spPr>
        <p:txBody>
          <a:bodyPr wrap="none" rtlCol="0">
            <a:spAutoFit/>
          </a:bodyPr>
          <a:lstStyle/>
          <a:p>
            <a:pPr algn="ctr"/>
            <a:r>
              <a:rPr lang="en-US" b="1" dirty="0" smtClean="0">
                <a:solidFill>
                  <a:srgbClr val="FF0000"/>
                </a:solidFill>
                <a:effectLst>
                  <a:outerShdw dist="50800" dir="5400000" algn="ctr" rotWithShape="0">
                    <a:schemeClr val="tx1"/>
                  </a:outerShdw>
                </a:effectLst>
              </a:rPr>
              <a:t>Georgetown</a:t>
            </a:r>
          </a:p>
        </p:txBody>
      </p:sp>
      <p:sp>
        <p:nvSpPr>
          <p:cNvPr id="55" name="TextBox 54"/>
          <p:cNvSpPr txBox="1"/>
          <p:nvPr/>
        </p:nvSpPr>
        <p:spPr>
          <a:xfrm>
            <a:off x="6537138" y="2895600"/>
            <a:ext cx="1082862" cy="369332"/>
          </a:xfrm>
          <a:prstGeom prst="rect">
            <a:avLst/>
          </a:prstGeom>
          <a:solidFill>
            <a:schemeClr val="bg2"/>
          </a:solidFill>
          <a:ln w="25400">
            <a:solidFill>
              <a:schemeClr val="tx1"/>
            </a:solidFill>
          </a:ln>
        </p:spPr>
        <p:txBody>
          <a:bodyPr wrap="none" rtlCol="0">
            <a:spAutoFit/>
          </a:bodyPr>
          <a:lstStyle/>
          <a:p>
            <a:pPr algn="ctr"/>
            <a:r>
              <a:rPr lang="en-US" b="1" dirty="0" smtClean="0">
                <a:solidFill>
                  <a:srgbClr val="FF0000"/>
                </a:solidFill>
                <a:effectLst>
                  <a:outerShdw dist="50800" dir="5400000" algn="ctr" rotWithShape="0">
                    <a:schemeClr val="tx1"/>
                  </a:outerShdw>
                </a:effectLst>
              </a:rPr>
              <a:t>Cherokee</a:t>
            </a:r>
          </a:p>
        </p:txBody>
      </p:sp>
      <p:grpSp>
        <p:nvGrpSpPr>
          <p:cNvPr id="30" name="Group 60"/>
          <p:cNvGrpSpPr/>
          <p:nvPr/>
        </p:nvGrpSpPr>
        <p:grpSpPr>
          <a:xfrm>
            <a:off x="1371600" y="2971800"/>
            <a:ext cx="5181600" cy="3048000"/>
            <a:chOff x="1371600" y="2971800"/>
            <a:chExt cx="5181600" cy="3048000"/>
          </a:xfrm>
        </p:grpSpPr>
        <p:sp>
          <p:nvSpPr>
            <p:cNvPr id="42" name="Freeform 41"/>
            <p:cNvSpPr/>
            <p:nvPr/>
          </p:nvSpPr>
          <p:spPr>
            <a:xfrm rot="21360000">
              <a:off x="1389626" y="3106960"/>
              <a:ext cx="5120458" cy="2706327"/>
            </a:xfrm>
            <a:custGeom>
              <a:avLst/>
              <a:gdLst>
                <a:gd name="connsiteX0" fmla="*/ 4743450 w 4743450"/>
                <a:gd name="connsiteY0" fmla="*/ 70758 h 1948543"/>
                <a:gd name="connsiteX1" fmla="*/ 4661807 w 4743450"/>
                <a:gd name="connsiteY1" fmla="*/ 136072 h 1948543"/>
                <a:gd name="connsiteX2" fmla="*/ 4580164 w 4743450"/>
                <a:gd name="connsiteY2" fmla="*/ 234043 h 1948543"/>
                <a:gd name="connsiteX3" fmla="*/ 4367892 w 4743450"/>
                <a:gd name="connsiteY3" fmla="*/ 103415 h 1948543"/>
                <a:gd name="connsiteX4" fmla="*/ 4171950 w 4743450"/>
                <a:gd name="connsiteY4" fmla="*/ 234043 h 1948543"/>
                <a:gd name="connsiteX5" fmla="*/ 4073978 w 4743450"/>
                <a:gd name="connsiteY5" fmla="*/ 152400 h 1948543"/>
                <a:gd name="connsiteX6" fmla="*/ 3992335 w 4743450"/>
                <a:gd name="connsiteY6" fmla="*/ 266700 h 1948543"/>
                <a:gd name="connsiteX7" fmla="*/ 3927021 w 4743450"/>
                <a:gd name="connsiteY7" fmla="*/ 364672 h 1948543"/>
                <a:gd name="connsiteX8" fmla="*/ 3763735 w 4743450"/>
                <a:gd name="connsiteY8" fmla="*/ 332015 h 1948543"/>
                <a:gd name="connsiteX9" fmla="*/ 3616778 w 4743450"/>
                <a:gd name="connsiteY9" fmla="*/ 413658 h 1948543"/>
                <a:gd name="connsiteX10" fmla="*/ 3339192 w 4743450"/>
                <a:gd name="connsiteY10" fmla="*/ 266700 h 1948543"/>
                <a:gd name="connsiteX11" fmla="*/ 3241221 w 4743450"/>
                <a:gd name="connsiteY11" fmla="*/ 283029 h 1948543"/>
                <a:gd name="connsiteX12" fmla="*/ 3028950 w 4743450"/>
                <a:gd name="connsiteY12" fmla="*/ 250372 h 1948543"/>
                <a:gd name="connsiteX13" fmla="*/ 2833007 w 4743450"/>
                <a:gd name="connsiteY13" fmla="*/ 250372 h 1948543"/>
                <a:gd name="connsiteX14" fmla="*/ 2506435 w 4743450"/>
                <a:gd name="connsiteY14" fmla="*/ 136072 h 1948543"/>
                <a:gd name="connsiteX15" fmla="*/ 2196192 w 4743450"/>
                <a:gd name="connsiteY15" fmla="*/ 266700 h 1948543"/>
                <a:gd name="connsiteX16" fmla="*/ 1820635 w 4743450"/>
                <a:gd name="connsiteY16" fmla="*/ 332015 h 1948543"/>
                <a:gd name="connsiteX17" fmla="*/ 1771650 w 4743450"/>
                <a:gd name="connsiteY17" fmla="*/ 234043 h 1948543"/>
                <a:gd name="connsiteX18" fmla="*/ 1592035 w 4743450"/>
                <a:gd name="connsiteY18" fmla="*/ 70758 h 1948543"/>
                <a:gd name="connsiteX19" fmla="*/ 1445078 w 4743450"/>
                <a:gd name="connsiteY19" fmla="*/ 70758 h 1948543"/>
                <a:gd name="connsiteX20" fmla="*/ 1314450 w 4743450"/>
                <a:gd name="connsiteY20" fmla="*/ 5443 h 1948543"/>
                <a:gd name="connsiteX21" fmla="*/ 1200150 w 4743450"/>
                <a:gd name="connsiteY21" fmla="*/ 38100 h 1948543"/>
                <a:gd name="connsiteX22" fmla="*/ 1053192 w 4743450"/>
                <a:gd name="connsiteY22" fmla="*/ 201386 h 1948543"/>
                <a:gd name="connsiteX23" fmla="*/ 938892 w 4743450"/>
                <a:gd name="connsiteY23" fmla="*/ 266700 h 1948543"/>
                <a:gd name="connsiteX24" fmla="*/ 824592 w 4743450"/>
                <a:gd name="connsiteY24" fmla="*/ 429986 h 1948543"/>
                <a:gd name="connsiteX25" fmla="*/ 791935 w 4743450"/>
                <a:gd name="connsiteY25" fmla="*/ 527958 h 1948543"/>
                <a:gd name="connsiteX26" fmla="*/ 791935 w 4743450"/>
                <a:gd name="connsiteY26" fmla="*/ 723900 h 1948543"/>
                <a:gd name="connsiteX27" fmla="*/ 661307 w 4743450"/>
                <a:gd name="connsiteY27" fmla="*/ 887186 h 1948543"/>
                <a:gd name="connsiteX28" fmla="*/ 465364 w 4743450"/>
                <a:gd name="connsiteY28" fmla="*/ 1017815 h 1948543"/>
                <a:gd name="connsiteX29" fmla="*/ 416378 w 4743450"/>
                <a:gd name="connsiteY29" fmla="*/ 1148443 h 1948543"/>
                <a:gd name="connsiteX30" fmla="*/ 367392 w 4743450"/>
                <a:gd name="connsiteY30" fmla="*/ 1295400 h 1948543"/>
                <a:gd name="connsiteX31" fmla="*/ 269421 w 4743450"/>
                <a:gd name="connsiteY31" fmla="*/ 1360715 h 1948543"/>
                <a:gd name="connsiteX32" fmla="*/ 269421 w 4743450"/>
                <a:gd name="connsiteY32" fmla="*/ 1475015 h 1948543"/>
                <a:gd name="connsiteX33" fmla="*/ 204107 w 4743450"/>
                <a:gd name="connsiteY33" fmla="*/ 1703615 h 1948543"/>
                <a:gd name="connsiteX34" fmla="*/ 73478 w 4743450"/>
                <a:gd name="connsiteY34" fmla="*/ 1948543 h 1948543"/>
                <a:gd name="connsiteX0" fmla="*/ 4551360 w 4551360"/>
                <a:gd name="connsiteY0" fmla="*/ 70758 h 1999628"/>
                <a:gd name="connsiteX1" fmla="*/ 4469717 w 4551360"/>
                <a:gd name="connsiteY1" fmla="*/ 136072 h 1999628"/>
                <a:gd name="connsiteX2" fmla="*/ 4388074 w 4551360"/>
                <a:gd name="connsiteY2" fmla="*/ 234043 h 1999628"/>
                <a:gd name="connsiteX3" fmla="*/ 4175802 w 4551360"/>
                <a:gd name="connsiteY3" fmla="*/ 103415 h 1999628"/>
                <a:gd name="connsiteX4" fmla="*/ 3979860 w 4551360"/>
                <a:gd name="connsiteY4" fmla="*/ 234043 h 1999628"/>
                <a:gd name="connsiteX5" fmla="*/ 3881888 w 4551360"/>
                <a:gd name="connsiteY5" fmla="*/ 152400 h 1999628"/>
                <a:gd name="connsiteX6" fmla="*/ 3800245 w 4551360"/>
                <a:gd name="connsiteY6" fmla="*/ 266700 h 1999628"/>
                <a:gd name="connsiteX7" fmla="*/ 3734931 w 4551360"/>
                <a:gd name="connsiteY7" fmla="*/ 364672 h 1999628"/>
                <a:gd name="connsiteX8" fmla="*/ 3571645 w 4551360"/>
                <a:gd name="connsiteY8" fmla="*/ 332015 h 1999628"/>
                <a:gd name="connsiteX9" fmla="*/ 3424688 w 4551360"/>
                <a:gd name="connsiteY9" fmla="*/ 413658 h 1999628"/>
                <a:gd name="connsiteX10" fmla="*/ 3147102 w 4551360"/>
                <a:gd name="connsiteY10" fmla="*/ 266700 h 1999628"/>
                <a:gd name="connsiteX11" fmla="*/ 3049131 w 4551360"/>
                <a:gd name="connsiteY11" fmla="*/ 283029 h 1999628"/>
                <a:gd name="connsiteX12" fmla="*/ 2836860 w 4551360"/>
                <a:gd name="connsiteY12" fmla="*/ 250372 h 1999628"/>
                <a:gd name="connsiteX13" fmla="*/ 2640917 w 4551360"/>
                <a:gd name="connsiteY13" fmla="*/ 250372 h 1999628"/>
                <a:gd name="connsiteX14" fmla="*/ 2314345 w 4551360"/>
                <a:gd name="connsiteY14" fmla="*/ 136072 h 1999628"/>
                <a:gd name="connsiteX15" fmla="*/ 2004102 w 4551360"/>
                <a:gd name="connsiteY15" fmla="*/ 266700 h 1999628"/>
                <a:gd name="connsiteX16" fmla="*/ 1628545 w 4551360"/>
                <a:gd name="connsiteY16" fmla="*/ 332015 h 1999628"/>
                <a:gd name="connsiteX17" fmla="*/ 1579560 w 4551360"/>
                <a:gd name="connsiteY17" fmla="*/ 234043 h 1999628"/>
                <a:gd name="connsiteX18" fmla="*/ 1399945 w 4551360"/>
                <a:gd name="connsiteY18" fmla="*/ 70758 h 1999628"/>
                <a:gd name="connsiteX19" fmla="*/ 1252988 w 4551360"/>
                <a:gd name="connsiteY19" fmla="*/ 70758 h 1999628"/>
                <a:gd name="connsiteX20" fmla="*/ 1122360 w 4551360"/>
                <a:gd name="connsiteY20" fmla="*/ 5443 h 1999628"/>
                <a:gd name="connsiteX21" fmla="*/ 1008060 w 4551360"/>
                <a:gd name="connsiteY21" fmla="*/ 38100 h 1999628"/>
                <a:gd name="connsiteX22" fmla="*/ 861102 w 4551360"/>
                <a:gd name="connsiteY22" fmla="*/ 201386 h 1999628"/>
                <a:gd name="connsiteX23" fmla="*/ 746802 w 4551360"/>
                <a:gd name="connsiteY23" fmla="*/ 266700 h 1999628"/>
                <a:gd name="connsiteX24" fmla="*/ 632502 w 4551360"/>
                <a:gd name="connsiteY24" fmla="*/ 429986 h 1999628"/>
                <a:gd name="connsiteX25" fmla="*/ 599845 w 4551360"/>
                <a:gd name="connsiteY25" fmla="*/ 527958 h 1999628"/>
                <a:gd name="connsiteX26" fmla="*/ 599845 w 4551360"/>
                <a:gd name="connsiteY26" fmla="*/ 723900 h 1999628"/>
                <a:gd name="connsiteX27" fmla="*/ 469217 w 4551360"/>
                <a:gd name="connsiteY27" fmla="*/ 887186 h 1999628"/>
                <a:gd name="connsiteX28" fmla="*/ 273274 w 4551360"/>
                <a:gd name="connsiteY28" fmla="*/ 1017815 h 1999628"/>
                <a:gd name="connsiteX29" fmla="*/ 224288 w 4551360"/>
                <a:gd name="connsiteY29" fmla="*/ 1148443 h 1999628"/>
                <a:gd name="connsiteX30" fmla="*/ 175302 w 4551360"/>
                <a:gd name="connsiteY30" fmla="*/ 1295400 h 1999628"/>
                <a:gd name="connsiteX31" fmla="*/ 77331 w 4551360"/>
                <a:gd name="connsiteY31" fmla="*/ 1360715 h 1999628"/>
                <a:gd name="connsiteX32" fmla="*/ 77331 w 4551360"/>
                <a:gd name="connsiteY32" fmla="*/ 1475015 h 1999628"/>
                <a:gd name="connsiteX33" fmla="*/ 12017 w 4551360"/>
                <a:gd name="connsiteY33" fmla="*/ 1703615 h 1999628"/>
                <a:gd name="connsiteX34" fmla="*/ 149431 w 4551360"/>
                <a:gd name="connsiteY34" fmla="*/ 1999628 h 1999628"/>
                <a:gd name="connsiteX0" fmla="*/ 4490357 w 4490357"/>
                <a:gd name="connsiteY0" fmla="*/ 70758 h 1999628"/>
                <a:gd name="connsiteX1" fmla="*/ 4408714 w 4490357"/>
                <a:gd name="connsiteY1" fmla="*/ 136072 h 1999628"/>
                <a:gd name="connsiteX2" fmla="*/ 4327071 w 4490357"/>
                <a:gd name="connsiteY2" fmla="*/ 234043 h 1999628"/>
                <a:gd name="connsiteX3" fmla="*/ 4114799 w 4490357"/>
                <a:gd name="connsiteY3" fmla="*/ 103415 h 1999628"/>
                <a:gd name="connsiteX4" fmla="*/ 3918857 w 4490357"/>
                <a:gd name="connsiteY4" fmla="*/ 234043 h 1999628"/>
                <a:gd name="connsiteX5" fmla="*/ 3820885 w 4490357"/>
                <a:gd name="connsiteY5" fmla="*/ 152400 h 1999628"/>
                <a:gd name="connsiteX6" fmla="*/ 3739242 w 4490357"/>
                <a:gd name="connsiteY6" fmla="*/ 266700 h 1999628"/>
                <a:gd name="connsiteX7" fmla="*/ 3673928 w 4490357"/>
                <a:gd name="connsiteY7" fmla="*/ 364672 h 1999628"/>
                <a:gd name="connsiteX8" fmla="*/ 3510642 w 4490357"/>
                <a:gd name="connsiteY8" fmla="*/ 332015 h 1999628"/>
                <a:gd name="connsiteX9" fmla="*/ 3363685 w 4490357"/>
                <a:gd name="connsiteY9" fmla="*/ 413658 h 1999628"/>
                <a:gd name="connsiteX10" fmla="*/ 3086099 w 4490357"/>
                <a:gd name="connsiteY10" fmla="*/ 266700 h 1999628"/>
                <a:gd name="connsiteX11" fmla="*/ 2988128 w 4490357"/>
                <a:gd name="connsiteY11" fmla="*/ 283029 h 1999628"/>
                <a:gd name="connsiteX12" fmla="*/ 2775857 w 4490357"/>
                <a:gd name="connsiteY12" fmla="*/ 250372 h 1999628"/>
                <a:gd name="connsiteX13" fmla="*/ 2579914 w 4490357"/>
                <a:gd name="connsiteY13" fmla="*/ 250372 h 1999628"/>
                <a:gd name="connsiteX14" fmla="*/ 2253342 w 4490357"/>
                <a:gd name="connsiteY14" fmla="*/ 136072 h 1999628"/>
                <a:gd name="connsiteX15" fmla="*/ 1943099 w 4490357"/>
                <a:gd name="connsiteY15" fmla="*/ 266700 h 1999628"/>
                <a:gd name="connsiteX16" fmla="*/ 1567542 w 4490357"/>
                <a:gd name="connsiteY16" fmla="*/ 332015 h 1999628"/>
                <a:gd name="connsiteX17" fmla="*/ 1518557 w 4490357"/>
                <a:gd name="connsiteY17" fmla="*/ 234043 h 1999628"/>
                <a:gd name="connsiteX18" fmla="*/ 1338942 w 4490357"/>
                <a:gd name="connsiteY18" fmla="*/ 70758 h 1999628"/>
                <a:gd name="connsiteX19" fmla="*/ 1191985 w 4490357"/>
                <a:gd name="connsiteY19" fmla="*/ 70758 h 1999628"/>
                <a:gd name="connsiteX20" fmla="*/ 1061357 w 4490357"/>
                <a:gd name="connsiteY20" fmla="*/ 5443 h 1999628"/>
                <a:gd name="connsiteX21" fmla="*/ 947057 w 4490357"/>
                <a:gd name="connsiteY21" fmla="*/ 38100 h 1999628"/>
                <a:gd name="connsiteX22" fmla="*/ 800099 w 4490357"/>
                <a:gd name="connsiteY22" fmla="*/ 201386 h 1999628"/>
                <a:gd name="connsiteX23" fmla="*/ 685799 w 4490357"/>
                <a:gd name="connsiteY23" fmla="*/ 266700 h 1999628"/>
                <a:gd name="connsiteX24" fmla="*/ 571499 w 4490357"/>
                <a:gd name="connsiteY24" fmla="*/ 429986 h 1999628"/>
                <a:gd name="connsiteX25" fmla="*/ 538842 w 4490357"/>
                <a:gd name="connsiteY25" fmla="*/ 527958 h 1999628"/>
                <a:gd name="connsiteX26" fmla="*/ 538842 w 4490357"/>
                <a:gd name="connsiteY26" fmla="*/ 723900 h 1999628"/>
                <a:gd name="connsiteX27" fmla="*/ 408214 w 4490357"/>
                <a:gd name="connsiteY27" fmla="*/ 887186 h 1999628"/>
                <a:gd name="connsiteX28" fmla="*/ 212271 w 4490357"/>
                <a:gd name="connsiteY28" fmla="*/ 1017815 h 1999628"/>
                <a:gd name="connsiteX29" fmla="*/ 163285 w 4490357"/>
                <a:gd name="connsiteY29" fmla="*/ 1148443 h 1999628"/>
                <a:gd name="connsiteX30" fmla="*/ 114299 w 4490357"/>
                <a:gd name="connsiteY30" fmla="*/ 1295400 h 1999628"/>
                <a:gd name="connsiteX31" fmla="*/ 16328 w 4490357"/>
                <a:gd name="connsiteY31" fmla="*/ 1360715 h 1999628"/>
                <a:gd name="connsiteX32" fmla="*/ 16328 w 4490357"/>
                <a:gd name="connsiteY32" fmla="*/ 1475015 h 1999628"/>
                <a:gd name="connsiteX33" fmla="*/ 88428 w 4490357"/>
                <a:gd name="connsiteY33" fmla="*/ 1999628 h 1999628"/>
                <a:gd name="connsiteX0" fmla="*/ 4478341 w 4478341"/>
                <a:gd name="connsiteY0" fmla="*/ 70758 h 1999628"/>
                <a:gd name="connsiteX1" fmla="*/ 4396698 w 4478341"/>
                <a:gd name="connsiteY1" fmla="*/ 136072 h 1999628"/>
                <a:gd name="connsiteX2" fmla="*/ 4315055 w 4478341"/>
                <a:gd name="connsiteY2" fmla="*/ 234043 h 1999628"/>
                <a:gd name="connsiteX3" fmla="*/ 4102783 w 4478341"/>
                <a:gd name="connsiteY3" fmla="*/ 103415 h 1999628"/>
                <a:gd name="connsiteX4" fmla="*/ 3906841 w 4478341"/>
                <a:gd name="connsiteY4" fmla="*/ 234043 h 1999628"/>
                <a:gd name="connsiteX5" fmla="*/ 3808869 w 4478341"/>
                <a:gd name="connsiteY5" fmla="*/ 152400 h 1999628"/>
                <a:gd name="connsiteX6" fmla="*/ 3727226 w 4478341"/>
                <a:gd name="connsiteY6" fmla="*/ 266700 h 1999628"/>
                <a:gd name="connsiteX7" fmla="*/ 3661912 w 4478341"/>
                <a:gd name="connsiteY7" fmla="*/ 364672 h 1999628"/>
                <a:gd name="connsiteX8" fmla="*/ 3498626 w 4478341"/>
                <a:gd name="connsiteY8" fmla="*/ 332015 h 1999628"/>
                <a:gd name="connsiteX9" fmla="*/ 3351669 w 4478341"/>
                <a:gd name="connsiteY9" fmla="*/ 413658 h 1999628"/>
                <a:gd name="connsiteX10" fmla="*/ 3074083 w 4478341"/>
                <a:gd name="connsiteY10" fmla="*/ 266700 h 1999628"/>
                <a:gd name="connsiteX11" fmla="*/ 2976112 w 4478341"/>
                <a:gd name="connsiteY11" fmla="*/ 283029 h 1999628"/>
                <a:gd name="connsiteX12" fmla="*/ 2763841 w 4478341"/>
                <a:gd name="connsiteY12" fmla="*/ 250372 h 1999628"/>
                <a:gd name="connsiteX13" fmla="*/ 2567898 w 4478341"/>
                <a:gd name="connsiteY13" fmla="*/ 250372 h 1999628"/>
                <a:gd name="connsiteX14" fmla="*/ 2241326 w 4478341"/>
                <a:gd name="connsiteY14" fmla="*/ 136072 h 1999628"/>
                <a:gd name="connsiteX15" fmla="*/ 1931083 w 4478341"/>
                <a:gd name="connsiteY15" fmla="*/ 266700 h 1999628"/>
                <a:gd name="connsiteX16" fmla="*/ 1555526 w 4478341"/>
                <a:gd name="connsiteY16" fmla="*/ 332015 h 1999628"/>
                <a:gd name="connsiteX17" fmla="*/ 1506541 w 4478341"/>
                <a:gd name="connsiteY17" fmla="*/ 234043 h 1999628"/>
                <a:gd name="connsiteX18" fmla="*/ 1326926 w 4478341"/>
                <a:gd name="connsiteY18" fmla="*/ 70758 h 1999628"/>
                <a:gd name="connsiteX19" fmla="*/ 1179969 w 4478341"/>
                <a:gd name="connsiteY19" fmla="*/ 70758 h 1999628"/>
                <a:gd name="connsiteX20" fmla="*/ 1049341 w 4478341"/>
                <a:gd name="connsiteY20" fmla="*/ 5443 h 1999628"/>
                <a:gd name="connsiteX21" fmla="*/ 935041 w 4478341"/>
                <a:gd name="connsiteY21" fmla="*/ 38100 h 1999628"/>
                <a:gd name="connsiteX22" fmla="*/ 788083 w 4478341"/>
                <a:gd name="connsiteY22" fmla="*/ 201386 h 1999628"/>
                <a:gd name="connsiteX23" fmla="*/ 673783 w 4478341"/>
                <a:gd name="connsiteY23" fmla="*/ 266700 h 1999628"/>
                <a:gd name="connsiteX24" fmla="*/ 559483 w 4478341"/>
                <a:gd name="connsiteY24" fmla="*/ 429986 h 1999628"/>
                <a:gd name="connsiteX25" fmla="*/ 526826 w 4478341"/>
                <a:gd name="connsiteY25" fmla="*/ 527958 h 1999628"/>
                <a:gd name="connsiteX26" fmla="*/ 526826 w 4478341"/>
                <a:gd name="connsiteY26" fmla="*/ 723900 h 1999628"/>
                <a:gd name="connsiteX27" fmla="*/ 396198 w 4478341"/>
                <a:gd name="connsiteY27" fmla="*/ 887186 h 1999628"/>
                <a:gd name="connsiteX28" fmla="*/ 200255 w 4478341"/>
                <a:gd name="connsiteY28" fmla="*/ 1017815 h 1999628"/>
                <a:gd name="connsiteX29" fmla="*/ 151269 w 4478341"/>
                <a:gd name="connsiteY29" fmla="*/ 1148443 h 1999628"/>
                <a:gd name="connsiteX30" fmla="*/ 102283 w 4478341"/>
                <a:gd name="connsiteY30" fmla="*/ 1295400 h 1999628"/>
                <a:gd name="connsiteX31" fmla="*/ 4312 w 4478341"/>
                <a:gd name="connsiteY31" fmla="*/ 1360715 h 1999628"/>
                <a:gd name="connsiteX32" fmla="*/ 76412 w 4478341"/>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123843 w 4401929"/>
                <a:gd name="connsiteY28" fmla="*/ 1017815 h 1999628"/>
                <a:gd name="connsiteX29" fmla="*/ 74857 w 4401929"/>
                <a:gd name="connsiteY29" fmla="*/ 1148443 h 1999628"/>
                <a:gd name="connsiteX30" fmla="*/ 25871 w 4401929"/>
                <a:gd name="connsiteY30" fmla="*/ 1295400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74685 w 4401929"/>
                <a:gd name="connsiteY28" fmla="*/ 1299890 h 1999628"/>
                <a:gd name="connsiteX29" fmla="*/ 74857 w 4401929"/>
                <a:gd name="connsiteY29" fmla="*/ 1148443 h 1999628"/>
                <a:gd name="connsiteX30" fmla="*/ 25871 w 4401929"/>
                <a:gd name="connsiteY30" fmla="*/ 1295400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74857 w 4401929"/>
                <a:gd name="connsiteY30" fmla="*/ 1148443 h 1999628"/>
                <a:gd name="connsiteX31" fmla="*/ 25871 w 4401929"/>
                <a:gd name="connsiteY31" fmla="*/ 1295400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74857 w 4401929"/>
                <a:gd name="connsiteY31" fmla="*/ 1148443 h 1999628"/>
                <a:gd name="connsiteX32" fmla="*/ 25871 w 4401929"/>
                <a:gd name="connsiteY32" fmla="*/ 1295400 h 1999628"/>
                <a:gd name="connsiteX33" fmla="*/ 0 w 4401929"/>
                <a:gd name="connsiteY33"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25871 w 4401929"/>
                <a:gd name="connsiteY31" fmla="*/ 1295400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284211 w 4401929"/>
                <a:gd name="connsiteY30" fmla="*/ 1382198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199676 w 4401929"/>
                <a:gd name="connsiteY30" fmla="*/ 1643138 h 1999628"/>
                <a:gd name="connsiteX31" fmla="*/ 0 w 4401929"/>
                <a:gd name="connsiteY31"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310947 w 4401929"/>
                <a:gd name="connsiteY30" fmla="*/ 1409916 h 1999628"/>
                <a:gd name="connsiteX31" fmla="*/ 199676 w 4401929"/>
                <a:gd name="connsiteY31" fmla="*/ 1643138 h 1999628"/>
                <a:gd name="connsiteX32" fmla="*/ 0 w 4401929"/>
                <a:gd name="connsiteY32" fmla="*/ 1999628 h 1999628"/>
                <a:gd name="connsiteX0" fmla="*/ 4401929 w 4401929"/>
                <a:gd name="connsiteY0" fmla="*/ 70758 h 1999628"/>
                <a:gd name="connsiteX1" fmla="*/ 4320286 w 4401929"/>
                <a:gd name="connsiteY1" fmla="*/ 136072 h 1999628"/>
                <a:gd name="connsiteX2" fmla="*/ 4238643 w 4401929"/>
                <a:gd name="connsiteY2" fmla="*/ 234043 h 1999628"/>
                <a:gd name="connsiteX3" fmla="*/ 4026371 w 4401929"/>
                <a:gd name="connsiteY3" fmla="*/ 103415 h 1999628"/>
                <a:gd name="connsiteX4" fmla="*/ 3830429 w 4401929"/>
                <a:gd name="connsiteY4" fmla="*/ 234043 h 1999628"/>
                <a:gd name="connsiteX5" fmla="*/ 3732457 w 4401929"/>
                <a:gd name="connsiteY5" fmla="*/ 152400 h 1999628"/>
                <a:gd name="connsiteX6" fmla="*/ 3650814 w 4401929"/>
                <a:gd name="connsiteY6" fmla="*/ 266700 h 1999628"/>
                <a:gd name="connsiteX7" fmla="*/ 3585500 w 4401929"/>
                <a:gd name="connsiteY7" fmla="*/ 364672 h 1999628"/>
                <a:gd name="connsiteX8" fmla="*/ 3422214 w 4401929"/>
                <a:gd name="connsiteY8" fmla="*/ 332015 h 1999628"/>
                <a:gd name="connsiteX9" fmla="*/ 3275257 w 4401929"/>
                <a:gd name="connsiteY9" fmla="*/ 413658 h 1999628"/>
                <a:gd name="connsiteX10" fmla="*/ 2997671 w 4401929"/>
                <a:gd name="connsiteY10" fmla="*/ 266700 h 1999628"/>
                <a:gd name="connsiteX11" fmla="*/ 2899700 w 4401929"/>
                <a:gd name="connsiteY11" fmla="*/ 283029 h 1999628"/>
                <a:gd name="connsiteX12" fmla="*/ 2687429 w 4401929"/>
                <a:gd name="connsiteY12" fmla="*/ 250372 h 1999628"/>
                <a:gd name="connsiteX13" fmla="*/ 2491486 w 4401929"/>
                <a:gd name="connsiteY13" fmla="*/ 250372 h 1999628"/>
                <a:gd name="connsiteX14" fmla="*/ 2164914 w 4401929"/>
                <a:gd name="connsiteY14" fmla="*/ 136072 h 1999628"/>
                <a:gd name="connsiteX15" fmla="*/ 1854671 w 4401929"/>
                <a:gd name="connsiteY15" fmla="*/ 266700 h 1999628"/>
                <a:gd name="connsiteX16" fmla="*/ 1479114 w 4401929"/>
                <a:gd name="connsiteY16" fmla="*/ 332015 h 1999628"/>
                <a:gd name="connsiteX17" fmla="*/ 1430129 w 4401929"/>
                <a:gd name="connsiteY17" fmla="*/ 234043 h 1999628"/>
                <a:gd name="connsiteX18" fmla="*/ 1250514 w 4401929"/>
                <a:gd name="connsiteY18" fmla="*/ 70758 h 1999628"/>
                <a:gd name="connsiteX19" fmla="*/ 1103557 w 4401929"/>
                <a:gd name="connsiteY19" fmla="*/ 70758 h 1999628"/>
                <a:gd name="connsiteX20" fmla="*/ 972929 w 4401929"/>
                <a:gd name="connsiteY20" fmla="*/ 5443 h 1999628"/>
                <a:gd name="connsiteX21" fmla="*/ 858629 w 4401929"/>
                <a:gd name="connsiteY21" fmla="*/ 38100 h 1999628"/>
                <a:gd name="connsiteX22" fmla="*/ 711671 w 4401929"/>
                <a:gd name="connsiteY22" fmla="*/ 201386 h 1999628"/>
                <a:gd name="connsiteX23" fmla="*/ 597371 w 4401929"/>
                <a:gd name="connsiteY23" fmla="*/ 266700 h 1999628"/>
                <a:gd name="connsiteX24" fmla="*/ 483071 w 4401929"/>
                <a:gd name="connsiteY24" fmla="*/ 429986 h 1999628"/>
                <a:gd name="connsiteX25" fmla="*/ 450414 w 4401929"/>
                <a:gd name="connsiteY25" fmla="*/ 527958 h 1999628"/>
                <a:gd name="connsiteX26" fmla="*/ 450414 w 4401929"/>
                <a:gd name="connsiteY26" fmla="*/ 723900 h 1999628"/>
                <a:gd name="connsiteX27" fmla="*/ 319786 w 4401929"/>
                <a:gd name="connsiteY27" fmla="*/ 887186 h 1999628"/>
                <a:gd name="connsiteX28" fmla="*/ 303877 w 4401929"/>
                <a:gd name="connsiteY28" fmla="*/ 1066711 h 1999628"/>
                <a:gd name="connsiteX29" fmla="*/ 374685 w 4401929"/>
                <a:gd name="connsiteY29" fmla="*/ 1299890 h 1999628"/>
                <a:gd name="connsiteX30" fmla="*/ 310947 w 4401929"/>
                <a:gd name="connsiteY30" fmla="*/ 1409916 h 1999628"/>
                <a:gd name="connsiteX31" fmla="*/ 199676 w 4401929"/>
                <a:gd name="connsiteY31" fmla="*/ 1643138 h 1999628"/>
                <a:gd name="connsiteX32" fmla="*/ 0 w 4401929"/>
                <a:gd name="connsiteY32" fmla="*/ 1999628 h 1999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01929" h="1999628">
                  <a:moveTo>
                    <a:pt x="4401929" y="70758"/>
                  </a:moveTo>
                  <a:cubicBezTo>
                    <a:pt x="4374714" y="89808"/>
                    <a:pt x="4347500" y="108858"/>
                    <a:pt x="4320286" y="136072"/>
                  </a:cubicBezTo>
                  <a:cubicBezTo>
                    <a:pt x="4293072" y="163286"/>
                    <a:pt x="4287629" y="239486"/>
                    <a:pt x="4238643" y="234043"/>
                  </a:cubicBezTo>
                  <a:cubicBezTo>
                    <a:pt x="4189657" y="228600"/>
                    <a:pt x="4094407" y="103415"/>
                    <a:pt x="4026371" y="103415"/>
                  </a:cubicBezTo>
                  <a:cubicBezTo>
                    <a:pt x="3958335" y="103415"/>
                    <a:pt x="3879415" y="225879"/>
                    <a:pt x="3830429" y="234043"/>
                  </a:cubicBezTo>
                  <a:cubicBezTo>
                    <a:pt x="3781443" y="242207"/>
                    <a:pt x="3762393" y="146957"/>
                    <a:pt x="3732457" y="152400"/>
                  </a:cubicBezTo>
                  <a:cubicBezTo>
                    <a:pt x="3702521" y="157843"/>
                    <a:pt x="3675307" y="231321"/>
                    <a:pt x="3650814" y="266700"/>
                  </a:cubicBezTo>
                  <a:cubicBezTo>
                    <a:pt x="3626321" y="302079"/>
                    <a:pt x="3623600" y="353786"/>
                    <a:pt x="3585500" y="364672"/>
                  </a:cubicBezTo>
                  <a:cubicBezTo>
                    <a:pt x="3547400" y="375558"/>
                    <a:pt x="3473921" y="323851"/>
                    <a:pt x="3422214" y="332015"/>
                  </a:cubicBezTo>
                  <a:cubicBezTo>
                    <a:pt x="3370507" y="340179"/>
                    <a:pt x="3346014" y="424544"/>
                    <a:pt x="3275257" y="413658"/>
                  </a:cubicBezTo>
                  <a:cubicBezTo>
                    <a:pt x="3204500" y="402772"/>
                    <a:pt x="3060264" y="288472"/>
                    <a:pt x="2997671" y="266700"/>
                  </a:cubicBezTo>
                  <a:cubicBezTo>
                    <a:pt x="2935078" y="244929"/>
                    <a:pt x="2951407" y="285750"/>
                    <a:pt x="2899700" y="283029"/>
                  </a:cubicBezTo>
                  <a:cubicBezTo>
                    <a:pt x="2847993" y="280308"/>
                    <a:pt x="2755465" y="255815"/>
                    <a:pt x="2687429" y="250372"/>
                  </a:cubicBezTo>
                  <a:cubicBezTo>
                    <a:pt x="2619393" y="244929"/>
                    <a:pt x="2578572" y="269422"/>
                    <a:pt x="2491486" y="250372"/>
                  </a:cubicBezTo>
                  <a:cubicBezTo>
                    <a:pt x="2404400" y="231322"/>
                    <a:pt x="2271050" y="133351"/>
                    <a:pt x="2164914" y="136072"/>
                  </a:cubicBezTo>
                  <a:cubicBezTo>
                    <a:pt x="2058778" y="138793"/>
                    <a:pt x="1968971" y="234043"/>
                    <a:pt x="1854671" y="266700"/>
                  </a:cubicBezTo>
                  <a:cubicBezTo>
                    <a:pt x="1740371" y="299357"/>
                    <a:pt x="1549871" y="337458"/>
                    <a:pt x="1479114" y="332015"/>
                  </a:cubicBezTo>
                  <a:cubicBezTo>
                    <a:pt x="1408357" y="326572"/>
                    <a:pt x="1468229" y="277586"/>
                    <a:pt x="1430129" y="234043"/>
                  </a:cubicBezTo>
                  <a:cubicBezTo>
                    <a:pt x="1392029" y="190500"/>
                    <a:pt x="1304943" y="97972"/>
                    <a:pt x="1250514" y="70758"/>
                  </a:cubicBezTo>
                  <a:cubicBezTo>
                    <a:pt x="1196085" y="43544"/>
                    <a:pt x="1149821" y="81644"/>
                    <a:pt x="1103557" y="70758"/>
                  </a:cubicBezTo>
                  <a:cubicBezTo>
                    <a:pt x="1057293" y="59872"/>
                    <a:pt x="1013750" y="10886"/>
                    <a:pt x="972929" y="5443"/>
                  </a:cubicBezTo>
                  <a:cubicBezTo>
                    <a:pt x="932108" y="0"/>
                    <a:pt x="902172" y="5443"/>
                    <a:pt x="858629" y="38100"/>
                  </a:cubicBezTo>
                  <a:cubicBezTo>
                    <a:pt x="815086" y="70757"/>
                    <a:pt x="755214" y="163286"/>
                    <a:pt x="711671" y="201386"/>
                  </a:cubicBezTo>
                  <a:cubicBezTo>
                    <a:pt x="668128" y="239486"/>
                    <a:pt x="635471" y="228600"/>
                    <a:pt x="597371" y="266700"/>
                  </a:cubicBezTo>
                  <a:cubicBezTo>
                    <a:pt x="559271" y="304800"/>
                    <a:pt x="507564" y="386443"/>
                    <a:pt x="483071" y="429986"/>
                  </a:cubicBezTo>
                  <a:cubicBezTo>
                    <a:pt x="458578" y="473529"/>
                    <a:pt x="455857" y="478972"/>
                    <a:pt x="450414" y="527958"/>
                  </a:cubicBezTo>
                  <a:cubicBezTo>
                    <a:pt x="444971" y="576944"/>
                    <a:pt x="472185" y="664029"/>
                    <a:pt x="450414" y="723900"/>
                  </a:cubicBezTo>
                  <a:cubicBezTo>
                    <a:pt x="428643" y="783771"/>
                    <a:pt x="344209" y="830051"/>
                    <a:pt x="319786" y="887186"/>
                  </a:cubicBezTo>
                  <a:cubicBezTo>
                    <a:pt x="295363" y="944321"/>
                    <a:pt x="294727" y="997927"/>
                    <a:pt x="303877" y="1066711"/>
                  </a:cubicBezTo>
                  <a:cubicBezTo>
                    <a:pt x="313027" y="1135495"/>
                    <a:pt x="373507" y="1242689"/>
                    <a:pt x="374685" y="1299890"/>
                  </a:cubicBezTo>
                  <a:cubicBezTo>
                    <a:pt x="375863" y="1357091"/>
                    <a:pt x="228345" y="1428100"/>
                    <a:pt x="310947" y="1409916"/>
                  </a:cubicBezTo>
                  <a:cubicBezTo>
                    <a:pt x="281779" y="1467124"/>
                    <a:pt x="251500" y="1544853"/>
                    <a:pt x="199676" y="1643138"/>
                  </a:cubicBezTo>
                  <a:cubicBezTo>
                    <a:pt x="147852" y="1741423"/>
                    <a:pt x="59211" y="1870997"/>
                    <a:pt x="0" y="1999628"/>
                  </a:cubicBezTo>
                </a:path>
              </a:pathLst>
            </a:cu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55"/>
            <p:cNvSpPr/>
            <p:nvPr/>
          </p:nvSpPr>
          <p:spPr>
            <a:xfrm>
              <a:off x="1371600" y="5791200"/>
              <a:ext cx="228600" cy="228600"/>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324600" y="2971800"/>
              <a:ext cx="228600" cy="228600"/>
            </a:xfrm>
            <a:prstGeom prst="ellipse">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61"/>
          <p:cNvGrpSpPr/>
          <p:nvPr/>
        </p:nvGrpSpPr>
        <p:grpSpPr>
          <a:xfrm>
            <a:off x="838200" y="4495800"/>
            <a:ext cx="8229599" cy="2362200"/>
            <a:chOff x="803275" y="4495800"/>
            <a:chExt cx="7886699" cy="2362200"/>
          </a:xfrm>
        </p:grpSpPr>
        <p:pic>
          <p:nvPicPr>
            <p:cNvPr id="59" name="Picture 7"/>
            <p:cNvPicPr>
              <a:picLocks noChangeAspect="1" noChangeArrowheads="1"/>
            </p:cNvPicPr>
            <p:nvPr/>
          </p:nvPicPr>
          <p:blipFill>
            <a:blip r:embed="rId5" cstate="print"/>
            <a:srcRect/>
            <a:stretch>
              <a:fillRect/>
            </a:stretch>
          </p:blipFill>
          <p:spPr bwMode="auto">
            <a:xfrm>
              <a:off x="5367253" y="4495800"/>
              <a:ext cx="3322721" cy="2311717"/>
            </a:xfrm>
            <a:prstGeom prst="rect">
              <a:avLst/>
            </a:prstGeom>
            <a:noFill/>
            <a:ln w="50800">
              <a:solidFill>
                <a:srgbClr val="0070C0"/>
              </a:solidFill>
            </a:ln>
            <a:effectLst>
              <a:glow rad="228600">
                <a:schemeClr val="bg1">
                  <a:alpha val="40000"/>
                </a:schemeClr>
              </a:glow>
            </a:effectLst>
          </p:spPr>
        </p:pic>
        <p:sp>
          <p:nvSpPr>
            <p:cNvPr id="60" name="TextBox 59"/>
            <p:cNvSpPr txBox="1"/>
            <p:nvPr/>
          </p:nvSpPr>
          <p:spPr>
            <a:xfrm>
              <a:off x="803275" y="6211669"/>
              <a:ext cx="4527550" cy="646331"/>
            </a:xfrm>
            <a:prstGeom prst="rect">
              <a:avLst/>
            </a:prstGeom>
            <a:solidFill>
              <a:srgbClr val="D0E9F0"/>
            </a:solidFill>
          </p:spPr>
          <p:txBody>
            <a:bodyPr wrap="square" rtlCol="0">
              <a:spAutoFit/>
            </a:bodyPr>
            <a:lstStyle/>
            <a:p>
              <a:pPr marL="0" lvl="3" algn="r"/>
              <a:r>
                <a:rPr lang="en-US" sz="3600" b="1" spc="100" dirty="0" smtClean="0">
                  <a:solidFill>
                    <a:srgbClr val="FF0000"/>
                  </a:solidFill>
                  <a:effectLst>
                    <a:outerShdw dist="50800" dir="7200000" algn="ctr" rotWithShape="0">
                      <a:schemeClr val="tx1"/>
                    </a:outerShdw>
                  </a:effectLst>
                  <a:cs typeface="Arial" pitchFamily="34" charset="0"/>
                </a:rPr>
                <a:t>2,950 miles, 2 months </a:t>
              </a:r>
            </a:p>
          </p:txBody>
        </p:sp>
      </p:grpSp>
      <p:sp>
        <p:nvSpPr>
          <p:cNvPr id="66" name="TextBox 65"/>
          <p:cNvSpPr txBox="1"/>
          <p:nvPr/>
        </p:nvSpPr>
        <p:spPr>
          <a:xfrm>
            <a:off x="1752600" y="4876800"/>
            <a:ext cx="3657600" cy="954107"/>
          </a:xfrm>
          <a:prstGeom prst="rect">
            <a:avLst/>
          </a:prstGeom>
          <a:noFill/>
        </p:spPr>
        <p:txBody>
          <a:bodyPr wrap="square" rtlCol="0">
            <a:spAutoFit/>
          </a:bodyPr>
          <a:lstStyle/>
          <a:p>
            <a:r>
              <a:rPr lang="en-US" sz="2800" b="1" dirty="0" smtClean="0">
                <a:ln>
                  <a:solidFill>
                    <a:schemeClr val="tx1"/>
                  </a:solidFill>
                </a:ln>
              </a:rPr>
              <a:t> Trail of Tears </a:t>
            </a:r>
          </a:p>
          <a:p>
            <a:pPr algn="ctr"/>
            <a:r>
              <a:rPr lang="en-US" sz="2800" b="1" dirty="0" smtClean="0">
                <a:ln>
                  <a:solidFill>
                    <a:schemeClr val="tx1"/>
                  </a:solidFill>
                </a:ln>
              </a:rPr>
              <a:t>National Historic Trails</a:t>
            </a:r>
          </a:p>
        </p:txBody>
      </p:sp>
      <p:pic>
        <p:nvPicPr>
          <p:cNvPr id="77827" name="Picture 3"/>
          <p:cNvPicPr>
            <a:picLocks noChangeAspect="1" noChangeArrowheads="1"/>
          </p:cNvPicPr>
          <p:nvPr/>
        </p:nvPicPr>
        <p:blipFill>
          <a:blip r:embed="rId6" cstate="print"/>
          <a:srcRect/>
          <a:stretch>
            <a:fillRect/>
          </a:stretch>
        </p:blipFill>
        <p:spPr bwMode="auto">
          <a:xfrm>
            <a:off x="3886200" y="3810000"/>
            <a:ext cx="1471931" cy="14763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par>
                                <p:cTn id="12" presetID="10" presetClass="exit" presetSubtype="0" fill="hold" nodeType="withEffect">
                                  <p:stCondLst>
                                    <p:cond delay="0"/>
                                  </p:stCondLst>
                                  <p:childTnLst>
                                    <p:animEffect transition="out" filter="fade">
                                      <p:cBhvr>
                                        <p:cTn id="13" dur="1000"/>
                                        <p:tgtEl>
                                          <p:spTgt spid="6"/>
                                        </p:tgtEl>
                                      </p:cBhvr>
                                    </p:animEffect>
                                    <p:set>
                                      <p:cBhvr>
                                        <p:cTn id="14" dur="1" fill="hold">
                                          <p:stCondLst>
                                            <p:cond delay="999"/>
                                          </p:stCondLst>
                                        </p:cTn>
                                        <p:tgtEl>
                                          <p:spTgt spid="6"/>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childTnLst>
                                </p:cTn>
                              </p:par>
                              <p:par>
                                <p:cTn id="18" presetID="10" presetClass="entr" presetSubtype="0" fill="hold" nodeType="withEffect">
                                  <p:stCondLst>
                                    <p:cond delay="0"/>
                                  </p:stCondLst>
                                  <p:childTnLst>
                                    <p:set>
                                      <p:cBhvr>
                                        <p:cTn id="19" dur="1" fill="hold">
                                          <p:stCondLst>
                                            <p:cond delay="0"/>
                                          </p:stCondLst>
                                        </p:cTn>
                                        <p:tgtEl>
                                          <p:spTgt spid="77827"/>
                                        </p:tgtEl>
                                        <p:attrNameLst>
                                          <p:attrName>style.visibility</p:attrName>
                                        </p:attrNameLst>
                                      </p:cBhvr>
                                      <p:to>
                                        <p:strVal val="visible"/>
                                      </p:to>
                                    </p:set>
                                    <p:animEffect transition="in" filter="fade">
                                      <p:cBhvr>
                                        <p:cTn id="20" dur="1000"/>
                                        <p:tgtEl>
                                          <p:spTgt spid="7782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iterate type="lt">
                                    <p:tmPct val="0"/>
                                  </p:iterate>
                                  <p:childTnLst>
                                    <p:set>
                                      <p:cBhvr>
                                        <p:cTn id="24" dur="1" fill="hold">
                                          <p:stCondLst>
                                            <p:cond delay="0"/>
                                          </p:stCondLst>
                                        </p:cTn>
                                        <p:tgtEl>
                                          <p:spTgt spid="54"/>
                                        </p:tgtEl>
                                        <p:attrNameLst>
                                          <p:attrName>style.visibility</p:attrName>
                                        </p:attrNameLst>
                                      </p:cBhvr>
                                      <p:to>
                                        <p:strVal val="visible"/>
                                      </p:to>
                                    </p:set>
                                    <p:anim calcmode="lin" valueType="num">
                                      <p:cBhvr>
                                        <p:cTn id="25" dur="1000" fill="hold"/>
                                        <p:tgtEl>
                                          <p:spTgt spid="54"/>
                                        </p:tgtEl>
                                        <p:attrNameLst>
                                          <p:attrName>ppt_w</p:attrName>
                                        </p:attrNameLst>
                                      </p:cBhvr>
                                      <p:tavLst>
                                        <p:tav tm="0">
                                          <p:val>
                                            <p:fltVal val="0"/>
                                          </p:val>
                                        </p:tav>
                                        <p:tav tm="100000">
                                          <p:val>
                                            <p:strVal val="#ppt_w"/>
                                          </p:val>
                                        </p:tav>
                                      </p:tavLst>
                                    </p:anim>
                                    <p:anim calcmode="lin" valueType="num">
                                      <p:cBhvr>
                                        <p:cTn id="26" dur="1000" fill="hold"/>
                                        <p:tgtEl>
                                          <p:spTgt spid="54"/>
                                        </p:tgtEl>
                                        <p:attrNameLst>
                                          <p:attrName>ppt_h</p:attrName>
                                        </p:attrNameLst>
                                      </p:cBhvr>
                                      <p:tavLst>
                                        <p:tav tm="0">
                                          <p:val>
                                            <p:fltVal val="0"/>
                                          </p:val>
                                        </p:tav>
                                        <p:tav tm="100000">
                                          <p:val>
                                            <p:strVal val="#ppt_h"/>
                                          </p:val>
                                        </p:tav>
                                      </p:tavLst>
                                    </p:anim>
                                    <p:animEffect transition="in" filter="fade">
                                      <p:cBhvr>
                                        <p:cTn id="27" dur="1000"/>
                                        <p:tgtEl>
                                          <p:spTgt spid="54"/>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left)">
                                      <p:cBhvr>
                                        <p:cTn id="31" dur="2000"/>
                                        <p:tgtEl>
                                          <p:spTgt spid="30"/>
                                        </p:tgtEl>
                                      </p:cBhvr>
                                    </p:animEffect>
                                  </p:childTnLst>
                                </p:cTn>
                              </p:par>
                            </p:childTnLst>
                          </p:cTn>
                        </p:par>
                        <p:par>
                          <p:cTn id="32" fill="hold">
                            <p:stCondLst>
                              <p:cond delay="3000"/>
                            </p:stCondLst>
                            <p:childTnLst>
                              <p:par>
                                <p:cTn id="33" presetID="53" presetClass="entr" presetSubtype="0" fill="hold" grpId="0" nodeType="afterEffect">
                                  <p:stCondLst>
                                    <p:cond delay="0"/>
                                  </p:stCondLst>
                                  <p:iterate type="lt">
                                    <p:tmPct val="0"/>
                                  </p:iterate>
                                  <p:childTnLst>
                                    <p:set>
                                      <p:cBhvr>
                                        <p:cTn id="34" dur="1" fill="hold">
                                          <p:stCondLst>
                                            <p:cond delay="0"/>
                                          </p:stCondLst>
                                        </p:cTn>
                                        <p:tgtEl>
                                          <p:spTgt spid="55"/>
                                        </p:tgtEl>
                                        <p:attrNameLst>
                                          <p:attrName>style.visibility</p:attrName>
                                        </p:attrNameLst>
                                      </p:cBhvr>
                                      <p:to>
                                        <p:strVal val="visible"/>
                                      </p:to>
                                    </p:set>
                                    <p:anim calcmode="lin" valueType="num">
                                      <p:cBhvr>
                                        <p:cTn id="35" dur="1000" fill="hold"/>
                                        <p:tgtEl>
                                          <p:spTgt spid="55"/>
                                        </p:tgtEl>
                                        <p:attrNameLst>
                                          <p:attrName>ppt_w</p:attrName>
                                        </p:attrNameLst>
                                      </p:cBhvr>
                                      <p:tavLst>
                                        <p:tav tm="0">
                                          <p:val>
                                            <p:fltVal val="0"/>
                                          </p:val>
                                        </p:tav>
                                        <p:tav tm="100000">
                                          <p:val>
                                            <p:strVal val="#ppt_w"/>
                                          </p:val>
                                        </p:tav>
                                      </p:tavLst>
                                    </p:anim>
                                    <p:anim calcmode="lin" valueType="num">
                                      <p:cBhvr>
                                        <p:cTn id="36" dur="1000" fill="hold"/>
                                        <p:tgtEl>
                                          <p:spTgt spid="55"/>
                                        </p:tgtEl>
                                        <p:attrNameLst>
                                          <p:attrName>ppt_h</p:attrName>
                                        </p:attrNameLst>
                                      </p:cBhvr>
                                      <p:tavLst>
                                        <p:tav tm="0">
                                          <p:val>
                                            <p:fltVal val="0"/>
                                          </p:val>
                                        </p:tav>
                                        <p:tav tm="100000">
                                          <p:val>
                                            <p:strVal val="#ppt_h"/>
                                          </p:val>
                                        </p:tav>
                                      </p:tavLst>
                                    </p:anim>
                                    <p:animEffect transition="in" filter="fade">
                                      <p:cBhvr>
                                        <p:cTn id="37" dur="1000"/>
                                        <p:tgtEl>
                                          <p:spTgt spid="55"/>
                                        </p:tgtEl>
                                      </p:cBhvr>
                                    </p:animEffect>
                                  </p:childTnLst>
                                </p:cTn>
                              </p:par>
                            </p:childTnLst>
                          </p:cTn>
                        </p:par>
                        <p:par>
                          <p:cTn id="38" fill="hold">
                            <p:stCondLst>
                              <p:cond delay="4000"/>
                            </p:stCondLst>
                            <p:childTnLst>
                              <p:par>
                                <p:cTn id="39" presetID="22" presetClass="entr" presetSubtype="2" fill="hold" grpId="2"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wipe(right)">
                                      <p:cBhvr>
                                        <p:cTn id="41" dur="20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3" nodeType="clickEffect">
                                  <p:stCondLst>
                                    <p:cond delay="0"/>
                                  </p:stCondLst>
                                  <p:childTnLst>
                                    <p:animEffect transition="out" filter="fade">
                                      <p:cBhvr>
                                        <p:cTn id="45" dur="1000"/>
                                        <p:tgtEl>
                                          <p:spTgt spid="43"/>
                                        </p:tgtEl>
                                      </p:cBhvr>
                                    </p:animEffect>
                                    <p:set>
                                      <p:cBhvr>
                                        <p:cTn id="46" dur="1" fill="hold">
                                          <p:stCondLst>
                                            <p:cond delay="999"/>
                                          </p:stCondLst>
                                        </p:cTn>
                                        <p:tgtEl>
                                          <p:spTgt spid="4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30"/>
                                        </p:tgtEl>
                                      </p:cBhvr>
                                    </p:animEffect>
                                    <p:set>
                                      <p:cBhvr>
                                        <p:cTn id="49" dur="1" fill="hold">
                                          <p:stCondLst>
                                            <p:cond delay="999"/>
                                          </p:stCondLst>
                                        </p:cTn>
                                        <p:tgtEl>
                                          <p:spTgt spid="30"/>
                                        </p:tgtEl>
                                        <p:attrNameLst>
                                          <p:attrName>style.visibility</p:attrName>
                                        </p:attrNameLst>
                                      </p:cBhvr>
                                      <p:to>
                                        <p:strVal val="hidden"/>
                                      </p:to>
                                    </p:se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10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1"/>
                                        </p:tgtEl>
                                      </p:cBhvr>
                                    </p:animEffect>
                                    <p:set>
                                      <p:cBhvr>
                                        <p:cTn id="61" dur="1" fill="hold">
                                          <p:stCondLst>
                                            <p:cond delay="999"/>
                                          </p:stCondLst>
                                        </p:cTn>
                                        <p:tgtEl>
                                          <p:spTgt spid="3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66"/>
                                        </p:tgtEl>
                                      </p:cBhvr>
                                    </p:animEffect>
                                    <p:set>
                                      <p:cBhvr>
                                        <p:cTn id="64" dur="1" fill="hold">
                                          <p:stCondLst>
                                            <p:cond delay="999"/>
                                          </p:stCondLst>
                                        </p:cTn>
                                        <p:tgtEl>
                                          <p:spTgt spid="66"/>
                                        </p:tgtEl>
                                        <p:attrNameLst>
                                          <p:attrName>style.visibility</p:attrName>
                                        </p:attrNameLst>
                                      </p:cBhvr>
                                      <p:to>
                                        <p:strVal val="hidden"/>
                                      </p:to>
                                    </p:set>
                                  </p:childTnLst>
                                </p:cTn>
                              </p:par>
                              <p:par>
                                <p:cTn id="65" presetID="42" presetClass="path" presetSubtype="0" accel="50000" decel="50000" fill="hold" nodeType="withEffect">
                                  <p:stCondLst>
                                    <p:cond delay="0"/>
                                  </p:stCondLst>
                                  <p:childTnLst>
                                    <p:animMotion origin="layout" path="M -1.94444E-6 -4.44444E-6 L 0.32795 0.14792 " pathEditMode="relative" rAng="0" ptsTypes="AA">
                                      <p:cBhvr>
                                        <p:cTn id="66" dur="1000" fill="hold"/>
                                        <p:tgtEl>
                                          <p:spTgt spid="77827"/>
                                        </p:tgtEl>
                                        <p:attrNameLst>
                                          <p:attrName>ppt_x</p:attrName>
                                          <p:attrName>ppt_y</p:attrName>
                                        </p:attrNameLst>
                                      </p:cBhvr>
                                      <p:rCtr x="164" y="74"/>
                                    </p:animMotion>
                                  </p:childTnLst>
                                </p:cTn>
                              </p:par>
                              <p:par>
                                <p:cTn id="67" presetID="6" presetClass="emph" presetSubtype="0" accel="50000" decel="50000" fill="hold" nodeType="withEffect">
                                  <p:stCondLst>
                                    <p:cond delay="0"/>
                                  </p:stCondLst>
                                  <p:childTnLst>
                                    <p:animScale>
                                      <p:cBhvr>
                                        <p:cTn id="68" dur="1000" fill="hold"/>
                                        <p:tgtEl>
                                          <p:spTgt spid="77827"/>
                                        </p:tgtEl>
                                      </p:cBhvr>
                                      <p:by x="150000" y="150000"/>
                                    </p:animScale>
                                  </p:childTnLst>
                                </p:cTn>
                              </p:par>
                            </p:childTnLst>
                          </p:cTn>
                        </p:par>
                      </p:childTnLst>
                    </p:cTn>
                  </p:par>
                  <p:par>
                    <p:cTn id="69" fill="hold">
                      <p:stCondLst>
                        <p:cond delay="indefinite"/>
                      </p:stCondLst>
                      <p:childTnLst>
                        <p:par>
                          <p:cTn id="70" fill="hold">
                            <p:stCondLst>
                              <p:cond delay="0"/>
                            </p:stCondLst>
                            <p:childTnLst>
                              <p:par>
                                <p:cTn id="71" presetID="35" presetClass="emph" presetSubtype="0" fill="hold" grpId="1" nodeType="clickEffect">
                                  <p:stCondLst>
                                    <p:cond delay="0"/>
                                  </p:stCondLst>
                                  <p:iterate type="lt">
                                    <p:tmPct val="0"/>
                                  </p:iterate>
                                  <p:childTnLst>
                                    <p:anim calcmode="discrete" valueType="str">
                                      <p:cBhvr>
                                        <p:cTn id="72" dur="1000" fill="hold"/>
                                        <p:tgtEl>
                                          <p:spTgt spid="54"/>
                                        </p:tgtEl>
                                        <p:attrNameLst>
                                          <p:attrName>style.visibility</p:attrName>
                                        </p:attrNameLst>
                                      </p:cBhvr>
                                      <p:tavLst>
                                        <p:tav tm="0">
                                          <p:val>
                                            <p:strVal val="hidden"/>
                                          </p:val>
                                        </p:tav>
                                        <p:tav tm="50000">
                                          <p:val>
                                            <p:strVal val="visible"/>
                                          </p:val>
                                        </p:tav>
                                      </p:tavLst>
                                    </p:anim>
                                  </p:childTnLst>
                                </p:cTn>
                              </p:par>
                            </p:childTnLst>
                          </p:cTn>
                        </p:par>
                        <p:par>
                          <p:cTn id="73" fill="hold">
                            <p:stCondLst>
                              <p:cond delay="1000"/>
                            </p:stCondLst>
                            <p:childTnLst>
                              <p:par>
                                <p:cTn id="74" presetID="22" presetClass="entr" presetSubtype="8"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wipe(left)">
                                      <p:cBhvr>
                                        <p:cTn id="76" dur="3000"/>
                                        <p:tgtEl>
                                          <p:spTgt spid="30"/>
                                        </p:tgtEl>
                                      </p:cBhvr>
                                    </p:animEffect>
                                  </p:childTnLst>
                                </p:cTn>
                              </p:par>
                            </p:childTnLst>
                          </p:cTn>
                        </p:par>
                        <p:par>
                          <p:cTn id="77" fill="hold">
                            <p:stCondLst>
                              <p:cond delay="4000"/>
                            </p:stCondLst>
                            <p:childTnLst>
                              <p:par>
                                <p:cTn id="78" presetID="35" presetClass="emph" presetSubtype="0" fill="hold" grpId="1" nodeType="afterEffect">
                                  <p:stCondLst>
                                    <p:cond delay="0"/>
                                  </p:stCondLst>
                                  <p:iterate type="lt">
                                    <p:tmPct val="0"/>
                                  </p:iterate>
                                  <p:childTnLst>
                                    <p:anim calcmode="discrete" valueType="str">
                                      <p:cBhvr>
                                        <p:cTn id="79" dur="1000" fill="hold"/>
                                        <p:tgtEl>
                                          <p:spTgt spid="55"/>
                                        </p:tgtEl>
                                        <p:attrNameLst>
                                          <p:attrName>style.visibility</p:attrName>
                                        </p:attrNameLst>
                                      </p:cBhvr>
                                      <p:tavLst>
                                        <p:tav tm="0">
                                          <p:val>
                                            <p:strVal val="hidden"/>
                                          </p:val>
                                        </p:tav>
                                        <p:tav tm="50000">
                                          <p:val>
                                            <p:strVal val="visible"/>
                                          </p:val>
                                        </p:tav>
                                      </p:tavLst>
                                    </p:anim>
                                  </p:childTnLst>
                                </p:cTn>
                              </p:par>
                            </p:childTnLst>
                          </p:cTn>
                        </p:par>
                        <p:par>
                          <p:cTn id="80" fill="hold">
                            <p:stCondLst>
                              <p:cond delay="5000"/>
                            </p:stCondLst>
                            <p:childTnLst>
                              <p:par>
                                <p:cTn id="81" presetID="22" presetClass="entr" presetSubtype="2" fill="hold" grpId="0" nodeType="after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wipe(right)">
                                      <p:cBhvr>
                                        <p:cTn id="83" dur="3000"/>
                                        <p:tgtEl>
                                          <p:spTgt spid="43"/>
                                        </p:tgtEl>
                                      </p:cBhvr>
                                    </p:animEffect>
                                  </p:childTnLst>
                                </p:cTn>
                              </p:par>
                            </p:childTnLst>
                          </p:cTn>
                        </p:par>
                        <p:par>
                          <p:cTn id="84" fill="hold">
                            <p:stCondLst>
                              <p:cond delay="8000"/>
                            </p:stCondLst>
                            <p:childTnLst>
                              <p:par>
                                <p:cTn id="85" presetID="35" presetClass="emph" presetSubtype="0" fill="hold" grpId="2" nodeType="afterEffect">
                                  <p:stCondLst>
                                    <p:cond delay="1000"/>
                                  </p:stCondLst>
                                  <p:iterate type="lt">
                                    <p:tmPct val="0"/>
                                  </p:iterate>
                                  <p:childTnLst>
                                    <p:anim calcmode="discrete" valueType="str">
                                      <p:cBhvr>
                                        <p:cTn id="86" dur="10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00"/>
                                        <p:tgtEl>
                                          <p:spTgt spid="30"/>
                                        </p:tgtEl>
                                      </p:cBhvr>
                                    </p:animEffect>
                                    <p:set>
                                      <p:cBhvr>
                                        <p:cTn id="91" dur="1" fill="hold">
                                          <p:stCondLst>
                                            <p:cond delay="999"/>
                                          </p:stCondLst>
                                        </p:cTn>
                                        <p:tgtEl>
                                          <p:spTgt spid="30"/>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43"/>
                                        </p:tgtEl>
                                      </p:cBhvr>
                                    </p:animEffect>
                                    <p:set>
                                      <p:cBhvr>
                                        <p:cTn id="94" dur="1" fill="hold">
                                          <p:stCondLst>
                                            <p:cond delay="999"/>
                                          </p:stCondLst>
                                        </p:cTn>
                                        <p:tgtEl>
                                          <p:spTgt spid="43"/>
                                        </p:tgtEl>
                                        <p:attrNameLst>
                                          <p:attrName>style.visibility</p:attrName>
                                        </p:attrNameLst>
                                      </p:cBhvr>
                                      <p:to>
                                        <p:strVal val="hidden"/>
                                      </p:to>
                                    </p:set>
                                  </p:childTnLst>
                                </p:cTn>
                              </p:par>
                              <p:par>
                                <p:cTn id="95" presetID="10" presetClass="exit" presetSubtype="0" fill="hold" grpId="2" nodeType="withEffect">
                                  <p:stCondLst>
                                    <p:cond delay="0"/>
                                  </p:stCondLst>
                                  <p:iterate type="lt">
                                    <p:tmPct val="0"/>
                                  </p:iterate>
                                  <p:childTnLst>
                                    <p:animEffect transition="out" filter="fade">
                                      <p:cBhvr>
                                        <p:cTn id="96" dur="1000"/>
                                        <p:tgtEl>
                                          <p:spTgt spid="55"/>
                                        </p:tgtEl>
                                      </p:cBhvr>
                                    </p:animEffect>
                                    <p:set>
                                      <p:cBhvr>
                                        <p:cTn id="97" dur="1" fill="hold">
                                          <p:stCondLst>
                                            <p:cond delay="999"/>
                                          </p:stCondLst>
                                        </p:cTn>
                                        <p:tgtEl>
                                          <p:spTgt spid="55"/>
                                        </p:tgtEl>
                                        <p:attrNameLst>
                                          <p:attrName>style.visibility</p:attrName>
                                        </p:attrNameLst>
                                      </p:cBhvr>
                                      <p:to>
                                        <p:strVal val="hidden"/>
                                      </p:to>
                                    </p:set>
                                  </p:childTnLst>
                                </p:cTn>
                              </p:par>
                              <p:par>
                                <p:cTn id="98" presetID="10" presetClass="exit" presetSubtype="0" fill="hold" grpId="3" nodeType="withEffect">
                                  <p:stCondLst>
                                    <p:cond delay="0"/>
                                  </p:stCondLst>
                                  <p:iterate type="lt">
                                    <p:tmPct val="0"/>
                                  </p:iterate>
                                  <p:childTnLst>
                                    <p:animEffect transition="out" filter="fade">
                                      <p:cBhvr>
                                        <p:cTn id="99" dur="1000"/>
                                        <p:tgtEl>
                                          <p:spTgt spid="54"/>
                                        </p:tgtEl>
                                      </p:cBhvr>
                                    </p:animEffect>
                                    <p:set>
                                      <p:cBhvr>
                                        <p:cTn id="100" dur="1" fill="hold">
                                          <p:stCondLst>
                                            <p:cond delay="999"/>
                                          </p:stCondLst>
                                        </p:cTn>
                                        <p:tgtEl>
                                          <p:spTgt spid="5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6"/>
                                        </p:tgtEl>
                                      </p:cBhvr>
                                    </p:animEffect>
                                    <p:set>
                                      <p:cBhvr>
                                        <p:cTn id="103" dur="1" fill="hold">
                                          <p:stCondLst>
                                            <p:cond delay="999"/>
                                          </p:stCondLst>
                                        </p:cTn>
                                        <p:tgtEl>
                                          <p:spTgt spid="26"/>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77827"/>
                                        </p:tgtEl>
                                      </p:cBhvr>
                                    </p:animEffect>
                                    <p:set>
                                      <p:cBhvr>
                                        <p:cTn id="106" dur="1" fill="hold">
                                          <p:stCondLst>
                                            <p:cond delay="999"/>
                                          </p:stCondLst>
                                        </p:cTn>
                                        <p:tgtEl>
                                          <p:spTgt spid="77827"/>
                                        </p:tgtEl>
                                        <p:attrNameLst>
                                          <p:attrName>style.visibility</p:attrName>
                                        </p:attrNameLst>
                                      </p:cBhvr>
                                      <p:to>
                                        <p:strVal val="hidden"/>
                                      </p:to>
                                    </p:set>
                                  </p:childTnLst>
                                </p:cTn>
                              </p:par>
                            </p:childTnLst>
                          </p:cTn>
                        </p:par>
                        <p:par>
                          <p:cTn id="107" fill="hold">
                            <p:stCondLst>
                              <p:cond delay="1000"/>
                            </p:stCondLst>
                            <p:childTnLst>
                              <p:par>
                                <p:cTn id="108" presetID="10" presetClass="entr" presetSubtype="0" fill="hold" nodeType="after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fade">
                                      <p:cBhvr>
                                        <p:cTn id="110" dur="1000"/>
                                        <p:tgtEl>
                                          <p:spTgt spid="27"/>
                                        </p:tgtEl>
                                      </p:cBhvr>
                                    </p:animEffect>
                                  </p:childTnLst>
                                </p:cTn>
                              </p:par>
                              <p:par>
                                <p:cTn id="111" presetID="10" presetClass="entr" presetSubtype="0" fill="hold" nodeType="withEffect">
                                  <p:stCondLst>
                                    <p:cond delay="0"/>
                                  </p:stCondLst>
                                  <p:childTnLst>
                                    <p:set>
                                      <p:cBhvr>
                                        <p:cTn id="112" dur="1" fill="hold">
                                          <p:stCondLst>
                                            <p:cond delay="0"/>
                                          </p:stCondLst>
                                        </p:cTn>
                                        <p:tgtEl>
                                          <p:spTgt spid="6"/>
                                        </p:tgtEl>
                                        <p:attrNameLst>
                                          <p:attrName>style.visibility</p:attrName>
                                        </p:attrNameLst>
                                      </p:cBhvr>
                                      <p:to>
                                        <p:strVal val="visible"/>
                                      </p:to>
                                    </p:set>
                                    <p:animEffect transition="in" filter="fade">
                                      <p:cBhvr>
                                        <p:cTn id="1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P spid="43" grpId="2" animBg="1"/>
      <p:bldP spid="43" grpId="3" animBg="1"/>
      <p:bldP spid="26" grpId="0" animBg="1"/>
      <p:bldP spid="26" grpId="1" animBg="1"/>
      <p:bldP spid="54" grpId="0" animBg="1"/>
      <p:bldP spid="54" grpId="1" animBg="1"/>
      <p:bldP spid="54" grpId="2" animBg="1"/>
      <p:bldP spid="54" grpId="3" animBg="1"/>
      <p:bldP spid="55" grpId="0" animBg="1"/>
      <p:bldP spid="55" grpId="1" animBg="1"/>
      <p:bldP spid="55" grpId="2" animBg="1"/>
      <p:bldP spid="66" grpId="0"/>
      <p:bldP spid="66"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grpSp>
        <p:nvGrpSpPr>
          <p:cNvPr id="7" name="Group 6"/>
          <p:cNvGrpSpPr/>
          <p:nvPr/>
        </p:nvGrpSpPr>
        <p:grpSpPr>
          <a:xfrm>
            <a:off x="3442250" y="2953512"/>
            <a:ext cx="4647443" cy="4029534"/>
            <a:chOff x="3442250" y="2953512"/>
            <a:chExt cx="4647443" cy="4029534"/>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3"/>
            <a:srcRect l="53502" t="3197"/>
            <a:stretch>
              <a:fillRect/>
            </a:stretch>
          </p:blipFill>
          <p:spPr bwMode="auto">
            <a:xfrm rot="300000">
              <a:off x="5111496" y="2953512"/>
              <a:ext cx="1294548" cy="1854426"/>
            </a:xfrm>
            <a:prstGeom prst="rect">
              <a:avLst/>
            </a:prstGeom>
            <a:noFill/>
            <a:ln w="9525">
              <a:noFill/>
              <a:miter lim="800000"/>
              <a:headEnd/>
              <a:tailEnd/>
            </a:ln>
            <a:effectLst/>
          </p:spPr>
        </p:pic>
        <p:pic>
          <p:nvPicPr>
            <p:cNvPr id="25" name="Picture 1"/>
            <p:cNvPicPr>
              <a:picLocks noChangeAspect="1" noChangeArrowheads="1"/>
            </p:cNvPicPr>
            <p:nvPr/>
          </p:nvPicPr>
          <p:blipFill>
            <a:blip r:embed="rId3"/>
            <a:srcRect t="12787" r="51150"/>
            <a:stretch>
              <a:fillRect/>
            </a:stretch>
          </p:blipFill>
          <p:spPr bwMode="auto">
            <a:xfrm rot="480000">
              <a:off x="3442250" y="3224366"/>
              <a:ext cx="1530327" cy="2012938"/>
            </a:xfrm>
            <a:prstGeom prst="rect">
              <a:avLst/>
            </a:prstGeom>
            <a:noFill/>
            <a:ln w="9525">
              <a:noFill/>
              <a:miter lim="800000"/>
              <a:headEnd/>
              <a:tailEnd/>
            </a:ln>
            <a:effectLst/>
          </p:spPr>
        </p:pic>
      </p:grpSp>
      <p:sp>
        <p:nvSpPr>
          <p:cNvPr id="70" name="Freeform 69"/>
          <p:cNvSpPr/>
          <p:nvPr/>
        </p:nvSpPr>
        <p:spPr>
          <a:xfrm>
            <a:off x="3516085" y="3657600"/>
            <a:ext cx="1055915" cy="1110343"/>
          </a:xfrm>
          <a:custGeom>
            <a:avLst/>
            <a:gdLst>
              <a:gd name="connsiteX0" fmla="*/ 125186 w 1134836"/>
              <a:gd name="connsiteY0" fmla="*/ 24493 h 1211036"/>
              <a:gd name="connsiteX1" fmla="*/ 615044 w 1134836"/>
              <a:gd name="connsiteY1" fmla="*/ 351064 h 1211036"/>
              <a:gd name="connsiteX2" fmla="*/ 941615 w 1134836"/>
              <a:gd name="connsiteY2" fmla="*/ 498022 h 1211036"/>
              <a:gd name="connsiteX3" fmla="*/ 1104901 w 1134836"/>
              <a:gd name="connsiteY3" fmla="*/ 775607 h 1211036"/>
              <a:gd name="connsiteX4" fmla="*/ 1104901 w 1134836"/>
              <a:gd name="connsiteY4" fmla="*/ 971550 h 1211036"/>
              <a:gd name="connsiteX5" fmla="*/ 1055915 w 1134836"/>
              <a:gd name="connsiteY5" fmla="*/ 1134836 h 1211036"/>
              <a:gd name="connsiteX6" fmla="*/ 631372 w 1134836"/>
              <a:gd name="connsiteY6" fmla="*/ 1200150 h 1211036"/>
              <a:gd name="connsiteX7" fmla="*/ 566058 w 1134836"/>
              <a:gd name="connsiteY7" fmla="*/ 1069522 h 1211036"/>
              <a:gd name="connsiteX8" fmla="*/ 468086 w 1134836"/>
              <a:gd name="connsiteY8" fmla="*/ 857250 h 1211036"/>
              <a:gd name="connsiteX9" fmla="*/ 255815 w 1134836"/>
              <a:gd name="connsiteY9" fmla="*/ 644979 h 1211036"/>
              <a:gd name="connsiteX10" fmla="*/ 43544 w 1134836"/>
              <a:gd name="connsiteY10" fmla="*/ 481693 h 1211036"/>
              <a:gd name="connsiteX11" fmla="*/ 10886 w 1134836"/>
              <a:gd name="connsiteY11" fmla="*/ 269422 h 1211036"/>
              <a:gd name="connsiteX12" fmla="*/ 108858 w 1134836"/>
              <a:gd name="connsiteY12" fmla="*/ 204107 h 1211036"/>
              <a:gd name="connsiteX13" fmla="*/ 125186 w 1134836"/>
              <a:gd name="connsiteY13" fmla="*/ 24493 h 121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4836" h="1211036">
                <a:moveTo>
                  <a:pt x="125186" y="24493"/>
                </a:moveTo>
                <a:cubicBezTo>
                  <a:pt x="209550" y="48986"/>
                  <a:pt x="478973" y="272143"/>
                  <a:pt x="615044" y="351064"/>
                </a:cubicBezTo>
                <a:cubicBezTo>
                  <a:pt x="751115" y="429985"/>
                  <a:pt x="859972" y="427265"/>
                  <a:pt x="941615" y="498022"/>
                </a:cubicBezTo>
                <a:cubicBezTo>
                  <a:pt x="1023258" y="568779"/>
                  <a:pt x="1077687" y="696686"/>
                  <a:pt x="1104901" y="775607"/>
                </a:cubicBezTo>
                <a:cubicBezTo>
                  <a:pt x="1132115" y="854528"/>
                  <a:pt x="1113065" y="911679"/>
                  <a:pt x="1104901" y="971550"/>
                </a:cubicBezTo>
                <a:cubicBezTo>
                  <a:pt x="1096737" y="1031421"/>
                  <a:pt x="1134836" y="1096736"/>
                  <a:pt x="1055915" y="1134836"/>
                </a:cubicBezTo>
                <a:cubicBezTo>
                  <a:pt x="976994" y="1172936"/>
                  <a:pt x="713015" y="1211036"/>
                  <a:pt x="631372" y="1200150"/>
                </a:cubicBezTo>
                <a:cubicBezTo>
                  <a:pt x="549729" y="1189264"/>
                  <a:pt x="593272" y="1126672"/>
                  <a:pt x="566058" y="1069522"/>
                </a:cubicBezTo>
                <a:cubicBezTo>
                  <a:pt x="538844" y="1012372"/>
                  <a:pt x="519793" y="928007"/>
                  <a:pt x="468086" y="857250"/>
                </a:cubicBezTo>
                <a:cubicBezTo>
                  <a:pt x="416379" y="786493"/>
                  <a:pt x="326572" y="707572"/>
                  <a:pt x="255815" y="644979"/>
                </a:cubicBezTo>
                <a:cubicBezTo>
                  <a:pt x="185058" y="582386"/>
                  <a:pt x="84366" y="544286"/>
                  <a:pt x="43544" y="481693"/>
                </a:cubicBezTo>
                <a:cubicBezTo>
                  <a:pt x="2722" y="419100"/>
                  <a:pt x="0" y="315686"/>
                  <a:pt x="10886" y="269422"/>
                </a:cubicBezTo>
                <a:cubicBezTo>
                  <a:pt x="21772" y="223158"/>
                  <a:pt x="92529" y="244928"/>
                  <a:pt x="108858" y="204107"/>
                </a:cubicBezTo>
                <a:cubicBezTo>
                  <a:pt x="125187" y="163286"/>
                  <a:pt x="40822" y="0"/>
                  <a:pt x="125186" y="24493"/>
                </a:cubicBezTo>
                <a:close/>
              </a:path>
            </a:pathLst>
          </a:custGeom>
          <a:solidFill>
            <a:srgbClr val="FFFF00"/>
          </a:solidFill>
          <a:ln w="63500">
            <a:solidFill>
              <a:schemeClr val="accent6">
                <a:lumMod val="50000"/>
              </a:schemeClr>
            </a:solidFill>
          </a:ln>
          <a:effectLst>
            <a:outerShdw dist="38100" dir="4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12" name="Freeform 11"/>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3737237" y="4110809"/>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grpSp>
        <p:nvGrpSpPr>
          <p:cNvPr id="68" name="Group 67"/>
          <p:cNvGrpSpPr/>
          <p:nvPr/>
        </p:nvGrpSpPr>
        <p:grpSpPr>
          <a:xfrm>
            <a:off x="762000" y="2269957"/>
            <a:ext cx="6756400" cy="4522003"/>
            <a:chOff x="762000" y="2269957"/>
            <a:chExt cx="6756400" cy="4522003"/>
          </a:xfrm>
        </p:grpSpPr>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Freeform 47"/>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9" name="Group 68"/>
          <p:cNvGrpSpPr/>
          <p:nvPr/>
        </p:nvGrpSpPr>
        <p:grpSpPr>
          <a:xfrm>
            <a:off x="3860647" y="3276603"/>
            <a:ext cx="4064157" cy="3276601"/>
            <a:chOff x="3860647" y="3276603"/>
            <a:chExt cx="4064157" cy="3276601"/>
          </a:xfrm>
        </p:grpSpPr>
        <p:sp>
          <p:nvSpPr>
            <p:cNvPr id="18" name="Rectangle 1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 useBgFill="1">
        <p:nvSpPr>
          <p:cNvPr id="62" name="TextBox 61"/>
          <p:cNvSpPr txBox="1"/>
          <p:nvPr/>
        </p:nvSpPr>
        <p:spPr>
          <a:xfrm>
            <a:off x="0" y="816114"/>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
        <p:nvSpPr>
          <p:cNvPr id="28" name="Rectangle 27"/>
          <p:cNvSpPr/>
          <p:nvPr/>
        </p:nvSpPr>
        <p:spPr>
          <a:xfrm>
            <a:off x="0" y="3124200"/>
            <a:ext cx="5105400" cy="32004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0" y="598714"/>
            <a:ext cx="9144000" cy="6259286"/>
            <a:chOff x="0" y="598714"/>
            <a:chExt cx="9144000" cy="6259286"/>
          </a:xfrm>
        </p:grpSpPr>
        <p:grpSp>
          <p:nvGrpSpPr>
            <p:cNvPr id="38" name="Group 8"/>
            <p:cNvGrpSpPr/>
            <p:nvPr/>
          </p:nvGrpSpPr>
          <p:grpSpPr>
            <a:xfrm>
              <a:off x="0" y="598714"/>
              <a:ext cx="9144000" cy="6259286"/>
              <a:chOff x="0" y="598714"/>
              <a:chExt cx="9144000" cy="6259286"/>
            </a:xfrm>
          </p:grpSpPr>
          <p:pic>
            <p:nvPicPr>
              <p:cNvPr id="43" name="Picture 2"/>
              <p:cNvPicPr>
                <a:picLocks noChangeAspect="1" noChangeArrowheads="1"/>
              </p:cNvPicPr>
              <p:nvPr/>
            </p:nvPicPr>
            <p:blipFill>
              <a:blip r:embed="rId4"/>
              <a:srcRect t="1126" r="8838"/>
              <a:stretch>
                <a:fillRect/>
              </a:stretch>
            </p:blipFill>
            <p:spPr bwMode="auto">
              <a:xfrm>
                <a:off x="0" y="598714"/>
                <a:ext cx="9144000" cy="6259286"/>
              </a:xfrm>
              <a:prstGeom prst="rect">
                <a:avLst/>
              </a:prstGeom>
              <a:noFill/>
              <a:ln w="9525">
                <a:noFill/>
                <a:miter lim="800000"/>
                <a:headEnd/>
                <a:tailEnd/>
              </a:ln>
              <a:effectLst/>
            </p:spPr>
          </p:pic>
          <p:sp>
            <p:nvSpPr>
              <p:cNvPr id="44" name="Rectangle 43"/>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5" name="Rectangle 44"/>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3" name="Group 62"/>
          <p:cNvGrpSpPr/>
          <p:nvPr/>
        </p:nvGrpSpPr>
        <p:grpSpPr>
          <a:xfrm>
            <a:off x="807290" y="-63280"/>
            <a:ext cx="3612311" cy="3013634"/>
            <a:chOff x="807290" y="-63280"/>
            <a:chExt cx="3612311" cy="3013634"/>
          </a:xfrm>
        </p:grpSpPr>
        <p:sp>
          <p:nvSpPr>
            <p:cNvPr id="54" name="Freeform 53"/>
            <p:cNvSpPr/>
            <p:nvPr/>
          </p:nvSpPr>
          <p:spPr>
            <a:xfrm>
              <a:off x="807290" y="-63280"/>
              <a:ext cx="3612311" cy="3013634"/>
            </a:xfrm>
            <a:custGeom>
              <a:avLst/>
              <a:gdLst>
                <a:gd name="connsiteX0" fmla="*/ 2043792 w 2071006"/>
                <a:gd name="connsiteY0" fmla="*/ 1447800 h 1475014"/>
                <a:gd name="connsiteX1" fmla="*/ 1749878 w 2071006"/>
                <a:gd name="connsiteY1" fmla="*/ 1447800 h 1475014"/>
                <a:gd name="connsiteX2" fmla="*/ 1439635 w 2071006"/>
                <a:gd name="connsiteY2" fmla="*/ 1464128 h 1475014"/>
                <a:gd name="connsiteX3" fmla="*/ 1260021 w 2071006"/>
                <a:gd name="connsiteY3" fmla="*/ 1382485 h 1475014"/>
                <a:gd name="connsiteX4" fmla="*/ 1064078 w 2071006"/>
                <a:gd name="connsiteY4" fmla="*/ 1366157 h 1475014"/>
                <a:gd name="connsiteX5" fmla="*/ 819149 w 2071006"/>
                <a:gd name="connsiteY5" fmla="*/ 1284514 h 1475014"/>
                <a:gd name="connsiteX6" fmla="*/ 557892 w 2071006"/>
                <a:gd name="connsiteY6" fmla="*/ 1235528 h 1475014"/>
                <a:gd name="connsiteX7" fmla="*/ 459921 w 2071006"/>
                <a:gd name="connsiteY7" fmla="*/ 1186543 h 1475014"/>
                <a:gd name="connsiteX8" fmla="*/ 443592 w 2071006"/>
                <a:gd name="connsiteY8" fmla="*/ 974271 h 1475014"/>
                <a:gd name="connsiteX9" fmla="*/ 410935 w 2071006"/>
                <a:gd name="connsiteY9" fmla="*/ 859971 h 1475014"/>
                <a:gd name="connsiteX10" fmla="*/ 329292 w 2071006"/>
                <a:gd name="connsiteY10" fmla="*/ 778328 h 1475014"/>
                <a:gd name="connsiteX11" fmla="*/ 214992 w 2071006"/>
                <a:gd name="connsiteY11" fmla="*/ 484414 h 1475014"/>
                <a:gd name="connsiteX12" fmla="*/ 231321 w 2071006"/>
                <a:gd name="connsiteY12" fmla="*/ 76200 h 1475014"/>
                <a:gd name="connsiteX13" fmla="*/ 1602921 w 2071006"/>
                <a:gd name="connsiteY13" fmla="*/ 27214 h 1475014"/>
                <a:gd name="connsiteX14" fmla="*/ 1864178 w 2071006"/>
                <a:gd name="connsiteY14" fmla="*/ 59871 h 1475014"/>
                <a:gd name="connsiteX15" fmla="*/ 1880506 w 2071006"/>
                <a:gd name="connsiteY15" fmla="*/ 304800 h 1475014"/>
                <a:gd name="connsiteX16" fmla="*/ 2043792 w 2071006"/>
                <a:gd name="connsiteY16" fmla="*/ 370114 h 1475014"/>
                <a:gd name="connsiteX17" fmla="*/ 2043792 w 2071006"/>
                <a:gd name="connsiteY17" fmla="*/ 778328 h 1475014"/>
                <a:gd name="connsiteX18" fmla="*/ 2043792 w 2071006"/>
                <a:gd name="connsiteY18" fmla="*/ 1447800 h 1475014"/>
                <a:gd name="connsiteX0" fmla="*/ 1994277 w 2021491"/>
                <a:gd name="connsiteY0" fmla="*/ 1447800 h 1475014"/>
                <a:gd name="connsiteX1" fmla="*/ 1700363 w 2021491"/>
                <a:gd name="connsiteY1" fmla="*/ 1447800 h 1475014"/>
                <a:gd name="connsiteX2" fmla="*/ 1390120 w 2021491"/>
                <a:gd name="connsiteY2" fmla="*/ 1464128 h 1475014"/>
                <a:gd name="connsiteX3" fmla="*/ 1210506 w 2021491"/>
                <a:gd name="connsiteY3" fmla="*/ 1382485 h 1475014"/>
                <a:gd name="connsiteX4" fmla="*/ 1014563 w 2021491"/>
                <a:gd name="connsiteY4" fmla="*/ 1366157 h 1475014"/>
                <a:gd name="connsiteX5" fmla="*/ 769634 w 2021491"/>
                <a:gd name="connsiteY5" fmla="*/ 1284514 h 1475014"/>
                <a:gd name="connsiteX6" fmla="*/ 508377 w 2021491"/>
                <a:gd name="connsiteY6" fmla="*/ 1235528 h 1475014"/>
                <a:gd name="connsiteX7" fmla="*/ 410406 w 2021491"/>
                <a:gd name="connsiteY7" fmla="*/ 1186543 h 1475014"/>
                <a:gd name="connsiteX8" fmla="*/ 394077 w 2021491"/>
                <a:gd name="connsiteY8" fmla="*/ 974271 h 1475014"/>
                <a:gd name="connsiteX9" fmla="*/ 361420 w 2021491"/>
                <a:gd name="connsiteY9" fmla="*/ 859971 h 1475014"/>
                <a:gd name="connsiteX10" fmla="*/ 279777 w 2021491"/>
                <a:gd name="connsiteY10" fmla="*/ 778328 h 1475014"/>
                <a:gd name="connsiteX11" fmla="*/ 462570 w 2021491"/>
                <a:gd name="connsiteY11" fmla="*/ 484414 h 1475014"/>
                <a:gd name="connsiteX12" fmla="*/ 181806 w 2021491"/>
                <a:gd name="connsiteY12" fmla="*/ 76200 h 1475014"/>
                <a:gd name="connsiteX13" fmla="*/ 1553406 w 2021491"/>
                <a:gd name="connsiteY13" fmla="*/ 27214 h 1475014"/>
                <a:gd name="connsiteX14" fmla="*/ 1814663 w 2021491"/>
                <a:gd name="connsiteY14" fmla="*/ 59871 h 1475014"/>
                <a:gd name="connsiteX15" fmla="*/ 1830991 w 2021491"/>
                <a:gd name="connsiteY15" fmla="*/ 304800 h 1475014"/>
                <a:gd name="connsiteX16" fmla="*/ 1994277 w 2021491"/>
                <a:gd name="connsiteY16" fmla="*/ 370114 h 1475014"/>
                <a:gd name="connsiteX17" fmla="*/ 1994277 w 2021491"/>
                <a:gd name="connsiteY17" fmla="*/ 778328 h 1475014"/>
                <a:gd name="connsiteX18" fmla="*/ 1994277 w 2021491"/>
                <a:gd name="connsiteY18" fmla="*/ 1447800 h 1475014"/>
                <a:gd name="connsiteX0" fmla="*/ 1994277 w 2021491"/>
                <a:gd name="connsiteY0" fmla="*/ 1447800 h 1475014"/>
                <a:gd name="connsiteX1" fmla="*/ 1700363 w 2021491"/>
                <a:gd name="connsiteY1" fmla="*/ 1447800 h 1475014"/>
                <a:gd name="connsiteX2" fmla="*/ 1390120 w 2021491"/>
                <a:gd name="connsiteY2" fmla="*/ 1464128 h 1475014"/>
                <a:gd name="connsiteX3" fmla="*/ 1210506 w 2021491"/>
                <a:gd name="connsiteY3" fmla="*/ 1382485 h 1475014"/>
                <a:gd name="connsiteX4" fmla="*/ 1014563 w 2021491"/>
                <a:gd name="connsiteY4" fmla="*/ 1366157 h 1475014"/>
                <a:gd name="connsiteX5" fmla="*/ 769634 w 2021491"/>
                <a:gd name="connsiteY5" fmla="*/ 1284514 h 1475014"/>
                <a:gd name="connsiteX6" fmla="*/ 508377 w 2021491"/>
                <a:gd name="connsiteY6" fmla="*/ 1235528 h 1475014"/>
                <a:gd name="connsiteX7" fmla="*/ 410406 w 2021491"/>
                <a:gd name="connsiteY7" fmla="*/ 1186543 h 1475014"/>
                <a:gd name="connsiteX8" fmla="*/ 394077 w 2021491"/>
                <a:gd name="connsiteY8" fmla="*/ 974271 h 1475014"/>
                <a:gd name="connsiteX9" fmla="*/ 361420 w 2021491"/>
                <a:gd name="connsiteY9" fmla="*/ 859971 h 1475014"/>
                <a:gd name="connsiteX10" fmla="*/ 462570 w 2021491"/>
                <a:gd name="connsiteY10" fmla="*/ 484414 h 1475014"/>
                <a:gd name="connsiteX11" fmla="*/ 181806 w 2021491"/>
                <a:gd name="connsiteY11" fmla="*/ 76200 h 1475014"/>
                <a:gd name="connsiteX12" fmla="*/ 1553406 w 2021491"/>
                <a:gd name="connsiteY12" fmla="*/ 27214 h 1475014"/>
                <a:gd name="connsiteX13" fmla="*/ 1814663 w 2021491"/>
                <a:gd name="connsiteY13" fmla="*/ 59871 h 1475014"/>
                <a:gd name="connsiteX14" fmla="*/ 1830991 w 2021491"/>
                <a:gd name="connsiteY14" fmla="*/ 304800 h 1475014"/>
                <a:gd name="connsiteX15" fmla="*/ 1994277 w 2021491"/>
                <a:gd name="connsiteY15" fmla="*/ 370114 h 1475014"/>
                <a:gd name="connsiteX16" fmla="*/ 1994277 w 2021491"/>
                <a:gd name="connsiteY16" fmla="*/ 778328 h 1475014"/>
                <a:gd name="connsiteX17" fmla="*/ 1994277 w 2021491"/>
                <a:gd name="connsiteY17" fmla="*/ 1447800 h 1475014"/>
                <a:gd name="connsiteX0" fmla="*/ 1816976 w 1844190"/>
                <a:gd name="connsiteY0" fmla="*/ 1441504 h 1468718"/>
                <a:gd name="connsiteX1" fmla="*/ 1523062 w 1844190"/>
                <a:gd name="connsiteY1" fmla="*/ 1441504 h 1468718"/>
                <a:gd name="connsiteX2" fmla="*/ 1212819 w 1844190"/>
                <a:gd name="connsiteY2" fmla="*/ 1457832 h 1468718"/>
                <a:gd name="connsiteX3" fmla="*/ 1033205 w 1844190"/>
                <a:gd name="connsiteY3" fmla="*/ 1376189 h 1468718"/>
                <a:gd name="connsiteX4" fmla="*/ 837262 w 1844190"/>
                <a:gd name="connsiteY4" fmla="*/ 1359861 h 1468718"/>
                <a:gd name="connsiteX5" fmla="*/ 592333 w 1844190"/>
                <a:gd name="connsiteY5" fmla="*/ 1278218 h 1468718"/>
                <a:gd name="connsiteX6" fmla="*/ 331076 w 1844190"/>
                <a:gd name="connsiteY6" fmla="*/ 1229232 h 1468718"/>
                <a:gd name="connsiteX7" fmla="*/ 233105 w 1844190"/>
                <a:gd name="connsiteY7" fmla="*/ 1180247 h 1468718"/>
                <a:gd name="connsiteX8" fmla="*/ 216776 w 1844190"/>
                <a:gd name="connsiteY8" fmla="*/ 967975 h 1468718"/>
                <a:gd name="connsiteX9" fmla="*/ 184119 w 1844190"/>
                <a:gd name="connsiteY9" fmla="*/ 853675 h 1468718"/>
                <a:gd name="connsiteX10" fmla="*/ 285269 w 1844190"/>
                <a:gd name="connsiteY10" fmla="*/ 478118 h 1468718"/>
                <a:gd name="connsiteX11" fmla="*/ 4505 w 1844190"/>
                <a:gd name="connsiteY11" fmla="*/ 69904 h 1468718"/>
                <a:gd name="connsiteX12" fmla="*/ 312302 w 1844190"/>
                <a:gd name="connsiteY12" fmla="*/ 58693 h 1468718"/>
                <a:gd name="connsiteX13" fmla="*/ 1376105 w 1844190"/>
                <a:gd name="connsiteY13" fmla="*/ 20918 h 1468718"/>
                <a:gd name="connsiteX14" fmla="*/ 1637362 w 1844190"/>
                <a:gd name="connsiteY14" fmla="*/ 53575 h 1468718"/>
                <a:gd name="connsiteX15" fmla="*/ 1653690 w 1844190"/>
                <a:gd name="connsiteY15" fmla="*/ 298504 h 1468718"/>
                <a:gd name="connsiteX16" fmla="*/ 1816976 w 1844190"/>
                <a:gd name="connsiteY16" fmla="*/ 363818 h 1468718"/>
                <a:gd name="connsiteX17" fmla="*/ 1816976 w 1844190"/>
                <a:gd name="connsiteY17" fmla="*/ 772032 h 1468718"/>
                <a:gd name="connsiteX18" fmla="*/ 1816976 w 1844190"/>
                <a:gd name="connsiteY18" fmla="*/ 1441504 h 1468718"/>
                <a:gd name="connsiteX0" fmla="*/ 1733274 w 1760488"/>
                <a:gd name="connsiteY0" fmla="*/ 1441504 h 1468718"/>
                <a:gd name="connsiteX1" fmla="*/ 1439360 w 1760488"/>
                <a:gd name="connsiteY1" fmla="*/ 1441504 h 1468718"/>
                <a:gd name="connsiteX2" fmla="*/ 1129117 w 1760488"/>
                <a:gd name="connsiteY2" fmla="*/ 1457832 h 1468718"/>
                <a:gd name="connsiteX3" fmla="*/ 949503 w 1760488"/>
                <a:gd name="connsiteY3" fmla="*/ 1376189 h 1468718"/>
                <a:gd name="connsiteX4" fmla="*/ 753560 w 1760488"/>
                <a:gd name="connsiteY4" fmla="*/ 1359861 h 1468718"/>
                <a:gd name="connsiteX5" fmla="*/ 508631 w 1760488"/>
                <a:gd name="connsiteY5" fmla="*/ 1278218 h 1468718"/>
                <a:gd name="connsiteX6" fmla="*/ 247374 w 1760488"/>
                <a:gd name="connsiteY6" fmla="*/ 1229232 h 1468718"/>
                <a:gd name="connsiteX7" fmla="*/ 149403 w 1760488"/>
                <a:gd name="connsiteY7" fmla="*/ 1180247 h 1468718"/>
                <a:gd name="connsiteX8" fmla="*/ 133074 w 1760488"/>
                <a:gd name="connsiteY8" fmla="*/ 967975 h 1468718"/>
                <a:gd name="connsiteX9" fmla="*/ 100417 w 1760488"/>
                <a:gd name="connsiteY9" fmla="*/ 853675 h 1468718"/>
                <a:gd name="connsiteX10" fmla="*/ 201567 w 1760488"/>
                <a:gd name="connsiteY10" fmla="*/ 478118 h 1468718"/>
                <a:gd name="connsiteX11" fmla="*/ 180760 w 1760488"/>
                <a:gd name="connsiteY11" fmla="*/ 69904 h 1468718"/>
                <a:gd name="connsiteX12" fmla="*/ 228600 w 1760488"/>
                <a:gd name="connsiteY12" fmla="*/ 58693 h 1468718"/>
                <a:gd name="connsiteX13" fmla="*/ 1292403 w 1760488"/>
                <a:gd name="connsiteY13" fmla="*/ 20918 h 1468718"/>
                <a:gd name="connsiteX14" fmla="*/ 1553660 w 1760488"/>
                <a:gd name="connsiteY14" fmla="*/ 53575 h 1468718"/>
                <a:gd name="connsiteX15" fmla="*/ 1569988 w 1760488"/>
                <a:gd name="connsiteY15" fmla="*/ 298504 h 1468718"/>
                <a:gd name="connsiteX16" fmla="*/ 1733274 w 1760488"/>
                <a:gd name="connsiteY16" fmla="*/ 363818 h 1468718"/>
                <a:gd name="connsiteX17" fmla="*/ 1733274 w 1760488"/>
                <a:gd name="connsiteY17" fmla="*/ 772032 h 1468718"/>
                <a:gd name="connsiteX18" fmla="*/ 1733274 w 1760488"/>
                <a:gd name="connsiteY18" fmla="*/ 1441504 h 1468718"/>
                <a:gd name="connsiteX0" fmla="*/ 1733274 w 1760488"/>
                <a:gd name="connsiteY0" fmla="*/ 1441504 h 1468718"/>
                <a:gd name="connsiteX1" fmla="*/ 1439360 w 1760488"/>
                <a:gd name="connsiteY1" fmla="*/ 1441504 h 1468718"/>
                <a:gd name="connsiteX2" fmla="*/ 1129117 w 1760488"/>
                <a:gd name="connsiteY2" fmla="*/ 1457832 h 1468718"/>
                <a:gd name="connsiteX3" fmla="*/ 949503 w 1760488"/>
                <a:gd name="connsiteY3" fmla="*/ 1376189 h 1468718"/>
                <a:gd name="connsiteX4" fmla="*/ 753560 w 1760488"/>
                <a:gd name="connsiteY4" fmla="*/ 1359861 h 1468718"/>
                <a:gd name="connsiteX5" fmla="*/ 508631 w 1760488"/>
                <a:gd name="connsiteY5" fmla="*/ 1278218 h 1468718"/>
                <a:gd name="connsiteX6" fmla="*/ 247374 w 1760488"/>
                <a:gd name="connsiteY6" fmla="*/ 1229232 h 1468718"/>
                <a:gd name="connsiteX7" fmla="*/ 149403 w 1760488"/>
                <a:gd name="connsiteY7" fmla="*/ 1180247 h 1468718"/>
                <a:gd name="connsiteX8" fmla="*/ 133074 w 1760488"/>
                <a:gd name="connsiteY8" fmla="*/ 967975 h 1468718"/>
                <a:gd name="connsiteX9" fmla="*/ 201567 w 1760488"/>
                <a:gd name="connsiteY9" fmla="*/ 478118 h 1468718"/>
                <a:gd name="connsiteX10" fmla="*/ 180760 w 1760488"/>
                <a:gd name="connsiteY10" fmla="*/ 69904 h 1468718"/>
                <a:gd name="connsiteX11" fmla="*/ 228600 w 1760488"/>
                <a:gd name="connsiteY11" fmla="*/ 58693 h 1468718"/>
                <a:gd name="connsiteX12" fmla="*/ 1292403 w 1760488"/>
                <a:gd name="connsiteY12" fmla="*/ 20918 h 1468718"/>
                <a:gd name="connsiteX13" fmla="*/ 1553660 w 1760488"/>
                <a:gd name="connsiteY13" fmla="*/ 53575 h 1468718"/>
                <a:gd name="connsiteX14" fmla="*/ 1569988 w 1760488"/>
                <a:gd name="connsiteY14" fmla="*/ 298504 h 1468718"/>
                <a:gd name="connsiteX15" fmla="*/ 1733274 w 1760488"/>
                <a:gd name="connsiteY15" fmla="*/ 363818 h 1468718"/>
                <a:gd name="connsiteX16" fmla="*/ 1733274 w 1760488"/>
                <a:gd name="connsiteY16" fmla="*/ 772032 h 1468718"/>
                <a:gd name="connsiteX17" fmla="*/ 1733274 w 1760488"/>
                <a:gd name="connsiteY17" fmla="*/ 1441504 h 146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60488" h="1468718">
                  <a:moveTo>
                    <a:pt x="1733274" y="1441504"/>
                  </a:moveTo>
                  <a:cubicBezTo>
                    <a:pt x="1636663" y="1440143"/>
                    <a:pt x="1540053" y="1438783"/>
                    <a:pt x="1439360" y="1441504"/>
                  </a:cubicBezTo>
                  <a:cubicBezTo>
                    <a:pt x="1338667" y="1444225"/>
                    <a:pt x="1210760" y="1468718"/>
                    <a:pt x="1129117" y="1457832"/>
                  </a:cubicBezTo>
                  <a:cubicBezTo>
                    <a:pt x="1047474" y="1446946"/>
                    <a:pt x="1012096" y="1392517"/>
                    <a:pt x="949503" y="1376189"/>
                  </a:cubicBezTo>
                  <a:cubicBezTo>
                    <a:pt x="886910" y="1359861"/>
                    <a:pt x="827039" y="1376189"/>
                    <a:pt x="753560" y="1359861"/>
                  </a:cubicBezTo>
                  <a:cubicBezTo>
                    <a:pt x="680081" y="1343533"/>
                    <a:pt x="592995" y="1299990"/>
                    <a:pt x="508631" y="1278218"/>
                  </a:cubicBezTo>
                  <a:cubicBezTo>
                    <a:pt x="424267" y="1256447"/>
                    <a:pt x="307245" y="1245560"/>
                    <a:pt x="247374" y="1229232"/>
                  </a:cubicBezTo>
                  <a:cubicBezTo>
                    <a:pt x="187503" y="1212904"/>
                    <a:pt x="168453" y="1223790"/>
                    <a:pt x="149403" y="1180247"/>
                  </a:cubicBezTo>
                  <a:cubicBezTo>
                    <a:pt x="130353" y="1136704"/>
                    <a:pt x="124380" y="1084996"/>
                    <a:pt x="133074" y="967975"/>
                  </a:cubicBezTo>
                  <a:cubicBezTo>
                    <a:pt x="141768" y="850954"/>
                    <a:pt x="193619" y="627797"/>
                    <a:pt x="201567" y="478118"/>
                  </a:cubicBezTo>
                  <a:cubicBezTo>
                    <a:pt x="209515" y="328440"/>
                    <a:pt x="176255" y="139808"/>
                    <a:pt x="180760" y="69904"/>
                  </a:cubicBezTo>
                  <a:cubicBezTo>
                    <a:pt x="185265" y="0"/>
                    <a:pt x="0" y="66857"/>
                    <a:pt x="228600" y="58693"/>
                  </a:cubicBezTo>
                  <a:lnTo>
                    <a:pt x="1292403" y="20918"/>
                  </a:lnTo>
                  <a:cubicBezTo>
                    <a:pt x="1513246" y="20065"/>
                    <a:pt x="1507396" y="7311"/>
                    <a:pt x="1553660" y="53575"/>
                  </a:cubicBezTo>
                  <a:cubicBezTo>
                    <a:pt x="1599924" y="99839"/>
                    <a:pt x="1540052" y="246797"/>
                    <a:pt x="1569988" y="298504"/>
                  </a:cubicBezTo>
                  <a:cubicBezTo>
                    <a:pt x="1599924" y="350211"/>
                    <a:pt x="1706060" y="284897"/>
                    <a:pt x="1733274" y="363818"/>
                  </a:cubicBezTo>
                  <a:cubicBezTo>
                    <a:pt x="1760488" y="442739"/>
                    <a:pt x="1733274" y="772032"/>
                    <a:pt x="1733274" y="772032"/>
                  </a:cubicBezTo>
                  <a:lnTo>
                    <a:pt x="1733274" y="1441504"/>
                  </a:lnTo>
                  <a:close/>
                </a:path>
              </a:pathLst>
            </a:custGeom>
            <a:solidFill>
              <a:srgbClr val="FF0000"/>
            </a:solid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2133600" y="990600"/>
              <a:ext cx="1524000" cy="1015663"/>
            </a:xfrm>
            <a:prstGeom prst="rect">
              <a:avLst/>
            </a:prstGeom>
            <a:noFill/>
          </p:spPr>
          <p:txBody>
            <a:bodyPr wrap="square" rtlCol="0">
              <a:spAutoFit/>
            </a:bodyPr>
            <a:lstStyle/>
            <a:p>
              <a:pPr algn="ctr"/>
              <a:r>
                <a:rPr lang="en-US" sz="3000" b="1" dirty="0" smtClean="0">
                  <a:solidFill>
                    <a:schemeClr val="bg1"/>
                  </a:solidFill>
                  <a:effectLst>
                    <a:outerShdw dist="38100" dir="7200000" algn="ctr" rotWithShape="0">
                      <a:schemeClr val="tx1"/>
                    </a:outerShdw>
                  </a:effectLst>
                </a:rPr>
                <a:t>Indian Country</a:t>
              </a:r>
            </a:p>
          </p:txBody>
        </p:sp>
      </p:grpSp>
      <p:grpSp>
        <p:nvGrpSpPr>
          <p:cNvPr id="72" name="Group 71"/>
          <p:cNvGrpSpPr/>
          <p:nvPr/>
        </p:nvGrpSpPr>
        <p:grpSpPr>
          <a:xfrm>
            <a:off x="4310743" y="446315"/>
            <a:ext cx="3102428" cy="3105150"/>
            <a:chOff x="4310743" y="446315"/>
            <a:chExt cx="3102428" cy="3105150"/>
          </a:xfrm>
        </p:grpSpPr>
        <p:sp>
          <p:nvSpPr>
            <p:cNvPr id="67" name="Freeform 66"/>
            <p:cNvSpPr/>
            <p:nvPr/>
          </p:nvSpPr>
          <p:spPr>
            <a:xfrm>
              <a:off x="4310743" y="446315"/>
              <a:ext cx="3102428" cy="3105150"/>
            </a:xfrm>
            <a:custGeom>
              <a:avLst/>
              <a:gdLst>
                <a:gd name="connsiteX0" fmla="*/ 340178 w 3902527"/>
                <a:gd name="connsiteY0" fmla="*/ 2476499 h 3105150"/>
                <a:gd name="connsiteX1" fmla="*/ 813706 w 3902527"/>
                <a:gd name="connsiteY1" fmla="*/ 2558142 h 3105150"/>
                <a:gd name="connsiteX2" fmla="*/ 634092 w 3902527"/>
                <a:gd name="connsiteY2" fmla="*/ 3031671 h 3105150"/>
                <a:gd name="connsiteX3" fmla="*/ 2119992 w 3902527"/>
                <a:gd name="connsiteY3" fmla="*/ 2999014 h 3105150"/>
                <a:gd name="connsiteX4" fmla="*/ 2315935 w 3902527"/>
                <a:gd name="connsiteY4" fmla="*/ 2803071 h 3105150"/>
                <a:gd name="connsiteX5" fmla="*/ 2397578 w 3902527"/>
                <a:gd name="connsiteY5" fmla="*/ 2574471 h 3105150"/>
                <a:gd name="connsiteX6" fmla="*/ 2446564 w 3902527"/>
                <a:gd name="connsiteY6" fmla="*/ 2117271 h 3105150"/>
                <a:gd name="connsiteX7" fmla="*/ 2658835 w 3902527"/>
                <a:gd name="connsiteY7" fmla="*/ 1725385 h 3105150"/>
                <a:gd name="connsiteX8" fmla="*/ 2952749 w 3902527"/>
                <a:gd name="connsiteY8" fmla="*/ 1398814 h 3105150"/>
                <a:gd name="connsiteX9" fmla="*/ 3018064 w 3902527"/>
                <a:gd name="connsiteY9" fmla="*/ 1088571 h 3105150"/>
                <a:gd name="connsiteX10" fmla="*/ 3197678 w 3902527"/>
                <a:gd name="connsiteY10" fmla="*/ 761999 h 3105150"/>
                <a:gd name="connsiteX11" fmla="*/ 3262992 w 3902527"/>
                <a:gd name="connsiteY11" fmla="*/ 533399 h 3105150"/>
                <a:gd name="connsiteX12" fmla="*/ 3442606 w 3902527"/>
                <a:gd name="connsiteY12" fmla="*/ 108856 h 3105150"/>
                <a:gd name="connsiteX13" fmla="*/ 503464 w 3902527"/>
                <a:gd name="connsiteY13" fmla="*/ 157842 h 3105150"/>
                <a:gd name="connsiteX14" fmla="*/ 421821 w 3902527"/>
                <a:gd name="connsiteY14" fmla="*/ 255814 h 3105150"/>
                <a:gd name="connsiteX15" fmla="*/ 438149 w 3902527"/>
                <a:gd name="connsiteY15" fmla="*/ 1692728 h 3105150"/>
                <a:gd name="connsiteX16" fmla="*/ 421821 w 3902527"/>
                <a:gd name="connsiteY16" fmla="*/ 2476499 h 3105150"/>
                <a:gd name="connsiteX0" fmla="*/ 340178 w 3442606"/>
                <a:gd name="connsiteY0" fmla="*/ 2476499 h 3105150"/>
                <a:gd name="connsiteX1" fmla="*/ 813706 w 3442606"/>
                <a:gd name="connsiteY1" fmla="*/ 2558142 h 3105150"/>
                <a:gd name="connsiteX2" fmla="*/ 634092 w 3442606"/>
                <a:gd name="connsiteY2" fmla="*/ 3031671 h 3105150"/>
                <a:gd name="connsiteX3" fmla="*/ 2119992 w 3442606"/>
                <a:gd name="connsiteY3" fmla="*/ 2999014 h 3105150"/>
                <a:gd name="connsiteX4" fmla="*/ 2315935 w 3442606"/>
                <a:gd name="connsiteY4" fmla="*/ 2803071 h 3105150"/>
                <a:gd name="connsiteX5" fmla="*/ 2397578 w 3442606"/>
                <a:gd name="connsiteY5" fmla="*/ 2574471 h 3105150"/>
                <a:gd name="connsiteX6" fmla="*/ 2446564 w 3442606"/>
                <a:gd name="connsiteY6" fmla="*/ 2117271 h 3105150"/>
                <a:gd name="connsiteX7" fmla="*/ 2658835 w 3442606"/>
                <a:gd name="connsiteY7" fmla="*/ 1725385 h 3105150"/>
                <a:gd name="connsiteX8" fmla="*/ 2952749 w 3442606"/>
                <a:gd name="connsiteY8" fmla="*/ 1398814 h 3105150"/>
                <a:gd name="connsiteX9" fmla="*/ 3018064 w 3442606"/>
                <a:gd name="connsiteY9" fmla="*/ 1088571 h 3105150"/>
                <a:gd name="connsiteX10" fmla="*/ 3197678 w 3442606"/>
                <a:gd name="connsiteY10" fmla="*/ 761999 h 3105150"/>
                <a:gd name="connsiteX11" fmla="*/ 3262992 w 3442606"/>
                <a:gd name="connsiteY11" fmla="*/ 533399 h 3105150"/>
                <a:gd name="connsiteX12" fmla="*/ 3442606 w 3442606"/>
                <a:gd name="connsiteY12" fmla="*/ 108856 h 3105150"/>
                <a:gd name="connsiteX13" fmla="*/ 503464 w 3442606"/>
                <a:gd name="connsiteY13" fmla="*/ 157842 h 3105150"/>
                <a:gd name="connsiteX14" fmla="*/ 421821 w 3442606"/>
                <a:gd name="connsiteY14" fmla="*/ 255814 h 3105150"/>
                <a:gd name="connsiteX15" fmla="*/ 438149 w 3442606"/>
                <a:gd name="connsiteY15" fmla="*/ 1692728 h 3105150"/>
                <a:gd name="connsiteX16" fmla="*/ 421821 w 3442606"/>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 name="connsiteX0" fmla="*/ 0 w 3102428"/>
                <a:gd name="connsiteY0" fmla="*/ 2476499 h 3105150"/>
                <a:gd name="connsiteX1" fmla="*/ 473528 w 3102428"/>
                <a:gd name="connsiteY1" fmla="*/ 2558142 h 3105150"/>
                <a:gd name="connsiteX2" fmla="*/ 293914 w 3102428"/>
                <a:gd name="connsiteY2" fmla="*/ 3031671 h 3105150"/>
                <a:gd name="connsiteX3" fmla="*/ 1779814 w 3102428"/>
                <a:gd name="connsiteY3" fmla="*/ 2999014 h 3105150"/>
                <a:gd name="connsiteX4" fmla="*/ 1975757 w 3102428"/>
                <a:gd name="connsiteY4" fmla="*/ 2803071 h 3105150"/>
                <a:gd name="connsiteX5" fmla="*/ 2057400 w 3102428"/>
                <a:gd name="connsiteY5" fmla="*/ 2574471 h 3105150"/>
                <a:gd name="connsiteX6" fmla="*/ 2106386 w 3102428"/>
                <a:gd name="connsiteY6" fmla="*/ 2117271 h 3105150"/>
                <a:gd name="connsiteX7" fmla="*/ 2318657 w 3102428"/>
                <a:gd name="connsiteY7" fmla="*/ 1725385 h 3105150"/>
                <a:gd name="connsiteX8" fmla="*/ 2612571 w 3102428"/>
                <a:gd name="connsiteY8" fmla="*/ 1398814 h 3105150"/>
                <a:gd name="connsiteX9" fmla="*/ 2677886 w 3102428"/>
                <a:gd name="connsiteY9" fmla="*/ 1088571 h 3105150"/>
                <a:gd name="connsiteX10" fmla="*/ 2857500 w 3102428"/>
                <a:gd name="connsiteY10" fmla="*/ 761999 h 3105150"/>
                <a:gd name="connsiteX11" fmla="*/ 2922814 w 3102428"/>
                <a:gd name="connsiteY11" fmla="*/ 533399 h 3105150"/>
                <a:gd name="connsiteX12" fmla="*/ 3102428 w 3102428"/>
                <a:gd name="connsiteY12" fmla="*/ 108856 h 3105150"/>
                <a:gd name="connsiteX13" fmla="*/ 163286 w 3102428"/>
                <a:gd name="connsiteY13" fmla="*/ 157842 h 3105150"/>
                <a:gd name="connsiteX14" fmla="*/ 81643 w 3102428"/>
                <a:gd name="connsiteY14" fmla="*/ 255814 h 3105150"/>
                <a:gd name="connsiteX15" fmla="*/ 97971 w 3102428"/>
                <a:gd name="connsiteY15" fmla="*/ 1692728 h 3105150"/>
                <a:gd name="connsiteX16" fmla="*/ 81643 w 3102428"/>
                <a:gd name="connsiteY16" fmla="*/ 2476499 h 310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02428" h="3105150">
                  <a:moveTo>
                    <a:pt x="0" y="2476499"/>
                  </a:moveTo>
                  <a:cubicBezTo>
                    <a:pt x="212271" y="2471056"/>
                    <a:pt x="223156" y="2601684"/>
                    <a:pt x="473528" y="2558142"/>
                  </a:cubicBezTo>
                  <a:cubicBezTo>
                    <a:pt x="522514" y="2650671"/>
                    <a:pt x="76200" y="2958192"/>
                    <a:pt x="293914" y="3031671"/>
                  </a:cubicBezTo>
                  <a:cubicBezTo>
                    <a:pt x="511628" y="3105150"/>
                    <a:pt x="1499507" y="3037114"/>
                    <a:pt x="1779814" y="2999014"/>
                  </a:cubicBezTo>
                  <a:cubicBezTo>
                    <a:pt x="2060121" y="2960914"/>
                    <a:pt x="1929493" y="2873828"/>
                    <a:pt x="1975757" y="2803071"/>
                  </a:cubicBezTo>
                  <a:cubicBezTo>
                    <a:pt x="2022021" y="2732314"/>
                    <a:pt x="2035629" y="2688771"/>
                    <a:pt x="2057400" y="2574471"/>
                  </a:cubicBezTo>
                  <a:cubicBezTo>
                    <a:pt x="2079171" y="2460171"/>
                    <a:pt x="2062843" y="2258785"/>
                    <a:pt x="2106386" y="2117271"/>
                  </a:cubicBezTo>
                  <a:cubicBezTo>
                    <a:pt x="2149929" y="1975757"/>
                    <a:pt x="2234293" y="1845128"/>
                    <a:pt x="2318657" y="1725385"/>
                  </a:cubicBezTo>
                  <a:cubicBezTo>
                    <a:pt x="2403021" y="1605642"/>
                    <a:pt x="2552700" y="1504950"/>
                    <a:pt x="2612571" y="1398814"/>
                  </a:cubicBezTo>
                  <a:cubicBezTo>
                    <a:pt x="2672442" y="1292678"/>
                    <a:pt x="2637064" y="1194707"/>
                    <a:pt x="2677886" y="1088571"/>
                  </a:cubicBezTo>
                  <a:cubicBezTo>
                    <a:pt x="2718708" y="982435"/>
                    <a:pt x="2816679" y="854528"/>
                    <a:pt x="2857500" y="761999"/>
                  </a:cubicBezTo>
                  <a:cubicBezTo>
                    <a:pt x="2898321" y="669470"/>
                    <a:pt x="2881993" y="642256"/>
                    <a:pt x="2922814" y="533399"/>
                  </a:cubicBezTo>
                  <a:cubicBezTo>
                    <a:pt x="2963635" y="424542"/>
                    <a:pt x="2914649" y="530678"/>
                    <a:pt x="3102428" y="108856"/>
                  </a:cubicBezTo>
                  <a:cubicBezTo>
                    <a:pt x="2642507" y="46263"/>
                    <a:pt x="666750" y="133349"/>
                    <a:pt x="163286" y="157842"/>
                  </a:cubicBezTo>
                  <a:cubicBezTo>
                    <a:pt x="78922" y="557892"/>
                    <a:pt x="92529" y="0"/>
                    <a:pt x="81643" y="255814"/>
                  </a:cubicBezTo>
                  <a:cubicBezTo>
                    <a:pt x="70757" y="511628"/>
                    <a:pt x="97971" y="1322614"/>
                    <a:pt x="97971" y="1692728"/>
                  </a:cubicBezTo>
                  <a:cubicBezTo>
                    <a:pt x="97971" y="2062842"/>
                    <a:pt x="108857" y="2449285"/>
                    <a:pt x="81643" y="2476499"/>
                  </a:cubicBezTo>
                </a:path>
              </a:pathLst>
            </a:custGeom>
            <a:solidFill>
              <a:srgbClr val="E06B0A"/>
            </a:solidFill>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TextBox 70"/>
            <p:cNvSpPr txBox="1"/>
            <p:nvPr/>
          </p:nvSpPr>
          <p:spPr>
            <a:xfrm>
              <a:off x="4953000" y="838200"/>
              <a:ext cx="1339854" cy="830997"/>
            </a:xfrm>
            <a:prstGeom prst="rect">
              <a:avLst/>
            </a:prstGeom>
            <a:noFill/>
          </p:spPr>
          <p:txBody>
            <a:bodyPr wrap="none" rtlCol="0">
              <a:spAutoFit/>
            </a:bodyPr>
            <a:lstStyle/>
            <a:p>
              <a:pPr algn="ctr"/>
              <a:r>
                <a:rPr lang="en-US" sz="2400" b="1" dirty="0" smtClean="0">
                  <a:solidFill>
                    <a:schemeClr val="bg1"/>
                  </a:solidFill>
                  <a:effectLst>
                    <a:outerShdw dist="38100" dir="7200000" algn="ctr" rotWithShape="0">
                      <a:schemeClr val="tx1"/>
                    </a:outerShdw>
                  </a:effectLst>
                </a:rPr>
                <a:t>Arkansas</a:t>
              </a:r>
            </a:p>
            <a:p>
              <a:pPr algn="ctr"/>
              <a:r>
                <a:rPr lang="en-US" sz="2400" b="1" dirty="0" smtClean="0">
                  <a:solidFill>
                    <a:schemeClr val="bg1"/>
                  </a:solidFill>
                  <a:effectLst>
                    <a:outerShdw dist="38100" dir="7200000" algn="ctr" rotWithShape="0">
                      <a:schemeClr val="tx1"/>
                    </a:outerShdw>
                  </a:effectLst>
                </a:rPr>
                <a:t>Territory</a:t>
              </a:r>
            </a:p>
          </p:txBody>
        </p:sp>
      </p:grpSp>
      <p:sp useBgFill="1">
        <p:nvSpPr>
          <p:cNvPr id="30" name="TextBox 29"/>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grpSp>
        <p:nvGrpSpPr>
          <p:cNvPr id="61" name="Group 60"/>
          <p:cNvGrpSpPr/>
          <p:nvPr/>
        </p:nvGrpSpPr>
        <p:grpSpPr>
          <a:xfrm>
            <a:off x="5685449" y="1676400"/>
            <a:ext cx="2532491" cy="3953504"/>
            <a:chOff x="5685449" y="1676400"/>
            <a:chExt cx="2532491" cy="3953504"/>
          </a:xfrm>
          <a:solidFill>
            <a:srgbClr val="FF99FF"/>
          </a:solidFill>
        </p:grpSpPr>
        <p:sp>
          <p:nvSpPr>
            <p:cNvPr id="53" name="Freeform 52"/>
            <p:cNvSpPr/>
            <p:nvPr/>
          </p:nvSpPr>
          <p:spPr>
            <a:xfrm>
              <a:off x="5685449" y="1676400"/>
              <a:ext cx="2532491" cy="3953504"/>
            </a:xfrm>
            <a:custGeom>
              <a:avLst/>
              <a:gdLst>
                <a:gd name="connsiteX0" fmla="*/ 642258 w 1145722"/>
                <a:gd name="connsiteY0" fmla="*/ 2022021 h 2022021"/>
                <a:gd name="connsiteX1" fmla="*/ 691244 w 1145722"/>
                <a:gd name="connsiteY1" fmla="*/ 2005693 h 2022021"/>
                <a:gd name="connsiteX2" fmla="*/ 936172 w 1145722"/>
                <a:gd name="connsiteY2" fmla="*/ 1973036 h 2022021"/>
                <a:gd name="connsiteX3" fmla="*/ 985158 w 1145722"/>
                <a:gd name="connsiteY3" fmla="*/ 1793421 h 2022021"/>
                <a:gd name="connsiteX4" fmla="*/ 936172 w 1145722"/>
                <a:gd name="connsiteY4" fmla="*/ 1107621 h 2022021"/>
                <a:gd name="connsiteX5" fmla="*/ 1034144 w 1145722"/>
                <a:gd name="connsiteY5" fmla="*/ 160564 h 2022021"/>
                <a:gd name="connsiteX6" fmla="*/ 266701 w 1145722"/>
                <a:gd name="connsiteY6" fmla="*/ 144236 h 2022021"/>
                <a:gd name="connsiteX7" fmla="*/ 152401 w 1145722"/>
                <a:gd name="connsiteY7" fmla="*/ 454479 h 2022021"/>
                <a:gd name="connsiteX8" fmla="*/ 21772 w 1145722"/>
                <a:gd name="connsiteY8" fmla="*/ 666750 h 2022021"/>
                <a:gd name="connsiteX9" fmla="*/ 21772 w 1145722"/>
                <a:gd name="connsiteY9" fmla="*/ 862693 h 2022021"/>
                <a:gd name="connsiteX10" fmla="*/ 87087 w 1145722"/>
                <a:gd name="connsiteY10" fmla="*/ 1009650 h 2022021"/>
                <a:gd name="connsiteX0" fmla="*/ 642258 w 1034144"/>
                <a:gd name="connsiteY0" fmla="*/ 2022021 h 2022021"/>
                <a:gd name="connsiteX1" fmla="*/ 691244 w 1034144"/>
                <a:gd name="connsiteY1" fmla="*/ 2005693 h 2022021"/>
                <a:gd name="connsiteX2" fmla="*/ 936172 w 1034144"/>
                <a:gd name="connsiteY2" fmla="*/ 1973036 h 2022021"/>
                <a:gd name="connsiteX3" fmla="*/ 985158 w 1034144"/>
                <a:gd name="connsiteY3" fmla="*/ 1793421 h 2022021"/>
                <a:gd name="connsiteX4" fmla="*/ 936172 w 1034144"/>
                <a:gd name="connsiteY4" fmla="*/ 1107621 h 2022021"/>
                <a:gd name="connsiteX5" fmla="*/ 1034144 w 1034144"/>
                <a:gd name="connsiteY5" fmla="*/ 160564 h 2022021"/>
                <a:gd name="connsiteX6" fmla="*/ 266701 w 1034144"/>
                <a:gd name="connsiteY6" fmla="*/ 144236 h 2022021"/>
                <a:gd name="connsiteX7" fmla="*/ 152401 w 1034144"/>
                <a:gd name="connsiteY7" fmla="*/ 454479 h 2022021"/>
                <a:gd name="connsiteX8" fmla="*/ 21772 w 1034144"/>
                <a:gd name="connsiteY8" fmla="*/ 666750 h 2022021"/>
                <a:gd name="connsiteX9" fmla="*/ 21772 w 1034144"/>
                <a:gd name="connsiteY9" fmla="*/ 862693 h 2022021"/>
                <a:gd name="connsiteX10" fmla="*/ 87087 w 1034144"/>
                <a:gd name="connsiteY10" fmla="*/ 1009650 h 2022021"/>
                <a:gd name="connsiteX0" fmla="*/ 642258 w 1034144"/>
                <a:gd name="connsiteY0" fmla="*/ 1926771 h 1926771"/>
                <a:gd name="connsiteX1" fmla="*/ 691244 w 1034144"/>
                <a:gd name="connsiteY1" fmla="*/ 1910443 h 1926771"/>
                <a:gd name="connsiteX2" fmla="*/ 936172 w 1034144"/>
                <a:gd name="connsiteY2" fmla="*/ 1877786 h 1926771"/>
                <a:gd name="connsiteX3" fmla="*/ 985158 w 1034144"/>
                <a:gd name="connsiteY3" fmla="*/ 1698171 h 1926771"/>
                <a:gd name="connsiteX4" fmla="*/ 936172 w 1034144"/>
                <a:gd name="connsiteY4" fmla="*/ 1012371 h 1926771"/>
                <a:gd name="connsiteX5" fmla="*/ 1034144 w 1034144"/>
                <a:gd name="connsiteY5" fmla="*/ 65314 h 1926771"/>
                <a:gd name="connsiteX6" fmla="*/ 266701 w 1034144"/>
                <a:gd name="connsiteY6" fmla="*/ 48986 h 1926771"/>
                <a:gd name="connsiteX7" fmla="*/ 152401 w 1034144"/>
                <a:gd name="connsiteY7" fmla="*/ 359229 h 1926771"/>
                <a:gd name="connsiteX8" fmla="*/ 21772 w 1034144"/>
                <a:gd name="connsiteY8" fmla="*/ 571500 h 1926771"/>
                <a:gd name="connsiteX9" fmla="*/ 21772 w 1034144"/>
                <a:gd name="connsiteY9" fmla="*/ 767443 h 1926771"/>
                <a:gd name="connsiteX10" fmla="*/ 87087 w 1034144"/>
                <a:gd name="connsiteY10" fmla="*/ 914400 h 1926771"/>
                <a:gd name="connsiteX0" fmla="*/ 642258 w 1034144"/>
                <a:gd name="connsiteY0" fmla="*/ 1926771 h 1926771"/>
                <a:gd name="connsiteX1" fmla="*/ 691244 w 1034144"/>
                <a:gd name="connsiteY1" fmla="*/ 1910443 h 1926771"/>
                <a:gd name="connsiteX2" fmla="*/ 936172 w 1034144"/>
                <a:gd name="connsiteY2" fmla="*/ 1877786 h 1926771"/>
                <a:gd name="connsiteX3" fmla="*/ 985158 w 1034144"/>
                <a:gd name="connsiteY3" fmla="*/ 1698171 h 1926771"/>
                <a:gd name="connsiteX4" fmla="*/ 936172 w 1034144"/>
                <a:gd name="connsiteY4" fmla="*/ 1012371 h 1926771"/>
                <a:gd name="connsiteX5" fmla="*/ 1034144 w 1034144"/>
                <a:gd name="connsiteY5" fmla="*/ 65314 h 1926771"/>
                <a:gd name="connsiteX6" fmla="*/ 489521 w 1034144"/>
                <a:gd name="connsiteY6" fmla="*/ 48986 h 1926771"/>
                <a:gd name="connsiteX7" fmla="*/ 152401 w 1034144"/>
                <a:gd name="connsiteY7" fmla="*/ 359229 h 1926771"/>
                <a:gd name="connsiteX8" fmla="*/ 21772 w 1034144"/>
                <a:gd name="connsiteY8" fmla="*/ 571500 h 1926771"/>
                <a:gd name="connsiteX9" fmla="*/ 21772 w 1034144"/>
                <a:gd name="connsiteY9" fmla="*/ 767443 h 1926771"/>
                <a:gd name="connsiteX10" fmla="*/ 87087 w 1034144"/>
                <a:gd name="connsiteY10" fmla="*/ 914400 h 1926771"/>
                <a:gd name="connsiteX0" fmla="*/ 640547 w 1032433"/>
                <a:gd name="connsiteY0" fmla="*/ 1926771 h 1926771"/>
                <a:gd name="connsiteX1" fmla="*/ 689533 w 1032433"/>
                <a:gd name="connsiteY1" fmla="*/ 1910443 h 1926771"/>
                <a:gd name="connsiteX2" fmla="*/ 934461 w 1032433"/>
                <a:gd name="connsiteY2" fmla="*/ 1877786 h 1926771"/>
                <a:gd name="connsiteX3" fmla="*/ 983447 w 1032433"/>
                <a:gd name="connsiteY3" fmla="*/ 1698171 h 1926771"/>
                <a:gd name="connsiteX4" fmla="*/ 934461 w 1032433"/>
                <a:gd name="connsiteY4" fmla="*/ 1012371 h 1926771"/>
                <a:gd name="connsiteX5" fmla="*/ 1032433 w 1032433"/>
                <a:gd name="connsiteY5" fmla="*/ 65314 h 1926771"/>
                <a:gd name="connsiteX6" fmla="*/ 487810 w 1032433"/>
                <a:gd name="connsiteY6" fmla="*/ 48986 h 1926771"/>
                <a:gd name="connsiteX7" fmla="*/ 150690 w 1032433"/>
                <a:gd name="connsiteY7" fmla="*/ 359229 h 1926771"/>
                <a:gd name="connsiteX8" fmla="*/ 205745 w 1032433"/>
                <a:gd name="connsiteY8" fmla="*/ 571500 h 1926771"/>
                <a:gd name="connsiteX9" fmla="*/ 20061 w 1032433"/>
                <a:gd name="connsiteY9" fmla="*/ 767443 h 1926771"/>
                <a:gd name="connsiteX10" fmla="*/ 85376 w 1032433"/>
                <a:gd name="connsiteY10" fmla="*/ 91440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91440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92529 w 974272"/>
                <a:gd name="connsiteY7" fmla="*/ 359229 h 1926771"/>
                <a:gd name="connsiteX8" fmla="*/ 147584 w 974272"/>
                <a:gd name="connsiteY8" fmla="*/ 571500 h 1926771"/>
                <a:gd name="connsiteX9" fmla="*/ 73310 w 974272"/>
                <a:gd name="connsiteY9" fmla="*/ 767443 h 1926771"/>
                <a:gd name="connsiteX10" fmla="*/ 27215 w 974272"/>
                <a:gd name="connsiteY10"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147584 w 974272"/>
                <a:gd name="connsiteY7" fmla="*/ 571500 h 1926771"/>
                <a:gd name="connsiteX8" fmla="*/ 73310 w 974272"/>
                <a:gd name="connsiteY8" fmla="*/ 767443 h 1926771"/>
                <a:gd name="connsiteX9" fmla="*/ 27215 w 974272"/>
                <a:gd name="connsiteY9"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925286 w 974272"/>
                <a:gd name="connsiteY3" fmla="*/ 1698171 h 1926771"/>
                <a:gd name="connsiteX4" fmla="*/ 876300 w 974272"/>
                <a:gd name="connsiteY4" fmla="*/ 1012371 h 1926771"/>
                <a:gd name="connsiteX5" fmla="*/ 974272 w 974272"/>
                <a:gd name="connsiteY5" fmla="*/ 65314 h 1926771"/>
                <a:gd name="connsiteX6" fmla="*/ 429649 w 974272"/>
                <a:gd name="connsiteY6" fmla="*/ 48986 h 1926771"/>
                <a:gd name="connsiteX7" fmla="*/ 147584 w 974272"/>
                <a:gd name="connsiteY7" fmla="*/ 571500 h 1926771"/>
                <a:gd name="connsiteX8" fmla="*/ 73310 w 974272"/>
                <a:gd name="connsiteY8" fmla="*/ 767443 h 1926771"/>
                <a:gd name="connsiteX9" fmla="*/ 27215 w 974272"/>
                <a:gd name="connsiteY9" fmla="*/ 1025810 h 1926771"/>
                <a:gd name="connsiteX0" fmla="*/ 582386 w 974272"/>
                <a:gd name="connsiteY0" fmla="*/ 1926771 h 1926771"/>
                <a:gd name="connsiteX1" fmla="*/ 631372 w 974272"/>
                <a:gd name="connsiteY1" fmla="*/ 1910443 h 1926771"/>
                <a:gd name="connsiteX2" fmla="*/ 876300 w 974272"/>
                <a:gd name="connsiteY2" fmla="*/ 1877786 h 1926771"/>
                <a:gd name="connsiteX3" fmla="*/ 876300 w 974272"/>
                <a:gd name="connsiteY3" fmla="*/ 1012371 h 1926771"/>
                <a:gd name="connsiteX4" fmla="*/ 974272 w 974272"/>
                <a:gd name="connsiteY4" fmla="*/ 65314 h 1926771"/>
                <a:gd name="connsiteX5" fmla="*/ 429649 w 974272"/>
                <a:gd name="connsiteY5" fmla="*/ 48986 h 1926771"/>
                <a:gd name="connsiteX6" fmla="*/ 147584 w 974272"/>
                <a:gd name="connsiteY6" fmla="*/ 571500 h 1926771"/>
                <a:gd name="connsiteX7" fmla="*/ 73310 w 974272"/>
                <a:gd name="connsiteY7" fmla="*/ 767443 h 1926771"/>
                <a:gd name="connsiteX8" fmla="*/ 27215 w 974272"/>
                <a:gd name="connsiteY8" fmla="*/ 1025810 h 1926771"/>
                <a:gd name="connsiteX0" fmla="*/ 842343 w 1234229"/>
                <a:gd name="connsiteY0" fmla="*/ 1926771 h 1926771"/>
                <a:gd name="connsiteX1" fmla="*/ 891329 w 1234229"/>
                <a:gd name="connsiteY1" fmla="*/ 1910443 h 1926771"/>
                <a:gd name="connsiteX2" fmla="*/ 1136257 w 1234229"/>
                <a:gd name="connsiteY2" fmla="*/ 1877786 h 1926771"/>
                <a:gd name="connsiteX3" fmla="*/ 1136257 w 1234229"/>
                <a:gd name="connsiteY3" fmla="*/ 1012371 h 1926771"/>
                <a:gd name="connsiteX4" fmla="*/ 1234229 w 1234229"/>
                <a:gd name="connsiteY4" fmla="*/ 65314 h 1926771"/>
                <a:gd name="connsiteX5" fmla="*/ 689606 w 1234229"/>
                <a:gd name="connsiteY5" fmla="*/ 48986 h 1926771"/>
                <a:gd name="connsiteX6" fmla="*/ 407541 w 1234229"/>
                <a:gd name="connsiteY6" fmla="*/ 571500 h 1926771"/>
                <a:gd name="connsiteX7" fmla="*/ 333267 w 1234229"/>
                <a:gd name="connsiteY7" fmla="*/ 767443 h 1926771"/>
                <a:gd name="connsiteX8" fmla="*/ 27215 w 1234229"/>
                <a:gd name="connsiteY8" fmla="*/ 1842817 h 192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4229" h="1926771">
                  <a:moveTo>
                    <a:pt x="842343" y="1926771"/>
                  </a:moveTo>
                  <a:cubicBezTo>
                    <a:pt x="842343" y="1922689"/>
                    <a:pt x="842343" y="1918607"/>
                    <a:pt x="891329" y="1910443"/>
                  </a:cubicBezTo>
                  <a:cubicBezTo>
                    <a:pt x="940315" y="1902279"/>
                    <a:pt x="1087271" y="1913165"/>
                    <a:pt x="1136257" y="1877786"/>
                  </a:cubicBezTo>
                  <a:cubicBezTo>
                    <a:pt x="1177078" y="1728107"/>
                    <a:pt x="1119928" y="1314450"/>
                    <a:pt x="1136257" y="1012371"/>
                  </a:cubicBezTo>
                  <a:cubicBezTo>
                    <a:pt x="1144421" y="740228"/>
                    <a:pt x="1177078" y="623207"/>
                    <a:pt x="1234229" y="65314"/>
                  </a:cubicBezTo>
                  <a:cubicBezTo>
                    <a:pt x="681780" y="68036"/>
                    <a:pt x="836563" y="0"/>
                    <a:pt x="689606" y="48986"/>
                  </a:cubicBezTo>
                  <a:cubicBezTo>
                    <a:pt x="551825" y="133350"/>
                    <a:pt x="466931" y="451757"/>
                    <a:pt x="407541" y="571500"/>
                  </a:cubicBezTo>
                  <a:cubicBezTo>
                    <a:pt x="348151" y="691243"/>
                    <a:pt x="396655" y="555557"/>
                    <a:pt x="333267" y="767443"/>
                  </a:cubicBezTo>
                  <a:cubicBezTo>
                    <a:pt x="269879" y="979329"/>
                    <a:pt x="0" y="1797913"/>
                    <a:pt x="27215" y="1842817"/>
                  </a:cubicBezTo>
                </a:path>
              </a:pathLst>
            </a:custGeom>
            <a:grpFill/>
            <a:ln w="730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TextBox 58"/>
            <p:cNvSpPr txBox="1"/>
            <p:nvPr/>
          </p:nvSpPr>
          <p:spPr>
            <a:xfrm>
              <a:off x="7298564" y="2113002"/>
              <a:ext cx="702436" cy="553998"/>
            </a:xfrm>
            <a:prstGeom prst="rect">
              <a:avLst/>
            </a:prstGeom>
            <a:grp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60" name="Group 59"/>
          <p:cNvGrpSpPr/>
          <p:nvPr/>
        </p:nvGrpSpPr>
        <p:grpSpPr>
          <a:xfrm>
            <a:off x="4495800" y="3505200"/>
            <a:ext cx="3276600" cy="3200400"/>
            <a:chOff x="4495800" y="3505200"/>
            <a:chExt cx="3276600" cy="3200400"/>
          </a:xfrm>
          <a:solidFill>
            <a:srgbClr val="FF99FF"/>
          </a:solidFill>
        </p:grpSpPr>
        <p:grpSp>
          <p:nvGrpSpPr>
            <p:cNvPr id="55" name="Group 54"/>
            <p:cNvGrpSpPr/>
            <p:nvPr/>
          </p:nvGrpSpPr>
          <p:grpSpPr>
            <a:xfrm>
              <a:off x="4495800" y="3505200"/>
              <a:ext cx="3276600" cy="3200400"/>
              <a:chOff x="4495800" y="3505200"/>
              <a:chExt cx="3276600" cy="3200400"/>
            </a:xfrm>
            <a:grpFill/>
          </p:grpSpPr>
          <p:cxnSp>
            <p:nvCxnSpPr>
              <p:cNvPr id="51" name="Straight Connector 50"/>
              <p:cNvCxnSpPr>
                <a:endCxn id="49" idx="16"/>
              </p:cNvCxnSpPr>
              <p:nvPr/>
            </p:nvCxnSpPr>
            <p:spPr>
              <a:xfrm>
                <a:off x="4648200" y="3505200"/>
                <a:ext cx="1524000" cy="5443"/>
              </a:xfrm>
              <a:prstGeom prst="line">
                <a:avLst/>
              </a:prstGeom>
              <a:grpFill/>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reeform 51"/>
              <p:cNvSpPr/>
              <p:nvPr/>
            </p:nvSpPr>
            <p:spPr>
              <a:xfrm>
                <a:off x="4495800" y="3511526"/>
                <a:ext cx="3276600" cy="3194074"/>
              </a:xfrm>
              <a:custGeom>
                <a:avLst/>
                <a:gdLst>
                  <a:gd name="connsiteX0" fmla="*/ 911678 w 1684564"/>
                  <a:gd name="connsiteY0" fmla="*/ 0 h 1556657"/>
                  <a:gd name="connsiteX1" fmla="*/ 976992 w 1684564"/>
                  <a:gd name="connsiteY1" fmla="*/ 228600 h 1556657"/>
                  <a:gd name="connsiteX2" fmla="*/ 911678 w 1684564"/>
                  <a:gd name="connsiteY2" fmla="*/ 489857 h 1556657"/>
                  <a:gd name="connsiteX3" fmla="*/ 862692 w 1684564"/>
                  <a:gd name="connsiteY3" fmla="*/ 555171 h 1556657"/>
                  <a:gd name="connsiteX4" fmla="*/ 781050 w 1684564"/>
                  <a:gd name="connsiteY4" fmla="*/ 767443 h 1556657"/>
                  <a:gd name="connsiteX5" fmla="*/ 781050 w 1684564"/>
                  <a:gd name="connsiteY5" fmla="*/ 816428 h 1556657"/>
                  <a:gd name="connsiteX6" fmla="*/ 1368878 w 1684564"/>
                  <a:gd name="connsiteY6" fmla="*/ 783771 h 1556657"/>
                  <a:gd name="connsiteX7" fmla="*/ 1385207 w 1684564"/>
                  <a:gd name="connsiteY7" fmla="*/ 930728 h 1556657"/>
                  <a:gd name="connsiteX8" fmla="*/ 1466850 w 1684564"/>
                  <a:gd name="connsiteY8" fmla="*/ 1126671 h 1556657"/>
                  <a:gd name="connsiteX9" fmla="*/ 1499507 w 1684564"/>
                  <a:gd name="connsiteY9" fmla="*/ 1306285 h 1556657"/>
                  <a:gd name="connsiteX10" fmla="*/ 1581150 w 1684564"/>
                  <a:gd name="connsiteY10" fmla="*/ 1518557 h 1556657"/>
                  <a:gd name="connsiteX11" fmla="*/ 1613807 w 1684564"/>
                  <a:gd name="connsiteY11" fmla="*/ 1534885 h 1556657"/>
                  <a:gd name="connsiteX12" fmla="*/ 1156607 w 1684564"/>
                  <a:gd name="connsiteY12" fmla="*/ 1485900 h 1556657"/>
                  <a:gd name="connsiteX13" fmla="*/ 895350 w 1684564"/>
                  <a:gd name="connsiteY13" fmla="*/ 1453243 h 1556657"/>
                  <a:gd name="connsiteX14" fmla="*/ 585107 w 1684564"/>
                  <a:gd name="connsiteY14" fmla="*/ 1404257 h 1556657"/>
                  <a:gd name="connsiteX15" fmla="*/ 470807 w 1684564"/>
                  <a:gd name="connsiteY15" fmla="*/ 1404257 h 1556657"/>
                  <a:gd name="connsiteX16" fmla="*/ 127907 w 1684564"/>
                  <a:gd name="connsiteY16" fmla="*/ 1338943 h 1556657"/>
                  <a:gd name="connsiteX17" fmla="*/ 78921 w 1684564"/>
                  <a:gd name="connsiteY17" fmla="*/ 1306285 h 1556657"/>
                  <a:gd name="connsiteX18" fmla="*/ 111578 w 1684564"/>
                  <a:gd name="connsiteY18" fmla="*/ 767443 h 1556657"/>
                  <a:gd name="connsiteX19" fmla="*/ 13607 w 1684564"/>
                  <a:gd name="connsiteY19" fmla="*/ 391885 h 1556657"/>
                  <a:gd name="connsiteX20" fmla="*/ 29935 w 1684564"/>
                  <a:gd name="connsiteY20" fmla="*/ 16328 h 1556657"/>
                  <a:gd name="connsiteX0" fmla="*/ 911678 w 1684564"/>
                  <a:gd name="connsiteY0" fmla="*/ 0 h 1556657"/>
                  <a:gd name="connsiteX1" fmla="*/ 976992 w 1684564"/>
                  <a:gd name="connsiteY1" fmla="*/ 228600 h 1556657"/>
                  <a:gd name="connsiteX2" fmla="*/ 911678 w 1684564"/>
                  <a:gd name="connsiteY2" fmla="*/ 489857 h 1556657"/>
                  <a:gd name="connsiteX3" fmla="*/ 862692 w 1684564"/>
                  <a:gd name="connsiteY3" fmla="*/ 555171 h 1556657"/>
                  <a:gd name="connsiteX4" fmla="*/ 781050 w 1684564"/>
                  <a:gd name="connsiteY4" fmla="*/ 767443 h 1556657"/>
                  <a:gd name="connsiteX5" fmla="*/ 781050 w 1684564"/>
                  <a:gd name="connsiteY5" fmla="*/ 816428 h 1556657"/>
                  <a:gd name="connsiteX6" fmla="*/ 1368878 w 1684564"/>
                  <a:gd name="connsiteY6" fmla="*/ 783771 h 1556657"/>
                  <a:gd name="connsiteX7" fmla="*/ 1385207 w 1684564"/>
                  <a:gd name="connsiteY7" fmla="*/ 930728 h 1556657"/>
                  <a:gd name="connsiteX8" fmla="*/ 1466850 w 1684564"/>
                  <a:gd name="connsiteY8" fmla="*/ 1126671 h 1556657"/>
                  <a:gd name="connsiteX9" fmla="*/ 1499507 w 1684564"/>
                  <a:gd name="connsiteY9" fmla="*/ 1306285 h 1556657"/>
                  <a:gd name="connsiteX10" fmla="*/ 1581150 w 1684564"/>
                  <a:gd name="connsiteY10" fmla="*/ 1518557 h 1556657"/>
                  <a:gd name="connsiteX11" fmla="*/ 1613807 w 1684564"/>
                  <a:gd name="connsiteY11" fmla="*/ 1534885 h 1556657"/>
                  <a:gd name="connsiteX12" fmla="*/ 1156607 w 1684564"/>
                  <a:gd name="connsiteY12" fmla="*/ 1485900 h 1556657"/>
                  <a:gd name="connsiteX13" fmla="*/ 895350 w 1684564"/>
                  <a:gd name="connsiteY13" fmla="*/ 1453243 h 1556657"/>
                  <a:gd name="connsiteX14" fmla="*/ 585107 w 1684564"/>
                  <a:gd name="connsiteY14" fmla="*/ 1404257 h 1556657"/>
                  <a:gd name="connsiteX15" fmla="*/ 470807 w 1684564"/>
                  <a:gd name="connsiteY15" fmla="*/ 1404257 h 1556657"/>
                  <a:gd name="connsiteX16" fmla="*/ 127907 w 1684564"/>
                  <a:gd name="connsiteY16" fmla="*/ 1338943 h 1556657"/>
                  <a:gd name="connsiteX17" fmla="*/ 78921 w 1684564"/>
                  <a:gd name="connsiteY17" fmla="*/ 1306285 h 1556657"/>
                  <a:gd name="connsiteX18" fmla="*/ 111578 w 1684564"/>
                  <a:gd name="connsiteY18" fmla="*/ 767443 h 1556657"/>
                  <a:gd name="connsiteX19" fmla="*/ 13607 w 1684564"/>
                  <a:gd name="connsiteY19" fmla="*/ 391885 h 1556657"/>
                  <a:gd name="connsiteX20" fmla="*/ 29935 w 1684564"/>
                  <a:gd name="connsiteY20" fmla="*/ 16328 h 155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84564" h="1556657">
                    <a:moveTo>
                      <a:pt x="911678" y="0"/>
                    </a:moveTo>
                    <a:cubicBezTo>
                      <a:pt x="944335" y="73478"/>
                      <a:pt x="976992" y="146957"/>
                      <a:pt x="976992" y="228600"/>
                    </a:cubicBezTo>
                    <a:cubicBezTo>
                      <a:pt x="976992" y="310243"/>
                      <a:pt x="930728" y="435429"/>
                      <a:pt x="911678" y="489857"/>
                    </a:cubicBezTo>
                    <a:cubicBezTo>
                      <a:pt x="892628" y="544286"/>
                      <a:pt x="884463" y="508907"/>
                      <a:pt x="862692" y="555171"/>
                    </a:cubicBezTo>
                    <a:cubicBezTo>
                      <a:pt x="840921" y="601435"/>
                      <a:pt x="794657" y="723900"/>
                      <a:pt x="781050" y="767443"/>
                    </a:cubicBezTo>
                    <a:cubicBezTo>
                      <a:pt x="767443" y="810986"/>
                      <a:pt x="820195" y="731476"/>
                      <a:pt x="781050" y="816428"/>
                    </a:cubicBezTo>
                    <a:cubicBezTo>
                      <a:pt x="879021" y="819149"/>
                      <a:pt x="1268185" y="764721"/>
                      <a:pt x="1368878" y="783771"/>
                    </a:cubicBezTo>
                    <a:cubicBezTo>
                      <a:pt x="1469571" y="802821"/>
                      <a:pt x="1368878" y="873578"/>
                      <a:pt x="1385207" y="930728"/>
                    </a:cubicBezTo>
                    <a:cubicBezTo>
                      <a:pt x="1401536" y="987878"/>
                      <a:pt x="1447800" y="1064078"/>
                      <a:pt x="1466850" y="1126671"/>
                    </a:cubicBezTo>
                    <a:cubicBezTo>
                      <a:pt x="1485900" y="1189264"/>
                      <a:pt x="1480457" y="1240971"/>
                      <a:pt x="1499507" y="1306285"/>
                    </a:cubicBezTo>
                    <a:cubicBezTo>
                      <a:pt x="1518557" y="1371599"/>
                      <a:pt x="1562100" y="1480457"/>
                      <a:pt x="1581150" y="1518557"/>
                    </a:cubicBezTo>
                    <a:cubicBezTo>
                      <a:pt x="1600200" y="1556657"/>
                      <a:pt x="1684564" y="1540328"/>
                      <a:pt x="1613807" y="1534885"/>
                    </a:cubicBezTo>
                    <a:cubicBezTo>
                      <a:pt x="1543050" y="1529442"/>
                      <a:pt x="1276350" y="1499507"/>
                      <a:pt x="1156607" y="1485900"/>
                    </a:cubicBezTo>
                    <a:cubicBezTo>
                      <a:pt x="1036864" y="1472293"/>
                      <a:pt x="990600" y="1466850"/>
                      <a:pt x="895350" y="1453243"/>
                    </a:cubicBezTo>
                    <a:cubicBezTo>
                      <a:pt x="800100" y="1439636"/>
                      <a:pt x="655864" y="1412421"/>
                      <a:pt x="585107" y="1404257"/>
                    </a:cubicBezTo>
                    <a:cubicBezTo>
                      <a:pt x="514350" y="1396093"/>
                      <a:pt x="547007" y="1415143"/>
                      <a:pt x="470807" y="1404257"/>
                    </a:cubicBezTo>
                    <a:cubicBezTo>
                      <a:pt x="394607" y="1393371"/>
                      <a:pt x="193221" y="1355272"/>
                      <a:pt x="127907" y="1338943"/>
                    </a:cubicBezTo>
                    <a:cubicBezTo>
                      <a:pt x="62593" y="1322614"/>
                      <a:pt x="81642" y="1401535"/>
                      <a:pt x="78921" y="1306285"/>
                    </a:cubicBezTo>
                    <a:cubicBezTo>
                      <a:pt x="76200" y="1211035"/>
                      <a:pt x="122464" y="919843"/>
                      <a:pt x="111578" y="767443"/>
                    </a:cubicBezTo>
                    <a:cubicBezTo>
                      <a:pt x="100692" y="615043"/>
                      <a:pt x="27214" y="517071"/>
                      <a:pt x="13607" y="391885"/>
                    </a:cubicBezTo>
                    <a:cubicBezTo>
                      <a:pt x="0" y="266699"/>
                      <a:pt x="40821" y="68035"/>
                      <a:pt x="29935" y="16328"/>
                    </a:cubicBezTo>
                  </a:path>
                </a:pathLst>
              </a:custGeom>
              <a:grpFill/>
              <a:ln w="730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8" name="TextBox 57"/>
            <p:cNvSpPr txBox="1"/>
            <p:nvPr/>
          </p:nvSpPr>
          <p:spPr>
            <a:xfrm>
              <a:off x="5105400" y="4724400"/>
              <a:ext cx="579006" cy="553998"/>
            </a:xfrm>
            <a:prstGeom prst="rect">
              <a:avLst/>
            </a:prstGeom>
            <a:grpFill/>
          </p:spPr>
          <p:txBody>
            <a:bodyPr wrap="none" rtlCol="0">
              <a:spAutoFit/>
            </a:bodyPr>
            <a:lstStyle/>
            <a:p>
              <a:pPr algn="ctr"/>
              <a:r>
                <a:rPr lang="en-US" sz="3000" b="1" dirty="0" smtClean="0">
                  <a:solidFill>
                    <a:schemeClr val="bg1"/>
                  </a:solidFill>
                  <a:effectLst>
                    <a:outerShdw dist="50800" dir="7200000" algn="ctr" rotWithShape="0">
                      <a:schemeClr val="tx1"/>
                    </a:outerShdw>
                  </a:effectLst>
                </a:rPr>
                <a:t>LA</a:t>
              </a:r>
            </a:p>
          </p:txBody>
        </p:sp>
      </p:grpSp>
      <p:sp>
        <p:nvSpPr>
          <p:cNvPr id="66" name="Freeform 65"/>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Freeform 75"/>
          <p:cNvSpPr/>
          <p:nvPr/>
        </p:nvSpPr>
        <p:spPr>
          <a:xfrm>
            <a:off x="6125936" y="2286000"/>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solidFill>
            <a:srgbClr val="FFC000">
              <a:alpha val="57000"/>
            </a:srgbClr>
          </a:solidFill>
          <a:ln w="63500">
            <a:no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218892" y="1737535"/>
            <a:ext cx="4818912" cy="2224313"/>
            <a:chOff x="3218892" y="1737535"/>
            <a:chExt cx="4818912" cy="2224313"/>
          </a:xfrm>
        </p:grpSpPr>
        <p:sp>
          <p:nvSpPr>
            <p:cNvPr id="75" name="Freeform 74"/>
            <p:cNvSpPr/>
            <p:nvPr/>
          </p:nvSpPr>
          <p:spPr>
            <a:xfrm rot="1124406">
              <a:off x="3218892" y="1737535"/>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rot="939049">
              <a:off x="4093070" y="2266510"/>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500 miles</a:t>
              </a:r>
            </a:p>
          </p:txBody>
        </p:sp>
      </p:grpSp>
      <p:grpSp>
        <p:nvGrpSpPr>
          <p:cNvPr id="77" name="Group 76"/>
          <p:cNvGrpSpPr/>
          <p:nvPr/>
        </p:nvGrpSpPr>
        <p:grpSpPr>
          <a:xfrm>
            <a:off x="6169479" y="2258786"/>
            <a:ext cx="2179864" cy="2386692"/>
            <a:chOff x="6169479" y="2258786"/>
            <a:chExt cx="2179864" cy="2386692"/>
          </a:xfrm>
        </p:grpSpPr>
        <p:sp>
          <p:nvSpPr>
            <p:cNvPr id="49" name="Freeform 48"/>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6553200" y="3352800"/>
              <a:ext cx="1564466" cy="553998"/>
            </a:xfrm>
            <a:prstGeom prst="rect">
              <a:avLst/>
            </a:prstGeom>
            <a:noFill/>
            <a:ln w="38100">
              <a:noFill/>
              <a:prstDash val="sysDot"/>
            </a:ln>
          </p:spPr>
          <p:txBody>
            <a:bodyPr wrap="none">
              <a:spAutoFit/>
            </a:bodyPr>
            <a:lstStyle/>
            <a:p>
              <a:pPr algn="ctr"/>
              <a:r>
                <a:rPr lang="en-US" sz="3000" b="1" dirty="0" smtClean="0">
                  <a:solidFill>
                    <a:schemeClr val="bg1"/>
                  </a:solidFill>
                  <a:effectLst>
                    <a:outerShdw dist="50800" dir="7200000" algn="ctr" rotWithShape="0">
                      <a:schemeClr val="tx1"/>
                    </a:outerShdw>
                  </a:effectLst>
                </a:rPr>
                <a:t>Choctaw</a:t>
              </a:r>
              <a:endParaRPr lang="en-US" sz="3000" b="1" dirty="0">
                <a:solidFill>
                  <a:schemeClr val="bg1"/>
                </a:solidFill>
                <a:effectLst>
                  <a:outerShdw dist="50800" dir="7200000" algn="ctr" rotWithShape="0">
                    <a:schemeClr val="tx1"/>
                  </a:outerShdw>
                </a:effectLst>
              </a:endParaRPr>
            </a:p>
          </p:txBody>
        </p:sp>
      </p:grpSp>
      <p:sp>
        <p:nvSpPr>
          <p:cNvPr id="74" name="TextBox 73"/>
          <p:cNvSpPr txBox="1"/>
          <p:nvPr/>
        </p:nvSpPr>
        <p:spPr>
          <a:xfrm rot="1647444">
            <a:off x="803885" y="4282547"/>
            <a:ext cx="1524000" cy="553998"/>
          </a:xfrm>
          <a:prstGeom prst="rect">
            <a:avLst/>
          </a:prstGeom>
          <a:noFill/>
        </p:spPr>
        <p:txBody>
          <a:bodyPr wrap="square" rtlCol="0">
            <a:spAutoFit/>
          </a:bodyPr>
          <a:lstStyle/>
          <a:p>
            <a:pPr algn="ctr"/>
            <a:r>
              <a:rPr lang="en-US" sz="30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000" fill="hold"/>
                                        <p:tgtEl>
                                          <p:spTgt spid="62"/>
                                        </p:tgtEl>
                                        <p:attrNameLst>
                                          <p:attrName>ppt_w</p:attrName>
                                        </p:attrNameLst>
                                      </p:cBhvr>
                                      <p:tavLst>
                                        <p:tav tm="0">
                                          <p:val>
                                            <p:fltVal val="0"/>
                                          </p:val>
                                        </p:tav>
                                        <p:tav tm="100000">
                                          <p:val>
                                            <p:strVal val="#ppt_w"/>
                                          </p:val>
                                        </p:tav>
                                      </p:tavLst>
                                    </p:anim>
                                    <p:anim calcmode="lin" valueType="num">
                                      <p:cBhvr>
                                        <p:cTn id="8" dur="1000" fill="hold"/>
                                        <p:tgtEl>
                                          <p:spTgt spid="62"/>
                                        </p:tgtEl>
                                        <p:attrNameLst>
                                          <p:attrName>ppt_h</p:attrName>
                                        </p:attrNameLst>
                                      </p:cBhvr>
                                      <p:tavLst>
                                        <p:tav tm="0">
                                          <p:val>
                                            <p:fltVal val="0"/>
                                          </p:val>
                                        </p:tav>
                                        <p:tav tm="100000">
                                          <p:val>
                                            <p:strVal val="#ppt_h"/>
                                          </p:val>
                                        </p:tav>
                                      </p:tavLst>
                                    </p:anim>
                                    <p:animEffect transition="in" filter="fade">
                                      <p:cBhvr>
                                        <p:cTn id="9" dur="1000"/>
                                        <p:tgtEl>
                                          <p:spTgt spid="62"/>
                                        </p:tgtEl>
                                      </p:cBhvr>
                                    </p:animEffect>
                                  </p:childTnLst>
                                </p:cTn>
                              </p:par>
                              <p:par>
                                <p:cTn id="10" presetID="53" presetClass="exit" presetSubtype="0" fill="hold" grpId="0" nodeType="withEffect">
                                  <p:stCondLst>
                                    <p:cond delay="0"/>
                                  </p:stCondLst>
                                  <p:childTnLst>
                                    <p:anim calcmode="lin" valueType="num">
                                      <p:cBhvr>
                                        <p:cTn id="11" dur="1000"/>
                                        <p:tgtEl>
                                          <p:spTgt spid="5"/>
                                        </p:tgtEl>
                                        <p:attrNameLst>
                                          <p:attrName>ppt_w</p:attrName>
                                        </p:attrNameLst>
                                      </p:cBhvr>
                                      <p:tavLst>
                                        <p:tav tm="0">
                                          <p:val>
                                            <p:strVal val="ppt_w"/>
                                          </p:val>
                                        </p:tav>
                                        <p:tav tm="100000">
                                          <p:val>
                                            <p:fltVal val="0"/>
                                          </p:val>
                                        </p:tav>
                                      </p:tavLst>
                                    </p:anim>
                                    <p:anim calcmode="lin" valueType="num">
                                      <p:cBhvr>
                                        <p:cTn id="12" dur="1000"/>
                                        <p:tgtEl>
                                          <p:spTgt spid="5"/>
                                        </p:tgtEl>
                                        <p:attrNameLst>
                                          <p:attrName>ppt_h</p:attrName>
                                        </p:attrNameLst>
                                      </p:cBhvr>
                                      <p:tavLst>
                                        <p:tav tm="0">
                                          <p:val>
                                            <p:strVal val="ppt_h"/>
                                          </p:val>
                                        </p:tav>
                                        <p:tav tm="100000">
                                          <p:val>
                                            <p:fltVal val="0"/>
                                          </p:val>
                                        </p:tav>
                                      </p:tavLst>
                                    </p:anim>
                                    <p:animEffect transition="out" filter="fade">
                                      <p:cBhvr>
                                        <p:cTn id="13" dur="1000"/>
                                        <p:tgtEl>
                                          <p:spTgt spid="5"/>
                                        </p:tgtEl>
                                      </p:cBhvr>
                                    </p:animEffect>
                                    <p:set>
                                      <p:cBhvr>
                                        <p:cTn id="14" dur="1" fill="hold">
                                          <p:stCondLst>
                                            <p:cond delay="9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68"/>
                                        </p:tgtEl>
                                      </p:cBhvr>
                                    </p:animEffect>
                                    <p:set>
                                      <p:cBhvr>
                                        <p:cTn id="19" dur="1" fill="hold">
                                          <p:stCondLst>
                                            <p:cond delay="999"/>
                                          </p:stCondLst>
                                        </p:cTn>
                                        <p:tgtEl>
                                          <p:spTgt spid="6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69"/>
                                        </p:tgtEl>
                                      </p:cBhvr>
                                    </p:animEffect>
                                    <p:set>
                                      <p:cBhvr>
                                        <p:cTn id="22" dur="1" fill="hold">
                                          <p:stCondLst>
                                            <p:cond delay="999"/>
                                          </p:stCondLst>
                                        </p:cTn>
                                        <p:tgtEl>
                                          <p:spTgt spid="69"/>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left)">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mph" presetSubtype="0" accel="50000" decel="50000" fill="hold" grpId="1" nodeType="clickEffect">
                                  <p:stCondLst>
                                    <p:cond delay="0"/>
                                  </p:stCondLst>
                                  <p:childTnLst>
                                    <p:animScale>
                                      <p:cBhvr>
                                        <p:cTn id="36" dur="1000" fill="hold"/>
                                        <p:tgtEl>
                                          <p:spTgt spid="28"/>
                                        </p:tgtEl>
                                      </p:cBhvr>
                                      <p:by x="160000" y="160000"/>
                                    </p:animScale>
                                  </p:childTnLst>
                                </p:cTn>
                              </p:par>
                              <p:par>
                                <p:cTn id="37" presetID="63" presetClass="path" presetSubtype="0" accel="50000" decel="50000" fill="hold" grpId="2" nodeType="withEffect">
                                  <p:stCondLst>
                                    <p:cond delay="0"/>
                                  </p:stCondLst>
                                  <p:childTnLst>
                                    <p:animMotion origin="layout" path="M 3.33333E-6 1.11111E-6 L 0.22083 -0.18889 " pathEditMode="relative" rAng="0" ptsTypes="AA">
                                      <p:cBhvr>
                                        <p:cTn id="38" dur="1000" fill="hold"/>
                                        <p:tgtEl>
                                          <p:spTgt spid="28"/>
                                        </p:tgtEl>
                                        <p:attrNameLst>
                                          <p:attrName>ppt_x</p:attrName>
                                          <p:attrName>ppt_y</p:attrName>
                                        </p:attrNameLst>
                                      </p:cBhvr>
                                      <p:rCtr x="110" y="-94"/>
                                    </p:animMotion>
                                  </p:childTnLst>
                                </p:cTn>
                              </p:par>
                              <p:par>
                                <p:cTn id="39" presetID="10" presetClass="exit" presetSubtype="0" fill="hold" grpId="3" nodeType="withEffect">
                                  <p:stCondLst>
                                    <p:cond delay="500"/>
                                  </p:stCondLst>
                                  <p:childTnLst>
                                    <p:animEffect transition="out" filter="fade">
                                      <p:cBhvr>
                                        <p:cTn id="40" dur="2000"/>
                                        <p:tgtEl>
                                          <p:spTgt spid="28"/>
                                        </p:tgtEl>
                                      </p:cBhvr>
                                    </p:animEffect>
                                    <p:set>
                                      <p:cBhvr>
                                        <p:cTn id="41" dur="1" fill="hold">
                                          <p:stCondLst>
                                            <p:cond delay="1999"/>
                                          </p:stCondLst>
                                        </p:cTn>
                                        <p:tgtEl>
                                          <p:spTgt spid="28"/>
                                        </p:tgtEl>
                                        <p:attrNameLst>
                                          <p:attrName>style.visibility</p:attrName>
                                        </p:attrNameLst>
                                      </p:cBhvr>
                                      <p:to>
                                        <p:strVal val="hidden"/>
                                      </p:to>
                                    </p:set>
                                  </p:childTnLst>
                                </p:cTn>
                              </p:par>
                              <p:par>
                                <p:cTn id="42" presetID="10" presetClass="exit" presetSubtype="0" fill="hold" grpId="0" nodeType="withEffect">
                                  <p:stCondLst>
                                    <p:cond delay="500"/>
                                  </p:stCondLst>
                                  <p:childTnLst>
                                    <p:animEffect transition="out" filter="fade">
                                      <p:cBhvr>
                                        <p:cTn id="43" dur="1000"/>
                                        <p:tgtEl>
                                          <p:spTgt spid="3"/>
                                        </p:tgtEl>
                                      </p:cBhvr>
                                    </p:animEffect>
                                    <p:set>
                                      <p:cBhvr>
                                        <p:cTn id="44" dur="1" fill="hold">
                                          <p:stCondLst>
                                            <p:cond delay="999"/>
                                          </p:stCondLst>
                                        </p:cTn>
                                        <p:tgtEl>
                                          <p:spTgt spid="3"/>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62"/>
                                        </p:tgtEl>
                                      </p:cBhvr>
                                    </p:animEffect>
                                    <p:set>
                                      <p:cBhvr>
                                        <p:cTn id="47" dur="1" fill="hold">
                                          <p:stCondLst>
                                            <p:cond delay="1999"/>
                                          </p:stCondLst>
                                        </p:cTn>
                                        <p:tgtEl>
                                          <p:spTgt spid="62"/>
                                        </p:tgtEl>
                                        <p:attrNameLst>
                                          <p:attrName>style.visibility</p:attrName>
                                        </p:attrNameLst>
                                      </p:cBhvr>
                                      <p:to>
                                        <p:strVal val="hidden"/>
                                      </p:to>
                                    </p:set>
                                  </p:childTnLst>
                                </p:cTn>
                              </p:par>
                              <p:par>
                                <p:cTn id="48" presetID="42"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1000"/>
                                        <p:tgtEl>
                                          <p:spTgt spid="30"/>
                                        </p:tgtEl>
                                      </p:cBhvr>
                                    </p:animEffect>
                                    <p:anim calcmode="lin" valueType="num">
                                      <p:cBhvr>
                                        <p:cTn id="51" dur="1000" fill="hold"/>
                                        <p:tgtEl>
                                          <p:spTgt spid="30"/>
                                        </p:tgtEl>
                                        <p:attrNameLst>
                                          <p:attrName>ppt_x</p:attrName>
                                        </p:attrNameLst>
                                      </p:cBhvr>
                                      <p:tavLst>
                                        <p:tav tm="0">
                                          <p:val>
                                            <p:strVal val="#ppt_x"/>
                                          </p:val>
                                        </p:tav>
                                        <p:tav tm="100000">
                                          <p:val>
                                            <p:strVal val="#ppt_x"/>
                                          </p:val>
                                        </p:tav>
                                      </p:tavLst>
                                    </p:anim>
                                    <p:anim calcmode="lin" valueType="num">
                                      <p:cBhvr>
                                        <p:cTn id="52" dur="1000" fill="hold"/>
                                        <p:tgtEl>
                                          <p:spTgt spid="30"/>
                                        </p:tgtEl>
                                        <p:attrNameLst>
                                          <p:attrName>ppt_y</p:attrName>
                                        </p:attrNameLst>
                                      </p:cBhvr>
                                      <p:tavLst>
                                        <p:tav tm="0">
                                          <p:val>
                                            <p:strVal val="#ppt_y+.1"/>
                                          </p:val>
                                        </p:tav>
                                        <p:tav tm="100000">
                                          <p:val>
                                            <p:strVal val="#ppt_y"/>
                                          </p:val>
                                        </p:tav>
                                      </p:tavLst>
                                    </p:anim>
                                  </p:childTnLst>
                                </p:cTn>
                              </p:par>
                              <p:par>
                                <p:cTn id="53" presetID="10"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up)">
                                      <p:cBhvr>
                                        <p:cTn id="60" dur="10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fade">
                                      <p:cBhvr>
                                        <p:cTn id="70" dur="1000"/>
                                        <p:tgtEl>
                                          <p:spTgt spid="7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0" fill="hold" grpId="0" nodeType="clickEffect">
                                  <p:stCondLst>
                                    <p:cond delay="0"/>
                                  </p:stCondLst>
                                  <p:childTnLst>
                                    <p:set>
                                      <p:cBhvr>
                                        <p:cTn id="79" dur="1" fill="hold">
                                          <p:stCondLst>
                                            <p:cond delay="0"/>
                                          </p:stCondLst>
                                        </p:cTn>
                                        <p:tgtEl>
                                          <p:spTgt spid="74"/>
                                        </p:tgtEl>
                                        <p:attrNameLst>
                                          <p:attrName>style.visibility</p:attrName>
                                        </p:attrNameLst>
                                      </p:cBhvr>
                                      <p:to>
                                        <p:strVal val="visible"/>
                                      </p:to>
                                    </p:set>
                                    <p:anim calcmode="lin" valueType="num">
                                      <p:cBhvr>
                                        <p:cTn id="80" dur="1000" fill="hold"/>
                                        <p:tgtEl>
                                          <p:spTgt spid="74"/>
                                        </p:tgtEl>
                                        <p:attrNameLst>
                                          <p:attrName>ppt_w</p:attrName>
                                        </p:attrNameLst>
                                      </p:cBhvr>
                                      <p:tavLst>
                                        <p:tav tm="0">
                                          <p:val>
                                            <p:fltVal val="0"/>
                                          </p:val>
                                        </p:tav>
                                        <p:tav tm="100000">
                                          <p:val>
                                            <p:strVal val="#ppt_w"/>
                                          </p:val>
                                        </p:tav>
                                      </p:tavLst>
                                    </p:anim>
                                    <p:anim calcmode="lin" valueType="num">
                                      <p:cBhvr>
                                        <p:cTn id="81" dur="1000" fill="hold"/>
                                        <p:tgtEl>
                                          <p:spTgt spid="74"/>
                                        </p:tgtEl>
                                        <p:attrNameLst>
                                          <p:attrName>ppt_h</p:attrName>
                                        </p:attrNameLst>
                                      </p:cBhvr>
                                      <p:tavLst>
                                        <p:tav tm="0">
                                          <p:val>
                                            <p:fltVal val="0"/>
                                          </p:val>
                                        </p:tav>
                                        <p:tav tm="100000">
                                          <p:val>
                                            <p:strVal val="#ppt_h"/>
                                          </p:val>
                                        </p:tav>
                                      </p:tavLst>
                                    </p:anim>
                                    <p:animEffect transition="in" filter="fade">
                                      <p:cBhvr>
                                        <p:cTn id="82" dur="1000"/>
                                        <p:tgtEl>
                                          <p:spTgt spid="7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76"/>
                                        </p:tgtEl>
                                        <p:attrNameLst>
                                          <p:attrName>style.visibility</p:attrName>
                                        </p:attrNameLst>
                                      </p:cBhvr>
                                      <p:to>
                                        <p:strVal val="visible"/>
                                      </p:to>
                                    </p:set>
                                    <p:animEffect transition="in" filter="fade">
                                      <p:cBhvr>
                                        <p:cTn id="92" dur="1000"/>
                                        <p:tgtEl>
                                          <p:spTgt spid="76"/>
                                        </p:tgtEl>
                                      </p:cBhvr>
                                    </p:animEffect>
                                  </p:childTnLst>
                                </p:cTn>
                              </p:par>
                              <p:par>
                                <p:cTn id="93" presetID="10" presetClass="entr" presetSubtype="0" fill="hold" nodeType="withEffect">
                                  <p:stCondLst>
                                    <p:cond delay="0"/>
                                  </p:stCondLst>
                                  <p:childTnLst>
                                    <p:set>
                                      <p:cBhvr>
                                        <p:cTn id="94" dur="1" fill="hold">
                                          <p:stCondLst>
                                            <p:cond delay="0"/>
                                          </p:stCondLst>
                                        </p:cTn>
                                        <p:tgtEl>
                                          <p:spTgt spid="77"/>
                                        </p:tgtEl>
                                        <p:attrNameLst>
                                          <p:attrName>style.visibility</p:attrName>
                                        </p:attrNameLst>
                                      </p:cBhvr>
                                      <p:to>
                                        <p:strVal val="visible"/>
                                      </p:to>
                                    </p:set>
                                    <p:animEffect transition="in" filter="fade">
                                      <p:cBhvr>
                                        <p:cTn id="95" dur="1000"/>
                                        <p:tgtEl>
                                          <p:spTgt spid="7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2" fill="hold" nodeType="clickEffect">
                                  <p:stCondLst>
                                    <p:cond delay="0"/>
                                  </p:stCondLst>
                                  <p:childTnLst>
                                    <p:set>
                                      <p:cBhvr>
                                        <p:cTn id="99" dur="1" fill="hold">
                                          <p:stCondLst>
                                            <p:cond delay="0"/>
                                          </p:stCondLst>
                                        </p:cTn>
                                        <p:tgtEl>
                                          <p:spTgt spid="65"/>
                                        </p:tgtEl>
                                        <p:attrNameLst>
                                          <p:attrName>style.visibility</p:attrName>
                                        </p:attrNameLst>
                                      </p:cBhvr>
                                      <p:to>
                                        <p:strVal val="visible"/>
                                      </p:to>
                                    </p:set>
                                    <p:animEffect transition="in" filter="wipe(right)">
                                      <p:cBhvr>
                                        <p:cTn id="100" dur="1000"/>
                                        <p:tgtEl>
                                          <p:spTgt spid="6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1000"/>
                                        <p:tgtEl>
                                          <p:spTgt spid="76"/>
                                        </p:tgtEl>
                                      </p:cBhvr>
                                    </p:animEffect>
                                    <p:set>
                                      <p:cBhvr>
                                        <p:cTn id="105" dur="1" fill="hold">
                                          <p:stCondLst>
                                            <p:cond delay="999"/>
                                          </p:stCondLst>
                                        </p:cTn>
                                        <p:tgtEl>
                                          <p:spTgt spid="7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61"/>
                                        </p:tgtEl>
                                      </p:cBhvr>
                                    </p:animEffect>
                                    <p:set>
                                      <p:cBhvr>
                                        <p:cTn id="108" dur="1" fill="hold">
                                          <p:stCondLst>
                                            <p:cond delay="999"/>
                                          </p:stCondLst>
                                        </p:cTn>
                                        <p:tgtEl>
                                          <p:spTgt spid="6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72"/>
                                        </p:tgtEl>
                                      </p:cBhvr>
                                    </p:animEffect>
                                    <p:set>
                                      <p:cBhvr>
                                        <p:cTn id="111" dur="1" fill="hold">
                                          <p:stCondLst>
                                            <p:cond delay="999"/>
                                          </p:stCondLst>
                                        </p:cTn>
                                        <p:tgtEl>
                                          <p:spTgt spid="7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60"/>
                                        </p:tgtEl>
                                      </p:cBhvr>
                                    </p:animEffect>
                                    <p:set>
                                      <p:cBhvr>
                                        <p:cTn id="114" dur="1" fill="hold">
                                          <p:stCondLst>
                                            <p:cond delay="999"/>
                                          </p:stCondLst>
                                        </p:cTn>
                                        <p:tgtEl>
                                          <p:spTgt spid="60"/>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63"/>
                                        </p:tgtEl>
                                      </p:cBhvr>
                                    </p:animEffect>
                                    <p:set>
                                      <p:cBhvr>
                                        <p:cTn id="117" dur="1" fill="hold">
                                          <p:stCondLst>
                                            <p:cond delay="999"/>
                                          </p:stCondLst>
                                        </p:cTn>
                                        <p:tgtEl>
                                          <p:spTgt spid="63"/>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65"/>
                                        </p:tgtEl>
                                      </p:cBhvr>
                                    </p:animEffect>
                                    <p:set>
                                      <p:cBhvr>
                                        <p:cTn id="120" dur="1" fill="hold">
                                          <p:stCondLst>
                                            <p:cond delay="999"/>
                                          </p:stCondLst>
                                        </p:cTn>
                                        <p:tgtEl>
                                          <p:spTgt spid="6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74"/>
                                        </p:tgtEl>
                                      </p:cBhvr>
                                    </p:animEffect>
                                    <p:set>
                                      <p:cBhvr>
                                        <p:cTn id="123" dur="1" fill="hold">
                                          <p:stCondLst>
                                            <p:cond delay="999"/>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animBg="1"/>
      <p:bldP spid="5" grpId="0" animBg="1"/>
      <p:bldP spid="62" grpId="0" animBg="1"/>
      <p:bldP spid="62" grpId="1" animBg="1"/>
      <p:bldP spid="28" grpId="0" animBg="1"/>
      <p:bldP spid="28" grpId="1" animBg="1"/>
      <p:bldP spid="28" grpId="2" animBg="1"/>
      <p:bldP spid="28" grpId="3" animBg="1"/>
      <p:bldP spid="30" grpId="0" animBg="1"/>
      <p:bldP spid="66" grpId="0" animBg="1"/>
      <p:bldP spid="76" grpId="0" animBg="1"/>
      <p:bldP spid="76" grpId="1" animBg="1"/>
      <p:bldP spid="74" grpId="0"/>
      <p:bldP spid="7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4"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5"/>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5"/>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5"/>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5"/>
            <a:srcRect l="36886" t="29631" r="49148" b="61522"/>
            <a:stretch>
              <a:fillRect/>
            </a:stretch>
          </p:blipFill>
          <p:spPr bwMode="auto">
            <a:xfrm>
              <a:off x="1600200" y="1295400"/>
              <a:ext cx="2133600" cy="914400"/>
            </a:xfrm>
            <a:prstGeom prst="rect">
              <a:avLst/>
            </a:prstGeom>
            <a:noFill/>
            <a:ln w="76200">
              <a:noFill/>
            </a:ln>
          </p:spPr>
        </p:pic>
      </p:grpSp>
      <p:sp>
        <p:nvSpPr>
          <p:cNvPr id="88" name="TextBox 87"/>
          <p:cNvSpPr txBox="1"/>
          <p:nvPr/>
        </p:nvSpPr>
        <p:spPr>
          <a:xfrm>
            <a:off x="0" y="5816025"/>
            <a:ext cx="3048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6 new states</a:t>
            </a:r>
          </a:p>
        </p:txBody>
      </p:sp>
      <p:sp>
        <p:nvSpPr>
          <p:cNvPr id="59" name="TextBox 58"/>
          <p:cNvSpPr txBox="1"/>
          <p:nvPr/>
        </p:nvSpPr>
        <p:spPr>
          <a:xfrm>
            <a:off x="0" y="6334780"/>
            <a:ext cx="50292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Spain cedes Florida to U.S.</a:t>
            </a:r>
          </a:p>
        </p:txBody>
      </p:sp>
      <p:cxnSp>
        <p:nvCxnSpPr>
          <p:cNvPr id="90" name="Straight Arrow Connector 89"/>
          <p:cNvCxnSpPr/>
          <p:nvPr/>
        </p:nvCxnSpPr>
        <p:spPr>
          <a:xfrm flipV="1">
            <a:off x="4648200" y="6019800"/>
            <a:ext cx="3276600" cy="60960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3810000" y="2035314"/>
            <a:ext cx="1066800" cy="6096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p:cNvSpPr txBox="1"/>
          <p:nvPr/>
        </p:nvSpPr>
        <p:spPr>
          <a:xfrm>
            <a:off x="3733800" y="1981200"/>
            <a:ext cx="990600" cy="707886"/>
          </a:xfrm>
          <a:prstGeom prst="rect">
            <a:avLst/>
          </a:prstGeom>
          <a:noFill/>
        </p:spPr>
        <p:txBody>
          <a:bodyPr wrap="square" rtlCol="0">
            <a:spAutoFit/>
          </a:bodyPr>
          <a:lstStyle/>
          <a:p>
            <a:r>
              <a:rPr lang="en-US" sz="4000" b="1" dirty="0" smtClean="0"/>
              <a:t>MO</a:t>
            </a:r>
            <a:endParaRPr lang="en-US" sz="4000" b="1" dirty="0"/>
          </a:p>
        </p:txBody>
      </p:sp>
      <p:grpSp>
        <p:nvGrpSpPr>
          <p:cNvPr id="5" name="Group 112"/>
          <p:cNvGrpSpPr/>
          <p:nvPr/>
        </p:nvGrpSpPr>
        <p:grpSpPr>
          <a:xfrm>
            <a:off x="4648200" y="1425714"/>
            <a:ext cx="914400" cy="707886"/>
            <a:chOff x="3733800" y="2035314"/>
            <a:chExt cx="914400" cy="707886"/>
          </a:xfrm>
        </p:grpSpPr>
        <p:sp>
          <p:nvSpPr>
            <p:cNvPr id="115" name="Oval 114"/>
            <p:cNvSpPr/>
            <p:nvPr/>
          </p:nvSpPr>
          <p:spPr>
            <a:xfrm>
              <a:off x="3733800" y="2057400"/>
              <a:ext cx="914400" cy="6096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extBox 113"/>
            <p:cNvSpPr txBox="1"/>
            <p:nvPr/>
          </p:nvSpPr>
          <p:spPr>
            <a:xfrm>
              <a:off x="3962400" y="2035314"/>
              <a:ext cx="609600" cy="707886"/>
            </a:xfrm>
            <a:prstGeom prst="rect">
              <a:avLst/>
            </a:prstGeom>
            <a:noFill/>
          </p:spPr>
          <p:txBody>
            <a:bodyPr wrap="square" rtlCol="0">
              <a:spAutoFit/>
            </a:bodyPr>
            <a:lstStyle/>
            <a:p>
              <a:r>
                <a:rPr lang="en-US" sz="4000" b="1" dirty="0" smtClean="0"/>
                <a:t>IL</a:t>
              </a:r>
              <a:endParaRPr lang="en-US" sz="4000" b="1" dirty="0"/>
            </a:p>
          </p:txBody>
        </p:sp>
      </p:grpSp>
      <p:grpSp>
        <p:nvGrpSpPr>
          <p:cNvPr id="7" name="Group 115"/>
          <p:cNvGrpSpPr/>
          <p:nvPr/>
        </p:nvGrpSpPr>
        <p:grpSpPr>
          <a:xfrm>
            <a:off x="5632704" y="1295400"/>
            <a:ext cx="691896" cy="762000"/>
            <a:chOff x="3956304" y="1981200"/>
            <a:chExt cx="691896" cy="762000"/>
          </a:xfrm>
        </p:grpSpPr>
        <p:sp>
          <p:nvSpPr>
            <p:cNvPr id="118" name="Oval 117"/>
            <p:cNvSpPr/>
            <p:nvPr/>
          </p:nvSpPr>
          <p:spPr>
            <a:xfrm>
              <a:off x="3956304" y="2057400"/>
              <a:ext cx="685800" cy="685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962400" y="1981200"/>
              <a:ext cx="685800" cy="707886"/>
            </a:xfrm>
            <a:prstGeom prst="rect">
              <a:avLst/>
            </a:prstGeom>
            <a:noFill/>
          </p:spPr>
          <p:txBody>
            <a:bodyPr wrap="square" rtlCol="0">
              <a:spAutoFit/>
            </a:bodyPr>
            <a:lstStyle/>
            <a:p>
              <a:r>
                <a:rPr lang="en-US" sz="4000" b="1" dirty="0" smtClean="0"/>
                <a:t>IN</a:t>
              </a:r>
              <a:endParaRPr lang="en-US" sz="4000" b="1" dirty="0"/>
            </a:p>
          </p:txBody>
        </p:sp>
      </p:grpSp>
      <p:grpSp>
        <p:nvGrpSpPr>
          <p:cNvPr id="8" name="Group 118"/>
          <p:cNvGrpSpPr/>
          <p:nvPr/>
        </p:nvGrpSpPr>
        <p:grpSpPr>
          <a:xfrm>
            <a:off x="5638800" y="3810000"/>
            <a:ext cx="838200" cy="762000"/>
            <a:chOff x="3956304" y="1981200"/>
            <a:chExt cx="838200" cy="762000"/>
          </a:xfrm>
        </p:grpSpPr>
        <p:sp>
          <p:nvSpPr>
            <p:cNvPr id="120" name="Oval 119"/>
            <p:cNvSpPr/>
            <p:nvPr/>
          </p:nvSpPr>
          <p:spPr>
            <a:xfrm>
              <a:off x="3956304" y="2057400"/>
              <a:ext cx="838200" cy="685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3962400" y="1981200"/>
              <a:ext cx="832104" cy="707886"/>
            </a:xfrm>
            <a:prstGeom prst="rect">
              <a:avLst/>
            </a:prstGeom>
            <a:noFill/>
          </p:spPr>
          <p:txBody>
            <a:bodyPr wrap="square" rtlCol="0">
              <a:spAutoFit/>
            </a:bodyPr>
            <a:lstStyle/>
            <a:p>
              <a:r>
                <a:rPr lang="en-US" sz="4000" b="1" dirty="0" smtClean="0"/>
                <a:t>AL</a:t>
              </a:r>
              <a:endParaRPr lang="en-US" sz="4000" b="1" dirty="0"/>
            </a:p>
          </p:txBody>
        </p:sp>
      </p:grpSp>
      <p:grpSp>
        <p:nvGrpSpPr>
          <p:cNvPr id="9" name="Group 121"/>
          <p:cNvGrpSpPr/>
          <p:nvPr/>
        </p:nvGrpSpPr>
        <p:grpSpPr>
          <a:xfrm>
            <a:off x="4806696" y="3671221"/>
            <a:ext cx="908304" cy="1160416"/>
            <a:chOff x="3962400" y="1842421"/>
            <a:chExt cx="908304" cy="1160416"/>
          </a:xfrm>
        </p:grpSpPr>
        <p:sp>
          <p:nvSpPr>
            <p:cNvPr id="123" name="Oval 122"/>
            <p:cNvSpPr/>
            <p:nvPr/>
          </p:nvSpPr>
          <p:spPr>
            <a:xfrm rot="1992547">
              <a:off x="4176332" y="1842421"/>
              <a:ext cx="387956" cy="1160416"/>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TextBox 123"/>
            <p:cNvSpPr txBox="1"/>
            <p:nvPr/>
          </p:nvSpPr>
          <p:spPr>
            <a:xfrm>
              <a:off x="3962400" y="1981200"/>
              <a:ext cx="908304" cy="707886"/>
            </a:xfrm>
            <a:prstGeom prst="rect">
              <a:avLst/>
            </a:prstGeom>
            <a:noFill/>
          </p:spPr>
          <p:txBody>
            <a:bodyPr wrap="square" rtlCol="0">
              <a:spAutoFit/>
            </a:bodyPr>
            <a:lstStyle/>
            <a:p>
              <a:r>
                <a:rPr lang="en-US" sz="4000" b="1" dirty="0" smtClean="0"/>
                <a:t>MS</a:t>
              </a:r>
              <a:endParaRPr lang="en-US" sz="4000" b="1" dirty="0"/>
            </a:p>
          </p:txBody>
        </p:sp>
      </p:grpSp>
      <p:sp>
        <p:nvSpPr>
          <p:cNvPr id="127" name="TextBox 126"/>
          <p:cNvSpPr txBox="1"/>
          <p:nvPr/>
        </p:nvSpPr>
        <p:spPr>
          <a:xfrm>
            <a:off x="4038600" y="4267200"/>
            <a:ext cx="908304" cy="707886"/>
          </a:xfrm>
          <a:prstGeom prst="rect">
            <a:avLst/>
          </a:prstGeom>
          <a:noFill/>
        </p:spPr>
        <p:txBody>
          <a:bodyPr wrap="square" rtlCol="0">
            <a:spAutoFit/>
          </a:bodyPr>
          <a:lstStyle/>
          <a:p>
            <a:r>
              <a:rPr lang="en-US" sz="4000" b="1" dirty="0" smtClean="0"/>
              <a:t>LA</a:t>
            </a:r>
            <a:endParaRPr lang="en-US" sz="4000" b="1" dirty="0"/>
          </a:p>
        </p:txBody>
      </p:sp>
      <p:sp>
        <p:nvSpPr>
          <p:cNvPr id="126" name="Oval 125"/>
          <p:cNvSpPr/>
          <p:nvPr/>
        </p:nvSpPr>
        <p:spPr>
          <a:xfrm>
            <a:off x="4114800" y="4928616"/>
            <a:ext cx="1066800" cy="304800"/>
          </a:xfrm>
          <a:prstGeom prst="ellipse">
            <a:avLst/>
          </a:prstGeom>
          <a:solidFill>
            <a:srgbClr val="FF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31"/>
          <p:cNvGrpSpPr/>
          <p:nvPr/>
        </p:nvGrpSpPr>
        <p:grpSpPr>
          <a:xfrm>
            <a:off x="0" y="3352801"/>
            <a:ext cx="4191000" cy="2489774"/>
            <a:chOff x="0" y="3352801"/>
            <a:chExt cx="4191000" cy="2489774"/>
          </a:xfrm>
        </p:grpSpPr>
        <p:grpSp>
          <p:nvGrpSpPr>
            <p:cNvPr id="15" name="Group 107"/>
            <p:cNvGrpSpPr/>
            <p:nvPr/>
          </p:nvGrpSpPr>
          <p:grpSpPr>
            <a:xfrm>
              <a:off x="3048000" y="3352801"/>
              <a:ext cx="1143000" cy="2197388"/>
              <a:chOff x="5895620" y="4715107"/>
              <a:chExt cx="1862666" cy="1447060"/>
            </a:xfrm>
          </p:grpSpPr>
          <p:cxnSp>
            <p:nvCxnSpPr>
              <p:cNvPr id="97" name="Straight Arrow Connector 96"/>
              <p:cNvCxnSpPr>
                <a:stCxn id="128" idx="3"/>
              </p:cNvCxnSpPr>
              <p:nvPr/>
            </p:nvCxnSpPr>
            <p:spPr>
              <a:xfrm flipV="1">
                <a:off x="5895620" y="4715107"/>
                <a:ext cx="496711" cy="1447060"/>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5400000" flipH="1" flipV="1">
                <a:off x="6319572" y="4692598"/>
                <a:ext cx="1014761" cy="1862666"/>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8" name="TextBox 127"/>
            <p:cNvSpPr txBox="1"/>
            <p:nvPr/>
          </p:nvSpPr>
          <p:spPr>
            <a:xfrm>
              <a:off x="0" y="5257800"/>
              <a:ext cx="3048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3 new territories</a:t>
              </a:r>
            </a:p>
          </p:txBody>
        </p:sp>
      </p:grpSp>
      <p:sp>
        <p:nvSpPr>
          <p:cNvPr id="136" name="TextBox 135"/>
          <p:cNvSpPr txBox="1"/>
          <p:nvPr/>
        </p:nvSpPr>
        <p:spPr>
          <a:xfrm>
            <a:off x="2209800" y="5791200"/>
            <a:ext cx="4191000" cy="584775"/>
          </a:xfrm>
          <a:prstGeom prst="rect">
            <a:avLst/>
          </a:prstGeom>
          <a:noFill/>
        </p:spPr>
        <p:txBody>
          <a:bodyPr wrap="square" rtlCol="0">
            <a:spAutoFit/>
          </a:bodyPr>
          <a:lstStyle/>
          <a:p>
            <a:r>
              <a:rPr lang="en-US" sz="3200" b="1" dirty="0" smtClean="0">
                <a:effectLst>
                  <a:outerShdw dist="38100" dir="7200000" algn="ctr" rotWithShape="0">
                    <a:schemeClr val="bg1"/>
                  </a:outerShdw>
                </a:effectLst>
              </a:rPr>
              <a:t>, 2 west of Miss. River </a:t>
            </a:r>
          </a:p>
        </p:txBody>
      </p:sp>
      <p:sp>
        <p:nvSpPr>
          <p:cNvPr id="138" name="Freeform 137"/>
          <p:cNvSpPr/>
          <p:nvPr/>
        </p:nvSpPr>
        <p:spPr>
          <a:xfrm>
            <a:off x="4547507" y="1240971"/>
            <a:ext cx="971550" cy="4294415"/>
          </a:xfrm>
          <a:custGeom>
            <a:avLst/>
            <a:gdLst>
              <a:gd name="connsiteX0" fmla="*/ 302079 w 971550"/>
              <a:gd name="connsiteY0" fmla="*/ 0 h 4294415"/>
              <a:gd name="connsiteX1" fmla="*/ 171450 w 971550"/>
              <a:gd name="connsiteY1" fmla="*/ 81643 h 4294415"/>
              <a:gd name="connsiteX2" fmla="*/ 89807 w 971550"/>
              <a:gd name="connsiteY2" fmla="*/ 244929 h 4294415"/>
              <a:gd name="connsiteX3" fmla="*/ 8164 w 971550"/>
              <a:gd name="connsiteY3" fmla="*/ 489858 h 4294415"/>
              <a:gd name="connsiteX4" fmla="*/ 138793 w 971550"/>
              <a:gd name="connsiteY4" fmla="*/ 734786 h 4294415"/>
              <a:gd name="connsiteX5" fmla="*/ 318407 w 971550"/>
              <a:gd name="connsiteY5" fmla="*/ 947058 h 4294415"/>
              <a:gd name="connsiteX6" fmla="*/ 383722 w 971550"/>
              <a:gd name="connsiteY6" fmla="*/ 947058 h 4294415"/>
              <a:gd name="connsiteX7" fmla="*/ 400050 w 971550"/>
              <a:gd name="connsiteY7" fmla="*/ 1094015 h 4294415"/>
              <a:gd name="connsiteX8" fmla="*/ 514350 w 971550"/>
              <a:gd name="connsiteY8" fmla="*/ 1240972 h 4294415"/>
              <a:gd name="connsiteX9" fmla="*/ 595993 w 971550"/>
              <a:gd name="connsiteY9" fmla="*/ 1306286 h 4294415"/>
              <a:gd name="connsiteX10" fmla="*/ 644979 w 971550"/>
              <a:gd name="connsiteY10" fmla="*/ 1469572 h 4294415"/>
              <a:gd name="connsiteX11" fmla="*/ 677636 w 971550"/>
              <a:gd name="connsiteY11" fmla="*/ 1551215 h 4294415"/>
              <a:gd name="connsiteX12" fmla="*/ 759279 w 971550"/>
              <a:gd name="connsiteY12" fmla="*/ 1583872 h 4294415"/>
              <a:gd name="connsiteX13" fmla="*/ 661307 w 971550"/>
              <a:gd name="connsiteY13" fmla="*/ 1828800 h 4294415"/>
              <a:gd name="connsiteX14" fmla="*/ 547007 w 971550"/>
              <a:gd name="connsiteY14" fmla="*/ 2024743 h 4294415"/>
              <a:gd name="connsiteX15" fmla="*/ 449036 w 971550"/>
              <a:gd name="connsiteY15" fmla="*/ 2302329 h 4294415"/>
              <a:gd name="connsiteX16" fmla="*/ 253093 w 971550"/>
              <a:gd name="connsiteY16" fmla="*/ 2677886 h 4294415"/>
              <a:gd name="connsiteX17" fmla="*/ 253093 w 971550"/>
              <a:gd name="connsiteY17" fmla="*/ 2922815 h 4294415"/>
              <a:gd name="connsiteX18" fmla="*/ 253093 w 971550"/>
              <a:gd name="connsiteY18" fmla="*/ 3102429 h 4294415"/>
              <a:gd name="connsiteX19" fmla="*/ 318407 w 971550"/>
              <a:gd name="connsiteY19" fmla="*/ 3216729 h 4294415"/>
              <a:gd name="connsiteX20" fmla="*/ 220436 w 971550"/>
              <a:gd name="connsiteY20" fmla="*/ 3477986 h 4294415"/>
              <a:gd name="connsiteX21" fmla="*/ 187779 w 971550"/>
              <a:gd name="connsiteY21" fmla="*/ 3592286 h 4294415"/>
              <a:gd name="connsiteX22" fmla="*/ 187779 w 971550"/>
              <a:gd name="connsiteY22" fmla="*/ 3641272 h 4294415"/>
              <a:gd name="connsiteX23" fmla="*/ 236764 w 971550"/>
              <a:gd name="connsiteY23" fmla="*/ 3657600 h 4294415"/>
              <a:gd name="connsiteX24" fmla="*/ 236764 w 971550"/>
              <a:gd name="connsiteY24" fmla="*/ 3690258 h 4294415"/>
              <a:gd name="connsiteX25" fmla="*/ 367393 w 971550"/>
              <a:gd name="connsiteY25" fmla="*/ 3820886 h 4294415"/>
              <a:gd name="connsiteX26" fmla="*/ 628650 w 971550"/>
              <a:gd name="connsiteY26" fmla="*/ 4000500 h 4294415"/>
              <a:gd name="connsiteX27" fmla="*/ 661307 w 971550"/>
              <a:gd name="connsiteY27" fmla="*/ 4082143 h 4294415"/>
              <a:gd name="connsiteX28" fmla="*/ 759279 w 971550"/>
              <a:gd name="connsiteY28" fmla="*/ 4147458 h 4294415"/>
              <a:gd name="connsiteX29" fmla="*/ 971550 w 971550"/>
              <a:gd name="connsiteY29" fmla="*/ 4294415 h 429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71550" h="4294415">
                <a:moveTo>
                  <a:pt x="302079" y="0"/>
                </a:moveTo>
                <a:cubicBezTo>
                  <a:pt x="254454" y="20411"/>
                  <a:pt x="206829" y="40822"/>
                  <a:pt x="171450" y="81643"/>
                </a:cubicBezTo>
                <a:cubicBezTo>
                  <a:pt x="136071" y="122464"/>
                  <a:pt x="117021" y="176893"/>
                  <a:pt x="89807" y="244929"/>
                </a:cubicBezTo>
                <a:cubicBezTo>
                  <a:pt x="62593" y="312965"/>
                  <a:pt x="0" y="408215"/>
                  <a:pt x="8164" y="489858"/>
                </a:cubicBezTo>
                <a:cubicBezTo>
                  <a:pt x="16328" y="571501"/>
                  <a:pt x="87086" y="658586"/>
                  <a:pt x="138793" y="734786"/>
                </a:cubicBezTo>
                <a:cubicBezTo>
                  <a:pt x="190500" y="810986"/>
                  <a:pt x="277586" y="911679"/>
                  <a:pt x="318407" y="947058"/>
                </a:cubicBezTo>
                <a:cubicBezTo>
                  <a:pt x="359228" y="982437"/>
                  <a:pt x="370115" y="922565"/>
                  <a:pt x="383722" y="947058"/>
                </a:cubicBezTo>
                <a:cubicBezTo>
                  <a:pt x="397329" y="971551"/>
                  <a:pt x="378279" y="1045029"/>
                  <a:pt x="400050" y="1094015"/>
                </a:cubicBezTo>
                <a:cubicBezTo>
                  <a:pt x="421821" y="1143001"/>
                  <a:pt x="481693" y="1205594"/>
                  <a:pt x="514350" y="1240972"/>
                </a:cubicBezTo>
                <a:cubicBezTo>
                  <a:pt x="547007" y="1276350"/>
                  <a:pt x="574222" y="1268186"/>
                  <a:pt x="595993" y="1306286"/>
                </a:cubicBezTo>
                <a:cubicBezTo>
                  <a:pt x="617764" y="1344386"/>
                  <a:pt x="631372" y="1428751"/>
                  <a:pt x="644979" y="1469572"/>
                </a:cubicBezTo>
                <a:cubicBezTo>
                  <a:pt x="658586" y="1510393"/>
                  <a:pt x="658586" y="1532165"/>
                  <a:pt x="677636" y="1551215"/>
                </a:cubicBezTo>
                <a:cubicBezTo>
                  <a:pt x="696686" y="1570265"/>
                  <a:pt x="762000" y="1537608"/>
                  <a:pt x="759279" y="1583872"/>
                </a:cubicBezTo>
                <a:cubicBezTo>
                  <a:pt x="756558" y="1630136"/>
                  <a:pt x="696686" y="1755322"/>
                  <a:pt x="661307" y="1828800"/>
                </a:cubicBezTo>
                <a:cubicBezTo>
                  <a:pt x="625928" y="1902279"/>
                  <a:pt x="582386" y="1945821"/>
                  <a:pt x="547007" y="2024743"/>
                </a:cubicBezTo>
                <a:cubicBezTo>
                  <a:pt x="511628" y="2103665"/>
                  <a:pt x="498022" y="2193472"/>
                  <a:pt x="449036" y="2302329"/>
                </a:cubicBezTo>
                <a:cubicBezTo>
                  <a:pt x="400050" y="2411186"/>
                  <a:pt x="285750" y="2574472"/>
                  <a:pt x="253093" y="2677886"/>
                </a:cubicBezTo>
                <a:cubicBezTo>
                  <a:pt x="220436" y="2781300"/>
                  <a:pt x="253093" y="2922815"/>
                  <a:pt x="253093" y="2922815"/>
                </a:cubicBezTo>
                <a:cubicBezTo>
                  <a:pt x="253093" y="2993572"/>
                  <a:pt x="242207" y="3053443"/>
                  <a:pt x="253093" y="3102429"/>
                </a:cubicBezTo>
                <a:cubicBezTo>
                  <a:pt x="263979" y="3151415"/>
                  <a:pt x="323850" y="3154136"/>
                  <a:pt x="318407" y="3216729"/>
                </a:cubicBezTo>
                <a:cubicBezTo>
                  <a:pt x="312964" y="3279322"/>
                  <a:pt x="242207" y="3415393"/>
                  <a:pt x="220436" y="3477986"/>
                </a:cubicBezTo>
                <a:cubicBezTo>
                  <a:pt x="198665" y="3540579"/>
                  <a:pt x="193222" y="3565072"/>
                  <a:pt x="187779" y="3592286"/>
                </a:cubicBezTo>
                <a:cubicBezTo>
                  <a:pt x="182336" y="3619500"/>
                  <a:pt x="179615" y="3630386"/>
                  <a:pt x="187779" y="3641272"/>
                </a:cubicBezTo>
                <a:cubicBezTo>
                  <a:pt x="195943" y="3652158"/>
                  <a:pt x="228600" y="3649436"/>
                  <a:pt x="236764" y="3657600"/>
                </a:cubicBezTo>
                <a:cubicBezTo>
                  <a:pt x="244928" y="3665764"/>
                  <a:pt x="214993" y="3663044"/>
                  <a:pt x="236764" y="3690258"/>
                </a:cubicBezTo>
                <a:cubicBezTo>
                  <a:pt x="258535" y="3717472"/>
                  <a:pt x="302079" y="3769179"/>
                  <a:pt x="367393" y="3820886"/>
                </a:cubicBezTo>
                <a:cubicBezTo>
                  <a:pt x="432707" y="3872593"/>
                  <a:pt x="579664" y="3956957"/>
                  <a:pt x="628650" y="4000500"/>
                </a:cubicBezTo>
                <a:cubicBezTo>
                  <a:pt x="677636" y="4044043"/>
                  <a:pt x="639536" y="4057650"/>
                  <a:pt x="661307" y="4082143"/>
                </a:cubicBezTo>
                <a:cubicBezTo>
                  <a:pt x="683078" y="4106636"/>
                  <a:pt x="759279" y="4147458"/>
                  <a:pt x="759279" y="4147458"/>
                </a:cubicBezTo>
                <a:lnTo>
                  <a:pt x="971550" y="4294415"/>
                </a:lnTo>
              </a:path>
            </a:pathLst>
          </a:custGeom>
          <a:ln w="76200" cap="rnd">
            <a:solidFill>
              <a:schemeClr val="accent1">
                <a:lumMod val="75000"/>
              </a:schemeClr>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2971800"/>
            <a:ext cx="9144000" cy="707886"/>
          </a:xfrm>
          <a:prstGeom prst="rect">
            <a:avLst/>
          </a:prstGeom>
          <a:solidFill>
            <a:schemeClr val="bg1">
              <a:alpha val="73000"/>
            </a:schemeClr>
          </a:solidFill>
        </p:spPr>
        <p:txBody>
          <a:bodyPr wrap="square" rtlCol="0">
            <a:spAutoFit/>
          </a:bodyPr>
          <a:lstStyle/>
          <a:p>
            <a:r>
              <a:rPr lang="en-US" sz="4000" dirty="0" smtClean="0">
                <a:solidFill>
                  <a:srgbClr val="00B050"/>
                </a:solidFill>
                <a:effectLst>
                  <a:outerShdw dist="50800" dir="7200000" algn="ctr" rotWithShape="0">
                    <a:schemeClr val="tx1"/>
                  </a:outerShdw>
                </a:effectLst>
                <a:latin typeface="Arial" pitchFamily="34" charset="0"/>
                <a:cs typeface="Arial" pitchFamily="34" charset="0"/>
              </a:rPr>
              <a:t>What’s happened to our new friends?</a:t>
            </a:r>
            <a:endParaRPr lang="en-US" sz="4000" dirty="0">
              <a:solidFill>
                <a:srgbClr val="00B050"/>
              </a:solidFill>
              <a:effectLst>
                <a:outerShdw dist="50800" dir="7200000" algn="ctr" rotWithShape="0">
                  <a:schemeClr val="tx1"/>
                </a:outerShdw>
              </a:effectLst>
              <a:latin typeface="Arial" pitchFamily="34" charset="0"/>
              <a:cs typeface="Arial" pitchFamily="34" charset="0"/>
            </a:endParaRPr>
          </a:p>
        </p:txBody>
      </p:sp>
      <p:cxnSp>
        <p:nvCxnSpPr>
          <p:cNvPr id="54" name="Straight Arrow Connector 53"/>
          <p:cNvCxnSpPr>
            <a:stCxn id="128" idx="3"/>
          </p:cNvCxnSpPr>
          <p:nvPr/>
        </p:nvCxnSpPr>
        <p:spPr>
          <a:xfrm flipV="1">
            <a:off x="3048000" y="5181600"/>
            <a:ext cx="4572000" cy="36858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1000"/>
                                        <p:tgtEl>
                                          <p:spTgt spid="59"/>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Effect transition="in" filter="wipe(left)">
                                      <p:cBhvr>
                                        <p:cTn id="16" dur="1000"/>
                                        <p:tgtEl>
                                          <p:spTgt spid="9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00"/>
                                        <p:tgtEl>
                                          <p:spTgt spid="90"/>
                                        </p:tgtEl>
                                      </p:cBhvr>
                                    </p:animEffect>
                                    <p:set>
                                      <p:cBhvr>
                                        <p:cTn id="21" dur="1" fill="hold">
                                          <p:stCondLst>
                                            <p:cond delay="999"/>
                                          </p:stCondLst>
                                        </p:cTn>
                                        <p:tgtEl>
                                          <p:spTgt spid="90"/>
                                        </p:tgtEl>
                                        <p:attrNameLst>
                                          <p:attrName>style.visibility</p:attrName>
                                        </p:attrNameLst>
                                      </p:cBhvr>
                                      <p:to>
                                        <p:strVal val="hidden"/>
                                      </p:to>
                                    </p:se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wipe(left)">
                                      <p:cBhvr>
                                        <p:cTn id="25" dur="1000"/>
                                        <p:tgtEl>
                                          <p:spTgt spid="88"/>
                                        </p:tgtEl>
                                      </p:cBhvr>
                                    </p:animEffect>
                                  </p:childTnLst>
                                </p:cTn>
                              </p:par>
                            </p:childTnLst>
                          </p:cTn>
                        </p:par>
                        <p:par>
                          <p:cTn id="26" fill="hold">
                            <p:stCondLst>
                              <p:cond delay="2000"/>
                            </p:stCondLst>
                            <p:childTnLst>
                              <p:par>
                                <p:cTn id="27" presetID="53"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2500"/>
                            </p:stCondLst>
                            <p:childTnLst>
                              <p:par>
                                <p:cTn id="33" presetID="53"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53" presetClass="entr" presetSubtype="0" fill="hold" grpId="0" nodeType="afterEffect">
                                  <p:stCondLst>
                                    <p:cond delay="0"/>
                                  </p:stCondLst>
                                  <p:childTnLst>
                                    <p:set>
                                      <p:cBhvr>
                                        <p:cTn id="40" dur="1" fill="hold">
                                          <p:stCondLst>
                                            <p:cond delay="0"/>
                                          </p:stCondLst>
                                        </p:cTn>
                                        <p:tgtEl>
                                          <p:spTgt spid="109"/>
                                        </p:tgtEl>
                                        <p:attrNameLst>
                                          <p:attrName>style.visibility</p:attrName>
                                        </p:attrNameLst>
                                      </p:cBhvr>
                                      <p:to>
                                        <p:strVal val="visible"/>
                                      </p:to>
                                    </p:set>
                                    <p:anim calcmode="lin" valueType="num">
                                      <p:cBhvr>
                                        <p:cTn id="41" dur="500" fill="hold"/>
                                        <p:tgtEl>
                                          <p:spTgt spid="109"/>
                                        </p:tgtEl>
                                        <p:attrNameLst>
                                          <p:attrName>ppt_w</p:attrName>
                                        </p:attrNameLst>
                                      </p:cBhvr>
                                      <p:tavLst>
                                        <p:tav tm="0">
                                          <p:val>
                                            <p:fltVal val="0"/>
                                          </p:val>
                                        </p:tav>
                                        <p:tav tm="100000">
                                          <p:val>
                                            <p:strVal val="#ppt_w"/>
                                          </p:val>
                                        </p:tav>
                                      </p:tavLst>
                                    </p:anim>
                                    <p:anim calcmode="lin" valueType="num">
                                      <p:cBhvr>
                                        <p:cTn id="42" dur="500" fill="hold"/>
                                        <p:tgtEl>
                                          <p:spTgt spid="109"/>
                                        </p:tgtEl>
                                        <p:attrNameLst>
                                          <p:attrName>ppt_h</p:attrName>
                                        </p:attrNameLst>
                                      </p:cBhvr>
                                      <p:tavLst>
                                        <p:tav tm="0">
                                          <p:val>
                                            <p:fltVal val="0"/>
                                          </p:val>
                                        </p:tav>
                                        <p:tav tm="100000">
                                          <p:val>
                                            <p:strVal val="#ppt_h"/>
                                          </p:val>
                                        </p:tav>
                                      </p:tavLst>
                                    </p:anim>
                                    <p:animEffect transition="in" filter="fade">
                                      <p:cBhvr>
                                        <p:cTn id="43" dur="500"/>
                                        <p:tgtEl>
                                          <p:spTgt spid="10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1"/>
                                        </p:tgtEl>
                                        <p:attrNameLst>
                                          <p:attrName>style.visibility</p:attrName>
                                        </p:attrNameLst>
                                      </p:cBhvr>
                                      <p:to>
                                        <p:strVal val="visible"/>
                                      </p:to>
                                    </p:set>
                                    <p:animEffect transition="in" filter="fade">
                                      <p:cBhvr>
                                        <p:cTn id="46" dur="500"/>
                                        <p:tgtEl>
                                          <p:spTgt spid="111"/>
                                        </p:tgtEl>
                                      </p:cBhvr>
                                    </p:animEffect>
                                  </p:childTnLst>
                                </p:cTn>
                              </p:par>
                            </p:childTnLst>
                          </p:cTn>
                        </p:par>
                        <p:par>
                          <p:cTn id="47" fill="hold">
                            <p:stCondLst>
                              <p:cond delay="3500"/>
                            </p:stCondLst>
                            <p:childTnLst>
                              <p:par>
                                <p:cTn id="48" presetID="53" presetClass="entr" presetSubtype="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500" fill="hold"/>
                                        <p:tgtEl>
                                          <p:spTgt spid="8"/>
                                        </p:tgtEl>
                                        <p:attrNameLst>
                                          <p:attrName>ppt_w</p:attrName>
                                        </p:attrNameLst>
                                      </p:cBhvr>
                                      <p:tavLst>
                                        <p:tav tm="0">
                                          <p:val>
                                            <p:fltVal val="0"/>
                                          </p:val>
                                        </p:tav>
                                        <p:tav tm="100000">
                                          <p:val>
                                            <p:strVal val="#ppt_w"/>
                                          </p:val>
                                        </p:tav>
                                      </p:tavLst>
                                    </p:anim>
                                    <p:anim calcmode="lin" valueType="num">
                                      <p:cBhvr>
                                        <p:cTn id="51" dur="500" fill="hold"/>
                                        <p:tgtEl>
                                          <p:spTgt spid="8"/>
                                        </p:tgtEl>
                                        <p:attrNameLst>
                                          <p:attrName>ppt_h</p:attrName>
                                        </p:attrNameLst>
                                      </p:cBhvr>
                                      <p:tavLst>
                                        <p:tav tm="0">
                                          <p:val>
                                            <p:fltVal val="0"/>
                                          </p:val>
                                        </p:tav>
                                        <p:tav tm="100000">
                                          <p:val>
                                            <p:strVal val="#ppt_h"/>
                                          </p:val>
                                        </p:tav>
                                      </p:tavLst>
                                    </p:anim>
                                    <p:animEffect transition="in" filter="fade">
                                      <p:cBhvr>
                                        <p:cTn id="52" dur="500"/>
                                        <p:tgtEl>
                                          <p:spTgt spid="8"/>
                                        </p:tgtEl>
                                      </p:cBhvr>
                                    </p:animEffect>
                                  </p:childTnLst>
                                </p:cTn>
                              </p:par>
                            </p:childTnLst>
                          </p:cTn>
                        </p:par>
                        <p:par>
                          <p:cTn id="53" fill="hold">
                            <p:stCondLst>
                              <p:cond delay="4000"/>
                            </p:stCondLst>
                            <p:childTnLst>
                              <p:par>
                                <p:cTn id="54" presetID="53" presetClass="entr" presetSubtype="0" fill="hold" nodeType="after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par>
                          <p:cTn id="59" fill="hold">
                            <p:stCondLst>
                              <p:cond delay="4500"/>
                            </p:stCondLst>
                            <p:childTnLst>
                              <p:par>
                                <p:cTn id="60" presetID="53" presetClass="entr" presetSubtype="0" fill="hold" grpId="0" nodeType="afterEffect">
                                  <p:stCondLst>
                                    <p:cond delay="0"/>
                                  </p:stCondLst>
                                  <p:childTnLst>
                                    <p:set>
                                      <p:cBhvr>
                                        <p:cTn id="61" dur="1" fill="hold">
                                          <p:stCondLst>
                                            <p:cond delay="0"/>
                                          </p:stCondLst>
                                        </p:cTn>
                                        <p:tgtEl>
                                          <p:spTgt spid="127"/>
                                        </p:tgtEl>
                                        <p:attrNameLst>
                                          <p:attrName>style.visibility</p:attrName>
                                        </p:attrNameLst>
                                      </p:cBhvr>
                                      <p:to>
                                        <p:strVal val="visible"/>
                                      </p:to>
                                    </p:set>
                                    <p:anim calcmode="lin" valueType="num">
                                      <p:cBhvr>
                                        <p:cTn id="62" dur="500" fill="hold"/>
                                        <p:tgtEl>
                                          <p:spTgt spid="127"/>
                                        </p:tgtEl>
                                        <p:attrNameLst>
                                          <p:attrName>ppt_w</p:attrName>
                                        </p:attrNameLst>
                                      </p:cBhvr>
                                      <p:tavLst>
                                        <p:tav tm="0">
                                          <p:val>
                                            <p:fltVal val="0"/>
                                          </p:val>
                                        </p:tav>
                                        <p:tav tm="100000">
                                          <p:val>
                                            <p:strVal val="#ppt_w"/>
                                          </p:val>
                                        </p:tav>
                                      </p:tavLst>
                                    </p:anim>
                                    <p:anim calcmode="lin" valueType="num">
                                      <p:cBhvr>
                                        <p:cTn id="63" dur="500" fill="hold"/>
                                        <p:tgtEl>
                                          <p:spTgt spid="127"/>
                                        </p:tgtEl>
                                        <p:attrNameLst>
                                          <p:attrName>ppt_h</p:attrName>
                                        </p:attrNameLst>
                                      </p:cBhvr>
                                      <p:tavLst>
                                        <p:tav tm="0">
                                          <p:val>
                                            <p:fltVal val="0"/>
                                          </p:val>
                                        </p:tav>
                                        <p:tav tm="100000">
                                          <p:val>
                                            <p:strVal val="#ppt_h"/>
                                          </p:val>
                                        </p:tav>
                                      </p:tavLst>
                                    </p:anim>
                                    <p:animEffect transition="in" filter="fade">
                                      <p:cBhvr>
                                        <p:cTn id="64" dur="500"/>
                                        <p:tgtEl>
                                          <p:spTgt spid="1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26"/>
                                        </p:tgtEl>
                                        <p:attrNameLst>
                                          <p:attrName>style.visibility</p:attrName>
                                        </p:attrNameLst>
                                      </p:cBhvr>
                                      <p:to>
                                        <p:strVal val="visible"/>
                                      </p:to>
                                    </p:set>
                                    <p:animEffect transition="in" filter="fade">
                                      <p:cBhvr>
                                        <p:cTn id="67" dur="500"/>
                                        <p:tgtEl>
                                          <p:spTgt spid="1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36"/>
                                        </p:tgtEl>
                                        <p:attrNameLst>
                                          <p:attrName>style.visibility</p:attrName>
                                        </p:attrNameLst>
                                      </p:cBhvr>
                                      <p:to>
                                        <p:strVal val="visible"/>
                                      </p:to>
                                    </p:set>
                                    <p:animEffect transition="in" filter="wipe(left)">
                                      <p:cBhvr>
                                        <p:cTn id="72" dur="1000"/>
                                        <p:tgtEl>
                                          <p:spTgt spid="136"/>
                                        </p:tgtEl>
                                      </p:cBhvr>
                                    </p:animEffect>
                                  </p:childTnLst>
                                </p:cTn>
                              </p:par>
                              <p:par>
                                <p:cTn id="73" presetID="53" presetClass="exit" presetSubtype="0" fill="hold" nodeType="withEffect">
                                  <p:stCondLst>
                                    <p:cond delay="0"/>
                                  </p:stCondLst>
                                  <p:childTnLst>
                                    <p:anim calcmode="lin" valueType="num">
                                      <p:cBhvr>
                                        <p:cTn id="74" dur="1000"/>
                                        <p:tgtEl>
                                          <p:spTgt spid="7"/>
                                        </p:tgtEl>
                                        <p:attrNameLst>
                                          <p:attrName>ppt_w</p:attrName>
                                        </p:attrNameLst>
                                      </p:cBhvr>
                                      <p:tavLst>
                                        <p:tav tm="0">
                                          <p:val>
                                            <p:strVal val="ppt_w"/>
                                          </p:val>
                                        </p:tav>
                                        <p:tav tm="100000">
                                          <p:val>
                                            <p:fltVal val="0"/>
                                          </p:val>
                                        </p:tav>
                                      </p:tavLst>
                                    </p:anim>
                                    <p:anim calcmode="lin" valueType="num">
                                      <p:cBhvr>
                                        <p:cTn id="75" dur="1000"/>
                                        <p:tgtEl>
                                          <p:spTgt spid="7"/>
                                        </p:tgtEl>
                                        <p:attrNameLst>
                                          <p:attrName>ppt_h</p:attrName>
                                        </p:attrNameLst>
                                      </p:cBhvr>
                                      <p:tavLst>
                                        <p:tav tm="0">
                                          <p:val>
                                            <p:strVal val="ppt_h"/>
                                          </p:val>
                                        </p:tav>
                                        <p:tav tm="100000">
                                          <p:val>
                                            <p:fltVal val="0"/>
                                          </p:val>
                                        </p:tav>
                                      </p:tavLst>
                                    </p:anim>
                                    <p:animEffect transition="out" filter="fade">
                                      <p:cBhvr>
                                        <p:cTn id="76" dur="1000"/>
                                        <p:tgtEl>
                                          <p:spTgt spid="7"/>
                                        </p:tgtEl>
                                      </p:cBhvr>
                                    </p:animEffect>
                                    <p:set>
                                      <p:cBhvr>
                                        <p:cTn id="77" dur="1" fill="hold">
                                          <p:stCondLst>
                                            <p:cond delay="999"/>
                                          </p:stCondLst>
                                        </p:cTn>
                                        <p:tgtEl>
                                          <p:spTgt spid="7"/>
                                        </p:tgtEl>
                                        <p:attrNameLst>
                                          <p:attrName>style.visibility</p:attrName>
                                        </p:attrNameLst>
                                      </p:cBhvr>
                                      <p:to>
                                        <p:strVal val="hidden"/>
                                      </p:to>
                                    </p:set>
                                  </p:childTnLst>
                                </p:cTn>
                              </p:par>
                              <p:par>
                                <p:cTn id="78" presetID="53" presetClass="exit" presetSubtype="0" fill="hold" nodeType="withEffect">
                                  <p:stCondLst>
                                    <p:cond delay="0"/>
                                  </p:stCondLst>
                                  <p:childTnLst>
                                    <p:anim calcmode="lin" valueType="num">
                                      <p:cBhvr>
                                        <p:cTn id="79" dur="1000"/>
                                        <p:tgtEl>
                                          <p:spTgt spid="5"/>
                                        </p:tgtEl>
                                        <p:attrNameLst>
                                          <p:attrName>ppt_w</p:attrName>
                                        </p:attrNameLst>
                                      </p:cBhvr>
                                      <p:tavLst>
                                        <p:tav tm="0">
                                          <p:val>
                                            <p:strVal val="ppt_w"/>
                                          </p:val>
                                        </p:tav>
                                        <p:tav tm="100000">
                                          <p:val>
                                            <p:fltVal val="0"/>
                                          </p:val>
                                        </p:tav>
                                      </p:tavLst>
                                    </p:anim>
                                    <p:anim calcmode="lin" valueType="num">
                                      <p:cBhvr>
                                        <p:cTn id="80" dur="1000"/>
                                        <p:tgtEl>
                                          <p:spTgt spid="5"/>
                                        </p:tgtEl>
                                        <p:attrNameLst>
                                          <p:attrName>ppt_h</p:attrName>
                                        </p:attrNameLst>
                                      </p:cBhvr>
                                      <p:tavLst>
                                        <p:tav tm="0">
                                          <p:val>
                                            <p:strVal val="ppt_h"/>
                                          </p:val>
                                        </p:tav>
                                        <p:tav tm="100000">
                                          <p:val>
                                            <p:fltVal val="0"/>
                                          </p:val>
                                        </p:tav>
                                      </p:tavLst>
                                    </p:anim>
                                    <p:animEffect transition="out" filter="fade">
                                      <p:cBhvr>
                                        <p:cTn id="81" dur="1000"/>
                                        <p:tgtEl>
                                          <p:spTgt spid="5"/>
                                        </p:tgtEl>
                                      </p:cBhvr>
                                    </p:animEffect>
                                    <p:set>
                                      <p:cBhvr>
                                        <p:cTn id="82" dur="1" fill="hold">
                                          <p:stCondLst>
                                            <p:cond delay="999"/>
                                          </p:stCondLst>
                                        </p:cTn>
                                        <p:tgtEl>
                                          <p:spTgt spid="5"/>
                                        </p:tgtEl>
                                        <p:attrNameLst>
                                          <p:attrName>style.visibility</p:attrName>
                                        </p:attrNameLst>
                                      </p:cBhvr>
                                      <p:to>
                                        <p:strVal val="hidden"/>
                                      </p:to>
                                    </p:set>
                                  </p:childTnLst>
                                </p:cTn>
                              </p:par>
                              <p:par>
                                <p:cTn id="83" presetID="53" presetClass="exit" presetSubtype="0" fill="hold" nodeType="withEffect">
                                  <p:stCondLst>
                                    <p:cond delay="0"/>
                                  </p:stCondLst>
                                  <p:childTnLst>
                                    <p:anim calcmode="lin" valueType="num">
                                      <p:cBhvr>
                                        <p:cTn id="84" dur="1000"/>
                                        <p:tgtEl>
                                          <p:spTgt spid="8"/>
                                        </p:tgtEl>
                                        <p:attrNameLst>
                                          <p:attrName>ppt_w</p:attrName>
                                        </p:attrNameLst>
                                      </p:cBhvr>
                                      <p:tavLst>
                                        <p:tav tm="0">
                                          <p:val>
                                            <p:strVal val="ppt_w"/>
                                          </p:val>
                                        </p:tav>
                                        <p:tav tm="100000">
                                          <p:val>
                                            <p:fltVal val="0"/>
                                          </p:val>
                                        </p:tav>
                                      </p:tavLst>
                                    </p:anim>
                                    <p:anim calcmode="lin" valueType="num">
                                      <p:cBhvr>
                                        <p:cTn id="85" dur="1000"/>
                                        <p:tgtEl>
                                          <p:spTgt spid="8"/>
                                        </p:tgtEl>
                                        <p:attrNameLst>
                                          <p:attrName>ppt_h</p:attrName>
                                        </p:attrNameLst>
                                      </p:cBhvr>
                                      <p:tavLst>
                                        <p:tav tm="0">
                                          <p:val>
                                            <p:strVal val="ppt_h"/>
                                          </p:val>
                                        </p:tav>
                                        <p:tav tm="100000">
                                          <p:val>
                                            <p:fltVal val="0"/>
                                          </p:val>
                                        </p:tav>
                                      </p:tavLst>
                                    </p:anim>
                                    <p:animEffect transition="out" filter="fade">
                                      <p:cBhvr>
                                        <p:cTn id="86" dur="1000"/>
                                        <p:tgtEl>
                                          <p:spTgt spid="8"/>
                                        </p:tgtEl>
                                      </p:cBhvr>
                                    </p:animEffect>
                                    <p:set>
                                      <p:cBhvr>
                                        <p:cTn id="87" dur="1" fill="hold">
                                          <p:stCondLst>
                                            <p:cond delay="999"/>
                                          </p:stCondLst>
                                        </p:cTn>
                                        <p:tgtEl>
                                          <p:spTgt spid="8"/>
                                        </p:tgtEl>
                                        <p:attrNameLst>
                                          <p:attrName>style.visibility</p:attrName>
                                        </p:attrNameLst>
                                      </p:cBhvr>
                                      <p:to>
                                        <p:strVal val="hidden"/>
                                      </p:to>
                                    </p:set>
                                  </p:childTnLst>
                                </p:cTn>
                              </p:par>
                              <p:par>
                                <p:cTn id="88" presetID="53" presetClass="exit" presetSubtype="0" fill="hold" nodeType="withEffect">
                                  <p:stCondLst>
                                    <p:cond delay="0"/>
                                  </p:stCondLst>
                                  <p:childTnLst>
                                    <p:anim calcmode="lin" valueType="num">
                                      <p:cBhvr>
                                        <p:cTn id="89" dur="1000"/>
                                        <p:tgtEl>
                                          <p:spTgt spid="9"/>
                                        </p:tgtEl>
                                        <p:attrNameLst>
                                          <p:attrName>ppt_w</p:attrName>
                                        </p:attrNameLst>
                                      </p:cBhvr>
                                      <p:tavLst>
                                        <p:tav tm="0">
                                          <p:val>
                                            <p:strVal val="ppt_w"/>
                                          </p:val>
                                        </p:tav>
                                        <p:tav tm="100000">
                                          <p:val>
                                            <p:fltVal val="0"/>
                                          </p:val>
                                        </p:tav>
                                      </p:tavLst>
                                    </p:anim>
                                    <p:anim calcmode="lin" valueType="num">
                                      <p:cBhvr>
                                        <p:cTn id="90" dur="1000"/>
                                        <p:tgtEl>
                                          <p:spTgt spid="9"/>
                                        </p:tgtEl>
                                        <p:attrNameLst>
                                          <p:attrName>ppt_h</p:attrName>
                                        </p:attrNameLst>
                                      </p:cBhvr>
                                      <p:tavLst>
                                        <p:tav tm="0">
                                          <p:val>
                                            <p:strVal val="ppt_h"/>
                                          </p:val>
                                        </p:tav>
                                        <p:tav tm="100000">
                                          <p:val>
                                            <p:fltVal val="0"/>
                                          </p:val>
                                        </p:tav>
                                      </p:tavLst>
                                    </p:anim>
                                    <p:animEffect transition="out" filter="fade">
                                      <p:cBhvr>
                                        <p:cTn id="91" dur="1000"/>
                                        <p:tgtEl>
                                          <p:spTgt spid="9"/>
                                        </p:tgtEl>
                                      </p:cBhvr>
                                    </p:animEffect>
                                    <p:set>
                                      <p:cBhvr>
                                        <p:cTn id="92" dur="1" fill="hold">
                                          <p:stCondLst>
                                            <p:cond delay="999"/>
                                          </p:stCondLst>
                                        </p:cTn>
                                        <p:tgtEl>
                                          <p:spTgt spid="9"/>
                                        </p:tgtEl>
                                        <p:attrNameLst>
                                          <p:attrName>style.visibility</p:attrName>
                                        </p:attrNameLst>
                                      </p:cBhvr>
                                      <p:to>
                                        <p:strVal val="hidden"/>
                                      </p:to>
                                    </p:set>
                                  </p:childTnLst>
                                </p:cTn>
                              </p:par>
                              <p:par>
                                <p:cTn id="93" presetID="30" presetClass="entr" presetSubtype="0" fill="hold" grpId="0" nodeType="withEffect">
                                  <p:stCondLst>
                                    <p:cond delay="0"/>
                                  </p:stCondLst>
                                  <p:childTnLst>
                                    <p:set>
                                      <p:cBhvr>
                                        <p:cTn id="94" dur="1" fill="hold">
                                          <p:stCondLst>
                                            <p:cond delay="0"/>
                                          </p:stCondLst>
                                        </p:cTn>
                                        <p:tgtEl>
                                          <p:spTgt spid="138"/>
                                        </p:tgtEl>
                                        <p:attrNameLst>
                                          <p:attrName>style.visibility</p:attrName>
                                        </p:attrNameLst>
                                      </p:cBhvr>
                                      <p:to>
                                        <p:strVal val="visible"/>
                                      </p:to>
                                    </p:set>
                                    <p:animEffect transition="in" filter="fade">
                                      <p:cBhvr>
                                        <p:cTn id="95" dur="800" decel="100000"/>
                                        <p:tgtEl>
                                          <p:spTgt spid="138"/>
                                        </p:tgtEl>
                                      </p:cBhvr>
                                    </p:animEffect>
                                    <p:anim calcmode="lin" valueType="num">
                                      <p:cBhvr>
                                        <p:cTn id="96" dur="800" decel="100000" fill="hold"/>
                                        <p:tgtEl>
                                          <p:spTgt spid="138"/>
                                        </p:tgtEl>
                                        <p:attrNameLst>
                                          <p:attrName>style.rotation</p:attrName>
                                        </p:attrNameLst>
                                      </p:cBhvr>
                                      <p:tavLst>
                                        <p:tav tm="0">
                                          <p:val>
                                            <p:fltVal val="-90"/>
                                          </p:val>
                                        </p:tav>
                                        <p:tav tm="100000">
                                          <p:val>
                                            <p:fltVal val="0"/>
                                          </p:val>
                                        </p:tav>
                                      </p:tavLst>
                                    </p:anim>
                                    <p:anim calcmode="lin" valueType="num">
                                      <p:cBhvr>
                                        <p:cTn id="97" dur="800" decel="100000" fill="hold"/>
                                        <p:tgtEl>
                                          <p:spTgt spid="138"/>
                                        </p:tgtEl>
                                        <p:attrNameLst>
                                          <p:attrName>ppt_x</p:attrName>
                                        </p:attrNameLst>
                                      </p:cBhvr>
                                      <p:tavLst>
                                        <p:tav tm="0">
                                          <p:val>
                                            <p:strVal val="#ppt_x+0.4"/>
                                          </p:val>
                                        </p:tav>
                                        <p:tav tm="100000">
                                          <p:val>
                                            <p:strVal val="#ppt_x-0.05"/>
                                          </p:val>
                                        </p:tav>
                                      </p:tavLst>
                                    </p:anim>
                                    <p:anim calcmode="lin" valueType="num">
                                      <p:cBhvr>
                                        <p:cTn id="98" dur="800" decel="100000" fill="hold"/>
                                        <p:tgtEl>
                                          <p:spTgt spid="138"/>
                                        </p:tgtEl>
                                        <p:attrNameLst>
                                          <p:attrName>ppt_y</p:attrName>
                                        </p:attrNameLst>
                                      </p:cBhvr>
                                      <p:tavLst>
                                        <p:tav tm="0">
                                          <p:val>
                                            <p:strVal val="#ppt_y-0.4"/>
                                          </p:val>
                                        </p:tav>
                                        <p:tav tm="100000">
                                          <p:val>
                                            <p:strVal val="#ppt_y+0.1"/>
                                          </p:val>
                                        </p:tav>
                                      </p:tavLst>
                                    </p:anim>
                                    <p:anim calcmode="lin" valueType="num">
                                      <p:cBhvr>
                                        <p:cTn id="99" dur="200" accel="100000" fill="hold">
                                          <p:stCondLst>
                                            <p:cond delay="800"/>
                                          </p:stCondLst>
                                        </p:cTn>
                                        <p:tgtEl>
                                          <p:spTgt spid="138"/>
                                        </p:tgtEl>
                                        <p:attrNameLst>
                                          <p:attrName>ppt_x</p:attrName>
                                        </p:attrNameLst>
                                      </p:cBhvr>
                                      <p:tavLst>
                                        <p:tav tm="0">
                                          <p:val>
                                            <p:strVal val="#ppt_x-0.05"/>
                                          </p:val>
                                        </p:tav>
                                        <p:tav tm="100000">
                                          <p:val>
                                            <p:strVal val="#ppt_x"/>
                                          </p:val>
                                        </p:tav>
                                      </p:tavLst>
                                    </p:anim>
                                    <p:anim calcmode="lin" valueType="num">
                                      <p:cBhvr>
                                        <p:cTn id="100" dur="200" accel="100000" fill="hold">
                                          <p:stCondLst>
                                            <p:cond delay="800"/>
                                          </p:stCondLst>
                                        </p:cTn>
                                        <p:tgtEl>
                                          <p:spTgt spid="138"/>
                                        </p:tgtEl>
                                        <p:attrNameLst>
                                          <p:attrName>ppt_y</p:attrName>
                                        </p:attrNameLst>
                                      </p:cBhvr>
                                      <p:tavLst>
                                        <p:tav tm="0">
                                          <p:val>
                                            <p:strVal val="#ppt_y+0.1"/>
                                          </p:val>
                                        </p:tav>
                                        <p:tav tm="100000">
                                          <p:val>
                                            <p:strVal val="#ppt_y"/>
                                          </p:val>
                                        </p:tav>
                                      </p:tavLst>
                                    </p:anim>
                                  </p:childTnLst>
                                </p:cTn>
                              </p:par>
                            </p:childTnLst>
                          </p:cTn>
                        </p:par>
                        <p:par>
                          <p:cTn id="101" fill="hold">
                            <p:stCondLst>
                              <p:cond delay="1000"/>
                            </p:stCondLst>
                            <p:childTnLst>
                              <p:par>
                                <p:cTn id="102" presetID="6" presetClass="emph" presetSubtype="0" fill="hold" grpId="1" nodeType="afterEffect">
                                  <p:stCondLst>
                                    <p:cond delay="0"/>
                                  </p:stCondLst>
                                  <p:childTnLst>
                                    <p:animScale>
                                      <p:cBhvr>
                                        <p:cTn id="103" dur="1000" fill="hold"/>
                                        <p:tgtEl>
                                          <p:spTgt spid="127"/>
                                        </p:tgtEl>
                                      </p:cBhvr>
                                      <p:by x="130000" y="130000"/>
                                    </p:animScale>
                                  </p:childTnLst>
                                </p:cTn>
                              </p:par>
                              <p:par>
                                <p:cTn id="104" presetID="6" presetClass="emph" presetSubtype="0" fill="hold" grpId="1" nodeType="withEffect">
                                  <p:stCondLst>
                                    <p:cond delay="0"/>
                                  </p:stCondLst>
                                  <p:childTnLst>
                                    <p:animScale>
                                      <p:cBhvr>
                                        <p:cTn id="105" dur="1000" fill="hold"/>
                                        <p:tgtEl>
                                          <p:spTgt spid="109"/>
                                        </p:tgtEl>
                                      </p:cBhvr>
                                      <p:by x="130000" y="130000"/>
                                    </p:animScale>
                                  </p:childTnLst>
                                </p:cTn>
                              </p:par>
                            </p:childTnLst>
                          </p:cTn>
                        </p:par>
                      </p:childTnLst>
                    </p:cTn>
                  </p:par>
                  <p:par>
                    <p:cTn id="106" fill="hold">
                      <p:stCondLst>
                        <p:cond delay="indefinite"/>
                      </p:stCondLst>
                      <p:childTnLst>
                        <p:par>
                          <p:cTn id="107" fill="hold">
                            <p:stCondLst>
                              <p:cond delay="0"/>
                            </p:stCondLst>
                            <p:childTnLst>
                              <p:par>
                                <p:cTn id="108" presetID="53" presetClass="exit" presetSubtype="0" fill="hold" grpId="3" nodeType="clickEffect">
                                  <p:stCondLst>
                                    <p:cond delay="0"/>
                                  </p:stCondLst>
                                  <p:childTnLst>
                                    <p:anim calcmode="lin" valueType="num">
                                      <p:cBhvr>
                                        <p:cTn id="109" dur="1000"/>
                                        <p:tgtEl>
                                          <p:spTgt spid="109"/>
                                        </p:tgtEl>
                                        <p:attrNameLst>
                                          <p:attrName>ppt_w</p:attrName>
                                        </p:attrNameLst>
                                      </p:cBhvr>
                                      <p:tavLst>
                                        <p:tav tm="0">
                                          <p:val>
                                            <p:strVal val="ppt_w"/>
                                          </p:val>
                                        </p:tav>
                                        <p:tav tm="100000">
                                          <p:val>
                                            <p:fltVal val="0"/>
                                          </p:val>
                                        </p:tav>
                                      </p:tavLst>
                                    </p:anim>
                                    <p:anim calcmode="lin" valueType="num">
                                      <p:cBhvr>
                                        <p:cTn id="110" dur="1000"/>
                                        <p:tgtEl>
                                          <p:spTgt spid="109"/>
                                        </p:tgtEl>
                                        <p:attrNameLst>
                                          <p:attrName>ppt_h</p:attrName>
                                        </p:attrNameLst>
                                      </p:cBhvr>
                                      <p:tavLst>
                                        <p:tav tm="0">
                                          <p:val>
                                            <p:strVal val="ppt_h"/>
                                          </p:val>
                                        </p:tav>
                                        <p:tav tm="100000">
                                          <p:val>
                                            <p:fltVal val="0"/>
                                          </p:val>
                                        </p:tav>
                                      </p:tavLst>
                                    </p:anim>
                                    <p:animEffect transition="out" filter="fade">
                                      <p:cBhvr>
                                        <p:cTn id="111" dur="1000"/>
                                        <p:tgtEl>
                                          <p:spTgt spid="109"/>
                                        </p:tgtEl>
                                      </p:cBhvr>
                                    </p:animEffect>
                                    <p:set>
                                      <p:cBhvr>
                                        <p:cTn id="112" dur="1" fill="hold">
                                          <p:stCondLst>
                                            <p:cond delay="999"/>
                                          </p:stCondLst>
                                        </p:cTn>
                                        <p:tgtEl>
                                          <p:spTgt spid="109"/>
                                        </p:tgtEl>
                                        <p:attrNameLst>
                                          <p:attrName>style.visibility</p:attrName>
                                        </p:attrNameLst>
                                      </p:cBhvr>
                                      <p:to>
                                        <p:strVal val="hidden"/>
                                      </p:to>
                                    </p:set>
                                  </p:childTnLst>
                                </p:cTn>
                              </p:par>
                              <p:par>
                                <p:cTn id="113" presetID="53" presetClass="exit" presetSubtype="0" fill="hold" grpId="3" nodeType="withEffect">
                                  <p:stCondLst>
                                    <p:cond delay="0"/>
                                  </p:stCondLst>
                                  <p:childTnLst>
                                    <p:anim calcmode="lin" valueType="num">
                                      <p:cBhvr>
                                        <p:cTn id="114" dur="1000"/>
                                        <p:tgtEl>
                                          <p:spTgt spid="127"/>
                                        </p:tgtEl>
                                        <p:attrNameLst>
                                          <p:attrName>ppt_w</p:attrName>
                                        </p:attrNameLst>
                                      </p:cBhvr>
                                      <p:tavLst>
                                        <p:tav tm="0">
                                          <p:val>
                                            <p:strVal val="ppt_w"/>
                                          </p:val>
                                        </p:tav>
                                        <p:tav tm="100000">
                                          <p:val>
                                            <p:fltVal val="0"/>
                                          </p:val>
                                        </p:tav>
                                      </p:tavLst>
                                    </p:anim>
                                    <p:anim calcmode="lin" valueType="num">
                                      <p:cBhvr>
                                        <p:cTn id="115" dur="1000"/>
                                        <p:tgtEl>
                                          <p:spTgt spid="127"/>
                                        </p:tgtEl>
                                        <p:attrNameLst>
                                          <p:attrName>ppt_h</p:attrName>
                                        </p:attrNameLst>
                                      </p:cBhvr>
                                      <p:tavLst>
                                        <p:tav tm="0">
                                          <p:val>
                                            <p:strVal val="ppt_h"/>
                                          </p:val>
                                        </p:tav>
                                        <p:tav tm="100000">
                                          <p:val>
                                            <p:fltVal val="0"/>
                                          </p:val>
                                        </p:tav>
                                      </p:tavLst>
                                    </p:anim>
                                    <p:animEffect transition="out" filter="fade">
                                      <p:cBhvr>
                                        <p:cTn id="116" dur="1000"/>
                                        <p:tgtEl>
                                          <p:spTgt spid="127"/>
                                        </p:tgtEl>
                                      </p:cBhvr>
                                    </p:animEffect>
                                    <p:set>
                                      <p:cBhvr>
                                        <p:cTn id="117" dur="1" fill="hold">
                                          <p:stCondLst>
                                            <p:cond delay="999"/>
                                          </p:stCondLst>
                                        </p:cTn>
                                        <p:tgtEl>
                                          <p:spTgt spid="12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111"/>
                                        </p:tgtEl>
                                      </p:cBhvr>
                                    </p:animEffect>
                                    <p:set>
                                      <p:cBhvr>
                                        <p:cTn id="120" dur="1" fill="hold">
                                          <p:stCondLst>
                                            <p:cond delay="999"/>
                                          </p:stCondLst>
                                        </p:cTn>
                                        <p:tgtEl>
                                          <p:spTgt spid="1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26"/>
                                        </p:tgtEl>
                                      </p:cBhvr>
                                    </p:animEffect>
                                    <p:set>
                                      <p:cBhvr>
                                        <p:cTn id="123" dur="1" fill="hold">
                                          <p:stCondLst>
                                            <p:cond delay="999"/>
                                          </p:stCondLst>
                                        </p:cTn>
                                        <p:tgtEl>
                                          <p:spTgt spid="126"/>
                                        </p:tgtEl>
                                        <p:attrNameLst>
                                          <p:attrName>style.visibility</p:attrName>
                                        </p:attrNameLst>
                                      </p:cBhvr>
                                      <p:to>
                                        <p:strVal val="hidden"/>
                                      </p:to>
                                    </p:set>
                                  </p:childTnLst>
                                </p:cTn>
                              </p:par>
                            </p:childTnLst>
                          </p:cTn>
                        </p:par>
                        <p:par>
                          <p:cTn id="124" fill="hold">
                            <p:stCondLst>
                              <p:cond delay="1000"/>
                            </p:stCondLst>
                            <p:childTnLst>
                              <p:par>
                                <p:cTn id="125" presetID="22" presetClass="entr" presetSubtype="8" fill="hold" nodeType="after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wipe(left)">
                                      <p:cBhvr>
                                        <p:cTn id="127" dur="1000"/>
                                        <p:tgtEl>
                                          <p:spTgt spid="10"/>
                                        </p:tgtEl>
                                      </p:cBhvr>
                                    </p:animEffect>
                                  </p:childTnLst>
                                </p:cTn>
                              </p:par>
                              <p:par>
                                <p:cTn id="128" presetID="22" presetClass="entr" presetSubtype="8" fill="hold" nodeType="withEffect">
                                  <p:stCondLst>
                                    <p:cond delay="500"/>
                                  </p:stCondLst>
                                  <p:childTnLst>
                                    <p:set>
                                      <p:cBhvr>
                                        <p:cTn id="129" dur="1" fill="hold">
                                          <p:stCondLst>
                                            <p:cond delay="0"/>
                                          </p:stCondLst>
                                        </p:cTn>
                                        <p:tgtEl>
                                          <p:spTgt spid="54"/>
                                        </p:tgtEl>
                                        <p:attrNameLst>
                                          <p:attrName>style.visibility</p:attrName>
                                        </p:attrNameLst>
                                      </p:cBhvr>
                                      <p:to>
                                        <p:strVal val="visible"/>
                                      </p:to>
                                    </p:set>
                                    <p:animEffect transition="in" filter="wipe(left)">
                                      <p:cBhvr>
                                        <p:cTn id="130" dur="10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1000"/>
                                        <p:tgtEl>
                                          <p:spTgt spid="88"/>
                                        </p:tgtEl>
                                      </p:cBhvr>
                                    </p:animEffect>
                                    <p:set>
                                      <p:cBhvr>
                                        <p:cTn id="135" dur="1" fill="hold">
                                          <p:stCondLst>
                                            <p:cond delay="999"/>
                                          </p:stCondLst>
                                        </p:cTn>
                                        <p:tgtEl>
                                          <p:spTgt spid="88"/>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10"/>
                                        </p:tgtEl>
                                      </p:cBhvr>
                                    </p:animEffect>
                                    <p:set>
                                      <p:cBhvr>
                                        <p:cTn id="138" dur="1" fill="hold">
                                          <p:stCondLst>
                                            <p:cond delay="999"/>
                                          </p:stCondLst>
                                        </p:cTn>
                                        <p:tgtEl>
                                          <p:spTgt spid="10"/>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1000"/>
                                        <p:tgtEl>
                                          <p:spTgt spid="88"/>
                                        </p:tgtEl>
                                      </p:cBhvr>
                                    </p:animEffect>
                                    <p:set>
                                      <p:cBhvr>
                                        <p:cTn id="141" dur="1" fill="hold">
                                          <p:stCondLst>
                                            <p:cond delay="999"/>
                                          </p:stCondLst>
                                        </p:cTn>
                                        <p:tgtEl>
                                          <p:spTgt spid="88"/>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136"/>
                                        </p:tgtEl>
                                      </p:cBhvr>
                                    </p:animEffect>
                                    <p:set>
                                      <p:cBhvr>
                                        <p:cTn id="144" dur="1" fill="hold">
                                          <p:stCondLst>
                                            <p:cond delay="999"/>
                                          </p:stCondLst>
                                        </p:cTn>
                                        <p:tgtEl>
                                          <p:spTgt spid="136"/>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138"/>
                                        </p:tgtEl>
                                      </p:cBhvr>
                                    </p:animEffect>
                                    <p:set>
                                      <p:cBhvr>
                                        <p:cTn id="147" dur="1" fill="hold">
                                          <p:stCondLst>
                                            <p:cond delay="999"/>
                                          </p:stCondLst>
                                        </p:cTn>
                                        <p:tgtEl>
                                          <p:spTgt spid="138"/>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1000"/>
                                        <p:tgtEl>
                                          <p:spTgt spid="127"/>
                                        </p:tgtEl>
                                      </p:cBhvr>
                                    </p:animEffect>
                                    <p:set>
                                      <p:cBhvr>
                                        <p:cTn id="150" dur="1" fill="hold">
                                          <p:stCondLst>
                                            <p:cond delay="999"/>
                                          </p:stCondLst>
                                        </p:cTn>
                                        <p:tgtEl>
                                          <p:spTgt spid="12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1000"/>
                                        <p:tgtEl>
                                          <p:spTgt spid="109"/>
                                        </p:tgtEl>
                                      </p:cBhvr>
                                    </p:animEffect>
                                    <p:set>
                                      <p:cBhvr>
                                        <p:cTn id="153" dur="1" fill="hold">
                                          <p:stCondLst>
                                            <p:cond delay="999"/>
                                          </p:stCondLst>
                                        </p:cTn>
                                        <p:tgtEl>
                                          <p:spTgt spid="10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9"/>
                                        </p:tgtEl>
                                      </p:cBhvr>
                                    </p:animEffect>
                                    <p:set>
                                      <p:cBhvr>
                                        <p:cTn id="156" dur="1" fill="hold">
                                          <p:stCondLst>
                                            <p:cond delay="999"/>
                                          </p:stCondLst>
                                        </p:cTn>
                                        <p:tgtEl>
                                          <p:spTgt spid="59"/>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54"/>
                                        </p:tgtEl>
                                      </p:cBhvr>
                                    </p:animEffect>
                                    <p:set>
                                      <p:cBhvr>
                                        <p:cTn id="159" dur="1" fill="hold">
                                          <p:stCondLst>
                                            <p:cond delay="999"/>
                                          </p:stCondLst>
                                        </p:cTn>
                                        <p:tgtEl>
                                          <p:spTgt spid="54"/>
                                        </p:tgtEl>
                                        <p:attrNameLst>
                                          <p:attrName>style.visibility</p:attrName>
                                        </p:attrNameLst>
                                      </p:cBhvr>
                                      <p:to>
                                        <p:strVal val="hidden"/>
                                      </p:to>
                                    </p:set>
                                  </p:childTnLst>
                                </p:cTn>
                              </p:par>
                            </p:childTnLst>
                          </p:cTn>
                        </p:par>
                        <p:par>
                          <p:cTn id="160" fill="hold">
                            <p:stCondLst>
                              <p:cond delay="1000"/>
                            </p:stCondLst>
                            <p:childTnLst>
                              <p:par>
                                <p:cTn id="161" presetID="22" presetClass="entr" presetSubtype="8" fill="hold" grpId="0"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wipe(left)">
                                      <p:cBhvr>
                                        <p:cTn id="16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P spid="88" grpId="2"/>
      <p:bldP spid="59" grpId="0"/>
      <p:bldP spid="59" grpId="1"/>
      <p:bldP spid="111" grpId="0" animBg="1"/>
      <p:bldP spid="111" grpId="1" animBg="1"/>
      <p:bldP spid="109" grpId="0"/>
      <p:bldP spid="109" grpId="1"/>
      <p:bldP spid="109" grpId="2"/>
      <p:bldP spid="109" grpId="3"/>
      <p:bldP spid="127" grpId="0"/>
      <p:bldP spid="127" grpId="1"/>
      <p:bldP spid="127" grpId="2"/>
      <p:bldP spid="127" grpId="3"/>
      <p:bldP spid="126" grpId="0" animBg="1"/>
      <p:bldP spid="126" grpId="1" animBg="1"/>
      <p:bldP spid="136" grpId="0"/>
      <p:bldP spid="136" grpId="1"/>
      <p:bldP spid="138" grpId="0" animBg="1"/>
      <p:bldP spid="138" grpId="1" animBg="1"/>
      <p:bldP spid="53"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https://en.wikipedia.org/wiki/Choctaw</a:t>
            </a:r>
            <a:endParaRPr lang="en-US" dirty="0" smtClean="0"/>
          </a:p>
          <a:p>
            <a:r>
              <a:rPr lang="en-US" dirty="0" smtClean="0"/>
              <a:t>	The Choctaw were the first Native American tribe forced to relocate under the Indian Removal Act. The Choctaw were exiled because the U.S. was wanting to use its resources,</a:t>
            </a:r>
            <a:r>
              <a:rPr lang="en-US" baseline="30000" dirty="0" smtClean="0"/>
              <a:t> </a:t>
            </a:r>
            <a:r>
              <a:rPr lang="en-US" dirty="0" smtClean="0"/>
              <a:t> and sell it for settlement and agricultural development by European Americans.</a:t>
            </a:r>
            <a:r>
              <a:rPr lang="en-US" baseline="30000" dirty="0" smtClean="0"/>
              <a:t> </a:t>
            </a:r>
            <a:r>
              <a:rPr lang="en-US" dirty="0" smtClean="0"/>
              <a:t> Some US leaders believed that by reducing conflict between the peoples, they were saving the Choctaw from extinction.</a:t>
            </a:r>
            <a:r>
              <a:rPr lang="en-US" baseline="30000" dirty="0" smtClean="0"/>
              <a:t> </a:t>
            </a:r>
            <a:r>
              <a:rPr lang="en-US" dirty="0" smtClean="0"/>
              <a:t> The Choctaw negotiated the largest area and most desirable lands in Indian Territory. Their early government had three districts, each with its own chief, who together with the town chiefs sat on their National Council. They appointed a Choctaw Delegate to represent them to the US government in Washington, DC.</a:t>
            </a:r>
          </a:p>
          <a:p>
            <a:r>
              <a:rPr lang="en-US" dirty="0" smtClean="0"/>
              <a:t>	By the 1831 Treaty of Dancing Rabbit Creek, those Choctaw who chose to stay in the newly formed state of Mississippi were to be considered state and U.S. citizens; they were one of the first major non-European ethnic groups to be granted citizenship.</a:t>
            </a:r>
            <a:r>
              <a:rPr lang="en-US" baseline="30000" dirty="0" smtClean="0"/>
              <a:t> </a:t>
            </a:r>
            <a:r>
              <a:rPr lang="en-US" dirty="0" smtClean="0"/>
              <a:t> </a:t>
            </a:r>
            <a:r>
              <a:rPr lang="en-US" baseline="30000" dirty="0" smtClean="0"/>
              <a:t> </a:t>
            </a:r>
            <a:r>
              <a:rPr lang="en-US" dirty="0" smtClean="0"/>
              <a:t>(Article 14 in the 1830 treaty with the Choctaw stated Choctaws may wish to become citizens of the United States under the 14th Article of the Treaty of Dancing Rabbit Creek on all of the combined lands which were consolidated under Article I from all previous treaties between the United States and the Choctaw.</a:t>
            </a:r>
            <a:r>
              <a:rPr lang="en-US" baseline="30000" dirty="0" smtClean="0"/>
              <a:t> </a:t>
            </a:r>
            <a:endParaRPr lang="en-US" dirty="0" smtClean="0"/>
          </a:p>
          <a:p>
            <a:r>
              <a:rPr lang="en-US" dirty="0" smtClean="0"/>
              <a:t>	The Indian commissioners met with the chiefs and headmen on September 15, 1830, at Dancing Rabbit Creek.</a:t>
            </a:r>
            <a:r>
              <a:rPr lang="en-US" baseline="30000" dirty="0" smtClean="0"/>
              <a:t> </a:t>
            </a:r>
            <a:r>
              <a:rPr lang="en-US" dirty="0" smtClean="0"/>
              <a:t> In a carnival-like atmosphere, they tried to explain the policy of removal to an audience of 6,000 men, women, and children.</a:t>
            </a:r>
            <a:r>
              <a:rPr lang="en-US" baseline="30000" dirty="0" smtClean="0"/>
              <a:t> </a:t>
            </a:r>
            <a:r>
              <a:rPr lang="en-US" dirty="0" smtClean="0"/>
              <a:t> The Choctaws faced migration or submitting to U.S. law as citizens.</a:t>
            </a:r>
            <a:r>
              <a:rPr lang="en-US" baseline="30000" dirty="0" smtClean="0"/>
              <a:t> </a:t>
            </a:r>
            <a:r>
              <a:rPr lang="en-US" dirty="0" smtClean="0"/>
              <a:t> The treaty required them to cede their remaining traditional homeland to the United States; however, a provision in the treaty made removal more acceptable.</a:t>
            </a:r>
          </a:p>
          <a:p>
            <a:pPr marL="750888"/>
            <a:r>
              <a:rPr lang="en-US" dirty="0" smtClean="0"/>
              <a:t>ART. XIV. Each Choctaw head of a family being desirous to remain and become a citizen of the States, shall be permitted to do so, by signifying his intention to the Agent within six months from the ratification of this Treaty, and he or she shall thereupon be entitled to a reservation of one section of six hundred and forty acres of land ...</a:t>
            </a:r>
          </a:p>
          <a:p>
            <a:r>
              <a:rPr lang="en-US" dirty="0" smtClean="0"/>
              <a:t>— </a:t>
            </a:r>
            <a:r>
              <a:rPr lang="en-US" i="1" dirty="0" smtClean="0"/>
              <a:t>Treaty of Dancing Rabbit Creek, 1830</a:t>
            </a:r>
            <a:endParaRPr lang="en-US" dirty="0" smtClean="0"/>
          </a:p>
          <a:p>
            <a:r>
              <a:rPr lang="en-US" dirty="0" smtClean="0"/>
              <a:t>On September 27, 1830, the Treaty of Dancing Rabbit Creek was signed. It represented one of the largest transfers of land that was signed between the U.S. Government and Native Americans without being instigated by warfare. By the treaty, the Choctaw signed away their remaining traditional homelands, opening them up for European-American settlement. Article 14 allowed for some Choctaw to stay in Mississippi, and nearly 1,300 Choctaws chose to do so. They were one of the first major non-European ethnic group to become U.S. citizens.</a:t>
            </a:r>
            <a:r>
              <a:rPr lang="en-US" baseline="30000" dirty="0" smtClean="0"/>
              <a:t>  </a:t>
            </a:r>
            <a:r>
              <a:rPr lang="en-US" dirty="0" smtClean="0"/>
              <a:t>Article 22 sought to put a Choctaw representative in the U.S. House of Representatives.</a:t>
            </a:r>
            <a:r>
              <a:rPr lang="en-US" baseline="30000" dirty="0" smtClean="0"/>
              <a:t> </a:t>
            </a:r>
            <a:r>
              <a:rPr lang="en-US" dirty="0" smtClean="0"/>
              <a:t>The Choctaw at this crucial time split into two distinct groups: the Choctaw Nation of Oklahoma and the Mississippi Band of Choctaw Indians. The nation retained its autonomy, but the tribe in Mississippi submitted to state and federal laws.</a:t>
            </a:r>
          </a:p>
          <a:p>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2"/>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Freeform 30"/>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6553200" y="3352800"/>
            <a:ext cx="1564466" cy="553998"/>
          </a:xfrm>
          <a:prstGeom prst="rect">
            <a:avLst/>
          </a:prstGeom>
          <a:noFill/>
          <a:ln w="38100">
            <a:noFill/>
            <a:prstDash val="sysDot"/>
          </a:ln>
        </p:spPr>
        <p:txBody>
          <a:bodyPr wrap="none">
            <a:spAutoFit/>
          </a:bodyPr>
          <a:lstStyle/>
          <a:p>
            <a:pPr algn="ctr"/>
            <a:r>
              <a:rPr lang="en-US" sz="3000" b="1" dirty="0" smtClean="0">
                <a:solidFill>
                  <a:schemeClr val="bg1"/>
                </a:solidFill>
                <a:effectLst>
                  <a:outerShdw dist="50800" dir="7200000" algn="ctr" rotWithShape="0">
                    <a:schemeClr val="tx1"/>
                  </a:outerShdw>
                </a:effectLst>
              </a:rPr>
              <a:t>Choctaw</a:t>
            </a:r>
            <a:endParaRPr lang="en-US" sz="3000" b="1" dirty="0">
              <a:solidFill>
                <a:schemeClr val="bg1"/>
              </a:solidFill>
              <a:effectLst>
                <a:outerShdw dist="50800" dir="7200000" algn="ctr" rotWithShape="0">
                  <a:schemeClr val="tx1"/>
                </a:outerShdw>
              </a:effectLst>
            </a:endParaRPr>
          </a:p>
        </p:txBody>
      </p:sp>
      <p:sp>
        <p:nvSpPr>
          <p:cNvPr id="10" name="Freeform 9"/>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0" y="1210032"/>
            <a:ext cx="5791200" cy="2062103"/>
          </a:xfrm>
          <a:prstGeom prst="rect">
            <a:avLst/>
          </a:prstGeom>
          <a:solidFill>
            <a:srgbClr val="F7F7F7"/>
          </a:solidFill>
        </p:spPr>
        <p:txBody>
          <a:bodyPr wrap="square" rtlCol="0">
            <a:spAutoFit/>
          </a:bodyPr>
          <a:lstStyle/>
          <a:p>
            <a:pPr algn="ctr"/>
            <a:endParaRPr lang="en-US" sz="800" b="1" dirty="0" smtClean="0"/>
          </a:p>
          <a:p>
            <a:pPr>
              <a:buFont typeface="Arial" pitchFamily="34" charset="0"/>
              <a:buChar char="•"/>
            </a:pPr>
            <a:r>
              <a:rPr lang="en-US" sz="3000" b="1" dirty="0" smtClean="0"/>
              <a:t> U.S. receives &gt;11M acres of land</a:t>
            </a:r>
          </a:p>
          <a:p>
            <a:pPr>
              <a:buFont typeface="Arial" pitchFamily="34" charset="0"/>
              <a:buChar char="•"/>
            </a:pPr>
            <a:r>
              <a:rPr lang="en-US" sz="3000" b="1" dirty="0" smtClean="0"/>
              <a:t> a Choctaw may choose to stay</a:t>
            </a:r>
          </a:p>
          <a:p>
            <a:pPr>
              <a:buFont typeface="Arial" pitchFamily="34" charset="0"/>
              <a:buChar char="•"/>
            </a:pPr>
            <a:r>
              <a:rPr lang="en-US" sz="3000" b="1" dirty="0" smtClean="0"/>
              <a:t> all others will be removed</a:t>
            </a:r>
          </a:p>
          <a:p>
            <a:pPr>
              <a:buFont typeface="Arial" pitchFamily="34" charset="0"/>
              <a:buChar char="•"/>
            </a:pPr>
            <a:r>
              <a:rPr lang="en-US" sz="3000" b="1" dirty="0" smtClean="0"/>
              <a:t> removal to finish by 1833</a:t>
            </a:r>
          </a:p>
        </p:txBody>
      </p:sp>
      <p:sp>
        <p:nvSpPr>
          <p:cNvPr id="21" name="TextBox 20"/>
          <p:cNvSpPr txBox="1"/>
          <p:nvPr/>
        </p:nvSpPr>
        <p:spPr>
          <a:xfrm>
            <a:off x="0" y="685800"/>
            <a:ext cx="9144000" cy="553998"/>
          </a:xfrm>
          <a:prstGeom prst="rect">
            <a:avLst/>
          </a:prstGeom>
          <a:solidFill>
            <a:srgbClr val="F7F7F7"/>
          </a:solidFill>
        </p:spPr>
        <p:txBody>
          <a:bodyPr wrap="square" rtlCol="0">
            <a:spAutoFit/>
          </a:bodyPr>
          <a:lstStyle/>
          <a:p>
            <a:pPr algn="ctr"/>
            <a:r>
              <a:rPr lang="en-US" sz="3000" b="1" u="sng" dirty="0" smtClean="0"/>
              <a:t>Treaty of Dancing Rabbit Creek</a:t>
            </a:r>
            <a:r>
              <a:rPr lang="en-US" sz="3000" b="1" dirty="0" smtClean="0"/>
              <a:t>:  S</a:t>
            </a:r>
            <a:r>
              <a:rPr lang="en-US" sz="2800" b="1" dirty="0" smtClean="0"/>
              <a:t>eptember 1830</a:t>
            </a:r>
          </a:p>
        </p:txBody>
      </p:sp>
      <p:pic>
        <p:nvPicPr>
          <p:cNvPr id="22" name="Picture 2" descr="Image result for treaty of dancing rabbit creek"/>
          <p:cNvPicPr>
            <a:picLocks noChangeAspect="1" noChangeArrowheads="1"/>
          </p:cNvPicPr>
          <p:nvPr/>
        </p:nvPicPr>
        <p:blipFill>
          <a:blip r:embed="rId3">
            <a:lum bright="-10000"/>
          </a:blip>
          <a:srcRect l="10000" t="5333" r="16000" b="9333"/>
          <a:stretch>
            <a:fillRect/>
          </a:stretch>
        </p:blipFill>
        <p:spPr bwMode="auto">
          <a:xfrm>
            <a:off x="6060281" y="2712308"/>
            <a:ext cx="2855119" cy="2469292"/>
          </a:xfrm>
          <a:prstGeom prst="rect">
            <a:avLst/>
          </a:prstGeom>
          <a:noFill/>
          <a:ln w="50800">
            <a:solidFill>
              <a:srgbClr val="FF0000"/>
            </a:solidFill>
          </a:ln>
          <a:effectLst>
            <a:outerShdw dist="50800" dir="7200000" algn="ctr" rotWithShape="0">
              <a:schemeClr val="tx1"/>
            </a:outerShdw>
          </a:effectLst>
        </p:spPr>
      </p:pic>
      <p:sp>
        <p:nvSpPr>
          <p:cNvPr id="27" name="TextBox 26"/>
          <p:cNvSpPr txBox="1"/>
          <p:nvPr/>
        </p:nvSpPr>
        <p:spPr>
          <a:xfrm>
            <a:off x="457200" y="3505200"/>
            <a:ext cx="4724400" cy="2677656"/>
          </a:xfrm>
          <a:prstGeom prst="rect">
            <a:avLst/>
          </a:prstGeom>
          <a:solidFill>
            <a:srgbClr val="F7F7F7"/>
          </a:solidFill>
          <a:ln w="63500">
            <a:solidFill>
              <a:srgbClr val="FF0000"/>
            </a:solidFill>
          </a:ln>
        </p:spPr>
        <p:txBody>
          <a:bodyPr wrap="square" rtlCol="0">
            <a:spAutoFit/>
          </a:bodyPr>
          <a:lstStyle/>
          <a:p>
            <a:pPr>
              <a:buFont typeface="Arial" pitchFamily="34" charset="0"/>
              <a:buChar char="•"/>
            </a:pPr>
            <a:r>
              <a:rPr lang="en-US" sz="2800" b="1" spc="-100" dirty="0" smtClean="0">
                <a:ln>
                  <a:solidFill>
                    <a:schemeClr val="tx1"/>
                  </a:solidFill>
                </a:ln>
                <a:latin typeface="Bradley Hand ITC" pitchFamily="66" charset="0"/>
              </a:rPr>
              <a:t> within 6 months, a Choctaw </a:t>
            </a:r>
          </a:p>
          <a:p>
            <a:r>
              <a:rPr lang="en-US" sz="2800" b="1" spc="-100" dirty="0" smtClean="0">
                <a:ln>
                  <a:solidFill>
                    <a:schemeClr val="tx1"/>
                  </a:solidFill>
                </a:ln>
                <a:latin typeface="Bradley Hand ITC" pitchFamily="66" charset="0"/>
              </a:rPr>
              <a:t>   must announce intent to stay</a:t>
            </a:r>
          </a:p>
          <a:p>
            <a:pPr>
              <a:buFont typeface="Arial" pitchFamily="34" charset="0"/>
              <a:buChar char="•"/>
            </a:pPr>
            <a:r>
              <a:rPr lang="en-US" sz="2800" b="1" spc="-100" dirty="0" smtClean="0">
                <a:ln>
                  <a:solidFill>
                    <a:schemeClr val="tx1"/>
                  </a:solidFill>
                </a:ln>
                <a:latin typeface="Bradley Hand ITC" pitchFamily="66" charset="0"/>
              </a:rPr>
              <a:t> must give up tribal customs</a:t>
            </a:r>
          </a:p>
          <a:p>
            <a:pPr>
              <a:buFont typeface="Arial" pitchFamily="34" charset="0"/>
              <a:buChar char="•"/>
            </a:pPr>
            <a:r>
              <a:rPr lang="en-US" sz="2800" b="1" spc="-100" dirty="0" smtClean="0">
                <a:ln>
                  <a:solidFill>
                    <a:schemeClr val="tx1"/>
                  </a:solidFill>
                </a:ln>
                <a:latin typeface="Bradley Hand ITC" pitchFamily="66" charset="0"/>
              </a:rPr>
              <a:t> must become U.S. citizen</a:t>
            </a:r>
          </a:p>
          <a:p>
            <a:pPr>
              <a:buFont typeface="Arial" pitchFamily="34" charset="0"/>
              <a:buChar char="•"/>
            </a:pPr>
            <a:r>
              <a:rPr lang="en-US" sz="2800" b="1" spc="-100" dirty="0" smtClean="0">
                <a:ln>
                  <a:solidFill>
                    <a:schemeClr val="tx1"/>
                  </a:solidFill>
                </a:ln>
                <a:latin typeface="Bradley Hand ITC" pitchFamily="66" charset="0"/>
              </a:rPr>
              <a:t> will receive 640 acres</a:t>
            </a:r>
          </a:p>
          <a:p>
            <a:pPr>
              <a:buFont typeface="Arial" pitchFamily="34" charset="0"/>
              <a:buChar char="•"/>
            </a:pPr>
            <a:r>
              <a:rPr lang="en-US" sz="2800" b="1" spc="-100" dirty="0" smtClean="0">
                <a:ln>
                  <a:solidFill>
                    <a:schemeClr val="tx1"/>
                  </a:solidFill>
                </a:ln>
                <a:latin typeface="Bradley Hand ITC" pitchFamily="66" charset="0"/>
              </a:rPr>
              <a:t> loses right to Choctaw annuity</a:t>
            </a:r>
          </a:p>
        </p:txBody>
      </p:sp>
      <p:sp>
        <p:nvSpPr>
          <p:cNvPr id="26" name="Curved Up Arrow 25"/>
          <p:cNvSpPr/>
          <p:nvPr/>
        </p:nvSpPr>
        <p:spPr>
          <a:xfrm rot="17006828" flipH="1">
            <a:off x="4783044" y="2749574"/>
            <a:ext cx="1876480" cy="838200"/>
          </a:xfrm>
          <a:prstGeom prst="curved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p:cNvGrpSpPr/>
          <p:nvPr/>
        </p:nvGrpSpPr>
        <p:grpSpPr>
          <a:xfrm>
            <a:off x="2741082" y="1676400"/>
            <a:ext cx="2747436" cy="769441"/>
            <a:chOff x="2057400" y="5250359"/>
            <a:chExt cx="2747436" cy="769441"/>
          </a:xfrm>
        </p:grpSpPr>
        <p:sp>
          <p:nvSpPr>
            <p:cNvPr id="23" name="Rectangle 22"/>
            <p:cNvSpPr/>
            <p:nvPr/>
          </p:nvSpPr>
          <p:spPr>
            <a:xfrm>
              <a:off x="2057400" y="5334000"/>
              <a:ext cx="2745318" cy="609600"/>
            </a:xfrm>
            <a:prstGeom prst="rect">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4345518" y="5250359"/>
              <a:ext cx="459318" cy="769441"/>
            </a:xfrm>
            <a:prstGeom prst="rect">
              <a:avLst/>
            </a:prstGeom>
            <a:noFill/>
          </p:spPr>
          <p:txBody>
            <a:bodyPr wrap="square" rtlCol="0">
              <a:spAutoFit/>
            </a:bodyPr>
            <a:lstStyle/>
            <a:p>
              <a:pPr algn="ctr"/>
              <a:r>
                <a:rPr lang="en-US" sz="4400" b="1" dirty="0" smtClean="0">
                  <a:solidFill>
                    <a:srgbClr val="FF0000"/>
                  </a:solidFill>
                  <a:effectLst>
                    <a:outerShdw dist="38100" dir="7200000" algn="ctr" rotWithShape="0">
                      <a:schemeClr val="tx1"/>
                    </a:outerShdw>
                  </a:effectLst>
                </a:rPr>
                <a:t>?</a:t>
              </a:r>
            </a:p>
          </p:txBody>
        </p:sp>
      </p:grpSp>
      <p:sp>
        <p:nvSpPr>
          <p:cNvPr id="28" name="5-Point Star 27"/>
          <p:cNvSpPr/>
          <p:nvPr/>
        </p:nvSpPr>
        <p:spPr>
          <a:xfrm>
            <a:off x="7543800" y="3352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0" y="6150114"/>
            <a:ext cx="9144000" cy="707886"/>
          </a:xfrm>
          <a:prstGeom prst="rect">
            <a:avLst/>
          </a:prstGeom>
          <a:solidFill>
            <a:srgbClr val="F7F7F7"/>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 useBgFill="1">
        <p:nvSpPr>
          <p:cNvPr id="4" name="TextBox 3"/>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par>
                          <p:cTn id="8" fill="hold">
                            <p:stCondLst>
                              <p:cond delay="1000"/>
                            </p:stCondLst>
                            <p:childTnLst>
                              <p:par>
                                <p:cTn id="9" presetID="43"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100"/>
                                        <p:tgtEl>
                                          <p:spTgt spid="28"/>
                                        </p:tgtEl>
                                      </p:cBhvr>
                                    </p:animEffect>
                                    <p:anim calcmode="lin" valueType="num">
                                      <p:cBhvr>
                                        <p:cTn id="12" dur="400" fill="hold"/>
                                        <p:tgtEl>
                                          <p:spTgt spid="28"/>
                                        </p:tgtEl>
                                        <p:attrNameLst>
                                          <p:attrName>ppt_x</p:attrName>
                                        </p:attrNameLst>
                                      </p:cBhvr>
                                      <p:tavLst>
                                        <p:tav tm="0">
                                          <p:val>
                                            <p:strVal val="#ppt_x"/>
                                          </p:val>
                                        </p:tav>
                                        <p:tav tm="100000">
                                          <p:val>
                                            <p:strVal val="#ppt_x"/>
                                          </p:val>
                                        </p:tav>
                                      </p:tavLst>
                                    </p:anim>
                                    <p:anim calcmode="lin" valueType="num">
                                      <p:cBhvr>
                                        <p:cTn id="13" dur="400" fill="hold"/>
                                        <p:tgtEl>
                                          <p:spTgt spid="28"/>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6" presetID="10" presetClass="exit" presetSubtype="0" fill="hold" grpId="0" nodeType="withEffect">
                                  <p:stCondLst>
                                    <p:cond delay="0"/>
                                  </p:stCondLst>
                                  <p:childTnLst>
                                    <p:animEffect transition="out" filter="fade">
                                      <p:cBhvr>
                                        <p:cTn id="17" dur="1000"/>
                                        <p:tgtEl>
                                          <p:spTgt spid="30"/>
                                        </p:tgtEl>
                                      </p:cBhvr>
                                    </p:animEffect>
                                    <p:set>
                                      <p:cBhvr>
                                        <p:cTn id="18" dur="1" fill="hold">
                                          <p:stCondLst>
                                            <p:cond delay="999"/>
                                          </p:stCondLst>
                                        </p:cTn>
                                        <p:tgtEl>
                                          <p:spTgt spid="30"/>
                                        </p:tgtEl>
                                        <p:attrNameLst>
                                          <p:attrName>style.visibility</p:attrName>
                                        </p:attrNameLst>
                                      </p:cBhvr>
                                      <p:to>
                                        <p:strVal val="hidden"/>
                                      </p:to>
                                    </p:set>
                                  </p:childTnLst>
                                </p:cTn>
                              </p:par>
                            </p:childTnLst>
                          </p:cTn>
                        </p:par>
                        <p:par>
                          <p:cTn id="19" fill="hold">
                            <p:stCondLst>
                              <p:cond delay="2000"/>
                            </p:stCondLst>
                            <p:childTnLst>
                              <p:par>
                                <p:cTn id="20" presetID="53"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Effect transition="in" filter="fade">
                                      <p:cBhvr>
                                        <p:cTn id="24" dur="1000"/>
                                        <p:tgtEl>
                                          <p:spTgt spid="22"/>
                                        </p:tgtEl>
                                      </p:cBhvr>
                                    </p:animEffect>
                                  </p:childTnLst>
                                </p:cTn>
                              </p:par>
                              <p:par>
                                <p:cTn id="25" presetID="42" presetClass="path" presetSubtype="0" accel="50000" decel="50000" fill="hold" nodeType="withEffect">
                                  <p:stCondLst>
                                    <p:cond delay="0"/>
                                  </p:stCondLst>
                                  <p:childTnLst>
                                    <p:animMotion origin="layout" path="M 0 -1.11111E-6 L -0.23958 0.25 " pathEditMode="relative" rAng="0" ptsTypes="AA">
                                      <p:cBhvr>
                                        <p:cTn id="26" dur="1000" fill="hold"/>
                                        <p:tgtEl>
                                          <p:spTgt spid="22"/>
                                        </p:tgtEl>
                                        <p:attrNameLst>
                                          <p:attrName>ppt_x</p:attrName>
                                          <p:attrName>ppt_y</p:attrName>
                                        </p:attrNameLst>
                                      </p:cBhvr>
                                      <p:rCtr x="-120" y="125"/>
                                    </p:animMotion>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bg/>
                                          </p:spTgt>
                                        </p:tgtEl>
                                        <p:attrNameLst>
                                          <p:attrName>style.visibility</p:attrName>
                                        </p:attrNameLst>
                                      </p:cBhvr>
                                      <p:to>
                                        <p:strVal val="visible"/>
                                      </p:to>
                                    </p:set>
                                    <p:animEffect transition="in" filter="fade">
                                      <p:cBhvr>
                                        <p:cTn id="31" dur="500"/>
                                        <p:tgtEl>
                                          <p:spTgt spid="20">
                                            <p:bg/>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xEl>
                                              <p:pRg st="1" end="1"/>
                                            </p:txEl>
                                          </p:spTgt>
                                        </p:tgtEl>
                                        <p:attrNameLst>
                                          <p:attrName>style.visibility</p:attrName>
                                        </p:attrNameLst>
                                      </p:cBhvr>
                                      <p:to>
                                        <p:strVal val="visible"/>
                                      </p:to>
                                    </p:set>
                                    <p:animEffect transition="in" filter="fade">
                                      <p:cBhvr>
                                        <p:cTn id="34" dur="1000"/>
                                        <p:tgtEl>
                                          <p:spTgt spid="2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animEffect transition="in" filter="fade">
                                      <p:cBhvr>
                                        <p:cTn id="39" dur="1000"/>
                                        <p:tgtEl>
                                          <p:spTgt spid="20">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0">
                                            <p:txEl>
                                              <p:pRg st="3" end="3"/>
                                            </p:txEl>
                                          </p:spTgt>
                                        </p:tgtEl>
                                        <p:attrNameLst>
                                          <p:attrName>style.visibility</p:attrName>
                                        </p:attrNameLst>
                                      </p:cBhvr>
                                      <p:to>
                                        <p:strVal val="visible"/>
                                      </p:to>
                                    </p:set>
                                    <p:animEffect transition="in" filter="fade">
                                      <p:cBhvr>
                                        <p:cTn id="44" dur="1000"/>
                                        <p:tgtEl>
                                          <p:spTgt spid="20">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0">
                                            <p:txEl>
                                              <p:pRg st="4" end="4"/>
                                            </p:txEl>
                                          </p:spTgt>
                                        </p:tgtEl>
                                        <p:attrNameLst>
                                          <p:attrName>style.visibility</p:attrName>
                                        </p:attrNameLst>
                                      </p:cBhvr>
                                      <p:to>
                                        <p:strVal val="visible"/>
                                      </p:to>
                                    </p:set>
                                    <p:animEffect transition="in" filter="fade">
                                      <p:cBhvr>
                                        <p:cTn id="49" dur="1000"/>
                                        <p:tgtEl>
                                          <p:spTgt spid="20">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10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1000"/>
                                        <p:tgtEl>
                                          <p:spTgt spid="22"/>
                                        </p:tgtEl>
                                      </p:cBhvr>
                                    </p:animEffect>
                                    <p:set>
                                      <p:cBhvr>
                                        <p:cTn id="59" dur="1" fill="hold">
                                          <p:stCondLst>
                                            <p:cond delay="999"/>
                                          </p:stCondLst>
                                        </p:cTn>
                                        <p:tgtEl>
                                          <p:spTgt spid="22"/>
                                        </p:tgtEl>
                                        <p:attrNameLst>
                                          <p:attrName>style.visibility</p:attrName>
                                        </p:attrNameLst>
                                      </p:cBhvr>
                                      <p:to>
                                        <p:strVal val="hidden"/>
                                      </p:to>
                                    </p:set>
                                  </p:childTnLst>
                                </p:cTn>
                              </p:par>
                              <p:par>
                                <p:cTn id="60" presetID="22" presetClass="entr" presetSubtype="1"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up)">
                                      <p:cBhvr>
                                        <p:cTn id="62" dur="1000"/>
                                        <p:tgtEl>
                                          <p:spTgt spid="26"/>
                                        </p:tgtEl>
                                      </p:cBhvr>
                                    </p:animEffec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27">
                                            <p:bg/>
                                          </p:spTgt>
                                        </p:tgtEl>
                                        <p:attrNameLst>
                                          <p:attrName>style.visibility</p:attrName>
                                        </p:attrNameLst>
                                      </p:cBhvr>
                                      <p:to>
                                        <p:strVal val="visible"/>
                                      </p:to>
                                    </p:set>
                                    <p:animEffect transition="in" filter="fade">
                                      <p:cBhvr>
                                        <p:cTn id="66" dur="1000"/>
                                        <p:tgtEl>
                                          <p:spTgt spid="27">
                                            <p:bg/>
                                          </p:spTgt>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xEl>
                                              <p:pRg st="0" end="0"/>
                                            </p:txEl>
                                          </p:spTgt>
                                        </p:tgtEl>
                                        <p:attrNameLst>
                                          <p:attrName>style.visibility</p:attrName>
                                        </p:attrNameLst>
                                      </p:cBhvr>
                                      <p:to>
                                        <p:strVal val="visible"/>
                                      </p:to>
                                    </p:set>
                                    <p:animEffect transition="in" filter="fade">
                                      <p:cBhvr>
                                        <p:cTn id="69" dur="1000"/>
                                        <p:tgtEl>
                                          <p:spTgt spid="27">
                                            <p:txEl>
                                              <p:pRg st="0" end="0"/>
                                            </p:txEl>
                                          </p:spTgt>
                                        </p:tgtEl>
                                      </p:cBhvr>
                                    </p:animEffect>
                                  </p:childTnLst>
                                </p:cTn>
                              </p:par>
                              <p:par>
                                <p:cTn id="70" presetID="10" presetClass="entr" presetSubtype="0" fill="hold" nodeType="withEffect">
                                  <p:stCondLst>
                                    <p:cond delay="0"/>
                                  </p:stCondLst>
                                  <p:childTnLst>
                                    <p:set>
                                      <p:cBhvr>
                                        <p:cTn id="71" dur="1" fill="hold">
                                          <p:stCondLst>
                                            <p:cond delay="0"/>
                                          </p:stCondLst>
                                        </p:cTn>
                                        <p:tgtEl>
                                          <p:spTgt spid="27">
                                            <p:txEl>
                                              <p:pRg st="1" end="1"/>
                                            </p:txEl>
                                          </p:spTgt>
                                        </p:tgtEl>
                                        <p:attrNameLst>
                                          <p:attrName>style.visibility</p:attrName>
                                        </p:attrNameLst>
                                      </p:cBhvr>
                                      <p:to>
                                        <p:strVal val="visible"/>
                                      </p:to>
                                    </p:set>
                                    <p:animEffect transition="in" filter="fade">
                                      <p:cBhvr>
                                        <p:cTn id="72" dur="1000"/>
                                        <p:tgtEl>
                                          <p:spTgt spid="27">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7">
                                            <p:txEl>
                                              <p:pRg st="2" end="2"/>
                                            </p:txEl>
                                          </p:spTgt>
                                        </p:tgtEl>
                                        <p:attrNameLst>
                                          <p:attrName>style.visibility</p:attrName>
                                        </p:attrNameLst>
                                      </p:cBhvr>
                                      <p:to>
                                        <p:strVal val="visible"/>
                                      </p:to>
                                    </p:set>
                                    <p:animEffect transition="in" filter="fade">
                                      <p:cBhvr>
                                        <p:cTn id="77" dur="1000"/>
                                        <p:tgtEl>
                                          <p:spTgt spid="2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7">
                                            <p:txEl>
                                              <p:pRg st="3" end="3"/>
                                            </p:txEl>
                                          </p:spTgt>
                                        </p:tgtEl>
                                        <p:attrNameLst>
                                          <p:attrName>style.visibility</p:attrName>
                                        </p:attrNameLst>
                                      </p:cBhvr>
                                      <p:to>
                                        <p:strVal val="visible"/>
                                      </p:to>
                                    </p:set>
                                    <p:animEffect transition="in" filter="fade">
                                      <p:cBhvr>
                                        <p:cTn id="82" dur="1000"/>
                                        <p:tgtEl>
                                          <p:spTgt spid="27">
                                            <p:txEl>
                                              <p:pRg st="3" end="3"/>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7">
                                            <p:txEl>
                                              <p:pRg st="4" end="4"/>
                                            </p:txEl>
                                          </p:spTgt>
                                        </p:tgtEl>
                                        <p:attrNameLst>
                                          <p:attrName>style.visibility</p:attrName>
                                        </p:attrNameLst>
                                      </p:cBhvr>
                                      <p:to>
                                        <p:strVal val="visible"/>
                                      </p:to>
                                    </p:set>
                                    <p:animEffect transition="in" filter="fade">
                                      <p:cBhvr>
                                        <p:cTn id="87" dur="1000"/>
                                        <p:tgtEl>
                                          <p:spTgt spid="27">
                                            <p:txEl>
                                              <p:pRg st="4" end="4"/>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7">
                                            <p:txEl>
                                              <p:pRg st="5" end="5"/>
                                            </p:txEl>
                                          </p:spTgt>
                                        </p:tgtEl>
                                        <p:attrNameLst>
                                          <p:attrName>style.visibility</p:attrName>
                                        </p:attrNameLst>
                                      </p:cBhvr>
                                      <p:to>
                                        <p:strVal val="visible"/>
                                      </p:to>
                                    </p:set>
                                    <p:animEffect transition="in" filter="fade">
                                      <p:cBhvr>
                                        <p:cTn id="92" dur="1000"/>
                                        <p:tgtEl>
                                          <p:spTgt spid="27">
                                            <p:txEl>
                                              <p:pRg st="5" end="5"/>
                                            </p:txEl>
                                          </p:spTgt>
                                        </p:tgtEl>
                                      </p:cBhvr>
                                    </p:animEffect>
                                  </p:childTnLst>
                                </p:cTn>
                              </p:par>
                              <p:par>
                                <p:cTn id="93" presetID="10" presetClass="exit" presetSubtype="0" fill="hold" grpId="1" nodeType="withEffect">
                                  <p:stCondLst>
                                    <p:cond delay="0"/>
                                  </p:stCondLst>
                                  <p:iterate type="lt">
                                    <p:tmPct val="0"/>
                                  </p:iterate>
                                  <p:childTnLst>
                                    <p:animEffect transition="out" filter="fade">
                                      <p:cBhvr>
                                        <p:cTn id="94" dur="1000"/>
                                        <p:tgtEl>
                                          <p:spTgt spid="28"/>
                                        </p:tgtEl>
                                      </p:cBhvr>
                                    </p:animEffect>
                                    <p:set>
                                      <p:cBhvr>
                                        <p:cTn id="95" dur="1" fill="hold">
                                          <p:stCondLst>
                                            <p:cond delay="999"/>
                                          </p:stCondLst>
                                        </p:cTn>
                                        <p:tgtEl>
                                          <p:spTgt spid="28"/>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1" nodeType="clickEffect">
                                  <p:stCondLst>
                                    <p:cond delay="0"/>
                                  </p:stCondLst>
                                  <p:childTnLst>
                                    <p:animEffect transition="out" filter="fade">
                                      <p:cBhvr>
                                        <p:cTn id="99" dur="1000"/>
                                        <p:tgtEl>
                                          <p:spTgt spid="21"/>
                                        </p:tgtEl>
                                      </p:cBhvr>
                                    </p:animEffect>
                                    <p:set>
                                      <p:cBhvr>
                                        <p:cTn id="100" dur="1" fill="hold">
                                          <p:stCondLst>
                                            <p:cond delay="999"/>
                                          </p:stCondLst>
                                        </p:cTn>
                                        <p:tgtEl>
                                          <p:spTgt spid="21"/>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0">
                                            <p:txEl>
                                              <p:pRg st="1" end="1"/>
                                            </p:txEl>
                                          </p:spTgt>
                                        </p:tgtEl>
                                      </p:cBhvr>
                                    </p:animEffect>
                                    <p:set>
                                      <p:cBhvr>
                                        <p:cTn id="103" dur="1" fill="hold">
                                          <p:stCondLst>
                                            <p:cond delay="999"/>
                                          </p:stCondLst>
                                        </p:cTn>
                                        <p:tgtEl>
                                          <p:spTgt spid="20">
                                            <p:txEl>
                                              <p:pRg st="1" end="1"/>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0">
                                            <p:txEl>
                                              <p:pRg st="2" end="2"/>
                                            </p:txEl>
                                          </p:spTgt>
                                        </p:tgtEl>
                                      </p:cBhvr>
                                    </p:animEffect>
                                    <p:set>
                                      <p:cBhvr>
                                        <p:cTn id="106" dur="1" fill="hold">
                                          <p:stCondLst>
                                            <p:cond delay="999"/>
                                          </p:stCondLst>
                                        </p:cTn>
                                        <p:tgtEl>
                                          <p:spTgt spid="20">
                                            <p:txEl>
                                              <p:pRg st="2" end="2"/>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20">
                                            <p:txEl>
                                              <p:pRg st="3" end="3"/>
                                            </p:txEl>
                                          </p:spTgt>
                                        </p:tgtEl>
                                      </p:cBhvr>
                                    </p:animEffect>
                                    <p:set>
                                      <p:cBhvr>
                                        <p:cTn id="109" dur="1" fill="hold">
                                          <p:stCondLst>
                                            <p:cond delay="999"/>
                                          </p:stCondLst>
                                        </p:cTn>
                                        <p:tgtEl>
                                          <p:spTgt spid="20">
                                            <p:txEl>
                                              <p:pRg st="3" end="3"/>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20">
                                            <p:txEl>
                                              <p:pRg st="4" end="4"/>
                                            </p:txEl>
                                          </p:spTgt>
                                        </p:tgtEl>
                                      </p:cBhvr>
                                    </p:animEffect>
                                    <p:set>
                                      <p:cBhvr>
                                        <p:cTn id="112" dur="1" fill="hold">
                                          <p:stCondLst>
                                            <p:cond delay="999"/>
                                          </p:stCondLst>
                                        </p:cTn>
                                        <p:tgtEl>
                                          <p:spTgt spid="20">
                                            <p:txEl>
                                              <p:pRg st="4" end="4"/>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20">
                                            <p:bg/>
                                          </p:spTgt>
                                        </p:tgtEl>
                                      </p:cBhvr>
                                    </p:animEffect>
                                    <p:set>
                                      <p:cBhvr>
                                        <p:cTn id="115" dur="1" fill="hold">
                                          <p:stCondLst>
                                            <p:cond delay="999"/>
                                          </p:stCondLst>
                                        </p:cTn>
                                        <p:tgtEl>
                                          <p:spTgt spid="20">
                                            <p:bg/>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27">
                                            <p:txEl>
                                              <p:pRg st="0" end="0"/>
                                            </p:txEl>
                                          </p:spTgt>
                                        </p:tgtEl>
                                      </p:cBhvr>
                                    </p:animEffect>
                                    <p:set>
                                      <p:cBhvr>
                                        <p:cTn id="118" dur="1" fill="hold">
                                          <p:stCondLst>
                                            <p:cond delay="999"/>
                                          </p:stCondLst>
                                        </p:cTn>
                                        <p:tgtEl>
                                          <p:spTgt spid="27">
                                            <p:txEl>
                                              <p:pRg st="0" end="0"/>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7">
                                            <p:txEl>
                                              <p:pRg st="1" end="1"/>
                                            </p:txEl>
                                          </p:spTgt>
                                        </p:tgtEl>
                                      </p:cBhvr>
                                    </p:animEffect>
                                    <p:set>
                                      <p:cBhvr>
                                        <p:cTn id="121" dur="1" fill="hold">
                                          <p:stCondLst>
                                            <p:cond delay="999"/>
                                          </p:stCondLst>
                                        </p:cTn>
                                        <p:tgtEl>
                                          <p:spTgt spid="27">
                                            <p:txEl>
                                              <p:pRg st="1" end="1"/>
                                            </p:txEl>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27">
                                            <p:txEl>
                                              <p:pRg st="2" end="2"/>
                                            </p:txEl>
                                          </p:spTgt>
                                        </p:tgtEl>
                                      </p:cBhvr>
                                    </p:animEffect>
                                    <p:set>
                                      <p:cBhvr>
                                        <p:cTn id="124" dur="1" fill="hold">
                                          <p:stCondLst>
                                            <p:cond delay="999"/>
                                          </p:stCondLst>
                                        </p:cTn>
                                        <p:tgtEl>
                                          <p:spTgt spid="27">
                                            <p:txEl>
                                              <p:pRg st="2" end="2"/>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27">
                                            <p:txEl>
                                              <p:pRg st="3" end="3"/>
                                            </p:txEl>
                                          </p:spTgt>
                                        </p:tgtEl>
                                      </p:cBhvr>
                                    </p:animEffect>
                                    <p:set>
                                      <p:cBhvr>
                                        <p:cTn id="127" dur="1" fill="hold">
                                          <p:stCondLst>
                                            <p:cond delay="999"/>
                                          </p:stCondLst>
                                        </p:cTn>
                                        <p:tgtEl>
                                          <p:spTgt spid="27">
                                            <p:txEl>
                                              <p:pRg st="3" end="3"/>
                                            </p:txEl>
                                          </p:spTgt>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7">
                                            <p:txEl>
                                              <p:pRg st="4" end="4"/>
                                            </p:txEl>
                                          </p:spTgt>
                                        </p:tgtEl>
                                      </p:cBhvr>
                                    </p:animEffect>
                                    <p:set>
                                      <p:cBhvr>
                                        <p:cTn id="130" dur="1" fill="hold">
                                          <p:stCondLst>
                                            <p:cond delay="999"/>
                                          </p:stCondLst>
                                        </p:cTn>
                                        <p:tgtEl>
                                          <p:spTgt spid="27">
                                            <p:txEl>
                                              <p:pRg st="4" end="4"/>
                                            </p:txEl>
                                          </p:spTgt>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1000"/>
                                        <p:tgtEl>
                                          <p:spTgt spid="27">
                                            <p:txEl>
                                              <p:pRg st="5" end="5"/>
                                            </p:txEl>
                                          </p:spTgt>
                                        </p:tgtEl>
                                      </p:cBhvr>
                                    </p:animEffect>
                                    <p:set>
                                      <p:cBhvr>
                                        <p:cTn id="133" dur="1" fill="hold">
                                          <p:stCondLst>
                                            <p:cond delay="999"/>
                                          </p:stCondLst>
                                        </p:cTn>
                                        <p:tgtEl>
                                          <p:spTgt spid="27">
                                            <p:txEl>
                                              <p:pRg st="5" end="5"/>
                                            </p:txEl>
                                          </p:spTgt>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1000"/>
                                        <p:tgtEl>
                                          <p:spTgt spid="27">
                                            <p:bg/>
                                          </p:spTgt>
                                        </p:tgtEl>
                                      </p:cBhvr>
                                    </p:animEffect>
                                    <p:set>
                                      <p:cBhvr>
                                        <p:cTn id="136" dur="1" fill="hold">
                                          <p:stCondLst>
                                            <p:cond delay="999"/>
                                          </p:stCondLst>
                                        </p:cTn>
                                        <p:tgtEl>
                                          <p:spTgt spid="27">
                                            <p:bg/>
                                          </p:spTgt>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1000"/>
                                        <p:tgtEl>
                                          <p:spTgt spid="22"/>
                                        </p:tgtEl>
                                      </p:cBhvr>
                                    </p:animEffect>
                                    <p:set>
                                      <p:cBhvr>
                                        <p:cTn id="139" dur="1" fill="hold">
                                          <p:stCondLst>
                                            <p:cond delay="999"/>
                                          </p:stCondLst>
                                        </p:cTn>
                                        <p:tgtEl>
                                          <p:spTgt spid="22"/>
                                        </p:tgtEl>
                                        <p:attrNameLst>
                                          <p:attrName>style.visibility</p:attrName>
                                        </p:attrNameLst>
                                      </p:cBhvr>
                                      <p:to>
                                        <p:strVal val="hidden"/>
                                      </p:to>
                                    </p:set>
                                  </p:childTnLst>
                                </p:cTn>
                              </p:par>
                              <p:par>
                                <p:cTn id="140" presetID="10" presetClass="exit" presetSubtype="0" fill="hold" grpId="2" nodeType="withEffect">
                                  <p:stCondLst>
                                    <p:cond delay="0"/>
                                  </p:stCondLst>
                                  <p:iterate type="lt">
                                    <p:tmPct val="0"/>
                                  </p:iterate>
                                  <p:childTnLst>
                                    <p:animEffect transition="out" filter="fade">
                                      <p:cBhvr>
                                        <p:cTn id="141" dur="1000"/>
                                        <p:tgtEl>
                                          <p:spTgt spid="28"/>
                                        </p:tgtEl>
                                      </p:cBhvr>
                                    </p:animEffect>
                                    <p:set>
                                      <p:cBhvr>
                                        <p:cTn id="142" dur="1" fill="hold">
                                          <p:stCondLst>
                                            <p:cond delay="999"/>
                                          </p:stCondLst>
                                        </p:cTn>
                                        <p:tgtEl>
                                          <p:spTgt spid="28"/>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1000"/>
                                        <p:tgtEl>
                                          <p:spTgt spid="26"/>
                                        </p:tgtEl>
                                      </p:cBhvr>
                                    </p:animEffect>
                                    <p:set>
                                      <p:cBhvr>
                                        <p:cTn id="145" dur="1" fill="hold">
                                          <p:stCondLst>
                                            <p:cond delay="999"/>
                                          </p:stCondLst>
                                        </p:cTn>
                                        <p:tgtEl>
                                          <p:spTgt spid="26"/>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1000"/>
                                        <p:tgtEl>
                                          <p:spTgt spid="25"/>
                                        </p:tgtEl>
                                      </p:cBhvr>
                                    </p:animEffect>
                                    <p:set>
                                      <p:cBhvr>
                                        <p:cTn id="148" dur="1" fill="hold">
                                          <p:stCondLst>
                                            <p:cond delay="999"/>
                                          </p:stCondLst>
                                        </p:cTn>
                                        <p:tgtEl>
                                          <p:spTgt spid="25"/>
                                        </p:tgtEl>
                                        <p:attrNameLst>
                                          <p:attrName>style.visibility</p:attrName>
                                        </p:attrNameLst>
                                      </p:cBhvr>
                                      <p:to>
                                        <p:strVal val="hidden"/>
                                      </p:to>
                                    </p:set>
                                  </p:childTnLst>
                                </p:cTn>
                              </p:par>
                            </p:childTnLst>
                          </p:cTn>
                        </p:par>
                        <p:par>
                          <p:cTn id="149" fill="hold">
                            <p:stCondLst>
                              <p:cond delay="1000"/>
                            </p:stCondLst>
                            <p:childTnLst>
                              <p:par>
                                <p:cTn id="150" presetID="53" presetClass="entr" presetSubtype="0" fill="hold" grpId="0" nodeType="afterEffect">
                                  <p:stCondLst>
                                    <p:cond delay="0"/>
                                  </p:stCondLst>
                                  <p:childTnLst>
                                    <p:set>
                                      <p:cBhvr>
                                        <p:cTn id="151" dur="1" fill="hold">
                                          <p:stCondLst>
                                            <p:cond delay="0"/>
                                          </p:stCondLst>
                                        </p:cTn>
                                        <p:tgtEl>
                                          <p:spTgt spid="29"/>
                                        </p:tgtEl>
                                        <p:attrNameLst>
                                          <p:attrName>style.visibility</p:attrName>
                                        </p:attrNameLst>
                                      </p:cBhvr>
                                      <p:to>
                                        <p:strVal val="visible"/>
                                      </p:to>
                                    </p:set>
                                    <p:anim calcmode="lin" valueType="num">
                                      <p:cBhvr>
                                        <p:cTn id="152" dur="1000" fill="hold"/>
                                        <p:tgtEl>
                                          <p:spTgt spid="29"/>
                                        </p:tgtEl>
                                        <p:attrNameLst>
                                          <p:attrName>ppt_w</p:attrName>
                                        </p:attrNameLst>
                                      </p:cBhvr>
                                      <p:tavLst>
                                        <p:tav tm="0">
                                          <p:val>
                                            <p:fltVal val="0"/>
                                          </p:val>
                                        </p:tav>
                                        <p:tav tm="100000">
                                          <p:val>
                                            <p:strVal val="#ppt_w"/>
                                          </p:val>
                                        </p:tav>
                                      </p:tavLst>
                                    </p:anim>
                                    <p:anim calcmode="lin" valueType="num">
                                      <p:cBhvr>
                                        <p:cTn id="153" dur="1000" fill="hold"/>
                                        <p:tgtEl>
                                          <p:spTgt spid="29"/>
                                        </p:tgtEl>
                                        <p:attrNameLst>
                                          <p:attrName>ppt_h</p:attrName>
                                        </p:attrNameLst>
                                      </p:cBhvr>
                                      <p:tavLst>
                                        <p:tav tm="0">
                                          <p:val>
                                            <p:fltVal val="0"/>
                                          </p:val>
                                        </p:tav>
                                        <p:tav tm="100000">
                                          <p:val>
                                            <p:strVal val="#ppt_h"/>
                                          </p:val>
                                        </p:tav>
                                      </p:tavLst>
                                    </p:anim>
                                    <p:animEffect transition="in" filter="fade">
                                      <p:cBhvr>
                                        <p:cTn id="154"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0" grpId="0" uiExpand="1" build="allAtOnce" animBg="1"/>
      <p:bldP spid="20" grpId="1" build="allAtOnce" animBg="1"/>
      <p:bldP spid="21" grpId="0" animBg="1"/>
      <p:bldP spid="21" grpId="1" animBg="1"/>
      <p:bldP spid="27" grpId="0" build="allAtOnce" animBg="1"/>
      <p:bldP spid="27" grpId="1" build="allAtOnce" animBg="1"/>
      <p:bldP spid="26" grpId="0" animBg="1"/>
      <p:bldP spid="26" grpId="1" animBg="1"/>
      <p:bldP spid="28" grpId="0" animBg="1"/>
      <p:bldP spid="28" grpId="1" animBg="1"/>
      <p:bldP spid="28" grpId="2" animBg="1"/>
      <p:bldP spid="2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3"/>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7" name="Freeform 46"/>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6169479" y="2258786"/>
            <a:ext cx="2179864" cy="2386692"/>
          </a:xfrm>
          <a:custGeom>
            <a:avLst/>
            <a:gdLst>
              <a:gd name="connsiteX0" fmla="*/ 574221 w 2179864"/>
              <a:gd name="connsiteY0" fmla="*/ 59871 h 2386692"/>
              <a:gd name="connsiteX1" fmla="*/ 1357992 w 2179864"/>
              <a:gd name="connsiteY1" fmla="*/ 533400 h 2386692"/>
              <a:gd name="connsiteX2" fmla="*/ 1717221 w 2179864"/>
              <a:gd name="connsiteY2" fmla="*/ 696685 h 2386692"/>
              <a:gd name="connsiteX3" fmla="*/ 1913164 w 2179864"/>
              <a:gd name="connsiteY3" fmla="*/ 957943 h 2386692"/>
              <a:gd name="connsiteX4" fmla="*/ 1994807 w 2179864"/>
              <a:gd name="connsiteY4" fmla="*/ 1104900 h 2386692"/>
              <a:gd name="connsiteX5" fmla="*/ 2027464 w 2179864"/>
              <a:gd name="connsiteY5" fmla="*/ 1300843 h 2386692"/>
              <a:gd name="connsiteX6" fmla="*/ 2174421 w 2179864"/>
              <a:gd name="connsiteY6" fmla="*/ 1480457 h 2386692"/>
              <a:gd name="connsiteX7" fmla="*/ 2060121 w 2179864"/>
              <a:gd name="connsiteY7" fmla="*/ 1660071 h 2386692"/>
              <a:gd name="connsiteX8" fmla="*/ 2141764 w 2179864"/>
              <a:gd name="connsiteY8" fmla="*/ 1725385 h 2386692"/>
              <a:gd name="connsiteX9" fmla="*/ 2060121 w 2179864"/>
              <a:gd name="connsiteY9" fmla="*/ 1986643 h 2386692"/>
              <a:gd name="connsiteX10" fmla="*/ 1782535 w 2179864"/>
              <a:gd name="connsiteY10" fmla="*/ 2215243 h 2386692"/>
              <a:gd name="connsiteX11" fmla="*/ 900792 w 2179864"/>
              <a:gd name="connsiteY11" fmla="*/ 2378528 h 2386692"/>
              <a:gd name="connsiteX12" fmla="*/ 492578 w 2179864"/>
              <a:gd name="connsiteY12" fmla="*/ 2264228 h 2386692"/>
              <a:gd name="connsiteX13" fmla="*/ 410935 w 2179864"/>
              <a:gd name="connsiteY13" fmla="*/ 1921328 h 2386692"/>
              <a:gd name="connsiteX14" fmla="*/ 166007 w 2179864"/>
              <a:gd name="connsiteY14" fmla="*/ 1660071 h 2386692"/>
              <a:gd name="connsiteX15" fmla="*/ 149678 w 2179864"/>
              <a:gd name="connsiteY15" fmla="*/ 1480457 h 2386692"/>
              <a:gd name="connsiteX16" fmla="*/ 2721 w 2179864"/>
              <a:gd name="connsiteY16" fmla="*/ 1251857 h 2386692"/>
              <a:gd name="connsiteX17" fmla="*/ 133350 w 2179864"/>
              <a:gd name="connsiteY17" fmla="*/ 1088571 h 2386692"/>
              <a:gd name="connsiteX18" fmla="*/ 100692 w 2179864"/>
              <a:gd name="connsiteY18" fmla="*/ 745671 h 2386692"/>
              <a:gd name="connsiteX19" fmla="*/ 166007 w 2179864"/>
              <a:gd name="connsiteY19" fmla="*/ 647700 h 2386692"/>
              <a:gd name="connsiteX20" fmla="*/ 247650 w 2179864"/>
              <a:gd name="connsiteY20" fmla="*/ 321128 h 2386692"/>
              <a:gd name="connsiteX21" fmla="*/ 410935 w 2179864"/>
              <a:gd name="connsiteY21" fmla="*/ 337457 h 2386692"/>
              <a:gd name="connsiteX22" fmla="*/ 394607 w 2179864"/>
              <a:gd name="connsiteY22" fmla="*/ 174171 h 2386692"/>
              <a:gd name="connsiteX23" fmla="*/ 574221 w 2179864"/>
              <a:gd name="connsiteY23" fmla="*/ 59871 h 238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9864" h="2386692">
                <a:moveTo>
                  <a:pt x="574221" y="59871"/>
                </a:moveTo>
                <a:cubicBezTo>
                  <a:pt x="734785" y="119742"/>
                  <a:pt x="1167492" y="427264"/>
                  <a:pt x="1357992" y="533400"/>
                </a:cubicBezTo>
                <a:cubicBezTo>
                  <a:pt x="1548492" y="639536"/>
                  <a:pt x="1624692" y="625928"/>
                  <a:pt x="1717221" y="696685"/>
                </a:cubicBezTo>
                <a:cubicBezTo>
                  <a:pt x="1809750" y="767442"/>
                  <a:pt x="1866900" y="889907"/>
                  <a:pt x="1913164" y="957943"/>
                </a:cubicBezTo>
                <a:cubicBezTo>
                  <a:pt x="1959428" y="1025979"/>
                  <a:pt x="1975757" y="1047750"/>
                  <a:pt x="1994807" y="1104900"/>
                </a:cubicBezTo>
                <a:cubicBezTo>
                  <a:pt x="2013857" y="1162050"/>
                  <a:pt x="1997528" y="1238250"/>
                  <a:pt x="2027464" y="1300843"/>
                </a:cubicBezTo>
                <a:cubicBezTo>
                  <a:pt x="2057400" y="1363436"/>
                  <a:pt x="2168978" y="1420586"/>
                  <a:pt x="2174421" y="1480457"/>
                </a:cubicBezTo>
                <a:cubicBezTo>
                  <a:pt x="2179864" y="1540328"/>
                  <a:pt x="2065564" y="1619250"/>
                  <a:pt x="2060121" y="1660071"/>
                </a:cubicBezTo>
                <a:cubicBezTo>
                  <a:pt x="2054678" y="1700892"/>
                  <a:pt x="2141764" y="1670956"/>
                  <a:pt x="2141764" y="1725385"/>
                </a:cubicBezTo>
                <a:cubicBezTo>
                  <a:pt x="2141764" y="1779814"/>
                  <a:pt x="2119992" y="1905000"/>
                  <a:pt x="2060121" y="1986643"/>
                </a:cubicBezTo>
                <a:cubicBezTo>
                  <a:pt x="2000250" y="2068286"/>
                  <a:pt x="1975756" y="2149929"/>
                  <a:pt x="1782535" y="2215243"/>
                </a:cubicBezTo>
                <a:cubicBezTo>
                  <a:pt x="1589314" y="2280557"/>
                  <a:pt x="1115785" y="2370364"/>
                  <a:pt x="900792" y="2378528"/>
                </a:cubicBezTo>
                <a:cubicBezTo>
                  <a:pt x="685799" y="2386692"/>
                  <a:pt x="574221" y="2340428"/>
                  <a:pt x="492578" y="2264228"/>
                </a:cubicBezTo>
                <a:cubicBezTo>
                  <a:pt x="410935" y="2188028"/>
                  <a:pt x="465363" y="2022021"/>
                  <a:pt x="410935" y="1921328"/>
                </a:cubicBezTo>
                <a:cubicBezTo>
                  <a:pt x="356507" y="1820635"/>
                  <a:pt x="209550" y="1733550"/>
                  <a:pt x="166007" y="1660071"/>
                </a:cubicBezTo>
                <a:cubicBezTo>
                  <a:pt x="122464" y="1586593"/>
                  <a:pt x="176892" y="1548493"/>
                  <a:pt x="149678" y="1480457"/>
                </a:cubicBezTo>
                <a:cubicBezTo>
                  <a:pt x="122464" y="1412421"/>
                  <a:pt x="5442" y="1317171"/>
                  <a:pt x="2721" y="1251857"/>
                </a:cubicBezTo>
                <a:cubicBezTo>
                  <a:pt x="0" y="1186543"/>
                  <a:pt x="117022" y="1172935"/>
                  <a:pt x="133350" y="1088571"/>
                </a:cubicBezTo>
                <a:cubicBezTo>
                  <a:pt x="149678" y="1004207"/>
                  <a:pt x="95249" y="819149"/>
                  <a:pt x="100692" y="745671"/>
                </a:cubicBezTo>
                <a:cubicBezTo>
                  <a:pt x="106135" y="672193"/>
                  <a:pt x="141514" y="718457"/>
                  <a:pt x="166007" y="647700"/>
                </a:cubicBezTo>
                <a:cubicBezTo>
                  <a:pt x="190500" y="576943"/>
                  <a:pt x="206829" y="372835"/>
                  <a:pt x="247650" y="321128"/>
                </a:cubicBezTo>
                <a:cubicBezTo>
                  <a:pt x="288471" y="269421"/>
                  <a:pt x="386442" y="361950"/>
                  <a:pt x="410935" y="337457"/>
                </a:cubicBezTo>
                <a:cubicBezTo>
                  <a:pt x="435428" y="312964"/>
                  <a:pt x="364671" y="214992"/>
                  <a:pt x="394607" y="174171"/>
                </a:cubicBezTo>
                <a:cubicBezTo>
                  <a:pt x="424543" y="133350"/>
                  <a:pt x="413657" y="0"/>
                  <a:pt x="574221" y="59871"/>
                </a:cubicBezTo>
                <a:close/>
              </a:path>
            </a:pathLst>
          </a:custGeom>
          <a:noFill/>
          <a:ln w="63500">
            <a:solidFill>
              <a:srgbClr val="FFFF00"/>
            </a:solidFill>
          </a:ln>
          <a:effectLst>
            <a:outerShdw dist="381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0" y="6150114"/>
            <a:ext cx="9144000" cy="707886"/>
          </a:xfrm>
          <a:prstGeom prst="rect">
            <a:avLst/>
          </a:prstGeom>
          <a:solidFill>
            <a:srgbClr val="F7F7F7"/>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grpSp>
        <p:nvGrpSpPr>
          <p:cNvPr id="28" name="Group 27"/>
          <p:cNvGrpSpPr/>
          <p:nvPr/>
        </p:nvGrpSpPr>
        <p:grpSpPr>
          <a:xfrm>
            <a:off x="4364182" y="1672243"/>
            <a:ext cx="2352502" cy="1436717"/>
            <a:chOff x="4364182" y="1672243"/>
            <a:chExt cx="2352502" cy="1436717"/>
          </a:xfrm>
        </p:grpSpPr>
        <p:sp>
          <p:nvSpPr>
            <p:cNvPr id="18" name="Freeform 17"/>
            <p:cNvSpPr/>
            <p:nvPr/>
          </p:nvSpPr>
          <p:spPr>
            <a:xfrm>
              <a:off x="4364182" y="1672243"/>
              <a:ext cx="2184862" cy="1436717"/>
            </a:xfrm>
            <a:custGeom>
              <a:avLst/>
              <a:gdLst>
                <a:gd name="connsiteX0" fmla="*/ 2094807 w 2184862"/>
                <a:gd name="connsiteY0" fmla="*/ 1436717 h 1436717"/>
                <a:gd name="connsiteX1" fmla="*/ 2169622 w 2184862"/>
                <a:gd name="connsiteY1" fmla="*/ 1228899 h 1436717"/>
                <a:gd name="connsiteX2" fmla="*/ 2003367 w 2184862"/>
                <a:gd name="connsiteY2" fmla="*/ 1037706 h 1436717"/>
                <a:gd name="connsiteX3" fmla="*/ 1587731 w 2184862"/>
                <a:gd name="connsiteY3" fmla="*/ 863139 h 1436717"/>
                <a:gd name="connsiteX4" fmla="*/ 1446414 w 2184862"/>
                <a:gd name="connsiteY4" fmla="*/ 713510 h 1436717"/>
                <a:gd name="connsiteX5" fmla="*/ 1188720 w 2184862"/>
                <a:gd name="connsiteY5" fmla="*/ 347750 h 1436717"/>
                <a:gd name="connsiteX6" fmla="*/ 922713 w 2184862"/>
                <a:gd name="connsiteY6" fmla="*/ 173182 h 1436717"/>
                <a:gd name="connsiteX7" fmla="*/ 515389 w 2184862"/>
                <a:gd name="connsiteY7" fmla="*/ 23553 h 1436717"/>
                <a:gd name="connsiteX8" fmla="*/ 0 w 2184862"/>
                <a:gd name="connsiteY8" fmla="*/ 31866 h 143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862" h="1436717">
                  <a:moveTo>
                    <a:pt x="2094807" y="1436717"/>
                  </a:moveTo>
                  <a:cubicBezTo>
                    <a:pt x="2139834" y="1366059"/>
                    <a:pt x="2184862" y="1295401"/>
                    <a:pt x="2169622" y="1228899"/>
                  </a:cubicBezTo>
                  <a:cubicBezTo>
                    <a:pt x="2154382" y="1162397"/>
                    <a:pt x="2100349" y="1098666"/>
                    <a:pt x="2003367" y="1037706"/>
                  </a:cubicBezTo>
                  <a:cubicBezTo>
                    <a:pt x="1906385" y="976746"/>
                    <a:pt x="1680556" y="917172"/>
                    <a:pt x="1587731" y="863139"/>
                  </a:cubicBezTo>
                  <a:cubicBezTo>
                    <a:pt x="1494906" y="809106"/>
                    <a:pt x="1512916" y="799408"/>
                    <a:pt x="1446414" y="713510"/>
                  </a:cubicBezTo>
                  <a:cubicBezTo>
                    <a:pt x="1379912" y="627612"/>
                    <a:pt x="1276003" y="437805"/>
                    <a:pt x="1188720" y="347750"/>
                  </a:cubicBezTo>
                  <a:cubicBezTo>
                    <a:pt x="1101437" y="257695"/>
                    <a:pt x="1034935" y="227215"/>
                    <a:pt x="922713" y="173182"/>
                  </a:cubicBezTo>
                  <a:cubicBezTo>
                    <a:pt x="810491" y="119149"/>
                    <a:pt x="669174" y="47106"/>
                    <a:pt x="515389" y="23553"/>
                  </a:cubicBezTo>
                  <a:cubicBezTo>
                    <a:pt x="361604" y="0"/>
                    <a:pt x="180802" y="15933"/>
                    <a:pt x="0" y="31866"/>
                  </a:cubicBezTo>
                </a:path>
              </a:pathLst>
            </a:custGeom>
            <a:ln w="63500">
              <a:solidFill>
                <a:srgbClr val="FF0000"/>
              </a:solidFill>
              <a:prstDash val="solid"/>
              <a:tailEnd type="triangle"/>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6483927" y="2402378"/>
              <a:ext cx="232757" cy="382386"/>
            </a:xfrm>
            <a:custGeom>
              <a:avLst/>
              <a:gdLst>
                <a:gd name="connsiteX0" fmla="*/ 232757 w 232757"/>
                <a:gd name="connsiteY0" fmla="*/ 0 h 382386"/>
                <a:gd name="connsiteX1" fmla="*/ 182880 w 232757"/>
                <a:gd name="connsiteY1" fmla="*/ 216131 h 382386"/>
                <a:gd name="connsiteX2" fmla="*/ 0 w 232757"/>
                <a:gd name="connsiteY2" fmla="*/ 382386 h 382386"/>
              </a:gdLst>
              <a:ahLst/>
              <a:cxnLst>
                <a:cxn ang="0">
                  <a:pos x="connsiteX0" y="connsiteY0"/>
                </a:cxn>
                <a:cxn ang="0">
                  <a:pos x="connsiteX1" y="connsiteY1"/>
                </a:cxn>
                <a:cxn ang="0">
                  <a:pos x="connsiteX2" y="connsiteY2"/>
                </a:cxn>
              </a:cxnLst>
              <a:rect l="l" t="t" r="r" b="b"/>
              <a:pathLst>
                <a:path w="232757" h="382386">
                  <a:moveTo>
                    <a:pt x="232757" y="0"/>
                  </a:moveTo>
                  <a:cubicBezTo>
                    <a:pt x="227215" y="76200"/>
                    <a:pt x="221673" y="152400"/>
                    <a:pt x="182880" y="216131"/>
                  </a:cubicBezTo>
                  <a:cubicBezTo>
                    <a:pt x="144087" y="279862"/>
                    <a:pt x="72043" y="331124"/>
                    <a:pt x="0" y="382386"/>
                  </a:cubicBezTo>
                </a:path>
              </a:pathLst>
            </a:custGeom>
            <a:ln w="63500">
              <a:solidFill>
                <a:srgbClr val="FF0000"/>
              </a:solidFill>
              <a:prstDash val="solid"/>
              <a:tailEnd type="non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p:cNvGrpSpPr/>
          <p:nvPr/>
        </p:nvGrpSpPr>
        <p:grpSpPr>
          <a:xfrm>
            <a:off x="4088476" y="1770611"/>
            <a:ext cx="3884815" cy="2269374"/>
            <a:chOff x="4088476" y="1770611"/>
            <a:chExt cx="3884815" cy="2269374"/>
          </a:xfrm>
        </p:grpSpPr>
        <p:sp>
          <p:nvSpPr>
            <p:cNvPr id="16" name="Freeform 15"/>
            <p:cNvSpPr/>
            <p:nvPr/>
          </p:nvSpPr>
          <p:spPr>
            <a:xfrm>
              <a:off x="5777345" y="1770611"/>
              <a:ext cx="2195946" cy="2269374"/>
            </a:xfrm>
            <a:custGeom>
              <a:avLst/>
              <a:gdLst>
                <a:gd name="connsiteX0" fmla="*/ 2019993 w 2195946"/>
                <a:gd name="connsiteY0" fmla="*/ 2269374 h 2269374"/>
                <a:gd name="connsiteX1" fmla="*/ 2186248 w 2195946"/>
                <a:gd name="connsiteY1" fmla="*/ 1670858 h 2269374"/>
                <a:gd name="connsiteX2" fmla="*/ 2078182 w 2195946"/>
                <a:gd name="connsiteY2" fmla="*/ 1030778 h 2269374"/>
                <a:gd name="connsiteX3" fmla="*/ 1878677 w 2195946"/>
                <a:gd name="connsiteY3" fmla="*/ 764771 h 2269374"/>
                <a:gd name="connsiteX4" fmla="*/ 1862051 w 2195946"/>
                <a:gd name="connsiteY4" fmla="*/ 573578 h 2269374"/>
                <a:gd name="connsiteX5" fmla="*/ 1753986 w 2195946"/>
                <a:gd name="connsiteY5" fmla="*/ 199505 h 2269374"/>
                <a:gd name="connsiteX6" fmla="*/ 1288473 w 2195946"/>
                <a:gd name="connsiteY6" fmla="*/ 8313 h 2269374"/>
                <a:gd name="connsiteX7" fmla="*/ 673331 w 2195946"/>
                <a:gd name="connsiteY7" fmla="*/ 249382 h 2269374"/>
                <a:gd name="connsiteX8" fmla="*/ 266008 w 2195946"/>
                <a:gd name="connsiteY8" fmla="*/ 407324 h 2269374"/>
                <a:gd name="connsiteX9" fmla="*/ 0 w 2195946"/>
                <a:gd name="connsiteY9" fmla="*/ 457200 h 226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5946" h="2269374">
                  <a:moveTo>
                    <a:pt x="2019993" y="2269374"/>
                  </a:moveTo>
                  <a:cubicBezTo>
                    <a:pt x="2098271" y="2073332"/>
                    <a:pt x="2176550" y="1877291"/>
                    <a:pt x="2186248" y="1670858"/>
                  </a:cubicBezTo>
                  <a:cubicBezTo>
                    <a:pt x="2195946" y="1464425"/>
                    <a:pt x="2129444" y="1181793"/>
                    <a:pt x="2078182" y="1030778"/>
                  </a:cubicBezTo>
                  <a:cubicBezTo>
                    <a:pt x="2026920" y="879763"/>
                    <a:pt x="1914699" y="840971"/>
                    <a:pt x="1878677" y="764771"/>
                  </a:cubicBezTo>
                  <a:cubicBezTo>
                    <a:pt x="1842655" y="688571"/>
                    <a:pt x="1882833" y="667789"/>
                    <a:pt x="1862051" y="573578"/>
                  </a:cubicBezTo>
                  <a:cubicBezTo>
                    <a:pt x="1841269" y="479367"/>
                    <a:pt x="1849582" y="293716"/>
                    <a:pt x="1753986" y="199505"/>
                  </a:cubicBezTo>
                  <a:cubicBezTo>
                    <a:pt x="1658390" y="105294"/>
                    <a:pt x="1468582" y="0"/>
                    <a:pt x="1288473" y="8313"/>
                  </a:cubicBezTo>
                  <a:cubicBezTo>
                    <a:pt x="1108364" y="16626"/>
                    <a:pt x="673331" y="249382"/>
                    <a:pt x="673331" y="249382"/>
                  </a:cubicBezTo>
                  <a:cubicBezTo>
                    <a:pt x="502920" y="315884"/>
                    <a:pt x="378230" y="372688"/>
                    <a:pt x="266008" y="407324"/>
                  </a:cubicBezTo>
                  <a:cubicBezTo>
                    <a:pt x="153786" y="441960"/>
                    <a:pt x="58189" y="448887"/>
                    <a:pt x="0" y="457200"/>
                  </a:cubicBezTo>
                </a:path>
              </a:pathLst>
            </a:custGeom>
            <a:ln w="63500">
              <a:solidFill>
                <a:srgbClr val="00B050"/>
              </a:solidFill>
              <a:prstDash val="solid"/>
              <a:tailEnd type="none"/>
            </a:ln>
            <a:effectLst>
              <a:outerShdw dist="50800" dir="6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6317673" y="2136371"/>
              <a:ext cx="1205345" cy="374073"/>
            </a:xfrm>
            <a:custGeom>
              <a:avLst/>
              <a:gdLst>
                <a:gd name="connsiteX0" fmla="*/ 1205345 w 1205345"/>
                <a:gd name="connsiteY0" fmla="*/ 374073 h 374073"/>
                <a:gd name="connsiteX1" fmla="*/ 773083 w 1205345"/>
                <a:gd name="connsiteY1" fmla="*/ 282633 h 374073"/>
                <a:gd name="connsiteX2" fmla="*/ 315883 w 1205345"/>
                <a:gd name="connsiteY2" fmla="*/ 108065 h 374073"/>
                <a:gd name="connsiteX3" fmla="*/ 0 w 1205345"/>
                <a:gd name="connsiteY3" fmla="*/ 0 h 374073"/>
              </a:gdLst>
              <a:ahLst/>
              <a:cxnLst>
                <a:cxn ang="0">
                  <a:pos x="connsiteX0" y="connsiteY0"/>
                </a:cxn>
                <a:cxn ang="0">
                  <a:pos x="connsiteX1" y="connsiteY1"/>
                </a:cxn>
                <a:cxn ang="0">
                  <a:pos x="connsiteX2" y="connsiteY2"/>
                </a:cxn>
                <a:cxn ang="0">
                  <a:pos x="connsiteX3" y="connsiteY3"/>
                </a:cxn>
              </a:cxnLst>
              <a:rect l="l" t="t" r="r" b="b"/>
              <a:pathLst>
                <a:path w="1205345" h="374073">
                  <a:moveTo>
                    <a:pt x="1205345" y="374073"/>
                  </a:moveTo>
                  <a:cubicBezTo>
                    <a:pt x="1063336" y="350520"/>
                    <a:pt x="921327" y="326968"/>
                    <a:pt x="773083" y="282633"/>
                  </a:cubicBezTo>
                  <a:cubicBezTo>
                    <a:pt x="624839" y="238298"/>
                    <a:pt x="444730" y="155171"/>
                    <a:pt x="315883" y="108065"/>
                  </a:cubicBezTo>
                  <a:cubicBezTo>
                    <a:pt x="187036" y="60959"/>
                    <a:pt x="93518" y="30479"/>
                    <a:pt x="0" y="0"/>
                  </a:cubicBezTo>
                </a:path>
              </a:pathLst>
            </a:custGeom>
            <a:ln w="63500">
              <a:solidFill>
                <a:srgbClr val="00B050"/>
              </a:solidFill>
              <a:prstDash val="solid"/>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6192982" y="2169622"/>
              <a:ext cx="225829" cy="465513"/>
            </a:xfrm>
            <a:custGeom>
              <a:avLst/>
              <a:gdLst>
                <a:gd name="connsiteX0" fmla="*/ 199505 w 225829"/>
                <a:gd name="connsiteY0" fmla="*/ 465513 h 465513"/>
                <a:gd name="connsiteX1" fmla="*/ 216131 w 225829"/>
                <a:gd name="connsiteY1" fmla="*/ 282633 h 465513"/>
                <a:gd name="connsiteX2" fmla="*/ 141316 w 225829"/>
                <a:gd name="connsiteY2" fmla="*/ 207818 h 465513"/>
                <a:gd name="connsiteX3" fmla="*/ 0 w 225829"/>
                <a:gd name="connsiteY3" fmla="*/ 0 h 465513"/>
              </a:gdLst>
              <a:ahLst/>
              <a:cxnLst>
                <a:cxn ang="0">
                  <a:pos x="connsiteX0" y="connsiteY0"/>
                </a:cxn>
                <a:cxn ang="0">
                  <a:pos x="connsiteX1" y="connsiteY1"/>
                </a:cxn>
                <a:cxn ang="0">
                  <a:pos x="connsiteX2" y="connsiteY2"/>
                </a:cxn>
                <a:cxn ang="0">
                  <a:pos x="connsiteX3" y="connsiteY3"/>
                </a:cxn>
              </a:cxnLst>
              <a:rect l="l" t="t" r="r" b="b"/>
              <a:pathLst>
                <a:path w="225829" h="465513">
                  <a:moveTo>
                    <a:pt x="199505" y="465513"/>
                  </a:moveTo>
                  <a:cubicBezTo>
                    <a:pt x="212667" y="395547"/>
                    <a:pt x="225829" y="325582"/>
                    <a:pt x="216131" y="282633"/>
                  </a:cubicBezTo>
                  <a:cubicBezTo>
                    <a:pt x="206433" y="239684"/>
                    <a:pt x="177338" y="254923"/>
                    <a:pt x="141316" y="207818"/>
                  </a:cubicBezTo>
                  <a:cubicBezTo>
                    <a:pt x="105294" y="160713"/>
                    <a:pt x="52647" y="80356"/>
                    <a:pt x="0" y="0"/>
                  </a:cubicBezTo>
                </a:path>
              </a:pathLst>
            </a:custGeom>
            <a:ln w="63500">
              <a:solidFill>
                <a:srgbClr val="00B050"/>
              </a:solidFill>
              <a:prstDash val="solid"/>
              <a:tailEnd type="triangle"/>
            </a:ln>
            <a:effectLst>
              <a:outerShdw dist="50800" dir="4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5261956" y="2798619"/>
              <a:ext cx="986444" cy="477982"/>
            </a:xfrm>
            <a:custGeom>
              <a:avLst/>
              <a:gdLst>
                <a:gd name="connsiteX0" fmla="*/ 1088968 w 1088968"/>
                <a:gd name="connsiteY0" fmla="*/ 617913 h 617913"/>
                <a:gd name="connsiteX1" fmla="*/ 781397 w 1088968"/>
                <a:gd name="connsiteY1" fmla="*/ 227215 h 617913"/>
                <a:gd name="connsiteX2" fmla="*/ 274320 w 1088968"/>
                <a:gd name="connsiteY2" fmla="*/ 36022 h 617913"/>
                <a:gd name="connsiteX3" fmla="*/ 0 w 1088968"/>
                <a:gd name="connsiteY3" fmla="*/ 11084 h 617913"/>
              </a:gdLst>
              <a:ahLst/>
              <a:cxnLst>
                <a:cxn ang="0">
                  <a:pos x="connsiteX0" y="connsiteY0"/>
                </a:cxn>
                <a:cxn ang="0">
                  <a:pos x="connsiteX1" y="connsiteY1"/>
                </a:cxn>
                <a:cxn ang="0">
                  <a:pos x="connsiteX2" y="connsiteY2"/>
                </a:cxn>
                <a:cxn ang="0">
                  <a:pos x="connsiteX3" y="connsiteY3"/>
                </a:cxn>
              </a:cxnLst>
              <a:rect l="l" t="t" r="r" b="b"/>
              <a:pathLst>
                <a:path w="1088968" h="617913">
                  <a:moveTo>
                    <a:pt x="1088968" y="617913"/>
                  </a:moveTo>
                  <a:cubicBezTo>
                    <a:pt x="1003070" y="471055"/>
                    <a:pt x="917172" y="324197"/>
                    <a:pt x="781397" y="227215"/>
                  </a:cubicBezTo>
                  <a:cubicBezTo>
                    <a:pt x="645622" y="130233"/>
                    <a:pt x="404553" y="72044"/>
                    <a:pt x="274320" y="36022"/>
                  </a:cubicBezTo>
                  <a:cubicBezTo>
                    <a:pt x="144087" y="0"/>
                    <a:pt x="72043" y="5542"/>
                    <a:pt x="0" y="11084"/>
                  </a:cubicBezTo>
                </a:path>
              </a:pathLst>
            </a:custGeom>
            <a:ln w="63500">
              <a:solidFill>
                <a:srgbClr val="00B050"/>
              </a:solidFill>
              <a:prstDash val="solid"/>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4887884" y="2219498"/>
              <a:ext cx="897774" cy="739833"/>
            </a:xfrm>
            <a:custGeom>
              <a:avLst/>
              <a:gdLst>
                <a:gd name="connsiteX0" fmla="*/ 897774 w 897774"/>
                <a:gd name="connsiteY0" fmla="*/ 0 h 739833"/>
                <a:gd name="connsiteX1" fmla="*/ 764771 w 897774"/>
                <a:gd name="connsiteY1" fmla="*/ 108066 h 739833"/>
                <a:gd name="connsiteX2" fmla="*/ 540327 w 897774"/>
                <a:gd name="connsiteY2" fmla="*/ 399011 h 739833"/>
                <a:gd name="connsiteX3" fmla="*/ 149629 w 897774"/>
                <a:gd name="connsiteY3" fmla="*/ 656706 h 739833"/>
                <a:gd name="connsiteX4" fmla="*/ 0 w 897774"/>
                <a:gd name="connsiteY4" fmla="*/ 739833 h 739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774" h="739833">
                  <a:moveTo>
                    <a:pt x="897774" y="0"/>
                  </a:moveTo>
                  <a:cubicBezTo>
                    <a:pt x="861059" y="20782"/>
                    <a:pt x="824345" y="41564"/>
                    <a:pt x="764771" y="108066"/>
                  </a:cubicBezTo>
                  <a:cubicBezTo>
                    <a:pt x="705197" y="174568"/>
                    <a:pt x="642851" y="307571"/>
                    <a:pt x="540327" y="399011"/>
                  </a:cubicBezTo>
                  <a:cubicBezTo>
                    <a:pt x="437803" y="490451"/>
                    <a:pt x="239684" y="599902"/>
                    <a:pt x="149629" y="656706"/>
                  </a:cubicBezTo>
                  <a:cubicBezTo>
                    <a:pt x="59575" y="713510"/>
                    <a:pt x="0" y="739833"/>
                    <a:pt x="0" y="739833"/>
                  </a:cubicBezTo>
                </a:path>
              </a:pathLst>
            </a:custGeom>
            <a:ln w="63500">
              <a:solidFill>
                <a:srgbClr val="00B050"/>
              </a:solidFill>
              <a:tailEnd type="triangle"/>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4088476" y="2712720"/>
              <a:ext cx="2919153" cy="576349"/>
            </a:xfrm>
            <a:custGeom>
              <a:avLst/>
              <a:gdLst>
                <a:gd name="connsiteX0" fmla="*/ 2967644 w 2967644"/>
                <a:gd name="connsiteY0" fmla="*/ 631767 h 637309"/>
                <a:gd name="connsiteX1" fmla="*/ 2568633 w 2967644"/>
                <a:gd name="connsiteY1" fmla="*/ 631767 h 637309"/>
                <a:gd name="connsiteX2" fmla="*/ 2069870 w 2967644"/>
                <a:gd name="connsiteY2" fmla="*/ 598516 h 637309"/>
                <a:gd name="connsiteX3" fmla="*/ 1512917 w 2967644"/>
                <a:gd name="connsiteY3" fmla="*/ 482138 h 637309"/>
                <a:gd name="connsiteX4" fmla="*/ 1246910 w 2967644"/>
                <a:gd name="connsiteY4" fmla="*/ 390698 h 637309"/>
                <a:gd name="connsiteX5" fmla="*/ 872837 w 2967644"/>
                <a:gd name="connsiteY5" fmla="*/ 349135 h 637309"/>
                <a:gd name="connsiteX6" fmla="*/ 581891 w 2967644"/>
                <a:gd name="connsiteY6" fmla="*/ 365760 h 637309"/>
                <a:gd name="connsiteX7" fmla="*/ 207819 w 2967644"/>
                <a:gd name="connsiteY7" fmla="*/ 182880 h 637309"/>
                <a:gd name="connsiteX8" fmla="*/ 0 w 2967644"/>
                <a:gd name="connsiteY8" fmla="*/ 0 h 637309"/>
                <a:gd name="connsiteX0" fmla="*/ 2759825 w 2759825"/>
                <a:gd name="connsiteY0" fmla="*/ 448887 h 454429"/>
                <a:gd name="connsiteX1" fmla="*/ 2360814 w 2759825"/>
                <a:gd name="connsiteY1" fmla="*/ 448887 h 454429"/>
                <a:gd name="connsiteX2" fmla="*/ 1862051 w 2759825"/>
                <a:gd name="connsiteY2" fmla="*/ 415636 h 454429"/>
                <a:gd name="connsiteX3" fmla="*/ 1305098 w 2759825"/>
                <a:gd name="connsiteY3" fmla="*/ 299258 h 454429"/>
                <a:gd name="connsiteX4" fmla="*/ 1039091 w 2759825"/>
                <a:gd name="connsiteY4" fmla="*/ 207818 h 454429"/>
                <a:gd name="connsiteX5" fmla="*/ 665018 w 2759825"/>
                <a:gd name="connsiteY5" fmla="*/ 166255 h 454429"/>
                <a:gd name="connsiteX6" fmla="*/ 374072 w 2759825"/>
                <a:gd name="connsiteY6" fmla="*/ 182880 h 454429"/>
                <a:gd name="connsiteX7" fmla="*/ 0 w 2759825"/>
                <a:gd name="connsiteY7" fmla="*/ 0 h 454429"/>
                <a:gd name="connsiteX0" fmla="*/ 2385753 w 2385753"/>
                <a:gd name="connsiteY0" fmla="*/ 286788 h 292330"/>
                <a:gd name="connsiteX1" fmla="*/ 1986742 w 2385753"/>
                <a:gd name="connsiteY1" fmla="*/ 286788 h 292330"/>
                <a:gd name="connsiteX2" fmla="*/ 1487979 w 2385753"/>
                <a:gd name="connsiteY2" fmla="*/ 253537 h 292330"/>
                <a:gd name="connsiteX3" fmla="*/ 931026 w 2385753"/>
                <a:gd name="connsiteY3" fmla="*/ 137159 h 292330"/>
                <a:gd name="connsiteX4" fmla="*/ 665019 w 2385753"/>
                <a:gd name="connsiteY4" fmla="*/ 45719 h 292330"/>
                <a:gd name="connsiteX5" fmla="*/ 290946 w 2385753"/>
                <a:gd name="connsiteY5" fmla="*/ 4156 h 292330"/>
                <a:gd name="connsiteX6" fmla="*/ 0 w 2385753"/>
                <a:gd name="connsiteY6" fmla="*/ 20781 h 292330"/>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0 w 2919153"/>
                <a:gd name="connsiteY6" fmla="*/ 0 h 576349"/>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367146 w 2919153"/>
                <a:gd name="connsiteY6" fmla="*/ 130233 h 576349"/>
                <a:gd name="connsiteX7" fmla="*/ 0 w 2919153"/>
                <a:gd name="connsiteY7" fmla="*/ 0 h 576349"/>
                <a:gd name="connsiteX0" fmla="*/ 2919153 w 2919153"/>
                <a:gd name="connsiteY0" fmla="*/ 570807 h 576349"/>
                <a:gd name="connsiteX1" fmla="*/ 2520142 w 2919153"/>
                <a:gd name="connsiteY1" fmla="*/ 570807 h 576349"/>
                <a:gd name="connsiteX2" fmla="*/ 2021379 w 2919153"/>
                <a:gd name="connsiteY2" fmla="*/ 537556 h 576349"/>
                <a:gd name="connsiteX3" fmla="*/ 1464426 w 2919153"/>
                <a:gd name="connsiteY3" fmla="*/ 421178 h 576349"/>
                <a:gd name="connsiteX4" fmla="*/ 1198419 w 2919153"/>
                <a:gd name="connsiteY4" fmla="*/ 329738 h 576349"/>
                <a:gd name="connsiteX5" fmla="*/ 824346 w 2919153"/>
                <a:gd name="connsiteY5" fmla="*/ 288175 h 576349"/>
                <a:gd name="connsiteX6" fmla="*/ 367146 w 2919153"/>
                <a:gd name="connsiteY6" fmla="*/ 282633 h 576349"/>
                <a:gd name="connsiteX7" fmla="*/ 0 w 2919153"/>
                <a:gd name="connsiteY7" fmla="*/ 0 h 576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9153" h="576349">
                  <a:moveTo>
                    <a:pt x="2919153" y="570807"/>
                  </a:moveTo>
                  <a:cubicBezTo>
                    <a:pt x="2794462" y="573578"/>
                    <a:pt x="2669771" y="576349"/>
                    <a:pt x="2520142" y="570807"/>
                  </a:cubicBezTo>
                  <a:cubicBezTo>
                    <a:pt x="2370513" y="565265"/>
                    <a:pt x="2197332" y="562494"/>
                    <a:pt x="2021379" y="537556"/>
                  </a:cubicBezTo>
                  <a:cubicBezTo>
                    <a:pt x="1845426" y="512618"/>
                    <a:pt x="1601586" y="455814"/>
                    <a:pt x="1464426" y="421178"/>
                  </a:cubicBezTo>
                  <a:cubicBezTo>
                    <a:pt x="1327266" y="386542"/>
                    <a:pt x="1305099" y="351905"/>
                    <a:pt x="1198419" y="329738"/>
                  </a:cubicBezTo>
                  <a:cubicBezTo>
                    <a:pt x="1091739" y="307571"/>
                    <a:pt x="962892" y="296026"/>
                    <a:pt x="824346" y="288175"/>
                  </a:cubicBezTo>
                  <a:cubicBezTo>
                    <a:pt x="685801" y="280324"/>
                    <a:pt x="504537" y="330662"/>
                    <a:pt x="367146" y="282633"/>
                  </a:cubicBezTo>
                  <a:lnTo>
                    <a:pt x="0" y="0"/>
                  </a:lnTo>
                </a:path>
              </a:pathLst>
            </a:custGeom>
            <a:ln w="63500">
              <a:solidFill>
                <a:srgbClr val="00B050"/>
              </a:solidFill>
              <a:prstDash val="solid"/>
              <a:tailEnd type="triangle"/>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5" name="Group 34"/>
          <p:cNvGrpSpPr/>
          <p:nvPr/>
        </p:nvGrpSpPr>
        <p:grpSpPr>
          <a:xfrm>
            <a:off x="3998422" y="2793076"/>
            <a:ext cx="3599411" cy="2341418"/>
            <a:chOff x="3998422" y="2793076"/>
            <a:chExt cx="3599411" cy="2341418"/>
          </a:xfrm>
        </p:grpSpPr>
        <p:sp>
          <p:nvSpPr>
            <p:cNvPr id="29" name="Freeform 28"/>
            <p:cNvSpPr/>
            <p:nvPr/>
          </p:nvSpPr>
          <p:spPr>
            <a:xfrm>
              <a:off x="6492240" y="4041371"/>
              <a:ext cx="1105593" cy="505691"/>
            </a:xfrm>
            <a:custGeom>
              <a:avLst/>
              <a:gdLst>
                <a:gd name="connsiteX0" fmla="*/ 1105593 w 1105593"/>
                <a:gd name="connsiteY0" fmla="*/ 505691 h 505691"/>
                <a:gd name="connsiteX1" fmla="*/ 1047404 w 1105593"/>
                <a:gd name="connsiteY1" fmla="*/ 472440 h 505691"/>
                <a:gd name="connsiteX2" fmla="*/ 540327 w 1105593"/>
                <a:gd name="connsiteY2" fmla="*/ 156556 h 505691"/>
                <a:gd name="connsiteX3" fmla="*/ 307571 w 1105593"/>
                <a:gd name="connsiteY3" fmla="*/ 23553 h 505691"/>
                <a:gd name="connsiteX4" fmla="*/ 74815 w 1105593"/>
                <a:gd name="connsiteY4" fmla="*/ 15240 h 505691"/>
                <a:gd name="connsiteX5" fmla="*/ 0 w 1105593"/>
                <a:gd name="connsiteY5" fmla="*/ 65116 h 505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5593" h="505691">
                  <a:moveTo>
                    <a:pt x="1105593" y="505691"/>
                  </a:moveTo>
                  <a:lnTo>
                    <a:pt x="1047404" y="472440"/>
                  </a:lnTo>
                  <a:lnTo>
                    <a:pt x="540327" y="156556"/>
                  </a:lnTo>
                  <a:cubicBezTo>
                    <a:pt x="417022" y="81742"/>
                    <a:pt x="385156" y="47106"/>
                    <a:pt x="307571" y="23553"/>
                  </a:cubicBezTo>
                  <a:cubicBezTo>
                    <a:pt x="229986" y="0"/>
                    <a:pt x="126077" y="8313"/>
                    <a:pt x="74815" y="15240"/>
                  </a:cubicBezTo>
                  <a:cubicBezTo>
                    <a:pt x="23553" y="22167"/>
                    <a:pt x="11776" y="43641"/>
                    <a:pt x="0" y="65116"/>
                  </a:cubicBezTo>
                </a:path>
              </a:pathLst>
            </a:custGeom>
            <a:ln w="76200">
              <a:solidFill>
                <a:srgbClr val="FF33CC"/>
              </a:solidFill>
              <a:prstDash val="solid"/>
              <a:tailEnd type="triangle"/>
            </a:ln>
            <a:effectLst>
              <a:outerShdw dist="50800" dir="10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5818909" y="3591098"/>
              <a:ext cx="1313411" cy="332509"/>
            </a:xfrm>
            <a:custGeom>
              <a:avLst/>
              <a:gdLst>
                <a:gd name="connsiteX0" fmla="*/ 1313411 w 1313411"/>
                <a:gd name="connsiteY0" fmla="*/ 0 h 332509"/>
                <a:gd name="connsiteX1" fmla="*/ 631767 w 1313411"/>
                <a:gd name="connsiteY1" fmla="*/ 83127 h 332509"/>
                <a:gd name="connsiteX2" fmla="*/ 207818 w 1313411"/>
                <a:gd name="connsiteY2" fmla="*/ 224444 h 332509"/>
                <a:gd name="connsiteX3" fmla="*/ 0 w 1313411"/>
                <a:gd name="connsiteY3" fmla="*/ 332509 h 332509"/>
              </a:gdLst>
              <a:ahLst/>
              <a:cxnLst>
                <a:cxn ang="0">
                  <a:pos x="connsiteX0" y="connsiteY0"/>
                </a:cxn>
                <a:cxn ang="0">
                  <a:pos x="connsiteX1" y="connsiteY1"/>
                </a:cxn>
                <a:cxn ang="0">
                  <a:pos x="connsiteX2" y="connsiteY2"/>
                </a:cxn>
                <a:cxn ang="0">
                  <a:pos x="connsiteX3" y="connsiteY3"/>
                </a:cxn>
              </a:cxnLst>
              <a:rect l="l" t="t" r="r" b="b"/>
              <a:pathLst>
                <a:path w="1313411" h="332509">
                  <a:moveTo>
                    <a:pt x="1313411" y="0"/>
                  </a:moveTo>
                  <a:cubicBezTo>
                    <a:pt x="1064722" y="22860"/>
                    <a:pt x="816033" y="45720"/>
                    <a:pt x="631767" y="83127"/>
                  </a:cubicBezTo>
                  <a:cubicBezTo>
                    <a:pt x="447502" y="120534"/>
                    <a:pt x="313112" y="182880"/>
                    <a:pt x="207818" y="224444"/>
                  </a:cubicBezTo>
                  <a:cubicBezTo>
                    <a:pt x="102524" y="266008"/>
                    <a:pt x="51262" y="299258"/>
                    <a:pt x="0" y="332509"/>
                  </a:cubicBezTo>
                </a:path>
              </a:pathLst>
            </a:custGeom>
            <a:ln w="76200">
              <a:solidFill>
                <a:srgbClr val="FF33CC"/>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6500553" y="3815542"/>
              <a:ext cx="274320" cy="166254"/>
            </a:xfrm>
            <a:custGeom>
              <a:avLst/>
              <a:gdLst>
                <a:gd name="connsiteX0" fmla="*/ 274320 w 274320"/>
                <a:gd name="connsiteY0" fmla="*/ 0 h 166254"/>
                <a:gd name="connsiteX1" fmla="*/ 0 w 274320"/>
                <a:gd name="connsiteY1" fmla="*/ 166254 h 166254"/>
              </a:gdLst>
              <a:ahLst/>
              <a:cxnLst>
                <a:cxn ang="0">
                  <a:pos x="connsiteX0" y="connsiteY0"/>
                </a:cxn>
                <a:cxn ang="0">
                  <a:pos x="connsiteX1" y="connsiteY1"/>
                </a:cxn>
              </a:cxnLst>
              <a:rect l="l" t="t" r="r" b="b"/>
              <a:pathLst>
                <a:path w="274320" h="166254">
                  <a:moveTo>
                    <a:pt x="274320" y="0"/>
                  </a:moveTo>
                  <a:lnTo>
                    <a:pt x="0" y="166254"/>
                  </a:lnTo>
                </a:path>
              </a:pathLst>
            </a:custGeom>
            <a:ln w="76200">
              <a:solidFill>
                <a:srgbClr val="FF33CC"/>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5303520" y="3125585"/>
              <a:ext cx="1205345" cy="2008909"/>
            </a:xfrm>
            <a:custGeom>
              <a:avLst/>
              <a:gdLst>
                <a:gd name="connsiteX0" fmla="*/ 1205345 w 1205345"/>
                <a:gd name="connsiteY0" fmla="*/ 1072342 h 2008909"/>
                <a:gd name="connsiteX1" fmla="*/ 947651 w 1205345"/>
                <a:gd name="connsiteY1" fmla="*/ 1512917 h 2008909"/>
                <a:gd name="connsiteX2" fmla="*/ 806335 w 1205345"/>
                <a:gd name="connsiteY2" fmla="*/ 1853739 h 2008909"/>
                <a:gd name="connsiteX3" fmla="*/ 789709 w 1205345"/>
                <a:gd name="connsiteY3" fmla="*/ 1986742 h 2008909"/>
                <a:gd name="connsiteX4" fmla="*/ 665018 w 1205345"/>
                <a:gd name="connsiteY4" fmla="*/ 1986742 h 2008909"/>
                <a:gd name="connsiteX5" fmla="*/ 573578 w 1205345"/>
                <a:gd name="connsiteY5" fmla="*/ 1903615 h 2008909"/>
                <a:gd name="connsiteX6" fmla="*/ 689956 w 1205345"/>
                <a:gd name="connsiteY6" fmla="*/ 1637608 h 2008909"/>
                <a:gd name="connsiteX7" fmla="*/ 457200 w 1205345"/>
                <a:gd name="connsiteY7" fmla="*/ 1271848 h 2008909"/>
                <a:gd name="connsiteX8" fmla="*/ 399011 w 1205345"/>
                <a:gd name="connsiteY8" fmla="*/ 1072342 h 2008909"/>
                <a:gd name="connsiteX9" fmla="*/ 399011 w 1205345"/>
                <a:gd name="connsiteY9" fmla="*/ 872837 h 2008909"/>
                <a:gd name="connsiteX10" fmla="*/ 423949 w 1205345"/>
                <a:gd name="connsiteY10" fmla="*/ 540328 h 2008909"/>
                <a:gd name="connsiteX11" fmla="*/ 390698 w 1205345"/>
                <a:gd name="connsiteY11" fmla="*/ 332510 h 2008909"/>
                <a:gd name="connsiteX12" fmla="*/ 74815 w 1205345"/>
                <a:gd name="connsiteY12" fmla="*/ 174568 h 2008909"/>
                <a:gd name="connsiteX13" fmla="*/ 0 w 1205345"/>
                <a:gd name="connsiteY13" fmla="*/ 0 h 200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5345" h="2008909">
                  <a:moveTo>
                    <a:pt x="1205345" y="1072342"/>
                  </a:moveTo>
                  <a:cubicBezTo>
                    <a:pt x="1109749" y="1227513"/>
                    <a:pt x="1014153" y="1382684"/>
                    <a:pt x="947651" y="1512917"/>
                  </a:cubicBezTo>
                  <a:cubicBezTo>
                    <a:pt x="881149" y="1643150"/>
                    <a:pt x="832659" y="1774768"/>
                    <a:pt x="806335" y="1853739"/>
                  </a:cubicBezTo>
                  <a:cubicBezTo>
                    <a:pt x="780011" y="1932710"/>
                    <a:pt x="813262" y="1964575"/>
                    <a:pt x="789709" y="1986742"/>
                  </a:cubicBezTo>
                  <a:cubicBezTo>
                    <a:pt x="766156" y="2008909"/>
                    <a:pt x="701040" y="2000596"/>
                    <a:pt x="665018" y="1986742"/>
                  </a:cubicBezTo>
                  <a:cubicBezTo>
                    <a:pt x="628996" y="1972888"/>
                    <a:pt x="569422" y="1961804"/>
                    <a:pt x="573578" y="1903615"/>
                  </a:cubicBezTo>
                  <a:cubicBezTo>
                    <a:pt x="577734" y="1845426"/>
                    <a:pt x="709352" y="1742902"/>
                    <a:pt x="689956" y="1637608"/>
                  </a:cubicBezTo>
                  <a:cubicBezTo>
                    <a:pt x="670560" y="1532314"/>
                    <a:pt x="505691" y="1366059"/>
                    <a:pt x="457200" y="1271848"/>
                  </a:cubicBezTo>
                  <a:cubicBezTo>
                    <a:pt x="408709" y="1177637"/>
                    <a:pt x="408709" y="1138844"/>
                    <a:pt x="399011" y="1072342"/>
                  </a:cubicBezTo>
                  <a:cubicBezTo>
                    <a:pt x="389313" y="1005840"/>
                    <a:pt x="394855" y="961506"/>
                    <a:pt x="399011" y="872837"/>
                  </a:cubicBezTo>
                  <a:cubicBezTo>
                    <a:pt x="403167" y="784168"/>
                    <a:pt x="425334" y="630382"/>
                    <a:pt x="423949" y="540328"/>
                  </a:cubicBezTo>
                  <a:cubicBezTo>
                    <a:pt x="422564" y="450274"/>
                    <a:pt x="448887" y="393470"/>
                    <a:pt x="390698" y="332510"/>
                  </a:cubicBezTo>
                  <a:cubicBezTo>
                    <a:pt x="332509" y="271550"/>
                    <a:pt x="139931" y="229986"/>
                    <a:pt x="74815" y="174568"/>
                  </a:cubicBezTo>
                  <a:cubicBezTo>
                    <a:pt x="9699" y="119150"/>
                    <a:pt x="4849" y="59575"/>
                    <a:pt x="0" y="0"/>
                  </a:cubicBezTo>
                </a:path>
              </a:pathLst>
            </a:custGeom>
            <a:ln w="76200">
              <a:solidFill>
                <a:srgbClr val="FF33CC"/>
              </a:solidFill>
              <a:prstDash val="sysDot"/>
            </a:ln>
            <a:effectLst>
              <a:outerShdw dist="50800" dir="16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998422" y="2793076"/>
              <a:ext cx="1246909" cy="365760"/>
            </a:xfrm>
            <a:custGeom>
              <a:avLst/>
              <a:gdLst>
                <a:gd name="connsiteX0" fmla="*/ 1246909 w 1246909"/>
                <a:gd name="connsiteY0" fmla="*/ 365760 h 365760"/>
                <a:gd name="connsiteX1" fmla="*/ 864523 w 1246909"/>
                <a:gd name="connsiteY1" fmla="*/ 299259 h 365760"/>
                <a:gd name="connsiteX2" fmla="*/ 440574 w 1246909"/>
                <a:gd name="connsiteY2" fmla="*/ 315884 h 365760"/>
                <a:gd name="connsiteX3" fmla="*/ 0 w 1246909"/>
                <a:gd name="connsiteY3" fmla="*/ 0 h 365760"/>
              </a:gdLst>
              <a:ahLst/>
              <a:cxnLst>
                <a:cxn ang="0">
                  <a:pos x="connsiteX0" y="connsiteY0"/>
                </a:cxn>
                <a:cxn ang="0">
                  <a:pos x="connsiteX1" y="connsiteY1"/>
                </a:cxn>
                <a:cxn ang="0">
                  <a:pos x="connsiteX2" y="connsiteY2"/>
                </a:cxn>
                <a:cxn ang="0">
                  <a:pos x="connsiteX3" y="connsiteY3"/>
                </a:cxn>
              </a:cxnLst>
              <a:rect l="l" t="t" r="r" b="b"/>
              <a:pathLst>
                <a:path w="1246909" h="365760">
                  <a:moveTo>
                    <a:pt x="1246909" y="365760"/>
                  </a:moveTo>
                  <a:cubicBezTo>
                    <a:pt x="1122910" y="336666"/>
                    <a:pt x="998912" y="307572"/>
                    <a:pt x="864523" y="299259"/>
                  </a:cubicBezTo>
                  <a:cubicBezTo>
                    <a:pt x="730134" y="290946"/>
                    <a:pt x="584661" y="365760"/>
                    <a:pt x="440574" y="315884"/>
                  </a:cubicBezTo>
                  <a:cubicBezTo>
                    <a:pt x="296487" y="266008"/>
                    <a:pt x="0" y="0"/>
                    <a:pt x="0" y="0"/>
                  </a:cubicBezTo>
                </a:path>
              </a:pathLst>
            </a:custGeom>
            <a:ln w="76200">
              <a:solidFill>
                <a:srgbClr val="FF33CC"/>
              </a:solidFill>
              <a:prstDash val="solid"/>
              <a:tailEnd type="triangle"/>
            </a:ln>
            <a:effectLst>
              <a:outerShdw dist="50800" dir="9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TextBox 35"/>
          <p:cNvSpPr txBox="1"/>
          <p:nvPr/>
        </p:nvSpPr>
        <p:spPr>
          <a:xfrm>
            <a:off x="0" y="3429000"/>
            <a:ext cx="4953000" cy="954107"/>
          </a:xfrm>
          <a:prstGeom prst="rect">
            <a:avLst/>
          </a:prstGeom>
          <a:solidFill>
            <a:srgbClr val="F7F7F7"/>
          </a:solidFill>
        </p:spPr>
        <p:txBody>
          <a:bodyPr wrap="square" rtlCol="0">
            <a:spAutoFit/>
          </a:bodyPr>
          <a:lstStyle/>
          <a:p>
            <a:r>
              <a:rPr lang="en-US" sz="2800" b="1" dirty="0" smtClean="0"/>
              <a:t>1830:  400 leaders/warriors,</a:t>
            </a:r>
          </a:p>
          <a:p>
            <a:r>
              <a:rPr lang="en-US" sz="2800" b="1" dirty="0" smtClean="0"/>
              <a:t>	 sell land at profit &amp; move </a:t>
            </a:r>
          </a:p>
        </p:txBody>
      </p:sp>
      <p:sp>
        <p:nvSpPr>
          <p:cNvPr id="37" name="TextBox 36"/>
          <p:cNvSpPr txBox="1"/>
          <p:nvPr/>
        </p:nvSpPr>
        <p:spPr>
          <a:xfrm>
            <a:off x="0" y="4343400"/>
            <a:ext cx="4953000" cy="954107"/>
          </a:xfrm>
          <a:prstGeom prst="rect">
            <a:avLst/>
          </a:prstGeom>
          <a:solidFill>
            <a:srgbClr val="F7F7F7"/>
          </a:solidFill>
        </p:spPr>
        <p:txBody>
          <a:bodyPr wrap="square" rtlCol="0">
            <a:spAutoFit/>
          </a:bodyPr>
          <a:lstStyle/>
          <a:p>
            <a:r>
              <a:rPr lang="en-US" sz="2800" b="1" dirty="0" smtClean="0"/>
              <a:t>1831:  4000 transported by</a:t>
            </a:r>
          </a:p>
          <a:p>
            <a:r>
              <a:rPr lang="en-US" sz="2800" b="1" dirty="0" smtClean="0"/>
              <a:t> 	 steamship, 5 month trip</a:t>
            </a:r>
          </a:p>
        </p:txBody>
      </p:sp>
      <p:sp>
        <p:nvSpPr>
          <p:cNvPr id="38" name="TextBox 37"/>
          <p:cNvSpPr txBox="1"/>
          <p:nvPr/>
        </p:nvSpPr>
        <p:spPr>
          <a:xfrm>
            <a:off x="0" y="5221307"/>
            <a:ext cx="5715000" cy="523220"/>
          </a:xfrm>
          <a:prstGeom prst="rect">
            <a:avLst/>
          </a:prstGeom>
          <a:solidFill>
            <a:srgbClr val="F7F7F7"/>
          </a:solidFill>
        </p:spPr>
        <p:txBody>
          <a:bodyPr wrap="square" rtlCol="0">
            <a:spAutoFit/>
          </a:bodyPr>
          <a:lstStyle/>
          <a:p>
            <a:r>
              <a:rPr lang="en-US" sz="2800" b="1" dirty="0" smtClean="0"/>
              <a:t>1832:  remainder by military removal </a:t>
            </a:r>
          </a:p>
        </p:txBody>
      </p:sp>
      <p:sp>
        <p:nvSpPr>
          <p:cNvPr id="40" name="TextBox 39"/>
          <p:cNvSpPr txBox="1"/>
          <p:nvPr/>
        </p:nvSpPr>
        <p:spPr>
          <a:xfrm>
            <a:off x="2514600" y="2057400"/>
            <a:ext cx="1616148"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12,500</a:t>
            </a:r>
          </a:p>
        </p:txBody>
      </p:sp>
      <p:sp>
        <p:nvSpPr>
          <p:cNvPr id="41" name="TextBox 40"/>
          <p:cNvSpPr txBox="1"/>
          <p:nvPr/>
        </p:nvSpPr>
        <p:spPr>
          <a:xfrm>
            <a:off x="3581400" y="685800"/>
            <a:ext cx="5562600" cy="646331"/>
          </a:xfrm>
          <a:prstGeom prst="rect">
            <a:avLst/>
          </a:prstGeom>
          <a:solidFill>
            <a:srgbClr val="F7F7F7"/>
          </a:solidFill>
        </p:spPr>
        <p:txBody>
          <a:bodyPr wrap="square" rtlCol="0">
            <a:spAutoFit/>
          </a:bodyPr>
          <a:lstStyle/>
          <a:p>
            <a:r>
              <a:rPr lang="en-US" sz="3600" b="1" dirty="0" smtClean="0">
                <a:solidFill>
                  <a:srgbClr val="FF0000"/>
                </a:solidFill>
                <a:effectLst>
                  <a:outerShdw dist="50800" dir="7200000" algn="ctr" rotWithShape="0">
                    <a:schemeClr val="tx1"/>
                  </a:outerShdw>
                </a:effectLst>
              </a:rPr>
              <a:t>2000-4000 die from cholera</a:t>
            </a:r>
          </a:p>
        </p:txBody>
      </p:sp>
      <p:sp>
        <p:nvSpPr>
          <p:cNvPr id="44" name="TextBox 43"/>
          <p:cNvSpPr txBox="1"/>
          <p:nvPr/>
        </p:nvSpPr>
        <p:spPr>
          <a:xfrm rot="19609302">
            <a:off x="7785805" y="2295500"/>
            <a:ext cx="1313694"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remain</a:t>
            </a:r>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sp>
        <p:nvSpPr>
          <p:cNvPr id="46" name="TextBox 45"/>
          <p:cNvSpPr txBox="1"/>
          <p:nvPr/>
        </p:nvSpPr>
        <p:spPr>
          <a:xfrm>
            <a:off x="0" y="5725180"/>
            <a:ext cx="4953000" cy="523220"/>
          </a:xfrm>
          <a:prstGeom prst="rect">
            <a:avLst/>
          </a:prstGeom>
          <a:solidFill>
            <a:srgbClr val="F7F7F7"/>
          </a:solidFill>
        </p:spPr>
        <p:txBody>
          <a:bodyPr wrap="square" rtlCol="0">
            <a:spAutoFit/>
          </a:bodyPr>
          <a:lstStyle/>
          <a:p>
            <a:r>
              <a:rPr lang="en-US" sz="2800" b="1" dirty="0" smtClean="0"/>
              <a:t>NOTE: 1000 slaves are taken too </a:t>
            </a:r>
          </a:p>
        </p:txBody>
      </p:sp>
      <p:sp>
        <p:nvSpPr>
          <p:cNvPr id="39" name="Freeform 38"/>
          <p:cNvSpPr/>
          <p:nvPr/>
        </p:nvSpPr>
        <p:spPr>
          <a:xfrm>
            <a:off x="3959352" y="1929384"/>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19609302">
            <a:off x="1468254" y="1233222"/>
            <a:ext cx="1608710"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removed</a:t>
            </a:r>
          </a:p>
        </p:txBody>
      </p:sp>
      <p:sp useBgFill="1">
        <p:nvSpPr>
          <p:cNvPr id="4" name="TextBox 3"/>
          <p:cNvSpPr txBox="1"/>
          <p:nvPr/>
        </p:nvSpPr>
        <p:spPr>
          <a:xfrm>
            <a:off x="0" y="0"/>
            <a:ext cx="91440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 	     </a:t>
            </a:r>
            <a:r>
              <a:rPr lang="en-US" sz="1200" b="1" spc="100" dirty="0" smtClean="0">
                <a:solidFill>
                  <a:srgbClr val="FF0000"/>
                </a:solidFill>
                <a:effectLst>
                  <a:outerShdw dist="50800" dir="7200000" algn="ctr" rotWithShape="0">
                    <a:schemeClr val="tx1"/>
                  </a:outerShdw>
                </a:effectLst>
                <a:cs typeface="Arial" pitchFamily="34" charset="0"/>
              </a:rPr>
              <a:t> </a:t>
            </a:r>
            <a:r>
              <a:rPr lang="en-US" sz="4000" b="1" spc="100" dirty="0" smtClean="0">
                <a:solidFill>
                  <a:srgbClr val="FF0000"/>
                </a:solidFill>
                <a:effectLst>
                  <a:outerShdw dist="50800" dir="7200000" algn="ctr" rotWithShape="0">
                    <a:schemeClr val="tx1"/>
                  </a:outerShdw>
                </a:effectLst>
                <a:cs typeface="Arial" pitchFamily="34" charset="0"/>
              </a:rPr>
              <a:t>Removal of the Choctaw</a:t>
            </a:r>
          </a:p>
        </p:txBody>
      </p:sp>
      <p:sp>
        <p:nvSpPr>
          <p:cNvPr id="42" name="TextBox 41"/>
          <p:cNvSpPr txBox="1"/>
          <p:nvPr/>
        </p:nvSpPr>
        <p:spPr>
          <a:xfrm>
            <a:off x="6537960" y="3355848"/>
            <a:ext cx="1356462"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7,000</a:t>
            </a:r>
          </a:p>
        </p:txBody>
      </p:sp>
      <p:sp useBgFill="1">
        <p:nvSpPr>
          <p:cNvPr id="48" name="TextBox 47"/>
          <p:cNvSpPr txBox="1"/>
          <p:nvPr/>
        </p:nvSpPr>
        <p:spPr>
          <a:xfrm>
            <a:off x="7162800" y="0"/>
            <a:ext cx="44958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1830-1832</a:t>
            </a:r>
          </a:p>
        </p:txBody>
      </p:sp>
      <p:sp useBgFill="1">
        <p:nvSpPr>
          <p:cNvPr id="49" name="TextBox 48"/>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20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20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childTnLst>
                                </p:cTn>
                              </p:par>
                            </p:childTnLst>
                          </p:cTn>
                        </p:par>
                        <p:par>
                          <p:cTn id="26" fill="hold">
                            <p:stCondLst>
                              <p:cond delay="100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20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grpId="0" nodeType="clickEffect">
                                  <p:stCondLst>
                                    <p:cond delay="0"/>
                                  </p:stCondLst>
                                  <p:childTnLst>
                                    <p:animMotion origin="layout" path="M 0 -3.7037E-7 L -0.11667 0.00394 " pathEditMode="relative" rAng="0" ptsTypes="AA">
                                      <p:cBhvr>
                                        <p:cTn id="38" dur="1000" fill="hold"/>
                                        <p:tgtEl>
                                          <p:spTgt spid="4"/>
                                        </p:tgtEl>
                                        <p:attrNameLst>
                                          <p:attrName>ppt_x</p:attrName>
                                          <p:attrName>ppt_y</p:attrName>
                                        </p:attrNameLst>
                                      </p:cBhvr>
                                      <p:rCtr x="-58" y="2"/>
                                    </p:animMotion>
                                  </p:childTnLst>
                                </p:cTn>
                              </p:par>
                              <p:par>
                                <p:cTn id="39" presetID="10" presetClass="entr" presetSubtype="0" fill="hold" grpId="1"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childTnLst>
                                </p:cTn>
                              </p:par>
                              <p:par>
                                <p:cTn id="42" presetID="35" presetClass="path" presetSubtype="0" accel="50000" decel="50000" fill="hold" grpId="0" nodeType="withEffect">
                                  <p:stCondLst>
                                    <p:cond delay="0"/>
                                  </p:stCondLst>
                                  <p:childTnLst>
                                    <p:animMotion origin="layout" path="M 3.33333E-6 -3.7037E-7 L -0.12084 0.00394 " pathEditMode="relative" rAng="0" ptsTypes="AA">
                                      <p:cBhvr>
                                        <p:cTn id="43" dur="1000" fill="hold"/>
                                        <p:tgtEl>
                                          <p:spTgt spid="48"/>
                                        </p:tgtEl>
                                        <p:attrNameLst>
                                          <p:attrName>ppt_x</p:attrName>
                                          <p:attrName>ppt_y</p:attrName>
                                        </p:attrNameLst>
                                      </p:cBhvr>
                                      <p:rCtr x="-60" y="2"/>
                                    </p:animMotion>
                                  </p:childTnLst>
                                </p:cTn>
                              </p:par>
                              <p:par>
                                <p:cTn id="44" presetID="10"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xit" presetSubtype="0" fill="hold" grpId="0" nodeType="clickEffect">
                                  <p:stCondLst>
                                    <p:cond delay="0"/>
                                  </p:stCondLst>
                                  <p:childTnLst>
                                    <p:anim calcmode="lin" valueType="num">
                                      <p:cBhvr>
                                        <p:cTn id="50" dur="2000"/>
                                        <p:tgtEl>
                                          <p:spTgt spid="10"/>
                                        </p:tgtEl>
                                        <p:attrNameLst>
                                          <p:attrName>ppt_x</p:attrName>
                                        </p:attrNameLst>
                                      </p:cBhvr>
                                      <p:tavLst>
                                        <p:tav tm="0">
                                          <p:val>
                                            <p:strVal val="ppt_x"/>
                                          </p:val>
                                        </p:tav>
                                        <p:tav tm="100000">
                                          <p:val>
                                            <p:strVal val="ppt_x-.2"/>
                                          </p:val>
                                        </p:tav>
                                      </p:tavLst>
                                    </p:anim>
                                    <p:anim calcmode="lin" valueType="num">
                                      <p:cBhvr>
                                        <p:cTn id="51" dur="2000"/>
                                        <p:tgtEl>
                                          <p:spTgt spid="10"/>
                                        </p:tgtEl>
                                        <p:attrNameLst>
                                          <p:attrName>ppt_y</p:attrName>
                                        </p:attrNameLst>
                                      </p:cBhvr>
                                      <p:tavLst>
                                        <p:tav tm="0">
                                          <p:val>
                                            <p:strVal val="ppt_y"/>
                                          </p:val>
                                        </p:tav>
                                        <p:tav tm="100000">
                                          <p:val>
                                            <p:strVal val="ppt_y"/>
                                          </p:val>
                                        </p:tav>
                                      </p:tavLst>
                                    </p:anim>
                                    <p:animEffect transition="out" filter="fade">
                                      <p:cBhvr>
                                        <p:cTn id="52" dur="2000"/>
                                        <p:tgtEl>
                                          <p:spTgt spid="10"/>
                                        </p:tgtEl>
                                      </p:cBhvr>
                                    </p:animEffect>
                                    <p:set>
                                      <p:cBhvr>
                                        <p:cTn id="53" dur="1" fill="hold">
                                          <p:stCondLst>
                                            <p:cond delay="1999"/>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2000"/>
                                        <p:tgtEl>
                                          <p:spTgt spid="39"/>
                                        </p:tgtEl>
                                      </p:cBhvr>
                                    </p:animEffect>
                                  </p:childTnLst>
                                </p:cTn>
                              </p:par>
                              <p:par>
                                <p:cTn id="57" presetID="35" presetClass="path" presetSubtype="0" accel="50000" decel="50000" fill="hold" grpId="1" nodeType="withEffect">
                                  <p:stCondLst>
                                    <p:cond delay="0"/>
                                  </p:stCondLst>
                                  <p:childTnLst>
                                    <p:animMotion origin="layout" path="M 3.61111E-6 -2.96296E-6 L -0.31233 -0.15254 " pathEditMode="relative" rAng="0" ptsTypes="AA">
                                      <p:cBhvr>
                                        <p:cTn id="58" dur="2000" fill="hold"/>
                                        <p:tgtEl>
                                          <p:spTgt spid="39"/>
                                        </p:tgtEl>
                                        <p:attrNameLst>
                                          <p:attrName>ppt_x</p:attrName>
                                          <p:attrName>ppt_y</p:attrName>
                                        </p:attrNameLst>
                                      </p:cBhvr>
                                      <p:rCtr x="-156" y="-76"/>
                                    </p:animMotion>
                                  </p:childTnLst>
                                </p:cTn>
                              </p:par>
                              <p:par>
                                <p:cTn id="59" presetID="22" presetClass="exit" presetSubtype="2" fill="hold" nodeType="withEffect">
                                  <p:stCondLst>
                                    <p:cond delay="0"/>
                                  </p:stCondLst>
                                  <p:childTnLst>
                                    <p:animEffect transition="out" filter="wipe(right)">
                                      <p:cBhvr>
                                        <p:cTn id="60" dur="2000"/>
                                        <p:tgtEl>
                                          <p:spTgt spid="27"/>
                                        </p:tgtEl>
                                      </p:cBhvr>
                                    </p:animEffect>
                                    <p:set>
                                      <p:cBhvr>
                                        <p:cTn id="61" dur="1" fill="hold">
                                          <p:stCondLst>
                                            <p:cond delay="1999"/>
                                          </p:stCondLst>
                                        </p:cTn>
                                        <p:tgtEl>
                                          <p:spTgt spid="27"/>
                                        </p:tgtEl>
                                        <p:attrNameLst>
                                          <p:attrName>style.visibility</p:attrName>
                                        </p:attrNameLst>
                                      </p:cBhvr>
                                      <p:to>
                                        <p:strVal val="hidden"/>
                                      </p:to>
                                    </p:set>
                                  </p:childTnLst>
                                </p:cTn>
                              </p:par>
                              <p:par>
                                <p:cTn id="62" presetID="22" presetClass="exit" presetSubtype="2" fill="hold" nodeType="withEffect">
                                  <p:stCondLst>
                                    <p:cond delay="0"/>
                                  </p:stCondLst>
                                  <p:childTnLst>
                                    <p:animEffect transition="out" filter="wipe(right)">
                                      <p:cBhvr>
                                        <p:cTn id="63" dur="2000"/>
                                        <p:tgtEl>
                                          <p:spTgt spid="28"/>
                                        </p:tgtEl>
                                      </p:cBhvr>
                                    </p:animEffect>
                                    <p:set>
                                      <p:cBhvr>
                                        <p:cTn id="64" dur="1" fill="hold">
                                          <p:stCondLst>
                                            <p:cond delay="1999"/>
                                          </p:stCondLst>
                                        </p:cTn>
                                        <p:tgtEl>
                                          <p:spTgt spid="28"/>
                                        </p:tgtEl>
                                        <p:attrNameLst>
                                          <p:attrName>style.visibility</p:attrName>
                                        </p:attrNameLst>
                                      </p:cBhvr>
                                      <p:to>
                                        <p:strVal val="hidden"/>
                                      </p:to>
                                    </p:set>
                                  </p:childTnLst>
                                </p:cTn>
                              </p:par>
                              <p:par>
                                <p:cTn id="65" presetID="22" presetClass="exit" presetSubtype="2" fill="hold" nodeType="withEffect">
                                  <p:stCondLst>
                                    <p:cond delay="0"/>
                                  </p:stCondLst>
                                  <p:childTnLst>
                                    <p:animEffect transition="out" filter="wipe(right)">
                                      <p:cBhvr>
                                        <p:cTn id="66" dur="2000"/>
                                        <p:tgtEl>
                                          <p:spTgt spid="35"/>
                                        </p:tgtEl>
                                      </p:cBhvr>
                                    </p:animEffect>
                                    <p:set>
                                      <p:cBhvr>
                                        <p:cTn id="67" dur="1" fill="hold">
                                          <p:stCondLst>
                                            <p:cond delay="1999"/>
                                          </p:stCondLst>
                                        </p:cTn>
                                        <p:tgtEl>
                                          <p:spTgt spid="3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5"/>
                                        </p:tgtEl>
                                      </p:cBhvr>
                                    </p:animEffect>
                                    <p:set>
                                      <p:cBhvr>
                                        <p:cTn id="70" dur="1" fill="hold">
                                          <p:stCondLst>
                                            <p:cond delay="999"/>
                                          </p:stCondLst>
                                        </p:cTn>
                                        <p:tgtEl>
                                          <p:spTgt spid="15"/>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animEffect transition="in" filter="fade">
                                      <p:cBhvr>
                                        <p:cTn id="75" dur="1000"/>
                                        <p:tgtEl>
                                          <p:spTgt spid="43"/>
                                        </p:tgtEl>
                                      </p:cBhvr>
                                    </p:animEffect>
                                  </p:childTnLst>
                                </p:cTn>
                              </p:par>
                            </p:childTnLst>
                          </p:cTn>
                        </p:par>
                        <p:par>
                          <p:cTn id="76" fill="hold">
                            <p:stCondLst>
                              <p:cond delay="1000"/>
                            </p:stCondLst>
                            <p:childTnLst>
                              <p:par>
                                <p:cTn id="77" presetID="53" presetClass="entr" presetSubtype="0" fill="hold" grpId="0" nodeType="afterEffect">
                                  <p:stCondLst>
                                    <p:cond delay="0"/>
                                  </p:stCondLst>
                                  <p:childTnLst>
                                    <p:set>
                                      <p:cBhvr>
                                        <p:cTn id="78" dur="1" fill="hold">
                                          <p:stCondLst>
                                            <p:cond delay="0"/>
                                          </p:stCondLst>
                                        </p:cTn>
                                        <p:tgtEl>
                                          <p:spTgt spid="40"/>
                                        </p:tgtEl>
                                        <p:attrNameLst>
                                          <p:attrName>style.visibility</p:attrName>
                                        </p:attrNameLst>
                                      </p:cBhvr>
                                      <p:to>
                                        <p:strVal val="visible"/>
                                      </p:to>
                                    </p:set>
                                    <p:anim calcmode="lin" valueType="num">
                                      <p:cBhvr>
                                        <p:cTn id="79" dur="1000" fill="hold"/>
                                        <p:tgtEl>
                                          <p:spTgt spid="40"/>
                                        </p:tgtEl>
                                        <p:attrNameLst>
                                          <p:attrName>ppt_w</p:attrName>
                                        </p:attrNameLst>
                                      </p:cBhvr>
                                      <p:tavLst>
                                        <p:tav tm="0">
                                          <p:val>
                                            <p:fltVal val="0"/>
                                          </p:val>
                                        </p:tav>
                                        <p:tav tm="100000">
                                          <p:val>
                                            <p:strVal val="#ppt_w"/>
                                          </p:val>
                                        </p:tav>
                                      </p:tavLst>
                                    </p:anim>
                                    <p:anim calcmode="lin" valueType="num">
                                      <p:cBhvr>
                                        <p:cTn id="80" dur="1000" fill="hold"/>
                                        <p:tgtEl>
                                          <p:spTgt spid="40"/>
                                        </p:tgtEl>
                                        <p:attrNameLst>
                                          <p:attrName>ppt_h</p:attrName>
                                        </p:attrNameLst>
                                      </p:cBhvr>
                                      <p:tavLst>
                                        <p:tav tm="0">
                                          <p:val>
                                            <p:fltVal val="0"/>
                                          </p:val>
                                        </p:tav>
                                        <p:tav tm="100000">
                                          <p:val>
                                            <p:strVal val="#ppt_h"/>
                                          </p:val>
                                        </p:tav>
                                      </p:tavLst>
                                    </p:anim>
                                    <p:animEffect transition="in" filter="fade">
                                      <p:cBhvr>
                                        <p:cTn id="81" dur="1000"/>
                                        <p:tgtEl>
                                          <p:spTgt spid="40"/>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wipe(left)">
                                      <p:cBhvr>
                                        <p:cTn id="86" dur="1000"/>
                                        <p:tgtEl>
                                          <p:spTgt spid="41"/>
                                        </p:tgtEl>
                                      </p:cBhvr>
                                    </p:animEffect>
                                  </p:childTnLst>
                                </p:cTn>
                              </p:par>
                            </p:childTnLst>
                          </p:cTn>
                        </p:par>
                        <p:par>
                          <p:cTn id="87" fill="hold">
                            <p:stCondLst>
                              <p:cond delay="1000"/>
                            </p:stCondLst>
                            <p:childTnLst>
                              <p:par>
                                <p:cTn id="88" presetID="53" presetClass="exit" presetSubtype="0" fill="hold" grpId="1" nodeType="afterEffect">
                                  <p:stCondLst>
                                    <p:cond delay="0"/>
                                  </p:stCondLst>
                                  <p:childTnLst>
                                    <p:anim calcmode="lin" valueType="num">
                                      <p:cBhvr>
                                        <p:cTn id="89" dur="1000"/>
                                        <p:tgtEl>
                                          <p:spTgt spid="40"/>
                                        </p:tgtEl>
                                        <p:attrNameLst>
                                          <p:attrName>ppt_w</p:attrName>
                                        </p:attrNameLst>
                                      </p:cBhvr>
                                      <p:tavLst>
                                        <p:tav tm="0">
                                          <p:val>
                                            <p:strVal val="ppt_w"/>
                                          </p:val>
                                        </p:tav>
                                        <p:tav tm="100000">
                                          <p:val>
                                            <p:fltVal val="0"/>
                                          </p:val>
                                        </p:tav>
                                      </p:tavLst>
                                    </p:anim>
                                    <p:anim calcmode="lin" valueType="num">
                                      <p:cBhvr>
                                        <p:cTn id="90" dur="1000"/>
                                        <p:tgtEl>
                                          <p:spTgt spid="40"/>
                                        </p:tgtEl>
                                        <p:attrNameLst>
                                          <p:attrName>ppt_h</p:attrName>
                                        </p:attrNameLst>
                                      </p:cBhvr>
                                      <p:tavLst>
                                        <p:tav tm="0">
                                          <p:val>
                                            <p:strVal val="ppt_h"/>
                                          </p:val>
                                        </p:tav>
                                        <p:tav tm="100000">
                                          <p:val>
                                            <p:fltVal val="0"/>
                                          </p:val>
                                        </p:tav>
                                      </p:tavLst>
                                    </p:anim>
                                    <p:animEffect transition="out" filter="fade">
                                      <p:cBhvr>
                                        <p:cTn id="91" dur="1000"/>
                                        <p:tgtEl>
                                          <p:spTgt spid="40"/>
                                        </p:tgtEl>
                                      </p:cBhvr>
                                    </p:animEffect>
                                    <p:set>
                                      <p:cBhvr>
                                        <p:cTn id="92" dur="1" fill="hold">
                                          <p:stCondLst>
                                            <p:cond delay="999"/>
                                          </p:stCondLst>
                                        </p:cTn>
                                        <p:tgtEl>
                                          <p:spTgt spid="40"/>
                                        </p:tgtEl>
                                        <p:attrNameLst>
                                          <p:attrName>style.visibility</p:attrName>
                                        </p:attrNameLst>
                                      </p:cBhvr>
                                      <p:to>
                                        <p:strVal val="hidden"/>
                                      </p:to>
                                    </p:set>
                                  </p:childTnLst>
                                </p:cTn>
                              </p:par>
                              <p:par>
                                <p:cTn id="93" presetID="53" presetClass="entr" presetSubtype="0"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 calcmode="lin" valueType="num">
                                      <p:cBhvr>
                                        <p:cTn id="95" dur="1000" fill="hold"/>
                                        <p:tgtEl>
                                          <p:spTgt spid="45"/>
                                        </p:tgtEl>
                                        <p:attrNameLst>
                                          <p:attrName>ppt_w</p:attrName>
                                        </p:attrNameLst>
                                      </p:cBhvr>
                                      <p:tavLst>
                                        <p:tav tm="0">
                                          <p:val>
                                            <p:fltVal val="0"/>
                                          </p:val>
                                        </p:tav>
                                        <p:tav tm="100000">
                                          <p:val>
                                            <p:strVal val="#ppt_w"/>
                                          </p:val>
                                        </p:tav>
                                      </p:tavLst>
                                    </p:anim>
                                    <p:anim calcmode="lin" valueType="num">
                                      <p:cBhvr>
                                        <p:cTn id="96" dur="1000" fill="hold"/>
                                        <p:tgtEl>
                                          <p:spTgt spid="45"/>
                                        </p:tgtEl>
                                        <p:attrNameLst>
                                          <p:attrName>ppt_h</p:attrName>
                                        </p:attrNameLst>
                                      </p:cBhvr>
                                      <p:tavLst>
                                        <p:tav tm="0">
                                          <p:val>
                                            <p:fltVal val="0"/>
                                          </p:val>
                                        </p:tav>
                                        <p:tav tm="100000">
                                          <p:val>
                                            <p:strVal val="#ppt_h"/>
                                          </p:val>
                                        </p:tav>
                                      </p:tavLst>
                                    </p:anim>
                                    <p:animEffect transition="in" filter="fade">
                                      <p:cBhvr>
                                        <p:cTn id="97" dur="1000"/>
                                        <p:tgtEl>
                                          <p:spTgt spid="4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1000"/>
                                        <p:tgtEl>
                                          <p:spTgt spid="44"/>
                                        </p:tgtEl>
                                      </p:cBhvr>
                                    </p:animEffect>
                                  </p:childTnLst>
                                </p:cTn>
                              </p:par>
                            </p:childTnLst>
                          </p:cTn>
                        </p:par>
                        <p:par>
                          <p:cTn id="103" fill="hold">
                            <p:stCondLst>
                              <p:cond delay="1000"/>
                            </p:stCondLst>
                            <p:childTnLst>
                              <p:par>
                                <p:cTn id="104" presetID="53" presetClass="entr" presetSubtype="0" fill="hold" grpId="0" nodeType="afterEffect">
                                  <p:stCondLst>
                                    <p:cond delay="0"/>
                                  </p:stCondLst>
                                  <p:childTnLst>
                                    <p:set>
                                      <p:cBhvr>
                                        <p:cTn id="105" dur="1" fill="hold">
                                          <p:stCondLst>
                                            <p:cond delay="0"/>
                                          </p:stCondLst>
                                        </p:cTn>
                                        <p:tgtEl>
                                          <p:spTgt spid="42"/>
                                        </p:tgtEl>
                                        <p:attrNameLst>
                                          <p:attrName>style.visibility</p:attrName>
                                        </p:attrNameLst>
                                      </p:cBhvr>
                                      <p:to>
                                        <p:strVal val="visible"/>
                                      </p:to>
                                    </p:set>
                                    <p:anim calcmode="lin" valueType="num">
                                      <p:cBhvr>
                                        <p:cTn id="106" dur="1000" fill="hold"/>
                                        <p:tgtEl>
                                          <p:spTgt spid="42"/>
                                        </p:tgtEl>
                                        <p:attrNameLst>
                                          <p:attrName>ppt_w</p:attrName>
                                        </p:attrNameLst>
                                      </p:cBhvr>
                                      <p:tavLst>
                                        <p:tav tm="0">
                                          <p:val>
                                            <p:fltVal val="0"/>
                                          </p:val>
                                        </p:tav>
                                        <p:tav tm="100000">
                                          <p:val>
                                            <p:strVal val="#ppt_w"/>
                                          </p:val>
                                        </p:tav>
                                      </p:tavLst>
                                    </p:anim>
                                    <p:anim calcmode="lin" valueType="num">
                                      <p:cBhvr>
                                        <p:cTn id="107" dur="1000" fill="hold"/>
                                        <p:tgtEl>
                                          <p:spTgt spid="42"/>
                                        </p:tgtEl>
                                        <p:attrNameLst>
                                          <p:attrName>ppt_h</p:attrName>
                                        </p:attrNameLst>
                                      </p:cBhvr>
                                      <p:tavLst>
                                        <p:tav tm="0">
                                          <p:val>
                                            <p:fltVal val="0"/>
                                          </p:val>
                                        </p:tav>
                                        <p:tav tm="100000">
                                          <p:val>
                                            <p:strVal val="#ppt_h"/>
                                          </p:val>
                                        </p:tav>
                                      </p:tavLst>
                                    </p:anim>
                                    <p:animEffect transition="in" filter="fade">
                                      <p:cBhvr>
                                        <p:cTn id="10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36" grpId="0" animBg="1"/>
      <p:bldP spid="37" grpId="0" animBg="1"/>
      <p:bldP spid="38" grpId="0" animBg="1"/>
      <p:bldP spid="40" grpId="0" animBg="1"/>
      <p:bldP spid="40" grpId="1" animBg="1"/>
      <p:bldP spid="41" grpId="0" animBg="1"/>
      <p:bldP spid="44" grpId="0" animBg="1"/>
      <p:bldP spid="45" grpId="0" animBg="1"/>
      <p:bldP spid="46" grpId="0" animBg="1"/>
      <p:bldP spid="39" grpId="0" animBg="1"/>
      <p:bldP spid="39" grpId="1" animBg="1"/>
      <p:bldP spid="43" grpId="0" animBg="1"/>
      <p:bldP spid="4" grpId="0" animBg="1"/>
      <p:bldP spid="42" grpId="0" animBg="1"/>
      <p:bldP spid="48" grpId="0" animBg="1"/>
      <p:bldP spid="48" grpId="1" animBg="1"/>
      <p:bldP spid="49"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Choctaws were the first of the Five Tribes to relocate to Indian Territory during 1825-1831, followed in 1832 by the Creeks. Each of these tribe's areas would shortly be co-occupied by another of the Five Tribe</a:t>
            </a:r>
            <a:endParaRPr lang="en-US" dirty="0"/>
          </a:p>
        </p:txBody>
      </p:sp>
      <p:pic>
        <p:nvPicPr>
          <p:cNvPr id="158722" name="Picture 2" descr="http://i8.photobucket.com/albums/a49/DougLoudenback/maps/atlas_choctaw_250.jpg"/>
          <p:cNvPicPr>
            <a:picLocks noChangeAspect="1" noChangeArrowheads="1"/>
          </p:cNvPicPr>
          <p:nvPr/>
        </p:nvPicPr>
        <p:blipFill>
          <a:blip r:embed="rId3"/>
          <a:srcRect/>
          <a:stretch>
            <a:fillRect/>
          </a:stretch>
        </p:blipFill>
        <p:spPr bwMode="auto">
          <a:xfrm>
            <a:off x="1143000" y="1981200"/>
            <a:ext cx="6248400" cy="4673806"/>
          </a:xfrm>
          <a:prstGeom prst="rect">
            <a:avLst/>
          </a:prstGeom>
          <a:noFill/>
        </p:spPr>
      </p:pic>
      <p:sp>
        <p:nvSpPr>
          <p:cNvPr id="4" name="Rectangle 3"/>
          <p:cNvSpPr/>
          <p:nvPr/>
        </p:nvSpPr>
        <p:spPr>
          <a:xfrm>
            <a:off x="2590800" y="1600200"/>
            <a:ext cx="3125151" cy="369332"/>
          </a:xfrm>
          <a:prstGeom prst="rect">
            <a:avLst/>
          </a:prstGeom>
        </p:spPr>
        <p:txBody>
          <a:bodyPr wrap="none">
            <a:spAutoFit/>
          </a:bodyPr>
          <a:lstStyle/>
          <a:p>
            <a:r>
              <a:rPr lang="en-US" dirty="0" smtClean="0"/>
              <a:t>Initial Choctaw Area 1825-1831</a:t>
            </a:r>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4524315"/>
          </a:xfrm>
          <a:prstGeom prst="rect">
            <a:avLst/>
          </a:prstGeom>
        </p:spPr>
        <p:txBody>
          <a:bodyPr wrap="square">
            <a:spAutoFit/>
          </a:bodyPr>
          <a:lstStyle/>
          <a:p>
            <a:r>
              <a:rPr lang="en-US" dirty="0" smtClean="0">
                <a:hlinkClick r:id="rId2"/>
              </a:rPr>
              <a:t>https://en.wikipedia.org/wiki/List_of_Choctaw_treaties</a:t>
            </a:r>
            <a:endParaRPr lang="en-US" dirty="0" smtClean="0"/>
          </a:p>
          <a:p>
            <a:r>
              <a:rPr lang="en-US" b="1" dirty="0" smtClean="0"/>
              <a:t>CHOCTAW	</a:t>
            </a:r>
          </a:p>
          <a:p>
            <a:r>
              <a:rPr lang="en-US" dirty="0" smtClean="0"/>
              <a:t>	By the early 19th century pressure from U.S. southern states, like Georgia, encouraged the procurement of Native American lands. The Treaty of Fort Adams was the first in a series of treaties that ceded Choctaw lands. The Choctaws were relocated from their homeland, now known as the Deep South, to lands west of the Mississippi River. Approximately 15,000 Choctaws made the move to what would be called Indian Territory and then later Oklahoma.</a:t>
            </a:r>
            <a:r>
              <a:rPr lang="en-US" baseline="30000" dirty="0" smtClean="0"/>
              <a:t> </a:t>
            </a:r>
            <a:r>
              <a:rPr lang="en-US" dirty="0" smtClean="0"/>
              <a:t> About 2,500 died along the trail of tears. </a:t>
            </a:r>
          </a:p>
          <a:p>
            <a:r>
              <a:rPr lang="en-US" dirty="0" smtClean="0"/>
              <a:t>	The Treaty of Dancing Rabbit Creek required the Choctaws to sign away the remaining traditional homeland to the United States. There would be three waves of removals starting in 1831. After the final wave of removal in 1833, nearly 6,000 Choctaws chose to stay in the newly formed state of Mississippi.  Despite the grant of citizenship and land to Choctaws that chose to stay, the newly settled European-Americans persistently urged the Mississippi Choctaws to remove, but they refused. Although smaller Choctaw groups can be found throughout the U.S. south, Choctaws are mainly found in Florida, Oklahoma, and Mississippi.</a:t>
            </a:r>
          </a:p>
          <a:p>
            <a:endParaRPr lang="en-US" dirty="0" smtClean="0"/>
          </a:p>
        </p:txBody>
      </p:sp>
      <p:sp useBgFill="1">
        <p:nvSpPr>
          <p:cNvPr id="3" name="Rectangle 2"/>
          <p:cNvSpPr/>
          <p:nvPr/>
        </p:nvSpPr>
        <p:spPr>
          <a:xfrm>
            <a:off x="0" y="4648200"/>
            <a:ext cx="9144000" cy="18097262"/>
          </a:xfrm>
          <a:prstGeom prst="rect">
            <a:avLst/>
          </a:prstGeom>
        </p:spPr>
        <p:txBody>
          <a:bodyPr wrap="square">
            <a:spAutoFit/>
          </a:bodyPr>
          <a:lstStyle/>
          <a:p>
            <a:r>
              <a:rPr lang="en-US" dirty="0" smtClean="0">
                <a:hlinkClick r:id="rId3"/>
              </a:rPr>
              <a:t>https://en.wikipedia.org/wiki/Treaty_of_Dancing_Rabbit_Creek</a:t>
            </a:r>
            <a:endParaRPr lang="en-US" dirty="0" smtClean="0"/>
          </a:p>
          <a:p>
            <a:r>
              <a:rPr lang="en-US" dirty="0" smtClean="0"/>
              <a:t>	The Choctaw were the first of the "Five Civilized Tribes" to be removed from the southeastern United States, as the federal and state governments desired Indian lands to accommodate a growing agrarian American society. The </a:t>
            </a:r>
            <a:r>
              <a:rPr lang="en-US" b="1" i="1" dirty="0" smtClean="0"/>
              <a:t>Treaty of Dancing Rabbit Creek</a:t>
            </a:r>
            <a:r>
              <a:rPr lang="en-US" dirty="0" smtClean="0"/>
              <a:t> was a treaty signed on September 27, 1830, and proclaimed on February 24, 1831, between the Choctaw American Indian tribe and the United States Government. T</a:t>
            </a:r>
          </a:p>
          <a:p>
            <a:r>
              <a:rPr lang="en-US" dirty="0" smtClean="0"/>
              <a:t>	This was the first removal treaty carried into effect under the Indian Removal Act. The treaty ceded about 11 million acres (45,000 km</a:t>
            </a:r>
            <a:r>
              <a:rPr lang="en-US" baseline="30000" dirty="0" smtClean="0"/>
              <a:t>2</a:t>
            </a:r>
            <a:r>
              <a:rPr lang="en-US" dirty="0" smtClean="0"/>
              <a:t>) of the Choctaw Nation in what is now</a:t>
            </a:r>
          </a:p>
          <a:p>
            <a:r>
              <a:rPr lang="en-US" dirty="0" smtClean="0"/>
              <a:t> Mississippi in exchange for about 15 million acres (61,000 km</a:t>
            </a:r>
            <a:r>
              <a:rPr lang="en-US" baseline="30000" dirty="0" smtClean="0"/>
              <a:t>2</a:t>
            </a:r>
            <a:r>
              <a:rPr lang="en-US" dirty="0" smtClean="0"/>
              <a:t>) in the Indian territory, now the state of Oklahoma. The principal Choctaw negotiators were Chief Greenwood </a:t>
            </a:r>
            <a:r>
              <a:rPr lang="en-US" dirty="0" err="1" smtClean="0"/>
              <a:t>LeFlore</a:t>
            </a:r>
            <a:r>
              <a:rPr lang="en-US" dirty="0" smtClean="0"/>
              <a:t>, </a:t>
            </a:r>
          </a:p>
          <a:p>
            <a:r>
              <a:rPr lang="en-US" dirty="0" err="1" smtClean="0"/>
              <a:t>Musholatubbee</a:t>
            </a:r>
            <a:r>
              <a:rPr lang="en-US" dirty="0" smtClean="0"/>
              <a:t>, and </a:t>
            </a:r>
            <a:r>
              <a:rPr lang="en-US" dirty="0" err="1" smtClean="0"/>
              <a:t>Nittucachee</a:t>
            </a:r>
            <a:r>
              <a:rPr lang="en-US" dirty="0" smtClean="0"/>
              <a:t>; the U.S. negotiators were Colonel John Coffee and Secretary of War John Eaton.</a:t>
            </a:r>
          </a:p>
          <a:p>
            <a:r>
              <a:rPr lang="en-US" dirty="0" smtClean="0"/>
              <a:t>	The site of the signing of this treaty is in the southwest corner of Noxubee County; the site was known to the Choctaw as Bok </a:t>
            </a:r>
            <a:r>
              <a:rPr lang="en-US" dirty="0" err="1" smtClean="0"/>
              <a:t>Chukfi</a:t>
            </a:r>
            <a:r>
              <a:rPr lang="en-US" dirty="0" smtClean="0"/>
              <a:t> </a:t>
            </a:r>
            <a:r>
              <a:rPr lang="en-US" dirty="0" err="1" smtClean="0"/>
              <a:t>Ahilha</a:t>
            </a:r>
            <a:r>
              <a:rPr lang="en-US" dirty="0" smtClean="0"/>
              <a:t> (creek "</a:t>
            </a:r>
            <a:r>
              <a:rPr lang="en-US" dirty="0" err="1" smtClean="0"/>
              <a:t>bok</a:t>
            </a:r>
            <a:r>
              <a:rPr lang="en-US" dirty="0" smtClean="0"/>
              <a:t>" rabbit "</a:t>
            </a:r>
            <a:r>
              <a:rPr lang="en-US" dirty="0" err="1" smtClean="0"/>
              <a:t>chukfi</a:t>
            </a:r>
            <a:r>
              <a:rPr lang="en-US" dirty="0" smtClean="0"/>
              <a:t>" place to dance "</a:t>
            </a:r>
            <a:r>
              <a:rPr lang="en-US" dirty="0" err="1" smtClean="0"/>
              <a:t>a+hilha</a:t>
            </a:r>
            <a:r>
              <a:rPr lang="en-US" dirty="0" smtClean="0"/>
              <a:t>" or Dancing Rabbit Creek). The Treaty of Dancing Rabbit Creek was the last major land cession treaty signed by the Choctaw.</a:t>
            </a:r>
            <a:r>
              <a:rPr lang="en-US" baseline="30000" dirty="0" smtClean="0"/>
              <a:t> </a:t>
            </a:r>
            <a:r>
              <a:rPr lang="en-US" dirty="0" smtClean="0"/>
              <a:t> With ratification by the U.S. Congress in 1831, the treaty allowed those Choctaw who chose to remain in Mississippi to become the first major non-European ethnic group to gain recognition as U.S. citizens.</a:t>
            </a:r>
          </a:p>
          <a:p>
            <a:r>
              <a:rPr lang="en-US" dirty="0" smtClean="0"/>
              <a:t>	The commissioners met with the chiefs and headmen on September 15, 1830, at Dancing Rabbit Creek.</a:t>
            </a:r>
            <a:r>
              <a:rPr lang="en-US" baseline="30000" dirty="0" smtClean="0"/>
              <a:t> </a:t>
            </a:r>
            <a:r>
              <a:rPr lang="en-US" dirty="0" smtClean="0"/>
              <a:t>  In a carnival-like atmosphere, the US officials explained the policy of removal through interpreters to an audience of 6,000 men, women and children.</a:t>
            </a:r>
            <a:r>
              <a:rPr lang="en-US" baseline="30000" dirty="0" smtClean="0"/>
              <a:t> </a:t>
            </a:r>
            <a:r>
              <a:rPr lang="en-US" dirty="0" smtClean="0"/>
              <a:t> The Choctaws faced migration west of the Mississippi River or submitting to U.S. and state law as citizens. The treaty would sign away the remaining traditional homeland to the United States; however, a provision in the treaty made removal more acceptable.</a:t>
            </a:r>
          </a:p>
          <a:p>
            <a:r>
              <a:rPr lang="en-US" dirty="0" smtClean="0"/>
              <a:t>	The Treaty of Dancing Rabbit Creek was one of the largest land transfers ever signed between the United States Government and American Indians in time of peace. The Choctaw ceded their remaining traditional homeland to the United States. Article 14 allowed for some Choctaw to remain in the state of Mississippi, if they wanted to become citizens:</a:t>
            </a:r>
          </a:p>
          <a:p>
            <a:pPr marL="457200">
              <a:tabLst>
                <a:tab pos="8294688" algn="l"/>
              </a:tabLst>
            </a:pPr>
            <a:r>
              <a:rPr lang="en-US" i="1" dirty="0" smtClean="0"/>
              <a:t>"ART. XIV. Each Choctaw head of a family being desirous to remain and become a citizen of the States, shall be permitted to do so, by signifying his intention to the Agent within six months from the ratification of this Treaty, and he or she shall thereupon be entitled to a reservation of one section of six hundred and forty acres of land, to be bounded by sectional lines of survey; in like manner shall be entitled to one half that quantity for each unmarried child which is living with him over ten years of age; and a quarter section to such child as may be under 10 years of age, to adjoin the location of the parent. If they reside upon said lands intending to become citizens of the States for five years after the ratification of this Treaty, in that case a grant in fee simple shall issue; said reservation shall include the present improvement of the head of the family, or a portion of it. Persons who claim under this article shall not lose the privilege of a Choctaw citizen, but if they ever remove are not to be entitled to any portion of the Choctaw annuity.“</a:t>
            </a:r>
          </a:p>
          <a:p>
            <a:r>
              <a:rPr lang="en-US" dirty="0" smtClean="0"/>
              <a:t>	After ceding nearly 11,000,000 acres (45,000 km</a:t>
            </a:r>
            <a:r>
              <a:rPr lang="en-US" baseline="30000" dirty="0" smtClean="0"/>
              <a:t>2</a:t>
            </a:r>
            <a:r>
              <a:rPr lang="en-US" dirty="0" smtClean="0"/>
              <a:t>), the Choctaw emigrated in three stages: the first in the fall of 1831, the second in 1832 and the last in 1833.</a:t>
            </a:r>
            <a:r>
              <a:rPr lang="en-US" baseline="30000" dirty="0" smtClean="0"/>
              <a:t> </a:t>
            </a:r>
            <a:r>
              <a:rPr lang="en-US" dirty="0" smtClean="0"/>
              <a:t> Around 15,000 Choctaws left the old Choctaw Nation for the Indian Territory – much of the state of Oklahoma today.</a:t>
            </a:r>
            <a:r>
              <a:rPr lang="en-US" baseline="30000" dirty="0" smtClean="0"/>
              <a:t> </a:t>
            </a:r>
            <a:r>
              <a:rPr lang="en-US" dirty="0" smtClean="0"/>
              <a:t>The Choctaw word </a:t>
            </a:r>
            <a:r>
              <a:rPr lang="en-US" i="1" dirty="0" smtClean="0"/>
              <a:t>Oklahoma</a:t>
            </a:r>
            <a:r>
              <a:rPr lang="en-US" dirty="0" smtClean="0"/>
              <a:t> means "red people".</a:t>
            </a:r>
          </a:p>
          <a:p>
            <a:r>
              <a:rPr lang="en-US" dirty="0" smtClean="0"/>
              <a:t>	Late twentieth-century estimates are that between 5,000–6,000 Choctaws remained in Mississippi in 1831 after the first removal.</a:t>
            </a:r>
            <a:r>
              <a:rPr lang="en-US" baseline="30000" dirty="0" smtClean="0"/>
              <a:t> </a:t>
            </a:r>
            <a:r>
              <a:rPr lang="en-US" dirty="0" smtClean="0"/>
              <a:t> For the next ten years they were objects of increasing legal conflict, harassment, and intimidation. The Choctaw describe their situation in 1849,</a:t>
            </a:r>
          </a:p>
          <a:p>
            <a:r>
              <a:rPr lang="en-US" dirty="0" smtClean="0"/>
              <a:t>	The removals continued well into the early 20th century. In 1903, three hundred Mississippi Choctaws were persuaded to move to the Nation in Oklahoma. The Choctaw did not gain a delegate on the floor of the U.S. House of Representative.  Greenwood </a:t>
            </a:r>
            <a:r>
              <a:rPr lang="en-US" dirty="0" err="1" smtClean="0"/>
              <a:t>LeFlore</a:t>
            </a:r>
            <a:r>
              <a:rPr lang="en-US" dirty="0" smtClean="0"/>
              <a:t>, a Choctaw leader, stayed in Mississippi, where he was elected to the Mississippi House of Representatives and Senate.</a:t>
            </a:r>
          </a:p>
          <a:p>
            <a:r>
              <a:rPr lang="en-US" dirty="0" smtClean="0"/>
              <a:t>	The Choctaw Nation continued to thrive until Oklahoma was created as a state. Their government was dismantled under the Curtis Act, along with those of other Native American nations in the former Indian Territory, in order to permit the admission of Oklahoma as a state. Their communal lands were divided and allotted to individual households under the Dawes Act to increase assimilation as American-style farmers. The US declared communal land remaining after allotment to be surplus and sold it to American settlers. In the twentieth century, the Choctaw reorganized and were recognized by the government as the Choctaw Nation.</a:t>
            </a:r>
          </a:p>
          <a:p>
            <a:r>
              <a:rPr lang="en-US" dirty="0" smtClean="0"/>
              <a:t>	The descendants of the Choctaw who stayed in Mississippi reorganized themselves as the Mississippi Band of Choctaw Indians in 1945 and gained federal recognition.</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http://nativeamericannetroots.net/diary/1034</a:t>
            </a:r>
            <a:endParaRPr lang="en-US" dirty="0" smtClean="0"/>
          </a:p>
          <a:p>
            <a:pPr fontAlgn="base"/>
            <a:r>
              <a:rPr lang="en-US" b="1" dirty="0" smtClean="0"/>
              <a:t>The Choctaw Removals:</a:t>
            </a:r>
          </a:p>
          <a:p>
            <a:pPr fontAlgn="base"/>
            <a:r>
              <a:rPr lang="en-US" dirty="0" smtClean="0"/>
              <a:t>	In December of 1830, 400 individuals left for the west. This initial group was composed of Choctaw captains and high-ranking warriors who felt that they could sell their lands for a handsome price at this time and feared that if they delayed the land values would decrease.</a:t>
            </a:r>
          </a:p>
          <a:p>
            <a:pPr fontAlgn="base"/>
            <a:r>
              <a:rPr lang="en-US" dirty="0" smtClean="0"/>
              <a:t>	A second group of about 4,000 left in 1831. They were transported by steamboat as far as possible up the Arkansas and Ouachita Rivers. They arrived at their new homes after a five month journey. Many of them were sick and all of them were exhausted and discouraged.</a:t>
            </a:r>
          </a:p>
          <a:p>
            <a:pPr fontAlgn="base"/>
            <a:r>
              <a:rPr lang="en-US" dirty="0" smtClean="0"/>
              <a:t>	In 1832, the removal of the remaining Mississippi Choctaw was turned over to the army. Under orders to economize, rations were decreased and transportation was provided only for the very young and those who were very sick. 9,000 Choctaw were removed, most of whom walked all the way to their new homes. They had no time to prepare for the trip and were told that the American government would provide all supplies. They were issued one blanket per family (there were an average of six people per family). They were forced by the government to leave during the winter and en route they encountered a snow storm. Ice flows prevented them from crossing the Mississippi River and they huddled in the freezing rain for several days. Many died of starvation and exposure. During the 350 mile forced march, in which many did not have shoes to wear, it was estimated that 2,500 died. The Choctaw were not allowed to care for the bodies of the dead in their traditional way. Instead, the Americans forced them to bury the dead in a European fashion.</a:t>
            </a:r>
          </a:p>
          <a:p>
            <a:endParaRPr lang="en-US"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
            <a:ext cx="9144000" cy="34594800"/>
          </a:xfrm>
          <a:prstGeom prst="rect">
            <a:avLst/>
          </a:prstGeom>
        </p:spPr>
        <p:txBody>
          <a:bodyPr wrap="square">
            <a:spAutoFit/>
          </a:bodyPr>
          <a:lstStyle/>
          <a:p>
            <a:r>
              <a:rPr lang="en-US" dirty="0" smtClean="0">
                <a:hlinkClick r:id="rId2"/>
              </a:rPr>
              <a:t>http://www.mshistorynow.mdah.ms.gov/articles/12/mushulatubbee-and-choctaw-removal-chiefs-confront-a-changing-world</a:t>
            </a:r>
            <a:endParaRPr lang="en-US" dirty="0" smtClean="0"/>
          </a:p>
          <a:p>
            <a:r>
              <a:rPr lang="en-US" dirty="0" smtClean="0"/>
              <a:t>	The Mississippi Legislature passed a resolution that went into effect in January 1830 extending its jurisdiction over Choctaw and Chickasaw territories within the state. Many Indians opposed this move and appealed to the United States government for assistance. Others accepted this new state of affairs and sought the best terms possible. With the passage by </a:t>
            </a:r>
          </a:p>
          <a:p>
            <a:r>
              <a:rPr lang="en-US" dirty="0" smtClean="0"/>
              <a:t>the U.S. Congress of the Indian Removal Act that same year, the legal mechanisms were put in place for President Andrew Jackson to negotiate with Indian groups for their deportation.</a:t>
            </a:r>
          </a:p>
          <a:p>
            <a:r>
              <a:rPr lang="en-US" dirty="0" smtClean="0"/>
              <a:t>	The Choctaws, Mississippi's largest Indian group, were the first southeastern Indians to accept removal with the Treaty of Dancing Rabbit Creek in September 1830. The treaty provided that the Choctaws would receive land west of the Mississippi River in exchange for the remaining Choctaw lands in Mississippi. The Choctaws were given three years to leave Mississippi.</a:t>
            </a:r>
          </a:p>
          <a:p>
            <a:r>
              <a:rPr lang="en-US" dirty="0" smtClean="0"/>
              <a:t>	In the winter of 1830, Choctaws began migrating to Indian Territory (later Oklahoma) along the “trail of tears.” The westward migrations continued over the following decades, and Indians remaining in Mississippi were forced to relinquish their communal land-holdings in return for small individually owned allotments.</a:t>
            </a:r>
          </a:p>
          <a:p>
            <a:r>
              <a:rPr lang="en-US" dirty="0" smtClean="0"/>
              <a:t>	Non-Indians rushed into the former Choctaw lands in Mississippi after 1830, producing the era often referred to in Mississippi history as the “flush times.” Removal was a complicated process that found Indians and Euro-Americans on both sides of the fence: some people of both groups opposed removal, while others supported it.</a:t>
            </a:r>
          </a:p>
          <a:p>
            <a:r>
              <a:rPr lang="en-US" dirty="0" smtClean="0"/>
              <a:t>	Any attempt to understand Indian removal must include the role of Indian leaders such as Choctaw Chief </a:t>
            </a:r>
            <a:r>
              <a:rPr lang="en-US" dirty="0" err="1" smtClean="0"/>
              <a:t>Mushulatubbee</a:t>
            </a:r>
            <a:r>
              <a:rPr lang="en-US" dirty="0" smtClean="0"/>
              <a:t>. Even though other Choctaws made their voices heard, chiefs negotiated with the United States government and signed the removal treaty. The reasons they agreed to such a drastic measure tells us much about their priorities and about their reactions to a rapidly changing world.</a:t>
            </a:r>
          </a:p>
          <a:p>
            <a:r>
              <a:rPr lang="en-US" dirty="0" smtClean="0"/>
              <a:t>	During his career, </a:t>
            </a:r>
            <a:r>
              <a:rPr lang="en-US" dirty="0" err="1" smtClean="0"/>
              <a:t>Mushulatubbee</a:t>
            </a:r>
            <a:r>
              <a:rPr lang="en-US" dirty="0" smtClean="0"/>
              <a:t>, a leading chief of the Choctaw eastern division, supported three treaties that yielded Choctaw lands to the United States. From at least the eighteenth century there existed among the Choctaws three principal geographic and political divisions: the western, eastern, and Six Towns (or southern) divisions. The western division villages were scattered around the upper Pearl River watershed, the eastern division towns were located around the upper Chickasawhay River and lower Tombigbee River watersheds, and the Six Towns were distributed along the upper Leaf River and mid-Chickasawhay River watersheds.</a:t>
            </a:r>
          </a:p>
          <a:p>
            <a:r>
              <a:rPr lang="en-US" dirty="0" smtClean="0"/>
              <a:t>These divisions reflected the diverse ethnic origins and makeup of the Choctaws. Originally, the Choctaws were separate societies located throughout east-central Mississippi and west-central Alabama. These independent societies first joined together sometime after 1540 (when Hernando de Soto's expedition ravaged the Southeast with disease) and before 1699 (when the French arrived on the Gulf Coast). Each district maintained its own group of chiefs and other leaders well into the nineteenth century.</a:t>
            </a:r>
          </a:p>
          <a:p>
            <a:r>
              <a:rPr lang="en-US" dirty="0" smtClean="0"/>
              <a:t>	</a:t>
            </a:r>
            <a:r>
              <a:rPr lang="en-US" dirty="0" err="1" smtClean="0"/>
              <a:t>Mushulatubbee</a:t>
            </a:r>
            <a:r>
              <a:rPr lang="en-US" dirty="0" smtClean="0"/>
              <a:t> had become a chief after the death of his maternal uncle Mingo </a:t>
            </a:r>
            <a:r>
              <a:rPr lang="en-US" dirty="0" err="1" smtClean="0"/>
              <a:t>Homastubby</a:t>
            </a:r>
            <a:r>
              <a:rPr lang="en-US" dirty="0" smtClean="0"/>
              <a:t> in 1809. </a:t>
            </a:r>
            <a:r>
              <a:rPr lang="en-US" dirty="0" err="1" smtClean="0"/>
              <a:t>Mushulatubbee</a:t>
            </a:r>
            <a:r>
              <a:rPr lang="en-US" dirty="0" smtClean="0"/>
              <a:t> had earned the right to represent the eastern division as a chief by following the traditional Choctaw route to male success: he had distinguished himself in the spiritual realm by becoming an accomplished warrior and war leader, particularly during fighting against the Osage and Caddo Indians west of the Mississippi River.</a:t>
            </a:r>
          </a:p>
          <a:p>
            <a:r>
              <a:rPr lang="en-US" dirty="0" smtClean="0"/>
              <a:t>	Until the late 1700s, Choctaws and their chiefs acquired European manufactured items, such as essential guns and wool cloth, by trading deerskins and other items to fur traders. By the early 1800s, however, deer were becoming scarce within present-day Mississippi, requiring the Choctaws to hunt west of the Mississippi River.</a:t>
            </a:r>
          </a:p>
          <a:p>
            <a:r>
              <a:rPr lang="en-US" dirty="0" smtClean="0"/>
              <a:t>	Because of the scarcity of deer and the mounting Choctaw trade debts incurred by the Choctaws as a whole, chiefs such as </a:t>
            </a:r>
            <a:r>
              <a:rPr lang="en-US" dirty="0" err="1" smtClean="0"/>
              <a:t>Mushulatubbee</a:t>
            </a:r>
            <a:r>
              <a:rPr lang="en-US" dirty="0" smtClean="0"/>
              <a:t> sought new ways to maintain access to Euro-American goods, to generate income, and to augment their high status. Chiefs and other Choctaws who gained access to large quantities of manufactured goods could redistribute them to family and followers, thus securing power through reciprocal obligations. Moreover, early nineteenth-century chiefs recognized that American society paid the greatest respect to persons who controlled the most wealth. They knew that they must have material wealth to be taken seriously by the United States.</a:t>
            </a:r>
          </a:p>
          <a:p>
            <a:r>
              <a:rPr lang="en-US" dirty="0" smtClean="0"/>
              <a:t>	Thus, Choctaws, like </a:t>
            </a:r>
            <a:r>
              <a:rPr lang="en-US" dirty="0" err="1" smtClean="0"/>
              <a:t>Mushulatubbee</a:t>
            </a:r>
            <a:r>
              <a:rPr lang="en-US" dirty="0" smtClean="0"/>
              <a:t> and his family, entered the emerging market economy of early nineteenth-century America by raising and selling livestock and horses, owning African-American slaves, cultivating cotton, and marketing food products, baskets, and other sundry items. Beginning in 1819, </a:t>
            </a:r>
            <a:r>
              <a:rPr lang="en-US" dirty="0" err="1" smtClean="0"/>
              <a:t>Mushulatubbee</a:t>
            </a:r>
            <a:r>
              <a:rPr lang="en-US" dirty="0" smtClean="0"/>
              <a:t> and other chiefs welcomed Christian missionaries into the Choctaw nation. From the missionaries, Choctaw chiefs and their families learned the English language, basic math, Christian teachings, new farming techniques, and other business-related skills.</a:t>
            </a:r>
          </a:p>
          <a:p>
            <a:r>
              <a:rPr lang="en-US" dirty="0" smtClean="0"/>
              <a:t>	Although nearly every chief and elite Choctaw family pursued this basic outline of economic reform in the early nineteenth century, it did not mean they agreed with one another on other important issues. Factionalism ran rampant among Choctaw leaders as some of them sought to enhance their own position and power at the expense of more traditionally minded chiefs like </a:t>
            </a:r>
            <a:r>
              <a:rPr lang="en-US" dirty="0" err="1" smtClean="0"/>
              <a:t>Mushulatubbee</a:t>
            </a:r>
            <a:r>
              <a:rPr lang="en-US" dirty="0" smtClean="0"/>
              <a:t>.</a:t>
            </a:r>
          </a:p>
          <a:p>
            <a:r>
              <a:rPr lang="en-US" dirty="0" smtClean="0"/>
              <a:t>	Even though </a:t>
            </a:r>
            <a:r>
              <a:rPr lang="en-US" dirty="0" err="1" smtClean="0"/>
              <a:t>Mushulatubbee</a:t>
            </a:r>
            <a:r>
              <a:rPr lang="en-US" dirty="0" smtClean="0"/>
              <a:t> realized the deerskin trade was nearing its end, he remained devoted to a traditional political arrangement. Tradition required that leadership positions be inherited through the female line, that each of the three divisions retain autonomy, and that chiefs distributed goods and favors to their family and friends. His opponents, such as David Folsom and his family, claimed the right to lead even though they had never demonstrated their mastery of spiritual powers through war exploits or other traditional means.</a:t>
            </a:r>
          </a:p>
          <a:p>
            <a:r>
              <a:rPr lang="en-US" dirty="0" smtClean="0"/>
              <a:t>Folsom was a son of deerskin trader Nathaniel Folsom and his Choctaw wife, and a distant cousin of </a:t>
            </a:r>
            <a:r>
              <a:rPr lang="en-US" dirty="0" err="1" smtClean="0"/>
              <a:t>Mushulatubbee</a:t>
            </a:r>
            <a:r>
              <a:rPr lang="en-US" dirty="0" smtClean="0"/>
              <a:t>. His wife, Rhoda Nail, was also the offspring of a European trader and Choctaw mother. </a:t>
            </a:r>
            <a:r>
              <a:rPr lang="en-US" dirty="0" err="1" smtClean="0"/>
              <a:t>Mushulatubbee's</a:t>
            </a:r>
            <a:r>
              <a:rPr lang="en-US" dirty="0" smtClean="0"/>
              <a:t> opponents' claim to power rested wholly within the material realm. These aspiring rulers sought a constitutional government that established a council of chiefs over the entire nation, supported private property ownership, initiated a new police force, and promoted inheritance through the male line.</a:t>
            </a:r>
          </a:p>
          <a:p>
            <a:r>
              <a:rPr lang="en-US" dirty="0" smtClean="0"/>
              <a:t>	As both sides sought to gain their peoples' confidence, </a:t>
            </a:r>
            <a:r>
              <a:rPr lang="en-US" dirty="0" err="1" smtClean="0"/>
              <a:t>Mushulatubbee</a:t>
            </a:r>
            <a:r>
              <a:rPr lang="en-US" dirty="0" smtClean="0"/>
              <a:t> ended up supporting removal and land cessions as a tactic to bolster his notion of leadership. Beginning with the 1816 treaty between the Choctaws and the United States, </a:t>
            </a:r>
            <a:r>
              <a:rPr lang="en-US" dirty="0" err="1" smtClean="0"/>
              <a:t>Mushulatubbee</a:t>
            </a:r>
            <a:r>
              <a:rPr lang="en-US" dirty="0" smtClean="0"/>
              <a:t> was a signatory to land cessions that brought him gifts from the Americans. He then doled out these gifts to his supporters in the eastern division and to similarly minded folks in the western division. Traditionally, chiefs used such offerings to build up good will and reciprocal obligations.</a:t>
            </a:r>
          </a:p>
          <a:p>
            <a:r>
              <a:rPr lang="en-US" dirty="0" smtClean="0"/>
              <a:t>	In 1820 </a:t>
            </a:r>
            <a:r>
              <a:rPr lang="en-US" dirty="0" err="1" smtClean="0"/>
              <a:t>Mushulatubbee</a:t>
            </a:r>
            <a:r>
              <a:rPr lang="en-US" dirty="0" smtClean="0"/>
              <a:t> supported the Treaty of </a:t>
            </a:r>
            <a:r>
              <a:rPr lang="en-US" dirty="0" err="1" smtClean="0"/>
              <a:t>Doak's</a:t>
            </a:r>
            <a:r>
              <a:rPr lang="en-US" dirty="0" smtClean="0"/>
              <a:t> Stand that provided the Choctaws with land west of the Mississippi River (present-day Arkansas) in exchange for another cession of land in Mississippi and Alabama to the United States. Because few Choctaws emigrated to the new territory and since Americans had illegally claimed much of that land, </a:t>
            </a:r>
            <a:r>
              <a:rPr lang="en-US" dirty="0" err="1" smtClean="0"/>
              <a:t>Mushulatubbee</a:t>
            </a:r>
            <a:r>
              <a:rPr lang="en-US" dirty="0" smtClean="0"/>
              <a:t> and other leaders journeyed to Washington, D.C., in 1824 to cede that land back to the United States in return for further payments. </a:t>
            </a:r>
          </a:p>
          <a:p>
            <a:r>
              <a:rPr lang="en-US" dirty="0" smtClean="0"/>
              <a:t>	Meanwhile, the </a:t>
            </a:r>
            <a:r>
              <a:rPr lang="en-US" dirty="0" err="1" smtClean="0"/>
              <a:t>Folsoms</a:t>
            </a:r>
            <a:r>
              <a:rPr lang="en-US" dirty="0" smtClean="0"/>
              <a:t> and other opponents of </a:t>
            </a:r>
            <a:r>
              <a:rPr lang="en-US" dirty="0" err="1" smtClean="0"/>
              <a:t>Mushulatubbee</a:t>
            </a:r>
            <a:r>
              <a:rPr lang="en-US" dirty="0" smtClean="0"/>
              <a:t> set themselves up as defenders of Choctaw lands and rights by publicly deriding him for this cession. The tactic worked in the short run. </a:t>
            </a:r>
            <a:r>
              <a:rPr lang="en-US" dirty="0" err="1" smtClean="0"/>
              <a:t>Mushulatubbee</a:t>
            </a:r>
            <a:r>
              <a:rPr lang="en-US" dirty="0" smtClean="0"/>
              <a:t> was deposed from power and replaced by his nemesis David Folsom.</a:t>
            </a:r>
          </a:p>
          <a:p>
            <a:r>
              <a:rPr lang="en-US" dirty="0" smtClean="0"/>
              <a:t>	In the five years leading up to the Treaty of Dancing Rabbit Creek, </a:t>
            </a:r>
            <a:r>
              <a:rPr lang="en-US" dirty="0" err="1" smtClean="0"/>
              <a:t>Mushulatubbee</a:t>
            </a:r>
            <a:r>
              <a:rPr lang="en-US" dirty="0" smtClean="0"/>
              <a:t> let it be known to the Americans that he would support removal if they would, in turn, recognize him as the legitimate leader of the eastern division. Conversely, he also began to condemn the Christian missionaries and leaders like Folsom for abandoning traditional Choctaw ideology in favor of the cultural and moral traits of Americans. </a:t>
            </a:r>
          </a:p>
          <a:p>
            <a:r>
              <a:rPr lang="en-US" dirty="0" smtClean="0"/>
              <a:t>	Although he supported removal, </a:t>
            </a:r>
            <a:r>
              <a:rPr lang="en-US" dirty="0" err="1" smtClean="0"/>
              <a:t>Mushulatubbee</a:t>
            </a:r>
            <a:r>
              <a:rPr lang="en-US" dirty="0" smtClean="0"/>
              <a:t> appealed to the majority of Choctaw people as a champion of traditional rights. Thus, when the new western division leader Greenwood </a:t>
            </a:r>
            <a:r>
              <a:rPr lang="en-US" dirty="0" err="1" smtClean="0"/>
              <a:t>LeFlore</a:t>
            </a:r>
            <a:r>
              <a:rPr lang="en-US" dirty="0" smtClean="0"/>
              <a:t>, with the support of his allies the </a:t>
            </a:r>
            <a:r>
              <a:rPr lang="en-US" dirty="0" err="1" smtClean="0"/>
              <a:t>Folsoms</a:t>
            </a:r>
            <a:r>
              <a:rPr lang="en-US" dirty="0" smtClean="0"/>
              <a:t>, named himself head of the entire Choctaw nation in early 1830, </a:t>
            </a:r>
            <a:r>
              <a:rPr lang="en-US" dirty="0" err="1" smtClean="0"/>
              <a:t>Mushulatubbee</a:t>
            </a:r>
            <a:r>
              <a:rPr lang="en-US" dirty="0" smtClean="0"/>
              <a:t> condemned him so vociferously that the two sides nearly fought a pitched battle before </a:t>
            </a:r>
            <a:r>
              <a:rPr lang="en-US" dirty="0" err="1" smtClean="0"/>
              <a:t>LeFlore</a:t>
            </a:r>
            <a:r>
              <a:rPr lang="en-US" dirty="0" smtClean="0"/>
              <a:t> backed down.</a:t>
            </a:r>
          </a:p>
          <a:p>
            <a:r>
              <a:rPr lang="en-US" dirty="0" smtClean="0"/>
              <a:t>	Greenwood </a:t>
            </a:r>
            <a:r>
              <a:rPr lang="en-US" dirty="0" err="1" smtClean="0"/>
              <a:t>LeFlore's</a:t>
            </a:r>
            <a:r>
              <a:rPr lang="en-US" dirty="0" smtClean="0"/>
              <a:t> father, Louis, was French and his mother, Rebecca, was of mixed French-English-Choctaw heritage and related to the Six Towns leader Pushmataha. Leaders such as </a:t>
            </a:r>
            <a:r>
              <a:rPr lang="en-US" dirty="0" err="1" smtClean="0"/>
              <a:t>LeFlore</a:t>
            </a:r>
            <a:r>
              <a:rPr lang="en-US" dirty="0" smtClean="0"/>
              <a:t> and Folsom promoted American-style education for their children and participated eagerly in the developing plantation economy of early Mississippi. Their attempts to replace traditional Choctaw notions of inheritance, government, and culture brought them into conflict with other chiefs like </a:t>
            </a:r>
            <a:r>
              <a:rPr lang="en-US" dirty="0" err="1" smtClean="0"/>
              <a:t>Mushulatubbee</a:t>
            </a:r>
            <a:r>
              <a:rPr lang="en-US" dirty="0" smtClean="0"/>
              <a:t> who, although also participating in the new market economy, espoused traditional notions of culture and authority.</a:t>
            </a:r>
          </a:p>
          <a:p>
            <a:r>
              <a:rPr lang="en-US" dirty="0" smtClean="0"/>
              <a:t>	Indeed, </a:t>
            </a:r>
            <a:r>
              <a:rPr lang="en-US" dirty="0" err="1" smtClean="0"/>
              <a:t>Mushulatubbee</a:t>
            </a:r>
            <a:r>
              <a:rPr lang="en-US" dirty="0" smtClean="0"/>
              <a:t> embodied contradiction. He supported removal and traditional prerogatives at the same time. Even though he signed the Treaty of Dancing Rabbit Creek and migrated with his people to the west, </a:t>
            </a:r>
            <a:r>
              <a:rPr lang="en-US" dirty="0" err="1" smtClean="0"/>
              <a:t>Mushulatubbee</a:t>
            </a:r>
            <a:r>
              <a:rPr lang="en-US" dirty="0" smtClean="0"/>
              <a:t> blamed men like Folsom and </a:t>
            </a:r>
            <a:r>
              <a:rPr lang="en-US" dirty="0" err="1" smtClean="0"/>
              <a:t>LeFlore</a:t>
            </a:r>
            <a:r>
              <a:rPr lang="en-US" dirty="0" smtClean="0"/>
              <a:t> for the event. He also steadfastly refused to allow missionaries among his eastern division people in the west. He died of smallpox in 1838.</a:t>
            </a:r>
          </a:p>
          <a:p>
            <a:r>
              <a:rPr lang="en-US" dirty="0" smtClean="0"/>
              <a:t>	Once Choctaw chiefs became enmeshed in the American market system, they found their options severely limited as Americans tightened their grip on Choctaw lands. The key question with regard to Indian removal is not whether or not chiefs like </a:t>
            </a:r>
            <a:r>
              <a:rPr lang="en-US" dirty="0" err="1" smtClean="0"/>
              <a:t>Mushulatubbee</a:t>
            </a:r>
            <a:r>
              <a:rPr lang="en-US" dirty="0" smtClean="0"/>
              <a:t> were “sell-outs.” Instead, the question is whether they realized that their successful participation in the economy and politics of the United States would only increase their dependence upon that same nation and thus help to create the mess they found themselves in by 1830.</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https://en.wikipedia.org/wiki/Choctaw_Trail_of_Tears</a:t>
            </a:r>
            <a:endParaRPr lang="en-US" dirty="0" smtClean="0"/>
          </a:p>
          <a:p>
            <a:r>
              <a:rPr lang="en-US" dirty="0" smtClean="0"/>
              <a:t>	After ceding nearly 11,000,000 acres (45,000 km</a:t>
            </a:r>
            <a:r>
              <a:rPr lang="en-US" baseline="30000" dirty="0" smtClean="0"/>
              <a:t>2</a:t>
            </a:r>
            <a:r>
              <a:rPr lang="en-US" dirty="0" smtClean="0"/>
              <a:t>), the Choctaw emigrated in three stages: the first in the fall of 1831, the second in 1832 and the last in 1833.</a:t>
            </a:r>
            <a:r>
              <a:rPr lang="en-US" baseline="30000" dirty="0" smtClean="0"/>
              <a:t> </a:t>
            </a:r>
            <a:r>
              <a:rPr lang="en-US" dirty="0" smtClean="0"/>
              <a:t>The Treaty of Dancing Rabbit Creek was ratified by the U.S. Senate on February 25, 1830, and the U.S. President Andrew Jackson was anxious to make it a model of removal.</a:t>
            </a:r>
          </a:p>
          <a:p>
            <a:r>
              <a:rPr lang="en-US" dirty="0" smtClean="0"/>
              <a:t>	The first wave of removal suffered the most. The second and third wave "sowed their fields promptly and experienced fewer hardships than the Indians of most of the other expatriated tribes.“</a:t>
            </a:r>
            <a:r>
              <a:rPr lang="en-US" baseline="30000" dirty="0" smtClean="0"/>
              <a:t>  </a:t>
            </a:r>
            <a:r>
              <a:rPr lang="en-US" dirty="0" smtClean="0"/>
              <a:t>Removal continued throughout the 19th century.  In 1846 1,000 Choctaw removed, and by 1930 1,665 remained in Mississippi.</a:t>
            </a:r>
          </a:p>
          <a:p>
            <a:r>
              <a:rPr lang="en-US" dirty="0" smtClean="0"/>
              <a:t>	Nearly 15,000 Choctaws together with 1000 slaves made the move to what would be called Indian Territory and then later Oklahoma. The population transfer occurred in three migrations during the 1831-33 period including the devastating winter blizzard of 1830-31 and the cholera epidemic of 1832.</a:t>
            </a:r>
            <a:r>
              <a:rPr lang="en-US" baseline="30000" dirty="0" smtClean="0"/>
              <a:t> </a:t>
            </a:r>
            <a:r>
              <a:rPr lang="en-US" dirty="0" smtClean="0"/>
              <a:t> About 2,500 died along the trail of tears.  Approximately 5,000–6,000 Choctaws remained in Mississippi in 1831 after the initial removal efforts.</a:t>
            </a:r>
            <a:r>
              <a:rPr lang="en-US" baseline="30000" dirty="0" smtClean="0"/>
              <a:t> </a:t>
            </a:r>
            <a:r>
              <a:rPr lang="en-US" dirty="0" smtClean="0"/>
              <a:t> For the next ten years they were objects of increasing legal conflict, harassment, and intimidation. The removals continued well into the early 20th century. In 1903, three hundred Mississippi Choctaws were persuaded to move to the Nation in Oklahoma.</a:t>
            </a:r>
            <a:endParaRPr lang="en-US" dirty="0"/>
          </a:p>
        </p:txBody>
      </p:sp>
      <p:sp useBgFill="1">
        <p:nvSpPr>
          <p:cNvPr id="3" name="Rectangle 2"/>
          <p:cNvSpPr/>
          <p:nvPr/>
        </p:nvSpPr>
        <p:spPr>
          <a:xfrm>
            <a:off x="0" y="5029200"/>
            <a:ext cx="9144000" cy="13634502"/>
          </a:xfrm>
          <a:prstGeom prst="rect">
            <a:avLst/>
          </a:prstGeom>
        </p:spPr>
        <p:txBody>
          <a:bodyPr wrap="square">
            <a:spAutoFit/>
          </a:bodyPr>
          <a:lstStyle/>
          <a:p>
            <a:r>
              <a:rPr lang="en-US" dirty="0" smtClean="0">
                <a:hlinkClick r:id="rId3"/>
              </a:rPr>
              <a:t>https://www.warpaths2peacepipes.com/history-of-native-americans/trail-of-tears-map.htm</a:t>
            </a:r>
            <a:endParaRPr lang="en-US" dirty="0" smtClean="0"/>
          </a:p>
          <a:p>
            <a:r>
              <a:rPr lang="en-US" dirty="0" smtClean="0"/>
              <a:t>In 1831, tens of thousands of Choctaw walked the 800-kilometer journey to Oklahoma and many died.</a:t>
            </a:r>
            <a:r>
              <a:rPr lang="en-US" baseline="30000" dirty="0" smtClean="0"/>
              <a:t> </a:t>
            </a:r>
            <a:r>
              <a:rPr lang="en-US" dirty="0" smtClean="0"/>
              <a:t> Like the Creek, Cherokee, Chickasaw, and Seminole who followed them, the Choctaw attempted to resurrect their traditional lifestyle and government in their new homeland.</a:t>
            </a:r>
          </a:p>
          <a:p>
            <a:r>
              <a:rPr lang="en-US" dirty="0" smtClean="0"/>
              <a:t>The Choctaw at this crucial time became two distinct groups: the Nation in Oklahoma and the Tribe in Mississippi. The nation retained its autonomy to regulate itself, but the tribe left in Mississippi had to submit to state and U.S. laws. Under article XIV, in 1830 the Mississippi Choctaws became the first major non-European ethnic group to gain U.S. citizenship.</a:t>
            </a:r>
            <a:r>
              <a:rPr lang="en-US" baseline="30000" dirty="0" smtClean="0"/>
              <a:t> </a:t>
            </a:r>
            <a:r>
              <a:rPr lang="en-US" dirty="0" smtClean="0"/>
              <a:t> The Choctaw sought to elect a representative to the U.S. House of Representatives.</a:t>
            </a:r>
          </a:p>
          <a:p>
            <a:r>
              <a:rPr lang="en-US" dirty="0" smtClean="0"/>
              <a:t>The following terms of the treaty were:</a:t>
            </a:r>
          </a:p>
          <a:p>
            <a:r>
              <a:rPr lang="en-US" dirty="0" smtClean="0"/>
              <a:t>1. Perpetual peace and friendship.</a:t>
            </a:r>
            <a:br>
              <a:rPr lang="en-US" dirty="0" smtClean="0"/>
            </a:br>
            <a:r>
              <a:rPr lang="en-US" dirty="0" smtClean="0"/>
              <a:t>2. Lands (in what is now Oklahoma) west of the Mississippi River to be conveyed to the Choctaw Nation.</a:t>
            </a:r>
            <a:br>
              <a:rPr lang="en-US" dirty="0" smtClean="0"/>
            </a:br>
            <a:r>
              <a:rPr lang="en-US" dirty="0" smtClean="0"/>
              <a:t>3. Lands east of the Mississippi River to be ceded and removal to begin in 1831 and end in 1833.</a:t>
            </a:r>
            <a:br>
              <a:rPr lang="en-US" dirty="0" smtClean="0"/>
            </a:br>
            <a:r>
              <a:rPr lang="en-US" dirty="0" smtClean="0"/>
              <a:t>4. Autonomy of the Choctaw Nation (in Oklahoma) and descendants to be secured from laws of U.S. states and territories forever.</a:t>
            </a:r>
            <a:br>
              <a:rPr lang="en-US" dirty="0" smtClean="0"/>
            </a:br>
            <a:r>
              <a:rPr lang="en-US" dirty="0" smtClean="0"/>
              <a:t>5. U.S. will serve as protectorate of the Choctaw Nation.</a:t>
            </a:r>
            <a:br>
              <a:rPr lang="en-US" dirty="0" smtClean="0"/>
            </a:br>
            <a:r>
              <a:rPr lang="en-US" dirty="0" smtClean="0"/>
              <a:t>6. Choctaw or party of Choctaws part of violent acts against the U.S. citizens or property will be delivered to the U.S. authorities.</a:t>
            </a:r>
            <a:br>
              <a:rPr lang="en-US" dirty="0" smtClean="0"/>
            </a:br>
            <a:r>
              <a:rPr lang="en-US" dirty="0" smtClean="0"/>
              <a:t>7. Offenses against Choctaws and their property by U.S. citizens and other tribes will be examined and every possible degree of justice applied.</a:t>
            </a:r>
            <a:br>
              <a:rPr lang="en-US" dirty="0" smtClean="0"/>
            </a:br>
            <a:r>
              <a:rPr lang="en-US" dirty="0" smtClean="0"/>
              <a:t>8. No harboring of U.S. fugitives with all expenses to capture him or her paid by the U.S.</a:t>
            </a:r>
            <a:br>
              <a:rPr lang="en-US" dirty="0" smtClean="0"/>
            </a:br>
            <a:r>
              <a:rPr lang="en-US" dirty="0" smtClean="0"/>
              <a:t>9. Persons ordered from Choctaw Nation.</a:t>
            </a:r>
            <a:br>
              <a:rPr lang="en-US" dirty="0" smtClean="0"/>
            </a:br>
            <a:r>
              <a:rPr lang="en-US" dirty="0" smtClean="0"/>
              <a:t>10. Traders require a written permit.</a:t>
            </a:r>
          </a:p>
          <a:p>
            <a:r>
              <a:rPr lang="en-US" dirty="0" smtClean="0"/>
              <a:t>John Eaton was a close personal friend of Andrew Jackson. He was Secretary of War for the Jackson administration. Painted 1873 by Robert Weir.</a:t>
            </a:r>
          </a:p>
          <a:p>
            <a:r>
              <a:rPr lang="en-US" dirty="0" smtClean="0"/>
              <a:t>11. Navigable streams will be free for Choctaws, U.S. post-offices will be established in the Choctaw Nation, and U.S. military posts and roads may be created.</a:t>
            </a:r>
            <a:br>
              <a:rPr lang="en-US" dirty="0" smtClean="0"/>
            </a:br>
            <a:r>
              <a:rPr lang="en-US" dirty="0" smtClean="0"/>
              <a:t>12. Intruders will be removed from the Choctaw Nation. U.S. citizens stealing Choctaw property shall be returned and offender punished. Choctaw offending U.S. laws shall be given a fair and impartial trial.</a:t>
            </a:r>
            <a:br>
              <a:rPr lang="en-US" dirty="0" smtClean="0"/>
            </a:br>
            <a:r>
              <a:rPr lang="en-US" dirty="0" smtClean="0"/>
              <a:t>13. U.S. agent appointed to the Choctaws every four years.</a:t>
            </a:r>
            <a:br>
              <a:rPr lang="en-US" dirty="0" smtClean="0"/>
            </a:br>
            <a:r>
              <a:rPr lang="en-US" dirty="0" smtClean="0"/>
              <a:t>14. Choctaws may become U.S. citizens and are entitled to 640 acres (2.6 km</a:t>
            </a:r>
            <a:r>
              <a:rPr lang="en-US" baseline="30000" dirty="0" smtClean="0"/>
              <a:t>2</a:t>
            </a:r>
            <a:r>
              <a:rPr lang="en-US" dirty="0" smtClean="0"/>
              <a:t>) of land (in Mississippi) with additional land for children.</a:t>
            </a:r>
            <a:br>
              <a:rPr lang="en-US" dirty="0" smtClean="0"/>
            </a:br>
            <a:r>
              <a:rPr lang="en-US" dirty="0" smtClean="0"/>
              <a:t>15. Lands granted to the Choctaw chiefs (Greenwood </a:t>
            </a:r>
            <a:r>
              <a:rPr lang="en-US" dirty="0" err="1" smtClean="0"/>
              <a:t>LeFlore</a:t>
            </a:r>
            <a:r>
              <a:rPr lang="en-US" dirty="0" smtClean="0"/>
              <a:t>, </a:t>
            </a:r>
            <a:r>
              <a:rPr lang="en-US" dirty="0" err="1" smtClean="0"/>
              <a:t>Musholatubbee</a:t>
            </a:r>
            <a:r>
              <a:rPr lang="en-US" dirty="0" smtClean="0"/>
              <a:t>, and </a:t>
            </a:r>
            <a:r>
              <a:rPr lang="en-US" dirty="0" err="1" smtClean="0"/>
              <a:t>Nittucachee</a:t>
            </a:r>
            <a:r>
              <a:rPr lang="en-US" dirty="0" smtClean="0"/>
              <a:t>) with annuities granted to each of them.</a:t>
            </a:r>
            <a:br>
              <a:rPr lang="en-US" dirty="0" smtClean="0"/>
            </a:br>
            <a:r>
              <a:rPr lang="en-US" dirty="0" smtClean="0"/>
              <a:t>16. Transportation in wagons and steamboats will be provided at the costs of the U.S. Ample food will be provided during the removal and 12 months after reaching the new homes. Reimbursements will be provided for cattle left in Mississippi Territory.</a:t>
            </a:r>
            <a:br>
              <a:rPr lang="en-US" dirty="0" smtClean="0"/>
            </a:br>
            <a:r>
              <a:rPr lang="en-US" dirty="0" smtClean="0"/>
              <a:t>17. Annuities to Choctaws to continue from other treaties. Additional payments after removal.</a:t>
            </a:r>
            <a:br>
              <a:rPr lang="en-US" dirty="0" smtClean="0"/>
            </a:br>
            <a:r>
              <a:rPr lang="en-US" dirty="0" smtClean="0"/>
              <a:t>18. Choctaw Country to be surveyed</a:t>
            </a:r>
            <a:br>
              <a:rPr lang="en-US" dirty="0" smtClean="0"/>
            </a:br>
            <a:r>
              <a:rPr lang="en-US" dirty="0" smtClean="0"/>
              <a:t>19. Lands granted to I. Garland, Colonel Robert Cole, </a:t>
            </a:r>
            <a:r>
              <a:rPr lang="en-US" dirty="0" err="1" smtClean="0"/>
              <a:t>Tuppanahomer</a:t>
            </a:r>
            <a:r>
              <a:rPr lang="en-US" dirty="0" smtClean="0"/>
              <a:t>, John </a:t>
            </a:r>
            <a:r>
              <a:rPr lang="en-US" dirty="0" err="1" smtClean="0"/>
              <a:t>Pytchlynn</a:t>
            </a:r>
            <a:r>
              <a:rPr lang="en-US" dirty="0" smtClean="0"/>
              <a:t>, Charles </a:t>
            </a:r>
            <a:r>
              <a:rPr lang="en-US" dirty="0" err="1" smtClean="0"/>
              <a:t>Juzan</a:t>
            </a:r>
            <a:r>
              <a:rPr lang="en-US" dirty="0" smtClean="0"/>
              <a:t>, </a:t>
            </a:r>
            <a:r>
              <a:rPr lang="en-US" dirty="0" err="1" smtClean="0"/>
              <a:t>Johokebetubbe</a:t>
            </a:r>
            <a:r>
              <a:rPr lang="en-US" dirty="0" smtClean="0"/>
              <a:t>, </a:t>
            </a:r>
            <a:r>
              <a:rPr lang="en-US" dirty="0" err="1" smtClean="0"/>
              <a:t>Eaychahobia</a:t>
            </a:r>
            <a:r>
              <a:rPr lang="en-US" dirty="0" smtClean="0"/>
              <a:t>, and </a:t>
            </a:r>
            <a:r>
              <a:rPr lang="en-US" dirty="0" err="1" smtClean="0"/>
              <a:t>Ofehoma</a:t>
            </a:r>
            <a:r>
              <a:rPr lang="en-US" dirty="0" smtClean="0"/>
              <a:t>.</a:t>
            </a:r>
            <a:br>
              <a:rPr lang="en-US" dirty="0" smtClean="0"/>
            </a:br>
            <a:r>
              <a:rPr lang="en-US" dirty="0" smtClean="0"/>
              <a:t>20. Improve the Choctaw condition with Education. Provide tools, weapons, and steel.</a:t>
            </a:r>
            <a:br>
              <a:rPr lang="en-US" dirty="0" smtClean="0"/>
            </a:br>
            <a:r>
              <a:rPr lang="en-US" dirty="0" smtClean="0"/>
              <a:t>21. Choctaw Warriors who marched and fought in the army of U.S. General Wayne during the American Revolution and Northwest Indian War will receive an annuity.</a:t>
            </a:r>
            <a:br>
              <a:rPr lang="en-US" dirty="0" smtClean="0"/>
            </a:br>
            <a:r>
              <a:rPr lang="en-US" dirty="0" smtClean="0"/>
              <a:t>22. Choctaw delegate on the floor of the U.S. House of Representatives.</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2"/>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Freeform 29"/>
          <p:cNvSpPr/>
          <p:nvPr/>
        </p:nvSpPr>
        <p:spPr>
          <a:xfrm>
            <a:off x="6014357" y="669471"/>
            <a:ext cx="1627414" cy="5976258"/>
          </a:xfrm>
          <a:custGeom>
            <a:avLst/>
            <a:gdLst>
              <a:gd name="connsiteX0" fmla="*/ 1730828 w 1730828"/>
              <a:gd name="connsiteY0" fmla="*/ 5976258 h 5976258"/>
              <a:gd name="connsiteX1" fmla="*/ 1159328 w 1730828"/>
              <a:gd name="connsiteY1" fmla="*/ 5519058 h 5976258"/>
              <a:gd name="connsiteX2" fmla="*/ 1110343 w 1730828"/>
              <a:gd name="connsiteY2" fmla="*/ 5339443 h 5976258"/>
              <a:gd name="connsiteX3" fmla="*/ 718457 w 1730828"/>
              <a:gd name="connsiteY3" fmla="*/ 5176158 h 5976258"/>
              <a:gd name="connsiteX4" fmla="*/ 391886 w 1730828"/>
              <a:gd name="connsiteY4" fmla="*/ 5208815 h 5976258"/>
              <a:gd name="connsiteX5" fmla="*/ 277586 w 1730828"/>
              <a:gd name="connsiteY5" fmla="*/ 4784272 h 5976258"/>
              <a:gd name="connsiteX6" fmla="*/ 146957 w 1730828"/>
              <a:gd name="connsiteY6" fmla="*/ 4637315 h 5976258"/>
              <a:gd name="connsiteX7" fmla="*/ 0 w 1730828"/>
              <a:gd name="connsiteY7" fmla="*/ 4310743 h 5976258"/>
              <a:gd name="connsiteX8" fmla="*/ 146957 w 1730828"/>
              <a:gd name="connsiteY8" fmla="*/ 4065815 h 5976258"/>
              <a:gd name="connsiteX9" fmla="*/ 408214 w 1730828"/>
              <a:gd name="connsiteY9" fmla="*/ 3510643 h 5976258"/>
              <a:gd name="connsiteX10" fmla="*/ 555171 w 1730828"/>
              <a:gd name="connsiteY10" fmla="*/ 3069772 h 5976258"/>
              <a:gd name="connsiteX11" fmla="*/ 522514 w 1730828"/>
              <a:gd name="connsiteY11" fmla="*/ 2808515 h 5976258"/>
              <a:gd name="connsiteX12" fmla="*/ 457200 w 1730828"/>
              <a:gd name="connsiteY12" fmla="*/ 2481943 h 5976258"/>
              <a:gd name="connsiteX13" fmla="*/ 457200 w 1730828"/>
              <a:gd name="connsiteY13" fmla="*/ 2220686 h 5976258"/>
              <a:gd name="connsiteX14" fmla="*/ 636814 w 1730828"/>
              <a:gd name="connsiteY14" fmla="*/ 1877786 h 5976258"/>
              <a:gd name="connsiteX15" fmla="*/ 800100 w 1730828"/>
              <a:gd name="connsiteY15" fmla="*/ 1567543 h 5976258"/>
              <a:gd name="connsiteX16" fmla="*/ 1077686 w 1730828"/>
              <a:gd name="connsiteY16" fmla="*/ 1289958 h 5976258"/>
              <a:gd name="connsiteX17" fmla="*/ 1094014 w 1730828"/>
              <a:gd name="connsiteY17" fmla="*/ 1061358 h 5976258"/>
              <a:gd name="connsiteX18" fmla="*/ 1191986 w 1730828"/>
              <a:gd name="connsiteY18" fmla="*/ 800100 h 5976258"/>
              <a:gd name="connsiteX19" fmla="*/ 1322614 w 1730828"/>
              <a:gd name="connsiteY19" fmla="*/ 489858 h 5976258"/>
              <a:gd name="connsiteX20" fmla="*/ 1371600 w 1730828"/>
              <a:gd name="connsiteY20" fmla="*/ 212272 h 5976258"/>
              <a:gd name="connsiteX21" fmla="*/ 1518557 w 1730828"/>
              <a:gd name="connsiteY21"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4191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451757 w 1627414"/>
              <a:gd name="connsiteY9" fmla="*/ 3069772 h 5976258"/>
              <a:gd name="connsiteX10" fmla="*/ 190500 w 1627414"/>
              <a:gd name="connsiteY10" fmla="*/ 2808515 h 5976258"/>
              <a:gd name="connsiteX11" fmla="*/ 353786 w 1627414"/>
              <a:gd name="connsiteY11" fmla="*/ 2481943 h 5976258"/>
              <a:gd name="connsiteX12" fmla="*/ 353786 w 1627414"/>
              <a:gd name="connsiteY12" fmla="*/ 2220686 h 5976258"/>
              <a:gd name="connsiteX13" fmla="*/ 533400 w 1627414"/>
              <a:gd name="connsiteY13" fmla="*/ 1877786 h 5976258"/>
              <a:gd name="connsiteX14" fmla="*/ 696686 w 1627414"/>
              <a:gd name="connsiteY14" fmla="*/ 1567543 h 5976258"/>
              <a:gd name="connsiteX15" fmla="*/ 974272 w 1627414"/>
              <a:gd name="connsiteY15" fmla="*/ 1289958 h 5976258"/>
              <a:gd name="connsiteX16" fmla="*/ 990600 w 1627414"/>
              <a:gd name="connsiteY16" fmla="*/ 1061358 h 5976258"/>
              <a:gd name="connsiteX17" fmla="*/ 1088572 w 1627414"/>
              <a:gd name="connsiteY17" fmla="*/ 800100 h 5976258"/>
              <a:gd name="connsiteX18" fmla="*/ 1219200 w 1627414"/>
              <a:gd name="connsiteY18" fmla="*/ 489858 h 5976258"/>
              <a:gd name="connsiteX19" fmla="*/ 1268186 w 1627414"/>
              <a:gd name="connsiteY19" fmla="*/ 212272 h 5976258"/>
              <a:gd name="connsiteX20" fmla="*/ 1415143 w 1627414"/>
              <a:gd name="connsiteY20" fmla="*/ 0 h 5976258"/>
              <a:gd name="connsiteX0" fmla="*/ 1627414 w 1627414"/>
              <a:gd name="connsiteY0" fmla="*/ 5976258 h 5976258"/>
              <a:gd name="connsiteX1" fmla="*/ 1055914 w 1627414"/>
              <a:gd name="connsiteY1" fmla="*/ 5519058 h 5976258"/>
              <a:gd name="connsiteX2" fmla="*/ 1006929 w 1627414"/>
              <a:gd name="connsiteY2" fmla="*/ 5339443 h 5976258"/>
              <a:gd name="connsiteX3" fmla="*/ 615043 w 1627414"/>
              <a:gd name="connsiteY3" fmla="*/ 5176158 h 5976258"/>
              <a:gd name="connsiteX4" fmla="*/ 288472 w 1627414"/>
              <a:gd name="connsiteY4" fmla="*/ 5208815 h 5976258"/>
              <a:gd name="connsiteX5" fmla="*/ 174172 w 1627414"/>
              <a:gd name="connsiteY5" fmla="*/ 4784272 h 5976258"/>
              <a:gd name="connsiteX6" fmla="*/ 43543 w 1627414"/>
              <a:gd name="connsiteY6" fmla="*/ 4637315 h 5976258"/>
              <a:gd name="connsiteX7" fmla="*/ 43543 w 1627414"/>
              <a:gd name="connsiteY7" fmla="*/ 4065815 h 5976258"/>
              <a:gd name="connsiteX8" fmla="*/ 304800 w 1627414"/>
              <a:gd name="connsiteY8" fmla="*/ 3510643 h 5976258"/>
              <a:gd name="connsiteX9" fmla="*/ 190500 w 1627414"/>
              <a:gd name="connsiteY9" fmla="*/ 2808515 h 5976258"/>
              <a:gd name="connsiteX10" fmla="*/ 353786 w 1627414"/>
              <a:gd name="connsiteY10" fmla="*/ 2481943 h 5976258"/>
              <a:gd name="connsiteX11" fmla="*/ 353786 w 1627414"/>
              <a:gd name="connsiteY11" fmla="*/ 2220686 h 5976258"/>
              <a:gd name="connsiteX12" fmla="*/ 533400 w 1627414"/>
              <a:gd name="connsiteY12" fmla="*/ 1877786 h 5976258"/>
              <a:gd name="connsiteX13" fmla="*/ 696686 w 1627414"/>
              <a:gd name="connsiteY13" fmla="*/ 1567543 h 5976258"/>
              <a:gd name="connsiteX14" fmla="*/ 974272 w 1627414"/>
              <a:gd name="connsiteY14" fmla="*/ 1289958 h 5976258"/>
              <a:gd name="connsiteX15" fmla="*/ 990600 w 1627414"/>
              <a:gd name="connsiteY15" fmla="*/ 1061358 h 5976258"/>
              <a:gd name="connsiteX16" fmla="*/ 1088572 w 1627414"/>
              <a:gd name="connsiteY16" fmla="*/ 800100 h 5976258"/>
              <a:gd name="connsiteX17" fmla="*/ 1219200 w 1627414"/>
              <a:gd name="connsiteY17" fmla="*/ 489858 h 5976258"/>
              <a:gd name="connsiteX18" fmla="*/ 1268186 w 1627414"/>
              <a:gd name="connsiteY18" fmla="*/ 212272 h 5976258"/>
              <a:gd name="connsiteX19" fmla="*/ 1415143 w 1627414"/>
              <a:gd name="connsiteY19" fmla="*/ 0 h 597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27414" h="5976258">
                <a:moveTo>
                  <a:pt x="1627414" y="5976258"/>
                </a:moveTo>
                <a:cubicBezTo>
                  <a:pt x="1393371" y="5800726"/>
                  <a:pt x="1159328" y="5625194"/>
                  <a:pt x="1055914" y="5519058"/>
                </a:cubicBezTo>
                <a:cubicBezTo>
                  <a:pt x="952500" y="5412922"/>
                  <a:pt x="1080407" y="5396593"/>
                  <a:pt x="1006929" y="5339443"/>
                </a:cubicBezTo>
                <a:cubicBezTo>
                  <a:pt x="933451" y="5282293"/>
                  <a:pt x="734786" y="5197929"/>
                  <a:pt x="615043" y="5176158"/>
                </a:cubicBezTo>
                <a:cubicBezTo>
                  <a:pt x="495300" y="5154387"/>
                  <a:pt x="361951" y="5274129"/>
                  <a:pt x="288472" y="5208815"/>
                </a:cubicBezTo>
                <a:cubicBezTo>
                  <a:pt x="214993" y="5143501"/>
                  <a:pt x="214994" y="4879522"/>
                  <a:pt x="174172" y="4784272"/>
                </a:cubicBezTo>
                <a:cubicBezTo>
                  <a:pt x="133351" y="4689022"/>
                  <a:pt x="65315" y="4757058"/>
                  <a:pt x="43543" y="4637315"/>
                </a:cubicBezTo>
                <a:cubicBezTo>
                  <a:pt x="21772" y="4517572"/>
                  <a:pt x="0" y="4253594"/>
                  <a:pt x="43543" y="4065815"/>
                </a:cubicBezTo>
                <a:cubicBezTo>
                  <a:pt x="87086" y="3878036"/>
                  <a:pt x="280307" y="3720193"/>
                  <a:pt x="304800" y="3510643"/>
                </a:cubicBezTo>
                <a:cubicBezTo>
                  <a:pt x="329293" y="3301093"/>
                  <a:pt x="182336" y="2979965"/>
                  <a:pt x="190500" y="2808515"/>
                </a:cubicBezTo>
                <a:cubicBezTo>
                  <a:pt x="198664" y="2637065"/>
                  <a:pt x="326572" y="2579915"/>
                  <a:pt x="353786" y="2481943"/>
                </a:cubicBezTo>
                <a:cubicBezTo>
                  <a:pt x="381000" y="2383972"/>
                  <a:pt x="323850" y="2321379"/>
                  <a:pt x="353786" y="2220686"/>
                </a:cubicBezTo>
                <a:cubicBezTo>
                  <a:pt x="383722" y="2119993"/>
                  <a:pt x="533400" y="1877786"/>
                  <a:pt x="533400" y="1877786"/>
                </a:cubicBezTo>
                <a:cubicBezTo>
                  <a:pt x="590550" y="1768929"/>
                  <a:pt x="623207" y="1665514"/>
                  <a:pt x="696686" y="1567543"/>
                </a:cubicBezTo>
                <a:cubicBezTo>
                  <a:pt x="770165" y="1469572"/>
                  <a:pt x="925286" y="1374322"/>
                  <a:pt x="974272" y="1289958"/>
                </a:cubicBezTo>
                <a:cubicBezTo>
                  <a:pt x="1023258" y="1205594"/>
                  <a:pt x="971550" y="1143001"/>
                  <a:pt x="990600" y="1061358"/>
                </a:cubicBezTo>
                <a:cubicBezTo>
                  <a:pt x="1009650" y="979715"/>
                  <a:pt x="1050472" y="895350"/>
                  <a:pt x="1088572" y="800100"/>
                </a:cubicBezTo>
                <a:cubicBezTo>
                  <a:pt x="1126672" y="704850"/>
                  <a:pt x="1189264" y="587829"/>
                  <a:pt x="1219200" y="489858"/>
                </a:cubicBezTo>
                <a:cubicBezTo>
                  <a:pt x="1249136" y="391887"/>
                  <a:pt x="1235529" y="293915"/>
                  <a:pt x="1268186" y="212272"/>
                </a:cubicBezTo>
                <a:cubicBezTo>
                  <a:pt x="1300843" y="130629"/>
                  <a:pt x="1357993" y="65314"/>
                  <a:pt x="1415143" y="0"/>
                </a:cubicBezTo>
              </a:path>
            </a:pathLst>
          </a:custGeom>
          <a:ln w="76200">
            <a:solidFill>
              <a:srgbClr val="0070C0"/>
            </a:solidFill>
          </a:ln>
          <a:effectLst>
            <a:outerShdw dist="50800" dir="13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4" name="Group 33"/>
          <p:cNvGrpSpPr/>
          <p:nvPr/>
        </p:nvGrpSpPr>
        <p:grpSpPr>
          <a:xfrm>
            <a:off x="0" y="685800"/>
            <a:ext cx="9144000" cy="5551170"/>
            <a:chOff x="0" y="685800"/>
            <a:chExt cx="9144000" cy="5551170"/>
          </a:xfrm>
        </p:grpSpPr>
        <p:grpSp>
          <p:nvGrpSpPr>
            <p:cNvPr id="46" name="Group 45"/>
            <p:cNvGrpSpPr/>
            <p:nvPr/>
          </p:nvGrpSpPr>
          <p:grpSpPr>
            <a:xfrm>
              <a:off x="0" y="1233222"/>
              <a:ext cx="9099499" cy="5003748"/>
              <a:chOff x="0" y="1233222"/>
              <a:chExt cx="9099499" cy="5003748"/>
            </a:xfrm>
          </p:grpSpPr>
          <p:sp>
            <p:nvSpPr>
              <p:cNvPr id="32" name="Freeform 31"/>
              <p:cNvSpPr/>
              <p:nvPr/>
            </p:nvSpPr>
            <p:spPr>
              <a:xfrm>
                <a:off x="6500553" y="3815542"/>
                <a:ext cx="274320" cy="166254"/>
              </a:xfrm>
              <a:custGeom>
                <a:avLst/>
                <a:gdLst>
                  <a:gd name="connsiteX0" fmla="*/ 274320 w 274320"/>
                  <a:gd name="connsiteY0" fmla="*/ 0 h 166254"/>
                  <a:gd name="connsiteX1" fmla="*/ 0 w 274320"/>
                  <a:gd name="connsiteY1" fmla="*/ 166254 h 166254"/>
                </a:gdLst>
                <a:ahLst/>
                <a:cxnLst>
                  <a:cxn ang="0">
                    <a:pos x="connsiteX0" y="connsiteY0"/>
                  </a:cxn>
                  <a:cxn ang="0">
                    <a:pos x="connsiteX1" y="connsiteY1"/>
                  </a:cxn>
                </a:cxnLst>
                <a:rect l="l" t="t" r="r" b="b"/>
                <a:pathLst>
                  <a:path w="274320" h="166254">
                    <a:moveTo>
                      <a:pt x="274320" y="0"/>
                    </a:moveTo>
                    <a:lnTo>
                      <a:pt x="0" y="166254"/>
                    </a:lnTo>
                  </a:path>
                </a:pathLst>
              </a:custGeom>
              <a:ln w="76200">
                <a:solidFill>
                  <a:schemeClr val="tx2"/>
                </a:solidFill>
                <a:prstDash val="solid"/>
                <a:tailEnd type="triangle"/>
              </a:ln>
              <a:effectLst>
                <a:outerShdw dist="50800" dir="8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p:cNvSpPr txBox="1"/>
              <p:nvPr/>
            </p:nvSpPr>
            <p:spPr>
              <a:xfrm>
                <a:off x="0" y="3429000"/>
                <a:ext cx="4953000" cy="954107"/>
              </a:xfrm>
              <a:prstGeom prst="rect">
                <a:avLst/>
              </a:prstGeom>
              <a:solidFill>
                <a:srgbClr val="F7F7F7"/>
              </a:solidFill>
            </p:spPr>
            <p:txBody>
              <a:bodyPr wrap="square" rtlCol="0">
                <a:spAutoFit/>
              </a:bodyPr>
              <a:lstStyle/>
              <a:p>
                <a:r>
                  <a:rPr lang="en-US" sz="2800" b="1" dirty="0" smtClean="0"/>
                  <a:t>1830:  400 leaders/warriors,</a:t>
                </a:r>
              </a:p>
              <a:p>
                <a:r>
                  <a:rPr lang="en-US" sz="2800" b="1" dirty="0" smtClean="0"/>
                  <a:t>	 sell land at profit &amp; move </a:t>
                </a:r>
              </a:p>
            </p:txBody>
          </p:sp>
          <p:sp>
            <p:nvSpPr>
              <p:cNvPr id="37" name="TextBox 36"/>
              <p:cNvSpPr txBox="1"/>
              <p:nvPr/>
            </p:nvSpPr>
            <p:spPr>
              <a:xfrm>
                <a:off x="0" y="4343400"/>
                <a:ext cx="4953000" cy="954107"/>
              </a:xfrm>
              <a:prstGeom prst="rect">
                <a:avLst/>
              </a:prstGeom>
              <a:solidFill>
                <a:srgbClr val="F7F7F7"/>
              </a:solidFill>
            </p:spPr>
            <p:txBody>
              <a:bodyPr wrap="square" rtlCol="0">
                <a:spAutoFit/>
              </a:bodyPr>
              <a:lstStyle/>
              <a:p>
                <a:r>
                  <a:rPr lang="en-US" sz="2800" b="1" dirty="0" smtClean="0"/>
                  <a:t>1831:  4000 transported by</a:t>
                </a:r>
              </a:p>
              <a:p>
                <a:r>
                  <a:rPr lang="en-US" sz="2800" b="1" dirty="0" smtClean="0"/>
                  <a:t> 	 steamship, 5 month trip</a:t>
                </a:r>
              </a:p>
            </p:txBody>
          </p:sp>
          <p:sp>
            <p:nvSpPr>
              <p:cNvPr id="38" name="TextBox 37"/>
              <p:cNvSpPr txBox="1"/>
              <p:nvPr/>
            </p:nvSpPr>
            <p:spPr>
              <a:xfrm>
                <a:off x="0" y="5221307"/>
                <a:ext cx="5715000" cy="1015663"/>
              </a:xfrm>
              <a:prstGeom prst="rect">
                <a:avLst/>
              </a:prstGeom>
              <a:solidFill>
                <a:srgbClr val="F7F7F7"/>
              </a:solidFill>
            </p:spPr>
            <p:txBody>
              <a:bodyPr wrap="square" rtlCol="0">
                <a:spAutoFit/>
              </a:bodyPr>
              <a:lstStyle/>
              <a:p>
                <a:r>
                  <a:rPr lang="en-US" sz="2800" b="1" dirty="0" smtClean="0"/>
                  <a:t>1832:  remainder by military removal</a:t>
                </a:r>
              </a:p>
              <a:p>
                <a:r>
                  <a:rPr lang="en-US" sz="2800" b="1" dirty="0" smtClean="0"/>
                  <a:t>NOTE: 1000 slaves are taken too</a:t>
                </a:r>
                <a:r>
                  <a:rPr lang="en-US" sz="3200" b="1" dirty="0" smtClean="0"/>
                  <a:t> </a:t>
                </a:r>
                <a:r>
                  <a:rPr lang="en-US" sz="2800" b="1" dirty="0" smtClean="0"/>
                  <a:t> </a:t>
                </a:r>
              </a:p>
            </p:txBody>
          </p:sp>
          <p:sp>
            <p:nvSpPr>
              <p:cNvPr id="40" name="TextBox 39"/>
              <p:cNvSpPr txBox="1"/>
              <p:nvPr/>
            </p:nvSpPr>
            <p:spPr>
              <a:xfrm>
                <a:off x="2514600" y="2057400"/>
                <a:ext cx="1616148"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12,500</a:t>
                </a:r>
              </a:p>
            </p:txBody>
          </p:sp>
          <p:sp>
            <p:nvSpPr>
              <p:cNvPr id="42" name="TextBox 41"/>
              <p:cNvSpPr txBox="1"/>
              <p:nvPr/>
            </p:nvSpPr>
            <p:spPr>
              <a:xfrm>
                <a:off x="6542061" y="3352800"/>
                <a:ext cx="1356462"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7,000</a:t>
                </a:r>
              </a:p>
            </p:txBody>
          </p:sp>
          <p:sp>
            <p:nvSpPr>
              <p:cNvPr id="44" name="TextBox 43"/>
              <p:cNvSpPr txBox="1"/>
              <p:nvPr/>
            </p:nvSpPr>
            <p:spPr>
              <a:xfrm rot="19609302">
                <a:off x="7785805" y="2295500"/>
                <a:ext cx="1313694"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remain</a:t>
                </a:r>
              </a:p>
            </p:txBody>
          </p:sp>
          <p:sp>
            <p:nvSpPr>
              <p:cNvPr id="43" name="TextBox 42"/>
              <p:cNvSpPr txBox="1"/>
              <p:nvPr/>
            </p:nvSpPr>
            <p:spPr>
              <a:xfrm rot="19609302">
                <a:off x="1468254" y="1233222"/>
                <a:ext cx="1608710" cy="553998"/>
              </a:xfrm>
              <a:prstGeom prst="rect">
                <a:avLst/>
              </a:prstGeom>
              <a:solidFill>
                <a:schemeClr val="bg1">
                  <a:alpha val="37000"/>
                </a:schemeClr>
              </a:solidFill>
            </p:spPr>
            <p:txBody>
              <a:bodyPr wrap="none" rtlCol="0">
                <a:spAutoFit/>
              </a:bodyPr>
              <a:lstStyle/>
              <a:p>
                <a:pPr algn="ctr"/>
                <a:r>
                  <a:rPr lang="en-US" sz="3000" b="1" dirty="0" smtClean="0">
                    <a:effectLst>
                      <a:outerShdw dist="38100" dir="7200000" algn="ctr" rotWithShape="0">
                        <a:srgbClr val="FFFF00"/>
                      </a:outerShdw>
                    </a:effectLst>
                  </a:rPr>
                  <a:t>removed</a:t>
                </a:r>
              </a:p>
            </p:txBody>
          </p:sp>
        </p:grpSp>
        <p:sp>
          <p:nvSpPr>
            <p:cNvPr id="33" name="TextBox 32"/>
            <p:cNvSpPr txBox="1"/>
            <p:nvPr/>
          </p:nvSpPr>
          <p:spPr>
            <a:xfrm>
              <a:off x="3581400" y="685800"/>
              <a:ext cx="5562600" cy="646331"/>
            </a:xfrm>
            <a:prstGeom prst="rect">
              <a:avLst/>
            </a:prstGeom>
            <a:solidFill>
              <a:srgbClr val="F7F7F7"/>
            </a:solidFill>
          </p:spPr>
          <p:txBody>
            <a:bodyPr wrap="square" rtlCol="0">
              <a:spAutoFit/>
            </a:bodyPr>
            <a:lstStyle/>
            <a:p>
              <a:r>
                <a:rPr lang="en-US" sz="3600" b="1" dirty="0" smtClean="0">
                  <a:solidFill>
                    <a:srgbClr val="FF0000"/>
                  </a:solidFill>
                  <a:effectLst>
                    <a:outerShdw dist="50800" dir="7200000" algn="ctr" rotWithShape="0">
                      <a:schemeClr val="tx1"/>
                    </a:outerShdw>
                  </a:effectLst>
                </a:rPr>
                <a:t>2000-4000 die from cholera</a:t>
              </a:r>
            </a:p>
          </p:txBody>
        </p:sp>
      </p:grpSp>
      <p:sp>
        <p:nvSpPr>
          <p:cNvPr id="47" name="Freeform 46"/>
          <p:cNvSpPr/>
          <p:nvPr/>
        </p:nvSpPr>
        <p:spPr>
          <a:xfrm>
            <a:off x="1106424" y="879022"/>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sp>
        <p:nvSpPr>
          <p:cNvPr id="48" name="Rectangle 47"/>
          <p:cNvSpPr/>
          <p:nvPr/>
        </p:nvSpPr>
        <p:spPr>
          <a:xfrm>
            <a:off x="0" y="685800"/>
            <a:ext cx="9144000" cy="523220"/>
          </a:xfrm>
          <a:prstGeom prst="rect">
            <a:avLst/>
          </a:prstGeom>
          <a:solidFill>
            <a:schemeClr val="bg1"/>
          </a:solidFill>
        </p:spPr>
        <p:txBody>
          <a:bodyPr wrap="square">
            <a:spAutoFit/>
          </a:bodyPr>
          <a:lstStyle/>
          <a:p>
            <a:pPr algn="ctr"/>
            <a:r>
              <a:rPr lang="en-US" sz="2800" b="1" dirty="0" smtClean="0"/>
              <a:t> Choctaw are allowed only minimal supplies on journey</a:t>
            </a:r>
            <a:endParaRPr lang="en-US" sz="2800" b="1" dirty="0"/>
          </a:p>
        </p:txBody>
      </p:sp>
      <p:sp>
        <p:nvSpPr>
          <p:cNvPr id="49" name="Rectangle 48"/>
          <p:cNvSpPr/>
          <p:nvPr/>
        </p:nvSpPr>
        <p:spPr>
          <a:xfrm>
            <a:off x="0" y="4180344"/>
            <a:ext cx="9144000" cy="2677656"/>
          </a:xfrm>
          <a:prstGeom prst="rect">
            <a:avLst/>
          </a:prstGeom>
          <a:solidFill>
            <a:schemeClr val="bg1"/>
          </a:solidFill>
        </p:spPr>
        <p:txBody>
          <a:bodyPr wrap="square">
            <a:spAutoFit/>
          </a:bodyPr>
          <a:lstStyle/>
          <a:p>
            <a:r>
              <a:rPr lang="en-US" sz="2800" b="1" dirty="0" smtClean="0"/>
              <a:t>     small clay eating bowls </a:t>
            </a:r>
          </a:p>
          <a:p>
            <a:r>
              <a:rPr lang="en-US" sz="2800" b="1" dirty="0" smtClean="0"/>
              <a:t>	- useful on trip &amp; after arrival</a:t>
            </a:r>
          </a:p>
          <a:p>
            <a:r>
              <a:rPr lang="en-US" sz="2800" b="1" dirty="0" smtClean="0"/>
              <a:t>	- made with clay from their </a:t>
            </a:r>
          </a:p>
          <a:p>
            <a:r>
              <a:rPr lang="en-US" sz="2800" b="1" dirty="0" smtClean="0"/>
              <a:t>	  ‘homeland’ --  ties them to</a:t>
            </a:r>
          </a:p>
          <a:p>
            <a:r>
              <a:rPr lang="en-US" sz="2800" b="1" dirty="0" smtClean="0"/>
              <a:t>	   the land of their heritage</a:t>
            </a:r>
          </a:p>
          <a:p>
            <a:endParaRPr lang="en-US" sz="2800" b="1" dirty="0"/>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pic>
        <p:nvPicPr>
          <p:cNvPr id="157698" name="Picture 2"/>
          <p:cNvPicPr>
            <a:picLocks noChangeAspect="1" noChangeArrowheads="1"/>
          </p:cNvPicPr>
          <p:nvPr/>
        </p:nvPicPr>
        <p:blipFill>
          <a:blip r:embed="rId3"/>
          <a:srcRect/>
          <a:stretch>
            <a:fillRect/>
          </a:stretch>
        </p:blipFill>
        <p:spPr bwMode="auto">
          <a:xfrm>
            <a:off x="5715000" y="4191000"/>
            <a:ext cx="2667000" cy="214174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34"/>
                                        </p:tgtEl>
                                      </p:cBhvr>
                                    </p:animEffect>
                                    <p:set>
                                      <p:cBhvr>
                                        <p:cTn id="10" dur="1" fill="hold">
                                          <p:stCondLst>
                                            <p:cond delay="999"/>
                                          </p:stCondLst>
                                        </p:cTn>
                                        <p:tgtEl>
                                          <p:spTgt spid="3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9">
                                            <p:bg/>
                                          </p:spTgt>
                                        </p:tgtEl>
                                        <p:attrNameLst>
                                          <p:attrName>style.visibility</p:attrName>
                                        </p:attrNameLst>
                                      </p:cBhvr>
                                      <p:to>
                                        <p:strVal val="visible"/>
                                      </p:to>
                                    </p:set>
                                    <p:animEffect transition="in" filter="fade">
                                      <p:cBhvr>
                                        <p:cTn id="19" dur="2000"/>
                                        <p:tgtEl>
                                          <p:spTgt spid="49">
                                            <p:bg/>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xEl>
                                              <p:pRg st="0" end="0"/>
                                            </p:txEl>
                                          </p:spTgt>
                                        </p:tgtEl>
                                        <p:attrNameLst>
                                          <p:attrName>style.visibility</p:attrName>
                                        </p:attrNameLst>
                                      </p:cBhvr>
                                      <p:to>
                                        <p:strVal val="visible"/>
                                      </p:to>
                                    </p:set>
                                    <p:animEffect transition="in" filter="fade">
                                      <p:cBhvr>
                                        <p:cTn id="22" dur="1000"/>
                                        <p:tgtEl>
                                          <p:spTgt spid="49">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57698"/>
                                        </p:tgtEl>
                                        <p:attrNameLst>
                                          <p:attrName>style.visibility</p:attrName>
                                        </p:attrNameLst>
                                      </p:cBhvr>
                                      <p:to>
                                        <p:strVal val="visible"/>
                                      </p:to>
                                    </p:set>
                                    <p:animEffect transition="in" filter="fade">
                                      <p:cBhvr>
                                        <p:cTn id="25" dur="2000"/>
                                        <p:tgtEl>
                                          <p:spTgt spid="15769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9">
                                            <p:txEl>
                                              <p:pRg st="1" end="1"/>
                                            </p:txEl>
                                          </p:spTgt>
                                        </p:tgtEl>
                                        <p:attrNameLst>
                                          <p:attrName>style.visibility</p:attrName>
                                        </p:attrNameLst>
                                      </p:cBhvr>
                                      <p:to>
                                        <p:strVal val="visible"/>
                                      </p:to>
                                    </p:set>
                                    <p:animEffect transition="in" filter="fade">
                                      <p:cBhvr>
                                        <p:cTn id="30" dur="1000"/>
                                        <p:tgtEl>
                                          <p:spTgt spid="4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9">
                                            <p:txEl>
                                              <p:pRg st="2" end="2"/>
                                            </p:txEl>
                                          </p:spTgt>
                                        </p:tgtEl>
                                        <p:attrNameLst>
                                          <p:attrName>style.visibility</p:attrName>
                                        </p:attrNameLst>
                                      </p:cBhvr>
                                      <p:to>
                                        <p:strVal val="visible"/>
                                      </p:to>
                                    </p:set>
                                    <p:animEffect transition="in" filter="fade">
                                      <p:cBhvr>
                                        <p:cTn id="35" dur="1000"/>
                                        <p:tgtEl>
                                          <p:spTgt spid="49">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9">
                                            <p:txEl>
                                              <p:pRg st="3" end="3"/>
                                            </p:txEl>
                                          </p:spTgt>
                                        </p:tgtEl>
                                        <p:attrNameLst>
                                          <p:attrName>style.visibility</p:attrName>
                                        </p:attrNameLst>
                                      </p:cBhvr>
                                      <p:to>
                                        <p:strVal val="visible"/>
                                      </p:to>
                                    </p:set>
                                    <p:animEffect transition="in" filter="fade">
                                      <p:cBhvr>
                                        <p:cTn id="38" dur="1000"/>
                                        <p:tgtEl>
                                          <p:spTgt spid="49">
                                            <p:txEl>
                                              <p:pRg st="3" end="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9">
                                            <p:txEl>
                                              <p:pRg st="4" end="4"/>
                                            </p:txEl>
                                          </p:spTgt>
                                        </p:tgtEl>
                                        <p:attrNameLst>
                                          <p:attrName>style.visibility</p:attrName>
                                        </p:attrNameLst>
                                      </p:cBhvr>
                                      <p:to>
                                        <p:strVal val="visible"/>
                                      </p:to>
                                    </p:set>
                                    <p:animEffect transition="in" filter="fade">
                                      <p:cBhvr>
                                        <p:cTn id="41" dur="10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8" grpId="0" animBg="1"/>
      <p:bldP spid="49"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srcRect/>
          <a:stretch>
            <a:fillRect/>
          </a:stretch>
        </p:blipFill>
        <p:spPr bwMode="auto">
          <a:xfrm>
            <a:off x="-58738" y="1136650"/>
            <a:ext cx="9278938" cy="5797550"/>
          </a:xfrm>
          <a:prstGeom prst="rect">
            <a:avLst/>
          </a:prstGeom>
          <a:noFill/>
          <a:ln w="9525">
            <a:noFill/>
            <a:miter lim="800000"/>
            <a:headEnd/>
            <a:tailEnd/>
          </a:ln>
          <a:effectLst/>
        </p:spPr>
      </p:pic>
      <p:grpSp>
        <p:nvGrpSpPr>
          <p:cNvPr id="2" name="Group 9"/>
          <p:cNvGrpSpPr/>
          <p:nvPr/>
        </p:nvGrpSpPr>
        <p:grpSpPr>
          <a:xfrm>
            <a:off x="-108528" y="1219200"/>
            <a:ext cx="9412337" cy="5888182"/>
            <a:chOff x="-108528" y="1219200"/>
            <a:chExt cx="9412337" cy="5888182"/>
          </a:xfrm>
        </p:grpSpPr>
        <p:pic>
          <p:nvPicPr>
            <p:cNvPr id="1026" name="Picture 2" descr="Related image"/>
            <p:cNvPicPr preferRelativeResize="0">
              <a:picLocks noChangeAspect="1" noChangeArrowheads="1"/>
            </p:cNvPicPr>
            <p:nvPr/>
          </p:nvPicPr>
          <p:blipFill>
            <a:blip r:embed="rId3"/>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 name="Freeform 3"/>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Related image"/>
            <p:cNvPicPr preferRelativeResize="0">
              <a:picLocks noChangeAspect="1" noChangeArrowheads="1"/>
            </p:cNvPicPr>
            <p:nvPr/>
          </p:nvPicPr>
          <p:blipFill>
            <a:blip r:embed="rId3"/>
            <a:srcRect l="40876" t="70915" r="46654" b="23924"/>
            <a:stretch>
              <a:fillRect/>
            </a:stretch>
          </p:blipFill>
          <p:spPr bwMode="auto">
            <a:xfrm>
              <a:off x="1905000" y="4343400"/>
              <a:ext cx="1905000" cy="381000"/>
            </a:xfrm>
            <a:prstGeom prst="rect">
              <a:avLst/>
            </a:prstGeom>
            <a:noFill/>
            <a:ln w="76200">
              <a:noFill/>
            </a:ln>
          </p:spPr>
        </p:pic>
        <p:pic>
          <p:nvPicPr>
            <p:cNvPr id="7" name="Picture 2" descr="Related image"/>
            <p:cNvPicPr preferRelativeResize="0">
              <a:picLocks noChangeAspect="1" noChangeArrowheads="1"/>
            </p:cNvPicPr>
            <p:nvPr/>
          </p:nvPicPr>
          <p:blipFill>
            <a:blip r:embed="rId3"/>
            <a:srcRect l="40876" t="70915" r="46654" b="23924"/>
            <a:stretch>
              <a:fillRect/>
            </a:stretch>
          </p:blipFill>
          <p:spPr bwMode="auto">
            <a:xfrm>
              <a:off x="1600200" y="4191000"/>
              <a:ext cx="1905000" cy="381000"/>
            </a:xfrm>
            <a:prstGeom prst="rect">
              <a:avLst/>
            </a:prstGeom>
            <a:noFill/>
            <a:ln w="76200">
              <a:noFill/>
            </a:ln>
          </p:spPr>
        </p:pic>
        <p:sp>
          <p:nvSpPr>
            <p:cNvPr id="8" name="Freeform 7"/>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Related image"/>
            <p:cNvPicPr preferRelativeResize="0">
              <a:picLocks noChangeAspect="1" noChangeArrowheads="1"/>
            </p:cNvPicPr>
            <p:nvPr/>
          </p:nvPicPr>
          <p:blipFill>
            <a:blip r:embed="rId3"/>
            <a:srcRect l="36886" t="29631" r="49148" b="61522"/>
            <a:stretch>
              <a:fillRect/>
            </a:stretch>
          </p:blipFill>
          <p:spPr bwMode="auto">
            <a:xfrm>
              <a:off x="1600200" y="1295400"/>
              <a:ext cx="2133600" cy="914400"/>
            </a:xfrm>
            <a:prstGeom prst="rect">
              <a:avLst/>
            </a:prstGeom>
            <a:noFill/>
            <a:ln w="76200">
              <a:noFill/>
            </a:ln>
          </p:spPr>
        </p:pic>
      </p:grpSp>
      <p:sp>
        <p:nvSpPr>
          <p:cNvPr id="11" name="Rectangle 10"/>
          <p:cNvSpPr/>
          <p:nvPr/>
        </p:nvSpPr>
        <p:spPr>
          <a:xfrm>
            <a:off x="0" y="0"/>
            <a:ext cx="9144000" cy="646331"/>
          </a:xfrm>
          <a:prstGeom prst="rect">
            <a:avLst/>
          </a:prstGeom>
        </p:spPr>
        <p:txBody>
          <a:bodyPr wrap="square">
            <a:spAutoFit/>
          </a:bodyPr>
          <a:lstStyle/>
          <a:p>
            <a:r>
              <a:rPr lang="en-US" dirty="0" smtClean="0">
                <a:hlinkClick r:id="rId4"/>
              </a:rPr>
              <a:t>https://commons.wikimedia.org/wiki/File:United_States_1821-07-1821-08.png</a:t>
            </a:r>
            <a:endParaRPr lang="en-US" dirty="0" smtClean="0"/>
          </a:p>
          <a:p>
            <a:endParaRPr lang="en-US" dirty="0"/>
          </a:p>
        </p:txBody>
      </p:sp>
      <p:pic>
        <p:nvPicPr>
          <p:cNvPr id="70658" name="Picture 2"/>
          <p:cNvPicPr>
            <a:picLocks noChangeAspect="1" noChangeArrowheads="1"/>
          </p:cNvPicPr>
          <p:nvPr/>
        </p:nvPicPr>
        <p:blipFill>
          <a:blip r:embed="rId5"/>
          <a:srcRect/>
          <a:stretch>
            <a:fillRect/>
          </a:stretch>
        </p:blipFill>
        <p:spPr bwMode="auto">
          <a:xfrm>
            <a:off x="4648200" y="1989643"/>
            <a:ext cx="3429000" cy="3801557"/>
          </a:xfrm>
          <a:prstGeom prst="rect">
            <a:avLst/>
          </a:prstGeom>
          <a:noFill/>
          <a:ln w="9525">
            <a:noFill/>
            <a:miter lim="800000"/>
            <a:headEnd/>
            <a:tailEnd/>
          </a:ln>
          <a:effectLst/>
        </p:spPr>
      </p:pic>
      <p:grpSp>
        <p:nvGrpSpPr>
          <p:cNvPr id="10" name="Group 14"/>
          <p:cNvGrpSpPr/>
          <p:nvPr/>
        </p:nvGrpSpPr>
        <p:grpSpPr>
          <a:xfrm>
            <a:off x="4839869" y="3124200"/>
            <a:ext cx="3237331" cy="2971800"/>
            <a:chOff x="4839869" y="3124200"/>
            <a:chExt cx="3237331" cy="2971800"/>
          </a:xfrm>
        </p:grpSpPr>
        <p:pic>
          <p:nvPicPr>
            <p:cNvPr id="70657" name="Picture 1"/>
            <p:cNvPicPr>
              <a:picLocks noChangeAspect="1" noChangeArrowheads="1"/>
            </p:cNvPicPr>
            <p:nvPr/>
          </p:nvPicPr>
          <p:blipFill>
            <a:blip r:embed="rId6"/>
            <a:srcRect/>
            <a:stretch>
              <a:fillRect/>
            </a:stretch>
          </p:blipFill>
          <p:spPr bwMode="auto">
            <a:xfrm>
              <a:off x="4839869" y="3124200"/>
              <a:ext cx="2094331" cy="1524000"/>
            </a:xfrm>
            <a:prstGeom prst="rect">
              <a:avLst/>
            </a:prstGeom>
            <a:noFill/>
            <a:ln w="9525">
              <a:noFill/>
              <a:miter lim="800000"/>
              <a:headEnd/>
              <a:tailEnd/>
            </a:ln>
            <a:effectLst/>
          </p:spPr>
        </p:pic>
        <p:sp>
          <p:nvSpPr>
            <p:cNvPr id="14" name="Freeform 13"/>
            <p:cNvSpPr/>
            <p:nvPr/>
          </p:nvSpPr>
          <p:spPr>
            <a:xfrm>
              <a:off x="7543800" y="5334000"/>
              <a:ext cx="533400" cy="76200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1"/>
          <p:cNvGrpSpPr>
            <a:grpSpLocks noChangeAspect="1"/>
          </p:cNvGrpSpPr>
          <p:nvPr/>
        </p:nvGrpSpPr>
        <p:grpSpPr>
          <a:xfrm>
            <a:off x="4648200" y="3343734"/>
            <a:ext cx="3665179" cy="2456530"/>
            <a:chOff x="1731662" y="3005087"/>
            <a:chExt cx="4672304" cy="3131542"/>
          </a:xfrm>
        </p:grpSpPr>
        <p:sp>
          <p:nvSpPr>
            <p:cNvPr id="17" name="Rectangle 16"/>
            <p:cNvSpPr/>
            <p:nvPr/>
          </p:nvSpPr>
          <p:spPr>
            <a:xfrm>
              <a:off x="5228643" y="5736519"/>
              <a:ext cx="1175323" cy="400110"/>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8" name="Rectangle 17"/>
            <p:cNvSpPr/>
            <p:nvPr/>
          </p:nvSpPr>
          <p:spPr>
            <a:xfrm>
              <a:off x="3746389" y="3005089"/>
              <a:ext cx="1190840" cy="400110"/>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19" name="Rectangle 18"/>
            <p:cNvSpPr/>
            <p:nvPr/>
          </p:nvSpPr>
          <p:spPr>
            <a:xfrm>
              <a:off x="1731662" y="3005087"/>
              <a:ext cx="1293624" cy="400110"/>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sp>
          <p:nvSpPr>
            <p:cNvPr id="20" name="Rectangle 19"/>
            <p:cNvSpPr/>
            <p:nvPr/>
          </p:nvSpPr>
          <p:spPr>
            <a:xfrm>
              <a:off x="1828800" y="3553008"/>
              <a:ext cx="1105111" cy="400110"/>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21" name="Rectangle 20"/>
            <p:cNvSpPr/>
            <p:nvPr/>
          </p:nvSpPr>
          <p:spPr>
            <a:xfrm>
              <a:off x="3480153" y="3810000"/>
              <a:ext cx="792526" cy="400110"/>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679299"/>
          </a:xfrm>
          <a:prstGeom prst="rect">
            <a:avLst/>
          </a:prstGeom>
        </p:spPr>
        <p:txBody>
          <a:bodyPr wrap="square">
            <a:spAutoFit/>
          </a:bodyPr>
          <a:lstStyle/>
          <a:p>
            <a:r>
              <a:rPr lang="en-US" dirty="0" smtClean="0">
                <a:hlinkClick r:id="rId2"/>
              </a:rPr>
              <a:t>http://www.choctawschool.com/home-side-menu/iti-fabvssa/choctaw-resistance-to-removal-from-ancient-homeland-(part-iv).aspx</a:t>
            </a:r>
            <a:endParaRPr lang="en-US" dirty="0" smtClean="0"/>
          </a:p>
          <a:p>
            <a:endParaRPr lang="en-US" dirty="0" smtClean="0"/>
          </a:p>
          <a:p>
            <a:r>
              <a:rPr lang="en-US" dirty="0" smtClean="0"/>
              <a:t>   Many of the Choctaw people who traveled the Trail of Tears in the </a:t>
            </a:r>
          </a:p>
          <a:p>
            <a:r>
              <a:rPr lang="en-US" dirty="0" smtClean="0"/>
              <a:t>1830s had the opportunity to take very little with them. Many were </a:t>
            </a:r>
          </a:p>
          <a:p>
            <a:r>
              <a:rPr lang="en-US" dirty="0" smtClean="0"/>
              <a:t>only able to take what they could carry in their hands. In surviving </a:t>
            </a:r>
          </a:p>
          <a:p>
            <a:r>
              <a:rPr lang="en-US" dirty="0" smtClean="0"/>
              <a:t>collections of Choctaw family heirlooms brought from Mississippi to</a:t>
            </a:r>
          </a:p>
          <a:p>
            <a:r>
              <a:rPr lang="en-US" dirty="0" smtClean="0"/>
              <a:t> what is now Oklahoma on the Trail of Tears, one of the most common</a:t>
            </a:r>
          </a:p>
          <a:p>
            <a:r>
              <a:rPr lang="en-US" dirty="0" smtClean="0"/>
              <a:t> objects are small, carefully crafted clay eating bowls. These are made in the traditional Choctaw style, except that they are smaller than the communal eating bowls usually used in Choctaw households during this time period.</a:t>
            </a:r>
          </a:p>
          <a:p>
            <a:r>
              <a:rPr lang="en-US" dirty="0" smtClean="0"/>
              <a:t>   Why were these small bowls carried west 550 miles to what is now Oklahoma in relatively large numbers? The functional purpose of the bowls is obvious, but there is probably a deeper reason. From a traditional Choctaw perspective, the earth, and particularly the Choctaw homeland are sacred. The earth is seen as the mother of all life. The course of life follows a circle, and after death, an individual's body returns to the earth to decompose and then to be reincorporated into the bodies of new plants and animals. From a traditional perspective, the Choctaw ancestors are literally a part of the earth of the home land, as well as the plants and animals there. The respect that early Choctaw people had for the earth is seen in the care and effort that was put into building large earth mounds.</a:t>
            </a:r>
          </a:p>
          <a:p>
            <a:r>
              <a:rPr lang="en-US" dirty="0" smtClean="0"/>
              <a:t>   That same respect is also evidenced in the small, unassuming eating bowls that were carried across the Trail of Tears. These bowls, made from native clay, sand, and burned animal bone, are literally a small part of the Choctaw homeland, but they are more than just that. Their raw materials were mixed together and shaped according to a pottery tradition developed by the hands of 100 generations of Choctaw potters living in the Choctaw homeland. When Choctaw people brought these bowls with them on the Trail of Tears, they were bringing objects that were simultaneously pieces of the homeland and symbols of the ancient indigenous relationship that Choctaw people maintained with that homeland. By carrying these small, but highly </a:t>
            </a:r>
          </a:p>
          <a:p>
            <a:r>
              <a:rPr lang="en-US" dirty="0" err="1" smtClean="0"/>
              <a:t>signiﬁ</a:t>
            </a:r>
            <a:r>
              <a:rPr lang="en-US" dirty="0" smtClean="0"/>
              <a:t> cant clay bowls, Choctaw people were able to resist being removed from at least a small part of the homeland on both a physical and an intellectual level.</a:t>
            </a:r>
          </a:p>
          <a:p>
            <a:endParaRPr lang="en-US" dirty="0"/>
          </a:p>
        </p:txBody>
      </p:sp>
      <p:pic>
        <p:nvPicPr>
          <p:cNvPr id="155650" name="Picture 2" descr="Figure 3"/>
          <p:cNvPicPr>
            <a:picLocks noChangeAspect="1" noChangeArrowheads="1"/>
          </p:cNvPicPr>
          <p:nvPr/>
        </p:nvPicPr>
        <p:blipFill>
          <a:blip r:embed="rId3"/>
          <a:srcRect/>
          <a:stretch>
            <a:fillRect/>
          </a:stretch>
        </p:blipFill>
        <p:spPr bwMode="auto">
          <a:xfrm>
            <a:off x="6705600" y="457200"/>
            <a:ext cx="2066925" cy="1657351"/>
          </a:xfrm>
          <a:prstGeom prst="rect">
            <a:avLst/>
          </a:prstGeo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0" y="0"/>
            <a:ext cx="9181803" cy="6983046"/>
            <a:chOff x="0" y="0"/>
            <a:chExt cx="9181803" cy="6983046"/>
          </a:xfrm>
        </p:grpSpPr>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42" name="Picture 1"/>
            <p:cNvPicPr>
              <a:picLocks noChangeAspect="1" noChangeArrowheads="1"/>
            </p:cNvPicPr>
            <p:nvPr/>
          </p:nvPicPr>
          <p:blipFill>
            <a:blip r:embed="rId3"/>
            <a:srcRect l="53502" t="42793" r="2623"/>
            <a:stretch>
              <a:fillRect/>
            </a:stretch>
          </p:blipFill>
          <p:spPr bwMode="auto">
            <a:xfrm rot="474840">
              <a:off x="5157216" y="3719566"/>
              <a:ext cx="1221520" cy="1095888"/>
            </a:xfrm>
            <a:prstGeom prst="rect">
              <a:avLst/>
            </a:prstGeom>
            <a:noFill/>
            <a:ln w="9525">
              <a:noFill/>
              <a:miter lim="800000"/>
              <a:headEnd/>
              <a:tailEnd/>
            </a:ln>
            <a:effectLst/>
          </p:spPr>
        </p:pic>
        <p:sp>
          <p:nvSpPr>
            <p:cNvPr id="43" name="Freeform 4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51" name="Group 38"/>
            <p:cNvGrpSpPr/>
            <p:nvPr/>
          </p:nvGrpSpPr>
          <p:grpSpPr>
            <a:xfrm>
              <a:off x="3665220" y="3039917"/>
              <a:ext cx="4424473" cy="3943129"/>
              <a:chOff x="3665220" y="3039917"/>
              <a:chExt cx="4424473" cy="394312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6" name="Group 36"/>
              <p:cNvGrpSpPr/>
              <p:nvPr/>
            </p:nvGrpSpPr>
            <p:grpSpPr>
              <a:xfrm>
                <a:off x="3665220" y="3276603"/>
                <a:ext cx="4259584" cy="3276601"/>
                <a:chOff x="3665220" y="3276603"/>
                <a:chExt cx="4259584" cy="3276601"/>
              </a:xfrm>
            </p:grpSpPr>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53" name="Group 35"/>
            <p:cNvGrpSpPr/>
            <p:nvPr/>
          </p:nvGrpSpPr>
          <p:grpSpPr>
            <a:xfrm>
              <a:off x="1828800" y="3810000"/>
              <a:ext cx="2971801" cy="1518920"/>
              <a:chOff x="1828800" y="3810000"/>
              <a:chExt cx="2971801" cy="1518920"/>
            </a:xfrm>
          </p:grpSpPr>
          <p:sp>
            <p:nvSpPr>
              <p:cNvPr id="62" name="Rectangle 61"/>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63" name="Freeform 62"/>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Group 40"/>
            <p:cNvGrpSpPr/>
            <p:nvPr/>
          </p:nvGrpSpPr>
          <p:grpSpPr>
            <a:xfrm>
              <a:off x="762000" y="2269957"/>
              <a:ext cx="6756400" cy="4522003"/>
              <a:chOff x="762000" y="2269957"/>
              <a:chExt cx="6756400" cy="4522003"/>
            </a:xfrm>
          </p:grpSpPr>
          <p:grpSp>
            <p:nvGrpSpPr>
              <p:cNvPr id="55"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6"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2" name="Group 71"/>
          <p:cNvGrpSpPr/>
          <p:nvPr/>
        </p:nvGrpSpPr>
        <p:grpSpPr>
          <a:xfrm>
            <a:off x="0" y="0"/>
            <a:ext cx="9144000" cy="6868656"/>
            <a:chOff x="0" y="0"/>
            <a:chExt cx="9144000" cy="6868656"/>
          </a:xfrm>
        </p:grpSpPr>
        <p:grpSp>
          <p:nvGrpSpPr>
            <p:cNvPr id="31" name="Group 30"/>
            <p:cNvGrpSpPr/>
            <p:nvPr/>
          </p:nvGrpSpPr>
          <p:grpSpPr>
            <a:xfrm>
              <a:off x="0" y="598714"/>
              <a:ext cx="9144000" cy="6269942"/>
              <a:chOff x="0" y="598714"/>
              <a:chExt cx="9144000" cy="6269942"/>
            </a:xfrm>
          </p:grpSpPr>
          <p:grpSp>
            <p:nvGrpSpPr>
              <p:cNvPr id="3" name="Group 14"/>
              <p:cNvGrpSpPr/>
              <p:nvPr/>
            </p:nvGrpSpPr>
            <p:grpSpPr>
              <a:xfrm>
                <a:off x="0" y="598714"/>
                <a:ext cx="9144000" cy="6259286"/>
                <a:chOff x="0" y="598714"/>
                <a:chExt cx="9144000" cy="6259286"/>
              </a:xfrm>
            </p:grpSpPr>
            <p:grpSp>
              <p:nvGrpSpPr>
                <p:cNvPr id="9" name="Group 8"/>
                <p:cNvGrpSpPr/>
                <p:nvPr/>
              </p:nvGrpSpPr>
              <p:grpSpPr>
                <a:xfrm>
                  <a:off x="0" y="598714"/>
                  <a:ext cx="9144000" cy="6259286"/>
                  <a:chOff x="0" y="598714"/>
                  <a:chExt cx="9144000" cy="6259286"/>
                </a:xfrm>
              </p:grpSpPr>
              <p:pic>
                <p:nvPicPr>
                  <p:cNvPr id="2" name="Picture 2"/>
                  <p:cNvPicPr>
                    <a:picLocks noChangeAspect="1" noChangeArrowheads="1"/>
                  </p:cNvPicPr>
                  <p:nvPr/>
                </p:nvPicPr>
                <p:blipFill>
                  <a:blip r:embed="rId4"/>
                  <a:srcRect t="1126" r="8838"/>
                  <a:stretch>
                    <a:fillRect/>
                  </a:stretch>
                </p:blipFill>
                <p:spPr bwMode="auto">
                  <a:xfrm>
                    <a:off x="0" y="598714"/>
                    <a:ext cx="9144000" cy="6259286"/>
                  </a:xfrm>
                  <a:prstGeom prst="rect">
                    <a:avLst/>
                  </a:prstGeom>
                  <a:noFill/>
                  <a:ln w="9525">
                    <a:noFill/>
                    <a:miter lim="800000"/>
                    <a:headEnd/>
                    <a:tailEnd/>
                  </a:ln>
                  <a:effectLst/>
                </p:spPr>
              </p:pic>
              <p:sp>
                <p:nvSpPr>
                  <p:cNvPr id="5" name="Rectangle 4"/>
                  <p:cNvSpPr/>
                  <p:nvPr/>
                </p:nvSpPr>
                <p:spPr>
                  <a:xfrm>
                    <a:off x="0" y="3048000"/>
                    <a:ext cx="2438400" cy="3810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00200" y="3505200"/>
                    <a:ext cx="1143000" cy="762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467600" y="6096000"/>
                    <a:ext cx="1676400" cy="3048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981200" y="4419600"/>
                    <a:ext cx="1143000" cy="24384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a:off x="4364121" y="1609940"/>
                  <a:ext cx="999815" cy="1508817"/>
                </a:xfrm>
                <a:custGeom>
                  <a:avLst/>
                  <a:gdLst>
                    <a:gd name="connsiteX0" fmla="*/ 214993 w 1039586"/>
                    <a:gd name="connsiteY0" fmla="*/ 125186 h 1529443"/>
                    <a:gd name="connsiteX1" fmla="*/ 100693 w 1039586"/>
                    <a:gd name="connsiteY1" fmla="*/ 892629 h 1529443"/>
                    <a:gd name="connsiteX2" fmla="*/ 100693 w 1039586"/>
                    <a:gd name="connsiteY2" fmla="*/ 1055915 h 1529443"/>
                    <a:gd name="connsiteX3" fmla="*/ 51707 w 1039586"/>
                    <a:gd name="connsiteY3" fmla="*/ 1464129 h 1529443"/>
                    <a:gd name="connsiteX4" fmla="*/ 410936 w 1039586"/>
                    <a:gd name="connsiteY4" fmla="*/ 1447800 h 1529443"/>
                    <a:gd name="connsiteX5" fmla="*/ 541564 w 1039586"/>
                    <a:gd name="connsiteY5" fmla="*/ 1317172 h 1529443"/>
                    <a:gd name="connsiteX6" fmla="*/ 753836 w 1039586"/>
                    <a:gd name="connsiteY6" fmla="*/ 778329 h 1529443"/>
                    <a:gd name="connsiteX7" fmla="*/ 688521 w 1039586"/>
                    <a:gd name="connsiteY7" fmla="*/ 794657 h 1529443"/>
                    <a:gd name="connsiteX8" fmla="*/ 704850 w 1039586"/>
                    <a:gd name="connsiteY8" fmla="*/ 615043 h 1529443"/>
                    <a:gd name="connsiteX9" fmla="*/ 819150 w 1039586"/>
                    <a:gd name="connsiteY9" fmla="*/ 582386 h 1529443"/>
                    <a:gd name="connsiteX10" fmla="*/ 868136 w 1039586"/>
                    <a:gd name="connsiteY10" fmla="*/ 517072 h 1529443"/>
                    <a:gd name="connsiteX11" fmla="*/ 998764 w 1039586"/>
                    <a:gd name="connsiteY11" fmla="*/ 321129 h 1529443"/>
                    <a:gd name="connsiteX12" fmla="*/ 623207 w 1039586"/>
                    <a:gd name="connsiteY12" fmla="*/ 141515 h 1529443"/>
                    <a:gd name="connsiteX13" fmla="*/ 214993 w 1039586"/>
                    <a:gd name="connsiteY13" fmla="*/ 125186 h 1529443"/>
                    <a:gd name="connsiteX0" fmla="*/ 163286 w 987879"/>
                    <a:gd name="connsiteY0" fmla="*/ 125186 h 1529443"/>
                    <a:gd name="connsiteX1" fmla="*/ 48986 w 987879"/>
                    <a:gd name="connsiteY1" fmla="*/ 892629 h 1529443"/>
                    <a:gd name="connsiteX2" fmla="*/ 48986 w 987879"/>
                    <a:gd name="connsiteY2" fmla="*/ 1055915 h 1529443"/>
                    <a:gd name="connsiteX3" fmla="*/ 0 w 987879"/>
                    <a:gd name="connsiteY3" fmla="*/ 1464129 h 1529443"/>
                    <a:gd name="connsiteX4" fmla="*/ 359229 w 987879"/>
                    <a:gd name="connsiteY4" fmla="*/ 1447800 h 1529443"/>
                    <a:gd name="connsiteX5" fmla="*/ 489857 w 987879"/>
                    <a:gd name="connsiteY5" fmla="*/ 1317172 h 1529443"/>
                    <a:gd name="connsiteX6" fmla="*/ 702129 w 987879"/>
                    <a:gd name="connsiteY6" fmla="*/ 778329 h 1529443"/>
                    <a:gd name="connsiteX7" fmla="*/ 636814 w 987879"/>
                    <a:gd name="connsiteY7" fmla="*/ 794657 h 1529443"/>
                    <a:gd name="connsiteX8" fmla="*/ 653143 w 987879"/>
                    <a:gd name="connsiteY8" fmla="*/ 615043 h 1529443"/>
                    <a:gd name="connsiteX9" fmla="*/ 767443 w 987879"/>
                    <a:gd name="connsiteY9" fmla="*/ 582386 h 1529443"/>
                    <a:gd name="connsiteX10" fmla="*/ 816429 w 987879"/>
                    <a:gd name="connsiteY10" fmla="*/ 517072 h 1529443"/>
                    <a:gd name="connsiteX11" fmla="*/ 947057 w 987879"/>
                    <a:gd name="connsiteY11" fmla="*/ 321129 h 1529443"/>
                    <a:gd name="connsiteX12" fmla="*/ 571500 w 987879"/>
                    <a:gd name="connsiteY12" fmla="*/ 141515 h 1529443"/>
                    <a:gd name="connsiteX13" fmla="*/ 163286 w 987879"/>
                    <a:gd name="connsiteY13" fmla="*/ 125186 h 1529443"/>
                    <a:gd name="connsiteX0" fmla="*/ 163286 w 987879"/>
                    <a:gd name="connsiteY0" fmla="*/ 104560 h 1508817"/>
                    <a:gd name="connsiteX1" fmla="*/ 59585 w 987879"/>
                    <a:gd name="connsiteY1" fmla="*/ 748249 h 1508817"/>
                    <a:gd name="connsiteX2" fmla="*/ 48986 w 987879"/>
                    <a:gd name="connsiteY2" fmla="*/ 872003 h 1508817"/>
                    <a:gd name="connsiteX3" fmla="*/ 48986 w 987879"/>
                    <a:gd name="connsiteY3" fmla="*/ 1035289 h 1508817"/>
                    <a:gd name="connsiteX4" fmla="*/ 0 w 987879"/>
                    <a:gd name="connsiteY4" fmla="*/ 1443503 h 1508817"/>
                    <a:gd name="connsiteX5" fmla="*/ 359229 w 987879"/>
                    <a:gd name="connsiteY5" fmla="*/ 1427174 h 1508817"/>
                    <a:gd name="connsiteX6" fmla="*/ 489857 w 987879"/>
                    <a:gd name="connsiteY6" fmla="*/ 1296546 h 1508817"/>
                    <a:gd name="connsiteX7" fmla="*/ 702129 w 987879"/>
                    <a:gd name="connsiteY7" fmla="*/ 757703 h 1508817"/>
                    <a:gd name="connsiteX8" fmla="*/ 636814 w 987879"/>
                    <a:gd name="connsiteY8" fmla="*/ 774031 h 1508817"/>
                    <a:gd name="connsiteX9" fmla="*/ 653143 w 987879"/>
                    <a:gd name="connsiteY9" fmla="*/ 594417 h 1508817"/>
                    <a:gd name="connsiteX10" fmla="*/ 767443 w 987879"/>
                    <a:gd name="connsiteY10" fmla="*/ 561760 h 1508817"/>
                    <a:gd name="connsiteX11" fmla="*/ 816429 w 987879"/>
                    <a:gd name="connsiteY11" fmla="*/ 496446 h 1508817"/>
                    <a:gd name="connsiteX12" fmla="*/ 947057 w 987879"/>
                    <a:gd name="connsiteY12" fmla="*/ 300503 h 1508817"/>
                    <a:gd name="connsiteX13" fmla="*/ 571500 w 987879"/>
                    <a:gd name="connsiteY13" fmla="*/ 120889 h 1508817"/>
                    <a:gd name="connsiteX14" fmla="*/ 163286 w 987879"/>
                    <a:gd name="connsiteY14" fmla="*/ 104560 h 1508817"/>
                    <a:gd name="connsiteX0" fmla="*/ 163286 w 987879"/>
                    <a:gd name="connsiteY0" fmla="*/ 104560 h 1508817"/>
                    <a:gd name="connsiteX1" fmla="*/ 59585 w 987879"/>
                    <a:gd name="connsiteY1" fmla="*/ 748249 h 1508817"/>
                    <a:gd name="connsiteX2" fmla="*/ 48986 w 987879"/>
                    <a:gd name="connsiteY2" fmla="*/ 872003 h 1508817"/>
                    <a:gd name="connsiteX3" fmla="*/ 51564 w 987879"/>
                    <a:gd name="connsiteY3" fmla="*/ 940755 h 1508817"/>
                    <a:gd name="connsiteX4" fmla="*/ 48986 w 987879"/>
                    <a:gd name="connsiteY4" fmla="*/ 1035289 h 1508817"/>
                    <a:gd name="connsiteX5" fmla="*/ 0 w 987879"/>
                    <a:gd name="connsiteY5" fmla="*/ 1443503 h 1508817"/>
                    <a:gd name="connsiteX6" fmla="*/ 359229 w 987879"/>
                    <a:gd name="connsiteY6" fmla="*/ 1427174 h 1508817"/>
                    <a:gd name="connsiteX7" fmla="*/ 489857 w 987879"/>
                    <a:gd name="connsiteY7" fmla="*/ 1296546 h 1508817"/>
                    <a:gd name="connsiteX8" fmla="*/ 702129 w 987879"/>
                    <a:gd name="connsiteY8" fmla="*/ 757703 h 1508817"/>
                    <a:gd name="connsiteX9" fmla="*/ 636814 w 987879"/>
                    <a:gd name="connsiteY9" fmla="*/ 774031 h 1508817"/>
                    <a:gd name="connsiteX10" fmla="*/ 653143 w 987879"/>
                    <a:gd name="connsiteY10" fmla="*/ 594417 h 1508817"/>
                    <a:gd name="connsiteX11" fmla="*/ 767443 w 987879"/>
                    <a:gd name="connsiteY11" fmla="*/ 561760 h 1508817"/>
                    <a:gd name="connsiteX12" fmla="*/ 816429 w 987879"/>
                    <a:gd name="connsiteY12" fmla="*/ 496446 h 1508817"/>
                    <a:gd name="connsiteX13" fmla="*/ 947057 w 987879"/>
                    <a:gd name="connsiteY13" fmla="*/ 300503 h 1508817"/>
                    <a:gd name="connsiteX14" fmla="*/ 571500 w 987879"/>
                    <a:gd name="connsiteY14" fmla="*/ 120889 h 1508817"/>
                    <a:gd name="connsiteX15" fmla="*/ 163286 w 987879"/>
                    <a:gd name="connsiteY15" fmla="*/ 104560 h 1508817"/>
                    <a:gd name="connsiteX0" fmla="*/ 175222 w 999815"/>
                    <a:gd name="connsiteY0" fmla="*/ 104560 h 1508817"/>
                    <a:gd name="connsiteX1" fmla="*/ 71521 w 999815"/>
                    <a:gd name="connsiteY1" fmla="*/ 748249 h 1508817"/>
                    <a:gd name="connsiteX2" fmla="*/ 441922 w 999815"/>
                    <a:gd name="connsiteY2" fmla="*/ 948203 h 1508817"/>
                    <a:gd name="connsiteX3" fmla="*/ 63500 w 999815"/>
                    <a:gd name="connsiteY3" fmla="*/ 940755 h 1508817"/>
                    <a:gd name="connsiteX4" fmla="*/ 60922 w 999815"/>
                    <a:gd name="connsiteY4" fmla="*/ 1035289 h 1508817"/>
                    <a:gd name="connsiteX5" fmla="*/ 11936 w 999815"/>
                    <a:gd name="connsiteY5" fmla="*/ 1443503 h 1508817"/>
                    <a:gd name="connsiteX6" fmla="*/ 371165 w 999815"/>
                    <a:gd name="connsiteY6" fmla="*/ 1427174 h 1508817"/>
                    <a:gd name="connsiteX7" fmla="*/ 501793 w 999815"/>
                    <a:gd name="connsiteY7" fmla="*/ 1296546 h 1508817"/>
                    <a:gd name="connsiteX8" fmla="*/ 714065 w 999815"/>
                    <a:gd name="connsiteY8" fmla="*/ 757703 h 1508817"/>
                    <a:gd name="connsiteX9" fmla="*/ 648750 w 999815"/>
                    <a:gd name="connsiteY9" fmla="*/ 774031 h 1508817"/>
                    <a:gd name="connsiteX10" fmla="*/ 665079 w 999815"/>
                    <a:gd name="connsiteY10" fmla="*/ 594417 h 1508817"/>
                    <a:gd name="connsiteX11" fmla="*/ 779379 w 999815"/>
                    <a:gd name="connsiteY11" fmla="*/ 561760 h 1508817"/>
                    <a:gd name="connsiteX12" fmla="*/ 828365 w 999815"/>
                    <a:gd name="connsiteY12" fmla="*/ 496446 h 1508817"/>
                    <a:gd name="connsiteX13" fmla="*/ 958993 w 999815"/>
                    <a:gd name="connsiteY13" fmla="*/ 300503 h 1508817"/>
                    <a:gd name="connsiteX14" fmla="*/ 583436 w 999815"/>
                    <a:gd name="connsiteY14" fmla="*/ 120889 h 1508817"/>
                    <a:gd name="connsiteX15" fmla="*/ 175222 w 999815"/>
                    <a:gd name="connsiteY15"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1036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 name="connsiteX0" fmla="*/ 175222 w 999815"/>
                    <a:gd name="connsiteY0" fmla="*/ 104560 h 1508817"/>
                    <a:gd name="connsiteX1" fmla="*/ 71521 w 999815"/>
                    <a:gd name="connsiteY1" fmla="*/ 748249 h 1508817"/>
                    <a:gd name="connsiteX2" fmla="*/ 408405 w 999815"/>
                    <a:gd name="connsiteY2" fmla="*/ 788355 h 1508817"/>
                    <a:gd name="connsiteX3" fmla="*/ 441922 w 999815"/>
                    <a:gd name="connsiteY3" fmla="*/ 948203 h 1508817"/>
                    <a:gd name="connsiteX4" fmla="*/ 63500 w 999815"/>
                    <a:gd name="connsiteY4" fmla="*/ 940755 h 1508817"/>
                    <a:gd name="connsiteX5" fmla="*/ 60922 w 999815"/>
                    <a:gd name="connsiteY5" fmla="*/ 1035289 h 1508817"/>
                    <a:gd name="connsiteX6" fmla="*/ 11936 w 999815"/>
                    <a:gd name="connsiteY6" fmla="*/ 1443503 h 1508817"/>
                    <a:gd name="connsiteX7" fmla="*/ 371165 w 999815"/>
                    <a:gd name="connsiteY7" fmla="*/ 1427174 h 1508817"/>
                    <a:gd name="connsiteX8" fmla="*/ 501793 w 999815"/>
                    <a:gd name="connsiteY8" fmla="*/ 1296546 h 1508817"/>
                    <a:gd name="connsiteX9" fmla="*/ 714065 w 999815"/>
                    <a:gd name="connsiteY9" fmla="*/ 757703 h 1508817"/>
                    <a:gd name="connsiteX10" fmla="*/ 648750 w 999815"/>
                    <a:gd name="connsiteY10" fmla="*/ 774031 h 1508817"/>
                    <a:gd name="connsiteX11" fmla="*/ 665079 w 999815"/>
                    <a:gd name="connsiteY11" fmla="*/ 594417 h 1508817"/>
                    <a:gd name="connsiteX12" fmla="*/ 779379 w 999815"/>
                    <a:gd name="connsiteY12" fmla="*/ 561760 h 1508817"/>
                    <a:gd name="connsiteX13" fmla="*/ 828365 w 999815"/>
                    <a:gd name="connsiteY13" fmla="*/ 496446 h 1508817"/>
                    <a:gd name="connsiteX14" fmla="*/ 958993 w 999815"/>
                    <a:gd name="connsiteY14" fmla="*/ 300503 h 1508817"/>
                    <a:gd name="connsiteX15" fmla="*/ 583436 w 999815"/>
                    <a:gd name="connsiteY15" fmla="*/ 120889 h 1508817"/>
                    <a:gd name="connsiteX16" fmla="*/ 175222 w 999815"/>
                    <a:gd name="connsiteY16" fmla="*/ 104560 h 150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9815" h="1508817">
                      <a:moveTo>
                        <a:pt x="175222" y="104560"/>
                      </a:moveTo>
                      <a:cubicBezTo>
                        <a:pt x="89903" y="209120"/>
                        <a:pt x="27071" y="607642"/>
                        <a:pt x="71521" y="748249"/>
                      </a:cubicBezTo>
                      <a:cubicBezTo>
                        <a:pt x="268132" y="790026"/>
                        <a:pt x="122083" y="747009"/>
                        <a:pt x="408405" y="788355"/>
                      </a:cubicBezTo>
                      <a:cubicBezTo>
                        <a:pt x="397950" y="937986"/>
                        <a:pt x="499406" y="922803"/>
                        <a:pt x="441922" y="948203"/>
                      </a:cubicBezTo>
                      <a:cubicBezTo>
                        <a:pt x="384438" y="973603"/>
                        <a:pt x="127000" y="926241"/>
                        <a:pt x="63500" y="940755"/>
                      </a:cubicBezTo>
                      <a:cubicBezTo>
                        <a:pt x="0" y="955269"/>
                        <a:pt x="69516" y="951498"/>
                        <a:pt x="60922" y="1035289"/>
                      </a:cubicBezTo>
                      <a:cubicBezTo>
                        <a:pt x="52328" y="1119080"/>
                        <a:pt x="22574" y="1141276"/>
                        <a:pt x="11936" y="1443503"/>
                      </a:cubicBezTo>
                      <a:cubicBezTo>
                        <a:pt x="63643" y="1508817"/>
                        <a:pt x="289522" y="1451667"/>
                        <a:pt x="371165" y="1427174"/>
                      </a:cubicBezTo>
                      <a:cubicBezTo>
                        <a:pt x="452808" y="1402681"/>
                        <a:pt x="444643" y="1408125"/>
                        <a:pt x="501793" y="1296546"/>
                      </a:cubicBezTo>
                      <a:cubicBezTo>
                        <a:pt x="558943" y="1184968"/>
                        <a:pt x="689572" y="844789"/>
                        <a:pt x="714065" y="757703"/>
                      </a:cubicBezTo>
                      <a:cubicBezTo>
                        <a:pt x="738558" y="670617"/>
                        <a:pt x="656914" y="801245"/>
                        <a:pt x="648750" y="774031"/>
                      </a:cubicBezTo>
                      <a:cubicBezTo>
                        <a:pt x="640586" y="746817"/>
                        <a:pt x="643307" y="629796"/>
                        <a:pt x="665079" y="594417"/>
                      </a:cubicBezTo>
                      <a:cubicBezTo>
                        <a:pt x="686851" y="559038"/>
                        <a:pt x="752165" y="578089"/>
                        <a:pt x="779379" y="561760"/>
                      </a:cubicBezTo>
                      <a:cubicBezTo>
                        <a:pt x="806593" y="545432"/>
                        <a:pt x="798429" y="539989"/>
                        <a:pt x="828365" y="496446"/>
                      </a:cubicBezTo>
                      <a:cubicBezTo>
                        <a:pt x="858301" y="452903"/>
                        <a:pt x="999815" y="363096"/>
                        <a:pt x="958993" y="300503"/>
                      </a:cubicBezTo>
                      <a:cubicBezTo>
                        <a:pt x="918171" y="237910"/>
                        <a:pt x="714064" y="148103"/>
                        <a:pt x="583436" y="120889"/>
                      </a:cubicBezTo>
                      <a:cubicBezTo>
                        <a:pt x="452808" y="93675"/>
                        <a:pt x="260541" y="0"/>
                        <a:pt x="175222" y="104560"/>
                      </a:cubicBezTo>
                      <a:close/>
                    </a:path>
                  </a:pathLst>
                </a:custGeom>
                <a:solidFill>
                  <a:srgbClr val="F7F7F7">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4397433" y="1657003"/>
                  <a:ext cx="989214" cy="254924"/>
                </a:xfrm>
                <a:custGeom>
                  <a:avLst/>
                  <a:gdLst>
                    <a:gd name="connsiteX0" fmla="*/ 989214 w 989214"/>
                    <a:gd name="connsiteY0" fmla="*/ 254924 h 254924"/>
                    <a:gd name="connsiteX1" fmla="*/ 731520 w 989214"/>
                    <a:gd name="connsiteY1" fmla="*/ 138546 h 254924"/>
                    <a:gd name="connsiteX2" fmla="*/ 515389 w 989214"/>
                    <a:gd name="connsiteY2" fmla="*/ 38793 h 254924"/>
                    <a:gd name="connsiteX3" fmla="*/ 374072 w 989214"/>
                    <a:gd name="connsiteY3" fmla="*/ 22168 h 254924"/>
                    <a:gd name="connsiteX4" fmla="*/ 207818 w 989214"/>
                    <a:gd name="connsiteY4" fmla="*/ 5542 h 254924"/>
                    <a:gd name="connsiteX5" fmla="*/ 0 w 989214"/>
                    <a:gd name="connsiteY5" fmla="*/ 55419 h 2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214" h="254924">
                      <a:moveTo>
                        <a:pt x="989214" y="254924"/>
                      </a:moveTo>
                      <a:lnTo>
                        <a:pt x="731520" y="138546"/>
                      </a:lnTo>
                      <a:cubicBezTo>
                        <a:pt x="652549" y="102524"/>
                        <a:pt x="574964" y="58189"/>
                        <a:pt x="515389" y="38793"/>
                      </a:cubicBezTo>
                      <a:cubicBezTo>
                        <a:pt x="455814" y="19397"/>
                        <a:pt x="374072" y="22168"/>
                        <a:pt x="374072" y="22168"/>
                      </a:cubicBezTo>
                      <a:cubicBezTo>
                        <a:pt x="322810" y="16626"/>
                        <a:pt x="270163" y="0"/>
                        <a:pt x="207818" y="5542"/>
                      </a:cubicBezTo>
                      <a:cubicBezTo>
                        <a:pt x="145473" y="11084"/>
                        <a:pt x="72736" y="33251"/>
                        <a:pt x="0" y="55419"/>
                      </a:cubicBezTo>
                    </a:path>
                  </a:pathLst>
                </a:custGeom>
                <a:ln w="38100">
                  <a:solidFill>
                    <a:schemeClr val="tx1">
                      <a:lumMod val="85000"/>
                      <a:lumOff val="15000"/>
                    </a:schemeClr>
                  </a:solidFill>
                </a:ln>
                <a:effectLst>
                  <a:outerShdw blurRad="12700" dist="25400" dir="1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47804" y="2876204"/>
                  <a:ext cx="565265" cy="152399"/>
                </a:xfrm>
                <a:custGeom>
                  <a:avLst/>
                  <a:gdLst>
                    <a:gd name="connsiteX0" fmla="*/ 565265 w 565265"/>
                    <a:gd name="connsiteY0" fmla="*/ 116378 h 152399"/>
                    <a:gd name="connsiteX1" fmla="*/ 307571 w 565265"/>
                    <a:gd name="connsiteY1" fmla="*/ 133003 h 152399"/>
                    <a:gd name="connsiteX2" fmla="*/ 0 w 565265"/>
                    <a:gd name="connsiteY2" fmla="*/ 0 h 152399"/>
                  </a:gdLst>
                  <a:ahLst/>
                  <a:cxnLst>
                    <a:cxn ang="0">
                      <a:pos x="connsiteX0" y="connsiteY0"/>
                    </a:cxn>
                    <a:cxn ang="0">
                      <a:pos x="connsiteX1" y="connsiteY1"/>
                    </a:cxn>
                    <a:cxn ang="0">
                      <a:pos x="connsiteX2" y="connsiteY2"/>
                    </a:cxn>
                  </a:cxnLst>
                  <a:rect l="l" t="t" r="r" b="b"/>
                  <a:pathLst>
                    <a:path w="565265" h="152399">
                      <a:moveTo>
                        <a:pt x="565265" y="116378"/>
                      </a:moveTo>
                      <a:cubicBezTo>
                        <a:pt x="483523" y="134388"/>
                        <a:pt x="401782" y="152399"/>
                        <a:pt x="307571" y="133003"/>
                      </a:cubicBezTo>
                      <a:cubicBezTo>
                        <a:pt x="213360" y="113607"/>
                        <a:pt x="106680" y="56803"/>
                        <a:pt x="0" y="0"/>
                      </a:cubicBezTo>
                    </a:path>
                  </a:pathLst>
                </a:custGeom>
                <a:ln w="38100">
                  <a:solidFill>
                    <a:schemeClr val="tx1"/>
                  </a:solidFill>
                </a:ln>
                <a:effectLst>
                  <a:outerShdw blurRad="12700" dist="254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4436979" y="1844842"/>
                  <a:ext cx="632326" cy="489284"/>
                </a:xfrm>
                <a:custGeom>
                  <a:avLst/>
                  <a:gdLst>
                    <a:gd name="connsiteX0" fmla="*/ 632326 w 632326"/>
                    <a:gd name="connsiteY0" fmla="*/ 489284 h 489284"/>
                    <a:gd name="connsiteX1" fmla="*/ 520032 w 632326"/>
                    <a:gd name="connsiteY1" fmla="*/ 417095 h 489284"/>
                    <a:gd name="connsiteX2" fmla="*/ 391695 w 632326"/>
                    <a:gd name="connsiteY2" fmla="*/ 376990 h 489284"/>
                    <a:gd name="connsiteX3" fmla="*/ 223253 w 632326"/>
                    <a:gd name="connsiteY3" fmla="*/ 376990 h 489284"/>
                    <a:gd name="connsiteX4" fmla="*/ 175126 w 632326"/>
                    <a:gd name="connsiteY4" fmla="*/ 248653 h 489284"/>
                    <a:gd name="connsiteX5" fmla="*/ 102937 w 632326"/>
                    <a:gd name="connsiteY5" fmla="*/ 120316 h 489284"/>
                    <a:gd name="connsiteX6" fmla="*/ 54810 w 632326"/>
                    <a:gd name="connsiteY6" fmla="*/ 16042 h 489284"/>
                    <a:gd name="connsiteX7" fmla="*/ 30747 w 632326"/>
                    <a:gd name="connsiteY7" fmla="*/ 24063 h 489284"/>
                    <a:gd name="connsiteX8" fmla="*/ 6684 w 632326"/>
                    <a:gd name="connsiteY8" fmla="*/ 16042 h 489284"/>
                    <a:gd name="connsiteX9" fmla="*/ 70853 w 632326"/>
                    <a:gd name="connsiteY9" fmla="*/ 16042 h 489284"/>
                    <a:gd name="connsiteX10" fmla="*/ 135021 w 632326"/>
                    <a:gd name="connsiteY10" fmla="*/ 96253 h 489284"/>
                    <a:gd name="connsiteX11" fmla="*/ 191168 w 632326"/>
                    <a:gd name="connsiteY11" fmla="*/ 216569 h 489284"/>
                    <a:gd name="connsiteX12" fmla="*/ 255337 w 632326"/>
                    <a:gd name="connsiteY12" fmla="*/ 336884 h 489284"/>
                    <a:gd name="connsiteX13" fmla="*/ 375653 w 632326"/>
                    <a:gd name="connsiteY13" fmla="*/ 320842 h 489284"/>
                    <a:gd name="connsiteX14" fmla="*/ 576179 w 632326"/>
                    <a:gd name="connsiteY14" fmla="*/ 360947 h 489284"/>
                    <a:gd name="connsiteX15" fmla="*/ 600242 w 632326"/>
                    <a:gd name="connsiteY15" fmla="*/ 417095 h 489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326" h="489284">
                      <a:moveTo>
                        <a:pt x="632326" y="489284"/>
                      </a:moveTo>
                      <a:cubicBezTo>
                        <a:pt x="596231" y="462547"/>
                        <a:pt x="560137" y="435811"/>
                        <a:pt x="520032" y="417095"/>
                      </a:cubicBezTo>
                      <a:cubicBezTo>
                        <a:pt x="479927" y="398379"/>
                        <a:pt x="441158" y="383674"/>
                        <a:pt x="391695" y="376990"/>
                      </a:cubicBezTo>
                      <a:cubicBezTo>
                        <a:pt x="342232" y="370306"/>
                        <a:pt x="259348" y="398379"/>
                        <a:pt x="223253" y="376990"/>
                      </a:cubicBezTo>
                      <a:cubicBezTo>
                        <a:pt x="187158" y="355601"/>
                        <a:pt x="195179" y="291432"/>
                        <a:pt x="175126" y="248653"/>
                      </a:cubicBezTo>
                      <a:cubicBezTo>
                        <a:pt x="155073" y="205874"/>
                        <a:pt x="122990" y="159084"/>
                        <a:pt x="102937" y="120316"/>
                      </a:cubicBezTo>
                      <a:cubicBezTo>
                        <a:pt x="82884" y="81548"/>
                        <a:pt x="66842" y="32084"/>
                        <a:pt x="54810" y="16042"/>
                      </a:cubicBezTo>
                      <a:cubicBezTo>
                        <a:pt x="42778" y="0"/>
                        <a:pt x="38768" y="24063"/>
                        <a:pt x="30747" y="24063"/>
                      </a:cubicBezTo>
                      <a:cubicBezTo>
                        <a:pt x="22726" y="24063"/>
                        <a:pt x="0" y="17379"/>
                        <a:pt x="6684" y="16042"/>
                      </a:cubicBezTo>
                      <a:cubicBezTo>
                        <a:pt x="13368" y="14705"/>
                        <a:pt x="49464" y="2674"/>
                        <a:pt x="70853" y="16042"/>
                      </a:cubicBezTo>
                      <a:cubicBezTo>
                        <a:pt x="92242" y="29410"/>
                        <a:pt x="114969" y="62832"/>
                        <a:pt x="135021" y="96253"/>
                      </a:cubicBezTo>
                      <a:cubicBezTo>
                        <a:pt x="155073" y="129674"/>
                        <a:pt x="171115" y="176464"/>
                        <a:pt x="191168" y="216569"/>
                      </a:cubicBezTo>
                      <a:cubicBezTo>
                        <a:pt x="211221" y="256674"/>
                        <a:pt x="224590" y="319505"/>
                        <a:pt x="255337" y="336884"/>
                      </a:cubicBezTo>
                      <a:cubicBezTo>
                        <a:pt x="286084" y="354263"/>
                        <a:pt x="322179" y="316831"/>
                        <a:pt x="375653" y="320842"/>
                      </a:cubicBezTo>
                      <a:cubicBezTo>
                        <a:pt x="429127" y="324853"/>
                        <a:pt x="538748" y="344905"/>
                        <a:pt x="576179" y="360947"/>
                      </a:cubicBezTo>
                      <a:cubicBezTo>
                        <a:pt x="613611" y="376989"/>
                        <a:pt x="606926" y="397042"/>
                        <a:pt x="600242" y="417095"/>
                      </a:cubicBezTo>
                    </a:path>
                  </a:pathLst>
                </a:custGeom>
                <a:solidFill>
                  <a:schemeClr val="bg1">
                    <a:lumMod val="75000"/>
                    <a:alpha val="84000"/>
                  </a:schemeClr>
                </a:solidFill>
                <a:ln w="6350">
                  <a:solidFill>
                    <a:schemeClr val="tx1">
                      <a:lumMod val="50000"/>
                      <a:lumOff val="50000"/>
                      <a:alpha val="71000"/>
                    </a:schemeClr>
                  </a:solidFill>
                </a:ln>
                <a:effectLst>
                  <a:outerShdw blurRad="12700" dist="25400" dir="6600000" algn="ctr" rotWithShape="0">
                    <a:schemeClr val="tx1">
                      <a:lumMod val="50000"/>
                      <a:lumOff val="5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9" name="Rectangle 48"/>
              <p:cNvSpPr/>
              <p:nvPr/>
            </p:nvSpPr>
            <p:spPr>
              <a:xfrm>
                <a:off x="0" y="4191000"/>
                <a:ext cx="9144000" cy="2677656"/>
              </a:xfrm>
              <a:prstGeom prst="rect">
                <a:avLst/>
              </a:prstGeom>
              <a:solidFill>
                <a:schemeClr val="bg1"/>
              </a:solidFill>
            </p:spPr>
            <p:txBody>
              <a:bodyPr wrap="square">
                <a:spAutoFit/>
              </a:bodyPr>
              <a:lstStyle/>
              <a:p>
                <a:r>
                  <a:rPr lang="en-US" sz="2800" b="1" dirty="0" smtClean="0"/>
                  <a:t>     small clay eating bowls </a:t>
                </a:r>
              </a:p>
              <a:p>
                <a:r>
                  <a:rPr lang="en-US" sz="2800" b="1" dirty="0" smtClean="0"/>
                  <a:t>	- useful on trip &amp; after arrival</a:t>
                </a:r>
              </a:p>
              <a:p>
                <a:r>
                  <a:rPr lang="en-US" sz="2800" b="1" dirty="0" smtClean="0"/>
                  <a:t>	- made with clay from their</a:t>
                </a:r>
              </a:p>
              <a:p>
                <a:r>
                  <a:rPr lang="en-US" sz="2800" b="1" dirty="0" smtClean="0"/>
                  <a:t>	  ‘homeland’ --  ties them to</a:t>
                </a:r>
              </a:p>
              <a:p>
                <a:r>
                  <a:rPr lang="en-US" sz="2800" b="1" dirty="0" smtClean="0"/>
                  <a:t>	   the land of their heritage</a:t>
                </a:r>
              </a:p>
              <a:p>
                <a:endParaRPr lang="en-US" sz="2800" b="1" dirty="0"/>
              </a:p>
            </p:txBody>
          </p:sp>
          <p:sp>
            <p:nvSpPr>
              <p:cNvPr id="45" name="TextBox 44"/>
              <p:cNvSpPr txBox="1"/>
              <p:nvPr/>
            </p:nvSpPr>
            <p:spPr>
              <a:xfrm>
                <a:off x="2438400" y="2057400"/>
                <a:ext cx="1871026" cy="707886"/>
              </a:xfrm>
              <a:prstGeom prst="rect">
                <a:avLst/>
              </a:prstGeom>
              <a:solidFill>
                <a:schemeClr val="tx1">
                  <a:alpha val="65000"/>
                </a:schemeClr>
              </a:solidFill>
            </p:spPr>
            <p:txBody>
              <a:bodyPr wrap="none" rtlCol="0">
                <a:spAutoFit/>
              </a:bodyPr>
              <a:lstStyle/>
              <a:p>
                <a:pPr algn="ctr"/>
                <a:r>
                  <a:rPr lang="en-US" sz="4000" b="1" dirty="0" smtClean="0">
                    <a:solidFill>
                      <a:srgbClr val="FFFF00"/>
                    </a:solidFill>
                    <a:effectLst>
                      <a:outerShdw dist="38100" dir="7200000" algn="ctr" rotWithShape="0">
                        <a:schemeClr val="tx1"/>
                      </a:outerShdw>
                    </a:effectLst>
                  </a:rPr>
                  <a:t>&lt;10,500</a:t>
                </a:r>
              </a:p>
            </p:txBody>
          </p:sp>
          <p:sp>
            <p:nvSpPr>
              <p:cNvPr id="47" name="Freeform 46"/>
              <p:cNvSpPr/>
              <p:nvPr/>
            </p:nvSpPr>
            <p:spPr>
              <a:xfrm>
                <a:off x="1106424" y="879022"/>
                <a:ext cx="3426278" cy="2092778"/>
              </a:xfrm>
              <a:custGeom>
                <a:avLst/>
                <a:gdLst>
                  <a:gd name="connsiteX0" fmla="*/ 3230335 w 3426278"/>
                  <a:gd name="connsiteY0" fmla="*/ 2092778 h 2092778"/>
                  <a:gd name="connsiteX1" fmla="*/ 3393621 w 3426278"/>
                  <a:gd name="connsiteY1" fmla="*/ 1651907 h 2092778"/>
                  <a:gd name="connsiteX2" fmla="*/ 3311978 w 3426278"/>
                  <a:gd name="connsiteY2" fmla="*/ 1357992 h 2092778"/>
                  <a:gd name="connsiteX3" fmla="*/ 3344635 w 3426278"/>
                  <a:gd name="connsiteY3" fmla="*/ 1031421 h 2092778"/>
                  <a:gd name="connsiteX4" fmla="*/ 3409950 w 3426278"/>
                  <a:gd name="connsiteY4" fmla="*/ 835478 h 2092778"/>
                  <a:gd name="connsiteX5" fmla="*/ 3246664 w 3426278"/>
                  <a:gd name="connsiteY5" fmla="*/ 753835 h 2092778"/>
                  <a:gd name="connsiteX6" fmla="*/ 2920092 w 3426278"/>
                  <a:gd name="connsiteY6" fmla="*/ 786492 h 2092778"/>
                  <a:gd name="connsiteX7" fmla="*/ 2364921 w 3426278"/>
                  <a:gd name="connsiteY7" fmla="*/ 1064078 h 2092778"/>
                  <a:gd name="connsiteX8" fmla="*/ 2136321 w 3426278"/>
                  <a:gd name="connsiteY8" fmla="*/ 1227364 h 2092778"/>
                  <a:gd name="connsiteX9" fmla="*/ 1711778 w 3426278"/>
                  <a:gd name="connsiteY9" fmla="*/ 1129392 h 2092778"/>
                  <a:gd name="connsiteX10" fmla="*/ 1564821 w 3426278"/>
                  <a:gd name="connsiteY10" fmla="*/ 949778 h 2092778"/>
                  <a:gd name="connsiteX11" fmla="*/ 1434192 w 3426278"/>
                  <a:gd name="connsiteY11" fmla="*/ 786492 h 2092778"/>
                  <a:gd name="connsiteX12" fmla="*/ 960664 w 3426278"/>
                  <a:gd name="connsiteY12" fmla="*/ 525235 h 2092778"/>
                  <a:gd name="connsiteX13" fmla="*/ 862692 w 3426278"/>
                  <a:gd name="connsiteY13" fmla="*/ 296635 h 2092778"/>
                  <a:gd name="connsiteX14" fmla="*/ 813707 w 3426278"/>
                  <a:gd name="connsiteY14" fmla="*/ 133349 h 2092778"/>
                  <a:gd name="connsiteX15" fmla="*/ 683078 w 3426278"/>
                  <a:gd name="connsiteY15" fmla="*/ 231321 h 2092778"/>
                  <a:gd name="connsiteX16" fmla="*/ 536121 w 3426278"/>
                  <a:gd name="connsiteY16" fmla="*/ 149678 h 2092778"/>
                  <a:gd name="connsiteX17" fmla="*/ 356507 w 3426278"/>
                  <a:gd name="connsiteY17" fmla="*/ 231321 h 2092778"/>
                  <a:gd name="connsiteX18" fmla="*/ 258535 w 3426278"/>
                  <a:gd name="connsiteY18" fmla="*/ 198664 h 2092778"/>
                  <a:gd name="connsiteX19" fmla="*/ 144235 w 3426278"/>
                  <a:gd name="connsiteY19" fmla="*/ 149678 h 2092778"/>
                  <a:gd name="connsiteX20" fmla="*/ 13607 w 3426278"/>
                  <a:gd name="connsiteY20" fmla="*/ 1096735 h 2092778"/>
                  <a:gd name="connsiteX21" fmla="*/ 225878 w 3426278"/>
                  <a:gd name="connsiteY21" fmla="*/ 1276349 h 2092778"/>
                  <a:gd name="connsiteX22" fmla="*/ 503464 w 3426278"/>
                  <a:gd name="connsiteY22" fmla="*/ 1292678 h 2092778"/>
                  <a:gd name="connsiteX23" fmla="*/ 552450 w 3426278"/>
                  <a:gd name="connsiteY23" fmla="*/ 1521278 h 2092778"/>
                  <a:gd name="connsiteX24" fmla="*/ 830035 w 3426278"/>
                  <a:gd name="connsiteY24" fmla="*/ 1651907 h 2092778"/>
                  <a:gd name="connsiteX25" fmla="*/ 1074964 w 3426278"/>
                  <a:gd name="connsiteY25" fmla="*/ 1717221 h 2092778"/>
                  <a:gd name="connsiteX26" fmla="*/ 1287235 w 3426278"/>
                  <a:gd name="connsiteY26" fmla="*/ 1847849 h 2092778"/>
                  <a:gd name="connsiteX27" fmla="*/ 1548492 w 3426278"/>
                  <a:gd name="connsiteY27" fmla="*/ 1766207 h 2092778"/>
                  <a:gd name="connsiteX28" fmla="*/ 1613807 w 3426278"/>
                  <a:gd name="connsiteY28" fmla="*/ 1945821 h 2092778"/>
                  <a:gd name="connsiteX29" fmla="*/ 1809750 w 3426278"/>
                  <a:gd name="connsiteY29" fmla="*/ 1945821 h 2092778"/>
                  <a:gd name="connsiteX30" fmla="*/ 1989364 w 3426278"/>
                  <a:gd name="connsiteY30" fmla="*/ 1880507 h 2092778"/>
                  <a:gd name="connsiteX31" fmla="*/ 2266950 w 3426278"/>
                  <a:gd name="connsiteY31" fmla="*/ 2011135 h 2092778"/>
                  <a:gd name="connsiteX32" fmla="*/ 2479221 w 3426278"/>
                  <a:gd name="connsiteY32" fmla="*/ 1913164 h 2092778"/>
                  <a:gd name="connsiteX33" fmla="*/ 2691492 w 3426278"/>
                  <a:gd name="connsiteY33" fmla="*/ 1913164 h 2092778"/>
                  <a:gd name="connsiteX34" fmla="*/ 3001735 w 3426278"/>
                  <a:gd name="connsiteY34" fmla="*/ 1913164 h 2092778"/>
                  <a:gd name="connsiteX35" fmla="*/ 3262992 w 3426278"/>
                  <a:gd name="connsiteY35" fmla="*/ 2043792 h 2092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426278" h="2092778">
                    <a:moveTo>
                      <a:pt x="3230335" y="2092778"/>
                    </a:moveTo>
                    <a:cubicBezTo>
                      <a:pt x="3305174" y="1933574"/>
                      <a:pt x="3380014" y="1774371"/>
                      <a:pt x="3393621" y="1651907"/>
                    </a:cubicBezTo>
                    <a:cubicBezTo>
                      <a:pt x="3407228" y="1529443"/>
                      <a:pt x="3320142" y="1461406"/>
                      <a:pt x="3311978" y="1357992"/>
                    </a:cubicBezTo>
                    <a:cubicBezTo>
                      <a:pt x="3303814" y="1254578"/>
                      <a:pt x="3328306" y="1118507"/>
                      <a:pt x="3344635" y="1031421"/>
                    </a:cubicBezTo>
                    <a:cubicBezTo>
                      <a:pt x="3360964" y="944335"/>
                      <a:pt x="3426278" y="881742"/>
                      <a:pt x="3409950" y="835478"/>
                    </a:cubicBezTo>
                    <a:cubicBezTo>
                      <a:pt x="3393622" y="789214"/>
                      <a:pt x="3328307" y="761999"/>
                      <a:pt x="3246664" y="753835"/>
                    </a:cubicBezTo>
                    <a:lnTo>
                      <a:pt x="2920092" y="786492"/>
                    </a:lnTo>
                    <a:cubicBezTo>
                      <a:pt x="2773135" y="838199"/>
                      <a:pt x="2495549" y="990599"/>
                      <a:pt x="2364921" y="1064078"/>
                    </a:cubicBezTo>
                    <a:cubicBezTo>
                      <a:pt x="2234293" y="1137557"/>
                      <a:pt x="2245178" y="1216478"/>
                      <a:pt x="2136321" y="1227364"/>
                    </a:cubicBezTo>
                    <a:cubicBezTo>
                      <a:pt x="2027464" y="1238250"/>
                      <a:pt x="1807028" y="1175656"/>
                      <a:pt x="1711778" y="1129392"/>
                    </a:cubicBezTo>
                    <a:cubicBezTo>
                      <a:pt x="1616528" y="1083128"/>
                      <a:pt x="1611085" y="1006928"/>
                      <a:pt x="1564821" y="949778"/>
                    </a:cubicBezTo>
                    <a:cubicBezTo>
                      <a:pt x="1518557" y="892628"/>
                      <a:pt x="1534885" y="857249"/>
                      <a:pt x="1434192" y="786492"/>
                    </a:cubicBezTo>
                    <a:cubicBezTo>
                      <a:pt x="1333499" y="715735"/>
                      <a:pt x="1055914" y="606878"/>
                      <a:pt x="960664" y="525235"/>
                    </a:cubicBezTo>
                    <a:cubicBezTo>
                      <a:pt x="865414" y="443592"/>
                      <a:pt x="887185" y="361949"/>
                      <a:pt x="862692" y="296635"/>
                    </a:cubicBezTo>
                    <a:cubicBezTo>
                      <a:pt x="838199" y="231321"/>
                      <a:pt x="843643" y="144235"/>
                      <a:pt x="813707" y="133349"/>
                    </a:cubicBezTo>
                    <a:cubicBezTo>
                      <a:pt x="783771" y="122463"/>
                      <a:pt x="729342" y="228600"/>
                      <a:pt x="683078" y="231321"/>
                    </a:cubicBezTo>
                    <a:cubicBezTo>
                      <a:pt x="636814" y="234042"/>
                      <a:pt x="590549" y="149678"/>
                      <a:pt x="536121" y="149678"/>
                    </a:cubicBezTo>
                    <a:cubicBezTo>
                      <a:pt x="481693" y="149678"/>
                      <a:pt x="402771" y="223157"/>
                      <a:pt x="356507" y="231321"/>
                    </a:cubicBezTo>
                    <a:cubicBezTo>
                      <a:pt x="310243" y="239485"/>
                      <a:pt x="293914" y="212271"/>
                      <a:pt x="258535" y="198664"/>
                    </a:cubicBezTo>
                    <a:cubicBezTo>
                      <a:pt x="223156" y="185057"/>
                      <a:pt x="185056" y="0"/>
                      <a:pt x="144235" y="149678"/>
                    </a:cubicBezTo>
                    <a:cubicBezTo>
                      <a:pt x="103414" y="299356"/>
                      <a:pt x="0" y="908956"/>
                      <a:pt x="13607" y="1096735"/>
                    </a:cubicBezTo>
                    <a:cubicBezTo>
                      <a:pt x="27214" y="1284514"/>
                      <a:pt x="144235" y="1243692"/>
                      <a:pt x="225878" y="1276349"/>
                    </a:cubicBezTo>
                    <a:cubicBezTo>
                      <a:pt x="307521" y="1309006"/>
                      <a:pt x="449035" y="1251857"/>
                      <a:pt x="503464" y="1292678"/>
                    </a:cubicBezTo>
                    <a:cubicBezTo>
                      <a:pt x="557893" y="1333500"/>
                      <a:pt x="498022" y="1461407"/>
                      <a:pt x="552450" y="1521278"/>
                    </a:cubicBezTo>
                    <a:cubicBezTo>
                      <a:pt x="606878" y="1581149"/>
                      <a:pt x="742949" y="1619250"/>
                      <a:pt x="830035" y="1651907"/>
                    </a:cubicBezTo>
                    <a:cubicBezTo>
                      <a:pt x="917121" y="1684564"/>
                      <a:pt x="998764" y="1684564"/>
                      <a:pt x="1074964" y="1717221"/>
                    </a:cubicBezTo>
                    <a:cubicBezTo>
                      <a:pt x="1151164" y="1749878"/>
                      <a:pt x="1208314" y="1839685"/>
                      <a:pt x="1287235" y="1847849"/>
                    </a:cubicBezTo>
                    <a:cubicBezTo>
                      <a:pt x="1366156" y="1856013"/>
                      <a:pt x="1494063" y="1749878"/>
                      <a:pt x="1548492" y="1766207"/>
                    </a:cubicBezTo>
                    <a:cubicBezTo>
                      <a:pt x="1602921" y="1782536"/>
                      <a:pt x="1570264" y="1915885"/>
                      <a:pt x="1613807" y="1945821"/>
                    </a:cubicBezTo>
                    <a:cubicBezTo>
                      <a:pt x="1657350" y="1975757"/>
                      <a:pt x="1747157" y="1956707"/>
                      <a:pt x="1809750" y="1945821"/>
                    </a:cubicBezTo>
                    <a:cubicBezTo>
                      <a:pt x="1872343" y="1934935"/>
                      <a:pt x="1913164" y="1869621"/>
                      <a:pt x="1989364" y="1880507"/>
                    </a:cubicBezTo>
                    <a:cubicBezTo>
                      <a:pt x="2065564" y="1891393"/>
                      <a:pt x="2185307" y="2005692"/>
                      <a:pt x="2266950" y="2011135"/>
                    </a:cubicBezTo>
                    <a:cubicBezTo>
                      <a:pt x="2348593" y="2016578"/>
                      <a:pt x="2408464" y="1929492"/>
                      <a:pt x="2479221" y="1913164"/>
                    </a:cubicBezTo>
                    <a:cubicBezTo>
                      <a:pt x="2549978" y="1896836"/>
                      <a:pt x="2691492" y="1913164"/>
                      <a:pt x="2691492" y="1913164"/>
                    </a:cubicBezTo>
                    <a:cubicBezTo>
                      <a:pt x="2778578" y="1913164"/>
                      <a:pt x="2906485" y="1891393"/>
                      <a:pt x="3001735" y="1913164"/>
                    </a:cubicBezTo>
                    <a:cubicBezTo>
                      <a:pt x="3096985" y="1934935"/>
                      <a:pt x="3179988" y="1989363"/>
                      <a:pt x="3262992" y="2043792"/>
                    </a:cubicBezTo>
                  </a:path>
                </a:pathLst>
              </a:custGeom>
              <a:ln w="63500">
                <a:solidFill>
                  <a:srgbClr val="FFFF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57698" name="Picture 2"/>
              <p:cNvPicPr>
                <a:picLocks noChangeAspect="1" noChangeArrowheads="1"/>
              </p:cNvPicPr>
              <p:nvPr/>
            </p:nvPicPr>
            <p:blipFill>
              <a:blip r:embed="rId5"/>
              <a:srcRect/>
              <a:stretch>
                <a:fillRect/>
              </a:stretch>
            </p:blipFill>
            <p:spPr bwMode="auto">
              <a:xfrm>
                <a:off x="5715000" y="4191000"/>
                <a:ext cx="2667000" cy="2141744"/>
              </a:xfrm>
              <a:prstGeom prst="rect">
                <a:avLst/>
              </a:prstGeom>
              <a:noFill/>
              <a:ln w="9525">
                <a:noFill/>
                <a:miter lim="800000"/>
                <a:headEnd/>
                <a:tailEnd/>
              </a:ln>
              <a:effectLst/>
            </p:spPr>
          </p:pic>
          <p:sp>
            <p:nvSpPr>
              <p:cNvPr id="48" name="Rectangle 47"/>
              <p:cNvSpPr/>
              <p:nvPr/>
            </p:nvSpPr>
            <p:spPr>
              <a:xfrm>
                <a:off x="0" y="685800"/>
                <a:ext cx="9144000" cy="523220"/>
              </a:xfrm>
              <a:prstGeom prst="rect">
                <a:avLst/>
              </a:prstGeom>
              <a:solidFill>
                <a:schemeClr val="bg1"/>
              </a:solidFill>
            </p:spPr>
            <p:txBody>
              <a:bodyPr wrap="square">
                <a:spAutoFit/>
              </a:bodyPr>
              <a:lstStyle/>
              <a:p>
                <a:pPr algn="ctr"/>
                <a:r>
                  <a:rPr lang="en-US" sz="2800" b="1" dirty="0" smtClean="0"/>
                  <a:t> Choctaw are allowed only minimal supplies on journey</a:t>
                </a:r>
                <a:endParaRPr lang="en-US" sz="2800" b="1" dirty="0"/>
              </a:p>
            </p:txBody>
          </p:sp>
        </p:grpSp>
        <p:sp useBgFill="1">
          <p:nvSpPr>
            <p:cNvPr id="71" name="TextBox 70"/>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Choctaw   1830-1832</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xit" presetSubtype="0" fill="hold" nodeType="withEffect">
                                  <p:stCondLst>
                                    <p:cond delay="0"/>
                                  </p:stCondLst>
                                  <p:childTnLst>
                                    <p:animEffect transition="out" filter="fade">
                                      <p:cBhvr>
                                        <p:cTn id="9" dur="2000"/>
                                        <p:tgtEl>
                                          <p:spTgt spid="72"/>
                                        </p:tgtEl>
                                      </p:cBhvr>
                                    </p:animEffect>
                                    <p:set>
                                      <p:cBhvr>
                                        <p:cTn id="10" dur="1" fill="hold">
                                          <p:stCondLst>
                                            <p:cond delay="19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38" name="Picture 1"/>
          <p:cNvPicPr>
            <a:picLocks noChangeAspect="1" noChangeArrowheads="1"/>
          </p:cNvPicPr>
          <p:nvPr/>
        </p:nvPicPr>
        <p:blipFill>
          <a:blip r:embed="rId3"/>
          <a:srcRect l="53502" t="42793" r="2623"/>
          <a:stretch>
            <a:fillRect/>
          </a:stretch>
        </p:blipFill>
        <p:spPr bwMode="auto">
          <a:xfrm rot="474840">
            <a:off x="5157216" y="3719566"/>
            <a:ext cx="1221520" cy="1095888"/>
          </a:xfrm>
          <a:prstGeom prst="rect">
            <a:avLst/>
          </a:prstGeom>
          <a:noFill/>
          <a:ln w="9525">
            <a:noFill/>
            <a:miter lim="800000"/>
            <a:headEnd/>
            <a:tailEnd/>
          </a:ln>
          <a:effectLst/>
        </p:spPr>
      </p:pic>
      <p:sp>
        <p:nvSpPr>
          <p:cNvPr id="33" name="Freeform 3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 name="TextBox 4"/>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38"/>
          <p:cNvGrpSpPr/>
          <p:nvPr/>
        </p:nvGrpSpPr>
        <p:grpSpPr>
          <a:xfrm>
            <a:off x="3665220" y="3039917"/>
            <a:ext cx="4424473" cy="3943129"/>
            <a:chOff x="3665220" y="3039917"/>
            <a:chExt cx="4424473" cy="3943129"/>
          </a:xfrm>
        </p:grpSpPr>
        <p:sp>
          <p:nvSpPr>
            <p:cNvPr id="23"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6" name="Group 36"/>
            <p:cNvGrpSpPr/>
            <p:nvPr/>
          </p:nvGrpSpPr>
          <p:grpSpPr>
            <a:xfrm>
              <a:off x="3665220" y="3276603"/>
              <a:ext cx="4259584" cy="3276601"/>
              <a:chOff x="3665220" y="3276603"/>
              <a:chExt cx="4259584" cy="3276601"/>
            </a:xfrm>
          </p:grpSpPr>
          <p:sp>
            <p:nvSpPr>
              <p:cNvPr id="32" name="Freeform 31"/>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19" name="Rectangle 1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20" name="Rectangle 1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7" name="Group 35"/>
          <p:cNvGrpSpPr/>
          <p:nvPr/>
        </p:nvGrpSpPr>
        <p:grpSpPr>
          <a:xfrm>
            <a:off x="1828800" y="3810000"/>
            <a:ext cx="2971801" cy="1518920"/>
            <a:chOff x="1828800" y="3810000"/>
            <a:chExt cx="2971801" cy="1518920"/>
          </a:xfrm>
        </p:grpSpPr>
        <p:sp>
          <p:nvSpPr>
            <p:cNvPr id="34" name="Rectangle 33"/>
            <p:cNvSpPr/>
            <p:nvPr/>
          </p:nvSpPr>
          <p:spPr>
            <a:xfrm>
              <a:off x="3737237" y="4110805"/>
              <a:ext cx="1063364" cy="384995"/>
            </a:xfrm>
            <a:prstGeom prst="rect">
              <a:avLst/>
            </a:prstGeom>
            <a:solidFill>
              <a:srgbClr val="FFFF00">
                <a:alpha val="56000"/>
              </a:srgbClr>
            </a:solidFill>
            <a:ln w="38100">
              <a:noFill/>
              <a:prstDash val="sysDot"/>
            </a:ln>
          </p:spPr>
          <p:txBody>
            <a:bodyPr wrap="none">
              <a:spAutoFit/>
            </a:bodyPr>
            <a:lstStyle/>
            <a:p>
              <a:pPr algn="ctr"/>
              <a:r>
                <a:rPr lang="en-US" sz="2000" b="1" dirty="0" smtClean="0"/>
                <a:t>Choctaw</a:t>
              </a:r>
              <a:endParaRPr lang="en-US" sz="2000" b="1" dirty="0"/>
            </a:p>
          </p:txBody>
        </p:sp>
        <p:sp>
          <p:nvSpPr>
            <p:cNvPr id="35" name="Freeform 34"/>
            <p:cNvSpPr/>
            <p:nvPr/>
          </p:nvSpPr>
          <p:spPr>
            <a:xfrm>
              <a:off x="1828800" y="3810000"/>
              <a:ext cx="2540000" cy="1518920"/>
            </a:xfrm>
            <a:custGeom>
              <a:avLst/>
              <a:gdLst>
                <a:gd name="connsiteX0" fmla="*/ 2448560 w 2448560"/>
                <a:gd name="connsiteY0" fmla="*/ 721360 h 1478280"/>
                <a:gd name="connsiteX1" fmla="*/ 2052320 w 2448560"/>
                <a:gd name="connsiteY1" fmla="*/ 894080 h 1478280"/>
                <a:gd name="connsiteX2" fmla="*/ 1879600 w 2448560"/>
                <a:gd name="connsiteY2" fmla="*/ 1107440 h 1478280"/>
                <a:gd name="connsiteX3" fmla="*/ 1727200 w 2448560"/>
                <a:gd name="connsiteY3" fmla="*/ 1381760 h 1478280"/>
                <a:gd name="connsiteX4" fmla="*/ 1473200 w 2448560"/>
                <a:gd name="connsiteY4" fmla="*/ 1473200 h 1478280"/>
                <a:gd name="connsiteX5" fmla="*/ 1148080 w 2448560"/>
                <a:gd name="connsiteY5" fmla="*/ 1412240 h 1478280"/>
                <a:gd name="connsiteX6" fmla="*/ 965200 w 2448560"/>
                <a:gd name="connsiteY6" fmla="*/ 1107440 h 1478280"/>
                <a:gd name="connsiteX7" fmla="*/ 955040 w 2448560"/>
                <a:gd name="connsiteY7" fmla="*/ 1016000 h 1478280"/>
                <a:gd name="connsiteX8" fmla="*/ 1016000 w 2448560"/>
                <a:gd name="connsiteY8" fmla="*/ 843280 h 1478280"/>
                <a:gd name="connsiteX9" fmla="*/ 883920 w 2448560"/>
                <a:gd name="connsiteY9" fmla="*/ 640080 h 1478280"/>
                <a:gd name="connsiteX10" fmla="*/ 528320 w 2448560"/>
                <a:gd name="connsiteY10" fmla="*/ 193040 h 1478280"/>
                <a:gd name="connsiteX11" fmla="*/ 203200 w 2448560"/>
                <a:gd name="connsiteY11" fmla="*/ 81280 h 1478280"/>
                <a:gd name="connsiteX12" fmla="*/ 0 w 2448560"/>
                <a:gd name="connsiteY12" fmla="*/ 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48560" h="1478280">
                  <a:moveTo>
                    <a:pt x="2448560" y="721360"/>
                  </a:moveTo>
                  <a:cubicBezTo>
                    <a:pt x="2297853" y="775546"/>
                    <a:pt x="2147147" y="829733"/>
                    <a:pt x="2052320" y="894080"/>
                  </a:cubicBezTo>
                  <a:cubicBezTo>
                    <a:pt x="1957493" y="958427"/>
                    <a:pt x="1933787" y="1026160"/>
                    <a:pt x="1879600" y="1107440"/>
                  </a:cubicBezTo>
                  <a:cubicBezTo>
                    <a:pt x="1825413" y="1188720"/>
                    <a:pt x="1794933" y="1320800"/>
                    <a:pt x="1727200" y="1381760"/>
                  </a:cubicBezTo>
                  <a:cubicBezTo>
                    <a:pt x="1659467" y="1442720"/>
                    <a:pt x="1569720" y="1468120"/>
                    <a:pt x="1473200" y="1473200"/>
                  </a:cubicBezTo>
                  <a:cubicBezTo>
                    <a:pt x="1376680" y="1478280"/>
                    <a:pt x="1232747" y="1473200"/>
                    <a:pt x="1148080" y="1412240"/>
                  </a:cubicBezTo>
                  <a:cubicBezTo>
                    <a:pt x="1063413" y="1351280"/>
                    <a:pt x="997373" y="1173480"/>
                    <a:pt x="965200" y="1107440"/>
                  </a:cubicBezTo>
                  <a:cubicBezTo>
                    <a:pt x="933027" y="1041400"/>
                    <a:pt x="946573" y="1060027"/>
                    <a:pt x="955040" y="1016000"/>
                  </a:cubicBezTo>
                  <a:cubicBezTo>
                    <a:pt x="963507" y="971973"/>
                    <a:pt x="1027853" y="905933"/>
                    <a:pt x="1016000" y="843280"/>
                  </a:cubicBezTo>
                  <a:cubicBezTo>
                    <a:pt x="1004147" y="780627"/>
                    <a:pt x="965200" y="748453"/>
                    <a:pt x="883920" y="640080"/>
                  </a:cubicBezTo>
                  <a:cubicBezTo>
                    <a:pt x="802640" y="531707"/>
                    <a:pt x="641773" y="286173"/>
                    <a:pt x="528320" y="193040"/>
                  </a:cubicBezTo>
                  <a:cubicBezTo>
                    <a:pt x="414867" y="99907"/>
                    <a:pt x="291253" y="113453"/>
                    <a:pt x="203200" y="81280"/>
                  </a:cubicBezTo>
                  <a:cubicBezTo>
                    <a:pt x="115147" y="49107"/>
                    <a:pt x="0" y="0"/>
                    <a:pt x="0" y="0"/>
                  </a:cubicBezTo>
                </a:path>
              </a:pathLst>
            </a:custGeom>
            <a:ln w="63500">
              <a:solidFill>
                <a:srgbClr val="FFFF00"/>
              </a:solidFill>
              <a:prstDash val="sysDot"/>
              <a:tailEnd type="triangle"/>
            </a:ln>
            <a:effectLst>
              <a:outerShdw dist="50800" dir="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40" name="TextBox 39"/>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8" name="Group 40"/>
          <p:cNvGrpSpPr/>
          <p:nvPr/>
        </p:nvGrpSpPr>
        <p:grpSpPr>
          <a:xfrm>
            <a:off x="762000" y="2269957"/>
            <a:ext cx="6756400" cy="4522003"/>
            <a:chOff x="762000" y="2269957"/>
            <a:chExt cx="6756400" cy="4522003"/>
          </a:xfrm>
        </p:grpSpPr>
        <p:grpSp>
          <p:nvGrpSpPr>
            <p:cNvPr id="9" name="Group 13"/>
            <p:cNvGrpSpPr/>
            <p:nvPr/>
          </p:nvGrpSpPr>
          <p:grpSpPr>
            <a:xfrm>
              <a:off x="2053389" y="2269957"/>
              <a:ext cx="3962400" cy="1042737"/>
              <a:chOff x="2053389" y="2269957"/>
              <a:chExt cx="3962400" cy="1042737"/>
            </a:xfrm>
          </p:grpSpPr>
          <p:sp>
            <p:nvSpPr>
              <p:cNvPr id="16" name="Freeform 15"/>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1" name="Group 16"/>
            <p:cNvGrpSpPr/>
            <p:nvPr/>
          </p:nvGrpSpPr>
          <p:grpSpPr>
            <a:xfrm>
              <a:off x="762000" y="3264747"/>
              <a:ext cx="3454400" cy="673946"/>
              <a:chOff x="762000" y="3264747"/>
              <a:chExt cx="3454400" cy="673946"/>
            </a:xfrm>
          </p:grpSpPr>
          <p:sp>
            <p:nvSpPr>
              <p:cNvPr id="14"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41"/>
          <p:cNvGrpSpPr/>
          <p:nvPr/>
        </p:nvGrpSpPr>
        <p:grpSpPr>
          <a:xfrm>
            <a:off x="484414" y="3581400"/>
            <a:ext cx="1725386" cy="533400"/>
            <a:chOff x="484414" y="3581400"/>
            <a:chExt cx="1725386" cy="533400"/>
          </a:xfrm>
        </p:grpSpPr>
        <p:sp>
          <p:nvSpPr>
            <p:cNvPr id="30" name="Freeform 29"/>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sp>
        <p:nvSpPr>
          <p:cNvPr id="28" name="Rectangle 27"/>
          <p:cNvSpPr/>
          <p:nvPr/>
        </p:nvSpPr>
        <p:spPr>
          <a:xfrm>
            <a:off x="1295400" y="2438400"/>
            <a:ext cx="49530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7"/>
                                        </p:tgtEl>
                                        <p:attrNameLst>
                                          <p:attrName>ppt_w</p:attrName>
                                        </p:attrNameLst>
                                      </p:cBhvr>
                                      <p:tavLst>
                                        <p:tav tm="0">
                                          <p:val>
                                            <p:strVal val="ppt_w"/>
                                          </p:val>
                                        </p:tav>
                                        <p:tav tm="100000">
                                          <p:val>
                                            <p:fltVal val="0"/>
                                          </p:val>
                                        </p:tav>
                                      </p:tavLst>
                                    </p:anim>
                                    <p:anim calcmode="lin" valueType="num">
                                      <p:cBhvr>
                                        <p:cTn id="7" dur="2000"/>
                                        <p:tgtEl>
                                          <p:spTgt spid="7"/>
                                        </p:tgtEl>
                                        <p:attrNameLst>
                                          <p:attrName>ppt_h</p:attrName>
                                        </p:attrNameLst>
                                      </p:cBhvr>
                                      <p:tavLst>
                                        <p:tav tm="0">
                                          <p:val>
                                            <p:strVal val="ppt_h"/>
                                          </p:val>
                                        </p:tav>
                                        <p:tav tm="100000">
                                          <p:val>
                                            <p:fltVal val="0"/>
                                          </p:val>
                                        </p:tav>
                                      </p:tavLst>
                                    </p:anim>
                                    <p:anim calcmode="lin" valueType="num">
                                      <p:cBhvr>
                                        <p:cTn id="8" dur="2000"/>
                                        <p:tgtEl>
                                          <p:spTgt spid="7"/>
                                        </p:tgtEl>
                                        <p:attrNameLst>
                                          <p:attrName>style.rotation</p:attrName>
                                        </p:attrNameLst>
                                      </p:cBhvr>
                                      <p:tavLst>
                                        <p:tav tm="0">
                                          <p:val>
                                            <p:fltVal val="0"/>
                                          </p:val>
                                        </p:tav>
                                        <p:tav tm="100000">
                                          <p:val>
                                            <p:fltVal val="360"/>
                                          </p:val>
                                        </p:tav>
                                      </p:tavLst>
                                    </p:anim>
                                    <p:animEffect transition="out" filter="fade">
                                      <p:cBhvr>
                                        <p:cTn id="9" dur="2000"/>
                                        <p:tgtEl>
                                          <p:spTgt spid="7"/>
                                        </p:tgtEl>
                                      </p:cBhvr>
                                    </p:animEffect>
                                    <p:set>
                                      <p:cBhvr>
                                        <p:cTn id="10" dur="1" fill="hold">
                                          <p:stCondLst>
                                            <p:cond delay="1999"/>
                                          </p:stCondLst>
                                        </p:cTn>
                                        <p:tgtEl>
                                          <p:spTgt spid="7"/>
                                        </p:tgtEl>
                                        <p:attrNameLst>
                                          <p:attrName>style.visibility</p:attrName>
                                        </p:attrNameLst>
                                      </p:cBhvr>
                                      <p:to>
                                        <p:strVal val="hidden"/>
                                      </p:to>
                                    </p:set>
                                  </p:childTnLst>
                                </p:cTn>
                              </p:par>
                              <p:par>
                                <p:cTn id="11" presetID="35" presetClass="path" presetSubtype="0" accel="50000" decel="50000" fill="hold" nodeType="withEffect">
                                  <p:stCondLst>
                                    <p:cond delay="0"/>
                                  </p:stCondLst>
                                  <p:childTnLst>
                                    <p:animMotion origin="layout" path="M 5.55112E-17 -3.7037E-6 L -0.20417 -0.13287 " pathEditMode="relative" rAng="0" ptsTypes="AA">
                                      <p:cBhvr>
                                        <p:cTn id="12" dur="2000" fill="hold"/>
                                        <p:tgtEl>
                                          <p:spTgt spid="7"/>
                                        </p:tgtEl>
                                        <p:attrNameLst>
                                          <p:attrName>ppt_x</p:attrName>
                                          <p:attrName>ppt_y</p:attrName>
                                        </p:attrNameLst>
                                      </p:cBhvr>
                                      <p:rCtr x="-102" y="-66"/>
                                    </p:animMotion>
                                  </p:childTnLst>
                                </p:cTn>
                              </p:par>
                              <p:par>
                                <p:cTn id="13" presetID="1" presetClass="emph" presetSubtype="2" fill="hold" nodeType="withEffect">
                                  <p:stCondLst>
                                    <p:cond delay="0"/>
                                  </p:stCondLst>
                                  <p:childTnLst>
                                    <p:animClr clrSpc="rgb">
                                      <p:cBhvr>
                                        <p:cTn id="14" dur="2000" fill="hold"/>
                                        <p:tgtEl>
                                          <p:spTgt spid="33"/>
                                        </p:tgtEl>
                                        <p:attrNameLst>
                                          <p:attrName>fillcolor</p:attrName>
                                        </p:attrNameLst>
                                      </p:cBhvr>
                                      <p:to>
                                        <a:schemeClr val="bg1"/>
                                      </p:to>
                                    </p:animClr>
                                    <p:set>
                                      <p:cBhvr>
                                        <p:cTn id="15" dur="2000" fill="hold"/>
                                        <p:tgtEl>
                                          <p:spTgt spid="33"/>
                                        </p:tgtEl>
                                        <p:attrNameLst>
                                          <p:attrName>fill.type</p:attrName>
                                        </p:attrNameLst>
                                      </p:cBhvr>
                                      <p:to>
                                        <p:strVal val="solid"/>
                                      </p:to>
                                    </p:set>
                                    <p:set>
                                      <p:cBhvr>
                                        <p:cTn id="16" dur="2000" fill="hold"/>
                                        <p:tgtEl>
                                          <p:spTgt spid="33"/>
                                        </p:tgtEl>
                                        <p:attrNameLst>
                                          <p:attrName>fill.on</p:attrName>
                                        </p:attrNameLst>
                                      </p:cBhvr>
                                      <p:to>
                                        <p:strVal val="true"/>
                                      </p:to>
                                    </p:set>
                                  </p:childTnLst>
                                </p:cTn>
                              </p:par>
                              <p:par>
                                <p:cTn id="17" presetID="7" presetClass="emph" presetSubtype="2" fill="hold" nodeType="withEffect">
                                  <p:stCondLst>
                                    <p:cond delay="0"/>
                                  </p:stCondLst>
                                  <p:childTnLst>
                                    <p:animClr clrSpc="rgb">
                                      <p:cBhvr>
                                        <p:cTn id="18" dur="2000" fill="hold"/>
                                        <p:tgtEl>
                                          <p:spTgt spid="33"/>
                                        </p:tgtEl>
                                        <p:attrNameLst>
                                          <p:attrName>stroke.color</p:attrName>
                                        </p:attrNameLst>
                                      </p:cBhvr>
                                      <p:to>
                                        <a:schemeClr val="bg1"/>
                                      </p:to>
                                    </p:animClr>
                                    <p:set>
                                      <p:cBhvr>
                                        <p:cTn id="19" dur="2000" fill="hold"/>
                                        <p:tgtEl>
                                          <p:spTgt spid="33"/>
                                        </p:tgtEl>
                                        <p:attrNameLst>
                                          <p:attrName>stroke.on</p:attrName>
                                        </p:attrNameLst>
                                      </p:cBhvr>
                                      <p:to>
                                        <p:strVal val="true"/>
                                      </p:to>
                                    </p:set>
                                  </p:childTnLst>
                                </p:cTn>
                              </p:par>
                              <p:par>
                                <p:cTn id="20" presetID="9" presetClass="entr" presetSubtype="0" fill="hold" nodeType="withEffect">
                                  <p:stCondLst>
                                    <p:cond delay="100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0" fill="hold" grpId="0" nodeType="clickEffect">
                                  <p:stCondLst>
                                    <p:cond delay="0"/>
                                  </p:stCondLst>
                                  <p:childTnLst>
                                    <p:anim calcmode="lin" valueType="num">
                                      <p:cBhvr>
                                        <p:cTn id="26" dur="1000"/>
                                        <p:tgtEl>
                                          <p:spTgt spid="5"/>
                                        </p:tgtEl>
                                        <p:attrNameLst>
                                          <p:attrName>ppt_w</p:attrName>
                                        </p:attrNameLst>
                                      </p:cBhvr>
                                      <p:tavLst>
                                        <p:tav tm="0">
                                          <p:val>
                                            <p:strVal val="ppt_w"/>
                                          </p:val>
                                        </p:tav>
                                        <p:tav tm="100000">
                                          <p:val>
                                            <p:fltVal val="0"/>
                                          </p:val>
                                        </p:tav>
                                      </p:tavLst>
                                    </p:anim>
                                    <p:anim calcmode="lin" valueType="num">
                                      <p:cBhvr>
                                        <p:cTn id="27" dur="1000"/>
                                        <p:tgtEl>
                                          <p:spTgt spid="5"/>
                                        </p:tgtEl>
                                        <p:attrNameLst>
                                          <p:attrName>ppt_h</p:attrName>
                                        </p:attrNameLst>
                                      </p:cBhvr>
                                      <p:tavLst>
                                        <p:tav tm="0">
                                          <p:val>
                                            <p:strVal val="ppt_h"/>
                                          </p:val>
                                        </p:tav>
                                        <p:tav tm="100000">
                                          <p:val>
                                            <p:fltVal val="0"/>
                                          </p:val>
                                        </p:tav>
                                      </p:tavLst>
                                    </p:anim>
                                    <p:animEffect transition="out" filter="fade">
                                      <p:cBhvr>
                                        <p:cTn id="28" dur="1000"/>
                                        <p:tgtEl>
                                          <p:spTgt spid="5"/>
                                        </p:tgtEl>
                                      </p:cBhvr>
                                    </p:animEffect>
                                    <p:set>
                                      <p:cBhvr>
                                        <p:cTn id="29" dur="1" fill="hold">
                                          <p:stCondLst>
                                            <p:cond delay="999"/>
                                          </p:stCondLst>
                                        </p:cTn>
                                        <p:tgtEl>
                                          <p:spTgt spid="5"/>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1000" fill="hold"/>
                                        <p:tgtEl>
                                          <p:spTgt spid="40"/>
                                        </p:tgtEl>
                                        <p:attrNameLst>
                                          <p:attrName>ppt_w</p:attrName>
                                        </p:attrNameLst>
                                      </p:cBhvr>
                                      <p:tavLst>
                                        <p:tav tm="0">
                                          <p:val>
                                            <p:fltVal val="0"/>
                                          </p:val>
                                        </p:tav>
                                        <p:tav tm="100000">
                                          <p:val>
                                            <p:strVal val="#ppt_w"/>
                                          </p:val>
                                        </p:tav>
                                      </p:tavLst>
                                    </p:anim>
                                    <p:anim calcmode="lin" valueType="num">
                                      <p:cBhvr>
                                        <p:cTn id="33" dur="1000" fill="hold"/>
                                        <p:tgtEl>
                                          <p:spTgt spid="40"/>
                                        </p:tgtEl>
                                        <p:attrNameLst>
                                          <p:attrName>ppt_h</p:attrName>
                                        </p:attrNameLst>
                                      </p:cBhvr>
                                      <p:tavLst>
                                        <p:tav tm="0">
                                          <p:val>
                                            <p:fltVal val="0"/>
                                          </p:val>
                                        </p:tav>
                                        <p:tav tm="100000">
                                          <p:val>
                                            <p:strVal val="#ppt_h"/>
                                          </p:val>
                                        </p:tav>
                                      </p:tavLst>
                                    </p:anim>
                                    <p:animEffect transition="in" filter="fade">
                                      <p:cBhvr>
                                        <p:cTn id="34" dur="10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
                                        </p:tgtEl>
                                      </p:cBhvr>
                                    </p:animEffect>
                                    <p:set>
                                      <p:cBhvr>
                                        <p:cTn id="39" dur="1" fill="hold">
                                          <p:stCondLst>
                                            <p:cond delay="999"/>
                                          </p:stCondLst>
                                        </p:cTn>
                                        <p:tgtEl>
                                          <p:spTgt spid="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8"/>
                                        </p:tgtEl>
                                      </p:cBhvr>
                                    </p:animEffect>
                                    <p:set>
                                      <p:cBhvr>
                                        <p:cTn id="42" dur="1" fill="hold">
                                          <p:stCondLst>
                                            <p:cond delay="999"/>
                                          </p:stCondLst>
                                        </p:cTn>
                                        <p:tgtEl>
                                          <p:spTgt spid="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0" grpId="0" animBg="1"/>
      <p:bldP spid="2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TextBox 2"/>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useBgFill="1">
        <p:nvSpPr>
          <p:cNvPr id="40" name="TextBox 39"/>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pic>
        <p:nvPicPr>
          <p:cNvPr id="4"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38" name="Picture 1"/>
          <p:cNvPicPr>
            <a:picLocks noChangeAspect="1" noChangeArrowheads="1"/>
          </p:cNvPicPr>
          <p:nvPr/>
        </p:nvPicPr>
        <p:blipFill>
          <a:blip r:embed="rId3"/>
          <a:srcRect l="53502" t="42793" r="2623"/>
          <a:stretch>
            <a:fillRect/>
          </a:stretch>
        </p:blipFill>
        <p:spPr bwMode="auto">
          <a:xfrm rot="474840">
            <a:off x="5160315" y="3719566"/>
            <a:ext cx="1221520" cy="1095888"/>
          </a:xfrm>
          <a:prstGeom prst="rect">
            <a:avLst/>
          </a:prstGeom>
          <a:noFill/>
          <a:ln w="9525">
            <a:noFill/>
            <a:miter lim="800000"/>
            <a:headEnd/>
            <a:tailEnd/>
          </a:ln>
          <a:effectLst/>
        </p:spPr>
      </p:pic>
      <p:sp>
        <p:nvSpPr>
          <p:cNvPr id="10" name="Freeform 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sp>
        <p:nvSpPr>
          <p:cNvPr id="28" name="Rectangle 27"/>
          <p:cNvSpPr/>
          <p:nvPr/>
        </p:nvSpPr>
        <p:spPr>
          <a:xfrm>
            <a:off x="1066800" y="2438400"/>
            <a:ext cx="5181600" cy="30480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082" name="Picture 2"/>
          <p:cNvPicPr>
            <a:picLocks noChangeAspect="1" noChangeArrowheads="1"/>
          </p:cNvPicPr>
          <p:nvPr/>
        </p:nvPicPr>
        <p:blipFill>
          <a:blip r:embed="rId4"/>
          <a:srcRect/>
          <a:stretch>
            <a:fillRect/>
          </a:stretch>
        </p:blipFill>
        <p:spPr bwMode="auto">
          <a:xfrm>
            <a:off x="0" y="1052512"/>
            <a:ext cx="9188450" cy="5805488"/>
          </a:xfrm>
          <a:prstGeom prst="rect">
            <a:avLst/>
          </a:prstGeom>
          <a:noFill/>
          <a:ln w="9525">
            <a:noFill/>
            <a:miter lim="800000"/>
            <a:headEnd/>
            <a:tailEnd/>
          </a:ln>
          <a:effectLst/>
        </p:spPr>
      </p:pic>
      <p:grpSp>
        <p:nvGrpSpPr>
          <p:cNvPr id="37" name="Group 36"/>
          <p:cNvGrpSpPr/>
          <p:nvPr/>
        </p:nvGrpSpPr>
        <p:grpSpPr>
          <a:xfrm>
            <a:off x="1714500" y="4729480"/>
            <a:ext cx="3522980" cy="2159000"/>
            <a:chOff x="1714500" y="4729480"/>
            <a:chExt cx="3522980" cy="2159000"/>
          </a:xfrm>
        </p:grpSpPr>
        <p:sp>
          <p:nvSpPr>
            <p:cNvPr id="39" name="Freeform 38"/>
            <p:cNvSpPr/>
            <p:nvPr/>
          </p:nvSpPr>
          <p:spPr>
            <a:xfrm>
              <a:off x="1714500" y="4729480"/>
              <a:ext cx="3522980" cy="2159000"/>
            </a:xfrm>
            <a:custGeom>
              <a:avLst/>
              <a:gdLst>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2980" h="2159000">
                  <a:moveTo>
                    <a:pt x="358140" y="2113280"/>
                  </a:moveTo>
                  <a:cubicBezTo>
                    <a:pt x="402590" y="2062480"/>
                    <a:pt x="447040" y="2011680"/>
                    <a:pt x="419100" y="1899920"/>
                  </a:cubicBezTo>
                  <a:cubicBezTo>
                    <a:pt x="391160" y="1788160"/>
                    <a:pt x="228600" y="1549400"/>
                    <a:pt x="190500" y="1442720"/>
                  </a:cubicBezTo>
                  <a:cubicBezTo>
                    <a:pt x="152400" y="1336040"/>
                    <a:pt x="218440" y="1323340"/>
                    <a:pt x="190500" y="1259840"/>
                  </a:cubicBezTo>
                  <a:cubicBezTo>
                    <a:pt x="162560" y="1196340"/>
                    <a:pt x="45720" y="1244600"/>
                    <a:pt x="22860" y="1061720"/>
                  </a:cubicBezTo>
                  <a:cubicBezTo>
                    <a:pt x="0" y="878840"/>
                    <a:pt x="48260" y="325120"/>
                    <a:pt x="53340" y="162560"/>
                  </a:cubicBezTo>
                  <a:cubicBezTo>
                    <a:pt x="58420" y="0"/>
                    <a:pt x="53340" y="86360"/>
                    <a:pt x="53340" y="86360"/>
                  </a:cubicBezTo>
                  <a:cubicBezTo>
                    <a:pt x="419100" y="81280"/>
                    <a:pt x="1742440" y="91440"/>
                    <a:pt x="2247900" y="132080"/>
                  </a:cubicBezTo>
                  <a:cubicBezTo>
                    <a:pt x="2402840" y="523240"/>
                    <a:pt x="2466340" y="713740"/>
                    <a:pt x="2446020" y="878840"/>
                  </a:cubicBezTo>
                  <a:cubicBezTo>
                    <a:pt x="2425700" y="1043940"/>
                    <a:pt x="2197100" y="1003300"/>
                    <a:pt x="2125980" y="1122680"/>
                  </a:cubicBezTo>
                  <a:cubicBezTo>
                    <a:pt x="2054860" y="1242060"/>
                    <a:pt x="2049780" y="1463040"/>
                    <a:pt x="2019300" y="1595120"/>
                  </a:cubicBezTo>
                  <a:cubicBezTo>
                    <a:pt x="1988820" y="1727200"/>
                    <a:pt x="1907540" y="1838960"/>
                    <a:pt x="1943100" y="1915160"/>
                  </a:cubicBezTo>
                  <a:cubicBezTo>
                    <a:pt x="1978660" y="1991360"/>
                    <a:pt x="2004060" y="2029460"/>
                    <a:pt x="2232660" y="2052320"/>
                  </a:cubicBezTo>
                  <a:cubicBezTo>
                    <a:pt x="2461260" y="2075180"/>
                    <a:pt x="3106420" y="2057400"/>
                    <a:pt x="3314700" y="2052320"/>
                  </a:cubicBezTo>
                  <a:cubicBezTo>
                    <a:pt x="3522980" y="2047240"/>
                    <a:pt x="3462020" y="2004060"/>
                    <a:pt x="3482340" y="2021840"/>
                  </a:cubicBezTo>
                  <a:cubicBezTo>
                    <a:pt x="3502660" y="2039620"/>
                    <a:pt x="3469640" y="2099310"/>
                    <a:pt x="3436620" y="215900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743200" y="5410200"/>
              <a:ext cx="579006" cy="553998"/>
            </a:xfrm>
            <a:prstGeom prst="rect">
              <a:avLst/>
            </a:prstGeom>
            <a:noFill/>
          </p:spPr>
          <p:txBody>
            <a:bodyPr wrap="none" rtlCol="0">
              <a:spAutoFit/>
            </a:bodyPr>
            <a:lstStyle/>
            <a:p>
              <a:pPr algn="ctr"/>
              <a:r>
                <a:rPr lang="en-US" sz="3000" b="1" dirty="0" smtClean="0">
                  <a:effectLst>
                    <a:outerShdw dist="38100" dir="7200000" algn="ctr" rotWithShape="0">
                      <a:schemeClr val="tx1"/>
                    </a:outerShdw>
                  </a:effectLst>
                </a:rPr>
                <a:t>LA</a:t>
              </a:r>
            </a:p>
          </p:txBody>
        </p:sp>
      </p:grpSp>
      <p:grpSp>
        <p:nvGrpSpPr>
          <p:cNvPr id="42" name="Group 41"/>
          <p:cNvGrpSpPr/>
          <p:nvPr/>
        </p:nvGrpSpPr>
        <p:grpSpPr>
          <a:xfrm>
            <a:off x="3716020" y="2702560"/>
            <a:ext cx="2776220" cy="4185920"/>
            <a:chOff x="3716020" y="2702560"/>
            <a:chExt cx="2776220" cy="4185920"/>
          </a:xfrm>
        </p:grpSpPr>
        <p:sp>
          <p:nvSpPr>
            <p:cNvPr id="43" name="Freeform 42"/>
            <p:cNvSpPr/>
            <p:nvPr/>
          </p:nvSpPr>
          <p:spPr>
            <a:xfrm>
              <a:off x="3716020" y="2702560"/>
              <a:ext cx="2776220" cy="4185920"/>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6220" h="4185920">
                  <a:moveTo>
                    <a:pt x="1465580" y="4170680"/>
                  </a:moveTo>
                  <a:cubicBezTo>
                    <a:pt x="1536700" y="4123690"/>
                    <a:pt x="1607820" y="4076700"/>
                    <a:pt x="1480820" y="4064000"/>
                  </a:cubicBezTo>
                  <a:cubicBezTo>
                    <a:pt x="1353820" y="4051300"/>
                    <a:pt x="932180" y="4094480"/>
                    <a:pt x="703580" y="4094480"/>
                  </a:cubicBezTo>
                  <a:cubicBezTo>
                    <a:pt x="474980" y="4094480"/>
                    <a:pt x="218440" y="4086860"/>
                    <a:pt x="109220" y="4064000"/>
                  </a:cubicBezTo>
                  <a:cubicBezTo>
                    <a:pt x="0" y="4041140"/>
                    <a:pt x="45720" y="4056380"/>
                    <a:pt x="48260" y="3957320"/>
                  </a:cubicBezTo>
                  <a:cubicBezTo>
                    <a:pt x="50800" y="3858260"/>
                    <a:pt x="88900" y="3604260"/>
                    <a:pt x="124460" y="3469640"/>
                  </a:cubicBezTo>
                  <a:cubicBezTo>
                    <a:pt x="160020" y="3335020"/>
                    <a:pt x="187960" y="3238500"/>
                    <a:pt x="261620" y="3149600"/>
                  </a:cubicBezTo>
                  <a:cubicBezTo>
                    <a:pt x="335280" y="3060700"/>
                    <a:pt x="513080" y="3007360"/>
                    <a:pt x="566420" y="2936240"/>
                  </a:cubicBezTo>
                  <a:cubicBezTo>
                    <a:pt x="619760" y="2865120"/>
                    <a:pt x="594360" y="2760980"/>
                    <a:pt x="581660" y="2722880"/>
                  </a:cubicBezTo>
                  <a:cubicBezTo>
                    <a:pt x="568960" y="2684780"/>
                    <a:pt x="518160" y="2791460"/>
                    <a:pt x="490220" y="2707640"/>
                  </a:cubicBezTo>
                  <a:cubicBezTo>
                    <a:pt x="462280" y="2623820"/>
                    <a:pt x="429260" y="2379980"/>
                    <a:pt x="414020" y="2219960"/>
                  </a:cubicBezTo>
                  <a:cubicBezTo>
                    <a:pt x="398780" y="2059940"/>
                    <a:pt x="406400" y="1856740"/>
                    <a:pt x="398780" y="1747520"/>
                  </a:cubicBezTo>
                  <a:cubicBezTo>
                    <a:pt x="391160" y="1638300"/>
                    <a:pt x="358140" y="1620520"/>
                    <a:pt x="368300" y="1564640"/>
                  </a:cubicBezTo>
                  <a:cubicBezTo>
                    <a:pt x="378460" y="1508760"/>
                    <a:pt x="434340" y="1488440"/>
                    <a:pt x="459740" y="1412240"/>
                  </a:cubicBezTo>
                  <a:cubicBezTo>
                    <a:pt x="485140" y="1336040"/>
                    <a:pt x="477520" y="1196340"/>
                    <a:pt x="520700" y="1107440"/>
                  </a:cubicBezTo>
                  <a:cubicBezTo>
                    <a:pt x="563880" y="1018540"/>
                    <a:pt x="678180" y="970280"/>
                    <a:pt x="718820" y="878840"/>
                  </a:cubicBezTo>
                  <a:cubicBezTo>
                    <a:pt x="759460" y="787400"/>
                    <a:pt x="713740" y="657860"/>
                    <a:pt x="764540" y="558800"/>
                  </a:cubicBezTo>
                  <a:cubicBezTo>
                    <a:pt x="815340" y="459740"/>
                    <a:pt x="975360" y="353060"/>
                    <a:pt x="1023620" y="284480"/>
                  </a:cubicBezTo>
                  <a:cubicBezTo>
                    <a:pt x="1071880" y="215900"/>
                    <a:pt x="909320" y="170180"/>
                    <a:pt x="1054100" y="147320"/>
                  </a:cubicBezTo>
                  <a:cubicBezTo>
                    <a:pt x="1198880" y="124460"/>
                    <a:pt x="1681480" y="139700"/>
                    <a:pt x="1892300" y="147320"/>
                  </a:cubicBezTo>
                  <a:cubicBezTo>
                    <a:pt x="2103120" y="154940"/>
                    <a:pt x="2319020" y="193040"/>
                    <a:pt x="2319020" y="193040"/>
                  </a:cubicBezTo>
                  <a:cubicBezTo>
                    <a:pt x="2456180" y="208280"/>
                    <a:pt x="2654300" y="187960"/>
                    <a:pt x="2715260" y="238760"/>
                  </a:cubicBezTo>
                  <a:cubicBezTo>
                    <a:pt x="2776220" y="289560"/>
                    <a:pt x="2725420" y="0"/>
                    <a:pt x="2684780" y="497840"/>
                  </a:cubicBezTo>
                  <a:cubicBezTo>
                    <a:pt x="2644140" y="995680"/>
                    <a:pt x="2499360" y="2611120"/>
                    <a:pt x="2471420" y="3225800"/>
                  </a:cubicBezTo>
                  <a:cubicBezTo>
                    <a:pt x="2443480" y="3840480"/>
                    <a:pt x="2560320" y="4018280"/>
                    <a:pt x="2517140" y="418592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572000" y="5486400"/>
              <a:ext cx="702436" cy="553998"/>
            </a:xfrm>
            <a:prstGeom prst="rect">
              <a:avLst/>
            </a:prstGeom>
            <a:noFill/>
          </p:spPr>
          <p:txBody>
            <a:bodyPr wrap="none" rtlCol="0">
              <a:spAutoFit/>
            </a:bodyPr>
            <a:lstStyle/>
            <a:p>
              <a:pPr algn="ctr"/>
              <a:r>
                <a:rPr lang="en-US" sz="3000" b="1" dirty="0" smtClean="0">
                  <a:effectLst>
                    <a:outerShdw dist="38100" dir="7200000" algn="ctr" rotWithShape="0">
                      <a:schemeClr val="tx1"/>
                    </a:outerShdw>
                  </a:effectLst>
                </a:rPr>
                <a:t>MS</a:t>
              </a:r>
            </a:p>
          </p:txBody>
        </p:sp>
      </p:grpSp>
      <p:grpSp>
        <p:nvGrpSpPr>
          <p:cNvPr id="45" name="Group 44"/>
          <p:cNvGrpSpPr/>
          <p:nvPr/>
        </p:nvGrpSpPr>
        <p:grpSpPr>
          <a:xfrm>
            <a:off x="6172200" y="2781300"/>
            <a:ext cx="2895600" cy="4160520"/>
            <a:chOff x="6172200" y="2781300"/>
            <a:chExt cx="2895600" cy="4160520"/>
          </a:xfrm>
        </p:grpSpPr>
        <p:sp>
          <p:nvSpPr>
            <p:cNvPr id="46" name="Freeform 45"/>
            <p:cNvSpPr/>
            <p:nvPr/>
          </p:nvSpPr>
          <p:spPr>
            <a:xfrm>
              <a:off x="6172200" y="2781300"/>
              <a:ext cx="2895600" cy="4160520"/>
            </a:xfrm>
            <a:custGeom>
              <a:avLst/>
              <a:gdLst>
                <a:gd name="connsiteX0" fmla="*/ 320040 w 2895600"/>
                <a:gd name="connsiteY0" fmla="*/ 182880 h 4183380"/>
                <a:gd name="connsiteX1" fmla="*/ 2042160 w 2895600"/>
                <a:gd name="connsiteY1" fmla="*/ 121920 h 4183380"/>
                <a:gd name="connsiteX2" fmla="*/ 2057400 w 2895600"/>
                <a:gd name="connsiteY2" fmla="*/ 106680 h 4183380"/>
                <a:gd name="connsiteX3" fmla="*/ 2194560 w 2895600"/>
                <a:gd name="connsiteY3" fmla="*/ 624840 h 4183380"/>
                <a:gd name="connsiteX4" fmla="*/ 2499360 w 2895600"/>
                <a:gd name="connsiteY4" fmla="*/ 1722120 h 4183380"/>
                <a:gd name="connsiteX5" fmla="*/ 2606040 w 2895600"/>
                <a:gd name="connsiteY5" fmla="*/ 2209800 h 4183380"/>
                <a:gd name="connsiteX6" fmla="*/ 2773680 w 2895600"/>
                <a:gd name="connsiteY6" fmla="*/ 2392680 h 4183380"/>
                <a:gd name="connsiteX7" fmla="*/ 2788920 w 2895600"/>
                <a:gd name="connsiteY7" fmla="*/ 2468880 h 4183380"/>
                <a:gd name="connsiteX8" fmla="*/ 2834640 w 2895600"/>
                <a:gd name="connsiteY8" fmla="*/ 2621280 h 4183380"/>
                <a:gd name="connsiteX9" fmla="*/ 2834640 w 2895600"/>
                <a:gd name="connsiteY9" fmla="*/ 2697480 h 4183380"/>
                <a:gd name="connsiteX10" fmla="*/ 2758440 w 2895600"/>
                <a:gd name="connsiteY10" fmla="*/ 2834640 h 4183380"/>
                <a:gd name="connsiteX11" fmla="*/ 2667000 w 2895600"/>
                <a:gd name="connsiteY11" fmla="*/ 3017520 h 4183380"/>
                <a:gd name="connsiteX12" fmla="*/ 2773680 w 2895600"/>
                <a:gd name="connsiteY12" fmla="*/ 3322320 h 4183380"/>
                <a:gd name="connsiteX13" fmla="*/ 2743200 w 2895600"/>
                <a:gd name="connsiteY13" fmla="*/ 3520440 h 4183380"/>
                <a:gd name="connsiteX14" fmla="*/ 2788920 w 2895600"/>
                <a:gd name="connsiteY14" fmla="*/ 3840480 h 4183380"/>
                <a:gd name="connsiteX15" fmla="*/ 2758440 w 2895600"/>
                <a:gd name="connsiteY15" fmla="*/ 3870960 h 4183380"/>
                <a:gd name="connsiteX16" fmla="*/ 1965960 w 2895600"/>
                <a:gd name="connsiteY16" fmla="*/ 3916680 h 4183380"/>
                <a:gd name="connsiteX17" fmla="*/ 716280 w 2895600"/>
                <a:gd name="connsiteY17" fmla="*/ 4008120 h 4183380"/>
                <a:gd name="connsiteX18" fmla="*/ 701040 w 2895600"/>
                <a:gd name="connsiteY18" fmla="*/ 4069080 h 4183380"/>
                <a:gd name="connsiteX19" fmla="*/ 670560 w 2895600"/>
                <a:gd name="connsiteY19" fmla="*/ 4099560 h 4183380"/>
                <a:gd name="connsiteX20" fmla="*/ 106680 w 2895600"/>
                <a:gd name="connsiteY20" fmla="*/ 4099560 h 4183380"/>
                <a:gd name="connsiteX21" fmla="*/ 30480 w 2895600"/>
                <a:gd name="connsiteY21" fmla="*/ 3596640 h 4183380"/>
                <a:gd name="connsiteX22" fmla="*/ 91440 w 2895600"/>
                <a:gd name="connsiteY22" fmla="*/ 2865120 h 4183380"/>
                <a:gd name="connsiteX23" fmla="*/ 137160 w 2895600"/>
                <a:gd name="connsiteY23" fmla="*/ 1219200 h 4183380"/>
                <a:gd name="connsiteX24" fmla="*/ 320040 w 2895600"/>
                <a:gd name="connsiteY24" fmla="*/ 182880 h 418338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5600" h="4160520">
                  <a:moveTo>
                    <a:pt x="320040" y="160020"/>
                  </a:moveTo>
                  <a:cubicBezTo>
                    <a:pt x="1201420" y="205740"/>
                    <a:pt x="1752600" y="111760"/>
                    <a:pt x="2042160" y="99060"/>
                  </a:cubicBezTo>
                  <a:cubicBezTo>
                    <a:pt x="2331720" y="86360"/>
                    <a:pt x="2032000" y="0"/>
                    <a:pt x="2057400" y="83820"/>
                  </a:cubicBezTo>
                  <a:cubicBezTo>
                    <a:pt x="2082800" y="167640"/>
                    <a:pt x="2120900" y="332740"/>
                    <a:pt x="2194560" y="601980"/>
                  </a:cubicBezTo>
                  <a:cubicBezTo>
                    <a:pt x="2268220" y="871220"/>
                    <a:pt x="2430780" y="1435100"/>
                    <a:pt x="2499360" y="1699260"/>
                  </a:cubicBezTo>
                  <a:cubicBezTo>
                    <a:pt x="2567940" y="1963420"/>
                    <a:pt x="2560320" y="2075180"/>
                    <a:pt x="2606040" y="2186940"/>
                  </a:cubicBezTo>
                  <a:cubicBezTo>
                    <a:pt x="2651760" y="2298700"/>
                    <a:pt x="2743200" y="2326640"/>
                    <a:pt x="2773680" y="2369820"/>
                  </a:cubicBezTo>
                  <a:cubicBezTo>
                    <a:pt x="2804160" y="2413000"/>
                    <a:pt x="2778760" y="2407920"/>
                    <a:pt x="2788920" y="2446020"/>
                  </a:cubicBezTo>
                  <a:cubicBezTo>
                    <a:pt x="2799080" y="2484120"/>
                    <a:pt x="2827020" y="2560320"/>
                    <a:pt x="2834640" y="2598420"/>
                  </a:cubicBezTo>
                  <a:cubicBezTo>
                    <a:pt x="2842260" y="2636520"/>
                    <a:pt x="2847340" y="2639060"/>
                    <a:pt x="2834640" y="2674620"/>
                  </a:cubicBezTo>
                  <a:cubicBezTo>
                    <a:pt x="2821940" y="2710180"/>
                    <a:pt x="2786380" y="2758440"/>
                    <a:pt x="2758440" y="2811780"/>
                  </a:cubicBezTo>
                  <a:cubicBezTo>
                    <a:pt x="2730500" y="2865120"/>
                    <a:pt x="2664460" y="2913380"/>
                    <a:pt x="2667000" y="2994660"/>
                  </a:cubicBezTo>
                  <a:cubicBezTo>
                    <a:pt x="2669540" y="3075940"/>
                    <a:pt x="2760980" y="3215640"/>
                    <a:pt x="2773680" y="3299460"/>
                  </a:cubicBezTo>
                  <a:cubicBezTo>
                    <a:pt x="2786380" y="3383280"/>
                    <a:pt x="2740660" y="3411220"/>
                    <a:pt x="2743200" y="3497580"/>
                  </a:cubicBezTo>
                  <a:cubicBezTo>
                    <a:pt x="2745740" y="3583940"/>
                    <a:pt x="2786380" y="3759200"/>
                    <a:pt x="2788920" y="3817620"/>
                  </a:cubicBezTo>
                  <a:cubicBezTo>
                    <a:pt x="2791460" y="3876040"/>
                    <a:pt x="2895600" y="3835400"/>
                    <a:pt x="2758440" y="3848100"/>
                  </a:cubicBezTo>
                  <a:cubicBezTo>
                    <a:pt x="2621280" y="3860800"/>
                    <a:pt x="1965960" y="3893820"/>
                    <a:pt x="1965960" y="3893820"/>
                  </a:cubicBezTo>
                  <a:lnTo>
                    <a:pt x="716280" y="3985260"/>
                  </a:lnTo>
                  <a:cubicBezTo>
                    <a:pt x="505460" y="4010660"/>
                    <a:pt x="708660" y="4030980"/>
                    <a:pt x="701040" y="4046220"/>
                  </a:cubicBezTo>
                  <a:cubicBezTo>
                    <a:pt x="693420" y="4061460"/>
                    <a:pt x="769620" y="4071620"/>
                    <a:pt x="670560" y="4076700"/>
                  </a:cubicBezTo>
                  <a:cubicBezTo>
                    <a:pt x="571500" y="4081780"/>
                    <a:pt x="213360" y="4160520"/>
                    <a:pt x="106680" y="4076700"/>
                  </a:cubicBezTo>
                  <a:cubicBezTo>
                    <a:pt x="0" y="3992880"/>
                    <a:pt x="33020" y="3779520"/>
                    <a:pt x="30480" y="3573780"/>
                  </a:cubicBezTo>
                  <a:cubicBezTo>
                    <a:pt x="27940" y="3368040"/>
                    <a:pt x="73660" y="3238500"/>
                    <a:pt x="91440" y="2842260"/>
                  </a:cubicBezTo>
                  <a:cubicBezTo>
                    <a:pt x="109220" y="2446020"/>
                    <a:pt x="96520" y="1645920"/>
                    <a:pt x="137160" y="1196340"/>
                  </a:cubicBezTo>
                  <a:cubicBezTo>
                    <a:pt x="177800" y="746760"/>
                    <a:pt x="231140" y="693420"/>
                    <a:pt x="320040" y="160020"/>
                  </a:cubicBezTo>
                  <a:close/>
                </a:path>
              </a:pathLst>
            </a:custGeom>
            <a:solidFill>
              <a:srgbClr val="FF99FF"/>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162800" y="55626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51" name="Group 50"/>
          <p:cNvGrpSpPr/>
          <p:nvPr/>
        </p:nvGrpSpPr>
        <p:grpSpPr>
          <a:xfrm>
            <a:off x="-55880" y="1082040"/>
            <a:ext cx="1574800" cy="3154680"/>
            <a:chOff x="-55880" y="1082040"/>
            <a:chExt cx="1574800" cy="3154680"/>
          </a:xfrm>
        </p:grpSpPr>
        <p:sp>
          <p:nvSpPr>
            <p:cNvPr id="52" name="Freeform 51"/>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16002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grpSp>
        <p:nvGrpSpPr>
          <p:cNvPr id="54" name="Group 53"/>
          <p:cNvGrpSpPr/>
          <p:nvPr/>
        </p:nvGrpSpPr>
        <p:grpSpPr>
          <a:xfrm>
            <a:off x="4714240" y="1280160"/>
            <a:ext cx="4582160" cy="1663700"/>
            <a:chOff x="4714240" y="1280160"/>
            <a:chExt cx="4582160" cy="1663700"/>
          </a:xfrm>
        </p:grpSpPr>
        <p:sp>
          <p:nvSpPr>
            <p:cNvPr id="55" name="Freeform 54"/>
            <p:cNvSpPr/>
            <p:nvPr/>
          </p:nvSpPr>
          <p:spPr>
            <a:xfrm>
              <a:off x="4714240" y="1280160"/>
              <a:ext cx="4582160" cy="1663700"/>
            </a:xfrm>
            <a:custGeom>
              <a:avLst/>
              <a:gdLst>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2160" h="1663700">
                  <a:moveTo>
                    <a:pt x="4399280" y="1584960"/>
                  </a:moveTo>
                  <a:cubicBezTo>
                    <a:pt x="3952240" y="1624330"/>
                    <a:pt x="3505200" y="1663700"/>
                    <a:pt x="2921000" y="1661160"/>
                  </a:cubicBezTo>
                  <a:cubicBezTo>
                    <a:pt x="2336800" y="1658620"/>
                    <a:pt x="1358900" y="1587500"/>
                    <a:pt x="894080" y="1569720"/>
                  </a:cubicBezTo>
                  <a:cubicBezTo>
                    <a:pt x="429260" y="1551940"/>
                    <a:pt x="264160" y="1597660"/>
                    <a:pt x="132080" y="1554480"/>
                  </a:cubicBezTo>
                  <a:cubicBezTo>
                    <a:pt x="0" y="1511300"/>
                    <a:pt x="83820" y="1399540"/>
                    <a:pt x="101600" y="1310640"/>
                  </a:cubicBezTo>
                  <a:cubicBezTo>
                    <a:pt x="119380" y="1221740"/>
                    <a:pt x="193040" y="1140460"/>
                    <a:pt x="238760" y="1021080"/>
                  </a:cubicBezTo>
                  <a:cubicBezTo>
                    <a:pt x="284480" y="901700"/>
                    <a:pt x="330200" y="706120"/>
                    <a:pt x="375920" y="594360"/>
                  </a:cubicBezTo>
                  <a:cubicBezTo>
                    <a:pt x="421640" y="482600"/>
                    <a:pt x="485140" y="401320"/>
                    <a:pt x="513080" y="350520"/>
                  </a:cubicBezTo>
                  <a:cubicBezTo>
                    <a:pt x="541020" y="299720"/>
                    <a:pt x="368300" y="309880"/>
                    <a:pt x="543560" y="289560"/>
                  </a:cubicBezTo>
                  <a:cubicBezTo>
                    <a:pt x="718820" y="269240"/>
                    <a:pt x="1384300" y="238760"/>
                    <a:pt x="1564640" y="228600"/>
                  </a:cubicBezTo>
                  <a:cubicBezTo>
                    <a:pt x="1744980" y="218440"/>
                    <a:pt x="1615440" y="256540"/>
                    <a:pt x="1625600" y="228600"/>
                  </a:cubicBezTo>
                  <a:cubicBezTo>
                    <a:pt x="1635760" y="200660"/>
                    <a:pt x="1590040" y="297180"/>
                    <a:pt x="1625600" y="60960"/>
                  </a:cubicBezTo>
                  <a:cubicBezTo>
                    <a:pt x="2118360" y="22860"/>
                    <a:pt x="3350260" y="11430"/>
                    <a:pt x="4582160" y="0"/>
                  </a:cubicBezTo>
                </a:path>
              </a:pathLst>
            </a:custGeom>
            <a:solidFill>
              <a:srgbClr val="FF99FF"/>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239000" y="1828800"/>
              <a:ext cx="628698" cy="553998"/>
            </a:xfrm>
            <a:prstGeom prst="rect">
              <a:avLst/>
            </a:prstGeom>
            <a:noFill/>
          </p:spPr>
          <p:txBody>
            <a:bodyPr wrap="none" rtlCol="0">
              <a:spAutoFit/>
            </a:bodyPr>
            <a:lstStyle/>
            <a:p>
              <a:pPr algn="ctr"/>
              <a:r>
                <a:rPr lang="en-US" sz="3000" b="1" dirty="0" smtClean="0">
                  <a:effectLst>
                    <a:outerShdw dist="38100" dir="7200000" algn="ctr" rotWithShape="0">
                      <a:schemeClr val="tx1"/>
                    </a:outerShdw>
                  </a:effectLst>
                </a:rPr>
                <a:t>TN</a:t>
              </a:r>
            </a:p>
          </p:txBody>
        </p:sp>
      </p:grpSp>
      <p:grpSp>
        <p:nvGrpSpPr>
          <p:cNvPr id="58"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76" name="5-Point Star 75"/>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grpSp>
        <p:nvGrpSpPr>
          <p:cNvPr id="48" name="Group 47"/>
          <p:cNvGrpSpPr/>
          <p:nvPr/>
        </p:nvGrpSpPr>
        <p:grpSpPr>
          <a:xfrm>
            <a:off x="1407160" y="1508760"/>
            <a:ext cx="3637280" cy="3408680"/>
            <a:chOff x="1407160" y="1508760"/>
            <a:chExt cx="3637280" cy="3408680"/>
          </a:xfrm>
        </p:grpSpPr>
        <p:sp>
          <p:nvSpPr>
            <p:cNvPr id="49" name="Freeform 48"/>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1981200" y="3505200"/>
              <a:ext cx="1625893"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Arkansas</a:t>
              </a:r>
            </a:p>
            <a:p>
              <a:pPr algn="ctr"/>
              <a:r>
                <a:rPr lang="en-US" sz="3000" b="1" dirty="0" smtClean="0">
                  <a:solidFill>
                    <a:schemeClr val="bg1"/>
                  </a:solidFill>
                  <a:effectLst>
                    <a:outerShdw dist="38100" dir="7200000" algn="ctr" rotWithShape="0">
                      <a:schemeClr val="tx1"/>
                    </a:outerShdw>
                  </a:effectLst>
                </a:rPr>
                <a:t>Territory</a:t>
              </a:r>
            </a:p>
          </p:txBody>
        </p:sp>
      </p:grpSp>
      <p:sp>
        <p:nvSpPr>
          <p:cNvPr id="57" name="Freeform 5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69"/>
          <p:cNvGrpSpPr/>
          <p:nvPr/>
        </p:nvGrpSpPr>
        <p:grpSpPr>
          <a:xfrm rot="21161420">
            <a:off x="755626" y="2877112"/>
            <a:ext cx="8197621" cy="1621241"/>
            <a:chOff x="3219916" y="1737981"/>
            <a:chExt cx="4818912" cy="2224313"/>
          </a:xfrm>
        </p:grpSpPr>
        <p:sp>
          <p:nvSpPr>
            <p:cNvPr id="71" name="Freeform 70"/>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800 miles</a:t>
              </a:r>
            </a:p>
          </p:txBody>
        </p:sp>
      </p:grpSp>
      <p:sp>
        <p:nvSpPr>
          <p:cNvPr id="62" name="TextBox 61"/>
          <p:cNvSpPr txBox="1"/>
          <p:nvPr/>
        </p:nvSpPr>
        <p:spPr>
          <a:xfrm rot="1647444">
            <a:off x="41885" y="5364736"/>
            <a:ext cx="1524000" cy="523220"/>
          </a:xfrm>
          <a:prstGeom prst="rect">
            <a:avLst/>
          </a:prstGeom>
          <a:noFill/>
        </p:spPr>
        <p:txBody>
          <a:bodyPr wrap="square" rtlCol="0">
            <a:spAutoFit/>
          </a:bodyPr>
          <a:lstStyle/>
          <a:p>
            <a:pPr algn="ctr"/>
            <a:r>
              <a:rPr lang="en-US" sz="28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withEffect">
                                  <p:stCondLst>
                                    <p:cond delay="0"/>
                                  </p:stCondLst>
                                  <p:childTnLst>
                                    <p:animScale>
                                      <p:cBhvr>
                                        <p:cTn id="6" dur="1000" fill="hold"/>
                                        <p:tgtEl>
                                          <p:spTgt spid="28"/>
                                        </p:tgtEl>
                                      </p:cBhvr>
                                      <p:by x="150000" y="150000"/>
                                    </p:animScale>
                                  </p:childTnLst>
                                </p:cTn>
                              </p:par>
                              <p:par>
                                <p:cTn id="7" presetID="63" presetClass="path" presetSubtype="0" accel="50000" decel="50000" fill="hold" grpId="2" nodeType="withEffect">
                                  <p:stCondLst>
                                    <p:cond delay="0"/>
                                  </p:stCondLst>
                                  <p:childTnLst>
                                    <p:animMotion origin="layout" path="M 0 -1.11111E-6 L 0.1 -0.05555 " pathEditMode="relative" rAng="0" ptsTypes="AA">
                                      <p:cBhvr>
                                        <p:cTn id="8" dur="1000" fill="hold"/>
                                        <p:tgtEl>
                                          <p:spTgt spid="28"/>
                                        </p:tgtEl>
                                        <p:attrNameLst>
                                          <p:attrName>ppt_x</p:attrName>
                                          <p:attrName>ppt_y</p:attrName>
                                        </p:attrNameLst>
                                      </p:cBhvr>
                                      <p:rCtr x="50" y="-28"/>
                                    </p:animMotion>
                                  </p:childTnLst>
                                </p:cTn>
                              </p:par>
                              <p:par>
                                <p:cTn id="9" presetID="10" presetClass="exit" presetSubtype="0" fill="hold" grpId="0" nodeType="withEffect">
                                  <p:stCondLst>
                                    <p:cond delay="0"/>
                                  </p:stCondLst>
                                  <p:childTnLst>
                                    <p:animEffect transition="out" filter="fade">
                                      <p:cBhvr>
                                        <p:cTn id="10" dur="1000"/>
                                        <p:tgtEl>
                                          <p:spTgt spid="3"/>
                                        </p:tgtEl>
                                      </p:cBhvr>
                                    </p:animEffect>
                                    <p:set>
                                      <p:cBhvr>
                                        <p:cTn id="11" dur="1" fill="hold">
                                          <p:stCondLst>
                                            <p:cond delay="999"/>
                                          </p:stCondLst>
                                        </p:cTn>
                                        <p:tgtEl>
                                          <p:spTgt spid="3"/>
                                        </p:tgtEl>
                                        <p:attrNameLst>
                                          <p:attrName>style.visibility</p:attrName>
                                        </p:attrNameLst>
                                      </p:cBhvr>
                                      <p:to>
                                        <p:strVal val="hidden"/>
                                      </p:to>
                                    </p:set>
                                  </p:childTnLst>
                                </p:cTn>
                              </p:par>
                              <p:par>
                                <p:cTn id="12" presetID="10" presetClass="exit" presetSubtype="0" fill="hold" grpId="3" nodeType="withEffect">
                                  <p:stCondLst>
                                    <p:cond delay="500"/>
                                  </p:stCondLst>
                                  <p:childTnLst>
                                    <p:animEffect transition="out" filter="fade">
                                      <p:cBhvr>
                                        <p:cTn id="13" dur="1000"/>
                                        <p:tgtEl>
                                          <p:spTgt spid="28"/>
                                        </p:tgtEl>
                                      </p:cBhvr>
                                    </p:animEffect>
                                    <p:set>
                                      <p:cBhvr>
                                        <p:cTn id="14" dur="1" fill="hold">
                                          <p:stCondLst>
                                            <p:cond delay="999"/>
                                          </p:stCondLst>
                                        </p:cTn>
                                        <p:tgtEl>
                                          <p:spTgt spid="28"/>
                                        </p:tgtEl>
                                        <p:attrNameLst>
                                          <p:attrName>style.visibility</p:attrName>
                                        </p:attrNameLst>
                                      </p:cBhvr>
                                      <p:to>
                                        <p:strVal val="hidden"/>
                                      </p:to>
                                    </p:set>
                                  </p:childTnLst>
                                </p:cTn>
                              </p:par>
                              <p:par>
                                <p:cTn id="15" presetID="47" presetClass="exit" presetSubtype="0" fill="hold" grpId="0" nodeType="withEffect">
                                  <p:stCondLst>
                                    <p:cond delay="500"/>
                                  </p:stCondLst>
                                  <p:childTnLst>
                                    <p:animEffect transition="out" filter="fade">
                                      <p:cBhvr>
                                        <p:cTn id="16" dur="1000"/>
                                        <p:tgtEl>
                                          <p:spTgt spid="40"/>
                                        </p:tgtEl>
                                      </p:cBhvr>
                                    </p:animEffect>
                                    <p:anim calcmode="lin" valueType="num">
                                      <p:cBhvr>
                                        <p:cTn id="17" dur="1000"/>
                                        <p:tgtEl>
                                          <p:spTgt spid="40"/>
                                        </p:tgtEl>
                                        <p:attrNameLst>
                                          <p:attrName>ppt_x</p:attrName>
                                        </p:attrNameLst>
                                      </p:cBhvr>
                                      <p:tavLst>
                                        <p:tav tm="0">
                                          <p:val>
                                            <p:strVal val="ppt_x"/>
                                          </p:val>
                                        </p:tav>
                                        <p:tav tm="100000">
                                          <p:val>
                                            <p:strVal val="ppt_x"/>
                                          </p:val>
                                        </p:tav>
                                      </p:tavLst>
                                    </p:anim>
                                    <p:anim calcmode="lin" valueType="num">
                                      <p:cBhvr>
                                        <p:cTn id="18" dur="1000"/>
                                        <p:tgtEl>
                                          <p:spTgt spid="40"/>
                                        </p:tgtEl>
                                        <p:attrNameLst>
                                          <p:attrName>ppt_y</p:attrName>
                                        </p:attrNameLst>
                                      </p:cBhvr>
                                      <p:tavLst>
                                        <p:tav tm="0">
                                          <p:val>
                                            <p:strVal val="ppt_y"/>
                                          </p:val>
                                        </p:tav>
                                        <p:tav tm="100000">
                                          <p:val>
                                            <p:strVal val="ppt_y-.1"/>
                                          </p:val>
                                        </p:tav>
                                      </p:tavLst>
                                    </p:anim>
                                    <p:set>
                                      <p:cBhvr>
                                        <p:cTn id="19" dur="1" fill="hold">
                                          <p:stCondLst>
                                            <p:cond delay="999"/>
                                          </p:stCondLst>
                                        </p:cTn>
                                        <p:tgtEl>
                                          <p:spTgt spid="40"/>
                                        </p:tgtEl>
                                        <p:attrNameLst>
                                          <p:attrName>style.visibility</p:attrName>
                                        </p:attrNameLst>
                                      </p:cBhvr>
                                      <p:to>
                                        <p:strVal val="hidden"/>
                                      </p:to>
                                    </p:set>
                                  </p:childTnLst>
                                </p:cTn>
                              </p:par>
                              <p:par>
                                <p:cTn id="20" presetID="42" presetClass="entr" presetSubtype="0" fill="hold" grpId="0" nodeType="withEffect">
                                  <p:stCondLst>
                                    <p:cond delay="50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500"/>
                                  </p:stCondLst>
                                  <p:childTnLst>
                                    <p:set>
                                      <p:cBhvr>
                                        <p:cTn id="26" dur="1" fill="hold">
                                          <p:stCondLst>
                                            <p:cond delay="0"/>
                                          </p:stCondLst>
                                        </p:cTn>
                                        <p:tgtEl>
                                          <p:spTgt spid="174082"/>
                                        </p:tgtEl>
                                        <p:attrNameLst>
                                          <p:attrName>style.visibility</p:attrName>
                                        </p:attrNameLst>
                                      </p:cBhvr>
                                      <p:to>
                                        <p:strVal val="visible"/>
                                      </p:to>
                                    </p:set>
                                    <p:animEffect transition="in" filter="fade">
                                      <p:cBhvr>
                                        <p:cTn id="27" dur="1000"/>
                                        <p:tgtEl>
                                          <p:spTgt spid="17408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up)">
                                      <p:cBhvr>
                                        <p:cTn id="32" dur="10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Effect transition="in" filter="fade">
                                      <p:cBhvr>
                                        <p:cTn id="47" dur="1000"/>
                                        <p:tgtEl>
                                          <p:spTgt spid="5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62"/>
                                        </p:tgtEl>
                                        <p:attrNameLst>
                                          <p:attrName>style.visibility</p:attrName>
                                        </p:attrNameLst>
                                      </p:cBhvr>
                                      <p:to>
                                        <p:strVal val="visible"/>
                                      </p:to>
                                    </p:set>
                                    <p:anim calcmode="lin" valueType="num">
                                      <p:cBhvr>
                                        <p:cTn id="52" dur="1000" fill="hold"/>
                                        <p:tgtEl>
                                          <p:spTgt spid="62"/>
                                        </p:tgtEl>
                                        <p:attrNameLst>
                                          <p:attrName>ppt_w</p:attrName>
                                        </p:attrNameLst>
                                      </p:cBhvr>
                                      <p:tavLst>
                                        <p:tav tm="0">
                                          <p:val>
                                            <p:fltVal val="0"/>
                                          </p:val>
                                        </p:tav>
                                        <p:tav tm="100000">
                                          <p:val>
                                            <p:strVal val="#ppt_w"/>
                                          </p:val>
                                        </p:tav>
                                      </p:tavLst>
                                    </p:anim>
                                    <p:anim calcmode="lin" valueType="num">
                                      <p:cBhvr>
                                        <p:cTn id="53" dur="1000" fill="hold"/>
                                        <p:tgtEl>
                                          <p:spTgt spid="62"/>
                                        </p:tgtEl>
                                        <p:attrNameLst>
                                          <p:attrName>ppt_h</p:attrName>
                                        </p:attrNameLst>
                                      </p:cBhvr>
                                      <p:tavLst>
                                        <p:tav tm="0">
                                          <p:val>
                                            <p:fltVal val="0"/>
                                          </p:val>
                                        </p:tav>
                                        <p:tav tm="100000">
                                          <p:val>
                                            <p:strVal val="#ppt_h"/>
                                          </p:val>
                                        </p:tav>
                                      </p:tavLst>
                                    </p:anim>
                                    <p:animEffect transition="in" filter="fade">
                                      <p:cBhvr>
                                        <p:cTn id="54" dur="1000"/>
                                        <p:tgtEl>
                                          <p:spTgt spid="6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fade">
                                      <p:cBhvr>
                                        <p:cTn id="59" dur="1000"/>
                                        <p:tgtEl>
                                          <p:spTgt spid="4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fade">
                                      <p:cBhvr>
                                        <p:cTn id="64" dur="1000"/>
                                        <p:tgtEl>
                                          <p:spTgt spid="54"/>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1000"/>
                                        <p:tgtEl>
                                          <p:spTgt spid="5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animEffect transition="in" filter="fade">
                                      <p:cBhvr>
                                        <p:cTn id="77" dur="1000"/>
                                        <p:tgtEl>
                                          <p:spTgt spid="6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70"/>
                                        </p:tgtEl>
                                        <p:attrNameLst>
                                          <p:attrName>style.visibility</p:attrName>
                                        </p:attrNameLst>
                                      </p:cBhvr>
                                      <p:to>
                                        <p:strVal val="visible"/>
                                      </p:to>
                                    </p:set>
                                    <p:animEffect transition="in" filter="wipe(right)">
                                      <p:cBhvr>
                                        <p:cTn id="82" dur="1000"/>
                                        <p:tgtEl>
                                          <p:spTgt spid="7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1000"/>
                                        <p:tgtEl>
                                          <p:spTgt spid="48"/>
                                        </p:tgtEl>
                                      </p:cBhvr>
                                    </p:animEffect>
                                    <p:set>
                                      <p:cBhvr>
                                        <p:cTn id="87" dur="1" fill="hold">
                                          <p:stCondLst>
                                            <p:cond delay="999"/>
                                          </p:stCondLst>
                                        </p:cTn>
                                        <p:tgtEl>
                                          <p:spTgt spid="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51"/>
                                        </p:tgtEl>
                                      </p:cBhvr>
                                    </p:animEffect>
                                    <p:set>
                                      <p:cBhvr>
                                        <p:cTn id="90" dur="1" fill="hold">
                                          <p:stCondLst>
                                            <p:cond delay="999"/>
                                          </p:stCondLst>
                                        </p:cTn>
                                        <p:tgtEl>
                                          <p:spTgt spid="51"/>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37"/>
                                        </p:tgtEl>
                                      </p:cBhvr>
                                    </p:animEffect>
                                    <p:set>
                                      <p:cBhvr>
                                        <p:cTn id="93" dur="1" fill="hold">
                                          <p:stCondLst>
                                            <p:cond delay="999"/>
                                          </p:stCondLst>
                                        </p:cTn>
                                        <p:tgtEl>
                                          <p:spTgt spid="37"/>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42"/>
                                        </p:tgtEl>
                                      </p:cBhvr>
                                    </p:animEffect>
                                    <p:set>
                                      <p:cBhvr>
                                        <p:cTn id="96" dur="1" fill="hold">
                                          <p:stCondLst>
                                            <p:cond delay="999"/>
                                          </p:stCondLst>
                                        </p:cTn>
                                        <p:tgtEl>
                                          <p:spTgt spid="4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54"/>
                                        </p:tgtEl>
                                      </p:cBhvr>
                                    </p:animEffect>
                                    <p:set>
                                      <p:cBhvr>
                                        <p:cTn id="99" dur="1" fill="hold">
                                          <p:stCondLst>
                                            <p:cond delay="999"/>
                                          </p:stCondLst>
                                        </p:cTn>
                                        <p:tgtEl>
                                          <p:spTgt spid="5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45"/>
                                        </p:tgtEl>
                                      </p:cBhvr>
                                    </p:animEffect>
                                    <p:set>
                                      <p:cBhvr>
                                        <p:cTn id="102" dur="1" fill="hold">
                                          <p:stCondLst>
                                            <p:cond delay="999"/>
                                          </p:stCondLst>
                                        </p:cTn>
                                        <p:tgtEl>
                                          <p:spTgt spid="45"/>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7"/>
                                        </p:tgtEl>
                                      </p:cBhvr>
                                    </p:animEffect>
                                    <p:set>
                                      <p:cBhvr>
                                        <p:cTn id="105" dur="1" fill="hold">
                                          <p:stCondLst>
                                            <p:cond delay="999"/>
                                          </p:stCondLst>
                                        </p:cTn>
                                        <p:tgtEl>
                                          <p:spTgt spid="57"/>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70"/>
                                        </p:tgtEl>
                                      </p:cBhvr>
                                    </p:animEffect>
                                    <p:set>
                                      <p:cBhvr>
                                        <p:cTn id="108" dur="1" fill="hold">
                                          <p:stCondLst>
                                            <p:cond delay="999"/>
                                          </p:stCondLst>
                                        </p:cTn>
                                        <p:tgtEl>
                                          <p:spTgt spid="70"/>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62"/>
                                        </p:tgtEl>
                                      </p:cBhvr>
                                    </p:animEffect>
                                    <p:set>
                                      <p:cBhvr>
                                        <p:cTn id="111" dur="1" fill="hold">
                                          <p:stCondLst>
                                            <p:cond delay="999"/>
                                          </p:stCondLst>
                                        </p:cTn>
                                        <p:tgtEl>
                                          <p:spTgt spid="62"/>
                                        </p:tgtEl>
                                        <p:attrNameLst>
                                          <p:attrName>style.visibility</p:attrName>
                                        </p:attrNameLst>
                                      </p:cBhvr>
                                      <p:to>
                                        <p:strVal val="hidden"/>
                                      </p:to>
                                    </p:set>
                                  </p:childTnLst>
                                </p:cTn>
                              </p:par>
                            </p:childTnLst>
                          </p:cTn>
                        </p:par>
                        <p:par>
                          <p:cTn id="112" fill="hold">
                            <p:stCondLst>
                              <p:cond delay="1000"/>
                            </p:stCondLst>
                            <p:childTnLst>
                              <p:par>
                                <p:cTn id="113" presetID="22" presetClass="entr" presetSubtype="8" fill="hold" grpId="0" nodeType="after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wipe(left)">
                                      <p:cBhvr>
                                        <p:cTn id="115" dur="1000"/>
                                        <p:tgtEl>
                                          <p:spTgt spid="69"/>
                                        </p:tgtEl>
                                      </p:cBhvr>
                                    </p:animEffect>
                                  </p:childTnLst>
                                </p:cTn>
                              </p:par>
                            </p:childTnLst>
                          </p:cTn>
                        </p:par>
                        <p:par>
                          <p:cTn id="116" fill="hold">
                            <p:stCondLst>
                              <p:cond delay="2000"/>
                            </p:stCondLst>
                            <p:childTnLst>
                              <p:par>
                                <p:cTn id="117" presetID="26" presetClass="entr" presetSubtype="0" fill="hold" grpId="0" nodeType="afterEffect">
                                  <p:stCondLst>
                                    <p:cond delay="0"/>
                                  </p:stCondLst>
                                  <p:childTnLst>
                                    <p:set>
                                      <p:cBhvr>
                                        <p:cTn id="118" dur="1" fill="hold">
                                          <p:stCondLst>
                                            <p:cond delay="0"/>
                                          </p:stCondLst>
                                        </p:cTn>
                                        <p:tgtEl>
                                          <p:spTgt spid="76"/>
                                        </p:tgtEl>
                                        <p:attrNameLst>
                                          <p:attrName>style.visibility</p:attrName>
                                        </p:attrNameLst>
                                      </p:cBhvr>
                                      <p:to>
                                        <p:strVal val="visible"/>
                                      </p:to>
                                    </p:set>
                                    <p:animEffect transition="in" filter="wipe(down)">
                                      <p:cBhvr>
                                        <p:cTn id="119" dur="290">
                                          <p:stCondLst>
                                            <p:cond delay="0"/>
                                          </p:stCondLst>
                                        </p:cTn>
                                        <p:tgtEl>
                                          <p:spTgt spid="76"/>
                                        </p:tgtEl>
                                      </p:cBhvr>
                                    </p:animEffect>
                                    <p:anim calcmode="lin" valueType="num">
                                      <p:cBhvr>
                                        <p:cTn id="120" dur="911" tmFilter="0,0; 0.14,0.36; 0.43,0.73; 0.71,0.91; 1.0,1.0">
                                          <p:stCondLst>
                                            <p:cond delay="0"/>
                                          </p:stCondLst>
                                        </p:cTn>
                                        <p:tgtEl>
                                          <p:spTgt spid="76"/>
                                        </p:tgtEl>
                                        <p:attrNameLst>
                                          <p:attrName>ppt_x</p:attrName>
                                        </p:attrNameLst>
                                      </p:cBhvr>
                                      <p:tavLst>
                                        <p:tav tm="0">
                                          <p:val>
                                            <p:strVal val="#ppt_x-0.25"/>
                                          </p:val>
                                        </p:tav>
                                        <p:tav tm="100000">
                                          <p:val>
                                            <p:strVal val="#ppt_x"/>
                                          </p:val>
                                        </p:tav>
                                      </p:tavLst>
                                    </p:anim>
                                    <p:anim calcmode="lin" valueType="num">
                                      <p:cBhvr>
                                        <p:cTn id="121" dur="332" tmFilter="0.0,0.0; 0.25,0.07; 0.50,0.2; 0.75,0.467; 1.0,1.0">
                                          <p:stCondLst>
                                            <p:cond delay="0"/>
                                          </p:stCondLst>
                                        </p:cTn>
                                        <p:tgtEl>
                                          <p:spTgt spid="76"/>
                                        </p:tgtEl>
                                        <p:attrNameLst>
                                          <p:attrName>ppt_y</p:attrName>
                                        </p:attrNameLst>
                                      </p:cBhvr>
                                      <p:tavLst>
                                        <p:tav tm="0" fmla="#ppt_y-sin(pi*$)/3">
                                          <p:val>
                                            <p:fltVal val="0.5"/>
                                          </p:val>
                                        </p:tav>
                                        <p:tav tm="100000">
                                          <p:val>
                                            <p:fltVal val="1"/>
                                          </p:val>
                                        </p:tav>
                                      </p:tavLst>
                                    </p:anim>
                                    <p:anim calcmode="lin" valueType="num">
                                      <p:cBhvr>
                                        <p:cTn id="122" dur="332" tmFilter="0, 0; 0.125,0.2665; 0.25,0.4; 0.375,0.465; 0.5,0.5;  0.625,0.535; 0.75,0.6; 0.875,0.7335; 1,1">
                                          <p:stCondLst>
                                            <p:cond delay="332"/>
                                          </p:stCondLst>
                                        </p:cTn>
                                        <p:tgtEl>
                                          <p:spTgt spid="76"/>
                                        </p:tgtEl>
                                        <p:attrNameLst>
                                          <p:attrName>ppt_y</p:attrName>
                                        </p:attrNameLst>
                                      </p:cBhvr>
                                      <p:tavLst>
                                        <p:tav tm="0" fmla="#ppt_y-sin(pi*$)/9">
                                          <p:val>
                                            <p:fltVal val="0"/>
                                          </p:val>
                                        </p:tav>
                                        <p:tav tm="100000">
                                          <p:val>
                                            <p:fltVal val="1"/>
                                          </p:val>
                                        </p:tav>
                                      </p:tavLst>
                                    </p:anim>
                                    <p:anim calcmode="lin" valueType="num">
                                      <p:cBhvr>
                                        <p:cTn id="123" dur="166" tmFilter="0, 0; 0.125,0.2665; 0.25,0.4; 0.375,0.465; 0.5,0.5;  0.625,0.535; 0.75,0.6; 0.875,0.7335; 1,1">
                                          <p:stCondLst>
                                            <p:cond delay="662"/>
                                          </p:stCondLst>
                                        </p:cTn>
                                        <p:tgtEl>
                                          <p:spTgt spid="76"/>
                                        </p:tgtEl>
                                        <p:attrNameLst>
                                          <p:attrName>ppt_y</p:attrName>
                                        </p:attrNameLst>
                                      </p:cBhvr>
                                      <p:tavLst>
                                        <p:tav tm="0" fmla="#ppt_y-sin(pi*$)/27">
                                          <p:val>
                                            <p:fltVal val="0"/>
                                          </p:val>
                                        </p:tav>
                                        <p:tav tm="100000">
                                          <p:val>
                                            <p:fltVal val="1"/>
                                          </p:val>
                                        </p:tav>
                                      </p:tavLst>
                                    </p:anim>
                                    <p:anim calcmode="lin" valueType="num">
                                      <p:cBhvr>
                                        <p:cTn id="124" dur="82" tmFilter="0, 0; 0.125,0.2665; 0.25,0.4; 0.375,0.465; 0.5,0.5;  0.625,0.535; 0.75,0.6; 0.875,0.7335; 1,1">
                                          <p:stCondLst>
                                            <p:cond delay="828"/>
                                          </p:stCondLst>
                                        </p:cTn>
                                        <p:tgtEl>
                                          <p:spTgt spid="76"/>
                                        </p:tgtEl>
                                        <p:attrNameLst>
                                          <p:attrName>ppt_y</p:attrName>
                                        </p:attrNameLst>
                                      </p:cBhvr>
                                      <p:tavLst>
                                        <p:tav tm="0" fmla="#ppt_y-sin(pi*$)/81">
                                          <p:val>
                                            <p:fltVal val="0"/>
                                          </p:val>
                                        </p:tav>
                                        <p:tav tm="100000">
                                          <p:val>
                                            <p:fltVal val="1"/>
                                          </p:val>
                                        </p:tav>
                                      </p:tavLst>
                                    </p:anim>
                                    <p:animScale>
                                      <p:cBhvr>
                                        <p:cTn id="125" dur="13">
                                          <p:stCondLst>
                                            <p:cond delay="325"/>
                                          </p:stCondLst>
                                        </p:cTn>
                                        <p:tgtEl>
                                          <p:spTgt spid="76"/>
                                        </p:tgtEl>
                                      </p:cBhvr>
                                      <p:to x="100000" y="60000"/>
                                    </p:animScale>
                                    <p:animScale>
                                      <p:cBhvr>
                                        <p:cTn id="126" dur="83" decel="50000">
                                          <p:stCondLst>
                                            <p:cond delay="338"/>
                                          </p:stCondLst>
                                        </p:cTn>
                                        <p:tgtEl>
                                          <p:spTgt spid="76"/>
                                        </p:tgtEl>
                                      </p:cBhvr>
                                      <p:to x="100000" y="100000"/>
                                    </p:animScale>
                                    <p:animScale>
                                      <p:cBhvr>
                                        <p:cTn id="127" dur="13">
                                          <p:stCondLst>
                                            <p:cond delay="656"/>
                                          </p:stCondLst>
                                        </p:cTn>
                                        <p:tgtEl>
                                          <p:spTgt spid="76"/>
                                        </p:tgtEl>
                                      </p:cBhvr>
                                      <p:to x="100000" y="80000"/>
                                    </p:animScale>
                                    <p:animScale>
                                      <p:cBhvr>
                                        <p:cTn id="128" dur="83" decel="50000">
                                          <p:stCondLst>
                                            <p:cond delay="669"/>
                                          </p:stCondLst>
                                        </p:cTn>
                                        <p:tgtEl>
                                          <p:spTgt spid="76"/>
                                        </p:tgtEl>
                                      </p:cBhvr>
                                      <p:to x="100000" y="100000"/>
                                    </p:animScale>
                                    <p:animScale>
                                      <p:cBhvr>
                                        <p:cTn id="129" dur="13">
                                          <p:stCondLst>
                                            <p:cond delay="821"/>
                                          </p:stCondLst>
                                        </p:cTn>
                                        <p:tgtEl>
                                          <p:spTgt spid="76"/>
                                        </p:tgtEl>
                                      </p:cBhvr>
                                      <p:to x="100000" y="90000"/>
                                    </p:animScale>
                                    <p:animScale>
                                      <p:cBhvr>
                                        <p:cTn id="130" dur="83" decel="50000">
                                          <p:stCondLst>
                                            <p:cond delay="834"/>
                                          </p:stCondLst>
                                        </p:cTn>
                                        <p:tgtEl>
                                          <p:spTgt spid="76"/>
                                        </p:tgtEl>
                                      </p:cBhvr>
                                      <p:to x="100000" y="100000"/>
                                    </p:animScale>
                                    <p:animScale>
                                      <p:cBhvr>
                                        <p:cTn id="131" dur="13">
                                          <p:stCondLst>
                                            <p:cond delay="904"/>
                                          </p:stCondLst>
                                        </p:cTn>
                                        <p:tgtEl>
                                          <p:spTgt spid="76"/>
                                        </p:tgtEl>
                                      </p:cBhvr>
                                      <p:to x="100000" y="95000"/>
                                    </p:animScale>
                                    <p:animScale>
                                      <p:cBhvr>
                                        <p:cTn id="132" dur="83" decel="50000">
                                          <p:stCondLst>
                                            <p:cond delay="917"/>
                                          </p:stCondLst>
                                        </p:cTn>
                                        <p:tgtEl>
                                          <p:spTgt spid="7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40" grpId="0" animBg="1"/>
      <p:bldP spid="28" grpId="1" animBg="1"/>
      <p:bldP spid="28" grpId="2" animBg="1"/>
      <p:bldP spid="28" grpId="3" animBg="1"/>
      <p:bldP spid="61" grpId="0"/>
      <p:bldP spid="76" grpId="0" animBg="1"/>
      <p:bldP spid="69" grpId="0" animBg="1"/>
      <p:bldP spid="57" grpId="0" animBg="1"/>
      <p:bldP spid="57" grpId="1" animBg="1"/>
      <p:bldP spid="62" grpId="0"/>
      <p:bldP spid="62" grpId="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173068" name="Rectangle 12"/>
          <p:cNvSpPr>
            <a:spLocks noChangeArrowheads="1"/>
          </p:cNvSpPr>
          <p:nvPr/>
        </p:nvSpPr>
        <p:spPr bwMode="auto">
          <a:xfrm>
            <a:off x="381000" y="0"/>
            <a:ext cx="8458200" cy="25853231"/>
          </a:xfrm>
          <a:prstGeom prst="rect">
            <a:avLst/>
          </a:prstGeom>
          <a:ln w="9525">
            <a:noFill/>
            <a:miter lim="800000"/>
            <a:headEnd/>
            <a:tailEnd/>
          </a:ln>
          <a:effectLst/>
        </p:spPr>
        <p:txBody>
          <a:bodyPr vert="horz" wrap="square" lIns="0" tIns="0" rIns="0" bIns="0" numCol="1" anchor="ctr" anchorCtr="0" compatLnSpc="1">
            <a:prstTxWarp prst="textNoShape">
              <a:avLst/>
            </a:prstTxWarp>
            <a:spAutoFit/>
          </a:bodyPr>
          <a:lstStyle/>
          <a:p>
            <a:pPr marL="342900" algn="just" fontAlgn="base">
              <a:spcBef>
                <a:spcPct val="0"/>
              </a:spcBef>
              <a:spcAft>
                <a:spcPct val="0"/>
              </a:spcAft>
            </a:pPr>
            <a:r>
              <a:rPr lang="en-US" sz="1600" dirty="0" smtClean="0">
                <a:latin typeface="Arial" pitchFamily="34" charset="0"/>
                <a:ea typeface="Times New Roman" pitchFamily="18" charset="0"/>
                <a:cs typeface="Arial" pitchFamily="34" charset="0"/>
                <a:hlinkClick r:id="rId2"/>
              </a:rPr>
              <a:t>http://www.cr.nps.gov/seac/benning-book/ch11.htm</a:t>
            </a:r>
            <a:endParaRPr lang="en-US" sz="1600" dirty="0" smtClean="0">
              <a:latin typeface="Arial" pitchFamily="34" charset="0"/>
              <a:ea typeface="Times New Roman" pitchFamily="18" charset="0"/>
              <a:cs typeface="Arial" pitchFamily="34" charset="0"/>
            </a:endParaRPr>
          </a:p>
          <a:p>
            <a:pPr marL="342900" marR="0" lvl="0" algn="just"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MUSCOGEE (CREEK) REMOVAL</a:t>
            </a: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After the Revolutionary War, a new wave of American settlers poured into Georgia seeking claims to rich river bottomland.  This land was perfect for growing cotton, a crop made highly profitable by the invention of the cotton gin in 1793.  The Creek Indians, who had always been excellent farmers, adapted quickly to a cotton-based economy.  But American settlers wanted the land for themselves and saw the Creek Indians as obstacles to “progress.”  Pressure increased on the federal government to remove all Indians to areas west of the Mississippi River.  In an attempt to protect themselves the Creek Council passed a law providing the death penalty for anyone ceding land without the Council’s authority.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The Creeks were divided over the issue of removal.  Many, including Chief William McIntosh, remained loyal to the United States government, believing voluntary removal was the only way to escape complete annihilation.  Others, however, wanted to go back to their way of living before the settlers’ influences.  This division eventually led to civil war. The “Red Sticks,” so called because of the red club that they carried, became militant, preferring to remain in their homeland and pursue their traditional way of life.  The Creek Indian War, begun in 1813, was a result of these conflicts.  The Red Sticks attacked settlers and loyalist Creeks and the United States struck back with forces led by General Andrew Jackson.  Ultimately the Red Sticks lost and the war ended with the Treaty of Fort Jackson in 1814, which ceded 23 million acres of Creek land to the United States.</a:t>
            </a:r>
            <a:endParaRPr kumimoji="0" lang="en-US" sz="1600" b="1" i="0" u="none" strike="noStrike" cap="none" normalizeH="0" baseline="0" dirty="0" smtClean="0">
              <a:ln>
                <a:noFill/>
              </a:ln>
              <a:solidFill>
                <a:schemeClr val="tx1"/>
              </a:solidFill>
              <a:effectLst/>
              <a:latin typeface="Times New Roman" pitchFamily="18" charset="0"/>
              <a:cs typeface="Times New Roman" pitchFamily="18"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PUSHED OUT OF GEORGIA</a:t>
            </a: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After 1814 a series of treaties whittled away at the Creek lands, pushing them further and further out of Georgia.  By 1823 Georgia Governor George Troup </a:t>
            </a: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saw the Creeks as a serious problem. At one time the “savagery” of the Indians had helped justify the acquisition of land, but many Indians were following the European model of civilization.  Settlers feared resting land from these “civilized” Indians would be more difficult.  Troup and his constituents wanted the Indians to be moved to the Western Territory of the Louisiana Purchase, an idea proposed by Thomas Jefferson in 1803.  They wanted all Indians out of Georgia.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In 1825 the second Treaty of Indian Springs, signed by Chief William McIntosh, ceded all Lower Creek land in Georgia.  Not only had Troup and members of the state government manipulated McIntosh into signing, but McIntosh did so without a clear mandate from his people.  He and several other leaders were killed for their involvement.</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President John Quincy Adams declared the treaty illegal and in January 1826 negotiated the second Treaty of Washington with the Creeks. Although this treaty was nearly as corrupt as the Treaty of Indian Springs, Governor Troup refused to honor it and continued forced removal. When Adams threatened Troup with federal intervention, Troup prepared the state militia, and Adams backed down, saying “The Indians are not worth going to war over.” By 1827, the Creeks were gone from Georgia.</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cs typeface="Times New Roman" pitchFamily="18" charset="0"/>
              </a:rPr>
              <a:t>FEDERAL INVOLVEMENT IN REMOVAL</a:t>
            </a: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Andrew Jackson was elected president of the United States in 1829, and with his inauguration the government stance toward Indians turned harsher. Jackson abandoned the policy of his predecessors of treating different Indian groups as separate nations. Instead, he aggressively pursued plans to move all Indian tribes living east of the Mississippi River to Oklahoma. At Jackson's request, the United States Congress opened a fierce debate on an Indian Removal Bill. In the end, the bill passed, but the vote was close. The Senate passed the measure 28 to 19, while in the House it squeaked by, 102 to 97. Jackson signed the legislation into law June 30, 1830.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For those who migrated, the government agreed to pay transportation costs and to finance their subsistence for one year. About 1,300, mostly members of the McIntosh faction, resettled to the valley of the Arkansas River in “Indian Territory,” now the state of Oklahoma, on lands given to them in perpetuity under the government’s removal program. Some of the Creeks joined their Seminole relatives in Florida; many moved into Alabama.  But most opposed the idea of moving west. They had no desire to leave their homelands and many had adopted European ways as the federal government once urged. They owned farms and cattle, and some owned slaves.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Voluntary removal proved too slow for the ever-growing tide of settlers, and the government stepped up its efforts to get the Creek Chiefs to sign a treaty removing them to Indian Territory.  On March 24, 1832, Indian delegates signed a treaty giving up part of their land in Alabama, the rest would be allotted – 320 acres for each family and 640 acres for each chief.  The families could stay on their allotments or sell them and move west at government expense to lands where they were promised autonomy.  Those who staid were subjected to the violence of white settlers who invaded Indian farmsteads, beating, murdering, raping, and driving the natives off.  Other Indians lost their land to the speculators swindles and the state government supported it all.</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In retaliation several chiefs, including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Eneah</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Emathla</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and Jim Henry, led warriors in attacks on white settlements. Their most devastating assault came at the small community of Roanoke, just south of the Fort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Benning</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area, in Stewart County, Georgia, where </a:t>
            </a:r>
            <a:r>
              <a:rPr kumimoji="0" lang="en-US" sz="16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Hitchiti</a:t>
            </a: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Indians killed 12 people and torched the town. Thus began the Creek War of 1836. On at least two occasions, Creek Indians also attacked steamboats carrying troops. However, the Creeks and their allies were soon overwhelmed. Many were rounded up and held at Fort Mitchell to await transportation out of the area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TRAIL OF TEARS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When the war ended in July 1836 about 2,500 Creeks, including several hundred chained warriors, were marched on foot to Montgomery and onto barges which were pushed down the Alabama River, beginning their forced removal to a new homeland in Indian Territory.</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Removal paused when conflicts erupted with the Seminoles further south and a force of 700 Lower Creek warriors agreed to patrol Florida in support of the American military. About 4,000 Creeks, including the warriors’ families, were moved to concentration camps in Mobile, Alabama in March 1837 supposedly for their own protection.  However, mobs from Alabama and Georgia broke in and ransacked the camps, raping, killing and enslaving. Some of the Indians fled into nearby swamps, only to be hunted down by the Alabama militia.  The Lower Creek warriors returned from Florida in October to find only remnants of their families in the camps. They were promptly herded to New Orleans and loaded onto nine old steamboats for the trip up the Mississippi. During the trip, one steamboat collided with a ship and was cut in half, killing 311 Creeks.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During the summer and winter of 1836 and 1837, over 14,000 Creeks made the three month journey to Oklahoma, a trip of over 800 land miles and another 400 by water.  Most left with only what they could carry wearing inadequate clothing for the winter travel.  Creeks who had intermarried with the Cherokee or lived within the Chickasaw Nation in Mississippi were hunted out and forced to emigrate. Some of the Creeks, mostly children, were held by whites in bondage</a:t>
            </a:r>
            <a:r>
              <a:rPr kumimoji="0" lang="en-US" sz="16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as slaves.</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342900" marR="0" lvl="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overall effect of the Creek trail of tears was staggering.  21,792 Creeks lived in Georgia and Alabama in 1832. Twenty years after the "removal" ended, only 13,537 Creeks remained in Oklahoma. Some 8,000 people apparently had died. Counted as a percentage of their population, the Creeks and related tribes suffered more deaths than the Cherokee in their own, far better known trail of tears. The once-mighty Creek Nation was down, but its spirit was not destroyed.  Despite continued hardships, its citizens carved a new life for themselves in Oklahoma.  Today, their descendants remain a proud and sovereign people. </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1828800"/>
            <a:ext cx="9144000" cy="16989266"/>
          </a:xfrm>
          <a:prstGeom prst="rect">
            <a:avLst/>
          </a:prstGeom>
        </p:spPr>
        <p:txBody>
          <a:bodyPr wrap="square">
            <a:spAutoFit/>
          </a:bodyPr>
          <a:lstStyle/>
          <a:p>
            <a:r>
              <a:rPr lang="en-US" dirty="0" smtClean="0">
                <a:hlinkClick r:id="rId2"/>
              </a:rPr>
              <a:t>https://en.wikipedia.org/wiki/Muscogee</a:t>
            </a:r>
            <a:endParaRPr lang="en-US" dirty="0" smtClean="0"/>
          </a:p>
          <a:p>
            <a:r>
              <a:rPr lang="en-US" dirty="0" smtClean="0"/>
              <a:t>	The </a:t>
            </a:r>
            <a:r>
              <a:rPr lang="en-US" b="1" dirty="0" smtClean="0"/>
              <a:t>Muscogee (Creek)</a:t>
            </a:r>
            <a:r>
              <a:rPr lang="en-US" dirty="0" smtClean="0"/>
              <a:t>, also known as the </a:t>
            </a:r>
            <a:r>
              <a:rPr lang="en-US" b="1" dirty="0" smtClean="0"/>
              <a:t>Creek Confederacy</a:t>
            </a:r>
            <a:r>
              <a:rPr lang="en-US" dirty="0" smtClean="0"/>
              <a:t>, are a closely related group of native North American tribes or Indigenous peoples of the Southeastern Woodlands. They are originally from a single confederated native land that now comprises southern Tennessee, all of Alabama, western Georgia and part of northern Florida,</a:t>
            </a:r>
          </a:p>
          <a:p>
            <a:r>
              <a:rPr lang="en-US" dirty="0" smtClean="0"/>
              <a:t>	Most of the original population of the Muscogee people were forcibly relocated from their native lands in the 1830s during the Trail of Tears to Indian Territory (now Oklahoma). Some Muscogee fled European encroachment in 1797 and 1804 to establish two small tribal territories that continue to exist today in Louisiana and Texas.  Another small branch of the Creek Confederacy managed to remain in Alabama and is now known as the Poarch Band of Creek Indians.</a:t>
            </a:r>
          </a:p>
          <a:p>
            <a:r>
              <a:rPr lang="en-US" dirty="0" smtClean="0"/>
              <a:t>	A much larger population of Creeks moved into Florida between roughly 1767 and 1821</a:t>
            </a:r>
            <a:r>
              <a:rPr lang="en-US" baseline="30000" dirty="0" smtClean="0"/>
              <a:t> </a:t>
            </a:r>
            <a:r>
              <a:rPr lang="en-US" dirty="0" smtClean="0"/>
              <a:t>and these people organized into a new confederacy called the Seminole Indian Nation, thereby establishing a separate identity from the Creek Confederacy.  </a:t>
            </a:r>
            <a:r>
              <a:rPr lang="en-US" dirty="0" err="1" smtClean="0"/>
              <a:t>Muskogean</a:t>
            </a:r>
            <a:r>
              <a:rPr lang="en-US" dirty="0" smtClean="0"/>
              <a:t> (Creek) people in these waves of migration into Florida were fleeing conflict in Creek Confederacy lands, as well as encroachment by European settlers.  The great majority of Seminoles were also later forcibly relocated to Oklahoma, where they reside today, although small branches of the nation remain in Florida.</a:t>
            </a:r>
          </a:p>
          <a:p>
            <a:r>
              <a:rPr lang="en-US" dirty="0" smtClean="0"/>
              <a:t>	The respective languages of all of these modern day branches, bands and tribes are all closely related variants called Muscogee, </a:t>
            </a:r>
            <a:r>
              <a:rPr lang="en-US" dirty="0" err="1" smtClean="0"/>
              <a:t>Mvskoke</a:t>
            </a:r>
            <a:r>
              <a:rPr lang="en-US" dirty="0" smtClean="0"/>
              <a:t> and </a:t>
            </a:r>
            <a:r>
              <a:rPr lang="en-US" dirty="0" err="1" smtClean="0"/>
              <a:t>Hitchiti-Mikasuki</a:t>
            </a:r>
            <a:r>
              <a:rPr lang="en-US" dirty="0" smtClean="0"/>
              <a:t>, all of which belong to the Eastern </a:t>
            </a:r>
            <a:r>
              <a:rPr lang="en-US" dirty="0" err="1" smtClean="0"/>
              <a:t>Muskogean</a:t>
            </a:r>
            <a:r>
              <a:rPr lang="en-US" dirty="0" smtClean="0"/>
              <a:t> branch of the </a:t>
            </a:r>
            <a:r>
              <a:rPr lang="en-US" dirty="0" err="1" smtClean="0"/>
              <a:t>Muscogean</a:t>
            </a:r>
            <a:r>
              <a:rPr lang="en-US" dirty="0" smtClean="0"/>
              <a:t> language family.  All of these languages are, for the most part, mutually intelligible.</a:t>
            </a:r>
          </a:p>
          <a:p>
            <a:r>
              <a:rPr lang="en-US" dirty="0" smtClean="0"/>
              <a:t>	The Muscogee are descendants of the Mississippian culture peoples, who between 800 AD and 1600 AD built complex cities and surrounding networks of satellite towns (suburbs) centered around massive earthwork mounds, some of which had physical footprints larger than the Egyptian pyramids. Some Mississippian city populations may have been larger than later colonial European-American cities.  If the highest population estimates are correct, the largest Mississippian city, Cahokia, was larger than any subsequent city in the United States until the 1780s, when Philadelphia's population grew beyond 40,000.</a:t>
            </a:r>
          </a:p>
          <a:p>
            <a:r>
              <a:rPr lang="en-US" dirty="0" smtClean="0"/>
              <a:t>	These cities and towns were governed by regional chiefdoms located throughout the enormous Mississippi River valley region and its far flung tributaries. This society was based on organized agriculture, transcontinental trade, copper metalwork, artisanship, hunting and religion.</a:t>
            </a:r>
          </a:p>
          <a:p>
            <a:r>
              <a:rPr lang="en-US" dirty="0" smtClean="0"/>
              <a:t>	The later descended Muscogee or Creek Confederacy also included networks of complex town-centered societies also based on systems of agriculture, trade, metalwork, fine artisanship and hunting. Early Spanish explorers encountered ancestors of the Muscogee when they visited Mississippian-culture chiefdoms in the Southeast in the mid-16th century.</a:t>
            </a:r>
          </a:p>
          <a:p>
            <a:r>
              <a:rPr lang="en-US" dirty="0" smtClean="0"/>
              <a:t>	The Muscogee were the first Native Americans officially considered by the early United States government to be "civilized" under George Washington's civilization plan.  In the 19th century, the Muscogee were known as one of the "Five Civilized Tribes", because they were said to have integrated numerous cultural and technological practices of their more recent European American neighbors.  In fact Muscogee confederated town networks were already based on an (at minimum) 900-year-old tradition of complex and well organized farming and town layouts; artisan metal, artisan clothing, artisan implement and religious art production; hunting, fur and hide processing; and long distance trading.  Influenced by their prophetic interpretations of the 1811 comet and earthquake, the Upper Towns of the Muscogee, supported by the Shawnee leader Tecumseh, began to resist European-American encroachment.  Internal divisions with the Lower Towns led to the Red Stick War (Creek War, 1813–1814); begun as a civil war within the Muscogee Nation, it enmeshed the Northern Creek Bands in the War of 1812 against the United States while the Southern Creeks remained US allies.  General Andrew Jackson then seized the opportunity to use the rebellion as an excuse to make war against all Creeks once the northern Creek rebellion had been put down with the aid of southern Creeks.  The result was a weakening of the Creek Nation and the forced ceding of Creek lands to the US.</a:t>
            </a:r>
          </a:p>
          <a:p>
            <a:r>
              <a:rPr lang="en-US" dirty="0" smtClean="0"/>
              <a:t>	During the Indian Removal of the 1830s, most of the Muscogee Confederacy were forcibly relocated to Indian Territory. The Muscogee (Creek) Nation, Alabama-Quassarte Tribal Town, Kialegee Tribal Town, and Thlopthlocco Tribal Town, all based in Oklahoma, are federally recognized tribes, as are the Poarch Band of Creek Indians of Alabama, the Coushatta Tribe of Louisiana, and the Alabama-Coushatta Tribe of Texas. Most of the Seminole people are also organized into now federally recognized tribes.</a:t>
            </a:r>
          </a:p>
          <a:p>
            <a:endParaRPr lang="en-US" dirty="0"/>
          </a:p>
        </p:txBody>
      </p:sp>
      <p:sp>
        <p:nvSpPr>
          <p:cNvPr id="3" name="Rectangle 2"/>
          <p:cNvSpPr/>
          <p:nvPr/>
        </p:nvSpPr>
        <p:spPr>
          <a:xfrm>
            <a:off x="0" y="0"/>
            <a:ext cx="9144000" cy="2031325"/>
          </a:xfrm>
          <a:prstGeom prst="rect">
            <a:avLst/>
          </a:prstGeom>
        </p:spPr>
        <p:txBody>
          <a:bodyPr wrap="square">
            <a:spAutoFit/>
          </a:bodyPr>
          <a:lstStyle/>
          <a:p>
            <a:r>
              <a:rPr lang="en-US" dirty="0" smtClean="0">
                <a:hlinkClick r:id="rId3"/>
              </a:rPr>
              <a:t>https://www.britannica.com/event/Trail-of-Tears</a:t>
            </a:r>
            <a:endParaRPr lang="en-US" dirty="0" smtClean="0"/>
          </a:p>
          <a:p>
            <a:r>
              <a:rPr lang="en-US" dirty="0" smtClean="0"/>
              <a:t>	The Creek finalized a removal agreement in 1832. However, Euro-American settlers and speculators moved into the planned Creek cessions prematurely, causing conflicts, delays, and fraudulent land sales that delayed the Creek journey until 1836. Federal authorities once again proved incompetent and corrupt, and many Creek people died, often from the same preventable causes that had killed Choctaw travelers.</a:t>
            </a:r>
          </a:p>
          <a:p>
            <a:endParaRPr lang="en-US" dirty="0" smtClean="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11"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7" name="TextBox 66"/>
          <p:cNvSpPr txBox="1"/>
          <p:nvPr/>
        </p:nvSpPr>
        <p:spPr>
          <a:xfrm>
            <a:off x="0" y="1219200"/>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exchange all land east of Miss. R. - payments of $350K</a:t>
            </a:r>
          </a:p>
          <a:p>
            <a:pPr>
              <a:buFont typeface="Arial" pitchFamily="34" charset="0"/>
              <a:buChar char="•"/>
            </a:pPr>
            <a:r>
              <a:rPr lang="en-US" sz="3000" b="1" dirty="0" smtClean="0"/>
              <a:t> each Creek given 640/320 acres land in old homeland</a:t>
            </a:r>
          </a:p>
          <a:p>
            <a:pPr>
              <a:buFont typeface="Arial" pitchFamily="34" charset="0"/>
              <a:buChar char="•"/>
            </a:pPr>
            <a:r>
              <a:rPr lang="en-US" sz="3000" b="1" dirty="0" smtClean="0"/>
              <a:t> each can sell land &amp; emigrate, or stay as U.S. citizen</a:t>
            </a:r>
          </a:p>
          <a:p>
            <a:pPr>
              <a:buFont typeface="Arial" pitchFamily="34" charset="0"/>
              <a:buChar char="•"/>
            </a:pPr>
            <a:r>
              <a:rPr lang="en-US" sz="3000" b="1" dirty="0" smtClean="0"/>
              <a:t> U.S. pays relocation expenses &amp; 1 year sustenance</a:t>
            </a:r>
          </a:p>
        </p:txBody>
      </p:sp>
      <p:sp>
        <p:nvSpPr>
          <p:cNvPr id="37" name="TextBox 3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sp>
        <p:nvSpPr>
          <p:cNvPr id="42" name="5-Point Star 41"/>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0" y="1219200"/>
            <a:ext cx="9144000" cy="677108"/>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speculators defraud Creek of their allotments</a:t>
            </a:r>
          </a:p>
        </p:txBody>
      </p:sp>
      <p:pic>
        <p:nvPicPr>
          <p:cNvPr id="15" name="Picture 4" descr="Image result for creek war of 1836"/>
          <p:cNvPicPr>
            <a:picLocks noChangeAspect="1" noChangeArrowheads="1"/>
          </p:cNvPicPr>
          <p:nvPr/>
        </p:nvPicPr>
        <p:blipFill>
          <a:blip r:embed="rId4"/>
          <a:srcRect/>
          <a:stretch>
            <a:fillRect/>
          </a:stretch>
        </p:blipFill>
        <p:spPr bwMode="auto">
          <a:xfrm>
            <a:off x="838200" y="3290341"/>
            <a:ext cx="3200400" cy="35676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7">
                                            <p:bg/>
                                          </p:spTgt>
                                        </p:tgtEl>
                                        <p:attrNameLst>
                                          <p:attrName>style.visibility</p:attrName>
                                        </p:attrNameLst>
                                      </p:cBhvr>
                                      <p:to>
                                        <p:strVal val="visible"/>
                                      </p:to>
                                    </p:set>
                                    <p:animEffect transition="in" filter="fade">
                                      <p:cBhvr>
                                        <p:cTn id="7" dur="500"/>
                                        <p:tgtEl>
                                          <p:spTgt spid="67">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7">
                                            <p:txEl>
                                              <p:pRg st="1" end="1"/>
                                            </p:txEl>
                                          </p:spTgt>
                                        </p:tgtEl>
                                        <p:attrNameLst>
                                          <p:attrName>style.visibility</p:attrName>
                                        </p:attrNameLst>
                                      </p:cBhvr>
                                      <p:to>
                                        <p:strVal val="visible"/>
                                      </p:to>
                                    </p:set>
                                    <p:animEffect transition="in" filter="fade">
                                      <p:cBhvr>
                                        <p:cTn id="10" dur="1000"/>
                                        <p:tgtEl>
                                          <p:spTgt spid="6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
                                            <p:txEl>
                                              <p:pRg st="2" end="2"/>
                                            </p:txEl>
                                          </p:spTgt>
                                        </p:tgtEl>
                                        <p:attrNameLst>
                                          <p:attrName>style.visibility</p:attrName>
                                        </p:attrNameLst>
                                      </p:cBhvr>
                                      <p:to>
                                        <p:strVal val="visible"/>
                                      </p:to>
                                    </p:set>
                                    <p:animEffect transition="in" filter="fade">
                                      <p:cBhvr>
                                        <p:cTn id="15" dur="1000"/>
                                        <p:tgtEl>
                                          <p:spTgt spid="67">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7">
                                            <p:txEl>
                                              <p:pRg st="3" end="3"/>
                                            </p:txEl>
                                          </p:spTgt>
                                        </p:tgtEl>
                                        <p:attrNameLst>
                                          <p:attrName>style.visibility</p:attrName>
                                        </p:attrNameLst>
                                      </p:cBhvr>
                                      <p:to>
                                        <p:strVal val="visible"/>
                                      </p:to>
                                    </p:set>
                                    <p:animEffect transition="in" filter="fade">
                                      <p:cBhvr>
                                        <p:cTn id="23" dur="1000"/>
                                        <p:tgtEl>
                                          <p:spTgt spid="67">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7">
                                            <p:txEl>
                                              <p:pRg st="4" end="4"/>
                                            </p:txEl>
                                          </p:spTgt>
                                        </p:tgtEl>
                                        <p:attrNameLst>
                                          <p:attrName>style.visibility</p:attrName>
                                        </p:attrNameLst>
                                      </p:cBhvr>
                                      <p:to>
                                        <p:strVal val="visible"/>
                                      </p:to>
                                    </p:set>
                                    <p:animEffect transition="in" filter="fade">
                                      <p:cBhvr>
                                        <p:cTn id="28" dur="1000"/>
                                        <p:tgtEl>
                                          <p:spTgt spid="6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1000"/>
                                        <p:tgtEl>
                                          <p:spTgt spid="67">
                                            <p:txEl>
                                              <p:pRg st="1" end="1"/>
                                            </p:txEl>
                                          </p:spTgt>
                                        </p:tgtEl>
                                      </p:cBhvr>
                                    </p:animEffect>
                                    <p:set>
                                      <p:cBhvr>
                                        <p:cTn id="33" dur="1" fill="hold">
                                          <p:stCondLst>
                                            <p:cond delay="999"/>
                                          </p:stCondLst>
                                        </p:cTn>
                                        <p:tgtEl>
                                          <p:spTgt spid="67">
                                            <p:txEl>
                                              <p:pRg st="1" end="1"/>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7">
                                            <p:txEl>
                                              <p:pRg st="2" end="2"/>
                                            </p:txEl>
                                          </p:spTgt>
                                        </p:tgtEl>
                                      </p:cBhvr>
                                    </p:animEffect>
                                    <p:set>
                                      <p:cBhvr>
                                        <p:cTn id="36" dur="1" fill="hold">
                                          <p:stCondLst>
                                            <p:cond delay="999"/>
                                          </p:stCondLst>
                                        </p:cTn>
                                        <p:tgtEl>
                                          <p:spTgt spid="67">
                                            <p:txEl>
                                              <p:pRg st="2" end="2"/>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1000"/>
                                        <p:tgtEl>
                                          <p:spTgt spid="67">
                                            <p:txEl>
                                              <p:pRg st="3" end="3"/>
                                            </p:txEl>
                                          </p:spTgt>
                                        </p:tgtEl>
                                      </p:cBhvr>
                                    </p:animEffect>
                                    <p:set>
                                      <p:cBhvr>
                                        <p:cTn id="39" dur="1" fill="hold">
                                          <p:stCondLst>
                                            <p:cond delay="999"/>
                                          </p:stCondLst>
                                        </p:cTn>
                                        <p:tgtEl>
                                          <p:spTgt spid="67">
                                            <p:txEl>
                                              <p:pRg st="3" end="3"/>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7">
                                            <p:txEl>
                                              <p:pRg st="4" end="4"/>
                                            </p:txEl>
                                          </p:spTgt>
                                        </p:tgtEl>
                                      </p:cBhvr>
                                    </p:animEffect>
                                    <p:set>
                                      <p:cBhvr>
                                        <p:cTn id="42" dur="1" fill="hold">
                                          <p:stCondLst>
                                            <p:cond delay="999"/>
                                          </p:stCondLst>
                                        </p:cTn>
                                        <p:tgtEl>
                                          <p:spTgt spid="67">
                                            <p:txEl>
                                              <p:pRg st="4" end="4"/>
                                            </p:txEl>
                                          </p:spTgt>
                                        </p:tgtEl>
                                        <p:attrNameLst>
                                          <p:attrName>style.visibility</p:attrName>
                                        </p:attrNameLst>
                                      </p:cBhvr>
                                      <p:to>
                                        <p:strVal val="hidden"/>
                                      </p:to>
                                    </p:set>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4">
                                            <p:bg/>
                                          </p:spTgt>
                                        </p:tgtEl>
                                        <p:attrNameLst>
                                          <p:attrName>style.visibility</p:attrName>
                                        </p:attrNameLst>
                                      </p:cBhvr>
                                      <p:to>
                                        <p:strVal val="visible"/>
                                      </p:to>
                                    </p:set>
                                    <p:animEffect transition="in" filter="fade">
                                      <p:cBhvr>
                                        <p:cTn id="46" dur="500"/>
                                        <p:tgtEl>
                                          <p:spTgt spid="14">
                                            <p:bg/>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fade">
                                      <p:cBhvr>
                                        <p:cTn id="49" dur="1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build="allAtOnce" animBg="1"/>
      <p:bldP spid="67" grpId="1" uiExpand="1" build="allAtOnce"/>
      <p:bldP spid="14" grpId="0" build="allAtOnce"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036254"/>
          </a:xfrm>
          <a:prstGeom prst="rect">
            <a:avLst/>
          </a:prstGeom>
        </p:spPr>
        <p:txBody>
          <a:bodyPr wrap="square">
            <a:spAutoFit/>
          </a:bodyPr>
          <a:lstStyle/>
          <a:p>
            <a:r>
              <a:rPr lang="en-US" dirty="0" smtClean="0">
                <a:hlinkClick r:id="rId2"/>
              </a:rPr>
              <a:t>http://www.encyclopediaofalabama.org/article/h-3083</a:t>
            </a:r>
            <a:endParaRPr lang="en-US" dirty="0" smtClean="0"/>
          </a:p>
          <a:p>
            <a:pPr fontAlgn="base"/>
            <a:r>
              <a:rPr lang="en-US" dirty="0" smtClean="0"/>
              <a:t>	</a:t>
            </a:r>
            <a:r>
              <a:rPr lang="en-US" b="1" dirty="0" smtClean="0"/>
              <a:t>The Treaty of Cusseta </a:t>
            </a:r>
            <a:r>
              <a:rPr lang="en-US" dirty="0" smtClean="0"/>
              <a:t>was an agreement between the U.S. government and the Creek Nation in which the Creeks ceded the remainder of their land east of the Mississippi River, all of which was located in east Alabama. The treaty, also known as the Third Treaty of Washington or more formally as the Treaty with the Creeks, 1832, followed the passage of state and federal laws aimed at gaining control over Native Americans and their land in the South and removing them west of the Mississippi River.</a:t>
            </a:r>
          </a:p>
          <a:p>
            <a:pPr fontAlgn="base"/>
            <a:r>
              <a:rPr lang="en-US" dirty="0" smtClean="0"/>
              <a:t>	In the late 1820s, Alabama lawmakers enacted three laws, called "extension laws," that extended the state's jurisdiction over several tracts of Creek territory in the state. They also passed another law that forbade the Creeks from hunting, fishing, and trapping within the state, which essentially limited them to farming as a livelihood. These and similar laws in other states were supported by Pres. Andrew Jackson, who hoped that the Creeks would either become citizens of the United States and accept individual homesteads or remove themselves westward. In May 1830, the federal Indian Removal Act was signed into law, giving the president the authority to exchange lands west of the Mississippi River for Indian lands in the East. Then, in January 1832, the Alabama legislature passed another "extension law" that extended the civil and criminal jurisdiction of the state over all Creek and Cherokee territory within the state. It forbade Indians from passing laws contrary to state law and from meeting in council, thereby undermining the authority of tribal leaders. The law led to new roads being cut through Creek land and more illegal squatting by whites that had begun in earnest after the establishment of the Federal Road approximately 25 years earlier. In addition, it created conflict between the federal government, which had pledged to protect Native American sovereignty, and Alabama officials, who desired the Creek land for settlement. Alabama lawmakers still resented the fact that three million acres ceded to the United States in the 1825 Treaty of Indian Springs had been returned to the Creeks in the Second Treaty of Washington (1826).</a:t>
            </a:r>
          </a:p>
          <a:p>
            <a:pPr fontAlgn="base"/>
            <a:r>
              <a:rPr lang="en-US" dirty="0" smtClean="0"/>
              <a:t>	In consequence, Jackson invited Creek leaders to Washington to agree upon a treaty that would exchange their remaining land in Alabama (more than five million acres encompassing much of east-central Alabama) for new territory in the West. The treaty was signed March 24. Additional provisions stated that the United States would bear the cost of the Creek relocation west and would provide allotments of 320 acres to each orphan or head of family and 640 acres to each tribal chief and to all town headmen who chose to remain in Alabama. The Creek delegation, however, had pushed for larger and more numerous allotments. Of the five million acres, more than two million were later surveyed and reserved for those Creeks who wanted to stay.</a:t>
            </a:r>
          </a:p>
          <a:p>
            <a:pPr fontAlgn="base"/>
            <a:r>
              <a:rPr lang="en-US" dirty="0" smtClean="0"/>
              <a:t>	The United States agreed to pay $100,000 at the time of the treaty's signing and annuities of $12,000 annually for five years and $10,000 annually for 15 years. The treaty provided compensation for improvements made to properties and for ferries, bridges, and causeways, at the insistence of the Creek delegates. The accord would make available funds for education and for rifles, ammunition, and other hunting accessories for each emigrating Creek warrior, provided blacksmiths, and established an annual allocation of iron and steel for 20 years.</a:t>
            </a:r>
          </a:p>
          <a:p>
            <a:pPr fontAlgn="base"/>
            <a:r>
              <a:rPr lang="en-US" dirty="0" smtClean="0"/>
              <a:t>	The treaty was one of many concluded during Jackson's presidency as part of his plan to relocate Native Americans to Indian Territory, which remains a controversial aspect of his legacy. It was signed by Lewis Cass, the secretary of war and an instrumental figure in implementing Jackson's policy of Indian removal. Among the Alabamians present at the signing was U.S. Representative Clement Comer Clay, who, when he was speaker of the Alabama House of Representatives, had pushed for the extension laws and had supported the rights of white squatters who had illegally settled on Creek land. Also present was Alabama senator William Rufus King, then chair of the U.S. Senate Committee on Public Lands, who backed Jackson's land policies and worked to open public lands to settlement.</a:t>
            </a:r>
          </a:p>
          <a:p>
            <a:pPr fontAlgn="base"/>
            <a:r>
              <a:rPr lang="en-US" dirty="0" smtClean="0"/>
              <a:t>	According to the Senate Executive Journal, members of the Senate Committee on Indian Affairs expressed concern when the treaty was reported out of the committee that any Creeks who signed the treaty should be duly authorized and delegated to do so by the Creek Nation. This sentiment was understandable given the problems encountered with the nullified 1825 Treaty of Indian Springs and its replacement with the Second Treaty of Washington.</a:t>
            </a:r>
          </a:p>
          <a:p>
            <a:pPr fontAlgn="base"/>
            <a:r>
              <a:rPr lang="en-US" dirty="0" smtClean="0"/>
              <a:t>	The federal government quickly surveyed the land and designated the allotments, drew up regulations, and appointed agents to oversee land sale agreements between Creeks and whites. Neither the treaty nor the ensuing process ended the tension between the Creeks and Alabamians or between Alabama and the federal government. Alabama created eight new counties from the land, a move that enticed land-hungry settlers who illegally squatted before the allotment process was completed and who, afterward, bought up allotments at below-market prices from those Creeks who chose to stay.</a:t>
            </a:r>
          </a:p>
          <a:p>
            <a:pPr fontAlgn="base"/>
            <a:r>
              <a:rPr lang="en-US" dirty="0" smtClean="0"/>
              <a:t>	The federal government did attempt to keep out or evict white squatters. During the summer of 1832 in Russell County, a white settler was killed by a federal soldier, who was indicted but fled and was never tried. The incident angered Alabama lawmakers over the perceived federal encroachment on the state's rights and would fester for years, while at the same time lessening support for Jackson in the state. Soon, more frequent conflicts between the whites and Creeks would lead to the Second Creek War in 1836 and additional forced removals west. </a:t>
            </a:r>
          </a:p>
          <a:p>
            <a:pPr fontAlgn="base"/>
            <a:endParaRPr lang="en-US" dirty="0" smtClean="0"/>
          </a:p>
          <a:p>
            <a:endParaRPr lang="en-US" dirty="0"/>
          </a:p>
        </p:txBody>
      </p:sp>
      <p:sp>
        <p:nvSpPr>
          <p:cNvPr id="168962" name="AutoShape 2" descr="Inline 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https://en.wikipedia.org/wiki/Treaty_of_Cusseta</a:t>
            </a:r>
            <a:endParaRPr lang="en-US" dirty="0" smtClean="0"/>
          </a:p>
          <a:p>
            <a:r>
              <a:rPr lang="en-US" dirty="0" smtClean="0"/>
              <a:t>	The </a:t>
            </a:r>
            <a:r>
              <a:rPr lang="en-US" b="1" dirty="0" smtClean="0"/>
              <a:t>Treaty of Cusseta</a:t>
            </a:r>
            <a:r>
              <a:rPr lang="en-US" dirty="0" smtClean="0"/>
              <a:t> was a treaty between the government of the United States and the Creek Nation signed March 24, 1832 (7 Stat. 366). The treaty ceded all Creek claims east of the Mississippi River to the United States.</a:t>
            </a:r>
          </a:p>
          <a:p>
            <a:r>
              <a:rPr lang="en-US" dirty="0" smtClean="0"/>
              <a:t>	Creek territory was constrained to a strip in east central Alabama along the Georgia border. President Jackson had signed the Indian Removal Act in 1830, which ultimately led to the deportation of native peoples in the Southeast to the Indian Territory west of the Mississippi River.</a:t>
            </a:r>
          </a:p>
          <a:p>
            <a:r>
              <a:rPr lang="en-US" dirty="0" smtClean="0"/>
              <a:t>	Although treaty stipulations had prohibited white settlement of Creek lands, squatters moving into the territory were common and caused significant friction with the Creek. The settlers encroached on their land and competed for game, destroying hunting territory by clearing land and developing farms. Tensions eventually resulted in a party of Creek warriors attacking and burning the town of Roanoke, Georgia.</a:t>
            </a:r>
          </a:p>
          <a:p>
            <a:r>
              <a:rPr lang="en-US" dirty="0" smtClean="0"/>
              <a:t>	In response, federal officials met with Creek leaders in the Creek village of Cusseta (</a:t>
            </a:r>
            <a:r>
              <a:rPr lang="en-US" i="1" dirty="0" err="1" smtClean="0"/>
              <a:t>Kasihta</a:t>
            </a:r>
            <a:r>
              <a:rPr lang="en-US" dirty="0" smtClean="0"/>
              <a:t>) on the Chattahoochee River in Georgia. (Lawson Army Airfield in Fort </a:t>
            </a:r>
            <a:r>
              <a:rPr lang="en-US" dirty="0" err="1" smtClean="0"/>
              <a:t>Benning</a:t>
            </a:r>
            <a:r>
              <a:rPr lang="en-US" dirty="0" smtClean="0"/>
              <a:t> is sited on the former location of Cusseta.) The Creeks were compelled to agree to federal terms as outlined in the Treaty of Cusseta. The treaty was later signed in Washington, D.C..</a:t>
            </a:r>
          </a:p>
          <a:p>
            <a:r>
              <a:rPr lang="en-US" dirty="0" smtClean="0"/>
              <a:t>	The Treaty of Cusseta required that the Creek nation relinquish all claims to land east of the Mississippi River, including the territory in Alabama. In return, individual Creeks were to be granted land claims in the former Creek territory. Each of the ninety Creek chiefs was to receive one section (1 mi², 2.6 km²) of land and each Creek family was to receive one half-section (0.5 mi², 1.3 km²) of land of their choosing. Despite the land grants, the treaty made clear the intention of the US government to remove as many Creeks as possible to the west in the least amount of time. The United States agreed to pay expenses for Creek emigrants for the first year after relocation. The treaty also called for the US to make payments to the Creek nation of approximately $350,000 and provide 20 square miles (51 km²) of land to be sold to support Creek orphans.</a:t>
            </a:r>
          </a:p>
          <a:p>
            <a:r>
              <a:rPr lang="en-US" dirty="0" smtClean="0"/>
              <a:t>	Once the treaty went into effect, many of the new Creek landowners, not being aware of the value of land, were quickly taken advantage of by settlers who often purchased the treaty-promised land for a pittance. Those Creeks who managed to keep legal title to their lands were soon overwhelmed by squatters, whom state and federal officials generally refused to evict. When individual Creek attempted to enforce their property rights against squatters, they were often retaliated against by the local militia. By 1835, the situation became intractable and open conflict broke out between Creeks and settlers. The US government responded to violations of the treaty by deporting most of the remaining Creek to the Indian Territory.</a:t>
            </a:r>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2"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7" name="TextBox 66"/>
          <p:cNvSpPr txBox="1"/>
          <p:nvPr/>
        </p:nvSpPr>
        <p:spPr>
          <a:xfrm>
            <a:off x="0" y="1210032"/>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a:t>
            </a:r>
          </a:p>
          <a:p>
            <a:pPr>
              <a:buFont typeface="Arial" pitchFamily="34" charset="0"/>
              <a:buChar char="•"/>
            </a:pPr>
            <a:endParaRPr lang="en-US" sz="3000" b="1" dirty="0" smtClean="0"/>
          </a:p>
          <a:p>
            <a:pPr>
              <a:buFont typeface="Arial" pitchFamily="34" charset="0"/>
              <a:buChar char="•"/>
            </a:pPr>
            <a:endParaRPr lang="en-US" sz="3000" b="1" dirty="0" smtClean="0"/>
          </a:p>
          <a:p>
            <a:pPr>
              <a:buFont typeface="Arial" pitchFamily="34" charset="0"/>
              <a:buChar char="•"/>
            </a:pPr>
            <a:endParaRPr lang="en-US" sz="3000" b="1" dirty="0" smtClean="0"/>
          </a:p>
        </p:txBody>
      </p:sp>
      <p:sp>
        <p:nvSpPr>
          <p:cNvPr id="37" name="TextBox 36"/>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Cusseta</a:t>
            </a:r>
            <a:r>
              <a:rPr lang="en-US" sz="3000" b="1" dirty="0" smtClean="0"/>
              <a:t>:  March</a:t>
            </a:r>
            <a:r>
              <a:rPr lang="en-US" sz="2800" b="1" dirty="0" smtClean="0"/>
              <a:t> 1832</a:t>
            </a:r>
          </a:p>
        </p:txBody>
      </p:sp>
      <p:sp>
        <p:nvSpPr>
          <p:cNvPr id="42" name="5-Point Star 41"/>
          <p:cNvSpPr/>
          <p:nvPr/>
        </p:nvSpPr>
        <p:spPr>
          <a:xfrm>
            <a:off x="8686800" y="47244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pic>
        <p:nvPicPr>
          <p:cNvPr id="92164" name="Picture 4" descr="Image result for creek war of 1836"/>
          <p:cNvPicPr>
            <a:picLocks noChangeAspect="1" noChangeArrowheads="1"/>
          </p:cNvPicPr>
          <p:nvPr/>
        </p:nvPicPr>
        <p:blipFill>
          <a:blip r:embed="rId4"/>
          <a:srcRect/>
          <a:stretch>
            <a:fillRect/>
          </a:stretch>
        </p:blipFill>
        <p:spPr bwMode="auto">
          <a:xfrm>
            <a:off x="838200" y="3290341"/>
            <a:ext cx="3200400" cy="3567660"/>
          </a:xfrm>
          <a:prstGeom prst="rect">
            <a:avLst/>
          </a:prstGeom>
          <a:noFill/>
        </p:spPr>
      </p:pic>
      <p:sp>
        <p:nvSpPr>
          <p:cNvPr id="13" name="TextBox 12"/>
          <p:cNvSpPr txBox="1"/>
          <p:nvPr/>
        </p:nvSpPr>
        <p:spPr>
          <a:xfrm>
            <a:off x="0" y="1219200"/>
            <a:ext cx="9144000" cy="2062103"/>
          </a:xfrm>
          <a:prstGeom prst="rect">
            <a:avLst/>
          </a:prstGeom>
          <a:solidFill>
            <a:schemeClr val="bg1"/>
          </a:solidFill>
        </p:spPr>
        <p:txBody>
          <a:bodyPr wrap="square" rtlCol="0">
            <a:spAutoFit/>
          </a:bodyPr>
          <a:lstStyle/>
          <a:p>
            <a:pPr algn="ctr"/>
            <a:endParaRPr lang="en-US" sz="800" b="1" dirty="0" smtClean="0"/>
          </a:p>
          <a:p>
            <a:pPr>
              <a:buFont typeface="Arial" pitchFamily="34" charset="0"/>
              <a:buChar char="•"/>
            </a:pPr>
            <a:r>
              <a:rPr lang="en-US" sz="3000" b="1" dirty="0" smtClean="0"/>
              <a:t> speculators defraud Creek of their allotments</a:t>
            </a:r>
          </a:p>
          <a:p>
            <a:pPr>
              <a:buFont typeface="Arial" pitchFamily="34" charset="0"/>
              <a:buChar char="•"/>
            </a:pPr>
            <a:r>
              <a:rPr lang="en-US" sz="3000" b="1" dirty="0" smtClean="0"/>
              <a:t> squatters invade Creek properties; conflict begins</a:t>
            </a:r>
          </a:p>
          <a:p>
            <a:pPr lvl="2"/>
            <a:r>
              <a:rPr lang="en-US" sz="3000" b="1" dirty="0" smtClean="0"/>
              <a:t>		</a:t>
            </a:r>
            <a:r>
              <a:rPr lang="en-US" sz="3000" b="1" dirty="0" smtClean="0">
                <a:solidFill>
                  <a:srgbClr val="FF0000"/>
                </a:solidFill>
                <a:effectLst>
                  <a:outerShdw dist="38100" dir="7200000" algn="ctr" rotWithShape="0">
                    <a:schemeClr val="tx1"/>
                  </a:outerShdw>
                </a:effectLst>
              </a:rPr>
              <a:t>CREEK WAR OF 1836</a:t>
            </a:r>
          </a:p>
          <a:p>
            <a:pPr marL="0" lvl="2">
              <a:buFont typeface="Arial" pitchFamily="34" charset="0"/>
              <a:buChar char="•"/>
            </a:pPr>
            <a:r>
              <a:rPr lang="en-US" sz="3000" b="1" dirty="0" smtClean="0"/>
              <a:t> U.S. sends troops to quell violence; remove Creeks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1000"/>
                                        <p:tgtEl>
                                          <p:spTgt spid="1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 calcmode="lin" valueType="num">
                                      <p:cBhvr>
                                        <p:cTn id="12" dur="1000" fill="hold"/>
                                        <p:tgtEl>
                                          <p:spTgt spid="13">
                                            <p:txEl>
                                              <p:pRg st="3" end="3"/>
                                            </p:txEl>
                                          </p:spTgt>
                                        </p:tgtEl>
                                        <p:attrNameLst>
                                          <p:attrName>ppt_w</p:attrName>
                                        </p:attrNameLst>
                                      </p:cBhvr>
                                      <p:tavLst>
                                        <p:tav tm="0">
                                          <p:val>
                                            <p:fltVal val="0"/>
                                          </p:val>
                                        </p:tav>
                                        <p:tav tm="100000">
                                          <p:val>
                                            <p:strVal val="#ppt_w"/>
                                          </p:val>
                                        </p:tav>
                                      </p:tavLst>
                                    </p:anim>
                                    <p:anim calcmode="lin" valueType="num">
                                      <p:cBhvr>
                                        <p:cTn id="13" dur="1000" fill="hold"/>
                                        <p:tgtEl>
                                          <p:spTgt spid="13">
                                            <p:txEl>
                                              <p:pRg st="3" end="3"/>
                                            </p:txEl>
                                          </p:spTgt>
                                        </p:tgtEl>
                                        <p:attrNameLst>
                                          <p:attrName>ppt_h</p:attrName>
                                        </p:attrNameLst>
                                      </p:cBhvr>
                                      <p:tavLst>
                                        <p:tav tm="0">
                                          <p:val>
                                            <p:fltVal val="0"/>
                                          </p:val>
                                        </p:tav>
                                        <p:tav tm="100000">
                                          <p:val>
                                            <p:strVal val="#ppt_h"/>
                                          </p:val>
                                        </p:tav>
                                      </p:tavLst>
                                    </p:anim>
                                    <p:animEffect transition="in" filter="fade">
                                      <p:cBhvr>
                                        <p:cTn id="14" dur="1000"/>
                                        <p:tgtEl>
                                          <p:spTgt spid="1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fade">
                                      <p:cBhvr>
                                        <p:cTn id="19" dur="1000"/>
                                        <p:tgtEl>
                                          <p:spTgt spid="13">
                                            <p:txEl>
                                              <p:pRg st="4" end="4"/>
                                            </p:txEl>
                                          </p:spTgt>
                                        </p:tgtEl>
                                      </p:cBhvr>
                                    </p:animEffect>
                                  </p:childTnLst>
                                </p:cTn>
                              </p:par>
                            </p:childTnLst>
                          </p:cTn>
                        </p:par>
                        <p:par>
                          <p:cTn id="20" fill="hold">
                            <p:stCondLst>
                              <p:cond delay="1000"/>
                            </p:stCondLst>
                            <p:childTnLst>
                              <p:par>
                                <p:cTn id="21" presetID="49" presetClass="exit" presetSubtype="0" accel="100000" fill="hold" nodeType="afterEffect">
                                  <p:stCondLst>
                                    <p:cond delay="0"/>
                                  </p:stCondLst>
                                  <p:childTnLst>
                                    <p:anim calcmode="lin" valueType="num">
                                      <p:cBhvr>
                                        <p:cTn id="22" dur="1000"/>
                                        <p:tgtEl>
                                          <p:spTgt spid="92164"/>
                                        </p:tgtEl>
                                        <p:attrNameLst>
                                          <p:attrName>ppt_w</p:attrName>
                                        </p:attrNameLst>
                                      </p:cBhvr>
                                      <p:tavLst>
                                        <p:tav tm="0">
                                          <p:val>
                                            <p:strVal val="ppt_w"/>
                                          </p:val>
                                        </p:tav>
                                        <p:tav tm="100000">
                                          <p:val>
                                            <p:fltVal val="0"/>
                                          </p:val>
                                        </p:tav>
                                      </p:tavLst>
                                    </p:anim>
                                    <p:anim calcmode="lin" valueType="num">
                                      <p:cBhvr>
                                        <p:cTn id="23" dur="1000"/>
                                        <p:tgtEl>
                                          <p:spTgt spid="92164"/>
                                        </p:tgtEl>
                                        <p:attrNameLst>
                                          <p:attrName>ppt_h</p:attrName>
                                        </p:attrNameLst>
                                      </p:cBhvr>
                                      <p:tavLst>
                                        <p:tav tm="0">
                                          <p:val>
                                            <p:strVal val="ppt_h"/>
                                          </p:val>
                                        </p:tav>
                                        <p:tav tm="100000">
                                          <p:val>
                                            <p:fltVal val="0"/>
                                          </p:val>
                                        </p:tav>
                                      </p:tavLst>
                                    </p:anim>
                                    <p:anim calcmode="lin" valueType="num">
                                      <p:cBhvr>
                                        <p:cTn id="24" dur="1000"/>
                                        <p:tgtEl>
                                          <p:spTgt spid="92164"/>
                                        </p:tgtEl>
                                        <p:attrNameLst>
                                          <p:attrName>style.rotation</p:attrName>
                                        </p:attrNameLst>
                                      </p:cBhvr>
                                      <p:tavLst>
                                        <p:tav tm="0">
                                          <p:val>
                                            <p:fltVal val="0"/>
                                          </p:val>
                                        </p:tav>
                                        <p:tav tm="100000">
                                          <p:val>
                                            <p:fltVal val="360"/>
                                          </p:val>
                                        </p:tav>
                                      </p:tavLst>
                                    </p:anim>
                                    <p:animEffect transition="out" filter="fade">
                                      <p:cBhvr>
                                        <p:cTn id="25" dur="1000"/>
                                        <p:tgtEl>
                                          <p:spTgt spid="92164"/>
                                        </p:tgtEl>
                                      </p:cBhvr>
                                    </p:animEffect>
                                    <p:set>
                                      <p:cBhvr>
                                        <p:cTn id="26" dur="1" fill="hold">
                                          <p:stCondLst>
                                            <p:cond delay="999"/>
                                          </p:stCondLst>
                                        </p:cTn>
                                        <p:tgtEl>
                                          <p:spTgt spid="92164"/>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3.33333E-6 -4.81481E-6 L -0.15834 -0.21759 " pathEditMode="relative" rAng="0" ptsTypes="AA">
                                      <p:cBhvr>
                                        <p:cTn id="28" dur="1000" fill="hold"/>
                                        <p:tgtEl>
                                          <p:spTgt spid="92164"/>
                                        </p:tgtEl>
                                        <p:attrNameLst>
                                          <p:attrName>ppt_x</p:attrName>
                                          <p:attrName>ppt_y</p:attrName>
                                        </p:attrNameLst>
                                      </p:cBhvr>
                                      <p:rCtr x="-79" y="-109"/>
                                    </p:animMotion>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p:cTn id="33" dur="1000" fill="hold"/>
                                        <p:tgtEl>
                                          <p:spTgt spid="45"/>
                                        </p:tgtEl>
                                        <p:attrNameLst>
                                          <p:attrName>ppt_w</p:attrName>
                                        </p:attrNameLst>
                                      </p:cBhvr>
                                      <p:tavLst>
                                        <p:tav tm="0">
                                          <p:val>
                                            <p:fltVal val="0"/>
                                          </p:val>
                                        </p:tav>
                                        <p:tav tm="100000">
                                          <p:val>
                                            <p:strVal val="#ppt_w"/>
                                          </p:val>
                                        </p:tav>
                                      </p:tavLst>
                                    </p:anim>
                                    <p:anim calcmode="lin" valueType="num">
                                      <p:cBhvr>
                                        <p:cTn id="34" dur="1000" fill="hold"/>
                                        <p:tgtEl>
                                          <p:spTgt spid="45"/>
                                        </p:tgtEl>
                                        <p:attrNameLst>
                                          <p:attrName>ppt_h</p:attrName>
                                        </p:attrNameLst>
                                      </p:cBhvr>
                                      <p:tavLst>
                                        <p:tav tm="0">
                                          <p:val>
                                            <p:fltVal val="0"/>
                                          </p:val>
                                        </p:tav>
                                        <p:tav tm="100000">
                                          <p:val>
                                            <p:strVal val="#ppt_h"/>
                                          </p:val>
                                        </p:tav>
                                      </p:tavLst>
                                    </p:anim>
                                    <p:animEffect transition="in" filter="fade">
                                      <p:cBhvr>
                                        <p:cTn id="35" dur="1000"/>
                                        <p:tgtEl>
                                          <p:spTgt spid="45"/>
                                        </p:tgtEl>
                                      </p:cBhvr>
                                    </p:animEffect>
                                  </p:childTnLst>
                                </p:cTn>
                              </p:par>
                            </p:childTnLst>
                          </p:cTn>
                        </p:par>
                        <p:par>
                          <p:cTn id="36" fill="hold">
                            <p:stCondLst>
                              <p:cond delay="1000"/>
                            </p:stCondLst>
                            <p:childTnLst>
                              <p:par>
                                <p:cTn id="37" presetID="10" presetClass="exit" presetSubtype="0" fill="hold" grpId="1" nodeType="afterEffect">
                                  <p:stCondLst>
                                    <p:cond delay="0"/>
                                  </p:stCondLst>
                                  <p:childTnLst>
                                    <p:animEffect transition="out" filter="fade">
                                      <p:cBhvr>
                                        <p:cTn id="38" dur="1000"/>
                                        <p:tgtEl>
                                          <p:spTgt spid="67">
                                            <p:txEl>
                                              <p:pRg st="1" end="1"/>
                                            </p:txEl>
                                          </p:spTgt>
                                        </p:tgtEl>
                                      </p:cBhvr>
                                    </p:animEffect>
                                    <p:set>
                                      <p:cBhvr>
                                        <p:cTn id="39" dur="1" fill="hold">
                                          <p:stCondLst>
                                            <p:cond delay="999"/>
                                          </p:stCondLst>
                                        </p:cTn>
                                        <p:tgtEl>
                                          <p:spTgt spid="67">
                                            <p:txEl>
                                              <p:pRg st="1" end="1"/>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67">
                                            <p:bg/>
                                          </p:spTgt>
                                        </p:tgtEl>
                                      </p:cBhvr>
                                    </p:animEffect>
                                    <p:set>
                                      <p:cBhvr>
                                        <p:cTn id="42" dur="1" fill="hold">
                                          <p:stCondLst>
                                            <p:cond delay="999"/>
                                          </p:stCondLst>
                                        </p:cTn>
                                        <p:tgtEl>
                                          <p:spTgt spid="67">
                                            <p:bg/>
                                          </p:spTgt>
                                        </p:tgtEl>
                                        <p:attrNameLst>
                                          <p:attrName>style.visibility</p:attrName>
                                        </p:attrNameLst>
                                      </p:cBhvr>
                                      <p:to>
                                        <p:strVal val="hidden"/>
                                      </p:to>
                                    </p:set>
                                  </p:childTnLst>
                                </p:cTn>
                              </p:par>
                              <p:par>
                                <p:cTn id="43" presetID="10" presetClass="exit" presetSubtype="0" fill="hold" grpId="0" nodeType="withEffect">
                                  <p:stCondLst>
                                    <p:cond delay="0"/>
                                  </p:stCondLst>
                                  <p:iterate type="lt">
                                    <p:tmPct val="0"/>
                                  </p:iterate>
                                  <p:childTnLst>
                                    <p:animEffect transition="out" filter="fad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13">
                                            <p:txEl>
                                              <p:pRg st="1" end="1"/>
                                            </p:txEl>
                                          </p:spTgt>
                                        </p:tgtEl>
                                      </p:cBhvr>
                                    </p:animEffect>
                                    <p:set>
                                      <p:cBhvr>
                                        <p:cTn id="48" dur="1" fill="hold">
                                          <p:stCondLst>
                                            <p:cond delay="999"/>
                                          </p:stCondLst>
                                        </p:cTn>
                                        <p:tgtEl>
                                          <p:spTgt spid="13">
                                            <p:txEl>
                                              <p:pRg st="1" end="1"/>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13">
                                            <p:txEl>
                                              <p:pRg st="2" end="2"/>
                                            </p:txEl>
                                          </p:spTgt>
                                        </p:tgtEl>
                                      </p:cBhvr>
                                    </p:animEffect>
                                    <p:set>
                                      <p:cBhvr>
                                        <p:cTn id="51" dur="1" fill="hold">
                                          <p:stCondLst>
                                            <p:cond delay="999"/>
                                          </p:stCondLst>
                                        </p:cTn>
                                        <p:tgtEl>
                                          <p:spTgt spid="13">
                                            <p:txEl>
                                              <p:pRg st="2" end="2"/>
                                            </p:txEl>
                                          </p:spTgt>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13">
                                            <p:txEl>
                                              <p:pRg st="3" end="3"/>
                                            </p:txEl>
                                          </p:spTgt>
                                        </p:tgtEl>
                                      </p:cBhvr>
                                    </p:animEffect>
                                    <p:set>
                                      <p:cBhvr>
                                        <p:cTn id="54" dur="1" fill="hold">
                                          <p:stCondLst>
                                            <p:cond delay="999"/>
                                          </p:stCondLst>
                                        </p:cTn>
                                        <p:tgtEl>
                                          <p:spTgt spid="13">
                                            <p:txEl>
                                              <p:pRg st="3" end="3"/>
                                            </p:txEl>
                                          </p:spTgt>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13">
                                            <p:txEl>
                                              <p:pRg st="4" end="4"/>
                                            </p:txEl>
                                          </p:spTgt>
                                        </p:tgtEl>
                                      </p:cBhvr>
                                    </p:animEffect>
                                    <p:set>
                                      <p:cBhvr>
                                        <p:cTn id="57" dur="1" fill="hold">
                                          <p:stCondLst>
                                            <p:cond delay="999"/>
                                          </p:stCondLst>
                                        </p:cTn>
                                        <p:tgtEl>
                                          <p:spTgt spid="13">
                                            <p:txEl>
                                              <p:pRg st="4" end="4"/>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13">
                                            <p:bg/>
                                          </p:spTgt>
                                        </p:tgtEl>
                                      </p:cBhvr>
                                    </p:animEffect>
                                    <p:set>
                                      <p:cBhvr>
                                        <p:cTn id="60" dur="1" fill="hold">
                                          <p:stCondLst>
                                            <p:cond delay="999"/>
                                          </p:stCondLst>
                                        </p:cTn>
                                        <p:tgtEl>
                                          <p:spTgt spid="13">
                                            <p:bg/>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37"/>
                                        </p:tgtEl>
                                      </p:cBhvr>
                                    </p:animEffect>
                                    <p:set>
                                      <p:cBhvr>
                                        <p:cTn id="63"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1" uiExpand="1" build="allAtOnce" animBg="1"/>
      <p:bldP spid="37" grpId="0" animBg="1"/>
      <p:bldP spid="42" grpId="0" animBg="1"/>
      <p:bldP spid="45" grpId="0" animBg="1"/>
      <p:bldP spid="13"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5" name="Group 52"/>
          <p:cNvGrpSpPr/>
          <p:nvPr/>
        </p:nvGrpSpPr>
        <p:grpSpPr>
          <a:xfrm>
            <a:off x="0" y="1219200"/>
            <a:ext cx="4876800" cy="1752600"/>
            <a:chOff x="0" y="1207008"/>
            <a:chExt cx="4540250" cy="1352595"/>
          </a:xfrm>
        </p:grpSpPr>
        <p:pic>
          <p:nvPicPr>
            <p:cNvPr id="54"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0" y="1207008"/>
              <a:ext cx="2209800" cy="1352595"/>
            </a:xfrm>
            <a:prstGeom prst="rect">
              <a:avLst/>
            </a:prstGeom>
            <a:noFill/>
          </p:spPr>
        </p:pic>
        <p:pic>
          <p:nvPicPr>
            <p:cNvPr id="55"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1905000" y="1219200"/>
              <a:ext cx="2635250" cy="987552"/>
            </a:xfrm>
            <a:prstGeom prst="rect">
              <a:avLst/>
            </a:prstGeom>
            <a:noFill/>
          </p:spPr>
        </p:pic>
      </p:grpSp>
      <p:sp>
        <p:nvSpPr>
          <p:cNvPr id="56" name="TextBox 55"/>
          <p:cNvSpPr txBox="1"/>
          <p:nvPr/>
        </p:nvSpPr>
        <p:spPr>
          <a:xfrm>
            <a:off x="0" y="1205805"/>
            <a:ext cx="4953000" cy="1815882"/>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creates Cherokee </a:t>
            </a:r>
            <a:r>
              <a:rPr lang="en-US" sz="2800" b="1" dirty="0" err="1" smtClean="0">
                <a:effectLst>
                  <a:outerShdw dist="38100" dir="7200000" algn="ctr" rotWithShape="0">
                    <a:schemeClr val="bg1"/>
                  </a:outerShdw>
                </a:effectLst>
              </a:rPr>
              <a:t>Syllabary</a:t>
            </a:r>
            <a:r>
              <a:rPr lang="en-US" sz="2800" b="1" dirty="0" smtClean="0">
                <a:effectLst>
                  <a:outerShdw dist="38100" dir="7200000" algn="ctr" rotWithShape="0">
                    <a:schemeClr val="bg1"/>
                  </a:outerShdw>
                </a:effectLst>
              </a:rPr>
              <a:t>,</a:t>
            </a:r>
          </a:p>
          <a:p>
            <a:pPr algn="ctr"/>
            <a:r>
              <a:rPr lang="en-US" sz="2800" b="1" dirty="0" smtClean="0">
                <a:effectLst>
                  <a:outerShdw dist="38100" dir="7200000" algn="ctr" rotWithShape="0">
                    <a:schemeClr val="bg1"/>
                  </a:outerShdw>
                </a:effectLst>
              </a:rPr>
              <a:t>teaches Cherokees to read,</a:t>
            </a:r>
          </a:p>
          <a:p>
            <a:pPr algn="ctr"/>
            <a:r>
              <a:rPr lang="en-US" sz="2800" b="1" dirty="0" smtClean="0">
                <a:effectLst>
                  <a:outerShdw dist="38100" dir="7200000" algn="ctr" rotWithShape="0">
                    <a:schemeClr val="bg1"/>
                  </a:outerShdw>
                </a:effectLst>
              </a:rPr>
              <a:t>fights Creek War w/Americans,</a:t>
            </a:r>
          </a:p>
          <a:p>
            <a:pPr algn="ctr"/>
            <a:r>
              <a:rPr lang="en-US" sz="2800" b="1" dirty="0" smtClean="0">
                <a:effectLst>
                  <a:outerShdw dist="38100" dir="7200000" algn="ctr" rotWithShape="0">
                    <a:schemeClr val="bg1"/>
                  </a:outerShdw>
                </a:effectLst>
              </a:rPr>
              <a:t>60 years old</a:t>
            </a:r>
          </a:p>
        </p:txBody>
      </p:sp>
      <p:grpSp>
        <p:nvGrpSpPr>
          <p:cNvPr id="10" name="Group 36"/>
          <p:cNvGrpSpPr/>
          <p:nvPr/>
        </p:nvGrpSpPr>
        <p:grpSpPr>
          <a:xfrm>
            <a:off x="6574536" y="2891857"/>
            <a:ext cx="2285999" cy="1832543"/>
            <a:chOff x="6574536" y="2819400"/>
            <a:chExt cx="2285999" cy="1832543"/>
          </a:xfrm>
        </p:grpSpPr>
        <p:grpSp>
          <p:nvGrpSpPr>
            <p:cNvPr id="15" name="Group 62"/>
            <p:cNvGrpSpPr/>
            <p:nvPr/>
          </p:nvGrpSpPr>
          <p:grpSpPr>
            <a:xfrm>
              <a:off x="6650954" y="2819400"/>
              <a:ext cx="2209581" cy="1832543"/>
              <a:chOff x="6650954" y="2819400"/>
              <a:chExt cx="2209581" cy="1832543"/>
            </a:xfrm>
          </p:grpSpPr>
          <p:grpSp>
            <p:nvGrpSpPr>
              <p:cNvPr id="16" name="Group 96"/>
              <p:cNvGrpSpPr/>
              <p:nvPr/>
            </p:nvGrpSpPr>
            <p:grpSpPr>
              <a:xfrm>
                <a:off x="6650954" y="2819400"/>
                <a:ext cx="2191680" cy="1373008"/>
                <a:chOff x="6650954" y="2743922"/>
                <a:chExt cx="2191680" cy="1373008"/>
              </a:xfrm>
            </p:grpSpPr>
            <p:cxnSp>
              <p:nvCxnSpPr>
                <p:cNvPr id="79" name="Straight Connector 78"/>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2" descr="Major ridge.jpg"/>
                <p:cNvPicPr>
                  <a:picLocks noChangeAspect="1" noChangeArrowheads="1"/>
                </p:cNvPicPr>
                <p:nvPr/>
              </p:nvPicPr>
              <p:blipFill>
                <a:blip r:embed="rId4"/>
                <a:srcRect l="9039" t="6452" r="5455" b="16129"/>
                <a:stretch>
                  <a:fillRect/>
                </a:stretch>
              </p:blipFill>
              <p:spPr bwMode="auto">
                <a:xfrm>
                  <a:off x="7543800" y="2743922"/>
                  <a:ext cx="1298834" cy="1373008"/>
                </a:xfrm>
                <a:prstGeom prst="rect">
                  <a:avLst/>
                </a:prstGeom>
                <a:noFill/>
                <a:ln w="25400">
                  <a:solidFill>
                    <a:schemeClr val="tx1"/>
                  </a:solidFill>
                </a:ln>
              </p:spPr>
            </p:pic>
          </p:grpSp>
          <p:sp>
            <p:nvSpPr>
              <p:cNvPr id="78" name="TextBox 77"/>
              <p:cNvSpPr txBox="1"/>
              <p:nvPr/>
            </p:nvSpPr>
            <p:spPr>
              <a:xfrm>
                <a:off x="7534655" y="41902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76" name="Oval 7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0" y="2971800"/>
            <a:ext cx="9144000" cy="707886"/>
          </a:xfrm>
          <a:prstGeom prst="rect">
            <a:avLst/>
          </a:prstGeom>
          <a:solidFill>
            <a:schemeClr val="bg1">
              <a:alpha val="73000"/>
            </a:schemeClr>
          </a:solidFill>
        </p:spPr>
        <p:txBody>
          <a:bodyPr wrap="square" rtlCol="0">
            <a:spAutoFit/>
          </a:bodyPr>
          <a:lstStyle/>
          <a:p>
            <a:r>
              <a:rPr lang="en-US" sz="4000" dirty="0" smtClean="0">
                <a:solidFill>
                  <a:srgbClr val="00B050"/>
                </a:solidFill>
                <a:effectLst>
                  <a:outerShdw dist="50800" dir="7200000" algn="ctr" rotWithShape="0">
                    <a:schemeClr val="tx1"/>
                  </a:outerShdw>
                </a:effectLst>
                <a:latin typeface="Arial" pitchFamily="34" charset="0"/>
                <a:cs typeface="Arial" pitchFamily="34" charset="0"/>
              </a:rPr>
              <a:t>What’s happened to our new friends?</a:t>
            </a:r>
            <a:endParaRPr lang="en-US" sz="4000" dirty="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7" name="Group 22"/>
          <p:cNvGrpSpPr/>
          <p:nvPr/>
        </p:nvGrpSpPr>
        <p:grpSpPr>
          <a:xfrm>
            <a:off x="4724400" y="3648456"/>
            <a:ext cx="1524000" cy="2904744"/>
            <a:chOff x="4344622" y="3648456"/>
            <a:chExt cx="1524000" cy="2904744"/>
          </a:xfrm>
        </p:grpSpPr>
        <p:sp>
          <p:nvSpPr>
            <p:cNvPr id="68" name="Oval 67"/>
            <p:cNvSpPr/>
            <p:nvPr/>
          </p:nvSpPr>
          <p:spPr>
            <a:xfrm>
              <a:off x="5716222"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64"/>
            <p:cNvGrpSpPr/>
            <p:nvPr/>
          </p:nvGrpSpPr>
          <p:grpSpPr>
            <a:xfrm>
              <a:off x="4344622" y="3799398"/>
              <a:ext cx="1449022" cy="2753802"/>
              <a:chOff x="4344622" y="3799398"/>
              <a:chExt cx="1449022" cy="2753802"/>
            </a:xfrm>
          </p:grpSpPr>
          <p:grpSp>
            <p:nvGrpSpPr>
              <p:cNvPr id="9" name="Group 82"/>
              <p:cNvGrpSpPr/>
              <p:nvPr/>
            </p:nvGrpSpPr>
            <p:grpSpPr>
              <a:xfrm>
                <a:off x="4344622" y="3799398"/>
                <a:ext cx="1449022" cy="2292137"/>
                <a:chOff x="4344622" y="3799398"/>
                <a:chExt cx="1449022" cy="2292137"/>
              </a:xfrm>
            </p:grpSpPr>
            <p:cxnSp>
              <p:nvCxnSpPr>
                <p:cNvPr id="72" name="Straight Connector 71"/>
                <p:cNvCxnSpPr/>
                <p:nvPr/>
              </p:nvCxnSpPr>
              <p:spPr>
                <a:xfrm rot="5400000" flipH="1" flipV="1">
                  <a:off x="5177520" y="4414298"/>
                  <a:ext cx="1229802" cy="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3" name="Picture 6" descr="Image result for sequoyah"/>
                <p:cNvPicPr>
                  <a:picLocks noChangeAspect="1" noChangeArrowheads="1"/>
                </p:cNvPicPr>
                <p:nvPr/>
              </p:nvPicPr>
              <p:blipFill>
                <a:blip r:embed="rId5"/>
                <a:srcRect r="35862" b="51680"/>
                <a:stretch>
                  <a:fillRect/>
                </a:stretch>
              </p:blipFill>
              <p:spPr bwMode="auto">
                <a:xfrm>
                  <a:off x="4344622" y="4634722"/>
                  <a:ext cx="1449022" cy="1456813"/>
                </a:xfrm>
                <a:prstGeom prst="rect">
                  <a:avLst/>
                </a:prstGeom>
                <a:noFill/>
                <a:ln w="25400">
                  <a:solidFill>
                    <a:schemeClr val="tx1"/>
                  </a:solidFill>
                </a:ln>
              </p:spPr>
            </p:pic>
          </p:grpSp>
          <p:sp>
            <p:nvSpPr>
              <p:cNvPr id="71" name="TextBox 70"/>
              <p:cNvSpPr txBox="1"/>
              <p:nvPr/>
            </p:nvSpPr>
            <p:spPr>
              <a:xfrm>
                <a:off x="4345437" y="6091535"/>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pic>
        <p:nvPicPr>
          <p:cNvPr id="59" name="Picture 5"/>
          <p:cNvPicPr>
            <a:picLocks noChangeAspect="1" noChangeArrowheads="1"/>
          </p:cNvPicPr>
          <p:nvPr/>
        </p:nvPicPr>
        <p:blipFill>
          <a:blip r:embed="rId6"/>
          <a:srcRect l="126" t="6421" r="61685" b="35786"/>
          <a:stretch>
            <a:fillRect/>
          </a:stretch>
        </p:blipFill>
        <p:spPr bwMode="auto">
          <a:xfrm>
            <a:off x="4724400" y="4638675"/>
            <a:ext cx="1447800" cy="1457325"/>
          </a:xfrm>
          <a:prstGeom prst="rect">
            <a:avLst/>
          </a:prstGeom>
          <a:noFill/>
          <a:ln w="9525">
            <a:noFill/>
            <a:miter lim="800000"/>
            <a:headEnd/>
            <a:tailEnd/>
          </a:ln>
          <a:effectLst/>
        </p:spPr>
      </p:pic>
      <p:pic>
        <p:nvPicPr>
          <p:cNvPr id="60" name="Picture 2" descr="File:Cherokee syllabary.png"/>
          <p:cNvPicPr>
            <a:picLocks noChangeAspect="1" noChangeArrowheads="1"/>
          </p:cNvPicPr>
          <p:nvPr/>
        </p:nvPicPr>
        <p:blipFill>
          <a:blip r:embed="rId7"/>
          <a:srcRect l="6846" t="936" r="8602" b="9605"/>
          <a:stretch>
            <a:fillRect/>
          </a:stretch>
        </p:blipFill>
        <p:spPr bwMode="auto">
          <a:xfrm rot="1165732">
            <a:off x="1335296" y="3365169"/>
            <a:ext cx="2491694" cy="3415384"/>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53"/>
                                        </p:tgtEl>
                                      </p:cBhvr>
                                    </p:animEffect>
                                    <p:set>
                                      <p:cBhvr>
                                        <p:cTn id="7" dur="1" fill="hold">
                                          <p:stCondLst>
                                            <p:cond delay="999"/>
                                          </p:stCondLst>
                                        </p:cTn>
                                        <p:tgtEl>
                                          <p:spTgt spid="53"/>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6">
                                            <p:txEl>
                                              <p:pRg st="0" end="0"/>
                                            </p:txEl>
                                          </p:spTgt>
                                        </p:tgtEl>
                                        <p:attrNameLst>
                                          <p:attrName>style.visibility</p:attrName>
                                        </p:attrNameLst>
                                      </p:cBhvr>
                                      <p:to>
                                        <p:strVal val="visible"/>
                                      </p:to>
                                    </p:set>
                                    <p:animEffect transition="in" filter="fade">
                                      <p:cBhvr>
                                        <p:cTn id="16" dur="1000"/>
                                        <p:tgtEl>
                                          <p:spTgt spid="56">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animEffect transition="in" filter="fade">
                                      <p:cBhvr>
                                        <p:cTn id="22" dur="1000"/>
                                        <p:tgtEl>
                                          <p:spTgt spid="60"/>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6">
                                            <p:txEl>
                                              <p:pRg st="1" end="1"/>
                                            </p:txEl>
                                          </p:spTgt>
                                        </p:tgtEl>
                                        <p:attrNameLst>
                                          <p:attrName>style.visibility</p:attrName>
                                        </p:attrNameLst>
                                      </p:cBhvr>
                                      <p:to>
                                        <p:strVal val="visible"/>
                                      </p:to>
                                    </p:set>
                                    <p:animEffect transition="in" filter="fade">
                                      <p:cBhvr>
                                        <p:cTn id="26" dur="1000"/>
                                        <p:tgtEl>
                                          <p:spTgt spid="5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6">
                                            <p:txEl>
                                              <p:pRg st="2" end="2"/>
                                            </p:txEl>
                                          </p:spTgt>
                                        </p:tgtEl>
                                        <p:attrNameLst>
                                          <p:attrName>style.visibility</p:attrName>
                                        </p:attrNameLst>
                                      </p:cBhvr>
                                      <p:to>
                                        <p:strVal val="visible"/>
                                      </p:to>
                                    </p:set>
                                    <p:animEffect transition="in" filter="fade">
                                      <p:cBhvr>
                                        <p:cTn id="31" dur="1000"/>
                                        <p:tgtEl>
                                          <p:spTgt spid="56">
                                            <p:txEl>
                                              <p:pRg st="2" end="2"/>
                                            </p:txEl>
                                          </p:spTgt>
                                        </p:tgtEl>
                                      </p:cBhvr>
                                    </p:animEffect>
                                  </p:childTnLst>
                                </p:cTn>
                              </p:par>
                              <p:par>
                                <p:cTn id="32" presetID="10" presetClass="exit" presetSubtype="0" fill="hold" nodeType="withEffect">
                                  <p:stCondLst>
                                    <p:cond delay="0"/>
                                  </p:stCondLst>
                                  <p:childTnLst>
                                    <p:animEffect transition="out" filter="fade">
                                      <p:cBhvr>
                                        <p:cTn id="33" dur="1000"/>
                                        <p:tgtEl>
                                          <p:spTgt spid="60"/>
                                        </p:tgtEl>
                                      </p:cBhvr>
                                    </p:animEffect>
                                    <p:set>
                                      <p:cBhvr>
                                        <p:cTn id="34" dur="1" fill="hold">
                                          <p:stCondLst>
                                            <p:cond delay="999"/>
                                          </p:stCondLst>
                                        </p:cTn>
                                        <p:tgtEl>
                                          <p:spTgt spid="6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6">
                                            <p:txEl>
                                              <p:pRg st="3" end="3"/>
                                            </p:txEl>
                                          </p:spTgt>
                                        </p:tgtEl>
                                        <p:attrNameLst>
                                          <p:attrName>style.visibility</p:attrName>
                                        </p:attrNameLst>
                                      </p:cBhvr>
                                      <p:to>
                                        <p:strVal val="visible"/>
                                      </p:to>
                                    </p:set>
                                    <p:animEffect transition="in" filter="fade">
                                      <p:cBhvr>
                                        <p:cTn id="39" dur="1000"/>
                                        <p:tgtEl>
                                          <p:spTgt spid="56">
                                            <p:txEl>
                                              <p:pRg st="3" end="3"/>
                                            </p:txEl>
                                          </p:spTgt>
                                        </p:tgtEl>
                                      </p:cBhvr>
                                    </p:animEffect>
                                  </p:childTnLst>
                                </p:cTn>
                              </p:par>
                            </p:childTnLst>
                          </p:cTn>
                        </p:par>
                        <p:par>
                          <p:cTn id="40" fill="hold">
                            <p:stCondLst>
                              <p:cond delay="1000"/>
                            </p:stCondLst>
                            <p:childTnLst>
                              <p:par>
                                <p:cTn id="41" presetID="9" presetClass="entr" presetSubtype="0"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dissolve">
                                      <p:cBhvr>
                                        <p:cTn id="43" dur="100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1000"/>
                                        <p:tgtEl>
                                          <p:spTgt spid="56">
                                            <p:txEl>
                                              <p:pRg st="0" end="0"/>
                                            </p:txEl>
                                          </p:spTgt>
                                        </p:tgtEl>
                                      </p:cBhvr>
                                    </p:animEffect>
                                    <p:set>
                                      <p:cBhvr>
                                        <p:cTn id="48" dur="1" fill="hold">
                                          <p:stCondLst>
                                            <p:cond delay="999"/>
                                          </p:stCondLst>
                                        </p:cTn>
                                        <p:tgtEl>
                                          <p:spTgt spid="56">
                                            <p:txEl>
                                              <p:pRg st="0" end="0"/>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56">
                                            <p:txEl>
                                              <p:pRg st="1" end="1"/>
                                            </p:txEl>
                                          </p:spTgt>
                                        </p:tgtEl>
                                      </p:cBhvr>
                                    </p:animEffect>
                                    <p:set>
                                      <p:cBhvr>
                                        <p:cTn id="51" dur="1" fill="hold">
                                          <p:stCondLst>
                                            <p:cond delay="999"/>
                                          </p:stCondLst>
                                        </p:cTn>
                                        <p:tgtEl>
                                          <p:spTgt spid="56">
                                            <p:txEl>
                                              <p:pRg st="1" end="1"/>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56">
                                            <p:txEl>
                                              <p:pRg st="2" end="2"/>
                                            </p:txEl>
                                          </p:spTgt>
                                        </p:tgtEl>
                                      </p:cBhvr>
                                    </p:animEffect>
                                    <p:set>
                                      <p:cBhvr>
                                        <p:cTn id="54" dur="1" fill="hold">
                                          <p:stCondLst>
                                            <p:cond delay="999"/>
                                          </p:stCondLst>
                                        </p:cTn>
                                        <p:tgtEl>
                                          <p:spTgt spid="56">
                                            <p:txEl>
                                              <p:pRg st="2" end="2"/>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56">
                                            <p:txEl>
                                              <p:pRg st="3" end="3"/>
                                            </p:txEl>
                                          </p:spTgt>
                                        </p:tgtEl>
                                      </p:cBhvr>
                                    </p:animEffect>
                                    <p:set>
                                      <p:cBhvr>
                                        <p:cTn id="57" dur="1" fill="hold">
                                          <p:stCondLst>
                                            <p:cond delay="999"/>
                                          </p:stCondLst>
                                        </p:cTn>
                                        <p:tgtEl>
                                          <p:spTgt spid="56">
                                            <p:txEl>
                                              <p:pRg st="3" end="3"/>
                                            </p:txEl>
                                          </p:spTgt>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59"/>
                                        </p:tgtEl>
                                      </p:cBhvr>
                                    </p:animEffect>
                                    <p:set>
                                      <p:cBhvr>
                                        <p:cTn id="60" dur="1" fill="hold">
                                          <p:stCondLst>
                                            <p:cond delay="999"/>
                                          </p:stCondLst>
                                        </p:cTn>
                                        <p:tgtEl>
                                          <p:spTgt spid="59"/>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7"/>
                                        </p:tgtEl>
                                      </p:cBhvr>
                                    </p:animEffect>
                                    <p:set>
                                      <p:cBhvr>
                                        <p:cTn id="63" dur="1" fill="hold">
                                          <p:stCondLst>
                                            <p:cond delay="999"/>
                                          </p:stCondLst>
                                        </p:cTn>
                                        <p:tgtEl>
                                          <p:spTgt spid="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uiExpand="1" build="allAtOnce"/>
      <p:bldP spid="56" grpId="1" build="allAtOnce"/>
      <p:bldP spid="53" grpId="1" animBg="1"/>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078313"/>
          </a:xfrm>
          <a:prstGeom prst="rect">
            <a:avLst/>
          </a:prstGeom>
        </p:spPr>
        <p:txBody>
          <a:bodyPr wrap="square">
            <a:spAutoFit/>
          </a:bodyPr>
          <a:lstStyle/>
          <a:p>
            <a:r>
              <a:rPr lang="en-US" dirty="0" smtClean="0">
                <a:hlinkClick r:id="rId2"/>
              </a:rPr>
              <a:t>https://en.wikipedia.org/wiki/Creek_War_of_1836</a:t>
            </a:r>
            <a:endParaRPr lang="en-US" dirty="0" smtClean="0"/>
          </a:p>
          <a:p>
            <a:r>
              <a:rPr lang="en-US" b="1" dirty="0" smtClean="0"/>
              <a:t>	The Creek "War" of 1836</a:t>
            </a:r>
            <a:r>
              <a:rPr lang="en-US" dirty="0" smtClean="0"/>
              <a:t>, also known as the </a:t>
            </a:r>
            <a:r>
              <a:rPr lang="en-US" b="1" dirty="0" smtClean="0"/>
              <a:t>Second Creek War</a:t>
            </a:r>
            <a:r>
              <a:rPr lang="en-US" dirty="0" smtClean="0"/>
              <a:t> or </a:t>
            </a:r>
            <a:r>
              <a:rPr lang="en-US" b="1" dirty="0" smtClean="0"/>
              <a:t>Creek Alabama Uprising</a:t>
            </a:r>
            <a:r>
              <a:rPr lang="en-US" dirty="0" smtClean="0"/>
              <a:t>,</a:t>
            </a:r>
            <a:r>
              <a:rPr lang="en-US" baseline="30000" dirty="0" smtClean="0"/>
              <a:t> </a:t>
            </a:r>
            <a:r>
              <a:rPr lang="en-US" dirty="0" smtClean="0"/>
              <a:t>was a conflict in Alabama at the time of Indian Removal between the Muscogee Creek people and non-native land speculators and squatters. Although the Creek people had been forced from Georgia under the Treaty of Washington of 1826, with many Lower Creeks moving to the Indian Territory, about 20,000 Upper Creeks were still living in Alabama.</a:t>
            </a:r>
          </a:p>
          <a:p>
            <a:r>
              <a:rPr lang="en-US" dirty="0" smtClean="0"/>
              <a:t>	The state acted to abolish tribal governments and extend state laws over the Creek. Chief </a:t>
            </a:r>
            <a:r>
              <a:rPr lang="en-US" dirty="0" err="1" smtClean="0"/>
              <a:t>Opothle</a:t>
            </a:r>
            <a:r>
              <a:rPr lang="en-US" dirty="0" smtClean="0"/>
              <a:t> </a:t>
            </a:r>
            <a:r>
              <a:rPr lang="en-US" dirty="0" err="1" smtClean="0"/>
              <a:t>Yohola</a:t>
            </a:r>
            <a:r>
              <a:rPr lang="en-US" dirty="0" smtClean="0"/>
              <a:t> appealed to the administration of President Andrew Jackson for protection from Alabama but Jackson supported removal. The Creek signed the Treaty of Cusseta on 24 March 1832, which divided up Creek lands into individual allotments.  Creeks could either sell their allotments and receive funds to remove to the west, or stay in Alabama as state and federal citizens, who would have to submit to state laws.</a:t>
            </a:r>
          </a:p>
          <a:p>
            <a:r>
              <a:rPr lang="en-US" dirty="0" smtClean="0"/>
              <a:t>	Land speculators and squatters began to defraud Creeks out of their allotments. Some violence broke out, described by U.S. officials as a so-called "war," which they argued forfeited the Creeks' prior treaty rights. Secretary of War Lewis Cass dispatched General Winfield Scott to end the violence by forcibly removing the Creeks to the Indian Territory west of the Mississippi River.</a:t>
            </a:r>
          </a:p>
          <a:p>
            <a:endParaRPr lang="en-US" dirty="0"/>
          </a:p>
        </p:txBody>
      </p:sp>
      <p:sp useBgFill="1">
        <p:nvSpPr>
          <p:cNvPr id="3" name="Rectangle 2"/>
          <p:cNvSpPr/>
          <p:nvPr/>
        </p:nvSpPr>
        <p:spPr>
          <a:xfrm>
            <a:off x="0" y="4953000"/>
            <a:ext cx="9144000" cy="26130230"/>
          </a:xfrm>
          <a:prstGeom prst="rect">
            <a:avLst/>
          </a:prstGeom>
        </p:spPr>
        <p:txBody>
          <a:bodyPr wrap="square">
            <a:spAutoFit/>
          </a:bodyPr>
          <a:lstStyle/>
          <a:p>
            <a:r>
              <a:rPr lang="en-US" dirty="0" smtClean="0">
                <a:hlinkClick r:id="rId3"/>
              </a:rPr>
              <a:t>http://www.exploresouthernhistory.com/secondcreekwar.html</a:t>
            </a:r>
            <a:endParaRPr lang="en-US" dirty="0" smtClean="0"/>
          </a:p>
          <a:p>
            <a:r>
              <a:rPr lang="en-US" dirty="0" smtClean="0"/>
              <a:t>	During the years 1836-1837, a brutal war was waged for control of the last remaining  lands of the Creek Nation east of the Mississippi River. The war initiated one of the greatest tragedies in American history, the Creek Trail of Tears.</a:t>
            </a:r>
          </a:p>
          <a:p>
            <a:r>
              <a:rPr lang="en-US" dirty="0" smtClean="0"/>
              <a:t>	The Creek Nation had been greatly reduced in size by the Treaty of Fort Jackson, signed at the end of the Creek War of 1813-1814. More land was lost due to the controversial Treaty of 1826. Then, much to the chagrin of many in the Nation, some leaders signed a final treaty giving up the territorial integrity of their people.</a:t>
            </a:r>
          </a:p>
          <a:p>
            <a:r>
              <a:rPr lang="en-US" dirty="0" smtClean="0"/>
              <a:t>	Outrageous frauds followed, as white speculators swarmed into the nation buying up or fraudulently stealing land rights from individual Creek families. Squatters moved onto Indian lands, often forcing families from their own homes. The Creeks appealed to Washington for help and President Andrew Jackson sent Francis Scott Key, the writer of the National Anthem to investigate. Key found whole towns growing on Indian lands and documented numerous cases of fraud.</a:t>
            </a:r>
          </a:p>
          <a:p>
            <a:r>
              <a:rPr lang="en-US" dirty="0" smtClean="0"/>
              <a:t>	The situation, however, was out of control and despite the efforts of Key and Deputy U.S. Marshal Jeremiah </a:t>
            </a:r>
            <a:r>
              <a:rPr lang="en-US" dirty="0" err="1" smtClean="0"/>
              <a:t>Austill</a:t>
            </a:r>
            <a:r>
              <a:rPr lang="en-US" dirty="0" smtClean="0"/>
              <a:t>, the flood of whites pouring into the Creek Nation could not be stopped. Tensions grew and as Creek leaders expressed their outrage over the situation, speculators began to foment tales of a planned uprising in the Nation.</a:t>
            </a:r>
          </a:p>
          <a:p>
            <a:r>
              <a:rPr lang="en-US" dirty="0" smtClean="0"/>
              <a:t>	They got what the wanted. In the spring of 1836, several bands of Lower Creeks launched a campaign to drive white intruders from their lands. Led by the warrior Jim Henry and the aging </a:t>
            </a:r>
            <a:r>
              <a:rPr lang="en-US" dirty="0" err="1" smtClean="0"/>
              <a:t>Hitchiti</a:t>
            </a:r>
            <a:r>
              <a:rPr lang="en-US" dirty="0" smtClean="0"/>
              <a:t> chief </a:t>
            </a:r>
            <a:r>
              <a:rPr lang="en-US" dirty="0" err="1" smtClean="0"/>
              <a:t>Neamathla</a:t>
            </a:r>
            <a:r>
              <a:rPr lang="en-US" dirty="0" smtClean="0"/>
              <a:t>, the war parties burned homes and farms, killed whole families, disrupted the mail stages and destroyed the town of Roanoke, Georgia by burning it to the ground.</a:t>
            </a:r>
          </a:p>
          <a:p>
            <a:r>
              <a:rPr lang="en-US" dirty="0" smtClean="0"/>
              <a:t>	Panic spread throughout the region. Settlers fled into Columbus, Georgia, and rumors of a planned attack on the city kept the people in  terror. Armies soon converged on the Creek  Nation, led by Major General Winfield Scott.</a:t>
            </a:r>
          </a:p>
          <a:p>
            <a:r>
              <a:rPr lang="en-US" dirty="0" smtClean="0"/>
              <a:t>	An attack by Creek warriors on the Georgia town of Roanoke assured that a simmering conflict between part of the Creek Nation and the United States would explode into the final war between the two nations.</a:t>
            </a:r>
            <a:br>
              <a:rPr lang="en-US" dirty="0" smtClean="0"/>
            </a:br>
            <a:r>
              <a:rPr lang="en-US" dirty="0" smtClean="0"/>
              <a:t>	The Battle of Roanoke, also called the Roanoke Massacre, took place on May 14, 1836. The </a:t>
            </a:r>
            <a:r>
              <a:rPr lang="en-US" dirty="0" err="1" smtClean="0"/>
              <a:t>Yuchi</a:t>
            </a:r>
            <a:r>
              <a:rPr lang="en-US" dirty="0" smtClean="0"/>
              <a:t> and </a:t>
            </a:r>
            <a:r>
              <a:rPr lang="en-US" dirty="0" err="1" smtClean="0"/>
              <a:t>Hitchiti</a:t>
            </a:r>
            <a:r>
              <a:rPr lang="en-US" dirty="0" smtClean="0"/>
              <a:t> bands of Lower Creeks had already initiated hostilities against the whites, but it was Roanoke that ignited the full fury of the Creek War of 1836.</a:t>
            </a:r>
            <a:br>
              <a:rPr lang="en-US" dirty="0" smtClean="0"/>
            </a:br>
            <a:r>
              <a:rPr lang="en-US" dirty="0" smtClean="0"/>
              <a:t>	The warriors of the Creek nation who lived just across the Chattahoochee River in Alabama had a particular hatred for the town. They had lost their traditional Georgia lands in the fraudulent Treaty of Indian Springs, lands that included the site where the town of Roanoke soon grew.</a:t>
            </a:r>
            <a:br>
              <a:rPr lang="en-US" dirty="0" smtClean="0"/>
            </a:br>
            <a:r>
              <a:rPr lang="en-US" dirty="0" smtClean="0"/>
              <a:t>	That treaty, signed by William McIntosh in 1825, was vehemently opposed by many of the Lower Creeks, particularly the members of the </a:t>
            </a:r>
            <a:r>
              <a:rPr lang="en-US" dirty="0" err="1" smtClean="0"/>
              <a:t>Yuchi</a:t>
            </a:r>
            <a:r>
              <a:rPr lang="en-US" dirty="0" smtClean="0"/>
              <a:t> and </a:t>
            </a:r>
            <a:r>
              <a:rPr lang="en-US" dirty="0" err="1" smtClean="0"/>
              <a:t>Hitchiti</a:t>
            </a:r>
            <a:r>
              <a:rPr lang="en-US" dirty="0" smtClean="0"/>
              <a:t> bands who lost lands upon which their people had been living for centuries. A squad of Creek executioners assassinated </a:t>
            </a:r>
          </a:p>
          <a:p>
            <a:r>
              <a:rPr lang="en-US" dirty="0" smtClean="0"/>
              <a:t>McIntosh, but there was nothing that could be done to stop the loss of all of their nation's Georgia lands.</a:t>
            </a:r>
            <a:br>
              <a:rPr lang="en-US" dirty="0" smtClean="0"/>
            </a:br>
            <a:r>
              <a:rPr lang="en-US" dirty="0" smtClean="0"/>
              <a:t>	White settlers flooded into the new cession to claim the best lands and it did not take long for houses and stores to spring up on riverfront fields that had once belonged to the Indians. From just across the river, angry warriors watched as lands taken from them became a new town.</a:t>
            </a:r>
            <a:br>
              <a:rPr lang="en-US" dirty="0" smtClean="0"/>
            </a:br>
            <a:r>
              <a:rPr lang="en-US" dirty="0" smtClean="0"/>
              <a:t>	Due to its visibility, Roanoke was a pivotal point for the resentment felt by many Creek warriors over the loss of their lands. When hostilities erupted in the spring of 1836, the town was quickly selected as a target for a major attack.</a:t>
            </a:r>
            <a:br>
              <a:rPr lang="en-US" dirty="0" smtClean="0"/>
            </a:br>
            <a:r>
              <a:rPr lang="en-US" dirty="0" smtClean="0"/>
              <a:t>	Warriors from the </a:t>
            </a:r>
            <a:r>
              <a:rPr lang="en-US" dirty="0" err="1" smtClean="0"/>
              <a:t>Yuchi</a:t>
            </a:r>
            <a:r>
              <a:rPr lang="en-US" dirty="0" smtClean="0"/>
              <a:t> and </a:t>
            </a:r>
            <a:r>
              <a:rPr lang="en-US" dirty="0" err="1" smtClean="0"/>
              <a:t>Hitchiti</a:t>
            </a:r>
            <a:r>
              <a:rPr lang="en-US" dirty="0" smtClean="0"/>
              <a:t> towns west of the Chattahoochee River crossed over into Georgia and scouted Roanoke in early May. Their presence was detected and so alarmed the community that the women and children of the town were evacuated to nearby Lumpkin. A blockhouse had been erected there and militia troops assigned to defend it.</a:t>
            </a:r>
            <a:br>
              <a:rPr lang="en-US" dirty="0" smtClean="0"/>
            </a:br>
            <a:r>
              <a:rPr lang="en-US" dirty="0" smtClean="0"/>
              <a:t>	The anticipated attack, however, did not come. After days of standing guard around the clock, the men of Roanoke began to develop a false sense of security. By May 14, 1836, many had gone to Lumpkin to visit their families, leaving only 20 men to defend the all but abandoned town.</a:t>
            </a:r>
            <a:br>
              <a:rPr lang="en-US" dirty="0" smtClean="0"/>
            </a:br>
            <a:r>
              <a:rPr lang="en-US" dirty="0" smtClean="0"/>
              <a:t>	Recognizing the opportunity, a </a:t>
            </a:r>
            <a:r>
              <a:rPr lang="en-US" dirty="0" err="1" smtClean="0"/>
              <a:t>Yuchi</a:t>
            </a:r>
            <a:r>
              <a:rPr lang="en-US" dirty="0" smtClean="0"/>
              <a:t> warrior named Jim Henry led a large force of Creek warriors across the river and into position surrounding the town. As most of the remaining defenders of Roanoke slumbered, the Indian force attacked from three different directions at 2 a.m.</a:t>
            </a:r>
            <a:br>
              <a:rPr lang="en-US" dirty="0" smtClean="0"/>
            </a:br>
            <a:r>
              <a:rPr lang="en-US" dirty="0" smtClean="0"/>
              <a:t>	The defenders of Roanoke were awakened by the sounds of gunfire and war cries. They tried to put up a fight, but were so severely outnumbered that there was little they could do. While the exact number of warriors attacking the town was never determined with precision, white survivors believed that more than 300 Indians had participated.</a:t>
            </a:r>
            <a:br>
              <a:rPr lang="en-US" dirty="0" smtClean="0"/>
            </a:br>
            <a:r>
              <a:rPr lang="en-US" dirty="0" smtClean="0"/>
              <a:t>	The handful of whites and slaves defending Roanoke fought from their homes and other buildings, holding out as long as possible. The Creeks set fires to drive them out and several men died in the flames. At least one man was roasted alive in a chimney after he sought refuge there to escape the flames.</a:t>
            </a:r>
            <a:br>
              <a:rPr lang="en-US" dirty="0" smtClean="0"/>
            </a:br>
            <a:r>
              <a:rPr lang="en-US" dirty="0" smtClean="0"/>
              <a:t>	The bodies of other men and boys littered the landscape. Some were burned almost beyond recognition, while others were scalped and left lying on the ground. Realizing that further resistance was futile, a few of the defenders took advantage of the darkness and confusion to escape. Colonel Felix Gibson and two other men survived by creek on the outskirts of town. Their noses were the only parts of their bodies exposed above the water and they escaped detection.</a:t>
            </a:r>
            <a:br>
              <a:rPr lang="en-US" dirty="0" smtClean="0"/>
            </a:br>
            <a:r>
              <a:rPr lang="en-US" dirty="0" smtClean="0"/>
              <a:t>	With the resistance snuffed out, the Creek warriors torched the town. Of the 20 men left at Roanoke to defend the town, only six survived.</a:t>
            </a:r>
            <a:br>
              <a:rPr lang="en-US" dirty="0" smtClean="0"/>
            </a:br>
            <a:r>
              <a:rPr lang="en-US" dirty="0" smtClean="0"/>
              <a:t>	The massacre at Roanoke, as it was termed by white settlers of the region, exploded into newspaper headlines across the South. Panic spread across the frontier and terrified settlers flooded into such locations as Fort Gaines, Lumpkin and Columbus.</a:t>
            </a:r>
            <a:br>
              <a:rPr lang="en-US" dirty="0" smtClean="0"/>
            </a:br>
            <a:r>
              <a:rPr lang="en-US" dirty="0" smtClean="0"/>
              <a:t>	Fields and homes were abandoned and the work of destruction initiated by Jim Henry at Roanoke was carried to other settlements and farms in the vicinity. It took an invasion of the Creek Nation by two American armies to finally bring the uprising to an end. The Creek people were forced into "emigration camps" and sent west on the Trail of Tears.</a:t>
            </a:r>
            <a:br>
              <a:rPr lang="en-US" dirty="0" smtClean="0"/>
            </a:br>
            <a:r>
              <a:rPr lang="en-US" dirty="0" smtClean="0"/>
              <a:t>	Jim Henry and several other leaders of the Roanoke attack were taken prisoner late in the war. Placed on trial before a civilian jury in Columbus, he was acquitted but three brothers from the influential Brown family of </a:t>
            </a:r>
            <a:r>
              <a:rPr lang="en-US" dirty="0" err="1" smtClean="0"/>
              <a:t>Yuchis</a:t>
            </a:r>
            <a:r>
              <a:rPr lang="en-US" dirty="0" smtClean="0"/>
              <a:t> were convicted and hanged at what is now </a:t>
            </a:r>
            <a:r>
              <a:rPr lang="en-US" dirty="0" err="1" smtClean="0"/>
              <a:t>Phenix</a:t>
            </a:r>
            <a:r>
              <a:rPr lang="en-US" dirty="0" smtClean="0"/>
              <a:t> City, Alabama.</a:t>
            </a:r>
            <a:br>
              <a:rPr lang="en-US" dirty="0" smtClean="0"/>
            </a:br>
            <a:r>
              <a:rPr lang="en-US" dirty="0" smtClean="0"/>
              <a:t>	Jim Henry eventually joined his people in what is now Oklahoma. He changed his name to James McHenry, fought for the Confederacy during the War Between the States and became a Methodist minister.</a:t>
            </a:r>
            <a:br>
              <a:rPr lang="en-US" dirty="0" smtClean="0"/>
            </a:br>
            <a:r>
              <a:rPr lang="en-US" dirty="0" smtClean="0"/>
              <a:t>	The site of Roanoke is now submerged beneath the waters of Lake Eufaula (Walter F. George Lake), but a marker can be seen on Highway 39 a little over 2 miles south of the </a:t>
            </a:r>
            <a:r>
              <a:rPr lang="en-US" dirty="0" err="1" smtClean="0"/>
              <a:t>lorence</a:t>
            </a:r>
            <a:r>
              <a:rPr lang="en-US" dirty="0" smtClean="0"/>
              <a:t> Marina State Park in Omaha, Georgia.</a:t>
            </a:r>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41"/>
          <p:cNvGrpSpPr/>
          <p:nvPr/>
        </p:nvGrpSpPr>
        <p:grpSpPr>
          <a:xfrm>
            <a:off x="3716020" y="2702560"/>
            <a:ext cx="2776220" cy="4185920"/>
            <a:chOff x="3716020" y="2702560"/>
            <a:chExt cx="2776220" cy="4185920"/>
          </a:xfrm>
        </p:grpSpPr>
        <p:sp>
          <p:nvSpPr>
            <p:cNvPr id="43" name="Freeform 42"/>
            <p:cNvSpPr/>
            <p:nvPr/>
          </p:nvSpPr>
          <p:spPr>
            <a:xfrm>
              <a:off x="3716020" y="2702560"/>
              <a:ext cx="2776220" cy="4185920"/>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76220" h="4185920">
                  <a:moveTo>
                    <a:pt x="1465580" y="4170680"/>
                  </a:moveTo>
                  <a:cubicBezTo>
                    <a:pt x="1536700" y="4123690"/>
                    <a:pt x="1607820" y="4076700"/>
                    <a:pt x="1480820" y="4064000"/>
                  </a:cubicBezTo>
                  <a:cubicBezTo>
                    <a:pt x="1353820" y="4051300"/>
                    <a:pt x="932180" y="4094480"/>
                    <a:pt x="703580" y="4094480"/>
                  </a:cubicBezTo>
                  <a:cubicBezTo>
                    <a:pt x="474980" y="4094480"/>
                    <a:pt x="218440" y="4086860"/>
                    <a:pt x="109220" y="4064000"/>
                  </a:cubicBezTo>
                  <a:cubicBezTo>
                    <a:pt x="0" y="4041140"/>
                    <a:pt x="45720" y="4056380"/>
                    <a:pt x="48260" y="3957320"/>
                  </a:cubicBezTo>
                  <a:cubicBezTo>
                    <a:pt x="50800" y="3858260"/>
                    <a:pt x="88900" y="3604260"/>
                    <a:pt x="124460" y="3469640"/>
                  </a:cubicBezTo>
                  <a:cubicBezTo>
                    <a:pt x="160020" y="3335020"/>
                    <a:pt x="187960" y="3238500"/>
                    <a:pt x="261620" y="3149600"/>
                  </a:cubicBezTo>
                  <a:cubicBezTo>
                    <a:pt x="335280" y="3060700"/>
                    <a:pt x="513080" y="3007360"/>
                    <a:pt x="566420" y="2936240"/>
                  </a:cubicBezTo>
                  <a:cubicBezTo>
                    <a:pt x="619760" y="2865120"/>
                    <a:pt x="594360" y="2760980"/>
                    <a:pt x="581660" y="2722880"/>
                  </a:cubicBezTo>
                  <a:cubicBezTo>
                    <a:pt x="568960" y="2684780"/>
                    <a:pt x="518160" y="2791460"/>
                    <a:pt x="490220" y="2707640"/>
                  </a:cubicBezTo>
                  <a:cubicBezTo>
                    <a:pt x="462280" y="2623820"/>
                    <a:pt x="429260" y="2379980"/>
                    <a:pt x="414020" y="2219960"/>
                  </a:cubicBezTo>
                  <a:cubicBezTo>
                    <a:pt x="398780" y="2059940"/>
                    <a:pt x="406400" y="1856740"/>
                    <a:pt x="398780" y="1747520"/>
                  </a:cubicBezTo>
                  <a:cubicBezTo>
                    <a:pt x="391160" y="1638300"/>
                    <a:pt x="358140" y="1620520"/>
                    <a:pt x="368300" y="1564640"/>
                  </a:cubicBezTo>
                  <a:cubicBezTo>
                    <a:pt x="378460" y="1508760"/>
                    <a:pt x="434340" y="1488440"/>
                    <a:pt x="459740" y="1412240"/>
                  </a:cubicBezTo>
                  <a:cubicBezTo>
                    <a:pt x="485140" y="1336040"/>
                    <a:pt x="477520" y="1196340"/>
                    <a:pt x="520700" y="1107440"/>
                  </a:cubicBezTo>
                  <a:cubicBezTo>
                    <a:pt x="563880" y="1018540"/>
                    <a:pt x="678180" y="970280"/>
                    <a:pt x="718820" y="878840"/>
                  </a:cubicBezTo>
                  <a:cubicBezTo>
                    <a:pt x="759460" y="787400"/>
                    <a:pt x="713740" y="657860"/>
                    <a:pt x="764540" y="558800"/>
                  </a:cubicBezTo>
                  <a:cubicBezTo>
                    <a:pt x="815340" y="459740"/>
                    <a:pt x="975360" y="353060"/>
                    <a:pt x="1023620" y="284480"/>
                  </a:cubicBezTo>
                  <a:cubicBezTo>
                    <a:pt x="1071880" y="215900"/>
                    <a:pt x="909320" y="170180"/>
                    <a:pt x="1054100" y="147320"/>
                  </a:cubicBezTo>
                  <a:cubicBezTo>
                    <a:pt x="1198880" y="124460"/>
                    <a:pt x="1681480" y="139700"/>
                    <a:pt x="1892300" y="147320"/>
                  </a:cubicBezTo>
                  <a:cubicBezTo>
                    <a:pt x="2103120" y="154940"/>
                    <a:pt x="2319020" y="193040"/>
                    <a:pt x="2319020" y="193040"/>
                  </a:cubicBezTo>
                  <a:cubicBezTo>
                    <a:pt x="2456180" y="208280"/>
                    <a:pt x="2654300" y="187960"/>
                    <a:pt x="2715260" y="238760"/>
                  </a:cubicBezTo>
                  <a:cubicBezTo>
                    <a:pt x="2776220" y="289560"/>
                    <a:pt x="2725420" y="0"/>
                    <a:pt x="2684780" y="497840"/>
                  </a:cubicBezTo>
                  <a:cubicBezTo>
                    <a:pt x="2644140" y="995680"/>
                    <a:pt x="2499360" y="2611120"/>
                    <a:pt x="2471420" y="3225800"/>
                  </a:cubicBezTo>
                  <a:cubicBezTo>
                    <a:pt x="2443480" y="3840480"/>
                    <a:pt x="2560320" y="4018280"/>
                    <a:pt x="2517140" y="418592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a:off x="4572000" y="5486400"/>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sp useBgFill="1">
        <p:nvSpPr>
          <p:cNvPr id="36" name="TextBox 35"/>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grpSp>
        <p:nvGrpSpPr>
          <p:cNvPr id="3" name="Group 36"/>
          <p:cNvGrpSpPr/>
          <p:nvPr/>
        </p:nvGrpSpPr>
        <p:grpSpPr>
          <a:xfrm>
            <a:off x="1714500" y="4729480"/>
            <a:ext cx="3522980" cy="2159000"/>
            <a:chOff x="1714500" y="4729480"/>
            <a:chExt cx="3522980" cy="2159000"/>
          </a:xfrm>
        </p:grpSpPr>
        <p:sp>
          <p:nvSpPr>
            <p:cNvPr id="39" name="Freeform 38"/>
            <p:cNvSpPr/>
            <p:nvPr/>
          </p:nvSpPr>
          <p:spPr>
            <a:xfrm>
              <a:off x="1714500" y="4729480"/>
              <a:ext cx="3522980" cy="2159000"/>
            </a:xfrm>
            <a:custGeom>
              <a:avLst/>
              <a:gdLst>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 name="connsiteX0" fmla="*/ 358140 w 3522980"/>
                <a:gd name="connsiteY0" fmla="*/ 2113280 h 2159000"/>
                <a:gd name="connsiteX1" fmla="*/ 419100 w 3522980"/>
                <a:gd name="connsiteY1" fmla="*/ 1899920 h 2159000"/>
                <a:gd name="connsiteX2" fmla="*/ 190500 w 3522980"/>
                <a:gd name="connsiteY2" fmla="*/ 1442720 h 2159000"/>
                <a:gd name="connsiteX3" fmla="*/ 190500 w 3522980"/>
                <a:gd name="connsiteY3" fmla="*/ 1259840 h 2159000"/>
                <a:gd name="connsiteX4" fmla="*/ 22860 w 3522980"/>
                <a:gd name="connsiteY4" fmla="*/ 1061720 h 2159000"/>
                <a:gd name="connsiteX5" fmla="*/ 53340 w 3522980"/>
                <a:gd name="connsiteY5" fmla="*/ 162560 h 2159000"/>
                <a:gd name="connsiteX6" fmla="*/ 53340 w 3522980"/>
                <a:gd name="connsiteY6" fmla="*/ 86360 h 2159000"/>
                <a:gd name="connsiteX7" fmla="*/ 2247900 w 3522980"/>
                <a:gd name="connsiteY7" fmla="*/ 132080 h 2159000"/>
                <a:gd name="connsiteX8" fmla="*/ 2446020 w 3522980"/>
                <a:gd name="connsiteY8" fmla="*/ 878840 h 2159000"/>
                <a:gd name="connsiteX9" fmla="*/ 2125980 w 3522980"/>
                <a:gd name="connsiteY9" fmla="*/ 1122680 h 2159000"/>
                <a:gd name="connsiteX10" fmla="*/ 2019300 w 3522980"/>
                <a:gd name="connsiteY10" fmla="*/ 1595120 h 2159000"/>
                <a:gd name="connsiteX11" fmla="*/ 1943100 w 3522980"/>
                <a:gd name="connsiteY11" fmla="*/ 1915160 h 2159000"/>
                <a:gd name="connsiteX12" fmla="*/ 2232660 w 3522980"/>
                <a:gd name="connsiteY12" fmla="*/ 2052320 h 2159000"/>
                <a:gd name="connsiteX13" fmla="*/ 3314700 w 3522980"/>
                <a:gd name="connsiteY13" fmla="*/ 2052320 h 2159000"/>
                <a:gd name="connsiteX14" fmla="*/ 3482340 w 3522980"/>
                <a:gd name="connsiteY14" fmla="*/ 2021840 h 2159000"/>
                <a:gd name="connsiteX15" fmla="*/ 3436620 w 3522980"/>
                <a:gd name="connsiteY15"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22980" h="2159000">
                  <a:moveTo>
                    <a:pt x="358140" y="2113280"/>
                  </a:moveTo>
                  <a:cubicBezTo>
                    <a:pt x="402590" y="2062480"/>
                    <a:pt x="447040" y="2011680"/>
                    <a:pt x="419100" y="1899920"/>
                  </a:cubicBezTo>
                  <a:cubicBezTo>
                    <a:pt x="391160" y="1788160"/>
                    <a:pt x="228600" y="1549400"/>
                    <a:pt x="190500" y="1442720"/>
                  </a:cubicBezTo>
                  <a:cubicBezTo>
                    <a:pt x="152400" y="1336040"/>
                    <a:pt x="218440" y="1323340"/>
                    <a:pt x="190500" y="1259840"/>
                  </a:cubicBezTo>
                  <a:cubicBezTo>
                    <a:pt x="162560" y="1196340"/>
                    <a:pt x="45720" y="1244600"/>
                    <a:pt x="22860" y="1061720"/>
                  </a:cubicBezTo>
                  <a:cubicBezTo>
                    <a:pt x="0" y="878840"/>
                    <a:pt x="48260" y="325120"/>
                    <a:pt x="53340" y="162560"/>
                  </a:cubicBezTo>
                  <a:cubicBezTo>
                    <a:pt x="58420" y="0"/>
                    <a:pt x="53340" y="86360"/>
                    <a:pt x="53340" y="86360"/>
                  </a:cubicBezTo>
                  <a:cubicBezTo>
                    <a:pt x="419100" y="81280"/>
                    <a:pt x="1742440" y="91440"/>
                    <a:pt x="2247900" y="132080"/>
                  </a:cubicBezTo>
                  <a:cubicBezTo>
                    <a:pt x="2402840" y="523240"/>
                    <a:pt x="2466340" y="713740"/>
                    <a:pt x="2446020" y="878840"/>
                  </a:cubicBezTo>
                  <a:cubicBezTo>
                    <a:pt x="2425700" y="1043940"/>
                    <a:pt x="2197100" y="1003300"/>
                    <a:pt x="2125980" y="1122680"/>
                  </a:cubicBezTo>
                  <a:cubicBezTo>
                    <a:pt x="2054860" y="1242060"/>
                    <a:pt x="2049780" y="1463040"/>
                    <a:pt x="2019300" y="1595120"/>
                  </a:cubicBezTo>
                  <a:cubicBezTo>
                    <a:pt x="1988820" y="1727200"/>
                    <a:pt x="1907540" y="1838960"/>
                    <a:pt x="1943100" y="1915160"/>
                  </a:cubicBezTo>
                  <a:cubicBezTo>
                    <a:pt x="1978660" y="1991360"/>
                    <a:pt x="2004060" y="2029460"/>
                    <a:pt x="2232660" y="2052320"/>
                  </a:cubicBezTo>
                  <a:cubicBezTo>
                    <a:pt x="2461260" y="2075180"/>
                    <a:pt x="3106420" y="2057400"/>
                    <a:pt x="3314700" y="2052320"/>
                  </a:cubicBezTo>
                  <a:cubicBezTo>
                    <a:pt x="3522980" y="2047240"/>
                    <a:pt x="3462020" y="2004060"/>
                    <a:pt x="3482340" y="2021840"/>
                  </a:cubicBezTo>
                  <a:cubicBezTo>
                    <a:pt x="3502660" y="2039620"/>
                    <a:pt x="3469640" y="2099310"/>
                    <a:pt x="3436620" y="215900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2743200" y="54102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4" name="Group 44"/>
          <p:cNvGrpSpPr/>
          <p:nvPr/>
        </p:nvGrpSpPr>
        <p:grpSpPr>
          <a:xfrm>
            <a:off x="6172200" y="2781300"/>
            <a:ext cx="2895600" cy="4160520"/>
            <a:chOff x="6172200" y="2781300"/>
            <a:chExt cx="2895600" cy="4160520"/>
          </a:xfrm>
        </p:grpSpPr>
        <p:sp>
          <p:nvSpPr>
            <p:cNvPr id="46" name="Freeform 45"/>
            <p:cNvSpPr/>
            <p:nvPr/>
          </p:nvSpPr>
          <p:spPr>
            <a:xfrm>
              <a:off x="6172200" y="2781300"/>
              <a:ext cx="2895600" cy="4160520"/>
            </a:xfrm>
            <a:custGeom>
              <a:avLst/>
              <a:gdLst>
                <a:gd name="connsiteX0" fmla="*/ 320040 w 2895600"/>
                <a:gd name="connsiteY0" fmla="*/ 182880 h 4183380"/>
                <a:gd name="connsiteX1" fmla="*/ 2042160 w 2895600"/>
                <a:gd name="connsiteY1" fmla="*/ 121920 h 4183380"/>
                <a:gd name="connsiteX2" fmla="*/ 2057400 w 2895600"/>
                <a:gd name="connsiteY2" fmla="*/ 106680 h 4183380"/>
                <a:gd name="connsiteX3" fmla="*/ 2194560 w 2895600"/>
                <a:gd name="connsiteY3" fmla="*/ 624840 h 4183380"/>
                <a:gd name="connsiteX4" fmla="*/ 2499360 w 2895600"/>
                <a:gd name="connsiteY4" fmla="*/ 1722120 h 4183380"/>
                <a:gd name="connsiteX5" fmla="*/ 2606040 w 2895600"/>
                <a:gd name="connsiteY5" fmla="*/ 2209800 h 4183380"/>
                <a:gd name="connsiteX6" fmla="*/ 2773680 w 2895600"/>
                <a:gd name="connsiteY6" fmla="*/ 2392680 h 4183380"/>
                <a:gd name="connsiteX7" fmla="*/ 2788920 w 2895600"/>
                <a:gd name="connsiteY7" fmla="*/ 2468880 h 4183380"/>
                <a:gd name="connsiteX8" fmla="*/ 2834640 w 2895600"/>
                <a:gd name="connsiteY8" fmla="*/ 2621280 h 4183380"/>
                <a:gd name="connsiteX9" fmla="*/ 2834640 w 2895600"/>
                <a:gd name="connsiteY9" fmla="*/ 2697480 h 4183380"/>
                <a:gd name="connsiteX10" fmla="*/ 2758440 w 2895600"/>
                <a:gd name="connsiteY10" fmla="*/ 2834640 h 4183380"/>
                <a:gd name="connsiteX11" fmla="*/ 2667000 w 2895600"/>
                <a:gd name="connsiteY11" fmla="*/ 3017520 h 4183380"/>
                <a:gd name="connsiteX12" fmla="*/ 2773680 w 2895600"/>
                <a:gd name="connsiteY12" fmla="*/ 3322320 h 4183380"/>
                <a:gd name="connsiteX13" fmla="*/ 2743200 w 2895600"/>
                <a:gd name="connsiteY13" fmla="*/ 3520440 h 4183380"/>
                <a:gd name="connsiteX14" fmla="*/ 2788920 w 2895600"/>
                <a:gd name="connsiteY14" fmla="*/ 3840480 h 4183380"/>
                <a:gd name="connsiteX15" fmla="*/ 2758440 w 2895600"/>
                <a:gd name="connsiteY15" fmla="*/ 3870960 h 4183380"/>
                <a:gd name="connsiteX16" fmla="*/ 1965960 w 2895600"/>
                <a:gd name="connsiteY16" fmla="*/ 3916680 h 4183380"/>
                <a:gd name="connsiteX17" fmla="*/ 716280 w 2895600"/>
                <a:gd name="connsiteY17" fmla="*/ 4008120 h 4183380"/>
                <a:gd name="connsiteX18" fmla="*/ 701040 w 2895600"/>
                <a:gd name="connsiteY18" fmla="*/ 4069080 h 4183380"/>
                <a:gd name="connsiteX19" fmla="*/ 670560 w 2895600"/>
                <a:gd name="connsiteY19" fmla="*/ 4099560 h 4183380"/>
                <a:gd name="connsiteX20" fmla="*/ 106680 w 2895600"/>
                <a:gd name="connsiteY20" fmla="*/ 4099560 h 4183380"/>
                <a:gd name="connsiteX21" fmla="*/ 30480 w 2895600"/>
                <a:gd name="connsiteY21" fmla="*/ 3596640 h 4183380"/>
                <a:gd name="connsiteX22" fmla="*/ 91440 w 2895600"/>
                <a:gd name="connsiteY22" fmla="*/ 2865120 h 4183380"/>
                <a:gd name="connsiteX23" fmla="*/ 137160 w 2895600"/>
                <a:gd name="connsiteY23" fmla="*/ 1219200 h 4183380"/>
                <a:gd name="connsiteX24" fmla="*/ 320040 w 2895600"/>
                <a:gd name="connsiteY24" fmla="*/ 182880 h 418338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 name="connsiteX0" fmla="*/ 320040 w 2895600"/>
                <a:gd name="connsiteY0" fmla="*/ 160020 h 4160520"/>
                <a:gd name="connsiteX1" fmla="*/ 2042160 w 2895600"/>
                <a:gd name="connsiteY1" fmla="*/ 99060 h 4160520"/>
                <a:gd name="connsiteX2" fmla="*/ 2057400 w 2895600"/>
                <a:gd name="connsiteY2" fmla="*/ 83820 h 4160520"/>
                <a:gd name="connsiteX3" fmla="*/ 2194560 w 2895600"/>
                <a:gd name="connsiteY3" fmla="*/ 601980 h 4160520"/>
                <a:gd name="connsiteX4" fmla="*/ 2499360 w 2895600"/>
                <a:gd name="connsiteY4" fmla="*/ 1699260 h 4160520"/>
                <a:gd name="connsiteX5" fmla="*/ 2606040 w 2895600"/>
                <a:gd name="connsiteY5" fmla="*/ 2186940 h 4160520"/>
                <a:gd name="connsiteX6" fmla="*/ 2773680 w 2895600"/>
                <a:gd name="connsiteY6" fmla="*/ 2369820 h 4160520"/>
                <a:gd name="connsiteX7" fmla="*/ 2788920 w 2895600"/>
                <a:gd name="connsiteY7" fmla="*/ 2446020 h 4160520"/>
                <a:gd name="connsiteX8" fmla="*/ 2834640 w 2895600"/>
                <a:gd name="connsiteY8" fmla="*/ 2598420 h 4160520"/>
                <a:gd name="connsiteX9" fmla="*/ 2834640 w 2895600"/>
                <a:gd name="connsiteY9" fmla="*/ 2674620 h 4160520"/>
                <a:gd name="connsiteX10" fmla="*/ 2758440 w 2895600"/>
                <a:gd name="connsiteY10" fmla="*/ 2811780 h 4160520"/>
                <a:gd name="connsiteX11" fmla="*/ 2667000 w 2895600"/>
                <a:gd name="connsiteY11" fmla="*/ 2994660 h 4160520"/>
                <a:gd name="connsiteX12" fmla="*/ 2773680 w 2895600"/>
                <a:gd name="connsiteY12" fmla="*/ 3299460 h 4160520"/>
                <a:gd name="connsiteX13" fmla="*/ 2743200 w 2895600"/>
                <a:gd name="connsiteY13" fmla="*/ 3497580 h 4160520"/>
                <a:gd name="connsiteX14" fmla="*/ 2788920 w 2895600"/>
                <a:gd name="connsiteY14" fmla="*/ 3817620 h 4160520"/>
                <a:gd name="connsiteX15" fmla="*/ 2758440 w 2895600"/>
                <a:gd name="connsiteY15" fmla="*/ 3848100 h 4160520"/>
                <a:gd name="connsiteX16" fmla="*/ 1965960 w 2895600"/>
                <a:gd name="connsiteY16" fmla="*/ 3893820 h 4160520"/>
                <a:gd name="connsiteX17" fmla="*/ 716280 w 2895600"/>
                <a:gd name="connsiteY17" fmla="*/ 3985260 h 4160520"/>
                <a:gd name="connsiteX18" fmla="*/ 701040 w 2895600"/>
                <a:gd name="connsiteY18" fmla="*/ 4046220 h 4160520"/>
                <a:gd name="connsiteX19" fmla="*/ 670560 w 2895600"/>
                <a:gd name="connsiteY19" fmla="*/ 4076700 h 4160520"/>
                <a:gd name="connsiteX20" fmla="*/ 106680 w 2895600"/>
                <a:gd name="connsiteY20" fmla="*/ 4076700 h 4160520"/>
                <a:gd name="connsiteX21" fmla="*/ 30480 w 2895600"/>
                <a:gd name="connsiteY21" fmla="*/ 3573780 h 4160520"/>
                <a:gd name="connsiteX22" fmla="*/ 91440 w 2895600"/>
                <a:gd name="connsiteY22" fmla="*/ 2842260 h 4160520"/>
                <a:gd name="connsiteX23" fmla="*/ 137160 w 2895600"/>
                <a:gd name="connsiteY23" fmla="*/ 1196340 h 4160520"/>
                <a:gd name="connsiteX24" fmla="*/ 320040 w 2895600"/>
                <a:gd name="connsiteY24" fmla="*/ 160020 h 4160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95600" h="4160520">
                  <a:moveTo>
                    <a:pt x="320040" y="160020"/>
                  </a:moveTo>
                  <a:cubicBezTo>
                    <a:pt x="1201420" y="205740"/>
                    <a:pt x="1752600" y="111760"/>
                    <a:pt x="2042160" y="99060"/>
                  </a:cubicBezTo>
                  <a:cubicBezTo>
                    <a:pt x="2331720" y="86360"/>
                    <a:pt x="2032000" y="0"/>
                    <a:pt x="2057400" y="83820"/>
                  </a:cubicBezTo>
                  <a:cubicBezTo>
                    <a:pt x="2082800" y="167640"/>
                    <a:pt x="2120900" y="332740"/>
                    <a:pt x="2194560" y="601980"/>
                  </a:cubicBezTo>
                  <a:cubicBezTo>
                    <a:pt x="2268220" y="871220"/>
                    <a:pt x="2430780" y="1435100"/>
                    <a:pt x="2499360" y="1699260"/>
                  </a:cubicBezTo>
                  <a:cubicBezTo>
                    <a:pt x="2567940" y="1963420"/>
                    <a:pt x="2560320" y="2075180"/>
                    <a:pt x="2606040" y="2186940"/>
                  </a:cubicBezTo>
                  <a:cubicBezTo>
                    <a:pt x="2651760" y="2298700"/>
                    <a:pt x="2743200" y="2326640"/>
                    <a:pt x="2773680" y="2369820"/>
                  </a:cubicBezTo>
                  <a:cubicBezTo>
                    <a:pt x="2804160" y="2413000"/>
                    <a:pt x="2778760" y="2407920"/>
                    <a:pt x="2788920" y="2446020"/>
                  </a:cubicBezTo>
                  <a:cubicBezTo>
                    <a:pt x="2799080" y="2484120"/>
                    <a:pt x="2827020" y="2560320"/>
                    <a:pt x="2834640" y="2598420"/>
                  </a:cubicBezTo>
                  <a:cubicBezTo>
                    <a:pt x="2842260" y="2636520"/>
                    <a:pt x="2847340" y="2639060"/>
                    <a:pt x="2834640" y="2674620"/>
                  </a:cubicBezTo>
                  <a:cubicBezTo>
                    <a:pt x="2821940" y="2710180"/>
                    <a:pt x="2786380" y="2758440"/>
                    <a:pt x="2758440" y="2811780"/>
                  </a:cubicBezTo>
                  <a:cubicBezTo>
                    <a:pt x="2730500" y="2865120"/>
                    <a:pt x="2664460" y="2913380"/>
                    <a:pt x="2667000" y="2994660"/>
                  </a:cubicBezTo>
                  <a:cubicBezTo>
                    <a:pt x="2669540" y="3075940"/>
                    <a:pt x="2760980" y="3215640"/>
                    <a:pt x="2773680" y="3299460"/>
                  </a:cubicBezTo>
                  <a:cubicBezTo>
                    <a:pt x="2786380" y="3383280"/>
                    <a:pt x="2740660" y="3411220"/>
                    <a:pt x="2743200" y="3497580"/>
                  </a:cubicBezTo>
                  <a:cubicBezTo>
                    <a:pt x="2745740" y="3583940"/>
                    <a:pt x="2786380" y="3759200"/>
                    <a:pt x="2788920" y="3817620"/>
                  </a:cubicBezTo>
                  <a:cubicBezTo>
                    <a:pt x="2791460" y="3876040"/>
                    <a:pt x="2895600" y="3835400"/>
                    <a:pt x="2758440" y="3848100"/>
                  </a:cubicBezTo>
                  <a:cubicBezTo>
                    <a:pt x="2621280" y="3860800"/>
                    <a:pt x="1965960" y="3893820"/>
                    <a:pt x="1965960" y="3893820"/>
                  </a:cubicBezTo>
                  <a:lnTo>
                    <a:pt x="716280" y="3985260"/>
                  </a:lnTo>
                  <a:cubicBezTo>
                    <a:pt x="505460" y="4010660"/>
                    <a:pt x="708660" y="4030980"/>
                    <a:pt x="701040" y="4046220"/>
                  </a:cubicBezTo>
                  <a:cubicBezTo>
                    <a:pt x="693420" y="4061460"/>
                    <a:pt x="769620" y="4071620"/>
                    <a:pt x="670560" y="4076700"/>
                  </a:cubicBezTo>
                  <a:cubicBezTo>
                    <a:pt x="571500" y="4081780"/>
                    <a:pt x="213360" y="4160520"/>
                    <a:pt x="106680" y="4076700"/>
                  </a:cubicBezTo>
                  <a:cubicBezTo>
                    <a:pt x="0" y="3992880"/>
                    <a:pt x="33020" y="3779520"/>
                    <a:pt x="30480" y="3573780"/>
                  </a:cubicBezTo>
                  <a:cubicBezTo>
                    <a:pt x="27940" y="3368040"/>
                    <a:pt x="73660" y="3238500"/>
                    <a:pt x="91440" y="2842260"/>
                  </a:cubicBezTo>
                  <a:cubicBezTo>
                    <a:pt x="109220" y="2446020"/>
                    <a:pt x="96520" y="1645920"/>
                    <a:pt x="137160" y="1196340"/>
                  </a:cubicBezTo>
                  <a:cubicBezTo>
                    <a:pt x="177800" y="746760"/>
                    <a:pt x="231140" y="693420"/>
                    <a:pt x="320040" y="160020"/>
                  </a:cubicBezTo>
                  <a:close/>
                </a:path>
              </a:pathLst>
            </a:custGeom>
            <a:solidFill>
              <a:srgbClr val="FF99FF">
                <a:alpha val="60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7162800" y="5562600"/>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AL</a:t>
              </a:r>
            </a:p>
          </p:txBody>
        </p:sp>
      </p:grpSp>
      <p:grpSp>
        <p:nvGrpSpPr>
          <p:cNvPr id="5" name="Group 47"/>
          <p:cNvGrpSpPr/>
          <p:nvPr/>
        </p:nvGrpSpPr>
        <p:grpSpPr>
          <a:xfrm>
            <a:off x="1407160" y="1508760"/>
            <a:ext cx="3637280" cy="3408680"/>
            <a:chOff x="1407160" y="1508760"/>
            <a:chExt cx="3637280" cy="3408680"/>
          </a:xfrm>
        </p:grpSpPr>
        <p:sp>
          <p:nvSpPr>
            <p:cNvPr id="49" name="Freeform 48"/>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alpha val="60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TextBox 49"/>
            <p:cNvSpPr txBox="1"/>
            <p:nvPr/>
          </p:nvSpPr>
          <p:spPr>
            <a:xfrm>
              <a:off x="2514600" y="3886200"/>
              <a:ext cx="633507"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6" name="Group 50"/>
          <p:cNvGrpSpPr/>
          <p:nvPr/>
        </p:nvGrpSpPr>
        <p:grpSpPr>
          <a:xfrm>
            <a:off x="-55880" y="1082040"/>
            <a:ext cx="1574800" cy="3154680"/>
            <a:chOff x="-55880" y="1082040"/>
            <a:chExt cx="1574800" cy="3154680"/>
          </a:xfrm>
        </p:grpSpPr>
        <p:sp>
          <p:nvSpPr>
            <p:cNvPr id="52" name="Freeform 51"/>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p:cNvSpPr txBox="1"/>
            <p:nvPr/>
          </p:nvSpPr>
          <p:spPr>
            <a:xfrm>
              <a:off x="0" y="16002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grpSp>
        <p:nvGrpSpPr>
          <p:cNvPr id="7" name="Group 53"/>
          <p:cNvGrpSpPr/>
          <p:nvPr/>
        </p:nvGrpSpPr>
        <p:grpSpPr>
          <a:xfrm>
            <a:off x="4714240" y="1280160"/>
            <a:ext cx="4582160" cy="1663700"/>
            <a:chOff x="4714240" y="1280160"/>
            <a:chExt cx="4582160" cy="1663700"/>
          </a:xfrm>
        </p:grpSpPr>
        <p:sp>
          <p:nvSpPr>
            <p:cNvPr id="55" name="Freeform 54"/>
            <p:cNvSpPr/>
            <p:nvPr/>
          </p:nvSpPr>
          <p:spPr>
            <a:xfrm>
              <a:off x="4714240" y="1280160"/>
              <a:ext cx="4582160" cy="1663700"/>
            </a:xfrm>
            <a:custGeom>
              <a:avLst/>
              <a:gdLst>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 name="connsiteX0" fmla="*/ 4399280 w 4582160"/>
                <a:gd name="connsiteY0" fmla="*/ 1584960 h 1663700"/>
                <a:gd name="connsiteX1" fmla="*/ 2921000 w 4582160"/>
                <a:gd name="connsiteY1" fmla="*/ 1661160 h 1663700"/>
                <a:gd name="connsiteX2" fmla="*/ 894080 w 4582160"/>
                <a:gd name="connsiteY2" fmla="*/ 1569720 h 1663700"/>
                <a:gd name="connsiteX3" fmla="*/ 132080 w 4582160"/>
                <a:gd name="connsiteY3" fmla="*/ 1554480 h 1663700"/>
                <a:gd name="connsiteX4" fmla="*/ 101600 w 4582160"/>
                <a:gd name="connsiteY4" fmla="*/ 1310640 h 1663700"/>
                <a:gd name="connsiteX5" fmla="*/ 238760 w 4582160"/>
                <a:gd name="connsiteY5" fmla="*/ 1021080 h 1663700"/>
                <a:gd name="connsiteX6" fmla="*/ 375920 w 4582160"/>
                <a:gd name="connsiteY6" fmla="*/ 594360 h 1663700"/>
                <a:gd name="connsiteX7" fmla="*/ 513080 w 4582160"/>
                <a:gd name="connsiteY7" fmla="*/ 350520 h 1663700"/>
                <a:gd name="connsiteX8" fmla="*/ 543560 w 4582160"/>
                <a:gd name="connsiteY8" fmla="*/ 289560 h 1663700"/>
                <a:gd name="connsiteX9" fmla="*/ 1564640 w 4582160"/>
                <a:gd name="connsiteY9" fmla="*/ 228600 h 1663700"/>
                <a:gd name="connsiteX10" fmla="*/ 1625600 w 4582160"/>
                <a:gd name="connsiteY10" fmla="*/ 228600 h 1663700"/>
                <a:gd name="connsiteX11" fmla="*/ 1625600 w 4582160"/>
                <a:gd name="connsiteY11" fmla="*/ 60960 h 1663700"/>
                <a:gd name="connsiteX12" fmla="*/ 4582160 w 4582160"/>
                <a:gd name="connsiteY12"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82160" h="1663700">
                  <a:moveTo>
                    <a:pt x="4399280" y="1584960"/>
                  </a:moveTo>
                  <a:cubicBezTo>
                    <a:pt x="3952240" y="1624330"/>
                    <a:pt x="3505200" y="1663700"/>
                    <a:pt x="2921000" y="1661160"/>
                  </a:cubicBezTo>
                  <a:cubicBezTo>
                    <a:pt x="2336800" y="1658620"/>
                    <a:pt x="1358900" y="1587500"/>
                    <a:pt x="894080" y="1569720"/>
                  </a:cubicBezTo>
                  <a:cubicBezTo>
                    <a:pt x="429260" y="1551940"/>
                    <a:pt x="264160" y="1597660"/>
                    <a:pt x="132080" y="1554480"/>
                  </a:cubicBezTo>
                  <a:cubicBezTo>
                    <a:pt x="0" y="1511300"/>
                    <a:pt x="83820" y="1399540"/>
                    <a:pt x="101600" y="1310640"/>
                  </a:cubicBezTo>
                  <a:cubicBezTo>
                    <a:pt x="119380" y="1221740"/>
                    <a:pt x="193040" y="1140460"/>
                    <a:pt x="238760" y="1021080"/>
                  </a:cubicBezTo>
                  <a:cubicBezTo>
                    <a:pt x="284480" y="901700"/>
                    <a:pt x="330200" y="706120"/>
                    <a:pt x="375920" y="594360"/>
                  </a:cubicBezTo>
                  <a:cubicBezTo>
                    <a:pt x="421640" y="482600"/>
                    <a:pt x="485140" y="401320"/>
                    <a:pt x="513080" y="350520"/>
                  </a:cubicBezTo>
                  <a:cubicBezTo>
                    <a:pt x="541020" y="299720"/>
                    <a:pt x="368300" y="309880"/>
                    <a:pt x="543560" y="289560"/>
                  </a:cubicBezTo>
                  <a:cubicBezTo>
                    <a:pt x="718820" y="269240"/>
                    <a:pt x="1384300" y="238760"/>
                    <a:pt x="1564640" y="228600"/>
                  </a:cubicBezTo>
                  <a:cubicBezTo>
                    <a:pt x="1744980" y="218440"/>
                    <a:pt x="1615440" y="256540"/>
                    <a:pt x="1625600" y="228600"/>
                  </a:cubicBezTo>
                  <a:cubicBezTo>
                    <a:pt x="1635760" y="200660"/>
                    <a:pt x="1590040" y="297180"/>
                    <a:pt x="1625600" y="60960"/>
                  </a:cubicBezTo>
                  <a:cubicBezTo>
                    <a:pt x="2118360" y="22860"/>
                    <a:pt x="3350260" y="11430"/>
                    <a:pt x="4582160" y="0"/>
                  </a:cubicBezTo>
                </a:path>
              </a:pathLst>
            </a:custGeom>
            <a:solidFill>
              <a:srgbClr val="FF99FF">
                <a:alpha val="60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TextBox 55"/>
            <p:cNvSpPr txBox="1"/>
            <p:nvPr/>
          </p:nvSpPr>
          <p:spPr>
            <a:xfrm>
              <a:off x="7372302" y="1600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grpSp>
        <p:nvGrpSpPr>
          <p:cNvPr id="8" name="Group 57"/>
          <p:cNvGrpSpPr/>
          <p:nvPr/>
        </p:nvGrpSpPr>
        <p:grpSpPr>
          <a:xfrm>
            <a:off x="7352949" y="3942254"/>
            <a:ext cx="2400651" cy="2153746"/>
            <a:chOff x="7352949" y="3942254"/>
            <a:chExt cx="2400651" cy="2153746"/>
          </a:xfrm>
        </p:grpSpPr>
        <p:pic>
          <p:nvPicPr>
            <p:cNvPr id="59"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60" name="Straight Connector 59"/>
            <p:cNvCxnSpPr>
              <a:endCxn id="59"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65" name="Freeform 64"/>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300000">
            <a:off x="3972286" y="2776038"/>
            <a:ext cx="775230" cy="496612"/>
          </a:xfrm>
          <a:custGeom>
            <a:avLst/>
            <a:gdLst>
              <a:gd name="connsiteX0" fmla="*/ 731520 w 731520"/>
              <a:gd name="connsiteY0" fmla="*/ 0 h 502920"/>
              <a:gd name="connsiteX1" fmla="*/ 472440 w 731520"/>
              <a:gd name="connsiteY1" fmla="*/ 152400 h 502920"/>
              <a:gd name="connsiteX2" fmla="*/ 259080 w 731520"/>
              <a:gd name="connsiteY2" fmla="*/ 381000 h 502920"/>
              <a:gd name="connsiteX3" fmla="*/ 0 w 731520"/>
              <a:gd name="connsiteY3" fmla="*/ 502920 h 502920"/>
            </a:gdLst>
            <a:ahLst/>
            <a:cxnLst>
              <a:cxn ang="0">
                <a:pos x="connsiteX0" y="connsiteY0"/>
              </a:cxn>
              <a:cxn ang="0">
                <a:pos x="connsiteX1" y="connsiteY1"/>
              </a:cxn>
              <a:cxn ang="0">
                <a:pos x="connsiteX2" y="connsiteY2"/>
              </a:cxn>
              <a:cxn ang="0">
                <a:pos x="connsiteX3" y="connsiteY3"/>
              </a:cxn>
            </a:cxnLst>
            <a:rect l="l" t="t" r="r" b="b"/>
            <a:pathLst>
              <a:path w="731520" h="502920">
                <a:moveTo>
                  <a:pt x="731520" y="0"/>
                </a:moveTo>
                <a:cubicBezTo>
                  <a:pt x="641350" y="44450"/>
                  <a:pt x="551180" y="88900"/>
                  <a:pt x="472440" y="152400"/>
                </a:cubicBezTo>
                <a:cubicBezTo>
                  <a:pt x="393700" y="215900"/>
                  <a:pt x="337820" y="322580"/>
                  <a:pt x="259080" y="381000"/>
                </a:cubicBezTo>
                <a:cubicBezTo>
                  <a:pt x="180340" y="439420"/>
                  <a:pt x="90170" y="471170"/>
                  <a:pt x="0" y="502920"/>
                </a:cubicBezTo>
              </a:path>
            </a:pathLst>
          </a:custGeom>
          <a:ln w="152400" cap="rnd">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right)">
                                      <p:cBhvr>
                                        <p:cTn id="30" dur="2000"/>
                                        <p:tgtEl>
                                          <p:spTgt spid="29"/>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right)">
                                      <p:cBhvr>
                                        <p:cTn id="33" dur="2000"/>
                                        <p:tgtEl>
                                          <p:spTgt spid="28"/>
                                        </p:tgtEl>
                                      </p:cBhvr>
                                    </p:animEffect>
                                  </p:childTnLst>
                                </p:cTn>
                              </p:par>
                              <p:par>
                                <p:cTn id="34" presetID="22" presetClass="entr" presetSubtype="2" fill="hold" grpId="0" nodeType="withEffect">
                                  <p:stCondLst>
                                    <p:cond delay="500"/>
                                  </p:stCondLst>
                                  <p:childTnLst>
                                    <p:set>
                                      <p:cBhvr>
                                        <p:cTn id="35" dur="1" fill="hold">
                                          <p:stCondLst>
                                            <p:cond delay="0"/>
                                          </p:stCondLst>
                                        </p:cTn>
                                        <p:tgtEl>
                                          <p:spTgt spid="65"/>
                                        </p:tgtEl>
                                        <p:attrNameLst>
                                          <p:attrName>style.visibility</p:attrName>
                                        </p:attrNameLst>
                                      </p:cBhvr>
                                      <p:to>
                                        <p:strVal val="visible"/>
                                      </p:to>
                                    </p:set>
                                    <p:animEffect transition="in" filter="wipe(right)">
                                      <p:cBhvr>
                                        <p:cTn id="36" dur="3000"/>
                                        <p:tgtEl>
                                          <p:spTgt spid="6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10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right)">
                                      <p:cBhvr>
                                        <p:cTn id="46" dur="20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5"/>
                                        </p:tgtEl>
                                      </p:cBhvr>
                                    </p:animEffect>
                                    <p:set>
                                      <p:cBhvr>
                                        <p:cTn id="51" dur="1" fill="hold">
                                          <p:stCondLst>
                                            <p:cond delay="9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3"/>
                                        </p:tgtEl>
                                      </p:cBhvr>
                                    </p:animEffect>
                                    <p:set>
                                      <p:cBhvr>
                                        <p:cTn id="60" dur="1" fill="hold">
                                          <p:stCondLst>
                                            <p:cond delay="999"/>
                                          </p:stCondLst>
                                        </p:cTn>
                                        <p:tgtEl>
                                          <p:spTgt spid="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
                                        </p:tgtEl>
                                      </p:cBhvr>
                                    </p:animEffect>
                                    <p:set>
                                      <p:cBhvr>
                                        <p:cTn id="63" dur="1" fill="hold">
                                          <p:stCondLst>
                                            <p:cond delay="999"/>
                                          </p:stCondLst>
                                        </p:cTn>
                                        <p:tgtEl>
                                          <p:spTgt spid="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7"/>
                                        </p:tgtEl>
                                      </p:cBhvr>
                                    </p:animEffect>
                                    <p:set>
                                      <p:cBhvr>
                                        <p:cTn id="66" dur="1" fill="hold">
                                          <p:stCondLst>
                                            <p:cond delay="999"/>
                                          </p:stCondLst>
                                        </p:cTn>
                                        <p:tgtEl>
                                          <p:spTgt spid="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4"/>
                                        </p:tgtEl>
                                      </p:cBhvr>
                                    </p:animEffect>
                                    <p:set>
                                      <p:cBhvr>
                                        <p:cTn id="69" dur="1" fill="hold">
                                          <p:stCondLst>
                                            <p:cond delay="999"/>
                                          </p:stCondLst>
                                        </p:cTn>
                                        <p:tgtEl>
                                          <p:spTgt spid="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3"/>
                                        </p:tgtEl>
                                      </p:cBhvr>
                                    </p:animEffect>
                                    <p:set>
                                      <p:cBhvr>
                                        <p:cTn id="72"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28" grpId="0" animBg="1"/>
      <p:bldP spid="29" grpId="0" animBg="1"/>
      <p:bldP spid="30" grpId="0" animBg="1"/>
      <p:bldP spid="30" grpId="1" animBg="1"/>
      <p:bldP spid="57" grpId="0" animBg="1"/>
      <p:bldP spid="33" grpId="0" animBg="1"/>
      <p:bldP spid="33"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4" name="Picture 2"/>
          <p:cNvPicPr>
            <a:picLocks noChangeAspect="1" noChangeArrowheads="1"/>
          </p:cNvPicPr>
          <p:nvPr/>
        </p:nvPicPr>
        <p:blipFill>
          <a:blip r:embed="rId2" cstate="print"/>
          <a:srcRect/>
          <a:stretch>
            <a:fillRect/>
          </a:stretch>
        </p:blipFill>
        <p:spPr bwMode="auto">
          <a:xfrm rot="5400000">
            <a:off x="3076623" y="-739727"/>
            <a:ext cx="5327650" cy="6807104"/>
          </a:xfrm>
          <a:prstGeom prst="rect">
            <a:avLst/>
          </a:prstGeom>
          <a:noFill/>
          <a:ln w="9525">
            <a:noFill/>
            <a:miter lim="800000"/>
            <a:headEnd/>
            <a:tailEnd/>
          </a:ln>
          <a:effectLst/>
        </p:spPr>
      </p:pic>
      <p:pic>
        <p:nvPicPr>
          <p:cNvPr id="172035" name="Picture 3"/>
          <p:cNvPicPr>
            <a:picLocks noChangeAspect="1" noChangeArrowheads="1"/>
          </p:cNvPicPr>
          <p:nvPr/>
        </p:nvPicPr>
        <p:blipFill>
          <a:blip r:embed="rId3" cstate="print"/>
          <a:srcRect/>
          <a:stretch>
            <a:fillRect/>
          </a:stretch>
        </p:blipFill>
        <p:spPr bwMode="auto">
          <a:xfrm rot="5400000">
            <a:off x="2752901" y="-314501"/>
            <a:ext cx="5022850" cy="6413852"/>
          </a:xfrm>
          <a:prstGeom prst="rect">
            <a:avLst/>
          </a:prstGeom>
          <a:noFill/>
          <a:ln w="9525">
            <a:noFill/>
            <a:miter lim="800000"/>
            <a:headEnd/>
            <a:tailEnd/>
          </a:ln>
          <a:effectLst/>
        </p:spPr>
      </p:pic>
      <p:pic>
        <p:nvPicPr>
          <p:cNvPr id="172036" name="Picture 4"/>
          <p:cNvPicPr>
            <a:picLocks noChangeAspect="1" noChangeArrowheads="1"/>
          </p:cNvPicPr>
          <p:nvPr/>
        </p:nvPicPr>
        <p:blipFill>
          <a:blip r:embed="rId4"/>
          <a:srcRect/>
          <a:stretch>
            <a:fillRect/>
          </a:stretch>
        </p:blipFill>
        <p:spPr bwMode="auto">
          <a:xfrm rot="5400000">
            <a:off x="1371663" y="152337"/>
            <a:ext cx="5626100" cy="7150227"/>
          </a:xfrm>
          <a:prstGeom prst="rect">
            <a:avLst/>
          </a:prstGeom>
          <a:noFill/>
          <a:ln w="9525">
            <a:noFill/>
            <a:miter lim="800000"/>
            <a:headEnd/>
            <a:tailEnd/>
          </a:ln>
          <a:effectLst/>
        </p:spPr>
      </p:pic>
      <p:pic>
        <p:nvPicPr>
          <p:cNvPr id="172037" name="Picture 5"/>
          <p:cNvPicPr>
            <a:picLocks noChangeAspect="1" noChangeArrowheads="1"/>
          </p:cNvPicPr>
          <p:nvPr/>
        </p:nvPicPr>
        <p:blipFill>
          <a:blip r:embed="rId5"/>
          <a:srcRect/>
          <a:stretch>
            <a:fillRect/>
          </a:stretch>
        </p:blipFill>
        <p:spPr bwMode="auto">
          <a:xfrm rot="5400000">
            <a:off x="1550357" y="507042"/>
            <a:ext cx="5254625" cy="6678940"/>
          </a:xfrm>
          <a:prstGeom prst="rect">
            <a:avLst/>
          </a:prstGeom>
          <a:noFill/>
          <a:ln w="9525">
            <a:noFill/>
            <a:miter lim="800000"/>
            <a:headEnd/>
            <a:tailEnd/>
          </a:ln>
          <a:effectLst/>
        </p:spPr>
      </p:pic>
      <p:pic>
        <p:nvPicPr>
          <p:cNvPr id="172038" name="Picture 6"/>
          <p:cNvPicPr>
            <a:picLocks noChangeAspect="1" noChangeArrowheads="1"/>
          </p:cNvPicPr>
          <p:nvPr/>
        </p:nvPicPr>
        <p:blipFill>
          <a:blip r:embed="rId6"/>
          <a:srcRect/>
          <a:stretch>
            <a:fillRect/>
          </a:stretch>
        </p:blipFill>
        <p:spPr bwMode="auto">
          <a:xfrm rot="5400000">
            <a:off x="984787" y="920213"/>
            <a:ext cx="5536125" cy="7048500"/>
          </a:xfrm>
          <a:prstGeom prst="rect">
            <a:avLst/>
          </a:prstGeom>
          <a:noFill/>
          <a:ln w="9525">
            <a:noFill/>
            <a:miter lim="800000"/>
            <a:headEnd/>
            <a:tailEnd/>
          </a:ln>
          <a:effectLst/>
        </p:spPr>
      </p:pic>
      <p:pic>
        <p:nvPicPr>
          <p:cNvPr id="172039" name="Picture 7"/>
          <p:cNvPicPr>
            <a:picLocks noChangeAspect="1" noChangeArrowheads="1"/>
          </p:cNvPicPr>
          <p:nvPr/>
        </p:nvPicPr>
        <p:blipFill>
          <a:blip r:embed="rId7" cstate="print"/>
          <a:srcRect/>
          <a:stretch>
            <a:fillRect/>
          </a:stretch>
        </p:blipFill>
        <p:spPr bwMode="auto">
          <a:xfrm rot="5400000">
            <a:off x="922710" y="1591890"/>
            <a:ext cx="5082429" cy="6470650"/>
          </a:xfrm>
          <a:prstGeom prst="rect">
            <a:avLst/>
          </a:prstGeom>
          <a:noFill/>
          <a:ln w="9525">
            <a:noFill/>
            <a:miter lim="800000"/>
            <a:headEnd/>
            <a:tailEnd/>
          </a:ln>
          <a:effectLst/>
        </p:spPr>
      </p:pic>
      <p:pic>
        <p:nvPicPr>
          <p:cNvPr id="172040" name="Picture 8"/>
          <p:cNvPicPr>
            <a:picLocks noChangeAspect="1" noChangeArrowheads="1"/>
          </p:cNvPicPr>
          <p:nvPr/>
        </p:nvPicPr>
        <p:blipFill>
          <a:blip r:embed="rId8" cstate="print"/>
          <a:srcRect/>
          <a:stretch>
            <a:fillRect/>
          </a:stretch>
        </p:blipFill>
        <p:spPr bwMode="auto">
          <a:xfrm rot="5400000">
            <a:off x="505233" y="1933167"/>
            <a:ext cx="4834709" cy="6149975"/>
          </a:xfrm>
          <a:prstGeom prst="rect">
            <a:avLst/>
          </a:prstGeom>
          <a:noFill/>
          <a:ln w="9525">
            <a:noFill/>
            <a:miter lim="800000"/>
            <a:headEnd/>
            <a:tailEnd/>
          </a:ln>
          <a:effectLst/>
        </p:spPr>
      </p:pic>
      <p:pic>
        <p:nvPicPr>
          <p:cNvPr id="172041" name="Picture 9"/>
          <p:cNvPicPr>
            <a:picLocks noChangeAspect="1" noChangeArrowheads="1"/>
          </p:cNvPicPr>
          <p:nvPr/>
        </p:nvPicPr>
        <p:blipFill>
          <a:blip r:embed="rId9" cstate="print"/>
          <a:srcRect/>
          <a:stretch>
            <a:fillRect/>
          </a:stretch>
        </p:blipFill>
        <p:spPr bwMode="auto">
          <a:xfrm rot="5400000">
            <a:off x="-500567" y="2253168"/>
            <a:ext cx="5261985" cy="6699250"/>
          </a:xfrm>
          <a:prstGeom prst="rect">
            <a:avLst/>
          </a:prstGeom>
          <a:noFill/>
          <a:ln w="9525">
            <a:noFill/>
            <a:miter lim="800000"/>
            <a:headEnd/>
            <a:tailEnd/>
          </a:ln>
          <a:effectLst/>
        </p:spPr>
      </p:pic>
      <p:pic>
        <p:nvPicPr>
          <p:cNvPr id="172042" name="Picture 10"/>
          <p:cNvPicPr>
            <a:picLocks noChangeAspect="1" noChangeArrowheads="1"/>
          </p:cNvPicPr>
          <p:nvPr/>
        </p:nvPicPr>
        <p:blipFill>
          <a:blip r:embed="rId10"/>
          <a:srcRect/>
          <a:stretch>
            <a:fillRect/>
          </a:stretch>
        </p:blipFill>
        <p:spPr bwMode="auto">
          <a:xfrm rot="5400000">
            <a:off x="-1249537" y="2392538"/>
            <a:ext cx="5356575" cy="6819900"/>
          </a:xfrm>
          <a:prstGeom prst="rect">
            <a:avLst/>
          </a:prstGeom>
          <a:noFill/>
          <a:ln w="9525">
            <a:noFill/>
            <a:miter lim="800000"/>
            <a:headEnd/>
            <a:tailEnd/>
          </a:ln>
          <a:effectLst/>
        </p:spPr>
      </p:pic>
      <p:sp>
        <p:nvSpPr>
          <p:cNvPr id="11" name="Rectangle 10"/>
          <p:cNvSpPr/>
          <p:nvPr/>
        </p:nvSpPr>
        <p:spPr>
          <a:xfrm>
            <a:off x="0" y="0"/>
            <a:ext cx="9144000" cy="1200329"/>
          </a:xfrm>
          <a:prstGeom prst="rect">
            <a:avLst/>
          </a:prstGeom>
        </p:spPr>
        <p:txBody>
          <a:bodyPr wrap="square">
            <a:spAutoFit/>
          </a:bodyPr>
          <a:lstStyle/>
          <a:p>
            <a:pPr fontAlgn="ctr"/>
            <a:r>
              <a:rPr lang="en-US" dirty="0" smtClean="0">
                <a:hlinkClick r:id="rId11"/>
              </a:rPr>
              <a:t>https://etd.auburn.edu/bitstream/handle/10415/2184/Haveman.pdf?sequence=2</a:t>
            </a:r>
            <a:endParaRPr lang="en-US" dirty="0" smtClean="0"/>
          </a:p>
          <a:p>
            <a:pPr fontAlgn="ctr"/>
            <a:endParaRPr lang="en-US" dirty="0" smtClean="0"/>
          </a:p>
          <a:p>
            <a:r>
              <a:rPr lang="en-US" dirty="0" smtClean="0"/>
              <a:t/>
            </a:r>
            <a:br>
              <a:rPr lang="en-US" dirty="0" smtClean="0"/>
            </a:br>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40" name="Freeform 39"/>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3913415" y="3535136"/>
            <a:ext cx="152399" cy="122464"/>
          </a:xfrm>
          <a:custGeom>
            <a:avLst/>
            <a:gdLst>
              <a:gd name="connsiteX0" fmla="*/ 87085 w 152399"/>
              <a:gd name="connsiteY0" fmla="*/ 122464 h 122464"/>
              <a:gd name="connsiteX1" fmla="*/ 21771 w 152399"/>
              <a:gd name="connsiteY1" fmla="*/ 89807 h 122464"/>
              <a:gd name="connsiteX2" fmla="*/ 21771 w 152399"/>
              <a:gd name="connsiteY2" fmla="*/ 8164 h 122464"/>
              <a:gd name="connsiteX3" fmla="*/ 152399 w 152399"/>
              <a:gd name="connsiteY3" fmla="*/ 40821 h 122464"/>
            </a:gdLst>
            <a:ahLst/>
            <a:cxnLst>
              <a:cxn ang="0">
                <a:pos x="connsiteX0" y="connsiteY0"/>
              </a:cxn>
              <a:cxn ang="0">
                <a:pos x="connsiteX1" y="connsiteY1"/>
              </a:cxn>
              <a:cxn ang="0">
                <a:pos x="connsiteX2" y="connsiteY2"/>
              </a:cxn>
              <a:cxn ang="0">
                <a:pos x="connsiteX3" y="connsiteY3"/>
              </a:cxn>
            </a:cxnLst>
            <a:rect l="l" t="t" r="r" b="b"/>
            <a:pathLst>
              <a:path w="152399" h="122464">
                <a:moveTo>
                  <a:pt x="87085" y="122464"/>
                </a:moveTo>
                <a:cubicBezTo>
                  <a:pt x="59871" y="115660"/>
                  <a:pt x="32657" y="108857"/>
                  <a:pt x="21771" y="89807"/>
                </a:cubicBezTo>
                <a:cubicBezTo>
                  <a:pt x="10885" y="70757"/>
                  <a:pt x="0" y="16328"/>
                  <a:pt x="21771" y="8164"/>
                </a:cubicBezTo>
                <a:cubicBezTo>
                  <a:pt x="43542" y="0"/>
                  <a:pt x="152399" y="40821"/>
                  <a:pt x="152399" y="4082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TextBox 50"/>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t>Tallassee</a:t>
            </a:r>
          </a:p>
        </p:txBody>
      </p:sp>
      <p:sp>
        <p:nvSpPr>
          <p:cNvPr id="44" name="5-Point Star 43"/>
          <p:cNvSpPr/>
          <p:nvPr/>
        </p:nvSpPr>
        <p:spPr>
          <a:xfrm>
            <a:off x="8001000" y="4953000"/>
            <a:ext cx="457200" cy="457200"/>
          </a:xfrm>
          <a:prstGeom prst="star5">
            <a:avLst>
              <a:gd name="adj" fmla="val 19098"/>
              <a:gd name="hf" fmla="val 105146"/>
              <a:gd name="vf" fmla="val 110557"/>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a:off x="0" y="6150114"/>
            <a:ext cx="9144000" cy="707886"/>
          </a:xfrm>
          <a:prstGeom prst="rect">
            <a:avLst/>
          </a:prstGeom>
          <a:solidFill>
            <a:schemeClr val="bg1"/>
          </a:solidFill>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The Removal Routes</a:t>
            </a:r>
          </a:p>
        </p:txBody>
      </p:sp>
      <p:sp>
        <p:nvSpPr>
          <p:cNvPr id="33" name="Rectangle 32"/>
          <p:cNvSpPr/>
          <p:nvPr/>
        </p:nvSpPr>
        <p:spPr>
          <a:xfrm>
            <a:off x="0" y="5029200"/>
            <a:ext cx="6858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953000"/>
            <a:ext cx="9144000" cy="1815882"/>
          </a:xfrm>
          <a:prstGeom prst="rect">
            <a:avLst/>
          </a:prstGeom>
          <a:noFill/>
        </p:spPr>
        <p:txBody>
          <a:bodyPr wrap="square" rtlCol="0">
            <a:spAutoFit/>
          </a:bodyPr>
          <a:lstStyle/>
          <a:p>
            <a:pPr>
              <a:buFont typeface="Arial" pitchFamily="34" charset="0"/>
              <a:buChar char="•"/>
            </a:pPr>
            <a:r>
              <a:rPr lang="en-US" sz="2800" b="1" dirty="0" smtClean="0"/>
              <a:t> early 1836, </a:t>
            </a:r>
            <a:r>
              <a:rPr lang="en-US" sz="2800" b="1" dirty="0" err="1" smtClean="0"/>
              <a:t>Milly’s</a:t>
            </a:r>
            <a:r>
              <a:rPr lang="en-US" sz="2800" b="1" dirty="0" smtClean="0"/>
              <a:t> Creek husband dies</a:t>
            </a:r>
          </a:p>
          <a:p>
            <a:pPr>
              <a:buFont typeface="Arial" pitchFamily="34" charset="0"/>
              <a:buChar char="•"/>
            </a:pPr>
            <a:r>
              <a:rPr lang="en-US" sz="2800" b="1" dirty="0" smtClean="0"/>
              <a:t> Sept 5, 1836: </a:t>
            </a:r>
            <a:r>
              <a:rPr lang="en-US" sz="2800" b="1" dirty="0" err="1" smtClean="0"/>
              <a:t>Milly</a:t>
            </a:r>
            <a:r>
              <a:rPr lang="en-US" sz="2800" b="1" dirty="0" smtClean="0"/>
              <a:t> &amp; children leave Tallassee</a:t>
            </a:r>
          </a:p>
          <a:p>
            <a:r>
              <a:rPr lang="en-US" sz="2800" b="1" dirty="0" smtClean="0"/>
              <a:t>   led by their principal chief </a:t>
            </a:r>
            <a:r>
              <a:rPr lang="en-US" sz="2800" b="1" dirty="0" err="1" smtClean="0"/>
              <a:t>Hadjo</a:t>
            </a:r>
            <a:endParaRPr lang="en-US" sz="2800" b="1" dirty="0" smtClean="0"/>
          </a:p>
          <a:p>
            <a:pPr>
              <a:buFont typeface="Arial" pitchFamily="34" charset="0"/>
              <a:buChar char="•"/>
            </a:pPr>
            <a:r>
              <a:rPr lang="en-US" sz="2800" b="1" dirty="0" smtClean="0"/>
              <a:t> group of 2000 </a:t>
            </a:r>
            <a:r>
              <a:rPr lang="en-US" sz="2800" b="1" dirty="0" smtClean="0"/>
              <a:t>is</a:t>
            </a:r>
            <a:r>
              <a:rPr lang="en-US" sz="2800" b="1" dirty="0" smtClean="0"/>
              <a:t> </a:t>
            </a:r>
            <a:r>
              <a:rPr lang="en-US" sz="2800" b="1" dirty="0" smtClean="0"/>
              <a:t>accompanied by Lt. John Sprague</a:t>
            </a:r>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
        <p:nvSpPr>
          <p:cNvPr id="45" name="Rectangle 44"/>
          <p:cNvSpPr/>
          <p:nvPr/>
        </p:nvSpPr>
        <p:spPr>
          <a:xfrm>
            <a:off x="0" y="4800600"/>
            <a:ext cx="68580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7"/>
          <p:cNvGrpSpPr/>
          <p:nvPr/>
        </p:nvGrpSpPr>
        <p:grpSpPr>
          <a:xfrm>
            <a:off x="0" y="4953000"/>
            <a:ext cx="7366001" cy="1274928"/>
            <a:chOff x="0" y="4939605"/>
            <a:chExt cx="7366001" cy="1274928"/>
          </a:xfrm>
        </p:grpSpPr>
        <p:sp>
          <p:nvSpPr>
            <p:cNvPr id="42" name="TextBox 41"/>
            <p:cNvSpPr txBox="1"/>
            <p:nvPr/>
          </p:nvSpPr>
          <p:spPr>
            <a:xfrm>
              <a:off x="0" y="4939605"/>
              <a:ext cx="6781800" cy="954107"/>
            </a:xfrm>
            <a:prstGeom prst="rect">
              <a:avLst/>
            </a:prstGeom>
            <a:solidFill>
              <a:schemeClr val="bg1"/>
            </a:solidFill>
            <a:ln w="38100">
              <a:solidFill>
                <a:srgbClr val="FF0000"/>
              </a:solidFill>
            </a:ln>
            <a:effectLst>
              <a:outerShdw dist="50800" dir="7200000" algn="ctr" rotWithShape="0">
                <a:schemeClr val="tx1"/>
              </a:outerShdw>
            </a:effectLst>
          </p:spPr>
          <p:txBody>
            <a:bodyPr wrap="square" rtlCol="0">
              <a:spAutoFit/>
            </a:bodyPr>
            <a:lstStyle/>
            <a:p>
              <a:pPr>
                <a:buFont typeface="Arial" pitchFamily="34" charset="0"/>
                <a:buChar char="•"/>
              </a:pPr>
              <a:r>
                <a:rPr lang="en-US" sz="2800" b="1" dirty="0" smtClean="0"/>
                <a:t> US military escorts most Indian removals</a:t>
              </a:r>
            </a:p>
            <a:p>
              <a:pPr>
                <a:buFont typeface="Arial" pitchFamily="34" charset="0"/>
                <a:buChar char="•"/>
              </a:pPr>
              <a:r>
                <a:rPr lang="en-US" sz="2800" b="1" dirty="0" smtClean="0"/>
                <a:t> responsible for oversight and enforcement</a:t>
              </a:r>
            </a:p>
          </p:txBody>
        </p:sp>
        <p:sp>
          <p:nvSpPr>
            <p:cNvPr id="47" name="Freeform 46"/>
            <p:cNvSpPr/>
            <p:nvPr/>
          </p:nvSpPr>
          <p:spPr>
            <a:xfrm>
              <a:off x="6781801" y="5466644"/>
              <a:ext cx="584200" cy="747889"/>
            </a:xfrm>
            <a:custGeom>
              <a:avLst/>
              <a:gdLst>
                <a:gd name="connsiteX0" fmla="*/ 491067 w 491067"/>
                <a:gd name="connsiteY0" fmla="*/ 747889 h 747889"/>
                <a:gd name="connsiteX1" fmla="*/ 474134 w 491067"/>
                <a:gd name="connsiteY1" fmla="*/ 222956 h 747889"/>
                <a:gd name="connsiteX2" fmla="*/ 389467 w 491067"/>
                <a:gd name="connsiteY2" fmla="*/ 36689 h 747889"/>
                <a:gd name="connsiteX3" fmla="*/ 0 w 491067"/>
                <a:gd name="connsiteY3" fmla="*/ 2823 h 747889"/>
              </a:gdLst>
              <a:ahLst/>
              <a:cxnLst>
                <a:cxn ang="0">
                  <a:pos x="connsiteX0" y="connsiteY0"/>
                </a:cxn>
                <a:cxn ang="0">
                  <a:pos x="connsiteX1" y="connsiteY1"/>
                </a:cxn>
                <a:cxn ang="0">
                  <a:pos x="connsiteX2" y="connsiteY2"/>
                </a:cxn>
                <a:cxn ang="0">
                  <a:pos x="connsiteX3" y="connsiteY3"/>
                </a:cxn>
              </a:cxnLst>
              <a:rect l="l" t="t" r="r" b="b"/>
              <a:pathLst>
                <a:path w="491067" h="747889">
                  <a:moveTo>
                    <a:pt x="491067" y="747889"/>
                  </a:moveTo>
                  <a:cubicBezTo>
                    <a:pt x="491067" y="544689"/>
                    <a:pt x="491067" y="341489"/>
                    <a:pt x="474134" y="222956"/>
                  </a:cubicBezTo>
                  <a:cubicBezTo>
                    <a:pt x="457201" y="104423"/>
                    <a:pt x="468489" y="73378"/>
                    <a:pt x="389467" y="36689"/>
                  </a:cubicBezTo>
                  <a:cubicBezTo>
                    <a:pt x="310445" y="0"/>
                    <a:pt x="155222" y="1411"/>
                    <a:pt x="0" y="2823"/>
                  </a:cubicBezTo>
                </a:path>
              </a:pathLst>
            </a:custGeom>
            <a:ln w="101600">
              <a:solidFill>
                <a:srgbClr val="FF0000"/>
              </a:solidFill>
              <a:tailEnd type="triangle"/>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38"/>
          <p:cNvGrpSpPr/>
          <p:nvPr/>
        </p:nvGrpSpPr>
        <p:grpSpPr>
          <a:xfrm>
            <a:off x="5181600" y="6150114"/>
            <a:ext cx="2895600" cy="646331"/>
            <a:chOff x="5410200" y="6150114"/>
            <a:chExt cx="2895600" cy="646331"/>
          </a:xfrm>
        </p:grpSpPr>
        <p:sp>
          <p:nvSpPr>
            <p:cNvPr id="34" name="Rounded Rectangle 33"/>
            <p:cNvSpPr/>
            <p:nvPr/>
          </p:nvSpPr>
          <p:spPr>
            <a:xfrm>
              <a:off x="5410200" y="6230112"/>
              <a:ext cx="2895600" cy="475488"/>
            </a:xfrm>
            <a:prstGeom prst="round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7848600" y="6150114"/>
              <a:ext cx="397866" cy="646331"/>
            </a:xfrm>
            <a:prstGeom prst="rect">
              <a:avLst/>
            </a:prstGeom>
            <a:noFill/>
          </p:spPr>
          <p:txBody>
            <a:bodyPr wrap="none" rtlCol="0">
              <a:spAutoFit/>
            </a:bodyPr>
            <a:lstStyle/>
            <a:p>
              <a:pPr algn="ctr"/>
              <a:r>
                <a:rPr lang="en-US" sz="3600" b="1" dirty="0" smtClean="0">
                  <a:solidFill>
                    <a:srgbClr val="FF0000"/>
                  </a:solidFill>
                  <a:effectLst>
                    <a:outerShdw dist="38100" dir="7200000" algn="ctr" rotWithShape="0">
                      <a:schemeClr val="tx1"/>
                    </a:outerShdw>
                  </a:effectLst>
                </a:rPr>
                <a:t>?</a:t>
              </a:r>
            </a:p>
          </p:txBody>
        </p:sp>
      </p:grpSp>
      <p:sp>
        <p:nvSpPr>
          <p:cNvPr id="37" name="Rectangle 36"/>
          <p:cNvSpPr/>
          <p:nvPr/>
        </p:nvSpPr>
        <p:spPr>
          <a:xfrm>
            <a:off x="0" y="5974081"/>
            <a:ext cx="5105400" cy="960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4"/>
                                        </p:tgtEl>
                                      </p:cBhvr>
                                    </p:animEffect>
                                    <p:set>
                                      <p:cBhvr>
                                        <p:cTn id="7" dur="1" fill="hold">
                                          <p:stCondLst>
                                            <p:cond delay="999"/>
                                          </p:stCondLst>
                                        </p:cTn>
                                        <p:tgtEl>
                                          <p:spTgt spid="14"/>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5">
                                            <p:bg/>
                                          </p:spTgt>
                                        </p:tgtEl>
                                        <p:attrNameLst>
                                          <p:attrName>style.visibility</p:attrName>
                                        </p:attrNameLst>
                                      </p:cBhvr>
                                      <p:to>
                                        <p:strVal val="visible"/>
                                      </p:to>
                                    </p:set>
                                    <p:animEffect transition="in" filter="fade">
                                      <p:cBhvr>
                                        <p:cTn id="11" dur="500"/>
                                        <p:tgtEl>
                                          <p:spTgt spid="15">
                                            <p:bg/>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5">
                                            <p:txEl>
                                              <p:pRg st="0" end="0"/>
                                            </p:txEl>
                                          </p:spTgt>
                                        </p:tgtEl>
                                        <p:attrNameLst>
                                          <p:attrName>style.visibility</p:attrName>
                                        </p:attrNameLst>
                                      </p:cBhvr>
                                      <p:to>
                                        <p:strVal val="visible"/>
                                      </p:to>
                                    </p:set>
                                    <p:animEffect transition="in" filter="wipe(left)">
                                      <p:cBhvr>
                                        <p:cTn id="14" dur="1000"/>
                                        <p:tgtEl>
                                          <p:spTgt spid="1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par>
                                <p:cTn id="18" presetID="10" presetClass="exit" presetSubtype="0" fill="hold" grpId="0"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1000"/>
                                        <p:tgtEl>
                                          <p:spTgt spid="40"/>
                                        </p:tgtEl>
                                      </p:cBhvr>
                                    </p:animEffect>
                                    <p:set>
                                      <p:cBhvr>
                                        <p:cTn id="23" dur="1" fill="hold">
                                          <p:stCondLst>
                                            <p:cond delay="999"/>
                                          </p:stCondLst>
                                        </p:cTn>
                                        <p:tgtEl>
                                          <p:spTgt spid="4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xEl>
                                              <p:pRg st="0" end="0"/>
                                            </p:txEl>
                                          </p:spTgt>
                                        </p:tgtEl>
                                        <p:attrNameLst>
                                          <p:attrName>style.visibility</p:attrName>
                                        </p:attrNameLst>
                                      </p:cBhvr>
                                      <p:to>
                                        <p:strVal val="visible"/>
                                      </p:to>
                                    </p:set>
                                    <p:animEffect transition="in" filter="fade">
                                      <p:cBhvr>
                                        <p:cTn id="31" dur="1000"/>
                                        <p:tgtEl>
                                          <p:spTgt spid="31">
                                            <p:txEl>
                                              <p:pRg st="0" end="0"/>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xEl>
                                              <p:pRg st="1" end="1"/>
                                            </p:txEl>
                                          </p:spTgt>
                                        </p:tgtEl>
                                        <p:attrNameLst>
                                          <p:attrName>style.visibility</p:attrName>
                                        </p:attrNameLst>
                                      </p:cBhvr>
                                      <p:to>
                                        <p:strVal val="visible"/>
                                      </p:to>
                                    </p:set>
                                    <p:animEffect transition="in" filter="fade">
                                      <p:cBhvr>
                                        <p:cTn id="39" dur="1000"/>
                                        <p:tgtEl>
                                          <p:spTgt spid="31">
                                            <p:txEl>
                                              <p:pRg st="1" end="1"/>
                                            </p:txEl>
                                          </p:spTgt>
                                        </p:tgtEl>
                                      </p:cBhvr>
                                    </p:animEffect>
                                  </p:childTnLst>
                                </p:cTn>
                              </p:par>
                              <p:par>
                                <p:cTn id="40" presetID="53"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 calcmode="lin" valueType="num">
                                      <p:cBhvr>
                                        <p:cTn id="42" dur="1000" fill="hold"/>
                                        <p:tgtEl>
                                          <p:spTgt spid="51"/>
                                        </p:tgtEl>
                                        <p:attrNameLst>
                                          <p:attrName>ppt_w</p:attrName>
                                        </p:attrNameLst>
                                      </p:cBhvr>
                                      <p:tavLst>
                                        <p:tav tm="0">
                                          <p:val>
                                            <p:fltVal val="0"/>
                                          </p:val>
                                        </p:tav>
                                        <p:tav tm="100000">
                                          <p:val>
                                            <p:strVal val="#ppt_w"/>
                                          </p:val>
                                        </p:tav>
                                      </p:tavLst>
                                    </p:anim>
                                    <p:anim calcmode="lin" valueType="num">
                                      <p:cBhvr>
                                        <p:cTn id="43" dur="1000" fill="hold"/>
                                        <p:tgtEl>
                                          <p:spTgt spid="51"/>
                                        </p:tgtEl>
                                        <p:attrNameLst>
                                          <p:attrName>ppt_h</p:attrName>
                                        </p:attrNameLst>
                                      </p:cBhvr>
                                      <p:tavLst>
                                        <p:tav tm="0">
                                          <p:val>
                                            <p:fltVal val="0"/>
                                          </p:val>
                                        </p:tav>
                                        <p:tav tm="100000">
                                          <p:val>
                                            <p:strVal val="#ppt_h"/>
                                          </p:val>
                                        </p:tav>
                                      </p:tavLst>
                                    </p:anim>
                                    <p:animEffect transition="in" filter="fade">
                                      <p:cBhvr>
                                        <p:cTn id="44" dur="1000"/>
                                        <p:tgtEl>
                                          <p:spTgt spid="51"/>
                                        </p:tgtEl>
                                      </p:cBhvr>
                                    </p:animEffect>
                                  </p:childTnLst>
                                </p:cTn>
                              </p:par>
                            </p:childTnLst>
                          </p:cTn>
                        </p:par>
                        <p:par>
                          <p:cTn id="45" fill="hold">
                            <p:stCondLst>
                              <p:cond delay="1000"/>
                            </p:stCondLst>
                            <p:childTnLst>
                              <p:par>
                                <p:cTn id="46" presetID="26" presetClass="entr" presetSubtype="0" fill="hold" grpId="0"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290">
                                          <p:stCondLst>
                                            <p:cond delay="0"/>
                                          </p:stCondLst>
                                        </p:cTn>
                                        <p:tgtEl>
                                          <p:spTgt spid="44"/>
                                        </p:tgtEl>
                                      </p:cBhvr>
                                    </p:animEffect>
                                    <p:anim calcmode="lin" valueType="num">
                                      <p:cBhvr>
                                        <p:cTn id="49" dur="911"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50" dur="332"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51" dur="332" tmFilter="0, 0; 0.125,0.2665; 0.25,0.4; 0.375,0.465; 0.5,0.5;  0.625,0.535; 0.75,0.6; 0.875,0.7335; 1,1">
                                          <p:stCondLst>
                                            <p:cond delay="332"/>
                                          </p:stCondLst>
                                        </p:cTn>
                                        <p:tgtEl>
                                          <p:spTgt spid="44"/>
                                        </p:tgtEl>
                                        <p:attrNameLst>
                                          <p:attrName>ppt_y</p:attrName>
                                        </p:attrNameLst>
                                      </p:cBhvr>
                                      <p:tavLst>
                                        <p:tav tm="0" fmla="#ppt_y-sin(pi*$)/9">
                                          <p:val>
                                            <p:fltVal val="0"/>
                                          </p:val>
                                        </p:tav>
                                        <p:tav tm="100000">
                                          <p:val>
                                            <p:fltVal val="1"/>
                                          </p:val>
                                        </p:tav>
                                      </p:tavLst>
                                    </p:anim>
                                    <p:anim calcmode="lin" valueType="num">
                                      <p:cBhvr>
                                        <p:cTn id="52" dur="166" tmFilter="0, 0; 0.125,0.2665; 0.25,0.4; 0.375,0.465; 0.5,0.5;  0.625,0.535; 0.75,0.6; 0.875,0.7335; 1,1">
                                          <p:stCondLst>
                                            <p:cond delay="662"/>
                                          </p:stCondLst>
                                        </p:cTn>
                                        <p:tgtEl>
                                          <p:spTgt spid="44"/>
                                        </p:tgtEl>
                                        <p:attrNameLst>
                                          <p:attrName>ppt_y</p:attrName>
                                        </p:attrNameLst>
                                      </p:cBhvr>
                                      <p:tavLst>
                                        <p:tav tm="0" fmla="#ppt_y-sin(pi*$)/27">
                                          <p:val>
                                            <p:fltVal val="0"/>
                                          </p:val>
                                        </p:tav>
                                        <p:tav tm="100000">
                                          <p:val>
                                            <p:fltVal val="1"/>
                                          </p:val>
                                        </p:tav>
                                      </p:tavLst>
                                    </p:anim>
                                    <p:anim calcmode="lin" valueType="num">
                                      <p:cBhvr>
                                        <p:cTn id="53" dur="82" tmFilter="0, 0; 0.125,0.2665; 0.25,0.4; 0.375,0.465; 0.5,0.5;  0.625,0.535; 0.75,0.6; 0.875,0.7335; 1,1">
                                          <p:stCondLst>
                                            <p:cond delay="828"/>
                                          </p:stCondLst>
                                        </p:cTn>
                                        <p:tgtEl>
                                          <p:spTgt spid="44"/>
                                        </p:tgtEl>
                                        <p:attrNameLst>
                                          <p:attrName>ppt_y</p:attrName>
                                        </p:attrNameLst>
                                      </p:cBhvr>
                                      <p:tavLst>
                                        <p:tav tm="0" fmla="#ppt_y-sin(pi*$)/81">
                                          <p:val>
                                            <p:fltVal val="0"/>
                                          </p:val>
                                        </p:tav>
                                        <p:tav tm="100000">
                                          <p:val>
                                            <p:fltVal val="1"/>
                                          </p:val>
                                        </p:tav>
                                      </p:tavLst>
                                    </p:anim>
                                    <p:animScale>
                                      <p:cBhvr>
                                        <p:cTn id="54" dur="13">
                                          <p:stCondLst>
                                            <p:cond delay="325"/>
                                          </p:stCondLst>
                                        </p:cTn>
                                        <p:tgtEl>
                                          <p:spTgt spid="44"/>
                                        </p:tgtEl>
                                      </p:cBhvr>
                                      <p:to x="100000" y="60000"/>
                                    </p:animScale>
                                    <p:animScale>
                                      <p:cBhvr>
                                        <p:cTn id="55" dur="83" decel="50000">
                                          <p:stCondLst>
                                            <p:cond delay="338"/>
                                          </p:stCondLst>
                                        </p:cTn>
                                        <p:tgtEl>
                                          <p:spTgt spid="44"/>
                                        </p:tgtEl>
                                      </p:cBhvr>
                                      <p:to x="100000" y="100000"/>
                                    </p:animScale>
                                    <p:animScale>
                                      <p:cBhvr>
                                        <p:cTn id="56" dur="13">
                                          <p:stCondLst>
                                            <p:cond delay="656"/>
                                          </p:stCondLst>
                                        </p:cTn>
                                        <p:tgtEl>
                                          <p:spTgt spid="44"/>
                                        </p:tgtEl>
                                      </p:cBhvr>
                                      <p:to x="100000" y="80000"/>
                                    </p:animScale>
                                    <p:animScale>
                                      <p:cBhvr>
                                        <p:cTn id="57" dur="83" decel="50000">
                                          <p:stCondLst>
                                            <p:cond delay="669"/>
                                          </p:stCondLst>
                                        </p:cTn>
                                        <p:tgtEl>
                                          <p:spTgt spid="44"/>
                                        </p:tgtEl>
                                      </p:cBhvr>
                                      <p:to x="100000" y="100000"/>
                                    </p:animScale>
                                    <p:animScale>
                                      <p:cBhvr>
                                        <p:cTn id="58" dur="13">
                                          <p:stCondLst>
                                            <p:cond delay="821"/>
                                          </p:stCondLst>
                                        </p:cTn>
                                        <p:tgtEl>
                                          <p:spTgt spid="44"/>
                                        </p:tgtEl>
                                      </p:cBhvr>
                                      <p:to x="100000" y="90000"/>
                                    </p:animScale>
                                    <p:animScale>
                                      <p:cBhvr>
                                        <p:cTn id="59" dur="83" decel="50000">
                                          <p:stCondLst>
                                            <p:cond delay="834"/>
                                          </p:stCondLst>
                                        </p:cTn>
                                        <p:tgtEl>
                                          <p:spTgt spid="44"/>
                                        </p:tgtEl>
                                      </p:cBhvr>
                                      <p:to x="100000" y="100000"/>
                                    </p:animScale>
                                    <p:animScale>
                                      <p:cBhvr>
                                        <p:cTn id="60" dur="13">
                                          <p:stCondLst>
                                            <p:cond delay="904"/>
                                          </p:stCondLst>
                                        </p:cTn>
                                        <p:tgtEl>
                                          <p:spTgt spid="44"/>
                                        </p:tgtEl>
                                      </p:cBhvr>
                                      <p:to x="100000" y="95000"/>
                                    </p:animScale>
                                    <p:animScale>
                                      <p:cBhvr>
                                        <p:cTn id="61" dur="83" decel="50000">
                                          <p:stCondLst>
                                            <p:cond delay="917"/>
                                          </p:stCondLst>
                                        </p:cTn>
                                        <p:tgtEl>
                                          <p:spTgt spid="44"/>
                                        </p:tgtEl>
                                      </p:cBhvr>
                                      <p:to x="100000" y="100000"/>
                                    </p:animScale>
                                  </p:childTnLst>
                                </p:cTn>
                              </p:par>
                              <p:par>
                                <p:cTn id="62" presetID="10" presetClass="entr" presetSubtype="0" fill="hold" nodeType="withEffect">
                                  <p:stCondLst>
                                    <p:cond delay="0"/>
                                  </p:stCondLst>
                                  <p:childTnLst>
                                    <p:set>
                                      <p:cBhvr>
                                        <p:cTn id="63" dur="1" fill="hold">
                                          <p:stCondLst>
                                            <p:cond delay="0"/>
                                          </p:stCondLst>
                                        </p:cTn>
                                        <p:tgtEl>
                                          <p:spTgt spid="31">
                                            <p:txEl>
                                              <p:pRg st="2" end="2"/>
                                            </p:txEl>
                                          </p:spTgt>
                                        </p:tgtEl>
                                        <p:attrNameLst>
                                          <p:attrName>style.visibility</p:attrName>
                                        </p:attrNameLst>
                                      </p:cBhvr>
                                      <p:to>
                                        <p:strVal val="visible"/>
                                      </p:to>
                                    </p:set>
                                    <p:animEffect transition="in" filter="fade">
                                      <p:cBhvr>
                                        <p:cTn id="64" dur="1000"/>
                                        <p:tgtEl>
                                          <p:spTgt spid="31">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1">
                                            <p:txEl>
                                              <p:pRg st="3" end="3"/>
                                            </p:txEl>
                                          </p:spTgt>
                                        </p:tgtEl>
                                        <p:attrNameLst>
                                          <p:attrName>style.visibility</p:attrName>
                                        </p:attrNameLst>
                                      </p:cBhvr>
                                      <p:to>
                                        <p:strVal val="visible"/>
                                      </p:to>
                                    </p:set>
                                    <p:animEffect transition="in" filter="fade">
                                      <p:cBhvr>
                                        <p:cTn id="69" dur="1000"/>
                                        <p:tgtEl>
                                          <p:spTgt spid="31">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wipe(left)">
                                      <p:cBhvr>
                                        <p:cTn id="74" dur="1000"/>
                                        <p:tgtEl>
                                          <p:spTgt spid="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wipe(right)">
                                      <p:cBhvr>
                                        <p:cTn id="79" dur="1000"/>
                                        <p:tgtEl>
                                          <p:spTgt spid="9"/>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fade">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0" nodeType="clickEffect">
                                  <p:stCondLst>
                                    <p:cond delay="0"/>
                                  </p:stCondLst>
                                  <p:childTnLst>
                                    <p:animEffect transition="out" filter="fade">
                                      <p:cBhvr>
                                        <p:cTn id="89" dur="1000"/>
                                        <p:tgtEl>
                                          <p:spTgt spid="31">
                                            <p:txEl>
                                              <p:pRg st="0" end="0"/>
                                            </p:txEl>
                                          </p:spTgt>
                                        </p:tgtEl>
                                      </p:cBhvr>
                                    </p:animEffect>
                                    <p:set>
                                      <p:cBhvr>
                                        <p:cTn id="90" dur="1" fill="hold">
                                          <p:stCondLst>
                                            <p:cond delay="999"/>
                                          </p:stCondLst>
                                        </p:cTn>
                                        <p:tgtEl>
                                          <p:spTgt spid="31">
                                            <p:txEl>
                                              <p:pRg st="0" end="0"/>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31">
                                            <p:txEl>
                                              <p:pRg st="1" end="1"/>
                                            </p:txEl>
                                          </p:spTgt>
                                        </p:tgtEl>
                                      </p:cBhvr>
                                    </p:animEffect>
                                    <p:set>
                                      <p:cBhvr>
                                        <p:cTn id="93" dur="1" fill="hold">
                                          <p:stCondLst>
                                            <p:cond delay="999"/>
                                          </p:stCondLst>
                                        </p:cTn>
                                        <p:tgtEl>
                                          <p:spTgt spid="31">
                                            <p:txEl>
                                              <p:pRg st="1" end="1"/>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31">
                                            <p:txEl>
                                              <p:pRg st="2" end="2"/>
                                            </p:txEl>
                                          </p:spTgt>
                                        </p:tgtEl>
                                      </p:cBhvr>
                                    </p:animEffect>
                                    <p:set>
                                      <p:cBhvr>
                                        <p:cTn id="96" dur="1" fill="hold">
                                          <p:stCondLst>
                                            <p:cond delay="999"/>
                                          </p:stCondLst>
                                        </p:cTn>
                                        <p:tgtEl>
                                          <p:spTgt spid="31">
                                            <p:txEl>
                                              <p:pRg st="2" end="2"/>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31">
                                            <p:txEl>
                                              <p:pRg st="3" end="3"/>
                                            </p:txEl>
                                          </p:spTgt>
                                        </p:tgtEl>
                                      </p:cBhvr>
                                    </p:animEffect>
                                    <p:set>
                                      <p:cBhvr>
                                        <p:cTn id="99" dur="1" fill="hold">
                                          <p:stCondLst>
                                            <p:cond delay="999"/>
                                          </p:stCondLst>
                                        </p:cTn>
                                        <p:tgtEl>
                                          <p:spTgt spid="31">
                                            <p:txEl>
                                              <p:pRg st="3" end="3"/>
                                            </p:txEl>
                                          </p:spTgt>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33"/>
                                        </p:tgtEl>
                                      </p:cBhvr>
                                    </p:animEffect>
                                    <p:set>
                                      <p:cBhvr>
                                        <p:cTn id="102" dur="1" fill="hold">
                                          <p:stCondLst>
                                            <p:cond delay="999"/>
                                          </p:stCondLst>
                                        </p:cTn>
                                        <p:tgtEl>
                                          <p:spTgt spid="33"/>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9"/>
                                        </p:tgtEl>
                                      </p:cBhvr>
                                    </p:animEffect>
                                    <p:set>
                                      <p:cBhvr>
                                        <p:cTn id="105" dur="1" fill="hold">
                                          <p:stCondLst>
                                            <p:cond delay="999"/>
                                          </p:stCondLst>
                                        </p:cTn>
                                        <p:tgtEl>
                                          <p:spTgt spid="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8"/>
                                        </p:tgtEl>
                                      </p:cBhvr>
                                    </p:animEffect>
                                    <p:set>
                                      <p:cBhvr>
                                        <p:cTn id="108" dur="1" fill="hold">
                                          <p:stCondLst>
                                            <p:cond delay="999"/>
                                          </p:stCondLst>
                                        </p:cTn>
                                        <p:tgtEl>
                                          <p:spTgt spid="8"/>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45"/>
                                        </p:tgtEl>
                                      </p:cBhvr>
                                    </p:animEffect>
                                    <p:set>
                                      <p:cBhvr>
                                        <p:cTn id="111" dur="1" fill="hold">
                                          <p:stCondLst>
                                            <p:cond delay="999"/>
                                          </p:stCondLst>
                                        </p:cTn>
                                        <p:tgtEl>
                                          <p:spTgt spid="45"/>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1000"/>
                                        <p:tgtEl>
                                          <p:spTgt spid="37"/>
                                        </p:tgtEl>
                                      </p:cBhvr>
                                    </p:animEffect>
                                    <p:set>
                                      <p:cBhvr>
                                        <p:cTn id="114"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51" grpId="0" animBg="1"/>
      <p:bldP spid="44" grpId="0" animBg="1"/>
      <p:bldP spid="14" grpId="0" animBg="1"/>
      <p:bldP spid="33" grpId="0" animBg="1"/>
      <p:bldP spid="33" grpId="1" animBg="1"/>
      <p:bldP spid="31" grpId="0" build="allAtOnce"/>
      <p:bldP spid="15" grpId="0" build="allAtOnce" animBg="1"/>
      <p:bldP spid="45" grpId="0" animBg="1"/>
      <p:bldP spid="45" grpId="1" animBg="1"/>
      <p:bldP spid="37" grpId="0" animBg="1"/>
      <p:bldP spid="37" grpId="1"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9051369"/>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b="1" dirty="0" smtClean="0"/>
              <a:t>MILLY FRANCIS (1803-1848)</a:t>
            </a:r>
          </a:p>
          <a:p>
            <a:r>
              <a:rPr lang="en-US" sz="1600" dirty="0" smtClean="0"/>
              <a:t>	</a:t>
            </a:r>
            <a:r>
              <a:rPr lang="en-US" sz="1600" b="1" dirty="0" err="1" smtClean="0"/>
              <a:t>Milly</a:t>
            </a:r>
            <a:r>
              <a:rPr lang="en-US" sz="1600" b="1" dirty="0" smtClean="0"/>
              <a:t> Francis </a:t>
            </a:r>
            <a:r>
              <a:rPr lang="en-US" sz="1600" dirty="0" smtClean="0"/>
              <a:t>was born in the Upper Creek villages of Alabama in around </a:t>
            </a:r>
          </a:p>
          <a:p>
            <a:r>
              <a:rPr lang="en-US" sz="1600" dirty="0" smtClean="0"/>
              <a:t>1803. Although some writers have speculated that her name was really </a:t>
            </a:r>
            <a:r>
              <a:rPr lang="en-US" sz="1600" dirty="0" err="1" smtClean="0"/>
              <a:t>Malee</a:t>
            </a:r>
            <a:r>
              <a:rPr lang="en-US" sz="1600" dirty="0" smtClean="0"/>
              <a:t>, a</a:t>
            </a:r>
          </a:p>
          <a:p>
            <a:r>
              <a:rPr lang="en-US" sz="1600" dirty="0" smtClean="0"/>
              <a:t> Creek word, there is no evidence that this was the case.  </a:t>
            </a:r>
            <a:r>
              <a:rPr lang="en-US" sz="1600" dirty="0" err="1" smtClean="0"/>
              <a:t>Milly's</a:t>
            </a:r>
            <a:r>
              <a:rPr lang="en-US" sz="1600" dirty="0" smtClean="0"/>
              <a:t> father, Josiah Francis,</a:t>
            </a:r>
          </a:p>
          <a:p>
            <a:r>
              <a:rPr lang="en-US" sz="1600" dirty="0" smtClean="0"/>
              <a:t> gave all of his children English names and there is no reason to suppose that he did</a:t>
            </a:r>
          </a:p>
          <a:p>
            <a:r>
              <a:rPr lang="en-US" sz="1600" dirty="0" smtClean="0"/>
              <a:t> any different in her case.  </a:t>
            </a:r>
          </a:p>
          <a:p>
            <a:r>
              <a:rPr lang="en-US" sz="1600" dirty="0" smtClean="0"/>
              <a:t>	</a:t>
            </a:r>
            <a:r>
              <a:rPr lang="en-US" sz="1600" dirty="0" err="1" smtClean="0"/>
              <a:t>Milly's</a:t>
            </a:r>
            <a:r>
              <a:rPr lang="en-US" sz="1600" dirty="0" smtClean="0"/>
              <a:t> father, Josiah Francis, was the son of a white silversmith and trader</a:t>
            </a:r>
          </a:p>
          <a:p>
            <a:r>
              <a:rPr lang="en-US" sz="1600" dirty="0" smtClean="0"/>
              <a:t> and a Native American woman.  Josiah Francis is remembered as the Prophet Francis</a:t>
            </a:r>
          </a:p>
          <a:p>
            <a:r>
              <a:rPr lang="en-US" sz="1600" dirty="0" smtClean="0"/>
              <a:t> or </a:t>
            </a:r>
            <a:r>
              <a:rPr lang="en-US" sz="1600" dirty="0" err="1" smtClean="0"/>
              <a:t>Hillis</a:t>
            </a:r>
            <a:r>
              <a:rPr lang="en-US" sz="1600" dirty="0" smtClean="0"/>
              <a:t> </a:t>
            </a:r>
            <a:r>
              <a:rPr lang="en-US" sz="1600" dirty="0" err="1" smtClean="0"/>
              <a:t>Hadjo</a:t>
            </a:r>
            <a:r>
              <a:rPr lang="en-US" sz="1600" dirty="0" smtClean="0"/>
              <a:t>, the religious leader of the Red Stick movement in the Creek Nation. </a:t>
            </a:r>
          </a:p>
          <a:p>
            <a:r>
              <a:rPr lang="en-US" sz="1600" dirty="0" smtClean="0"/>
              <a:t> A relative and associate of the noted Creek leader Alexander McGillivray and a </a:t>
            </a:r>
          </a:p>
          <a:p>
            <a:r>
              <a:rPr lang="en-US" sz="1600" dirty="0" smtClean="0"/>
              <a:t>follower of the Shawnee prophet </a:t>
            </a:r>
            <a:r>
              <a:rPr lang="en-US" sz="1600" dirty="0" err="1" smtClean="0"/>
              <a:t>Tenskwatawa</a:t>
            </a:r>
            <a:r>
              <a:rPr lang="en-US" sz="1600" dirty="0" smtClean="0"/>
              <a:t>, he became known for his teachings </a:t>
            </a:r>
          </a:p>
          <a:p>
            <a:r>
              <a:rPr lang="en-US" sz="1600" dirty="0" smtClean="0"/>
              <a:t>of a return to traditional ways and Native American unity in the face of westward </a:t>
            </a:r>
          </a:p>
          <a:p>
            <a:r>
              <a:rPr lang="en-US" sz="1600" dirty="0" smtClean="0"/>
              <a:t>expansion by the whites.</a:t>
            </a:r>
          </a:p>
          <a:p>
            <a:r>
              <a:rPr lang="en-US" sz="1600" dirty="0" smtClean="0"/>
              <a:t>	These teachings helped spark the Creek civil war that eventually spilled </a:t>
            </a:r>
          </a:p>
          <a:p>
            <a:r>
              <a:rPr lang="en-US" sz="1600" dirty="0" smtClean="0"/>
              <a:t>over to the whites and became known to history as the Creek War of 1813-1814.  </a:t>
            </a:r>
          </a:p>
          <a:p>
            <a:r>
              <a:rPr lang="en-US" sz="1600" dirty="0" smtClean="0"/>
              <a:t>His teachings played a critical role in the outbreak of the Creek War of 1813-1814 and he led warriors against three white armies during that conflict.</a:t>
            </a:r>
          </a:p>
          <a:p>
            <a:r>
              <a:rPr lang="en-US" sz="1600" dirty="0" smtClean="0"/>
              <a:t>	In March of 1818, a remarkable incident took place on the banks of the Wakulla River in what is now Wakulla County, Florida.  A young Native American woman named </a:t>
            </a:r>
            <a:r>
              <a:rPr lang="en-US" sz="1600" dirty="0" err="1" smtClean="0"/>
              <a:t>Milly</a:t>
            </a:r>
            <a:r>
              <a:rPr lang="en-US" sz="1600" dirty="0" smtClean="0"/>
              <a:t> Francis, the daughter of a Creek prophet, saved the life of a Georgia militiaman named Duncan </a:t>
            </a:r>
            <a:r>
              <a:rPr lang="en-US" sz="1600" dirty="0" err="1" smtClean="0"/>
              <a:t>McCrimmon</a:t>
            </a:r>
            <a:r>
              <a:rPr lang="en-US" sz="1600" dirty="0" smtClean="0"/>
              <a:t>. The First Seminole War was then at its height and her act of courage captivated the nation. Within weeks she had rightfully been labeled "a new Pocahontas."</a:t>
            </a:r>
          </a:p>
          <a:p>
            <a:r>
              <a:rPr lang="en-US" sz="1600" dirty="0" smtClean="0"/>
              <a:t>	When Andrew Jackson finally overwhelmed the Creeks at the Battle of Horseshoe Bend on March 27, 1814, the Prophet fled to Florida with his family and surviving followers.  Armed and reinforced by the British, they continued to fight against Jackson and his soldiers until the end of the War of 1812. Homeless and hungry, Francis' followers (including </a:t>
            </a:r>
            <a:r>
              <a:rPr lang="en-US" sz="1600" dirty="0" err="1" smtClean="0"/>
              <a:t>Milly</a:t>
            </a:r>
            <a:r>
              <a:rPr lang="en-US" sz="1600" dirty="0" smtClean="0"/>
              <a:t>, her mother and sister) settled on the Wakulla River, built new homes and planted corn while the Prophet went to England to plead the case of his people with leaders there.</a:t>
            </a:r>
          </a:p>
          <a:p>
            <a:r>
              <a:rPr lang="en-US" sz="1600" dirty="0" smtClean="0"/>
              <a:t>	When he returned in 1817, Francis found that the fighting was far from over . A series of incidents that fall led to the outbreak of the First Seminole War, sparked when U.S. troops attacked the Creek village of </a:t>
            </a:r>
            <a:r>
              <a:rPr lang="en-US" sz="1600" dirty="0" err="1" smtClean="0"/>
              <a:t>Fowltown</a:t>
            </a:r>
            <a:r>
              <a:rPr lang="en-US" sz="1600" dirty="0" smtClean="0"/>
              <a:t> near today's Bainbridge, Georgia.  Francis and his followers joined the conflict and took part in several battles, although he remained hopeful that the British would intervene to save the Creeks and their Seminole allies</a:t>
            </a:r>
          </a:p>
          <a:p>
            <a:r>
              <a:rPr lang="en-US" sz="1600" dirty="0" smtClean="0"/>
              <a:t>	Ordered to the frontier, Andrew Jackson invaded Florida in March of 1818 and occupied the former site of a British post on the Apalachicola River where he built a new work named Fort Gadsden.  It was here, sometime in March, that a soldier from the Georgia militia wandered from camp and was captured by warriors loyal to the Prophet.</a:t>
            </a:r>
          </a:p>
          <a:p>
            <a:r>
              <a:rPr lang="en-US" sz="1600" dirty="0" smtClean="0"/>
              <a:t>	A resident of Milledgeville, Georgia, Duncan </a:t>
            </a:r>
            <a:r>
              <a:rPr lang="en-US" sz="1600" dirty="0" err="1" smtClean="0"/>
              <a:t>McCrimmon</a:t>
            </a:r>
            <a:r>
              <a:rPr lang="en-US" sz="1600" dirty="0" smtClean="0"/>
              <a:t> (sometimes spelled </a:t>
            </a:r>
            <a:r>
              <a:rPr lang="en-US" sz="1600" dirty="0" err="1" smtClean="0"/>
              <a:t>McRimmon</a:t>
            </a:r>
            <a:r>
              <a:rPr lang="en-US" sz="1600" dirty="0" smtClean="0"/>
              <a:t> or </a:t>
            </a:r>
            <a:r>
              <a:rPr lang="en-US" sz="1600" dirty="0" err="1" smtClean="0"/>
              <a:t>McKrimmon</a:t>
            </a:r>
            <a:r>
              <a:rPr lang="en-US" sz="1600" dirty="0" smtClean="0"/>
              <a:t>) was a member of a Scottish family that had settled in Georgia over the previous decades. Taken to the Prophet's village on the Wakulla, he was interrogated for information on the strength and intentions of Jackson's army.  His captors then prepared to execute him.</a:t>
            </a:r>
          </a:p>
          <a:p>
            <a:r>
              <a:rPr lang="en-US" sz="1600" dirty="0" smtClean="0"/>
              <a:t>	One of the warriors responsible for capturing </a:t>
            </a:r>
            <a:r>
              <a:rPr lang="en-US" sz="1600" dirty="0" err="1" smtClean="0"/>
              <a:t>McCrimmon</a:t>
            </a:r>
            <a:r>
              <a:rPr lang="en-US" sz="1600" dirty="0" smtClean="0"/>
              <a:t> had suffered the loss of two sisters in the Creek War.  Under the laws of the nation, he was expected to retaliate for their deaths by taking the lives of those responsible.  As a soldier, </a:t>
            </a:r>
            <a:r>
              <a:rPr lang="en-US" sz="1600" dirty="0" err="1" smtClean="0"/>
              <a:t>McCrimmon</a:t>
            </a:r>
            <a:r>
              <a:rPr lang="en-US" sz="1600" dirty="0" smtClean="0"/>
              <a:t> was an acceptable target for the warrior's revenge. When </a:t>
            </a:r>
            <a:r>
              <a:rPr lang="en-US" sz="1600" dirty="0" err="1" smtClean="0"/>
              <a:t>Milly</a:t>
            </a:r>
            <a:r>
              <a:rPr lang="en-US" sz="1600" dirty="0" smtClean="0"/>
              <a:t> realized what was happening, she pleaded with her father to save the young man's life. The Prophet explained that under Creek law the decision was beyond his authority.  He told </a:t>
            </a:r>
            <a:r>
              <a:rPr lang="en-US" sz="1600" dirty="0" err="1" smtClean="0"/>
              <a:t>Milly</a:t>
            </a:r>
            <a:r>
              <a:rPr lang="en-US" sz="1600" dirty="0" smtClean="0"/>
              <a:t> that </a:t>
            </a:r>
            <a:r>
              <a:rPr lang="en-US" sz="1600" dirty="0" err="1" smtClean="0"/>
              <a:t>McCrimmon's</a:t>
            </a:r>
            <a:r>
              <a:rPr lang="en-US" sz="1600" dirty="0" smtClean="0"/>
              <a:t> fate was in the hands of his captor, but also suggested that she speak with that warrior.   She did so and by her entreaties convinced the warrior that killing </a:t>
            </a:r>
            <a:r>
              <a:rPr lang="en-US" sz="1600" dirty="0" err="1" smtClean="0"/>
              <a:t>McCrimmon</a:t>
            </a:r>
            <a:r>
              <a:rPr lang="en-US" sz="1600" dirty="0" smtClean="0"/>
              <a:t> would serve no purpose.  The young man's death, she said, would not bring the warrior's sisters back to life.  Moved by her reasoning, he relented and agreed to spare the life of the young soldier.   </a:t>
            </a:r>
            <a:r>
              <a:rPr lang="en-US" sz="1600" dirty="0" err="1" smtClean="0"/>
              <a:t>McCrimmon</a:t>
            </a:r>
            <a:r>
              <a:rPr lang="en-US" sz="1600" dirty="0" smtClean="0"/>
              <a:t> was turned over to the Spanish at San Marcos de </a:t>
            </a:r>
            <a:r>
              <a:rPr lang="en-US" sz="1600" dirty="0" err="1" smtClean="0"/>
              <a:t>Apalache</a:t>
            </a:r>
            <a:r>
              <a:rPr lang="en-US" sz="1600" dirty="0" smtClean="0"/>
              <a:t> (Fort St. Marks) and was rescued by U.S. forces just days later. </a:t>
            </a:r>
          </a:p>
          <a:p>
            <a:r>
              <a:rPr lang="en-US" sz="1600" dirty="0" smtClean="0"/>
              <a:t>	</a:t>
            </a:r>
            <a:r>
              <a:rPr lang="en-US" sz="1600" dirty="0" err="1" smtClean="0"/>
              <a:t>Milly's</a:t>
            </a:r>
            <a:r>
              <a:rPr lang="en-US" sz="1600" dirty="0" smtClean="0"/>
              <a:t> father was not so lucky.  Captured when he went aboard the USS Thomas Shields, a U.S. Navy warship that had appeared off St. Marks, the Prophet Francis was turned over to the American army. Andrew Jackson had seized the fort of San Marcos from its Spanish garrison.   Sent ashore by the sailors who had thrown them in irons, Francis and a second Red Stick chief - </a:t>
            </a:r>
            <a:r>
              <a:rPr lang="en-US" sz="1600" dirty="0" err="1" smtClean="0"/>
              <a:t>Homathlemico</a:t>
            </a:r>
            <a:r>
              <a:rPr lang="en-US" sz="1600" dirty="0" smtClean="0"/>
              <a:t> - were hanged without trial just outside the gate of the fort.  </a:t>
            </a:r>
            <a:r>
              <a:rPr lang="en-US" sz="1600" dirty="0" err="1" smtClean="0"/>
              <a:t>Milly</a:t>
            </a:r>
            <a:r>
              <a:rPr lang="en-US" sz="1600" dirty="0" smtClean="0"/>
              <a:t> watched as her father died.  Jackson, however, was in his tent when the Prophet was killed and did not watch as his orders were carried out.</a:t>
            </a:r>
          </a:p>
          <a:p>
            <a:r>
              <a:rPr lang="en-US" sz="1600" dirty="0" smtClean="0"/>
              <a:t>	Ordered to Fort Gadsden to be supplied for their return to the Creek Nation in Alabama, </a:t>
            </a:r>
            <a:r>
              <a:rPr lang="en-US" sz="1600" dirty="0" err="1" smtClean="0"/>
              <a:t>Milly</a:t>
            </a:r>
            <a:r>
              <a:rPr lang="en-US" sz="1600" dirty="0" smtClean="0"/>
              <a:t> walked across today's Apalachicola National Forest with her mother and sister.  They took with them only what they could carry on their backs.  By the time they arrived there, the story of how she had rescued Duncan </a:t>
            </a:r>
            <a:r>
              <a:rPr lang="en-US" sz="1600" dirty="0" err="1" smtClean="0"/>
              <a:t>McCrimmon</a:t>
            </a:r>
            <a:r>
              <a:rPr lang="en-US" sz="1600" dirty="0" smtClean="0"/>
              <a:t> was spreading from newspaper to newspaper across the United States.  </a:t>
            </a:r>
            <a:r>
              <a:rPr lang="en-US" sz="1600" dirty="0" err="1" smtClean="0"/>
              <a:t>Milly</a:t>
            </a:r>
            <a:r>
              <a:rPr lang="en-US" sz="1600" dirty="0" smtClean="0"/>
              <a:t> was hailed by newspaper editors as a "New Pocahontas" and people far and wide sent money to help her family survive its desperate situation.</a:t>
            </a:r>
          </a:p>
          <a:p>
            <a:r>
              <a:rPr lang="en-US" sz="1600" dirty="0" smtClean="0"/>
              <a:t>	Having already returned to his home near Milledgeville, </a:t>
            </a:r>
            <a:r>
              <a:rPr lang="en-US" sz="1600" dirty="0" err="1" smtClean="0"/>
              <a:t>McCrimmon</a:t>
            </a:r>
            <a:r>
              <a:rPr lang="en-US" sz="1600" dirty="0" smtClean="0"/>
              <a:t> was entrusted with these funds and carried them with him as he went back down to Fort Gadsden.  Readers across the nation waited with anticipation to learn the results of his plan to propose marriage to the woman who had saved his life.  </a:t>
            </a:r>
            <a:r>
              <a:rPr lang="en-US" sz="1600" dirty="0" err="1" smtClean="0"/>
              <a:t>Milly</a:t>
            </a:r>
            <a:r>
              <a:rPr lang="en-US" sz="1600" dirty="0" smtClean="0"/>
              <a:t>, however, declined the offer, explaining that she had acted from feelings of humanity alone.  A Florida legend that she married </a:t>
            </a:r>
            <a:r>
              <a:rPr lang="en-US" sz="1600" dirty="0" err="1" smtClean="0"/>
              <a:t>McKrimmon</a:t>
            </a:r>
            <a:r>
              <a:rPr lang="en-US" sz="1600" dirty="0" smtClean="0"/>
              <a:t> and raised a family on the Suwannee River is just that, a legend.  In reality, </a:t>
            </a:r>
            <a:r>
              <a:rPr lang="en-US" sz="1600" dirty="0" err="1" smtClean="0"/>
              <a:t>Milly</a:t>
            </a:r>
            <a:r>
              <a:rPr lang="en-US" sz="1600" dirty="0" smtClean="0"/>
              <a:t> returned to the Creek Nation with her mother and sister.  She eventually married a Creek warrior, but he died of fever in 1836 while serving with the Creek Brigade against the Seminoles in Florida.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1836.  She arrived at Fort Gibson in present-day Oklahoma in January of 1838.  </a:t>
            </a:r>
          </a:p>
        </p:txBody>
      </p:sp>
      <p:pic>
        <p:nvPicPr>
          <p:cNvPr id="8" name="Picture 2" descr="Image result for native american creek child 1800"/>
          <p:cNvPicPr>
            <a:picLocks noChangeAspect="1" noChangeArrowheads="1"/>
          </p:cNvPicPr>
          <p:nvPr/>
        </p:nvPicPr>
        <p:blipFill>
          <a:blip r:embed="rId4"/>
          <a:srcRect l="47502" t="12670" r="8124" b="-997"/>
          <a:stretch>
            <a:fillRect/>
          </a:stretch>
        </p:blipFill>
        <p:spPr bwMode="auto">
          <a:xfrm>
            <a:off x="7162800" y="0"/>
            <a:ext cx="1981200" cy="4648200"/>
          </a:xfrm>
          <a:prstGeom prst="rect">
            <a:avLst/>
          </a:prstGeom>
          <a:noFill/>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srcRect l="39385" t="48437" r="9663" b="9375"/>
          <a:stretch>
            <a:fillRect/>
          </a:stretch>
        </p:blipFill>
        <p:spPr bwMode="auto">
          <a:xfrm>
            <a:off x="0" y="1143000"/>
            <a:ext cx="8839200" cy="4114800"/>
          </a:xfrm>
          <a:prstGeom prst="rect">
            <a:avLst/>
          </a:prstGeom>
          <a:noFill/>
          <a:ln w="9525">
            <a:noFill/>
            <a:miter lim="800000"/>
            <a:headEnd/>
            <a:tailEnd/>
          </a:ln>
          <a:effectLst/>
        </p:spPr>
      </p:pic>
      <p:sp>
        <p:nvSpPr>
          <p:cNvPr id="3" name="Rectangle 2"/>
          <p:cNvSpPr/>
          <p:nvPr/>
        </p:nvSpPr>
        <p:spPr>
          <a:xfrm>
            <a:off x="0" y="0"/>
            <a:ext cx="9144000" cy="1477328"/>
          </a:xfrm>
          <a:prstGeom prst="rect">
            <a:avLst/>
          </a:prstGeom>
        </p:spPr>
        <p:txBody>
          <a:bodyPr wrap="square">
            <a:spAutoFit/>
          </a:bodyPr>
          <a:lstStyle/>
          <a:p>
            <a:r>
              <a:rPr lang="en-US" dirty="0" smtClean="0"/>
              <a:t>https://books.google.com/books?id=7AQ5nT1ozrQC&amp;pg=PA106&amp;lpg=PA106&amp;dq=lt+colonel+matthew+arbuckle+at+fort+gadsden&amp;source=bl&amp;ots=5DYbY9gN1Y&amp;sig=S19KSFfAOfAvG4wHk_1FQxHUlQY&amp;hl=en&amp;sa=X&amp;ved=0ahUKEwjZ5LzC6r7ZAhUDRKwKHbIwDeQQ6AEINjAC#v=onepage&amp;q=lt%20colonel%20matthew%20arbuckle%20at%20fort%20gadsden&amp;f=false</a:t>
            </a:r>
          </a:p>
          <a:p>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876800"/>
            <a:ext cx="5638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0" y="4419600"/>
            <a:ext cx="5943600" cy="523220"/>
          </a:xfrm>
          <a:prstGeom prst="rect">
            <a:avLst/>
          </a:prstGeom>
          <a:solidFill>
            <a:schemeClr val="bg1"/>
          </a:solidFill>
        </p:spPr>
        <p:txBody>
          <a:bodyPr wrap="square" rtlCol="0">
            <a:spAutoFit/>
          </a:bodyPr>
          <a:lstStyle/>
          <a:p>
            <a:r>
              <a:rPr lang="en-US" sz="2800" b="1" dirty="0" smtClean="0"/>
              <a:t>Alabama Emigrating Co handles travel</a:t>
            </a:r>
          </a:p>
        </p:txBody>
      </p:sp>
      <p:sp>
        <p:nvSpPr>
          <p:cNvPr id="35" name="Freeform 34"/>
          <p:cNvSpPr/>
          <p:nvPr/>
        </p:nvSpPr>
        <p:spPr>
          <a:xfrm>
            <a:off x="3233057" y="3135086"/>
            <a:ext cx="734786" cy="204107"/>
          </a:xfrm>
          <a:custGeom>
            <a:avLst/>
            <a:gdLst>
              <a:gd name="connsiteX0" fmla="*/ 734786 w 734786"/>
              <a:gd name="connsiteY0" fmla="*/ 179614 h 204107"/>
              <a:gd name="connsiteX1" fmla="*/ 489857 w 734786"/>
              <a:gd name="connsiteY1" fmla="*/ 195943 h 204107"/>
              <a:gd name="connsiteX2" fmla="*/ 228600 w 734786"/>
              <a:gd name="connsiteY2" fmla="*/ 130628 h 204107"/>
              <a:gd name="connsiteX3" fmla="*/ 0 w 734786"/>
              <a:gd name="connsiteY3" fmla="*/ 0 h 204107"/>
            </a:gdLst>
            <a:ahLst/>
            <a:cxnLst>
              <a:cxn ang="0">
                <a:pos x="connsiteX0" y="connsiteY0"/>
              </a:cxn>
              <a:cxn ang="0">
                <a:pos x="connsiteX1" y="connsiteY1"/>
              </a:cxn>
              <a:cxn ang="0">
                <a:pos x="connsiteX2" y="connsiteY2"/>
              </a:cxn>
              <a:cxn ang="0">
                <a:pos x="connsiteX3" y="connsiteY3"/>
              </a:cxn>
            </a:cxnLst>
            <a:rect l="l" t="t" r="r" b="b"/>
            <a:pathLst>
              <a:path w="734786" h="204107">
                <a:moveTo>
                  <a:pt x="734786" y="179614"/>
                </a:moveTo>
                <a:cubicBezTo>
                  <a:pt x="654503" y="191860"/>
                  <a:pt x="574221" y="204107"/>
                  <a:pt x="489857" y="195943"/>
                </a:cubicBezTo>
                <a:cubicBezTo>
                  <a:pt x="405493" y="187779"/>
                  <a:pt x="310243" y="163285"/>
                  <a:pt x="228600" y="130628"/>
                </a:cubicBezTo>
                <a:cubicBezTo>
                  <a:pt x="146957" y="97971"/>
                  <a:pt x="43543" y="24493"/>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t>Tallassee</a:t>
            </a:r>
          </a:p>
        </p:txBody>
      </p:sp>
      <p:sp>
        <p:nvSpPr>
          <p:cNvPr id="44" name="5-Point Star 43"/>
          <p:cNvSpPr/>
          <p:nvPr/>
        </p:nvSpPr>
        <p:spPr>
          <a:xfrm>
            <a:off x="8001000" y="49530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p:cNvSpPr txBox="1"/>
          <p:nvPr/>
        </p:nvSpPr>
        <p:spPr>
          <a:xfrm>
            <a:off x="762000" y="4892040"/>
            <a:ext cx="4987456" cy="1815882"/>
          </a:xfrm>
          <a:prstGeom prst="rect">
            <a:avLst/>
          </a:prstGeom>
          <a:noFill/>
        </p:spPr>
        <p:txBody>
          <a:bodyPr wrap="none" rtlCol="0">
            <a:spAutoFit/>
          </a:bodyPr>
          <a:lstStyle/>
          <a:p>
            <a:pPr>
              <a:buFontTx/>
              <a:buChar char="-"/>
            </a:pPr>
            <a:r>
              <a:rPr lang="en-US" sz="2800" b="1" dirty="0" smtClean="0"/>
              <a:t> provide guidance along trail</a:t>
            </a:r>
          </a:p>
          <a:p>
            <a:pPr>
              <a:buFontTx/>
              <a:buChar char="-"/>
            </a:pPr>
            <a:r>
              <a:rPr lang="en-US" sz="2800" b="1" dirty="0" smtClean="0"/>
              <a:t> arrange way-stations</a:t>
            </a:r>
          </a:p>
          <a:p>
            <a:pPr>
              <a:buFontTx/>
              <a:buChar char="-"/>
            </a:pPr>
            <a:r>
              <a:rPr lang="en-US" sz="2800" b="1" dirty="0" smtClean="0"/>
              <a:t> arrange food, </a:t>
            </a:r>
            <a:r>
              <a:rPr lang="en-US" sz="2800" b="1" dirty="0" err="1" smtClean="0"/>
              <a:t>foder</a:t>
            </a:r>
            <a:r>
              <a:rPr lang="en-US" sz="2800" b="1" dirty="0" smtClean="0"/>
              <a:t>, fire wood</a:t>
            </a:r>
          </a:p>
          <a:p>
            <a:pPr>
              <a:buFontTx/>
              <a:buChar char="-"/>
            </a:pPr>
            <a:r>
              <a:rPr lang="en-US" sz="2800" b="1" dirty="0" smtClean="0"/>
              <a:t> paid per/traveler by U.S. </a:t>
            </a:r>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
        <p:nvSpPr>
          <p:cNvPr id="34" name="Rounded Rectangle 33"/>
          <p:cNvSpPr/>
          <p:nvPr/>
        </p:nvSpPr>
        <p:spPr>
          <a:xfrm>
            <a:off x="914400" y="6190488"/>
            <a:ext cx="2743200" cy="475488"/>
          </a:xfrm>
          <a:prstGeom prst="roundRect">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524000" y="4837176"/>
            <a:ext cx="1981200" cy="1588"/>
          </a:xfrm>
          <a:prstGeom prst="line">
            <a:avLst/>
          </a:prstGeom>
          <a:ln w="76200">
            <a:solidFill>
              <a:srgbClr val="FF0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524000" y="3893403"/>
            <a:ext cx="470000" cy="830997"/>
          </a:xfrm>
          <a:prstGeom prst="rect">
            <a:avLst/>
          </a:prstGeom>
          <a:noFill/>
        </p:spPr>
        <p:txBody>
          <a:bodyPr wrap="none" rtlCol="0">
            <a:spAutoFit/>
          </a:bodyPr>
          <a:lstStyle/>
          <a:p>
            <a:pPr algn="ctr"/>
            <a:r>
              <a:rPr lang="en-US" sz="4800" b="1" dirty="0" smtClean="0">
                <a:solidFill>
                  <a:srgbClr val="FF0000"/>
                </a:solidFill>
                <a:effectLst>
                  <a:outerShdw dist="38100" dir="7200000" algn="ctr" rotWithShape="0">
                    <a:schemeClr val="tx1"/>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Effect transition="in" filter="fade">
                                      <p:cBhvr>
                                        <p:cTn id="14" dur="1000"/>
                                        <p:tgtEl>
                                          <p:spTgt spid="41"/>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10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0">
                                            <p:txEl>
                                              <p:pRg st="0" end="0"/>
                                            </p:txEl>
                                          </p:spTgt>
                                        </p:tgtEl>
                                        <p:attrNameLst>
                                          <p:attrName>style.visibility</p:attrName>
                                        </p:attrNameLst>
                                      </p:cBhvr>
                                      <p:to>
                                        <p:strVal val="visible"/>
                                      </p:to>
                                    </p:set>
                                    <p:animEffect transition="in" filter="fade">
                                      <p:cBhvr>
                                        <p:cTn id="23" dur="1000"/>
                                        <p:tgtEl>
                                          <p:spTgt spid="40">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0">
                                            <p:txEl>
                                              <p:pRg st="1" end="1"/>
                                            </p:txEl>
                                          </p:spTgt>
                                        </p:tgtEl>
                                        <p:attrNameLst>
                                          <p:attrName>style.visibility</p:attrName>
                                        </p:attrNameLst>
                                      </p:cBhvr>
                                      <p:to>
                                        <p:strVal val="visible"/>
                                      </p:to>
                                    </p:set>
                                    <p:animEffect transition="in" filter="fade">
                                      <p:cBhvr>
                                        <p:cTn id="31" dur="1000"/>
                                        <p:tgtEl>
                                          <p:spTgt spid="4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0">
                                            <p:txEl>
                                              <p:pRg st="2" end="2"/>
                                            </p:txEl>
                                          </p:spTgt>
                                        </p:tgtEl>
                                        <p:attrNameLst>
                                          <p:attrName>style.visibility</p:attrName>
                                        </p:attrNameLst>
                                      </p:cBhvr>
                                      <p:to>
                                        <p:strVal val="visible"/>
                                      </p:to>
                                    </p:set>
                                    <p:animEffect transition="in" filter="fade">
                                      <p:cBhvr>
                                        <p:cTn id="36" dur="1000"/>
                                        <p:tgtEl>
                                          <p:spTgt spid="4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xEl>
                                              <p:pRg st="3" end="3"/>
                                            </p:txEl>
                                          </p:spTgt>
                                        </p:tgtEl>
                                        <p:attrNameLst>
                                          <p:attrName>style.visibility</p:attrName>
                                        </p:attrNameLst>
                                      </p:cBhvr>
                                      <p:to>
                                        <p:strVal val="visible"/>
                                      </p:to>
                                    </p:set>
                                    <p:animEffect transition="in" filter="fade">
                                      <p:cBhvr>
                                        <p:cTn id="41" dur="1000"/>
                                        <p:tgtEl>
                                          <p:spTgt spid="4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grpId="1" nodeType="clickEffect">
                                  <p:stCondLst>
                                    <p:cond delay="0"/>
                                  </p:stCondLst>
                                  <p:childTnLst>
                                    <p:animMotion origin="layout" path="M -1.11111E-6 -7.40741E-7 L -0.13403 0.3162 " pathEditMode="relative" rAng="0" ptsTypes="AA">
                                      <p:cBhvr>
                                        <p:cTn id="45" dur="1000" fill="hold"/>
                                        <p:tgtEl>
                                          <p:spTgt spid="41"/>
                                        </p:tgtEl>
                                        <p:attrNameLst>
                                          <p:attrName>ppt_x</p:attrName>
                                          <p:attrName>ppt_y</p:attrName>
                                        </p:attrNameLst>
                                      </p:cBhvr>
                                      <p:rCtr x="-67" y="158"/>
                                    </p:animMotion>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10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2" nodeType="clickEffect">
                                  <p:stCondLst>
                                    <p:cond delay="0"/>
                                  </p:stCondLst>
                                  <p:childTnLst>
                                    <p:animEffect transition="out" filter="fade">
                                      <p:cBhvr>
                                        <p:cTn id="53" dur="500"/>
                                        <p:tgtEl>
                                          <p:spTgt spid="41"/>
                                        </p:tgtEl>
                                      </p:cBhvr>
                                    </p:animEffect>
                                    <p:set>
                                      <p:cBhvr>
                                        <p:cTn id="54" dur="1" fill="hold">
                                          <p:stCondLst>
                                            <p:cond delay="499"/>
                                          </p:stCondLst>
                                        </p:cTn>
                                        <p:tgtEl>
                                          <p:spTgt spid="4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40">
                                            <p:txEl>
                                              <p:pRg st="0" end="0"/>
                                            </p:txEl>
                                          </p:spTgt>
                                        </p:tgtEl>
                                      </p:cBhvr>
                                    </p:animEffect>
                                    <p:set>
                                      <p:cBhvr>
                                        <p:cTn id="60" dur="1" fill="hold">
                                          <p:stCondLst>
                                            <p:cond delay="499"/>
                                          </p:stCondLst>
                                        </p:cTn>
                                        <p:tgtEl>
                                          <p:spTgt spid="40">
                                            <p:txEl>
                                              <p:pRg st="0" end="0"/>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40">
                                            <p:txEl>
                                              <p:pRg st="1" end="1"/>
                                            </p:txEl>
                                          </p:spTgt>
                                        </p:tgtEl>
                                      </p:cBhvr>
                                    </p:animEffect>
                                    <p:set>
                                      <p:cBhvr>
                                        <p:cTn id="63" dur="1" fill="hold">
                                          <p:stCondLst>
                                            <p:cond delay="499"/>
                                          </p:stCondLst>
                                        </p:cTn>
                                        <p:tgtEl>
                                          <p:spTgt spid="40">
                                            <p:txEl>
                                              <p:pRg st="1" end="1"/>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40">
                                            <p:txEl>
                                              <p:pRg st="2" end="2"/>
                                            </p:txEl>
                                          </p:spTgt>
                                        </p:tgtEl>
                                      </p:cBhvr>
                                    </p:animEffect>
                                    <p:set>
                                      <p:cBhvr>
                                        <p:cTn id="66" dur="1" fill="hold">
                                          <p:stCondLst>
                                            <p:cond delay="499"/>
                                          </p:stCondLst>
                                        </p:cTn>
                                        <p:tgtEl>
                                          <p:spTgt spid="40">
                                            <p:txEl>
                                              <p:pRg st="2" end="2"/>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40">
                                            <p:txEl>
                                              <p:pRg st="3" end="3"/>
                                            </p:txEl>
                                          </p:spTgt>
                                        </p:tgtEl>
                                      </p:cBhvr>
                                    </p:animEffect>
                                    <p:set>
                                      <p:cBhvr>
                                        <p:cTn id="69" dur="1" fill="hold">
                                          <p:stCondLst>
                                            <p:cond delay="499"/>
                                          </p:stCondLst>
                                        </p:cTn>
                                        <p:tgtEl>
                                          <p:spTgt spid="40">
                                            <p:txEl>
                                              <p:pRg st="3" end="3"/>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34"/>
                                        </p:tgtEl>
                                      </p:cBhvr>
                                    </p:animEffect>
                                    <p:set>
                                      <p:cBhvr>
                                        <p:cTn id="72"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1" grpId="0" animBg="1"/>
      <p:bldP spid="40" grpId="0" build="allAtOnce"/>
      <p:bldP spid="34" grpId="0" animBg="1"/>
      <p:bldP spid="34" grpId="1" animBg="1"/>
      <p:bldP spid="41" grpId="0"/>
      <p:bldP spid="41" grpId="1"/>
      <p:bldP spid="41" grpId="2"/>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233057" y="3135086"/>
            <a:ext cx="734786" cy="204107"/>
          </a:xfrm>
          <a:custGeom>
            <a:avLst/>
            <a:gdLst>
              <a:gd name="connsiteX0" fmla="*/ 734786 w 734786"/>
              <a:gd name="connsiteY0" fmla="*/ 179614 h 204107"/>
              <a:gd name="connsiteX1" fmla="*/ 489857 w 734786"/>
              <a:gd name="connsiteY1" fmla="*/ 195943 h 204107"/>
              <a:gd name="connsiteX2" fmla="*/ 228600 w 734786"/>
              <a:gd name="connsiteY2" fmla="*/ 130628 h 204107"/>
              <a:gd name="connsiteX3" fmla="*/ 0 w 734786"/>
              <a:gd name="connsiteY3" fmla="*/ 0 h 204107"/>
            </a:gdLst>
            <a:ahLst/>
            <a:cxnLst>
              <a:cxn ang="0">
                <a:pos x="connsiteX0" y="connsiteY0"/>
              </a:cxn>
              <a:cxn ang="0">
                <a:pos x="connsiteX1" y="connsiteY1"/>
              </a:cxn>
              <a:cxn ang="0">
                <a:pos x="connsiteX2" y="connsiteY2"/>
              </a:cxn>
              <a:cxn ang="0">
                <a:pos x="connsiteX3" y="connsiteY3"/>
              </a:cxn>
            </a:cxnLst>
            <a:rect l="l" t="t" r="r" b="b"/>
            <a:pathLst>
              <a:path w="734786" h="204107">
                <a:moveTo>
                  <a:pt x="734786" y="179614"/>
                </a:moveTo>
                <a:cubicBezTo>
                  <a:pt x="654503" y="191860"/>
                  <a:pt x="574221" y="204107"/>
                  <a:pt x="489857" y="195943"/>
                </a:cubicBezTo>
                <a:cubicBezTo>
                  <a:pt x="405493" y="187779"/>
                  <a:pt x="310243" y="163285"/>
                  <a:pt x="228600" y="130628"/>
                </a:cubicBezTo>
                <a:cubicBezTo>
                  <a:pt x="146957" y="97971"/>
                  <a:pt x="43543" y="24493"/>
                  <a:pt x="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t>Tallassee</a:t>
            </a:r>
          </a:p>
        </p:txBody>
      </p:sp>
      <p:sp>
        <p:nvSpPr>
          <p:cNvPr id="47" name="TextBox 46"/>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blurRad="50800" dist="50800" dir="5400000" algn="ctr" rotWithShape="0">
                    <a:schemeClr val="tx1"/>
                  </a:outerShdw>
                </a:effectLst>
              </a:rPr>
              <a:t>Memphis</a:t>
            </a:r>
          </a:p>
        </p:txBody>
      </p:sp>
      <p:sp>
        <p:nvSpPr>
          <p:cNvPr id="44" name="5-Point Star 43"/>
          <p:cNvSpPr/>
          <p:nvPr/>
        </p:nvSpPr>
        <p:spPr>
          <a:xfrm>
            <a:off x="8001000" y="4953000"/>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4"/>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5"/>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6"/>
            <a:srcRect l="14667" t="9153" r="18424" b="35927"/>
            <a:stretch>
              <a:fillRect/>
            </a:stretch>
          </p:blipFill>
          <p:spPr bwMode="auto">
            <a:xfrm>
              <a:off x="6324600" y="4866860"/>
              <a:ext cx="1219200" cy="1457740"/>
            </a:xfrm>
            <a:prstGeom prst="rect">
              <a:avLst/>
            </a:prstGeom>
            <a:noFill/>
          </p:spPr>
        </p:pic>
      </p:grpSp>
      <p:sp>
        <p:nvSpPr>
          <p:cNvPr id="34" name="TextBox 33"/>
          <p:cNvSpPr txBox="1"/>
          <p:nvPr/>
        </p:nvSpPr>
        <p:spPr>
          <a:xfrm>
            <a:off x="0" y="4419600"/>
            <a:ext cx="5943600" cy="523220"/>
          </a:xfrm>
          <a:prstGeom prst="rect">
            <a:avLst/>
          </a:prstGeom>
          <a:solidFill>
            <a:schemeClr val="bg1"/>
          </a:solidFill>
        </p:spPr>
        <p:txBody>
          <a:bodyPr wrap="square" rtlCol="0">
            <a:spAutoFit/>
          </a:bodyPr>
          <a:lstStyle/>
          <a:p>
            <a:r>
              <a:rPr lang="en-US" sz="2800" b="1" dirty="0" smtClean="0"/>
              <a:t>Alabama Emigrating Co handles travel</a:t>
            </a:r>
          </a:p>
        </p:txBody>
      </p:sp>
      <p:sp>
        <p:nvSpPr>
          <p:cNvPr id="37" name="Rectangle 36"/>
          <p:cNvSpPr/>
          <p:nvPr/>
        </p:nvSpPr>
        <p:spPr>
          <a:xfrm>
            <a:off x="0" y="4876800"/>
            <a:ext cx="56388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p:cNvSpPr txBox="1"/>
          <p:nvPr/>
        </p:nvSpPr>
        <p:spPr>
          <a:xfrm>
            <a:off x="0" y="4419600"/>
            <a:ext cx="6248400" cy="2246769"/>
          </a:xfrm>
          <a:prstGeom prst="rect">
            <a:avLst/>
          </a:prstGeom>
          <a:noFill/>
        </p:spPr>
        <p:txBody>
          <a:bodyPr wrap="square" rtlCol="0">
            <a:spAutoFit/>
          </a:bodyPr>
          <a:lstStyle/>
          <a:p>
            <a:endParaRPr lang="en-US" sz="2800" b="1" dirty="0" smtClean="0"/>
          </a:p>
          <a:p>
            <a:pPr lvl="1">
              <a:buFont typeface="Arial" pitchFamily="34" charset="0"/>
              <a:buChar char="•"/>
            </a:pPr>
            <a:r>
              <a:rPr lang="en-US" sz="2800" b="1" dirty="0" smtClean="0"/>
              <a:t> depart camp whether ready or not</a:t>
            </a:r>
          </a:p>
          <a:p>
            <a:pPr lvl="1">
              <a:buFont typeface="Arial" pitchFamily="34" charset="0"/>
              <a:buChar char="•"/>
            </a:pPr>
            <a:r>
              <a:rPr lang="en-US" sz="2800" b="1" dirty="0" smtClean="0"/>
              <a:t> forced marches of 20 miles/day</a:t>
            </a:r>
          </a:p>
          <a:p>
            <a:pPr lvl="1">
              <a:buFont typeface="Arial" pitchFamily="34" charset="0"/>
              <a:buChar char="•"/>
            </a:pPr>
            <a:r>
              <a:rPr lang="en-US" sz="2800" b="1" dirty="0" smtClean="0"/>
              <a:t> leave stragglers strung along route</a:t>
            </a:r>
          </a:p>
          <a:p>
            <a:pPr lvl="1">
              <a:buFont typeface="Arial" pitchFamily="34" charset="0"/>
              <a:buChar char="•"/>
            </a:pPr>
            <a:r>
              <a:rPr lang="en-US" sz="2800" b="1" dirty="0" smtClean="0"/>
              <a:t> October 9: most arrive Memphis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1.38889E-6 -2.59259E-6 C -0.02309 -0.01041 -0.00695 -0.00463 -0.05 -0.00717 C -0.06702 -0.00972 -0.08333 -0.01365 -0.1 -0.01898 C -0.10295 -0.03102 -0.10677 -0.04213 -0.1125 -0.05231 C -0.11754 -0.07291 -0.1382 -0.06643 -0.15174 -0.06898 C -0.16233 -0.08981 -0.1599 -0.12129 -0.16077 -0.14514 C -0.16267 -0.19213 -0.16285 -0.23403 -0.18212 -0.27384 C -0.18438 -0.28518 -0.1849 -0.28935 -0.19115 -0.29768 C -0.19462 -0.31203 -0.21111 -0.32361 -0.21962 -0.33102 C -0.23351 -0.34328 -0.27674 -0.34953 -0.29288 -0.35231 C -0.30208 -0.35671 -0.31267 -0.35602 -0.32153 -0.3618 C -0.3375 -0.37245 -0.32344 -0.36643 -0.3375 -0.37153 C -0.33993 -0.3706 -0.34219 -0.36967 -0.34462 -0.36898 C -0.34827 -0.36805 -0.35538 -0.36666 -0.35538 -0.36643 " pathEditMode="relative" rAng="0" ptsTypes="fffffffffffffA">
                                      <p:cBhvr>
                                        <p:cTn id="6" dur="8000" fill="hold"/>
                                        <p:tgtEl>
                                          <p:spTgt spid="44"/>
                                        </p:tgtEl>
                                        <p:attrNameLst>
                                          <p:attrName>ppt_x</p:attrName>
                                          <p:attrName>ppt_y</p:attrName>
                                        </p:attrNameLst>
                                      </p:cBhvr>
                                      <p:rCtr x="-178" y="-186"/>
                                    </p:animMotion>
                                  </p:childTnLst>
                                </p:cTn>
                              </p:par>
                              <p:par>
                                <p:cTn id="7" presetID="10"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animEffect transition="in" filter="fade">
                                      <p:cBhvr>
                                        <p:cTn id="9" dur="1000"/>
                                        <p:tgtEl>
                                          <p:spTgt spid="31">
                                            <p:txEl>
                                              <p:pRg st="1" end="1"/>
                                            </p:txEl>
                                          </p:spTgt>
                                        </p:tgtEl>
                                      </p:cBhvr>
                                    </p:animEffect>
                                  </p:childTnLst>
                                </p:cTn>
                              </p:par>
                              <p:par>
                                <p:cTn id="10" presetID="10" presetClass="entr" presetSubtype="0" fill="hold" nodeType="withEffect">
                                  <p:stCondLst>
                                    <p:cond delay="2500"/>
                                  </p:stCondLst>
                                  <p:childTnLst>
                                    <p:set>
                                      <p:cBhvr>
                                        <p:cTn id="11" dur="1" fill="hold">
                                          <p:stCondLst>
                                            <p:cond delay="0"/>
                                          </p:stCondLst>
                                        </p:cTn>
                                        <p:tgtEl>
                                          <p:spTgt spid="31">
                                            <p:txEl>
                                              <p:pRg st="2" end="2"/>
                                            </p:txEl>
                                          </p:spTgt>
                                        </p:tgtEl>
                                        <p:attrNameLst>
                                          <p:attrName>style.visibility</p:attrName>
                                        </p:attrNameLst>
                                      </p:cBhvr>
                                      <p:to>
                                        <p:strVal val="visible"/>
                                      </p:to>
                                    </p:set>
                                    <p:animEffect transition="in" filter="fade">
                                      <p:cBhvr>
                                        <p:cTn id="12" dur="1000"/>
                                        <p:tgtEl>
                                          <p:spTgt spid="31">
                                            <p:txEl>
                                              <p:pRg st="2" end="2"/>
                                            </p:txEl>
                                          </p:spTgt>
                                        </p:tgtEl>
                                      </p:cBhvr>
                                    </p:animEffect>
                                  </p:childTnLst>
                                </p:cTn>
                              </p:par>
                              <p:par>
                                <p:cTn id="13" presetID="10" presetClass="entr" presetSubtype="0" fill="hold" nodeType="withEffect">
                                  <p:stCondLst>
                                    <p:cond delay="5500"/>
                                  </p:stCondLst>
                                  <p:childTnLst>
                                    <p:set>
                                      <p:cBhvr>
                                        <p:cTn id="14" dur="1" fill="hold">
                                          <p:stCondLst>
                                            <p:cond delay="0"/>
                                          </p:stCondLst>
                                        </p:cTn>
                                        <p:tgtEl>
                                          <p:spTgt spid="31">
                                            <p:txEl>
                                              <p:pRg st="3" end="3"/>
                                            </p:txEl>
                                          </p:spTgt>
                                        </p:tgtEl>
                                        <p:attrNameLst>
                                          <p:attrName>style.visibility</p:attrName>
                                        </p:attrNameLst>
                                      </p:cBhvr>
                                      <p:to>
                                        <p:strVal val="visible"/>
                                      </p:to>
                                    </p:set>
                                    <p:animEffect transition="in" filter="fade">
                                      <p:cBhvr>
                                        <p:cTn id="15" dur="1000"/>
                                        <p:tgtEl>
                                          <p:spTgt spid="31">
                                            <p:txEl>
                                              <p:pRg st="3" end="3"/>
                                            </p:txEl>
                                          </p:spTgt>
                                        </p:tgtEl>
                                      </p:cBhvr>
                                    </p:animEffect>
                                  </p:childTnLst>
                                </p:cTn>
                              </p:par>
                              <p:par>
                                <p:cTn id="16" presetID="10" presetClass="entr" presetSubtype="0" fill="hold" nodeType="withEffect">
                                  <p:stCondLst>
                                    <p:cond delay="8000"/>
                                  </p:stCondLst>
                                  <p:childTnLst>
                                    <p:set>
                                      <p:cBhvr>
                                        <p:cTn id="17" dur="1" fill="hold">
                                          <p:stCondLst>
                                            <p:cond delay="0"/>
                                          </p:stCondLst>
                                        </p:cTn>
                                        <p:tgtEl>
                                          <p:spTgt spid="31">
                                            <p:txEl>
                                              <p:pRg st="4" end="4"/>
                                            </p:txEl>
                                          </p:spTgt>
                                        </p:tgtEl>
                                        <p:attrNameLst>
                                          <p:attrName>style.visibility</p:attrName>
                                        </p:attrNameLst>
                                      </p:cBhvr>
                                      <p:to>
                                        <p:strVal val="visible"/>
                                      </p:to>
                                    </p:set>
                                    <p:animEffect transition="in" filter="fade">
                                      <p:cBhvr>
                                        <p:cTn id="18" dur="1000"/>
                                        <p:tgtEl>
                                          <p:spTgt spid="31">
                                            <p:txEl>
                                              <p:pRg st="4" end="4"/>
                                            </p:txEl>
                                          </p:spTgt>
                                        </p:tgtEl>
                                      </p:cBhvr>
                                    </p:animEffect>
                                  </p:childTnLst>
                                </p:cTn>
                              </p:par>
                              <p:par>
                                <p:cTn id="19" presetID="53" presetClass="entr" presetSubtype="0" fill="hold" grpId="0" nodeType="withEffect">
                                  <p:stCondLst>
                                    <p:cond delay="800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Effect transition="in" filter="fade">
                                      <p:cBhvr>
                                        <p:cTn id="23" dur="10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1000"/>
                                        <p:tgtEl>
                                          <p:spTgt spid="31">
                                            <p:txEl>
                                              <p:pRg st="1" end="1"/>
                                            </p:txEl>
                                          </p:spTgt>
                                        </p:tgtEl>
                                      </p:cBhvr>
                                    </p:animEffect>
                                    <p:set>
                                      <p:cBhvr>
                                        <p:cTn id="28" dur="1" fill="hold">
                                          <p:stCondLst>
                                            <p:cond delay="999"/>
                                          </p:stCondLst>
                                        </p:cTn>
                                        <p:tgtEl>
                                          <p:spTgt spid="31">
                                            <p:txEl>
                                              <p:pRg st="1" end="1"/>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31">
                                            <p:txEl>
                                              <p:pRg st="2" end="2"/>
                                            </p:txEl>
                                          </p:spTgt>
                                        </p:tgtEl>
                                      </p:cBhvr>
                                    </p:animEffect>
                                    <p:set>
                                      <p:cBhvr>
                                        <p:cTn id="31" dur="1" fill="hold">
                                          <p:stCondLst>
                                            <p:cond delay="999"/>
                                          </p:stCondLst>
                                        </p:cTn>
                                        <p:tgtEl>
                                          <p:spTgt spid="31">
                                            <p:txEl>
                                              <p:pRg st="2" end="2"/>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31">
                                            <p:txEl>
                                              <p:pRg st="3" end="3"/>
                                            </p:txEl>
                                          </p:spTgt>
                                        </p:tgtEl>
                                      </p:cBhvr>
                                    </p:animEffect>
                                    <p:set>
                                      <p:cBhvr>
                                        <p:cTn id="34" dur="1" fill="hold">
                                          <p:stCondLst>
                                            <p:cond delay="999"/>
                                          </p:stCondLst>
                                        </p:cTn>
                                        <p:tgtEl>
                                          <p:spTgt spid="31">
                                            <p:txEl>
                                              <p:pRg st="3" end="3"/>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31">
                                            <p:txEl>
                                              <p:pRg st="4" end="4"/>
                                            </p:txEl>
                                          </p:spTgt>
                                        </p:tgtEl>
                                      </p:cBhvr>
                                    </p:animEffect>
                                    <p:set>
                                      <p:cBhvr>
                                        <p:cTn id="37" dur="1" fill="hold">
                                          <p:stCondLst>
                                            <p:cond delay="999"/>
                                          </p:stCondLst>
                                        </p:cTn>
                                        <p:tgtEl>
                                          <p:spTgt spid="31">
                                            <p:txEl>
                                              <p:pRg st="4" end="4"/>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34"/>
                                        </p:tgtEl>
                                      </p:cBhvr>
                                    </p:animEffect>
                                    <p:set>
                                      <p:cBhvr>
                                        <p:cTn id="40" dur="1" fill="hold">
                                          <p:stCondLst>
                                            <p:cond delay="999"/>
                                          </p:stCondLst>
                                        </p:cTn>
                                        <p:tgtEl>
                                          <p:spTgt spid="34"/>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37"/>
                                        </p:tgtEl>
                                      </p:cBhvr>
                                    </p:animEffect>
                                    <p:set>
                                      <p:cBhvr>
                                        <p:cTn id="43"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4" grpId="0" animBg="1"/>
      <p:bldP spid="34" grpId="0" animBg="1"/>
      <p:bldP spid="37" grpId="0" animBg="1"/>
      <p:bldP spid="31" grpId="0" build="allAtOnce"/>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2806243"/>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	During November and December of 1836 several groups from the Muscogee Nation emigrated through Arkansas as U. S. officials began systematically to execute the provisions of the removal treaty. These parties had begun staging up in August. A military officer accompanied the parties to ensure that contractors met their obligations. </a:t>
            </a:r>
          </a:p>
          <a:p>
            <a:r>
              <a:rPr lang="en-US" dirty="0" smtClean="0"/>
              <a:t>	The first to reach the North Little Rock site was a group of about 900 aboard the Steamboat </a:t>
            </a:r>
            <a:r>
              <a:rPr lang="en-US" i="1" dirty="0" smtClean="0"/>
              <a:t>John Nelson</a:t>
            </a:r>
            <a:r>
              <a:rPr lang="en-US" dirty="0" smtClean="0"/>
              <a:t>. This group was part of a contingent accompanied by Marine Lieutenant John T. Sprague.  The original contingent of nearly 2,000 had departed Tallassee on September 5. It consisted of nearly all of the remaining members of Cusseta and Coweta towns, including more than a hundred who had been hiding since the end of the summer’s “war.” </a:t>
            </a:r>
          </a:p>
          <a:p>
            <a:r>
              <a:rPr lang="en-US" dirty="0" smtClean="0"/>
              <a:t>	</a:t>
            </a:r>
            <a:r>
              <a:rPr lang="en-US" dirty="0" err="1" smtClean="0"/>
              <a:t>Tuckebatche</a:t>
            </a:r>
            <a:r>
              <a:rPr lang="en-US" dirty="0" smtClean="0"/>
              <a:t> </a:t>
            </a:r>
            <a:r>
              <a:rPr lang="en-US" dirty="0" err="1" smtClean="0"/>
              <a:t>Hadjo</a:t>
            </a:r>
            <a:r>
              <a:rPr lang="en-US" dirty="0" smtClean="0"/>
              <a:t>, whom Sprague called “the principal Chief” of the region, had delayed preparations for removal because their crops had not been gathered and their livestock had not been sold. Once they reluctantly took up the march, their overland journey to Memphis had been fraught with the usual difficulties of overland travel. Added to these, however, was the indifference of the agents of the Alabama Emigrating Company, who were in charge of subsistence. Concerned for their profits, they departed camp whether the people were ready or not and made forced marches of up to twenty miles a day, leaving stragglers strung out along the route. They were reluctant to give the people a day of rest so that stragglers could catch up. 	After their arrival at Memphis on October 9, Sprague threatened to rescind the contract and assume responsibility for subsistence himself if the requirements of the contracts were not met. His threat was effective, for he later wrote: “The ready acquiescence of the Agents of my detachment to all my wishes, after crossing the Mississippi, deserves my decided approbation; they were unremitting in every emergency.” </a:t>
            </a:r>
          </a:p>
          <a:p>
            <a:r>
              <a:rPr lang="en-US" dirty="0" smtClean="0"/>
              <a:t>	Some of the men associated with the Alabama Emigrating Company had been part of the J. W. A. Sanford Emigrating Company. Most were speculators, and some were downright Indian haters. Sanford, for example, had made a name for himself as commander of the Georgia Guard that had for years harassed the Cherokees in their own nation.  A generous assessment of his views is that he cared little for the welfare of those Indians who fell under his contract. 	</a:t>
            </a:r>
            <a:r>
              <a:rPr lang="en-US" dirty="0" err="1" smtClean="0"/>
              <a:t>Tuckabatche</a:t>
            </a:r>
            <a:r>
              <a:rPr lang="en-US" dirty="0" smtClean="0"/>
              <a:t> </a:t>
            </a:r>
            <a:r>
              <a:rPr lang="en-US" dirty="0" err="1" smtClean="0"/>
              <a:t>Hadjo’s</a:t>
            </a:r>
            <a:r>
              <a:rPr lang="en-US" dirty="0" smtClean="0"/>
              <a:t> contingent remained at Memphis from October 9 to October 27. When they arrived, two other contingents were already there: </a:t>
            </a:r>
            <a:r>
              <a:rPr lang="en-US" dirty="0" err="1" smtClean="0"/>
              <a:t>Opothleyohola’s</a:t>
            </a:r>
            <a:r>
              <a:rPr lang="en-US" dirty="0" smtClean="0"/>
              <a:t> contingent, accompanied by Captain M. W. Batman and a second group accompanied by Lieutenant R. B. Screven. And there were two behind Sprague’s: Lieutenant Edward </a:t>
            </a:r>
            <a:r>
              <a:rPr lang="en-US" dirty="0" err="1" smtClean="0"/>
              <a:t>Deas</a:t>
            </a:r>
            <a:r>
              <a:rPr lang="en-US" dirty="0" smtClean="0"/>
              <a:t>’ and John A. Campbell’s. </a:t>
            </a:r>
          </a:p>
          <a:p>
            <a:r>
              <a:rPr lang="en-US" dirty="0" smtClean="0"/>
              <a:t>	There were an estimated 13,000 members of the Muscogee Nation awaiting transportation across the Mississippi or down it to the mouth of the White. However, a lack of steamboats delayed movement. Because the Mississippi Swamp on the Arkansas side was impassable for wagons at that time of year, the conductors decided to take wagons, baggage, women, and children to Rock Roe by boat and send the men through the swamp with the horses. </a:t>
            </a:r>
          </a:p>
          <a:p>
            <a:r>
              <a:rPr lang="en-US" dirty="0" smtClean="0"/>
              <a:t>	The party accompanied by Sprague was the third to leave Memphis, after Batman’s and </a:t>
            </a:r>
            <a:r>
              <a:rPr lang="en-US" dirty="0" err="1" smtClean="0"/>
              <a:t>Screven’s</a:t>
            </a:r>
            <a:r>
              <a:rPr lang="en-US" dirty="0" smtClean="0"/>
              <a:t>. Sprague, however, sought to get ahead of these groups in order to acquire an advantage in obtaining subsistence. Thus he put about 1,500 women and children with a few men, equipment, and baggage aboard the </a:t>
            </a:r>
            <a:r>
              <a:rPr lang="en-US" i="1" dirty="0" smtClean="0"/>
              <a:t>John Nelson </a:t>
            </a:r>
            <a:r>
              <a:rPr lang="en-US" dirty="0" smtClean="0"/>
              <a:t>and two flat boats, which would take them directly to Little Rock, and sent between 600 and 700 men with the horses through the Mississippi Swamp.  </a:t>
            </a:r>
          </a:p>
          <a:p>
            <a:r>
              <a:rPr lang="en-US" dirty="0" smtClean="0"/>
              <a:t>	The John Nelson unloaded a part of the group at the North Little Rock site on November 3, 1836. Swift current on the Arkansas had made towing the two flat boats impossible, so Sprague had left the remainder of the party encamped at Arkansas Post.  On November 6 the </a:t>
            </a:r>
            <a:r>
              <a:rPr lang="en-US" i="1" dirty="0" smtClean="0"/>
              <a:t>John Nelson </a:t>
            </a:r>
            <a:r>
              <a:rPr lang="en-US" dirty="0" smtClean="0"/>
              <a:t>returned to bring them up river. Meanwhile the majority of those who had gone overland through the Swamp joined those in camp at the North Little Rock site on November 4 and brought a message with them. Sprague wrote: “Many remained behind and sent word, that ‘when they had got bear skins enough to cover them they would come on.’ Here, they felt independence, game was abundant and they were almost out of the reach of the white-men. At first, it was my determination to remain at Little Rock until the whole party should assemble. But from the scarcity of provisions and the sale of liquor, I determined to proceed up the country about fifty miles and there await the arrival of all the Indians. Tuck-e-batch-e-</a:t>
            </a:r>
            <a:r>
              <a:rPr lang="en-US" dirty="0" err="1" smtClean="0"/>
              <a:t>hadjo</a:t>
            </a:r>
            <a:r>
              <a:rPr lang="en-US" dirty="0" smtClean="0"/>
              <a:t> refused to go. ‘He wanted nothing from the white-men and should rest.’ Every resting place with him was where he could procure a sufficiency of liquor. The petulant and vindictive feeling which this Chief so often evinced, detracted very much from the authority he once exercised over his people. But few were inclined to remain with him.” </a:t>
            </a:r>
          </a:p>
          <a:p>
            <a:r>
              <a:rPr lang="en-US" dirty="0" smtClean="0"/>
              <a:t>	Subsequent events suggest that Sprague was likely wrong in his estimation of this man.  Thus on November 5 and 6, Sprague’s party took up the march, leaving </a:t>
            </a:r>
            <a:r>
              <a:rPr lang="en-US" dirty="0" err="1" smtClean="0"/>
              <a:t>Tuckebatche</a:t>
            </a:r>
            <a:r>
              <a:rPr lang="en-US" dirty="0" smtClean="0"/>
              <a:t> </a:t>
            </a:r>
            <a:r>
              <a:rPr lang="en-US" dirty="0" err="1" smtClean="0"/>
              <a:t>Hadjo</a:t>
            </a:r>
            <a:r>
              <a:rPr lang="en-US" dirty="0" smtClean="0"/>
              <a:t> and a few of his followers, probably his family, behind at the North Little Rock site. Sprague’s party traveled until they reached the supply station at </a:t>
            </a:r>
            <a:r>
              <a:rPr lang="en-US" dirty="0" err="1" smtClean="0"/>
              <a:t>Kirkbride</a:t>
            </a:r>
            <a:r>
              <a:rPr lang="en-US" dirty="0" smtClean="0"/>
              <a:t> Potts’ place near present day Pottsville and there went into camp to wait until the remainder of his party could catch up.   There, as at the North Little Rock site, </a:t>
            </a:r>
            <a:r>
              <a:rPr lang="en-US" dirty="0" err="1" smtClean="0"/>
              <a:t>Tuckebatche</a:t>
            </a:r>
            <a:r>
              <a:rPr lang="en-US" dirty="0" smtClean="0"/>
              <a:t> </a:t>
            </a:r>
            <a:r>
              <a:rPr lang="en-US" dirty="0" err="1" smtClean="0"/>
              <a:t>Hadjo’s</a:t>
            </a:r>
            <a:r>
              <a:rPr lang="en-US" dirty="0" smtClean="0"/>
              <a:t> party had members scattered behind them on the road. From Potts’ place up river, Sprague had sent men back along the road as far as the Mississippi Swamp to find stragglers and bring them on. He wrote: “They collected, subsisted and transported all they could get to start by every argument and entreaty. A body of Indians under a secondary Chief, </a:t>
            </a:r>
            <a:r>
              <a:rPr lang="en-US" dirty="0" err="1" smtClean="0"/>
              <a:t>Narticher-tus-tennugge</a:t>
            </a:r>
            <a:r>
              <a:rPr lang="en-US" dirty="0" smtClean="0"/>
              <a:t> expressed their determination to remain in the swamp in spite of every remonstrance. They evinced the most hostile feelings and cautioned the white-men to keep away from them.” </a:t>
            </a:r>
          </a:p>
          <a:p>
            <a:r>
              <a:rPr lang="en-US" dirty="0" smtClean="0"/>
              <a:t>	The stragglers that Sprague’s agents picked up reached the North Little Rock site, probably on November 13 or 14, for they reached Potts’ camp on November 17. Meanwhile, the John Nelson, which had gone back to Arkansas Post for the rest of the contingent, picked up </a:t>
            </a:r>
            <a:r>
              <a:rPr lang="en-US" dirty="0" err="1" smtClean="0"/>
              <a:t>Tuckebatche</a:t>
            </a:r>
            <a:r>
              <a:rPr lang="en-US" dirty="0" smtClean="0"/>
              <a:t> </a:t>
            </a:r>
            <a:r>
              <a:rPr lang="en-US" dirty="0" err="1" smtClean="0"/>
              <a:t>Hadjo</a:t>
            </a:r>
            <a:r>
              <a:rPr lang="en-US" dirty="0" smtClean="0"/>
              <a:t> at the North Little Rock site, probably on November 13, for it arrived at Lewisburg on November 14, and the chief rejoined his people at Potts’ place.  </a:t>
            </a:r>
          </a:p>
          <a:p>
            <a:r>
              <a:rPr lang="en-US" dirty="0" smtClean="0"/>
              <a:t>	The group arrived at Fort Gibson on December 7. Remarkably, only twenty-nine people died in this group, fifteen children and the rest old, feeble, or “intemperate.” But they arrived without </a:t>
            </a:r>
            <a:r>
              <a:rPr lang="en-US" dirty="0" err="1" smtClean="0"/>
              <a:t>Tuckebatche</a:t>
            </a:r>
            <a:r>
              <a:rPr lang="en-US" dirty="0" smtClean="0"/>
              <a:t> </a:t>
            </a:r>
            <a:r>
              <a:rPr lang="en-US" dirty="0" err="1" smtClean="0"/>
              <a:t>Hadjo</a:t>
            </a:r>
            <a:r>
              <a:rPr lang="en-US" dirty="0" smtClean="0"/>
              <a:t>. When Sprague’s party left Potts’ place, the chief remained, and was still on the road. </a:t>
            </a:r>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7" name="TextBox 36"/>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t>Tallassee</a:t>
            </a:r>
          </a:p>
        </p:txBody>
      </p:sp>
      <p:sp>
        <p:nvSpPr>
          <p:cNvPr id="39" name="TextBox 38"/>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Memphis</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309258" y="2735036"/>
            <a:ext cx="1496240" cy="11185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232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232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 name="connsiteX0" fmla="*/ 1360713 w 1496240"/>
              <a:gd name="connsiteY0" fmla="*/ 24493 h 1118507"/>
              <a:gd name="connsiteX1" fmla="*/ 1164771 w 1496240"/>
              <a:gd name="connsiteY1" fmla="*/ 351064 h 1118507"/>
              <a:gd name="connsiteX2" fmla="*/ 1099456 w 1496240"/>
              <a:gd name="connsiteY2" fmla="*/ 677635 h 1118507"/>
              <a:gd name="connsiteX3" fmla="*/ 1023256 w 1496240"/>
              <a:gd name="connsiteY3" fmla="*/ 922564 h 1118507"/>
              <a:gd name="connsiteX4" fmla="*/ 783771 w 1496240"/>
              <a:gd name="connsiteY4" fmla="*/ 1091293 h 1118507"/>
              <a:gd name="connsiteX5" fmla="*/ 707571 w 1496240"/>
              <a:gd name="connsiteY5" fmla="*/ 1085850 h 1118507"/>
              <a:gd name="connsiteX6" fmla="*/ 397328 w 1496240"/>
              <a:gd name="connsiteY6" fmla="*/ 1004207 h 1118507"/>
              <a:gd name="connsiteX7" fmla="*/ 250371 w 1496240"/>
              <a:gd name="connsiteY7" fmla="*/ 889907 h 1118507"/>
              <a:gd name="connsiteX8" fmla="*/ 136071 w 1496240"/>
              <a:gd name="connsiteY8" fmla="*/ 677635 h 1118507"/>
              <a:gd name="connsiteX9" fmla="*/ 54428 w 1496240"/>
              <a:gd name="connsiteY9" fmla="*/ 400050 h 1118507"/>
              <a:gd name="connsiteX10" fmla="*/ 54428 w 1496240"/>
              <a:gd name="connsiteY10" fmla="*/ 334735 h 1118507"/>
              <a:gd name="connsiteX11" fmla="*/ 380999 w 1496240"/>
              <a:gd name="connsiteY11" fmla="*/ 449035 h 1118507"/>
              <a:gd name="connsiteX12" fmla="*/ 756556 w 1496240"/>
              <a:gd name="connsiteY12" fmla="*/ 432707 h 1118507"/>
              <a:gd name="connsiteX13" fmla="*/ 936171 w 1496240"/>
              <a:gd name="connsiteY13" fmla="*/ 253093 h 1118507"/>
              <a:gd name="connsiteX14" fmla="*/ 1083128 w 1496240"/>
              <a:gd name="connsiteY14" fmla="*/ 204107 h 1118507"/>
              <a:gd name="connsiteX15" fmla="*/ 1360713 w 1496240"/>
              <a:gd name="connsiteY15" fmla="*/ 24493 h 111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18507">
                <a:moveTo>
                  <a:pt x="1360713" y="24493"/>
                </a:moveTo>
                <a:cubicBezTo>
                  <a:pt x="1496240" y="109946"/>
                  <a:pt x="1208314" y="242207"/>
                  <a:pt x="1164771" y="351064"/>
                </a:cubicBezTo>
                <a:cubicBezTo>
                  <a:pt x="1121228" y="459921"/>
                  <a:pt x="1123042" y="582385"/>
                  <a:pt x="1099456" y="677635"/>
                </a:cubicBezTo>
                <a:cubicBezTo>
                  <a:pt x="1075870" y="772885"/>
                  <a:pt x="1050470" y="840921"/>
                  <a:pt x="1023256" y="922564"/>
                </a:cubicBezTo>
                <a:cubicBezTo>
                  <a:pt x="875018" y="995242"/>
                  <a:pt x="836385" y="1064079"/>
                  <a:pt x="783771" y="1091293"/>
                </a:cubicBezTo>
                <a:cubicBezTo>
                  <a:pt x="731157" y="1118507"/>
                  <a:pt x="771978" y="1100364"/>
                  <a:pt x="707571" y="1085850"/>
                </a:cubicBezTo>
                <a:cubicBezTo>
                  <a:pt x="643164" y="10713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5-Point Star 43"/>
          <p:cNvSpPr/>
          <p:nvPr/>
        </p:nvSpPr>
        <p:spPr>
          <a:xfrm>
            <a:off x="4745736" y="2441448"/>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3151415" y="2825496"/>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572000"/>
            <a:ext cx="67056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611231"/>
            <a:ext cx="9144000" cy="2246769"/>
          </a:xfrm>
          <a:prstGeom prst="rect">
            <a:avLst/>
          </a:prstGeom>
          <a:noFill/>
        </p:spPr>
        <p:txBody>
          <a:bodyPr wrap="square" rtlCol="0">
            <a:spAutoFit/>
          </a:bodyPr>
          <a:lstStyle/>
          <a:p>
            <a:pPr>
              <a:buFont typeface="Arial" pitchFamily="34" charset="0"/>
              <a:buChar char="•"/>
            </a:pPr>
            <a:r>
              <a:rPr lang="en-US" sz="2800" b="1" dirty="0" smtClean="0"/>
              <a:t> Sprague threatens Alabama Emigrating Co</a:t>
            </a:r>
          </a:p>
          <a:p>
            <a:r>
              <a:rPr lang="en-US" sz="2800" b="1" dirty="0" smtClean="0"/>
              <a:t>   with discharge unless conditions improve</a:t>
            </a:r>
          </a:p>
          <a:p>
            <a:pPr marL="0" lvl="1">
              <a:buFont typeface="Arial" pitchFamily="34" charset="0"/>
              <a:buChar char="•"/>
            </a:pPr>
            <a:r>
              <a:rPr lang="en-US" sz="2800" b="1" dirty="0" smtClean="0"/>
              <a:t> AR swamp impassable; must use boats</a:t>
            </a:r>
          </a:p>
          <a:p>
            <a:pPr marL="0" lvl="1">
              <a:buFont typeface="Arial" pitchFamily="34" charset="0"/>
              <a:buChar char="•"/>
            </a:pPr>
            <a:r>
              <a:rPr lang="en-US" sz="2800" b="1" dirty="0" smtClean="0"/>
              <a:t> 13,000 Creeks await steamboats at the river</a:t>
            </a:r>
          </a:p>
          <a:p>
            <a:pPr marL="0" lvl="1">
              <a:buFont typeface="Arial" pitchFamily="34" charset="0"/>
              <a:buChar char="•"/>
            </a:pPr>
            <a:r>
              <a:rPr lang="en-US" sz="2800" b="1" dirty="0" smtClean="0"/>
              <a:t> October 27: 1500 board </a:t>
            </a:r>
            <a:r>
              <a:rPr lang="en-US" sz="2800" b="1" i="1" dirty="0" smtClean="0"/>
              <a:t>John Nelson</a:t>
            </a:r>
            <a:r>
              <a:rPr lang="en-US" sz="2800" b="1" dirty="0" smtClean="0"/>
              <a:t> pulling 2 flatboats</a:t>
            </a:r>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1000"/>
                                        <p:tgtEl>
                                          <p:spTgt spid="31">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animEffect transition="in" filter="fade">
                                      <p:cBhvr>
                                        <p:cTn id="13" dur="1000"/>
                                        <p:tgtEl>
                                          <p:spTgt spid="3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800" decel="100000"/>
                                        <p:tgtEl>
                                          <p:spTgt spid="28"/>
                                        </p:tgtEl>
                                      </p:cBhvr>
                                    </p:animEffect>
                                    <p:anim calcmode="lin" valueType="num">
                                      <p:cBhvr>
                                        <p:cTn id="19" dur="800" decel="100000" fill="hold"/>
                                        <p:tgtEl>
                                          <p:spTgt spid="28"/>
                                        </p:tgtEl>
                                        <p:attrNameLst>
                                          <p:attrName>style.rotation</p:attrName>
                                        </p:attrNameLst>
                                      </p:cBhvr>
                                      <p:tavLst>
                                        <p:tav tm="0">
                                          <p:val>
                                            <p:fltVal val="-90"/>
                                          </p:val>
                                        </p:tav>
                                        <p:tav tm="100000">
                                          <p:val>
                                            <p:fltVal val="0"/>
                                          </p:val>
                                        </p:tav>
                                      </p:tavLst>
                                    </p:anim>
                                    <p:anim calcmode="lin" valueType="num">
                                      <p:cBhvr>
                                        <p:cTn id="20" dur="800" decel="100000" fill="hold"/>
                                        <p:tgtEl>
                                          <p:spTgt spid="28"/>
                                        </p:tgtEl>
                                        <p:attrNameLst>
                                          <p:attrName>ppt_x</p:attrName>
                                        </p:attrNameLst>
                                      </p:cBhvr>
                                      <p:tavLst>
                                        <p:tav tm="0">
                                          <p:val>
                                            <p:strVal val="#ppt_x+0.4"/>
                                          </p:val>
                                        </p:tav>
                                        <p:tav tm="100000">
                                          <p:val>
                                            <p:strVal val="#ppt_x-0.05"/>
                                          </p:val>
                                        </p:tav>
                                      </p:tavLst>
                                    </p:anim>
                                    <p:anim calcmode="lin" valueType="num">
                                      <p:cBhvr>
                                        <p:cTn id="21" dur="800" decel="100000" fill="hold"/>
                                        <p:tgtEl>
                                          <p:spTgt spid="28"/>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24" presetID="10" presetClass="entr" presetSubtype="0" fill="hold" nodeType="with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right)">
                                      <p:cBhvr>
                                        <p:cTn id="34" dur="2000"/>
                                        <p:tgtEl>
                                          <p:spTgt spid="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
                                            <p:txEl>
                                              <p:pRg st="3" end="3"/>
                                            </p:txEl>
                                          </p:spTgt>
                                        </p:tgtEl>
                                        <p:attrNameLst>
                                          <p:attrName>style.visibility</p:attrName>
                                        </p:attrNameLst>
                                      </p:cBhvr>
                                      <p:to>
                                        <p:strVal val="visible"/>
                                      </p:to>
                                    </p:set>
                                    <p:animEffect transition="in" filter="fade">
                                      <p:cBhvr>
                                        <p:cTn id="39" dur="1000"/>
                                        <p:tgtEl>
                                          <p:spTgt spid="3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xEl>
                                              <p:pRg st="4" end="4"/>
                                            </p:txEl>
                                          </p:spTgt>
                                        </p:tgtEl>
                                        <p:attrNameLst>
                                          <p:attrName>style.visibility</p:attrName>
                                        </p:attrNameLst>
                                      </p:cBhvr>
                                      <p:to>
                                        <p:strVal val="visible"/>
                                      </p:to>
                                    </p:set>
                                    <p:animEffect transition="in" filter="fade">
                                      <p:cBhvr>
                                        <p:cTn id="44" dur="1000"/>
                                        <p:tgtEl>
                                          <p:spTgt spid="31">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31">
                                            <p:txEl>
                                              <p:pRg st="0" end="0"/>
                                            </p:txEl>
                                          </p:spTgt>
                                        </p:tgtEl>
                                      </p:cBhvr>
                                    </p:animEffect>
                                    <p:set>
                                      <p:cBhvr>
                                        <p:cTn id="49" dur="1" fill="hold">
                                          <p:stCondLst>
                                            <p:cond delay="999"/>
                                          </p:stCondLst>
                                        </p:cTn>
                                        <p:tgtEl>
                                          <p:spTgt spid="31">
                                            <p:txEl>
                                              <p:pRg st="0" end="0"/>
                                            </p:txEl>
                                          </p:spTgt>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1000"/>
                                        <p:tgtEl>
                                          <p:spTgt spid="31">
                                            <p:txEl>
                                              <p:pRg st="1" end="1"/>
                                            </p:txEl>
                                          </p:spTgt>
                                        </p:tgtEl>
                                      </p:cBhvr>
                                    </p:animEffect>
                                    <p:set>
                                      <p:cBhvr>
                                        <p:cTn id="52" dur="1" fill="hold">
                                          <p:stCondLst>
                                            <p:cond delay="999"/>
                                          </p:stCondLst>
                                        </p:cTn>
                                        <p:tgtEl>
                                          <p:spTgt spid="31">
                                            <p:txEl>
                                              <p:pRg st="1" end="1"/>
                                            </p:txEl>
                                          </p:spTgt>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31">
                                            <p:txEl>
                                              <p:pRg st="2" end="2"/>
                                            </p:txEl>
                                          </p:spTgt>
                                        </p:tgtEl>
                                      </p:cBhvr>
                                    </p:animEffect>
                                    <p:set>
                                      <p:cBhvr>
                                        <p:cTn id="55" dur="1" fill="hold">
                                          <p:stCondLst>
                                            <p:cond delay="999"/>
                                          </p:stCondLst>
                                        </p:cTn>
                                        <p:tgtEl>
                                          <p:spTgt spid="31">
                                            <p:txEl>
                                              <p:pRg st="2" end="2"/>
                                            </p:txEl>
                                          </p:spTgt>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00"/>
                                        <p:tgtEl>
                                          <p:spTgt spid="31">
                                            <p:txEl>
                                              <p:pRg st="3" end="3"/>
                                            </p:txEl>
                                          </p:spTgt>
                                        </p:tgtEl>
                                      </p:cBhvr>
                                    </p:animEffect>
                                    <p:set>
                                      <p:cBhvr>
                                        <p:cTn id="58" dur="1" fill="hold">
                                          <p:stCondLst>
                                            <p:cond delay="999"/>
                                          </p:stCondLst>
                                        </p:cTn>
                                        <p:tgtEl>
                                          <p:spTgt spid="31">
                                            <p:txEl>
                                              <p:pRg st="3" end="3"/>
                                            </p:txEl>
                                          </p:spTgt>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31">
                                            <p:txEl>
                                              <p:pRg st="4" end="4"/>
                                            </p:txEl>
                                          </p:spTgt>
                                        </p:tgtEl>
                                      </p:cBhvr>
                                    </p:animEffect>
                                    <p:set>
                                      <p:cBhvr>
                                        <p:cTn id="61" dur="1" fill="hold">
                                          <p:stCondLst>
                                            <p:cond delay="999"/>
                                          </p:stCondLst>
                                        </p:cTn>
                                        <p:tgtEl>
                                          <p:spTgt spid="31">
                                            <p:txEl>
                                              <p:pRg st="4" end="4"/>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33"/>
                                        </p:tgtEl>
                                      </p:cBhvr>
                                    </p:animEffect>
                                    <p:set>
                                      <p:cBhvr>
                                        <p:cTn id="64"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8" grpId="0" animBg="1"/>
      <p:bldP spid="35" grpId="0" animBg="1"/>
      <p:bldP spid="33" grpId="0" animBg="1"/>
      <p:bldP spid="33" grpId="1" animBg="1"/>
      <p:bldP spid="31"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3"/>
          <p:cNvGrpSpPr/>
          <p:nvPr/>
        </p:nvGrpSpPr>
        <p:grpSpPr>
          <a:xfrm>
            <a:off x="-115937" y="1216152"/>
            <a:ext cx="9412337" cy="5888182"/>
            <a:chOff x="-108528" y="1219200"/>
            <a:chExt cx="9412337" cy="5888182"/>
          </a:xfrm>
        </p:grpSpPr>
        <p:pic>
          <p:nvPicPr>
            <p:cNvPr id="46" name="Picture 2" descr="Related image"/>
            <p:cNvPicPr preferRelativeResize="0">
              <a:picLocks noChangeAspect="1" noChangeArrowheads="1"/>
            </p:cNvPicPr>
            <p:nvPr/>
          </p:nvPicPr>
          <p:blipFill>
            <a:blip r:embed="rId2"/>
            <a:srcRect l="28786" t="37741" r="11242" b="6024"/>
            <a:stretch>
              <a:fillRect/>
            </a:stretch>
          </p:blipFill>
          <p:spPr bwMode="auto">
            <a:xfrm>
              <a:off x="-18288" y="1219200"/>
              <a:ext cx="9162288" cy="5812536"/>
            </a:xfrm>
            <a:prstGeom prst="rect">
              <a:avLst/>
            </a:prstGeom>
            <a:noFill/>
            <a:ln w="76200">
              <a:solidFill>
                <a:schemeClr val="tx1"/>
              </a:solidFill>
            </a:ln>
          </p:spPr>
        </p:pic>
        <p:sp>
          <p:nvSpPr>
            <p:cNvPr id="47" name="Freeform 46"/>
            <p:cNvSpPr/>
            <p:nvPr/>
          </p:nvSpPr>
          <p:spPr>
            <a:xfrm>
              <a:off x="8735786" y="3249387"/>
              <a:ext cx="473528" cy="2120240"/>
            </a:xfrm>
            <a:custGeom>
              <a:avLst/>
              <a:gdLst>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89857"/>
                <a:gd name="connsiteY0" fmla="*/ 0 h 1953985"/>
                <a:gd name="connsiteX1" fmla="*/ 65314 w 489857"/>
                <a:gd name="connsiteY1" fmla="*/ 359228 h 1953985"/>
                <a:gd name="connsiteX2" fmla="*/ 81643 w 489857"/>
                <a:gd name="connsiteY2" fmla="*/ 1306285 h 1953985"/>
                <a:gd name="connsiteX3" fmla="*/ 195943 w 489857"/>
                <a:gd name="connsiteY3" fmla="*/ 1616528 h 1953985"/>
                <a:gd name="connsiteX4" fmla="*/ 457200 w 489857"/>
                <a:gd name="connsiteY4" fmla="*/ 1698171 h 1953985"/>
                <a:gd name="connsiteX5" fmla="*/ 391885 w 489857"/>
                <a:gd name="connsiteY5" fmla="*/ 81643 h 1953985"/>
                <a:gd name="connsiteX6" fmla="*/ 391885 w 489857"/>
                <a:gd name="connsiteY6" fmla="*/ 81643 h 1953985"/>
                <a:gd name="connsiteX7" fmla="*/ 473528 w 489857"/>
                <a:gd name="connsiteY7" fmla="*/ 0 h 1953985"/>
                <a:gd name="connsiteX0" fmla="*/ 473528 w 473528"/>
                <a:gd name="connsiteY0" fmla="*/ 0 h 1953985"/>
                <a:gd name="connsiteX1" fmla="*/ 65314 w 473528"/>
                <a:gd name="connsiteY1" fmla="*/ 359228 h 1953985"/>
                <a:gd name="connsiteX2" fmla="*/ 81643 w 473528"/>
                <a:gd name="connsiteY2" fmla="*/ 1306285 h 1953985"/>
                <a:gd name="connsiteX3" fmla="*/ 195943 w 473528"/>
                <a:gd name="connsiteY3" fmla="*/ 1616528 h 1953985"/>
                <a:gd name="connsiteX4" fmla="*/ 457200 w 473528"/>
                <a:gd name="connsiteY4" fmla="*/ 1698171 h 1953985"/>
                <a:gd name="connsiteX5" fmla="*/ 391885 w 473528"/>
                <a:gd name="connsiteY5" fmla="*/ 81643 h 1953985"/>
                <a:gd name="connsiteX6" fmla="*/ 391885 w 473528"/>
                <a:gd name="connsiteY6" fmla="*/ 81643 h 1953985"/>
                <a:gd name="connsiteX7" fmla="*/ 473528 w 473528"/>
                <a:gd name="connsiteY7" fmla="*/ 0 h 1953985"/>
                <a:gd name="connsiteX0" fmla="*/ 473528 w 473528"/>
                <a:gd name="connsiteY0" fmla="*/ 0 h 2120240"/>
                <a:gd name="connsiteX1" fmla="*/ 65314 w 473528"/>
                <a:gd name="connsiteY1" fmla="*/ 359228 h 2120240"/>
                <a:gd name="connsiteX2" fmla="*/ 81643 w 473528"/>
                <a:gd name="connsiteY2" fmla="*/ 1306285 h 2120240"/>
                <a:gd name="connsiteX3" fmla="*/ 195943 w 473528"/>
                <a:gd name="connsiteY3" fmla="*/ 1616528 h 2120240"/>
                <a:gd name="connsiteX4" fmla="*/ 457200 w 473528"/>
                <a:gd name="connsiteY4" fmla="*/ 1698171 h 2120240"/>
                <a:gd name="connsiteX5" fmla="*/ 391885 w 473528"/>
                <a:gd name="connsiteY5" fmla="*/ 81643 h 2120240"/>
                <a:gd name="connsiteX6" fmla="*/ 391885 w 473528"/>
                <a:gd name="connsiteY6" fmla="*/ 81643 h 2120240"/>
                <a:gd name="connsiteX7" fmla="*/ 473528 w 473528"/>
                <a:gd name="connsiteY7" fmla="*/ 0 h 212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528" h="2120240">
                  <a:moveTo>
                    <a:pt x="473528" y="0"/>
                  </a:moveTo>
                  <a:cubicBezTo>
                    <a:pt x="302078" y="70757"/>
                    <a:pt x="130628" y="141514"/>
                    <a:pt x="65314" y="359228"/>
                  </a:cubicBezTo>
                  <a:cubicBezTo>
                    <a:pt x="0" y="576942"/>
                    <a:pt x="59872" y="1096735"/>
                    <a:pt x="81643" y="1306285"/>
                  </a:cubicBezTo>
                  <a:cubicBezTo>
                    <a:pt x="103414" y="1515835"/>
                    <a:pt x="133350" y="1551214"/>
                    <a:pt x="195943" y="1616528"/>
                  </a:cubicBezTo>
                  <a:cubicBezTo>
                    <a:pt x="258536" y="1681842"/>
                    <a:pt x="369125" y="2120240"/>
                    <a:pt x="457200" y="1698171"/>
                  </a:cubicBezTo>
                  <a:cubicBezTo>
                    <a:pt x="448293" y="1158339"/>
                    <a:pt x="402771" y="351064"/>
                    <a:pt x="391885" y="81643"/>
                  </a:cubicBezTo>
                  <a:lnTo>
                    <a:pt x="391885" y="81643"/>
                  </a:lnTo>
                  <a:lnTo>
                    <a:pt x="473528" y="0"/>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08528" y="5546437"/>
              <a:ext cx="9412337" cy="1560945"/>
            </a:xfrm>
            <a:custGeom>
              <a:avLst/>
              <a:gdLst>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10714182"/>
                <a:gd name="connsiteY0" fmla="*/ 1311563 h 1560945"/>
                <a:gd name="connsiteX1" fmla="*/ 8185727 w 10714182"/>
                <a:gd name="connsiteY1" fmla="*/ 1200727 h 1560945"/>
                <a:gd name="connsiteX2" fmla="*/ 7659254 w 10714182"/>
                <a:gd name="connsiteY2" fmla="*/ 1131454 h 1560945"/>
                <a:gd name="connsiteX3" fmla="*/ 1674091 w 10714182"/>
                <a:gd name="connsiteY3" fmla="*/ 1186872 h 1560945"/>
                <a:gd name="connsiteX4" fmla="*/ 856672 w 10714182"/>
                <a:gd name="connsiteY4" fmla="*/ 494145 h 1560945"/>
                <a:gd name="connsiteX5" fmla="*/ 122382 w 10714182"/>
                <a:gd name="connsiteY5" fmla="*/ 9236 h 1560945"/>
                <a:gd name="connsiteX6" fmla="*/ 122382 w 10714182"/>
                <a:gd name="connsiteY6" fmla="*/ 549563 h 1560945"/>
                <a:gd name="connsiteX7" fmla="*/ 108527 w 10714182"/>
                <a:gd name="connsiteY7" fmla="*/ 1353127 h 1560945"/>
                <a:gd name="connsiteX8" fmla="*/ 108527 w 10714182"/>
                <a:gd name="connsiteY8" fmla="*/ 1422399 h 1560945"/>
                <a:gd name="connsiteX9" fmla="*/ 122382 w 10714182"/>
                <a:gd name="connsiteY9" fmla="*/ 1505527 h 1560945"/>
                <a:gd name="connsiteX10" fmla="*/ 9197109 w 10714182"/>
                <a:gd name="connsiteY10" fmla="*/ 1560945 h 1560945"/>
                <a:gd name="connsiteX11" fmla="*/ 9224818 w 10714182"/>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268691"/>
                <a:gd name="connsiteY0" fmla="*/ 1311563 h 1560945"/>
                <a:gd name="connsiteX1" fmla="*/ 8185727 w 9268691"/>
                <a:gd name="connsiteY1" fmla="*/ 1200727 h 1560945"/>
                <a:gd name="connsiteX2" fmla="*/ 7659254 w 9268691"/>
                <a:gd name="connsiteY2" fmla="*/ 1131454 h 1560945"/>
                <a:gd name="connsiteX3" fmla="*/ 1674091 w 9268691"/>
                <a:gd name="connsiteY3" fmla="*/ 1186872 h 1560945"/>
                <a:gd name="connsiteX4" fmla="*/ 856672 w 9268691"/>
                <a:gd name="connsiteY4" fmla="*/ 494145 h 1560945"/>
                <a:gd name="connsiteX5" fmla="*/ 122382 w 9268691"/>
                <a:gd name="connsiteY5" fmla="*/ 9236 h 1560945"/>
                <a:gd name="connsiteX6" fmla="*/ 122382 w 9268691"/>
                <a:gd name="connsiteY6" fmla="*/ 549563 h 1560945"/>
                <a:gd name="connsiteX7" fmla="*/ 108527 w 9268691"/>
                <a:gd name="connsiteY7" fmla="*/ 1353127 h 1560945"/>
                <a:gd name="connsiteX8" fmla="*/ 108527 w 9268691"/>
                <a:gd name="connsiteY8" fmla="*/ 1422399 h 1560945"/>
                <a:gd name="connsiteX9" fmla="*/ 122382 w 9268691"/>
                <a:gd name="connsiteY9" fmla="*/ 1505527 h 1560945"/>
                <a:gd name="connsiteX10" fmla="*/ 9197109 w 9268691"/>
                <a:gd name="connsiteY10" fmla="*/ 1560945 h 1560945"/>
                <a:gd name="connsiteX11" fmla="*/ 9224818 w 9268691"/>
                <a:gd name="connsiteY11" fmla="*/ 1311563 h 1560945"/>
                <a:gd name="connsiteX0" fmla="*/ 9224818 w 9412337"/>
                <a:gd name="connsiteY0" fmla="*/ 1311563 h 1560945"/>
                <a:gd name="connsiteX1" fmla="*/ 8185727 w 9412337"/>
                <a:gd name="connsiteY1" fmla="*/ 1200727 h 1560945"/>
                <a:gd name="connsiteX2" fmla="*/ 7659254 w 9412337"/>
                <a:gd name="connsiteY2" fmla="*/ 1131454 h 1560945"/>
                <a:gd name="connsiteX3" fmla="*/ 1674091 w 9412337"/>
                <a:gd name="connsiteY3" fmla="*/ 1186872 h 1560945"/>
                <a:gd name="connsiteX4" fmla="*/ 856672 w 9412337"/>
                <a:gd name="connsiteY4" fmla="*/ 494145 h 1560945"/>
                <a:gd name="connsiteX5" fmla="*/ 122382 w 9412337"/>
                <a:gd name="connsiteY5" fmla="*/ 9236 h 1560945"/>
                <a:gd name="connsiteX6" fmla="*/ 122382 w 9412337"/>
                <a:gd name="connsiteY6" fmla="*/ 549563 h 1560945"/>
                <a:gd name="connsiteX7" fmla="*/ 108527 w 9412337"/>
                <a:gd name="connsiteY7" fmla="*/ 1353127 h 1560945"/>
                <a:gd name="connsiteX8" fmla="*/ 108527 w 9412337"/>
                <a:gd name="connsiteY8" fmla="*/ 1422399 h 1560945"/>
                <a:gd name="connsiteX9" fmla="*/ 122382 w 9412337"/>
                <a:gd name="connsiteY9" fmla="*/ 1505527 h 1560945"/>
                <a:gd name="connsiteX10" fmla="*/ 9349509 w 9412337"/>
                <a:gd name="connsiteY10" fmla="*/ 1560945 h 1560945"/>
                <a:gd name="connsiteX11" fmla="*/ 9224818 w 9412337"/>
                <a:gd name="connsiteY11" fmla="*/ 1311563 h 156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12337" h="1560945">
                  <a:moveTo>
                    <a:pt x="9224818" y="1311563"/>
                  </a:moveTo>
                  <a:cubicBezTo>
                    <a:pt x="9056254" y="1251527"/>
                    <a:pt x="8446654" y="1230745"/>
                    <a:pt x="8185727" y="1200727"/>
                  </a:cubicBezTo>
                  <a:cubicBezTo>
                    <a:pt x="7924800" y="1170709"/>
                    <a:pt x="7659254" y="1131454"/>
                    <a:pt x="7659254" y="1131454"/>
                  </a:cubicBezTo>
                  <a:cubicBezTo>
                    <a:pt x="6573981" y="1129145"/>
                    <a:pt x="2807855" y="1293090"/>
                    <a:pt x="1674091" y="1186872"/>
                  </a:cubicBezTo>
                  <a:cubicBezTo>
                    <a:pt x="540327" y="1080654"/>
                    <a:pt x="1115290" y="690418"/>
                    <a:pt x="856672" y="494145"/>
                  </a:cubicBezTo>
                  <a:cubicBezTo>
                    <a:pt x="598054" y="297872"/>
                    <a:pt x="244764" y="0"/>
                    <a:pt x="122382" y="9236"/>
                  </a:cubicBezTo>
                  <a:cubicBezTo>
                    <a:pt x="0" y="18472"/>
                    <a:pt x="124691" y="325581"/>
                    <a:pt x="122382" y="549563"/>
                  </a:cubicBezTo>
                  <a:cubicBezTo>
                    <a:pt x="120073" y="773545"/>
                    <a:pt x="110836" y="1207654"/>
                    <a:pt x="108527" y="1353127"/>
                  </a:cubicBezTo>
                  <a:cubicBezTo>
                    <a:pt x="106218" y="1498600"/>
                    <a:pt x="106218" y="1396999"/>
                    <a:pt x="108527" y="1422399"/>
                  </a:cubicBezTo>
                  <a:cubicBezTo>
                    <a:pt x="110836" y="1447799"/>
                    <a:pt x="122382" y="1505527"/>
                    <a:pt x="122382" y="1505527"/>
                  </a:cubicBezTo>
                  <a:lnTo>
                    <a:pt x="9349509" y="1560945"/>
                  </a:lnTo>
                  <a:cubicBezTo>
                    <a:pt x="9412337" y="1321190"/>
                    <a:pt x="9268691" y="1510144"/>
                    <a:pt x="9224818" y="131156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2" descr="Related image"/>
            <p:cNvPicPr preferRelativeResize="0">
              <a:picLocks noChangeAspect="1" noChangeArrowheads="1"/>
            </p:cNvPicPr>
            <p:nvPr/>
          </p:nvPicPr>
          <p:blipFill>
            <a:blip r:embed="rId2"/>
            <a:srcRect l="40876" t="70915" r="46654" b="23924"/>
            <a:stretch>
              <a:fillRect/>
            </a:stretch>
          </p:blipFill>
          <p:spPr bwMode="auto">
            <a:xfrm>
              <a:off x="1905000" y="4343400"/>
              <a:ext cx="1905000" cy="381000"/>
            </a:xfrm>
            <a:prstGeom prst="rect">
              <a:avLst/>
            </a:prstGeom>
            <a:noFill/>
            <a:ln w="76200">
              <a:noFill/>
            </a:ln>
          </p:spPr>
        </p:pic>
        <p:pic>
          <p:nvPicPr>
            <p:cNvPr id="50" name="Picture 2" descr="Related image"/>
            <p:cNvPicPr preferRelativeResize="0">
              <a:picLocks noChangeAspect="1" noChangeArrowheads="1"/>
            </p:cNvPicPr>
            <p:nvPr/>
          </p:nvPicPr>
          <p:blipFill>
            <a:blip r:embed="rId2"/>
            <a:srcRect l="40876" t="70915" r="46654" b="23924"/>
            <a:stretch>
              <a:fillRect/>
            </a:stretch>
          </p:blipFill>
          <p:spPr bwMode="auto">
            <a:xfrm>
              <a:off x="1600200" y="4191000"/>
              <a:ext cx="1905000" cy="381000"/>
            </a:xfrm>
            <a:prstGeom prst="rect">
              <a:avLst/>
            </a:prstGeom>
            <a:noFill/>
            <a:ln w="76200">
              <a:noFill/>
            </a:ln>
          </p:spPr>
        </p:pic>
        <p:sp>
          <p:nvSpPr>
            <p:cNvPr id="51" name="Freeform 50"/>
            <p:cNvSpPr/>
            <p:nvPr/>
          </p:nvSpPr>
          <p:spPr>
            <a:xfrm>
              <a:off x="8975271" y="1368879"/>
              <a:ext cx="239486" cy="911678"/>
            </a:xfrm>
            <a:custGeom>
              <a:avLst/>
              <a:gdLst>
                <a:gd name="connsiteX0" fmla="*/ 136072 w 239486"/>
                <a:gd name="connsiteY0" fmla="*/ 19050 h 911678"/>
                <a:gd name="connsiteX1" fmla="*/ 70758 w 239486"/>
                <a:gd name="connsiteY1" fmla="*/ 280307 h 911678"/>
                <a:gd name="connsiteX2" fmla="*/ 21772 w 239486"/>
                <a:gd name="connsiteY2" fmla="*/ 492578 h 911678"/>
                <a:gd name="connsiteX3" fmla="*/ 5443 w 239486"/>
                <a:gd name="connsiteY3" fmla="*/ 639535 h 911678"/>
                <a:gd name="connsiteX4" fmla="*/ 54429 w 239486"/>
                <a:gd name="connsiteY4" fmla="*/ 786492 h 911678"/>
                <a:gd name="connsiteX5" fmla="*/ 136072 w 239486"/>
                <a:gd name="connsiteY5" fmla="*/ 819150 h 911678"/>
                <a:gd name="connsiteX6" fmla="*/ 185058 w 239486"/>
                <a:gd name="connsiteY6" fmla="*/ 802821 h 911678"/>
                <a:gd name="connsiteX7" fmla="*/ 234043 w 239486"/>
                <a:gd name="connsiteY7" fmla="*/ 166007 h 911678"/>
                <a:gd name="connsiteX8" fmla="*/ 136072 w 239486"/>
                <a:gd name="connsiteY8" fmla="*/ 19050 h 911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9486" h="911678">
                  <a:moveTo>
                    <a:pt x="136072" y="19050"/>
                  </a:moveTo>
                  <a:cubicBezTo>
                    <a:pt x="108858" y="38100"/>
                    <a:pt x="89808" y="201386"/>
                    <a:pt x="70758" y="280307"/>
                  </a:cubicBezTo>
                  <a:cubicBezTo>
                    <a:pt x="51708" y="359228"/>
                    <a:pt x="32658" y="432707"/>
                    <a:pt x="21772" y="492578"/>
                  </a:cubicBezTo>
                  <a:cubicBezTo>
                    <a:pt x="10886" y="552449"/>
                    <a:pt x="0" y="590549"/>
                    <a:pt x="5443" y="639535"/>
                  </a:cubicBezTo>
                  <a:cubicBezTo>
                    <a:pt x="10886" y="688521"/>
                    <a:pt x="32658" y="756556"/>
                    <a:pt x="54429" y="786492"/>
                  </a:cubicBezTo>
                  <a:cubicBezTo>
                    <a:pt x="76200" y="816428"/>
                    <a:pt x="114301" y="816429"/>
                    <a:pt x="136072" y="819150"/>
                  </a:cubicBezTo>
                  <a:cubicBezTo>
                    <a:pt x="157844" y="821872"/>
                    <a:pt x="168729" y="911678"/>
                    <a:pt x="185058" y="802821"/>
                  </a:cubicBezTo>
                  <a:cubicBezTo>
                    <a:pt x="201387" y="693964"/>
                    <a:pt x="239486" y="293914"/>
                    <a:pt x="234043" y="166007"/>
                  </a:cubicBezTo>
                  <a:cubicBezTo>
                    <a:pt x="228600" y="38100"/>
                    <a:pt x="163286" y="0"/>
                    <a:pt x="136072" y="1905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2" descr="Related image"/>
            <p:cNvPicPr preferRelativeResize="0">
              <a:picLocks noChangeAspect="1" noChangeArrowheads="1"/>
            </p:cNvPicPr>
            <p:nvPr/>
          </p:nvPicPr>
          <p:blipFill>
            <a:blip r:embed="rId2"/>
            <a:srcRect l="36886" t="29631" r="49148" b="61522"/>
            <a:stretch>
              <a:fillRect/>
            </a:stretch>
          </p:blipFill>
          <p:spPr bwMode="auto">
            <a:xfrm>
              <a:off x="1600200" y="1295400"/>
              <a:ext cx="2133600" cy="914400"/>
            </a:xfrm>
            <a:prstGeom prst="rect">
              <a:avLst/>
            </a:prstGeom>
            <a:noFill/>
            <a:ln w="76200">
              <a:noFill/>
            </a:ln>
          </p:spPr>
        </p:pic>
      </p:grpSp>
      <p:grpSp>
        <p:nvGrpSpPr>
          <p:cNvPr id="3" name="Group 52"/>
          <p:cNvGrpSpPr/>
          <p:nvPr/>
        </p:nvGrpSpPr>
        <p:grpSpPr>
          <a:xfrm>
            <a:off x="0" y="1219200"/>
            <a:ext cx="4876800" cy="1676400"/>
            <a:chOff x="0" y="1207008"/>
            <a:chExt cx="4540250" cy="1293786"/>
          </a:xfrm>
        </p:grpSpPr>
        <p:pic>
          <p:nvPicPr>
            <p:cNvPr id="54"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0" y="1207008"/>
              <a:ext cx="2209800" cy="1293786"/>
            </a:xfrm>
            <a:prstGeom prst="rect">
              <a:avLst/>
            </a:prstGeom>
            <a:noFill/>
          </p:spPr>
        </p:pic>
        <p:pic>
          <p:nvPicPr>
            <p:cNvPr id="55"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1905000" y="1219200"/>
              <a:ext cx="2635250" cy="987552"/>
            </a:xfrm>
            <a:prstGeom prst="rect">
              <a:avLst/>
            </a:prstGeom>
            <a:noFill/>
          </p:spPr>
        </p:pic>
      </p:grpSp>
      <p:sp>
        <p:nvSpPr>
          <p:cNvPr id="57" name="TextBox 56"/>
          <p:cNvSpPr txBox="1"/>
          <p:nvPr/>
        </p:nvSpPr>
        <p:spPr>
          <a:xfrm>
            <a:off x="0" y="1143000"/>
            <a:ext cx="4876800" cy="2246769"/>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fights Seminoles w/Jackson,</a:t>
            </a:r>
          </a:p>
          <a:p>
            <a:r>
              <a:rPr lang="en-US" sz="2800" b="1" dirty="0" smtClean="0">
                <a:effectLst>
                  <a:outerShdw dist="38100" dir="7200000" algn="ctr" rotWithShape="0">
                    <a:schemeClr val="bg1"/>
                  </a:outerShdw>
                </a:effectLst>
              </a:rPr>
              <a:t> Cherokee plantation owner</a:t>
            </a:r>
          </a:p>
          <a:p>
            <a:r>
              <a:rPr lang="en-US" sz="2800" b="1" dirty="0" smtClean="0">
                <a:effectLst>
                  <a:outerShdw dist="38100" dir="7200000" algn="ctr" rotWithShape="0">
                    <a:schemeClr val="bg1"/>
                  </a:outerShdw>
                </a:effectLst>
              </a:rPr>
              <a:t>    with 30 slaves, </a:t>
            </a:r>
          </a:p>
          <a:p>
            <a:r>
              <a:rPr lang="en-US" sz="2800" b="1" dirty="0" smtClean="0">
                <a:effectLst>
                  <a:outerShdw dist="38100" dir="7200000" algn="ctr" rotWithShape="0">
                    <a:schemeClr val="bg1"/>
                  </a:outerShdw>
                </a:effectLst>
              </a:rPr>
              <a:t>	58 years old</a:t>
            </a:r>
          </a:p>
          <a:p>
            <a:pPr algn="ctr"/>
            <a:endParaRPr lang="en-US" sz="2800" b="1" dirty="0" smtClean="0">
              <a:effectLst>
                <a:outerShdw dist="38100" dir="7200000" algn="ctr" rotWithShape="0">
                  <a:schemeClr val="bg1"/>
                </a:outerShdw>
              </a:effectLst>
            </a:endParaRPr>
          </a:p>
        </p:txBody>
      </p:sp>
      <p:sp>
        <p:nvSpPr>
          <p:cNvPr id="58" name="TextBox 57"/>
          <p:cNvSpPr txBox="1"/>
          <p:nvPr/>
        </p:nvSpPr>
        <p:spPr>
          <a:xfrm>
            <a:off x="0" y="1143000"/>
            <a:ext cx="5029200" cy="1815882"/>
          </a:xfrm>
          <a:prstGeom prst="rect">
            <a:avLst/>
          </a:prstGeom>
          <a:noFill/>
        </p:spPr>
        <p:txBody>
          <a:bodyPr wrap="square" rtlCol="0">
            <a:spAutoFit/>
          </a:bodyPr>
          <a:lstStyle/>
          <a:p>
            <a:pPr algn="ctr"/>
            <a:r>
              <a:rPr lang="en-US" sz="2800" b="1" dirty="0" smtClean="0">
                <a:effectLst>
                  <a:outerShdw dist="38100" dir="7200000" algn="ctr" rotWithShape="0">
                    <a:schemeClr val="bg1"/>
                  </a:outerShdw>
                </a:effectLst>
              </a:rPr>
              <a:t>at  13, saves  life of US soldier,</a:t>
            </a:r>
          </a:p>
          <a:p>
            <a:pPr algn="ctr"/>
            <a:r>
              <a:rPr lang="en-US" sz="2800" b="1" dirty="0" smtClean="0">
                <a:effectLst>
                  <a:outerShdw dist="38100" dir="7200000" algn="ctr" rotWithShape="0">
                    <a:schemeClr val="bg1"/>
                  </a:outerShdw>
                </a:effectLst>
              </a:rPr>
              <a:t> returns to Creek nation (AL),</a:t>
            </a:r>
          </a:p>
          <a:p>
            <a:r>
              <a:rPr lang="en-US" sz="2800" b="1" dirty="0" smtClean="0">
                <a:effectLst>
                  <a:outerShdw dist="38100" dir="7200000" algn="ctr" rotWithShape="0">
                    <a:schemeClr val="bg1"/>
                  </a:outerShdw>
                </a:effectLst>
              </a:rPr>
              <a:t>       marries  </a:t>
            </a:r>
          </a:p>
          <a:p>
            <a:r>
              <a:rPr lang="en-US" sz="2800" b="1" dirty="0" smtClean="0">
                <a:effectLst>
                  <a:outerShdw dist="38100" dir="7200000" algn="ctr" rotWithShape="0">
                    <a:schemeClr val="bg1"/>
                  </a:outerShdw>
                </a:effectLst>
              </a:rPr>
              <a:t>has children, 27 years old</a:t>
            </a:r>
          </a:p>
        </p:txBody>
      </p:sp>
      <p:sp>
        <p:nvSpPr>
          <p:cNvPr id="36" name="TextBox 3"/>
          <p:cNvSpPr txBox="1">
            <a:spLocks noChangeArrowheads="1"/>
          </p:cNvSpPr>
          <p:nvPr/>
        </p:nvSpPr>
        <p:spPr bwMode="auto">
          <a:xfrm>
            <a:off x="0" y="0"/>
            <a:ext cx="9144000" cy="830997"/>
          </a:xfrm>
          <a:prstGeom prst="rect">
            <a:avLst/>
          </a:prstGeom>
          <a:noFill/>
          <a:ln w="9525">
            <a:noFill/>
            <a:miter lim="800000"/>
            <a:headEnd/>
            <a:tailEnd/>
          </a:ln>
        </p:spPr>
        <p:txBody>
          <a:bodyPr wrap="square">
            <a:spAutoFit/>
          </a:bodyPr>
          <a:lstStyle/>
          <a:p>
            <a:pPr>
              <a:defRPr/>
            </a:pPr>
            <a:r>
              <a:rPr lang="en-US" sz="4800" b="1" dirty="0" smtClean="0">
                <a:solidFill>
                  <a:srgbClr val="00B050"/>
                </a:solidFill>
                <a:effectLst>
                  <a:outerShdw dist="50800" dir="5400000" algn="ctr" rotWithShape="0">
                    <a:schemeClr val="tx1"/>
                  </a:outerShdw>
                </a:effectLst>
                <a:latin typeface="Tempus Sans ITC" pitchFamily="82" charset="0"/>
              </a:rPr>
              <a:t>    Session 4: Trail of Tears</a:t>
            </a:r>
            <a:endParaRPr lang="en-US" sz="4800" b="1" dirty="0">
              <a:solidFill>
                <a:srgbClr val="00B050"/>
              </a:solidFill>
              <a:effectLst>
                <a:outerShdw dist="50800" dir="5400000" algn="ctr" rotWithShape="0">
                  <a:schemeClr val="tx1"/>
                </a:outerShdw>
              </a:effectLst>
              <a:latin typeface="Tempus Sans ITC" pitchFamily="82" charset="0"/>
            </a:endParaRPr>
          </a:p>
        </p:txBody>
      </p:sp>
      <p:sp>
        <p:nvSpPr>
          <p:cNvPr id="45" name="TextBox 44"/>
          <p:cNvSpPr txBox="1"/>
          <p:nvPr/>
        </p:nvSpPr>
        <p:spPr>
          <a:xfrm>
            <a:off x="6934200" y="-15240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1830</a:t>
            </a:r>
            <a:endParaRPr lang="en-US" sz="7200" b="1" dirty="0">
              <a:solidFill>
                <a:srgbClr val="00B050"/>
              </a:solidFill>
              <a:effectLst>
                <a:outerShdw dist="50800" dir="5400000" algn="ctr" rotWithShape="0">
                  <a:schemeClr val="tx1"/>
                </a:outerShdw>
              </a:effectLst>
            </a:endParaRPr>
          </a:p>
        </p:txBody>
      </p:sp>
      <p:grpSp>
        <p:nvGrpSpPr>
          <p:cNvPr id="4" name="Group 36"/>
          <p:cNvGrpSpPr/>
          <p:nvPr/>
        </p:nvGrpSpPr>
        <p:grpSpPr>
          <a:xfrm>
            <a:off x="6574536" y="2891857"/>
            <a:ext cx="2285999" cy="1832543"/>
            <a:chOff x="6574536" y="2819400"/>
            <a:chExt cx="2285999" cy="1832543"/>
          </a:xfrm>
        </p:grpSpPr>
        <p:grpSp>
          <p:nvGrpSpPr>
            <p:cNvPr id="5" name="Group 62"/>
            <p:cNvGrpSpPr/>
            <p:nvPr/>
          </p:nvGrpSpPr>
          <p:grpSpPr>
            <a:xfrm>
              <a:off x="6650954" y="2819400"/>
              <a:ext cx="2209581" cy="1832543"/>
              <a:chOff x="6650954" y="2819400"/>
              <a:chExt cx="2209581" cy="1832543"/>
            </a:xfrm>
          </p:grpSpPr>
          <p:grpSp>
            <p:nvGrpSpPr>
              <p:cNvPr id="6" name="Group 96"/>
              <p:cNvGrpSpPr/>
              <p:nvPr/>
            </p:nvGrpSpPr>
            <p:grpSpPr>
              <a:xfrm>
                <a:off x="6650954" y="2819400"/>
                <a:ext cx="2191680" cy="1373008"/>
                <a:chOff x="6650954" y="2743922"/>
                <a:chExt cx="2191680" cy="1373008"/>
              </a:xfrm>
            </p:grpSpPr>
            <p:cxnSp>
              <p:nvCxnSpPr>
                <p:cNvPr id="79" name="Straight Connector 78"/>
                <p:cNvCxnSpPr/>
                <p:nvPr/>
              </p:nvCxnSpPr>
              <p:spPr>
                <a:xfrm rot="10800000">
                  <a:off x="6650954" y="3505362"/>
                  <a:ext cx="892846" cy="56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0" name="Picture 2" descr="Major ridge.jpg"/>
                <p:cNvPicPr>
                  <a:picLocks noChangeAspect="1" noChangeArrowheads="1"/>
                </p:cNvPicPr>
                <p:nvPr/>
              </p:nvPicPr>
              <p:blipFill>
                <a:blip r:embed="rId4"/>
                <a:srcRect l="9039" t="6452" r="5455" b="16129"/>
                <a:stretch>
                  <a:fillRect/>
                </a:stretch>
              </p:blipFill>
              <p:spPr bwMode="auto">
                <a:xfrm>
                  <a:off x="7543800" y="2743922"/>
                  <a:ext cx="1298834" cy="1373008"/>
                </a:xfrm>
                <a:prstGeom prst="rect">
                  <a:avLst/>
                </a:prstGeom>
                <a:noFill/>
                <a:ln w="25400">
                  <a:solidFill>
                    <a:schemeClr val="tx1"/>
                  </a:solidFill>
                </a:ln>
              </p:spPr>
            </p:pic>
          </p:grpSp>
          <p:sp>
            <p:nvSpPr>
              <p:cNvPr id="78" name="TextBox 77"/>
              <p:cNvSpPr txBox="1"/>
              <p:nvPr/>
            </p:nvSpPr>
            <p:spPr>
              <a:xfrm>
                <a:off x="7534655" y="41902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76" name="Oval 7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80"/>
          <p:cNvGrpSpPr/>
          <p:nvPr/>
        </p:nvGrpSpPr>
        <p:grpSpPr>
          <a:xfrm>
            <a:off x="6858000" y="1981200"/>
            <a:ext cx="1243584" cy="2118211"/>
            <a:chOff x="6848856" y="1981200"/>
            <a:chExt cx="1243584" cy="2118211"/>
          </a:xfrm>
        </p:grpSpPr>
        <p:grpSp>
          <p:nvGrpSpPr>
            <p:cNvPr id="8" name="Group 76"/>
            <p:cNvGrpSpPr/>
            <p:nvPr/>
          </p:nvGrpSpPr>
          <p:grpSpPr>
            <a:xfrm>
              <a:off x="6858000" y="2134394"/>
              <a:ext cx="1219200" cy="1557842"/>
              <a:chOff x="6858000" y="2134394"/>
              <a:chExt cx="1219200" cy="1557842"/>
            </a:xfrm>
          </p:grpSpPr>
          <p:cxnSp>
            <p:nvCxnSpPr>
              <p:cNvPr id="85" name="Straight Connector 8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2" descr="https://history.army.mil/LC/The%20Mission/Facts/3fixa.JPG"/>
              <p:cNvPicPr>
                <a:picLocks noChangeAspect="1" noChangeArrowheads="1"/>
              </p:cNvPicPr>
              <p:nvPr/>
            </p:nvPicPr>
            <p:blipFill>
              <a:blip r:embed="rId5"/>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83" name="TextBox 82"/>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sp>
          <p:nvSpPr>
            <p:cNvPr id="84" name="Oval 83"/>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15"/>
          <p:cNvGrpSpPr/>
          <p:nvPr/>
        </p:nvGrpSpPr>
        <p:grpSpPr>
          <a:xfrm>
            <a:off x="6324600" y="4334470"/>
            <a:ext cx="1219200" cy="2447330"/>
            <a:chOff x="2895600" y="3505200"/>
            <a:chExt cx="1219200" cy="2447330"/>
          </a:xfrm>
        </p:grpSpPr>
        <p:grpSp>
          <p:nvGrpSpPr>
            <p:cNvPr id="10" name="Group 65"/>
            <p:cNvGrpSpPr/>
            <p:nvPr/>
          </p:nvGrpSpPr>
          <p:grpSpPr>
            <a:xfrm>
              <a:off x="2895600" y="3581400"/>
              <a:ext cx="1219200" cy="2371130"/>
              <a:chOff x="2895600" y="3581400"/>
              <a:chExt cx="1219200" cy="2371130"/>
            </a:xfrm>
          </p:grpSpPr>
          <p:grpSp>
            <p:nvGrpSpPr>
              <p:cNvPr id="11" name="Group 46"/>
              <p:cNvGrpSpPr/>
              <p:nvPr/>
            </p:nvGrpSpPr>
            <p:grpSpPr>
              <a:xfrm>
                <a:off x="2895600" y="3581400"/>
                <a:ext cx="1219200" cy="1884065"/>
                <a:chOff x="3418114" y="4876800"/>
                <a:chExt cx="1219200" cy="1884065"/>
              </a:xfrm>
            </p:grpSpPr>
            <p:cxnSp>
              <p:nvCxnSpPr>
                <p:cNvPr id="65" name="Straight Connector 64"/>
                <p:cNvCxnSpPr/>
                <p:nvPr/>
              </p:nvCxnSpPr>
              <p:spPr>
                <a:xfrm rot="5400000" flipH="1" flipV="1">
                  <a:off x="3266508" y="5104606"/>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a:picLocks noChangeAspect="1" noChangeArrowheads="1"/>
                </p:cNvPicPr>
                <p:nvPr/>
              </p:nvPicPr>
              <p:blipFill>
                <a:blip r:embed="rId6"/>
                <a:srcRect r="11677" b="54997"/>
                <a:stretch>
                  <a:fillRect/>
                </a:stretch>
              </p:blipFill>
              <p:spPr bwMode="auto">
                <a:xfrm>
                  <a:off x="3418114" y="5338465"/>
                  <a:ext cx="1219200" cy="1422400"/>
                </a:xfrm>
                <a:prstGeom prst="rect">
                  <a:avLst/>
                </a:prstGeom>
                <a:noFill/>
                <a:ln w="25400">
                  <a:solidFill>
                    <a:schemeClr val="tx1"/>
                  </a:solidFill>
                  <a:miter lim="800000"/>
                  <a:headEnd/>
                  <a:tailEnd/>
                </a:ln>
                <a:effectLst/>
              </p:spPr>
            </p:pic>
          </p:grpSp>
          <p:sp>
            <p:nvSpPr>
              <p:cNvPr id="64" name="TextBox 63"/>
              <p:cNvSpPr txBox="1"/>
              <p:nvPr/>
            </p:nvSpPr>
            <p:spPr>
              <a:xfrm>
                <a:off x="2895600" y="549086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61" name="Oval 60"/>
            <p:cNvSpPr/>
            <p:nvPr/>
          </p:nvSpPr>
          <p:spPr>
            <a:xfrm>
              <a:off x="2895600" y="3505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7" name="Picture 2" descr="vintage-native-american-girls-portrait-photography-1-575a5eb65d1ca__700"/>
          <p:cNvPicPr>
            <a:picLocks noChangeAspect="1" noChangeArrowheads="1"/>
          </p:cNvPicPr>
          <p:nvPr/>
        </p:nvPicPr>
        <p:blipFill>
          <a:blip r:embed="rId7"/>
          <a:srcRect l="38300" t="15050" r="38269" b="61243"/>
          <a:stretch>
            <a:fillRect/>
          </a:stretch>
        </p:blipFill>
        <p:spPr bwMode="auto">
          <a:xfrm flipH="1">
            <a:off x="6324600" y="4872335"/>
            <a:ext cx="1219200" cy="1447800"/>
          </a:xfrm>
          <a:prstGeom prst="rect">
            <a:avLst/>
          </a:prstGeom>
          <a:noFill/>
        </p:spPr>
      </p:pic>
      <p:sp>
        <p:nvSpPr>
          <p:cNvPr id="38" name="TextBox 37"/>
          <p:cNvSpPr txBox="1"/>
          <p:nvPr/>
        </p:nvSpPr>
        <p:spPr>
          <a:xfrm>
            <a:off x="1752600" y="1993392"/>
            <a:ext cx="3048000" cy="523220"/>
          </a:xfrm>
          <a:prstGeom prst="rect">
            <a:avLst/>
          </a:prstGeom>
          <a:noFill/>
        </p:spPr>
        <p:txBody>
          <a:bodyPr wrap="square" rtlCol="0">
            <a:spAutoFit/>
          </a:bodyPr>
          <a:lstStyle/>
          <a:p>
            <a:r>
              <a:rPr lang="en-US" sz="2800" b="1" dirty="0" smtClean="0">
                <a:effectLst>
                  <a:outerShdw dist="38100" dir="7200000" algn="ctr" rotWithShape="0">
                    <a:schemeClr val="bg1"/>
                  </a:outerShdw>
                </a:effectLst>
              </a:rPr>
              <a:t>-  a Creek man</a:t>
            </a:r>
          </a:p>
        </p:txBody>
      </p:sp>
      <p:pic>
        <p:nvPicPr>
          <p:cNvPr id="151554" name="Picture 2" descr="Image result for american indian woman"/>
          <p:cNvPicPr>
            <a:picLocks noChangeAspect="1" noChangeArrowheads="1"/>
          </p:cNvPicPr>
          <p:nvPr/>
        </p:nvPicPr>
        <p:blipFill>
          <a:blip r:embed="rId8"/>
          <a:srcRect l="14667" t="9153" r="18424" b="35927"/>
          <a:stretch>
            <a:fillRect/>
          </a:stretch>
        </p:blipFill>
        <p:spPr bwMode="auto">
          <a:xfrm>
            <a:off x="6324600" y="4866860"/>
            <a:ext cx="1219200" cy="1457740"/>
          </a:xfrm>
          <a:prstGeom prst="rect">
            <a:avLst/>
          </a:prstGeom>
          <a:noFill/>
        </p:spPr>
      </p:pic>
      <p:grpSp>
        <p:nvGrpSpPr>
          <p:cNvPr id="42" name="Group 41"/>
          <p:cNvGrpSpPr/>
          <p:nvPr/>
        </p:nvGrpSpPr>
        <p:grpSpPr>
          <a:xfrm>
            <a:off x="228600" y="1905000"/>
            <a:ext cx="2133600" cy="769441"/>
            <a:chOff x="228600" y="1905000"/>
            <a:chExt cx="2133600" cy="769441"/>
          </a:xfrm>
        </p:grpSpPr>
        <p:sp>
          <p:nvSpPr>
            <p:cNvPr id="40" name="Oval 39"/>
            <p:cNvSpPr/>
            <p:nvPr/>
          </p:nvSpPr>
          <p:spPr>
            <a:xfrm>
              <a:off x="228600" y="1905000"/>
              <a:ext cx="21336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1676400" y="1905000"/>
              <a:ext cx="445956" cy="769441"/>
            </a:xfrm>
            <a:prstGeom prst="rect">
              <a:avLst/>
            </a:prstGeom>
            <a:noFill/>
          </p:spPr>
          <p:txBody>
            <a:bodyPr wrap="none" rtlCol="0">
              <a:spAutoFit/>
            </a:bodyPr>
            <a:lstStyle/>
            <a:p>
              <a:pPr algn="ctr"/>
              <a:r>
                <a:rPr lang="en-US" sz="4400" b="1" dirty="0" smtClean="0">
                  <a:solidFill>
                    <a:srgbClr val="FF0000"/>
                  </a:solidFill>
                  <a:effectLst>
                    <a:outerShdw dist="38100" dir="7200000" algn="ctr" rotWithShape="0">
                      <a:schemeClr val="tx1"/>
                    </a:outerShdw>
                  </a:effectLst>
                </a:rPr>
                <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Effect transition="in" filter="fade">
                                      <p:cBhvr>
                                        <p:cTn id="7" dur="1000"/>
                                        <p:tgtEl>
                                          <p:spTgt spid="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7">
                                            <p:txEl>
                                              <p:pRg st="1" end="1"/>
                                            </p:txEl>
                                          </p:spTgt>
                                        </p:tgtEl>
                                        <p:attrNameLst>
                                          <p:attrName>style.visibility</p:attrName>
                                        </p:attrNameLst>
                                      </p:cBhvr>
                                      <p:to>
                                        <p:strVal val="visible"/>
                                      </p:to>
                                    </p:set>
                                    <p:animEffect transition="in" filter="fade">
                                      <p:cBhvr>
                                        <p:cTn id="12" dur="1000"/>
                                        <p:tgtEl>
                                          <p:spTgt spid="5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7">
                                            <p:txEl>
                                              <p:pRg st="2" end="2"/>
                                            </p:txEl>
                                          </p:spTgt>
                                        </p:tgtEl>
                                        <p:attrNameLst>
                                          <p:attrName>style.visibility</p:attrName>
                                        </p:attrNameLst>
                                      </p:cBhvr>
                                      <p:to>
                                        <p:strVal val="visible"/>
                                      </p:to>
                                    </p:set>
                                    <p:animEffect transition="in" filter="fade">
                                      <p:cBhvr>
                                        <p:cTn id="15" dur="1000"/>
                                        <p:tgtEl>
                                          <p:spTgt spid="5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xEl>
                                              <p:pRg st="3" end="3"/>
                                            </p:txEl>
                                          </p:spTgt>
                                        </p:tgtEl>
                                        <p:attrNameLst>
                                          <p:attrName>style.visibility</p:attrName>
                                        </p:attrNameLst>
                                      </p:cBhvr>
                                      <p:to>
                                        <p:strVal val="visible"/>
                                      </p:to>
                                    </p:set>
                                    <p:animEffect transition="in" filter="fade">
                                      <p:cBhvr>
                                        <p:cTn id="20" dur="1000"/>
                                        <p:tgtEl>
                                          <p:spTgt spid="5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1000"/>
                                        <p:tgtEl>
                                          <p:spTgt spid="57">
                                            <p:txEl>
                                              <p:pRg st="0" end="0"/>
                                            </p:txEl>
                                          </p:spTgt>
                                        </p:tgtEl>
                                      </p:cBhvr>
                                    </p:animEffect>
                                    <p:set>
                                      <p:cBhvr>
                                        <p:cTn id="25" dur="1" fill="hold">
                                          <p:stCondLst>
                                            <p:cond delay="999"/>
                                          </p:stCondLst>
                                        </p:cTn>
                                        <p:tgtEl>
                                          <p:spTgt spid="57">
                                            <p:txEl>
                                              <p:pRg st="0" end="0"/>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57">
                                            <p:txEl>
                                              <p:pRg st="1" end="1"/>
                                            </p:txEl>
                                          </p:spTgt>
                                        </p:tgtEl>
                                      </p:cBhvr>
                                    </p:animEffect>
                                    <p:set>
                                      <p:cBhvr>
                                        <p:cTn id="28" dur="1" fill="hold">
                                          <p:stCondLst>
                                            <p:cond delay="999"/>
                                          </p:stCondLst>
                                        </p:cTn>
                                        <p:tgtEl>
                                          <p:spTgt spid="57">
                                            <p:txEl>
                                              <p:pRg st="1" end="1"/>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57">
                                            <p:txEl>
                                              <p:pRg st="2" end="2"/>
                                            </p:txEl>
                                          </p:spTgt>
                                        </p:tgtEl>
                                      </p:cBhvr>
                                    </p:animEffect>
                                    <p:set>
                                      <p:cBhvr>
                                        <p:cTn id="31" dur="1" fill="hold">
                                          <p:stCondLst>
                                            <p:cond delay="999"/>
                                          </p:stCondLst>
                                        </p:cTn>
                                        <p:tgtEl>
                                          <p:spTgt spid="57">
                                            <p:txEl>
                                              <p:pRg st="2" end="2"/>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57">
                                            <p:txEl>
                                              <p:pRg st="3" end="3"/>
                                            </p:txEl>
                                          </p:spTgt>
                                        </p:tgtEl>
                                      </p:cBhvr>
                                    </p:animEffect>
                                    <p:set>
                                      <p:cBhvr>
                                        <p:cTn id="34" dur="1" fill="hold">
                                          <p:stCondLst>
                                            <p:cond delay="999"/>
                                          </p:stCondLst>
                                        </p:cTn>
                                        <p:tgtEl>
                                          <p:spTgt spid="57">
                                            <p:txEl>
                                              <p:pRg st="3" end="3"/>
                                            </p:txEl>
                                          </p:spTgt>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4"/>
                                        </p:tgtEl>
                                      </p:cBhvr>
                                    </p:animEffect>
                                    <p:set>
                                      <p:cBhvr>
                                        <p:cTn id="37" dur="1" fill="hold">
                                          <p:stCondLst>
                                            <p:cond delay="999"/>
                                          </p:stCondLst>
                                        </p:cTn>
                                        <p:tgtEl>
                                          <p:spTgt spid="4"/>
                                        </p:tgtEl>
                                        <p:attrNameLst>
                                          <p:attrName>style.visibility</p:attrName>
                                        </p:attrNameLst>
                                      </p:cBhvr>
                                      <p:to>
                                        <p:strVal val="hidden"/>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58">
                                            <p:txEl>
                                              <p:pRg st="0" end="0"/>
                                            </p:txEl>
                                          </p:spTgt>
                                        </p:tgtEl>
                                        <p:attrNameLst>
                                          <p:attrName>style.visibility</p:attrName>
                                        </p:attrNameLst>
                                      </p:cBhvr>
                                      <p:to>
                                        <p:strVal val="visible"/>
                                      </p:to>
                                    </p:set>
                                    <p:animEffect transition="in" filter="fade">
                                      <p:cBhvr>
                                        <p:cTn id="46" dur="1000"/>
                                        <p:tgtEl>
                                          <p:spTgt spid="58">
                                            <p:txEl>
                                              <p:pRg st="0" end="0"/>
                                            </p:txEl>
                                          </p:spTgt>
                                        </p:tgtEl>
                                      </p:cBhvr>
                                    </p:animEffect>
                                  </p:childTnLst>
                                </p:cTn>
                              </p:par>
                              <p:par>
                                <p:cTn id="47" presetID="9"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dissolve">
                                      <p:cBhvr>
                                        <p:cTn id="49" dur="1000"/>
                                        <p:tgtEl>
                                          <p:spTgt spid="8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8">
                                            <p:txEl>
                                              <p:pRg st="1" end="1"/>
                                            </p:txEl>
                                          </p:spTgt>
                                        </p:tgtEl>
                                        <p:attrNameLst>
                                          <p:attrName>style.visibility</p:attrName>
                                        </p:attrNameLst>
                                      </p:cBhvr>
                                      <p:to>
                                        <p:strVal val="visible"/>
                                      </p:to>
                                    </p:set>
                                    <p:animEffect transition="in" filter="fade">
                                      <p:cBhvr>
                                        <p:cTn id="54" dur="1000"/>
                                        <p:tgtEl>
                                          <p:spTgt spid="58">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8">
                                            <p:txEl>
                                              <p:pRg st="2" end="2"/>
                                            </p:txEl>
                                          </p:spTgt>
                                        </p:tgtEl>
                                        <p:attrNameLst>
                                          <p:attrName>style.visibility</p:attrName>
                                        </p:attrNameLst>
                                      </p:cBhvr>
                                      <p:to>
                                        <p:strVal val="visible"/>
                                      </p:to>
                                    </p:set>
                                    <p:animEffect transition="in" filter="fade">
                                      <p:cBhvr>
                                        <p:cTn id="59" dur="1000"/>
                                        <p:tgtEl>
                                          <p:spTgt spid="58">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wipe(left)">
                                      <p:cBhvr>
                                        <p:cTn id="64" dur="1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42"/>
                                        </p:tgtEl>
                                      </p:cBhvr>
                                    </p:animEffect>
                                    <p:set>
                                      <p:cBhvr>
                                        <p:cTn id="69" dur="1" fill="hold">
                                          <p:stCondLst>
                                            <p:cond delay="999"/>
                                          </p:stCondLst>
                                        </p:cTn>
                                        <p:tgtEl>
                                          <p:spTgt spid="42"/>
                                        </p:tgtEl>
                                        <p:attrNameLst>
                                          <p:attrName>style.visibility</p:attrName>
                                        </p:attrNameLst>
                                      </p:cBhvr>
                                      <p:to>
                                        <p:strVal val="hidden"/>
                                      </p:to>
                                    </p:set>
                                  </p:childTnLst>
                                </p:cTn>
                              </p:par>
                            </p:childTnLst>
                          </p:cTn>
                        </p:par>
                        <p:par>
                          <p:cTn id="70" fill="hold">
                            <p:stCondLst>
                              <p:cond delay="1000"/>
                            </p:stCondLst>
                            <p:childTnLst>
                              <p:par>
                                <p:cTn id="71" presetID="53" presetClass="entr" presetSubtype="0" fill="hold" grpId="0" nodeType="afterEffect">
                                  <p:stCondLst>
                                    <p:cond delay="0"/>
                                  </p:stCondLst>
                                  <p:childTnLst>
                                    <p:set>
                                      <p:cBhvr>
                                        <p:cTn id="72" dur="1" fill="hold">
                                          <p:stCondLst>
                                            <p:cond delay="0"/>
                                          </p:stCondLst>
                                        </p:cTn>
                                        <p:tgtEl>
                                          <p:spTgt spid="38">
                                            <p:txEl>
                                              <p:pRg st="0" end="0"/>
                                            </p:txEl>
                                          </p:spTgt>
                                        </p:tgtEl>
                                        <p:attrNameLst>
                                          <p:attrName>style.visibility</p:attrName>
                                        </p:attrNameLst>
                                      </p:cBhvr>
                                      <p:to>
                                        <p:strVal val="visible"/>
                                      </p:to>
                                    </p:set>
                                    <p:anim calcmode="lin" valueType="num">
                                      <p:cBhvr>
                                        <p:cTn id="73" dur="1000" fill="hold"/>
                                        <p:tgtEl>
                                          <p:spTgt spid="38">
                                            <p:txEl>
                                              <p:pRg st="0" end="0"/>
                                            </p:txEl>
                                          </p:spTgt>
                                        </p:tgtEl>
                                        <p:attrNameLst>
                                          <p:attrName>ppt_w</p:attrName>
                                        </p:attrNameLst>
                                      </p:cBhvr>
                                      <p:tavLst>
                                        <p:tav tm="0">
                                          <p:val>
                                            <p:fltVal val="0"/>
                                          </p:val>
                                        </p:tav>
                                        <p:tav tm="100000">
                                          <p:val>
                                            <p:strVal val="#ppt_w"/>
                                          </p:val>
                                        </p:tav>
                                      </p:tavLst>
                                    </p:anim>
                                    <p:anim calcmode="lin" valueType="num">
                                      <p:cBhvr>
                                        <p:cTn id="74" dur="1000" fill="hold"/>
                                        <p:tgtEl>
                                          <p:spTgt spid="38">
                                            <p:txEl>
                                              <p:pRg st="0" end="0"/>
                                            </p:txEl>
                                          </p:spTgt>
                                        </p:tgtEl>
                                        <p:attrNameLst>
                                          <p:attrName>ppt_h</p:attrName>
                                        </p:attrNameLst>
                                      </p:cBhvr>
                                      <p:tavLst>
                                        <p:tav tm="0">
                                          <p:val>
                                            <p:fltVal val="0"/>
                                          </p:val>
                                        </p:tav>
                                        <p:tav tm="100000">
                                          <p:val>
                                            <p:strVal val="#ppt_h"/>
                                          </p:val>
                                        </p:tav>
                                      </p:tavLst>
                                    </p:anim>
                                    <p:animEffect transition="in" filter="fade">
                                      <p:cBhvr>
                                        <p:cTn id="75" dur="1000"/>
                                        <p:tgtEl>
                                          <p:spTgt spid="38">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58">
                                            <p:txEl>
                                              <p:pRg st="3" end="3"/>
                                            </p:txEl>
                                          </p:spTgt>
                                        </p:tgtEl>
                                        <p:attrNameLst>
                                          <p:attrName>style.visibility</p:attrName>
                                        </p:attrNameLst>
                                      </p:cBhvr>
                                      <p:to>
                                        <p:strVal val="visible"/>
                                      </p:to>
                                    </p:set>
                                    <p:animEffect transition="in" filter="fade">
                                      <p:cBhvr>
                                        <p:cTn id="80" dur="1000"/>
                                        <p:tgtEl>
                                          <p:spTgt spid="58">
                                            <p:txEl>
                                              <p:pRg st="3" end="3"/>
                                            </p:txEl>
                                          </p:spTgt>
                                        </p:tgtEl>
                                      </p:cBhvr>
                                    </p:animEffect>
                                  </p:childTnLst>
                                </p:cTn>
                              </p:par>
                              <p:par>
                                <p:cTn id="81" presetID="9" presetClass="entr" presetSubtype="0" fill="hold" nodeType="withEffect">
                                  <p:stCondLst>
                                    <p:cond delay="0"/>
                                  </p:stCondLst>
                                  <p:childTnLst>
                                    <p:set>
                                      <p:cBhvr>
                                        <p:cTn id="82" dur="1" fill="hold">
                                          <p:stCondLst>
                                            <p:cond delay="0"/>
                                          </p:stCondLst>
                                        </p:cTn>
                                        <p:tgtEl>
                                          <p:spTgt spid="151554"/>
                                        </p:tgtEl>
                                        <p:attrNameLst>
                                          <p:attrName>style.visibility</p:attrName>
                                        </p:attrNameLst>
                                      </p:cBhvr>
                                      <p:to>
                                        <p:strVal val="visible"/>
                                      </p:to>
                                    </p:set>
                                    <p:animEffect transition="in" filter="dissolve">
                                      <p:cBhvr>
                                        <p:cTn id="83" dur="2000"/>
                                        <p:tgtEl>
                                          <p:spTgt spid="15155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grpId="1" nodeType="clickEffect">
                                  <p:stCondLst>
                                    <p:cond delay="0"/>
                                  </p:stCondLst>
                                  <p:childTnLst>
                                    <p:animEffect transition="out" filter="fade">
                                      <p:cBhvr>
                                        <p:cTn id="87" dur="1000"/>
                                        <p:tgtEl>
                                          <p:spTgt spid="58">
                                            <p:txEl>
                                              <p:pRg st="0" end="0"/>
                                            </p:txEl>
                                          </p:spTgt>
                                        </p:tgtEl>
                                      </p:cBhvr>
                                    </p:animEffect>
                                    <p:set>
                                      <p:cBhvr>
                                        <p:cTn id="88" dur="1" fill="hold">
                                          <p:stCondLst>
                                            <p:cond delay="999"/>
                                          </p:stCondLst>
                                        </p:cTn>
                                        <p:tgtEl>
                                          <p:spTgt spid="58">
                                            <p:txEl>
                                              <p:pRg st="0" end="0"/>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58">
                                            <p:txEl>
                                              <p:pRg st="1" end="1"/>
                                            </p:txEl>
                                          </p:spTgt>
                                        </p:tgtEl>
                                      </p:cBhvr>
                                    </p:animEffect>
                                    <p:set>
                                      <p:cBhvr>
                                        <p:cTn id="91" dur="1" fill="hold">
                                          <p:stCondLst>
                                            <p:cond delay="999"/>
                                          </p:stCondLst>
                                        </p:cTn>
                                        <p:tgtEl>
                                          <p:spTgt spid="58">
                                            <p:txEl>
                                              <p:pRg st="1" end="1"/>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8">
                                            <p:txEl>
                                              <p:pRg st="2" end="2"/>
                                            </p:txEl>
                                          </p:spTgt>
                                        </p:tgtEl>
                                      </p:cBhvr>
                                    </p:animEffect>
                                    <p:set>
                                      <p:cBhvr>
                                        <p:cTn id="94" dur="1" fill="hold">
                                          <p:stCondLst>
                                            <p:cond delay="999"/>
                                          </p:stCondLst>
                                        </p:cTn>
                                        <p:tgtEl>
                                          <p:spTgt spid="58">
                                            <p:txEl>
                                              <p:pRg st="2" end="2"/>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58">
                                            <p:txEl>
                                              <p:pRg st="3" end="3"/>
                                            </p:txEl>
                                          </p:spTgt>
                                        </p:tgtEl>
                                      </p:cBhvr>
                                    </p:animEffect>
                                    <p:set>
                                      <p:cBhvr>
                                        <p:cTn id="97" dur="1" fill="hold">
                                          <p:stCondLst>
                                            <p:cond delay="999"/>
                                          </p:stCondLst>
                                        </p:cTn>
                                        <p:tgtEl>
                                          <p:spTgt spid="58">
                                            <p:txEl>
                                              <p:pRg st="3" end="3"/>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1000"/>
                                        <p:tgtEl>
                                          <p:spTgt spid="9"/>
                                        </p:tgtEl>
                                      </p:cBhvr>
                                    </p:animEffect>
                                    <p:set>
                                      <p:cBhvr>
                                        <p:cTn id="100" dur="1" fill="hold">
                                          <p:stCondLst>
                                            <p:cond delay="999"/>
                                          </p:stCondLst>
                                        </p:cTn>
                                        <p:tgtEl>
                                          <p:spTgt spid="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1000"/>
                                        <p:tgtEl>
                                          <p:spTgt spid="151554"/>
                                        </p:tgtEl>
                                      </p:cBhvr>
                                    </p:animEffect>
                                    <p:set>
                                      <p:cBhvr>
                                        <p:cTn id="103" dur="1" fill="hold">
                                          <p:stCondLst>
                                            <p:cond delay="999"/>
                                          </p:stCondLst>
                                        </p:cTn>
                                        <p:tgtEl>
                                          <p:spTgt spid="151554"/>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1000"/>
                                        <p:tgtEl>
                                          <p:spTgt spid="87"/>
                                        </p:tgtEl>
                                      </p:cBhvr>
                                    </p:animEffect>
                                    <p:set>
                                      <p:cBhvr>
                                        <p:cTn id="106" dur="1" fill="hold">
                                          <p:stCondLst>
                                            <p:cond delay="999"/>
                                          </p:stCondLst>
                                        </p:cTn>
                                        <p:tgtEl>
                                          <p:spTgt spid="87"/>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3"/>
                                        </p:tgtEl>
                                      </p:cBhvr>
                                    </p:animEffect>
                                    <p:set>
                                      <p:cBhvr>
                                        <p:cTn id="109" dur="1" fill="hold">
                                          <p:stCondLst>
                                            <p:cond delay="999"/>
                                          </p:stCondLst>
                                        </p:cTn>
                                        <p:tgtEl>
                                          <p:spTgt spid="3"/>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1000"/>
                                        <p:tgtEl>
                                          <p:spTgt spid="38">
                                            <p:txEl>
                                              <p:pRg st="0" end="0"/>
                                            </p:txEl>
                                          </p:spTgt>
                                        </p:tgtEl>
                                      </p:cBhvr>
                                    </p:animEffect>
                                    <p:set>
                                      <p:cBhvr>
                                        <p:cTn id="112" dur="1" fill="hold">
                                          <p:stCondLst>
                                            <p:cond delay="999"/>
                                          </p:stCondLst>
                                        </p:cTn>
                                        <p:tgtEl>
                                          <p:spTgt spid="38">
                                            <p:txEl>
                                              <p:pRg st="0" end="0"/>
                                            </p:txEl>
                                          </p:spTgt>
                                        </p:tgtEl>
                                        <p:attrNameLst>
                                          <p:attrName>style.visibility</p:attrName>
                                        </p:attrNameLst>
                                      </p:cBhvr>
                                      <p:to>
                                        <p:strVal val="hidden"/>
                                      </p:to>
                                    </p:set>
                                  </p:childTnLst>
                                </p:cTn>
                              </p:par>
                            </p:childTnLst>
                          </p:cTn>
                        </p:par>
                        <p:par>
                          <p:cTn id="113" fill="hold">
                            <p:stCondLst>
                              <p:cond delay="1000"/>
                            </p:stCondLst>
                            <p:childTnLst>
                              <p:par>
                                <p:cTn id="114" presetID="10" presetClass="entr" presetSubtype="0" fill="hold" nodeType="afterEffect">
                                  <p:stCondLst>
                                    <p:cond delay="0"/>
                                  </p:stCondLst>
                                  <p:childTnLst>
                                    <p:set>
                                      <p:cBhvr>
                                        <p:cTn id="115" dur="1" fill="hold">
                                          <p:stCondLst>
                                            <p:cond delay="0"/>
                                          </p:stCondLst>
                                        </p:cTn>
                                        <p:tgtEl>
                                          <p:spTgt spid="7"/>
                                        </p:tgtEl>
                                        <p:attrNameLst>
                                          <p:attrName>style.visibility</p:attrName>
                                        </p:attrNameLst>
                                      </p:cBhvr>
                                      <p:to>
                                        <p:strVal val="visible"/>
                                      </p:to>
                                    </p:set>
                                    <p:animEffect transition="in" filter="fade">
                                      <p:cBhvr>
                                        <p:cTn id="1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uiExpand="1" build="allAtOnce"/>
      <p:bldP spid="57" grpId="1" uiExpand="1" build="allAtOnce"/>
      <p:bldP spid="58" grpId="0" uiExpand="1" build="allAtOnce"/>
      <p:bldP spid="58" grpId="1" build="allAtOnce"/>
      <p:bldP spid="38" grpId="0" build="allAtOnce"/>
      <p:bldP spid="38" grpId="2" build="allAtOnce"/>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39" name="Freeform 38"/>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68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337189" y="3962400"/>
            <a:ext cx="100001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AR Post</a:t>
            </a:r>
          </a:p>
        </p:txBody>
      </p:sp>
      <p:sp>
        <p:nvSpPr>
          <p:cNvPr id="43" name="TextBox 42"/>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Memphis</a:t>
            </a:r>
          </a:p>
        </p:txBody>
      </p:sp>
      <p:sp>
        <p:nvSpPr>
          <p:cNvPr id="45" name="TextBox 44"/>
          <p:cNvSpPr txBox="1"/>
          <p:nvPr/>
        </p:nvSpPr>
        <p:spPr>
          <a:xfrm rot="20665022">
            <a:off x="1782669" y="3091837"/>
            <a:ext cx="1288046"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Little Rock</a:t>
            </a:r>
          </a:p>
        </p:txBody>
      </p:sp>
      <p:sp>
        <p:nvSpPr>
          <p:cNvPr id="46" name="Left Arrow 45"/>
          <p:cNvSpPr/>
          <p:nvPr/>
        </p:nvSpPr>
        <p:spPr>
          <a:xfrm rot="21272471">
            <a:off x="3368331" y="2720503"/>
            <a:ext cx="1143000" cy="381000"/>
          </a:xfrm>
          <a:prstGeom prst="leftArrow">
            <a:avLst/>
          </a:prstGeom>
          <a:blipFill>
            <a:blip r:embed="rId4"/>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0" y="1828800"/>
            <a:ext cx="1414554" cy="400110"/>
          </a:xfrm>
          <a:prstGeom prst="rect">
            <a:avLst/>
          </a:prstGeom>
          <a:noFill/>
        </p:spPr>
        <p:txBody>
          <a:bodyPr wrap="none" rtlCol="0">
            <a:spAutoFit/>
          </a:bodyPr>
          <a:lstStyle/>
          <a:p>
            <a:pPr algn="ctr"/>
            <a:r>
              <a:rPr lang="en-US" sz="2000" b="1" dirty="0" smtClean="0">
                <a:solidFill>
                  <a:schemeClr val="bg1"/>
                </a:solidFill>
                <a:effectLst>
                  <a:outerShdw dist="38100" dir="5400000" algn="ctr" rotWithShape="0">
                    <a:schemeClr val="tx1"/>
                  </a:outerShdw>
                </a:effectLst>
              </a:rPr>
              <a:t>Fort Gibson</a:t>
            </a:r>
          </a:p>
        </p:txBody>
      </p:sp>
      <p:sp>
        <p:nvSpPr>
          <p:cNvPr id="48" name="TextBox 47"/>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t>Tallassee</a:t>
            </a:r>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5-Point Star 43"/>
          <p:cNvSpPr/>
          <p:nvPr/>
        </p:nvSpPr>
        <p:spPr>
          <a:xfrm>
            <a:off x="4745736" y="2441448"/>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5" name="Group 18"/>
          <p:cNvGrpSpPr>
            <a:grpSpLocks noChangeAspect="1"/>
          </p:cNvGrpSpPr>
          <p:nvPr/>
        </p:nvGrpSpPr>
        <p:grpSpPr>
          <a:xfrm>
            <a:off x="7162800" y="152399"/>
            <a:ext cx="1752600" cy="2625140"/>
            <a:chOff x="6324600" y="4866860"/>
            <a:chExt cx="1219200" cy="1826184"/>
          </a:xfrm>
        </p:grpSpPr>
        <p:grpSp>
          <p:nvGrpSpPr>
            <p:cNvPr id="6" name="Group 103"/>
            <p:cNvGrpSpPr/>
            <p:nvPr/>
          </p:nvGrpSpPr>
          <p:grpSpPr>
            <a:xfrm>
              <a:off x="6324600" y="4881265"/>
              <a:ext cx="1219200" cy="1811779"/>
              <a:chOff x="6324600" y="4881265"/>
              <a:chExt cx="1219200" cy="1811779"/>
            </a:xfrm>
          </p:grpSpPr>
          <p:grpSp>
            <p:nvGrpSpPr>
              <p:cNvPr id="7"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
        <p:nvSpPr>
          <p:cNvPr id="33" name="Rectangle 32"/>
          <p:cNvSpPr/>
          <p:nvPr/>
        </p:nvSpPr>
        <p:spPr>
          <a:xfrm>
            <a:off x="0" y="4724400"/>
            <a:ext cx="6781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0" y="4611231"/>
            <a:ext cx="9144000" cy="2246769"/>
          </a:xfrm>
          <a:prstGeom prst="rect">
            <a:avLst/>
          </a:prstGeom>
          <a:noFill/>
        </p:spPr>
        <p:txBody>
          <a:bodyPr wrap="square" rtlCol="0">
            <a:spAutoFit/>
          </a:bodyPr>
          <a:lstStyle/>
          <a:p>
            <a:pPr>
              <a:buFont typeface="Arial" pitchFamily="34" charset="0"/>
              <a:buChar char="•"/>
            </a:pPr>
            <a:r>
              <a:rPr lang="en-US" sz="2800" b="1" dirty="0" smtClean="0"/>
              <a:t> steamboat drops flatboats at AR Post</a:t>
            </a:r>
          </a:p>
          <a:p>
            <a:pPr marL="0" lvl="1">
              <a:buFont typeface="Arial" pitchFamily="34" charset="0"/>
              <a:buChar char="•"/>
            </a:pPr>
            <a:r>
              <a:rPr lang="en-US" sz="2800" b="1" dirty="0" smtClean="0"/>
              <a:t> November 3: steamboat arrives Little Rock</a:t>
            </a:r>
          </a:p>
          <a:p>
            <a:pPr marL="0" lvl="1">
              <a:buFont typeface="Arial" pitchFamily="34" charset="0"/>
              <a:buChar char="•"/>
            </a:pPr>
            <a:r>
              <a:rPr lang="en-US" sz="2800" b="1" dirty="0" smtClean="0"/>
              <a:t> November 4: flatboats &amp; overland group arrive</a:t>
            </a:r>
          </a:p>
          <a:p>
            <a:pPr marL="0" lvl="1">
              <a:buFont typeface="Arial" pitchFamily="34" charset="0"/>
              <a:buChar char="•"/>
            </a:pPr>
            <a:r>
              <a:rPr lang="en-US" sz="2800" b="1" dirty="0" smtClean="0"/>
              <a:t> November 5: begin overland to Indian Country</a:t>
            </a:r>
          </a:p>
          <a:p>
            <a:pPr marL="0" lvl="1">
              <a:buFont typeface="Arial" pitchFamily="34" charset="0"/>
              <a:buChar char="•"/>
            </a:pPr>
            <a:r>
              <a:rPr lang="en-US" sz="2800" b="1" dirty="0" smtClean="0"/>
              <a:t> December 7, 1836: arrive at Fort Gibson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3.61111E-6 2.22222E-6 C -0.01406 0.00602 0.00451 -0.00301 -0.01076 0.00949 C -0.01354 0.0118 -0.01684 0.01203 -0.01962 0.01412 C -0.02795 0.02037 -0.03611 0.02893 -0.04288 0.03796 C -0.05191 0.06921 -0.03785 0.11528 -0.05712 0.14028 C -0.06076 0.15555 -0.07691 0.17129 -0.08924 0.17129 " pathEditMode="relative" ptsTypes="fffffA">
                                      <p:cBhvr>
                                        <p:cTn id="6" dur="2000" fill="hold"/>
                                        <p:tgtEl>
                                          <p:spTgt spid="44"/>
                                        </p:tgtEl>
                                        <p:attrNameLst>
                                          <p:attrName>ppt_x</p:attrName>
                                          <p:attrName>ppt_y</p:attrName>
                                        </p:attrNameLst>
                                      </p:cBhvr>
                                    </p:animMotion>
                                  </p:childTnLst>
                                </p:cTn>
                              </p:par>
                              <p:par>
                                <p:cTn id="7" presetID="10" presetClass="entr" presetSubtype="0" fill="hold" nodeType="withEffect">
                                  <p:stCondLst>
                                    <p:cond delay="1000"/>
                                  </p:stCondLst>
                                  <p:childTnLst>
                                    <p:set>
                                      <p:cBhvr>
                                        <p:cTn id="8" dur="1" fill="hold">
                                          <p:stCondLst>
                                            <p:cond delay="0"/>
                                          </p:stCondLst>
                                        </p:cTn>
                                        <p:tgtEl>
                                          <p:spTgt spid="31">
                                            <p:txEl>
                                              <p:pRg st="0" end="0"/>
                                            </p:txEl>
                                          </p:spTgt>
                                        </p:tgtEl>
                                        <p:attrNameLst>
                                          <p:attrName>style.visibility</p:attrName>
                                        </p:attrNameLst>
                                      </p:cBhvr>
                                      <p:to>
                                        <p:strVal val="visible"/>
                                      </p:to>
                                    </p:set>
                                    <p:animEffect transition="in" filter="fade">
                                      <p:cBhvr>
                                        <p:cTn id="9" dur="1000"/>
                                        <p:tgtEl>
                                          <p:spTgt spid="31">
                                            <p:txEl>
                                              <p:pRg st="0" end="0"/>
                                            </p:txEl>
                                          </p:spTgt>
                                        </p:tgtEl>
                                      </p:cBhvr>
                                    </p:animEffect>
                                  </p:childTnLst>
                                </p:cTn>
                              </p:par>
                              <p:par>
                                <p:cTn id="10" presetID="10" presetClass="entr" presetSubtype="0" fill="hold" grpId="0" nodeType="withEffect">
                                  <p:stCondLst>
                                    <p:cond delay="1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childTnLst>
                                </p:cTn>
                              </p:par>
                            </p:childTnLst>
                          </p:cTn>
                        </p:par>
                        <p:par>
                          <p:cTn id="13" fill="hold">
                            <p:stCondLst>
                              <p:cond delay="2000"/>
                            </p:stCondLst>
                            <p:childTnLst>
                              <p:par>
                                <p:cTn id="14" presetID="53" presetClass="entr" presetSubtype="0"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p:cTn id="16" dur="1000" fill="hold"/>
                                        <p:tgtEl>
                                          <p:spTgt spid="42"/>
                                        </p:tgtEl>
                                        <p:attrNameLst>
                                          <p:attrName>ppt_w</p:attrName>
                                        </p:attrNameLst>
                                      </p:cBhvr>
                                      <p:tavLst>
                                        <p:tav tm="0">
                                          <p:val>
                                            <p:fltVal val="0"/>
                                          </p:val>
                                        </p:tav>
                                        <p:tav tm="100000">
                                          <p:val>
                                            <p:strVal val="#ppt_w"/>
                                          </p:val>
                                        </p:tav>
                                      </p:tavLst>
                                    </p:anim>
                                    <p:anim calcmode="lin" valueType="num">
                                      <p:cBhvr>
                                        <p:cTn id="17" dur="1000" fill="hold"/>
                                        <p:tgtEl>
                                          <p:spTgt spid="42"/>
                                        </p:tgtEl>
                                        <p:attrNameLst>
                                          <p:attrName>ppt_h</p:attrName>
                                        </p:attrNameLst>
                                      </p:cBhvr>
                                      <p:tavLst>
                                        <p:tav tm="0">
                                          <p:val>
                                            <p:fltVal val="0"/>
                                          </p:val>
                                        </p:tav>
                                        <p:tav tm="100000">
                                          <p:val>
                                            <p:strVal val="#ppt_h"/>
                                          </p:val>
                                        </p:tav>
                                      </p:tavLst>
                                    </p:anim>
                                    <p:animEffect transition="in" filter="fade">
                                      <p:cBhvr>
                                        <p:cTn id="18" dur="10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grpId="1" nodeType="clickEffect">
                                  <p:stCondLst>
                                    <p:cond delay="0"/>
                                  </p:stCondLst>
                                  <p:childTnLst>
                                    <p:animMotion origin="layout" path="M -0.08611 0.1787 C -0.10295 0.17546 -0.10416 0.17523 -0.12014 0.16366 C -0.12534 0.15949 -0.13715 0.15694 -0.13715 0.15718 C -0.14479 0.14907 -0.1526 0.14444 -0.1592 0.13495 C -0.16684 0.11389 -0.15486 0.14468 -0.16788 0.12176 C -0.17187 0.11458 -0.17309 0.10208 -0.17812 0.09259 C -0.18142 0.08148 -0.18489 0.07338 -0.1901 0.06343 C -0.1934 0.05787 -0.19566 0.05139 -0.1993 0.04606 C -0.20069 0.04398 -0.20347 0.03958 -0.20347 0.03981 " pathEditMode="relative" rAng="-479360" ptsTypes="ffffffffA">
                                      <p:cBhvr>
                                        <p:cTn id="22" dur="2000" fill="hold"/>
                                        <p:tgtEl>
                                          <p:spTgt spid="44"/>
                                        </p:tgtEl>
                                        <p:attrNameLst>
                                          <p:attrName>ppt_x</p:attrName>
                                          <p:attrName>ppt_y</p:attrName>
                                        </p:attrNameLst>
                                      </p:cBhvr>
                                      <p:rCtr x="-59" y="-70"/>
                                    </p:animMotion>
                                  </p:childTnLst>
                                </p:cTn>
                              </p:par>
                              <p:par>
                                <p:cTn id="23" presetID="10" presetClass="entr" presetSubtype="0" fill="hold" nodeType="withEffect">
                                  <p:stCondLst>
                                    <p:cond delay="0"/>
                                  </p:stCondLst>
                                  <p:childTnLst>
                                    <p:set>
                                      <p:cBhvr>
                                        <p:cTn id="24" dur="1" fill="hold">
                                          <p:stCondLst>
                                            <p:cond delay="0"/>
                                          </p:stCondLst>
                                        </p:cTn>
                                        <p:tgtEl>
                                          <p:spTgt spid="31">
                                            <p:txEl>
                                              <p:pRg st="1" end="1"/>
                                            </p:txEl>
                                          </p:spTgt>
                                        </p:tgtEl>
                                        <p:attrNameLst>
                                          <p:attrName>style.visibility</p:attrName>
                                        </p:attrNameLst>
                                      </p:cBhvr>
                                      <p:to>
                                        <p:strVal val="visible"/>
                                      </p:to>
                                    </p:set>
                                    <p:animEffect transition="in" filter="fade">
                                      <p:cBhvr>
                                        <p:cTn id="25" dur="1000"/>
                                        <p:tgtEl>
                                          <p:spTgt spid="31">
                                            <p:txEl>
                                              <p:pRg st="1" end="1"/>
                                            </p:txEl>
                                          </p:spTgt>
                                        </p:tgtEl>
                                      </p:cBhvr>
                                    </p:animEffect>
                                  </p:childTnLst>
                                </p:cTn>
                              </p:par>
                            </p:childTnLst>
                          </p:cTn>
                        </p:par>
                        <p:par>
                          <p:cTn id="26" fill="hold">
                            <p:stCondLst>
                              <p:cond delay="2000"/>
                            </p:stCondLst>
                            <p:childTnLst>
                              <p:par>
                                <p:cTn id="27" presetID="53" presetClass="entr" presetSubtype="0"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1000" fill="hold"/>
                                        <p:tgtEl>
                                          <p:spTgt spid="45"/>
                                        </p:tgtEl>
                                        <p:attrNameLst>
                                          <p:attrName>ppt_w</p:attrName>
                                        </p:attrNameLst>
                                      </p:cBhvr>
                                      <p:tavLst>
                                        <p:tav tm="0">
                                          <p:val>
                                            <p:fltVal val="0"/>
                                          </p:val>
                                        </p:tav>
                                        <p:tav tm="100000">
                                          <p:val>
                                            <p:strVal val="#ppt_w"/>
                                          </p:val>
                                        </p:tav>
                                      </p:tavLst>
                                    </p:anim>
                                    <p:anim calcmode="lin" valueType="num">
                                      <p:cBhvr>
                                        <p:cTn id="30" dur="1000" fill="hold"/>
                                        <p:tgtEl>
                                          <p:spTgt spid="45"/>
                                        </p:tgtEl>
                                        <p:attrNameLst>
                                          <p:attrName>ppt_h</p:attrName>
                                        </p:attrNameLst>
                                      </p:cBhvr>
                                      <p:tavLst>
                                        <p:tav tm="0">
                                          <p:val>
                                            <p:fltVal val="0"/>
                                          </p:val>
                                        </p:tav>
                                        <p:tav tm="100000">
                                          <p:val>
                                            <p:strVal val="#ppt_h"/>
                                          </p:val>
                                        </p:tav>
                                      </p:tavLst>
                                    </p:anim>
                                    <p:animEffect transition="in" filter="fade">
                                      <p:cBhvr>
                                        <p:cTn id="31" dur="10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xEl>
                                              <p:pRg st="2" end="2"/>
                                            </p:txEl>
                                          </p:spTgt>
                                        </p:tgtEl>
                                        <p:attrNameLst>
                                          <p:attrName>style.visibility</p:attrName>
                                        </p:attrNameLst>
                                      </p:cBhvr>
                                      <p:to>
                                        <p:strVal val="visible"/>
                                      </p:to>
                                    </p:set>
                                    <p:animEffect transition="in" filter="fade">
                                      <p:cBhvr>
                                        <p:cTn id="36" dur="1000"/>
                                        <p:tgtEl>
                                          <p:spTgt spid="31">
                                            <p:txEl>
                                              <p:pRg st="2" end="2"/>
                                            </p:txEl>
                                          </p:spTgt>
                                        </p:tgtEl>
                                      </p:cBhvr>
                                    </p:animEffect>
                                  </p:childTnLst>
                                </p:cTn>
                              </p:par>
                              <p:par>
                                <p:cTn id="37" presetID="22" presetClass="entr" presetSubtype="2"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right)">
                                      <p:cBhvr>
                                        <p:cTn id="39" dur="10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1">
                                            <p:txEl>
                                              <p:pRg st="3" end="3"/>
                                            </p:txEl>
                                          </p:spTgt>
                                        </p:tgtEl>
                                        <p:attrNameLst>
                                          <p:attrName>style.visibility</p:attrName>
                                        </p:attrNameLst>
                                      </p:cBhvr>
                                      <p:to>
                                        <p:strVal val="visible"/>
                                      </p:to>
                                    </p:set>
                                    <p:animEffect transition="in" filter="fade">
                                      <p:cBhvr>
                                        <p:cTn id="44" dur="1000"/>
                                        <p:tgtEl>
                                          <p:spTgt spid="31">
                                            <p:txEl>
                                              <p:pRg st="3" end="3"/>
                                            </p:txEl>
                                          </p:spTgt>
                                        </p:tgtEl>
                                      </p:cBhvr>
                                    </p:animEffect>
                                  </p:childTnLst>
                                </p:cTn>
                              </p:par>
                              <p:par>
                                <p:cTn id="45" presetID="0" presetClass="path" presetSubtype="0" accel="50000" decel="50000" fill="hold" grpId="2" nodeType="withEffect">
                                  <p:stCondLst>
                                    <p:cond delay="0"/>
                                  </p:stCondLst>
                                  <p:childTnLst>
                                    <p:animMotion origin="layout" path="M -0.20347 0.03982 C -0.20416 0.03264 -0.20312 0.025 -0.20538 0.01852 C -0.20607 0.01644 -0.22343 0.00672 -0.225 0.00648 C -0.23732 0.00394 -0.2625 0.00186 -0.2625 0.00209 C -0.28055 -0.00671 -0.25503 0.00695 -0.27135 -0.00764 C -0.27343 -0.00949 -0.27604 -0.00926 -0.27847 -0.01018 C -0.2809 -0.01412 -0.28246 -0.01898 -0.28559 -0.02199 C -0.28767 -0.02407 -0.29062 -0.02291 -0.29288 -0.0243 C -0.3092 -0.03379 -0.28194 -0.02569 -0.30885 -0.03148 C -0.33194 -0.04398 -0.31458 -0.04166 -0.35173 -0.03865 C -0.35573 -0.03796 -0.36493 -0.03727 -0.36961 -0.03402 C -0.3835 -0.02477 -0.36684 -0.03264 -0.38038 -0.02685 C -0.40451 -0.02963 -0.39739 -0.02824 -0.41423 -0.04352 C -0.41545 -0.04583 -0.41632 -0.04861 -0.41788 -0.05069 C -0.41996 -0.05347 -0.425 -0.05764 -0.425 -0.0574 " pathEditMode="relative" rAng="0" ptsTypes="ffffffffffffffA">
                                      <p:cBhvr>
                                        <p:cTn id="46" dur="3000" fill="hold"/>
                                        <p:tgtEl>
                                          <p:spTgt spid="44"/>
                                        </p:tgtEl>
                                        <p:attrNameLst>
                                          <p:attrName>ppt_x</p:attrName>
                                          <p:attrName>ppt_y</p:attrName>
                                        </p:attrNameLst>
                                      </p:cBhvr>
                                      <p:rCtr x="-111" y="-49"/>
                                    </p:animMotion>
                                  </p:childTnLst>
                                </p:cTn>
                              </p:par>
                              <p:par>
                                <p:cTn id="47" presetID="10" presetClass="exit" presetSubtype="0" fill="hold" grpId="1" nodeType="withEffect">
                                  <p:stCondLst>
                                    <p:cond delay="0"/>
                                  </p:stCondLst>
                                  <p:childTnLst>
                                    <p:animEffect transition="out" filter="fade">
                                      <p:cBhvr>
                                        <p:cTn id="48" dur="1000"/>
                                        <p:tgtEl>
                                          <p:spTgt spid="46"/>
                                        </p:tgtEl>
                                      </p:cBhvr>
                                    </p:animEffect>
                                    <p:set>
                                      <p:cBhvr>
                                        <p:cTn id="49" dur="1" fill="hold">
                                          <p:stCondLst>
                                            <p:cond delay="999"/>
                                          </p:stCondLst>
                                        </p:cTn>
                                        <p:tgtEl>
                                          <p:spTgt spid="46"/>
                                        </p:tgtEl>
                                        <p:attrNameLst>
                                          <p:attrName>style.visibility</p:attrName>
                                        </p:attrNameLst>
                                      </p:cBhvr>
                                      <p:to>
                                        <p:strVal val="hidden"/>
                                      </p:to>
                                    </p:set>
                                  </p:childTnLst>
                                </p:cTn>
                              </p:par>
                            </p:childTnLst>
                          </p:cTn>
                        </p:par>
                        <p:par>
                          <p:cTn id="50" fill="hold">
                            <p:stCondLst>
                              <p:cond delay="3000"/>
                            </p:stCondLst>
                            <p:childTnLst>
                              <p:par>
                                <p:cTn id="51" presetID="10" presetClass="entr" presetSubtype="0" fill="hold" nodeType="afterEffect">
                                  <p:stCondLst>
                                    <p:cond delay="0"/>
                                  </p:stCondLst>
                                  <p:childTnLst>
                                    <p:set>
                                      <p:cBhvr>
                                        <p:cTn id="52" dur="1" fill="hold">
                                          <p:stCondLst>
                                            <p:cond delay="0"/>
                                          </p:stCondLst>
                                        </p:cTn>
                                        <p:tgtEl>
                                          <p:spTgt spid="31">
                                            <p:txEl>
                                              <p:pRg st="4" end="4"/>
                                            </p:txEl>
                                          </p:spTgt>
                                        </p:tgtEl>
                                        <p:attrNameLst>
                                          <p:attrName>style.visibility</p:attrName>
                                        </p:attrNameLst>
                                      </p:cBhvr>
                                      <p:to>
                                        <p:strVal val="visible"/>
                                      </p:to>
                                    </p:set>
                                    <p:animEffect transition="in" filter="fade">
                                      <p:cBhvr>
                                        <p:cTn id="53" dur="1000"/>
                                        <p:tgtEl>
                                          <p:spTgt spid="31">
                                            <p:txEl>
                                              <p:pRg st="4" end="4"/>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1000"/>
                                        <p:tgtEl>
                                          <p:spTgt spid="39"/>
                                        </p:tgtEl>
                                      </p:cBhvr>
                                    </p:animEffect>
                                  </p:childTnLst>
                                </p:cTn>
                              </p:par>
                            </p:childTnLst>
                          </p:cTn>
                        </p:par>
                        <p:par>
                          <p:cTn id="57" fill="hold">
                            <p:stCondLst>
                              <p:cond delay="4000"/>
                            </p:stCondLst>
                            <p:childTnLst>
                              <p:par>
                                <p:cTn id="58" presetID="53" presetClass="entr" presetSubtype="0" fill="hold" grpId="0" nodeType="afterEffect">
                                  <p:stCondLst>
                                    <p:cond delay="0"/>
                                  </p:stCondLst>
                                  <p:childTnLst>
                                    <p:set>
                                      <p:cBhvr>
                                        <p:cTn id="59" dur="1" fill="hold">
                                          <p:stCondLst>
                                            <p:cond delay="0"/>
                                          </p:stCondLst>
                                        </p:cTn>
                                        <p:tgtEl>
                                          <p:spTgt spid="47"/>
                                        </p:tgtEl>
                                        <p:attrNameLst>
                                          <p:attrName>style.visibility</p:attrName>
                                        </p:attrNameLst>
                                      </p:cBhvr>
                                      <p:to>
                                        <p:strVal val="visible"/>
                                      </p:to>
                                    </p:set>
                                    <p:anim calcmode="lin" valueType="num">
                                      <p:cBhvr>
                                        <p:cTn id="60" dur="1000" fill="hold"/>
                                        <p:tgtEl>
                                          <p:spTgt spid="47"/>
                                        </p:tgtEl>
                                        <p:attrNameLst>
                                          <p:attrName>ppt_w</p:attrName>
                                        </p:attrNameLst>
                                      </p:cBhvr>
                                      <p:tavLst>
                                        <p:tav tm="0">
                                          <p:val>
                                            <p:fltVal val="0"/>
                                          </p:val>
                                        </p:tav>
                                        <p:tav tm="100000">
                                          <p:val>
                                            <p:strVal val="#ppt_w"/>
                                          </p:val>
                                        </p:tav>
                                      </p:tavLst>
                                    </p:anim>
                                    <p:anim calcmode="lin" valueType="num">
                                      <p:cBhvr>
                                        <p:cTn id="61" dur="1000" fill="hold"/>
                                        <p:tgtEl>
                                          <p:spTgt spid="47"/>
                                        </p:tgtEl>
                                        <p:attrNameLst>
                                          <p:attrName>ppt_h</p:attrName>
                                        </p:attrNameLst>
                                      </p:cBhvr>
                                      <p:tavLst>
                                        <p:tav tm="0">
                                          <p:val>
                                            <p:fltVal val="0"/>
                                          </p:val>
                                        </p:tav>
                                        <p:tav tm="100000">
                                          <p:val>
                                            <p:strVal val="#ppt_h"/>
                                          </p:val>
                                        </p:tav>
                                      </p:tavLst>
                                    </p:anim>
                                    <p:animEffect transition="in" filter="fade">
                                      <p:cBhvr>
                                        <p:cTn id="62" dur="1000"/>
                                        <p:tgtEl>
                                          <p:spTgt spid="4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1000"/>
                                        <p:tgtEl>
                                          <p:spTgt spid="31">
                                            <p:txEl>
                                              <p:pRg st="0" end="0"/>
                                            </p:txEl>
                                          </p:spTgt>
                                        </p:tgtEl>
                                      </p:cBhvr>
                                    </p:animEffect>
                                    <p:set>
                                      <p:cBhvr>
                                        <p:cTn id="67" dur="1" fill="hold">
                                          <p:stCondLst>
                                            <p:cond delay="999"/>
                                          </p:stCondLst>
                                        </p:cTn>
                                        <p:tgtEl>
                                          <p:spTgt spid="31">
                                            <p:txEl>
                                              <p:pRg st="0" end="0"/>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31">
                                            <p:txEl>
                                              <p:pRg st="1" end="1"/>
                                            </p:txEl>
                                          </p:spTgt>
                                        </p:tgtEl>
                                      </p:cBhvr>
                                    </p:animEffect>
                                    <p:set>
                                      <p:cBhvr>
                                        <p:cTn id="70" dur="1" fill="hold">
                                          <p:stCondLst>
                                            <p:cond delay="999"/>
                                          </p:stCondLst>
                                        </p:cTn>
                                        <p:tgtEl>
                                          <p:spTgt spid="31">
                                            <p:txEl>
                                              <p:pRg st="1" end="1"/>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31">
                                            <p:txEl>
                                              <p:pRg st="2" end="2"/>
                                            </p:txEl>
                                          </p:spTgt>
                                        </p:tgtEl>
                                      </p:cBhvr>
                                    </p:animEffect>
                                    <p:set>
                                      <p:cBhvr>
                                        <p:cTn id="73" dur="1" fill="hold">
                                          <p:stCondLst>
                                            <p:cond delay="999"/>
                                          </p:stCondLst>
                                        </p:cTn>
                                        <p:tgtEl>
                                          <p:spTgt spid="31">
                                            <p:txEl>
                                              <p:pRg st="2" end="2"/>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31">
                                            <p:txEl>
                                              <p:pRg st="3" end="3"/>
                                            </p:txEl>
                                          </p:spTgt>
                                        </p:tgtEl>
                                      </p:cBhvr>
                                    </p:animEffect>
                                    <p:set>
                                      <p:cBhvr>
                                        <p:cTn id="76" dur="1" fill="hold">
                                          <p:stCondLst>
                                            <p:cond delay="999"/>
                                          </p:stCondLst>
                                        </p:cTn>
                                        <p:tgtEl>
                                          <p:spTgt spid="31">
                                            <p:txEl>
                                              <p:pRg st="3" end="3"/>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31">
                                            <p:txEl>
                                              <p:pRg st="4" end="4"/>
                                            </p:txEl>
                                          </p:spTgt>
                                        </p:tgtEl>
                                      </p:cBhvr>
                                    </p:animEffect>
                                    <p:set>
                                      <p:cBhvr>
                                        <p:cTn id="79" dur="1" fill="hold">
                                          <p:stCondLst>
                                            <p:cond delay="999"/>
                                          </p:stCondLst>
                                        </p:cTn>
                                        <p:tgtEl>
                                          <p:spTgt spid="31">
                                            <p:txEl>
                                              <p:pRg st="4" end="4"/>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33"/>
                                        </p:tgtEl>
                                      </p:cBhvr>
                                    </p:animEffect>
                                    <p:set>
                                      <p:cBhvr>
                                        <p:cTn id="82"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5" grpId="0" animBg="1"/>
      <p:bldP spid="46" grpId="0" animBg="1"/>
      <p:bldP spid="46" grpId="1" animBg="1"/>
      <p:bldP spid="47" grpId="0"/>
      <p:bldP spid="44" grpId="0" animBg="1"/>
      <p:bldP spid="44" grpId="1" animBg="1"/>
      <p:bldP spid="44" grpId="2" animBg="1"/>
      <p:bldP spid="33" grpId="0" animBg="1"/>
      <p:bldP spid="33" grpId="1" animBg="1"/>
      <p:bldP spid="31" grpId="0" build="allAtOnce"/>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39" name="Freeform 38"/>
          <p:cNvSpPr/>
          <p:nvPr/>
        </p:nvSpPr>
        <p:spPr>
          <a:xfrm>
            <a:off x="-55880" y="1082040"/>
            <a:ext cx="1574800" cy="315468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alpha val="68000"/>
            </a:srgb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36"/>
          <p:cNvGrpSpPr/>
          <p:nvPr/>
        </p:nvGrpSpPr>
        <p:grpSpPr>
          <a:xfrm>
            <a:off x="7352949" y="3942254"/>
            <a:ext cx="2400651" cy="2153746"/>
            <a:chOff x="7352949" y="3942254"/>
            <a:chExt cx="2400651" cy="2153746"/>
          </a:xfrm>
        </p:grpSpPr>
        <p:pic>
          <p:nvPicPr>
            <p:cNvPr id="30" name="Picture 1"/>
            <p:cNvPicPr>
              <a:picLocks noChangeAspect="1" noChangeArrowheads="1"/>
            </p:cNvPicPr>
            <p:nvPr/>
          </p:nvPicPr>
          <p:blipFill>
            <a:blip r:embed="rId3"/>
            <a:srcRect l="53502" t="42793" r="2623"/>
            <a:stretch>
              <a:fillRect/>
            </a:stretch>
          </p:blipFill>
          <p:spPr bwMode="auto">
            <a:xfrm>
              <a:off x="7352949" y="3942254"/>
              <a:ext cx="2400651" cy="2153746"/>
            </a:xfrm>
            <a:prstGeom prst="rect">
              <a:avLst/>
            </a:prstGeom>
            <a:noFill/>
            <a:ln w="9525">
              <a:noFill/>
              <a:miter lim="800000"/>
              <a:headEnd/>
              <a:tailEnd/>
            </a:ln>
            <a:effectLst/>
          </p:spPr>
        </p:pic>
        <p:cxnSp>
          <p:nvCxnSpPr>
            <p:cNvPr id="32" name="Straight Connector 31"/>
            <p:cNvCxnSpPr>
              <a:endCxn id="30" idx="0"/>
            </p:cNvCxnSpPr>
            <p:nvPr/>
          </p:nvCxnSpPr>
          <p:spPr>
            <a:xfrm flipV="1">
              <a:off x="8001000" y="3942254"/>
              <a:ext cx="552275" cy="20146"/>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4" name="TextBox 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p:nvSpPr>
          <p:cNvPr id="36" name="TextBox 35"/>
          <p:cNvSpPr txBox="1"/>
          <p:nvPr/>
        </p:nvSpPr>
        <p:spPr>
          <a:xfrm>
            <a:off x="7696200" y="4572000"/>
            <a:ext cx="1092480"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Creek</a:t>
            </a:r>
          </a:p>
        </p:txBody>
      </p:sp>
      <p:sp>
        <p:nvSpPr>
          <p:cNvPr id="42" name="TextBox 41"/>
          <p:cNvSpPr txBox="1"/>
          <p:nvPr/>
        </p:nvSpPr>
        <p:spPr>
          <a:xfrm>
            <a:off x="4337189" y="3962400"/>
            <a:ext cx="100001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AR Post</a:t>
            </a:r>
          </a:p>
        </p:txBody>
      </p:sp>
      <p:sp>
        <p:nvSpPr>
          <p:cNvPr id="43" name="TextBox 42"/>
          <p:cNvSpPr txBox="1"/>
          <p:nvPr/>
        </p:nvSpPr>
        <p:spPr>
          <a:xfrm rot="20560878">
            <a:off x="5010331" y="2256644"/>
            <a:ext cx="1188147"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Memphis</a:t>
            </a:r>
          </a:p>
        </p:txBody>
      </p:sp>
      <p:sp>
        <p:nvSpPr>
          <p:cNvPr id="45" name="TextBox 44"/>
          <p:cNvSpPr txBox="1"/>
          <p:nvPr/>
        </p:nvSpPr>
        <p:spPr>
          <a:xfrm rot="20665022">
            <a:off x="1782669" y="3091837"/>
            <a:ext cx="1288046" cy="400110"/>
          </a:xfrm>
          <a:prstGeom prst="rect">
            <a:avLst/>
          </a:prstGeom>
          <a:solidFill>
            <a:schemeClr val="bg1"/>
          </a:solidFill>
        </p:spPr>
        <p:txBody>
          <a:bodyPr wrap="none" rtlCol="0">
            <a:spAutoFit/>
          </a:bodyPr>
          <a:lstStyle/>
          <a:p>
            <a:pPr algn="ctr"/>
            <a:r>
              <a:rPr lang="en-US" sz="2000" b="1" dirty="0" smtClean="0">
                <a:solidFill>
                  <a:srgbClr val="FF0000"/>
                </a:solidFill>
                <a:effectLst>
                  <a:outerShdw dist="38100" dir="5400000" algn="ctr" rotWithShape="0">
                    <a:schemeClr val="tx1"/>
                  </a:outerShdw>
                </a:effectLst>
              </a:rPr>
              <a:t>Little Rock</a:t>
            </a:r>
          </a:p>
        </p:txBody>
      </p:sp>
      <p:sp>
        <p:nvSpPr>
          <p:cNvPr id="47" name="TextBox 46"/>
          <p:cNvSpPr txBox="1"/>
          <p:nvPr/>
        </p:nvSpPr>
        <p:spPr>
          <a:xfrm>
            <a:off x="0" y="1828800"/>
            <a:ext cx="1414554" cy="400110"/>
          </a:xfrm>
          <a:prstGeom prst="rect">
            <a:avLst/>
          </a:prstGeom>
          <a:noFill/>
        </p:spPr>
        <p:txBody>
          <a:bodyPr wrap="none" rtlCol="0">
            <a:spAutoFit/>
          </a:bodyPr>
          <a:lstStyle/>
          <a:p>
            <a:pPr algn="ctr"/>
            <a:r>
              <a:rPr lang="en-US" sz="2000" b="1" dirty="0" smtClean="0">
                <a:solidFill>
                  <a:schemeClr val="bg1"/>
                </a:solidFill>
                <a:effectLst>
                  <a:outerShdw dist="38100" dir="5400000" algn="ctr" rotWithShape="0">
                    <a:schemeClr val="tx1"/>
                  </a:outerShdw>
                </a:effectLst>
              </a:rPr>
              <a:t>Fort Gibson</a:t>
            </a:r>
          </a:p>
        </p:txBody>
      </p:sp>
      <p:sp>
        <p:nvSpPr>
          <p:cNvPr id="48" name="TextBox 47"/>
          <p:cNvSpPr txBox="1"/>
          <p:nvPr/>
        </p:nvSpPr>
        <p:spPr>
          <a:xfrm>
            <a:off x="7467600" y="4629090"/>
            <a:ext cx="1135054" cy="400110"/>
          </a:xfrm>
          <a:prstGeom prst="rect">
            <a:avLst/>
          </a:prstGeom>
          <a:solidFill>
            <a:srgbClr val="FF99FF"/>
          </a:solidFill>
        </p:spPr>
        <p:txBody>
          <a:bodyPr wrap="none" rtlCol="0">
            <a:spAutoFit/>
          </a:bodyPr>
          <a:lstStyle/>
          <a:p>
            <a:pPr algn="ctr"/>
            <a:r>
              <a:rPr lang="en-US" sz="2000" b="1" dirty="0" smtClean="0">
                <a:solidFill>
                  <a:srgbClr val="FF0000"/>
                </a:solidFill>
                <a:effectLst>
                  <a:outerShdw blurRad="50800" dist="38100" dir="5400000" algn="ctr" rotWithShape="0">
                    <a:schemeClr val="tx1"/>
                  </a:outerShdw>
                </a:effectLst>
              </a:rPr>
              <a:t>Tallassee</a:t>
            </a:r>
          </a:p>
        </p:txBody>
      </p:sp>
      <p:grpSp>
        <p:nvGrpSpPr>
          <p:cNvPr id="5" name="Group 48"/>
          <p:cNvGrpSpPr/>
          <p:nvPr/>
        </p:nvGrpSpPr>
        <p:grpSpPr>
          <a:xfrm>
            <a:off x="3886200" y="2768600"/>
            <a:ext cx="4224020" cy="1971040"/>
            <a:chOff x="3886200" y="2768600"/>
            <a:chExt cx="4224020" cy="1971040"/>
          </a:xfrm>
        </p:grpSpPr>
        <p:sp>
          <p:nvSpPr>
            <p:cNvPr id="37" name="Freeform 36"/>
            <p:cNvSpPr/>
            <p:nvPr/>
          </p:nvSpPr>
          <p:spPr>
            <a:xfrm>
              <a:off x="6446520" y="3017520"/>
              <a:ext cx="1663700" cy="1722120"/>
            </a:xfrm>
            <a:custGeom>
              <a:avLst/>
              <a:gdLst>
                <a:gd name="connsiteX0" fmla="*/ 0 w 1663700"/>
                <a:gd name="connsiteY0" fmla="*/ 0 h 1722120"/>
                <a:gd name="connsiteX1" fmla="*/ 502920 w 1663700"/>
                <a:gd name="connsiteY1" fmla="*/ 91440 h 1722120"/>
                <a:gd name="connsiteX2" fmla="*/ 1158240 w 1663700"/>
                <a:gd name="connsiteY2" fmla="*/ 472440 h 1722120"/>
                <a:gd name="connsiteX3" fmla="*/ 1356360 w 1663700"/>
                <a:gd name="connsiteY3" fmla="*/ 838200 h 1722120"/>
                <a:gd name="connsiteX4" fmla="*/ 1615440 w 1663700"/>
                <a:gd name="connsiteY4" fmla="*/ 1341120 h 1722120"/>
                <a:gd name="connsiteX5" fmla="*/ 1645920 w 1663700"/>
                <a:gd name="connsiteY5" fmla="*/ 1722120 h 17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3700" h="1722120">
                  <a:moveTo>
                    <a:pt x="0" y="0"/>
                  </a:moveTo>
                  <a:cubicBezTo>
                    <a:pt x="154940" y="6350"/>
                    <a:pt x="309880" y="12700"/>
                    <a:pt x="502920" y="91440"/>
                  </a:cubicBezTo>
                  <a:cubicBezTo>
                    <a:pt x="695960" y="170180"/>
                    <a:pt x="1016000" y="347980"/>
                    <a:pt x="1158240" y="472440"/>
                  </a:cubicBezTo>
                  <a:cubicBezTo>
                    <a:pt x="1300480" y="596900"/>
                    <a:pt x="1280160" y="693420"/>
                    <a:pt x="1356360" y="838200"/>
                  </a:cubicBezTo>
                  <a:cubicBezTo>
                    <a:pt x="1432560" y="982980"/>
                    <a:pt x="1567180" y="1193800"/>
                    <a:pt x="1615440" y="1341120"/>
                  </a:cubicBezTo>
                  <a:cubicBezTo>
                    <a:pt x="1663700" y="1488440"/>
                    <a:pt x="1654810" y="1605280"/>
                    <a:pt x="1645920" y="172212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498348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76200">
              <a:solidFill>
                <a:srgbClr val="FF000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3886200" y="2768600"/>
              <a:ext cx="807720" cy="1270000"/>
            </a:xfrm>
            <a:custGeom>
              <a:avLst/>
              <a:gdLst>
                <a:gd name="connsiteX0" fmla="*/ 777240 w 777240"/>
                <a:gd name="connsiteY0" fmla="*/ 0 h 1178560"/>
                <a:gd name="connsiteX1" fmla="*/ 716280 w 777240"/>
                <a:gd name="connsiteY1" fmla="*/ 198120 h 1178560"/>
                <a:gd name="connsiteX2" fmla="*/ 487680 w 777240"/>
                <a:gd name="connsiteY2" fmla="*/ 381000 h 1178560"/>
                <a:gd name="connsiteX3" fmla="*/ 472440 w 777240"/>
                <a:gd name="connsiteY3" fmla="*/ 624840 h 1178560"/>
                <a:gd name="connsiteX4" fmla="*/ 396240 w 777240"/>
                <a:gd name="connsiteY4" fmla="*/ 777240 h 1178560"/>
                <a:gd name="connsiteX5" fmla="*/ 320040 w 777240"/>
                <a:gd name="connsiteY5" fmla="*/ 914400 h 1178560"/>
                <a:gd name="connsiteX6" fmla="*/ 289560 w 777240"/>
                <a:gd name="connsiteY6" fmla="*/ 1097280 h 1178560"/>
                <a:gd name="connsiteX7" fmla="*/ 213360 w 777240"/>
                <a:gd name="connsiteY7" fmla="*/ 1173480 h 1178560"/>
                <a:gd name="connsiteX8" fmla="*/ 213360 w 777240"/>
                <a:gd name="connsiteY8" fmla="*/ 1066800 h 1178560"/>
                <a:gd name="connsiteX9" fmla="*/ 152400 w 777240"/>
                <a:gd name="connsiteY9" fmla="*/ 883920 h 1178560"/>
                <a:gd name="connsiteX10" fmla="*/ 76200 w 777240"/>
                <a:gd name="connsiteY10" fmla="*/ 655320 h 1178560"/>
                <a:gd name="connsiteX11" fmla="*/ 0 w 777240"/>
                <a:gd name="connsiteY11" fmla="*/ 579120 h 117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240" h="1178560">
                  <a:moveTo>
                    <a:pt x="777240" y="0"/>
                  </a:moveTo>
                  <a:cubicBezTo>
                    <a:pt x="770890" y="67310"/>
                    <a:pt x="764540" y="134620"/>
                    <a:pt x="716280" y="198120"/>
                  </a:cubicBezTo>
                  <a:cubicBezTo>
                    <a:pt x="668020" y="261620"/>
                    <a:pt x="528320" y="309880"/>
                    <a:pt x="487680" y="381000"/>
                  </a:cubicBezTo>
                  <a:cubicBezTo>
                    <a:pt x="447040" y="452120"/>
                    <a:pt x="487680" y="558800"/>
                    <a:pt x="472440" y="624840"/>
                  </a:cubicBezTo>
                  <a:cubicBezTo>
                    <a:pt x="457200" y="690880"/>
                    <a:pt x="421640" y="728980"/>
                    <a:pt x="396240" y="777240"/>
                  </a:cubicBezTo>
                  <a:cubicBezTo>
                    <a:pt x="370840" y="825500"/>
                    <a:pt x="337820" y="861060"/>
                    <a:pt x="320040" y="914400"/>
                  </a:cubicBezTo>
                  <a:cubicBezTo>
                    <a:pt x="302260" y="967740"/>
                    <a:pt x="307340" y="1054100"/>
                    <a:pt x="289560" y="1097280"/>
                  </a:cubicBezTo>
                  <a:cubicBezTo>
                    <a:pt x="271780" y="1140460"/>
                    <a:pt x="226060" y="1178560"/>
                    <a:pt x="213360" y="1173480"/>
                  </a:cubicBezTo>
                  <a:cubicBezTo>
                    <a:pt x="200660" y="1168400"/>
                    <a:pt x="223520" y="1115060"/>
                    <a:pt x="213360" y="1066800"/>
                  </a:cubicBezTo>
                  <a:cubicBezTo>
                    <a:pt x="203200" y="1018540"/>
                    <a:pt x="152400" y="883920"/>
                    <a:pt x="152400" y="883920"/>
                  </a:cubicBezTo>
                  <a:cubicBezTo>
                    <a:pt x="129540" y="815340"/>
                    <a:pt x="101600" y="706120"/>
                    <a:pt x="76200" y="655320"/>
                  </a:cubicBezTo>
                  <a:cubicBezTo>
                    <a:pt x="50800" y="604520"/>
                    <a:pt x="25400" y="591820"/>
                    <a:pt x="0" y="579120"/>
                  </a:cubicBezTo>
                </a:path>
              </a:pathLst>
            </a:custGeom>
            <a:ln w="76200">
              <a:solidFill>
                <a:srgbClr val="FF0000"/>
              </a:solidFill>
              <a:prstDash val="sysDot"/>
            </a:ln>
            <a:effectLst>
              <a:outerShdw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0" name="Freeform 49"/>
          <p:cNvSpPr/>
          <p:nvPr/>
        </p:nvSpPr>
        <p:spPr>
          <a:xfrm>
            <a:off x="5334000" y="40386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914400" y="2164080"/>
            <a:ext cx="7345680" cy="3048000"/>
          </a:xfrm>
          <a:custGeom>
            <a:avLst/>
            <a:gdLst>
              <a:gd name="connsiteX0" fmla="*/ 7345680 w 7345680"/>
              <a:gd name="connsiteY0" fmla="*/ 3048000 h 3048000"/>
              <a:gd name="connsiteX1" fmla="*/ 6598920 w 7345680"/>
              <a:gd name="connsiteY1" fmla="*/ 2926080 h 3048000"/>
              <a:gd name="connsiteX2" fmla="*/ 6385560 w 7345680"/>
              <a:gd name="connsiteY2" fmla="*/ 2712720 h 3048000"/>
              <a:gd name="connsiteX3" fmla="*/ 6111240 w 7345680"/>
              <a:gd name="connsiteY3" fmla="*/ 2621280 h 3048000"/>
              <a:gd name="connsiteX4" fmla="*/ 5882640 w 7345680"/>
              <a:gd name="connsiteY4" fmla="*/ 2362200 h 3048000"/>
              <a:gd name="connsiteX5" fmla="*/ 5913120 w 7345680"/>
              <a:gd name="connsiteY5" fmla="*/ 1691640 h 3048000"/>
              <a:gd name="connsiteX6" fmla="*/ 5806440 w 7345680"/>
              <a:gd name="connsiteY6" fmla="*/ 1402080 h 3048000"/>
              <a:gd name="connsiteX7" fmla="*/ 5608320 w 7345680"/>
              <a:gd name="connsiteY7" fmla="*/ 960120 h 3048000"/>
              <a:gd name="connsiteX8" fmla="*/ 4815840 w 7345680"/>
              <a:gd name="connsiteY8" fmla="*/ 731520 h 3048000"/>
              <a:gd name="connsiteX9" fmla="*/ 4373880 w 7345680"/>
              <a:gd name="connsiteY9" fmla="*/ 731520 h 3048000"/>
              <a:gd name="connsiteX10" fmla="*/ 4145280 w 7345680"/>
              <a:gd name="connsiteY10" fmla="*/ 716280 h 3048000"/>
              <a:gd name="connsiteX11" fmla="*/ 3870960 w 7345680"/>
              <a:gd name="connsiteY11" fmla="*/ 594360 h 3048000"/>
              <a:gd name="connsiteX12" fmla="*/ 3550920 w 7345680"/>
              <a:gd name="connsiteY12" fmla="*/ 777240 h 3048000"/>
              <a:gd name="connsiteX13" fmla="*/ 3200400 w 7345680"/>
              <a:gd name="connsiteY13" fmla="*/ 1097280 h 3048000"/>
              <a:gd name="connsiteX14" fmla="*/ 2834640 w 7345680"/>
              <a:gd name="connsiteY14" fmla="*/ 1173480 h 3048000"/>
              <a:gd name="connsiteX15" fmla="*/ 2286000 w 7345680"/>
              <a:gd name="connsiteY15" fmla="*/ 929640 h 3048000"/>
              <a:gd name="connsiteX16" fmla="*/ 2118360 w 7345680"/>
              <a:gd name="connsiteY16" fmla="*/ 670560 h 3048000"/>
              <a:gd name="connsiteX17" fmla="*/ 1905000 w 7345680"/>
              <a:gd name="connsiteY17" fmla="*/ 609600 h 3048000"/>
              <a:gd name="connsiteX18" fmla="*/ 1325880 w 7345680"/>
              <a:gd name="connsiteY18" fmla="*/ 350520 h 3048000"/>
              <a:gd name="connsiteX19" fmla="*/ 914400 w 7345680"/>
              <a:gd name="connsiteY19" fmla="*/ 289560 h 3048000"/>
              <a:gd name="connsiteX20" fmla="*/ 502920 w 7345680"/>
              <a:gd name="connsiteY20" fmla="*/ 365760 h 3048000"/>
              <a:gd name="connsiteX21" fmla="*/ 243840 w 7345680"/>
              <a:gd name="connsiteY21" fmla="*/ 320040 h 3048000"/>
              <a:gd name="connsiteX22" fmla="*/ 0 w 7345680"/>
              <a:gd name="connsiteY22" fmla="*/ 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345680" h="3048000">
                <a:moveTo>
                  <a:pt x="7345680" y="3048000"/>
                </a:moveTo>
                <a:cubicBezTo>
                  <a:pt x="7052310" y="3014980"/>
                  <a:pt x="6758940" y="2981960"/>
                  <a:pt x="6598920" y="2926080"/>
                </a:cubicBezTo>
                <a:cubicBezTo>
                  <a:pt x="6438900" y="2870200"/>
                  <a:pt x="6466840" y="2763520"/>
                  <a:pt x="6385560" y="2712720"/>
                </a:cubicBezTo>
                <a:cubicBezTo>
                  <a:pt x="6304280" y="2661920"/>
                  <a:pt x="6195060" y="2679700"/>
                  <a:pt x="6111240" y="2621280"/>
                </a:cubicBezTo>
                <a:cubicBezTo>
                  <a:pt x="6027420" y="2562860"/>
                  <a:pt x="5915660" y="2517140"/>
                  <a:pt x="5882640" y="2362200"/>
                </a:cubicBezTo>
                <a:cubicBezTo>
                  <a:pt x="5849620" y="2207260"/>
                  <a:pt x="5925820" y="1851660"/>
                  <a:pt x="5913120" y="1691640"/>
                </a:cubicBezTo>
                <a:cubicBezTo>
                  <a:pt x="5900420" y="1531620"/>
                  <a:pt x="5857240" y="1524000"/>
                  <a:pt x="5806440" y="1402080"/>
                </a:cubicBezTo>
                <a:cubicBezTo>
                  <a:pt x="5755640" y="1280160"/>
                  <a:pt x="5773420" y="1071880"/>
                  <a:pt x="5608320" y="960120"/>
                </a:cubicBezTo>
                <a:cubicBezTo>
                  <a:pt x="5443220" y="848360"/>
                  <a:pt x="5021580" y="769620"/>
                  <a:pt x="4815840" y="731520"/>
                </a:cubicBezTo>
                <a:cubicBezTo>
                  <a:pt x="4610100" y="693420"/>
                  <a:pt x="4485640" y="734060"/>
                  <a:pt x="4373880" y="731520"/>
                </a:cubicBezTo>
                <a:cubicBezTo>
                  <a:pt x="4262120" y="728980"/>
                  <a:pt x="4229100" y="739140"/>
                  <a:pt x="4145280" y="716280"/>
                </a:cubicBezTo>
                <a:cubicBezTo>
                  <a:pt x="4061460" y="693420"/>
                  <a:pt x="3970020" y="584200"/>
                  <a:pt x="3870960" y="594360"/>
                </a:cubicBezTo>
                <a:cubicBezTo>
                  <a:pt x="3771900" y="604520"/>
                  <a:pt x="3662680" y="693420"/>
                  <a:pt x="3550920" y="777240"/>
                </a:cubicBezTo>
                <a:cubicBezTo>
                  <a:pt x="3439160" y="861060"/>
                  <a:pt x="3319780" y="1031240"/>
                  <a:pt x="3200400" y="1097280"/>
                </a:cubicBezTo>
                <a:cubicBezTo>
                  <a:pt x="3081020" y="1163320"/>
                  <a:pt x="2987040" y="1201420"/>
                  <a:pt x="2834640" y="1173480"/>
                </a:cubicBezTo>
                <a:cubicBezTo>
                  <a:pt x="2682240" y="1145540"/>
                  <a:pt x="2405380" y="1013460"/>
                  <a:pt x="2286000" y="929640"/>
                </a:cubicBezTo>
                <a:cubicBezTo>
                  <a:pt x="2166620" y="845820"/>
                  <a:pt x="2181860" y="723900"/>
                  <a:pt x="2118360" y="670560"/>
                </a:cubicBezTo>
                <a:cubicBezTo>
                  <a:pt x="2054860" y="617220"/>
                  <a:pt x="2037080" y="662940"/>
                  <a:pt x="1905000" y="609600"/>
                </a:cubicBezTo>
                <a:cubicBezTo>
                  <a:pt x="1772920" y="556260"/>
                  <a:pt x="1490980" y="403860"/>
                  <a:pt x="1325880" y="350520"/>
                </a:cubicBezTo>
                <a:cubicBezTo>
                  <a:pt x="1160780" y="297180"/>
                  <a:pt x="1051560" y="287020"/>
                  <a:pt x="914400" y="289560"/>
                </a:cubicBezTo>
                <a:cubicBezTo>
                  <a:pt x="777240" y="292100"/>
                  <a:pt x="614680" y="360680"/>
                  <a:pt x="502920" y="365760"/>
                </a:cubicBezTo>
                <a:cubicBezTo>
                  <a:pt x="391160" y="370840"/>
                  <a:pt x="327660" y="381000"/>
                  <a:pt x="243840" y="320040"/>
                </a:cubicBezTo>
                <a:cubicBezTo>
                  <a:pt x="160020" y="259080"/>
                  <a:pt x="80010" y="129540"/>
                  <a:pt x="0" y="0"/>
                </a:cubicBezTo>
              </a:path>
            </a:pathLst>
          </a:custGeom>
          <a:ln w="76200">
            <a:solidFill>
              <a:srgbClr val="FF0000"/>
            </a:solidFill>
            <a:prstDash val="solid"/>
            <a:tailEnd type="triangle"/>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p:nvSpPr>
        <p:spPr>
          <a:xfrm>
            <a:off x="3309258" y="2735036"/>
            <a:ext cx="1496240" cy="1194707"/>
          </a:xfrm>
          <a:custGeom>
            <a:avLst/>
            <a:gdLst>
              <a:gd name="connsiteX0" fmla="*/ 1360713 w 1374320"/>
              <a:gd name="connsiteY0" fmla="*/ 24493 h 1194707"/>
              <a:gd name="connsiteX1" fmla="*/ 1164771 w 1374320"/>
              <a:gd name="connsiteY1" fmla="*/ 351064 h 1194707"/>
              <a:gd name="connsiteX2" fmla="*/ 1099456 w 1374320"/>
              <a:gd name="connsiteY2" fmla="*/ 677635 h 1194707"/>
              <a:gd name="connsiteX3" fmla="*/ 1099456 w 1374320"/>
              <a:gd name="connsiteY3" fmla="*/ 922564 h 1194707"/>
              <a:gd name="connsiteX4" fmla="*/ 936171 w 1374320"/>
              <a:gd name="connsiteY4" fmla="*/ 1167493 h 1194707"/>
              <a:gd name="connsiteX5" fmla="*/ 707571 w 1374320"/>
              <a:gd name="connsiteY5" fmla="*/ 1085850 h 1194707"/>
              <a:gd name="connsiteX6" fmla="*/ 397328 w 1374320"/>
              <a:gd name="connsiteY6" fmla="*/ 1004207 h 1194707"/>
              <a:gd name="connsiteX7" fmla="*/ 250371 w 1374320"/>
              <a:gd name="connsiteY7" fmla="*/ 889907 h 1194707"/>
              <a:gd name="connsiteX8" fmla="*/ 136071 w 1374320"/>
              <a:gd name="connsiteY8" fmla="*/ 677635 h 1194707"/>
              <a:gd name="connsiteX9" fmla="*/ 54428 w 1374320"/>
              <a:gd name="connsiteY9" fmla="*/ 400050 h 1194707"/>
              <a:gd name="connsiteX10" fmla="*/ 54428 w 1374320"/>
              <a:gd name="connsiteY10" fmla="*/ 334735 h 1194707"/>
              <a:gd name="connsiteX11" fmla="*/ 380999 w 1374320"/>
              <a:gd name="connsiteY11" fmla="*/ 449035 h 1194707"/>
              <a:gd name="connsiteX12" fmla="*/ 756556 w 1374320"/>
              <a:gd name="connsiteY12" fmla="*/ 432707 h 1194707"/>
              <a:gd name="connsiteX13" fmla="*/ 936171 w 1374320"/>
              <a:gd name="connsiteY13" fmla="*/ 253093 h 1194707"/>
              <a:gd name="connsiteX14" fmla="*/ 1083128 w 1374320"/>
              <a:gd name="connsiteY14" fmla="*/ 204107 h 1194707"/>
              <a:gd name="connsiteX15" fmla="*/ 1360713 w 1374320"/>
              <a:gd name="connsiteY15" fmla="*/ 24493 h 1194707"/>
              <a:gd name="connsiteX0" fmla="*/ 1360713 w 1496240"/>
              <a:gd name="connsiteY0" fmla="*/ 24493 h 1194707"/>
              <a:gd name="connsiteX1" fmla="*/ 1164771 w 1496240"/>
              <a:gd name="connsiteY1" fmla="*/ 351064 h 1194707"/>
              <a:gd name="connsiteX2" fmla="*/ 1099456 w 1496240"/>
              <a:gd name="connsiteY2" fmla="*/ 677635 h 1194707"/>
              <a:gd name="connsiteX3" fmla="*/ 1099456 w 1496240"/>
              <a:gd name="connsiteY3" fmla="*/ 922564 h 1194707"/>
              <a:gd name="connsiteX4" fmla="*/ 936171 w 1496240"/>
              <a:gd name="connsiteY4" fmla="*/ 1167493 h 1194707"/>
              <a:gd name="connsiteX5" fmla="*/ 707571 w 1496240"/>
              <a:gd name="connsiteY5" fmla="*/ 1085850 h 1194707"/>
              <a:gd name="connsiteX6" fmla="*/ 397328 w 1496240"/>
              <a:gd name="connsiteY6" fmla="*/ 1004207 h 1194707"/>
              <a:gd name="connsiteX7" fmla="*/ 250371 w 1496240"/>
              <a:gd name="connsiteY7" fmla="*/ 889907 h 1194707"/>
              <a:gd name="connsiteX8" fmla="*/ 136071 w 1496240"/>
              <a:gd name="connsiteY8" fmla="*/ 677635 h 1194707"/>
              <a:gd name="connsiteX9" fmla="*/ 54428 w 1496240"/>
              <a:gd name="connsiteY9" fmla="*/ 400050 h 1194707"/>
              <a:gd name="connsiteX10" fmla="*/ 54428 w 1496240"/>
              <a:gd name="connsiteY10" fmla="*/ 334735 h 1194707"/>
              <a:gd name="connsiteX11" fmla="*/ 380999 w 1496240"/>
              <a:gd name="connsiteY11" fmla="*/ 449035 h 1194707"/>
              <a:gd name="connsiteX12" fmla="*/ 756556 w 1496240"/>
              <a:gd name="connsiteY12" fmla="*/ 432707 h 1194707"/>
              <a:gd name="connsiteX13" fmla="*/ 936171 w 1496240"/>
              <a:gd name="connsiteY13" fmla="*/ 253093 h 1194707"/>
              <a:gd name="connsiteX14" fmla="*/ 1083128 w 1496240"/>
              <a:gd name="connsiteY14" fmla="*/ 204107 h 1194707"/>
              <a:gd name="connsiteX15" fmla="*/ 1360713 w 1496240"/>
              <a:gd name="connsiteY15" fmla="*/ 24493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6240" h="1194707">
                <a:moveTo>
                  <a:pt x="1360713" y="24493"/>
                </a:moveTo>
                <a:cubicBezTo>
                  <a:pt x="1496240" y="109946"/>
                  <a:pt x="1208314" y="242207"/>
                  <a:pt x="1164771" y="351064"/>
                </a:cubicBezTo>
                <a:cubicBezTo>
                  <a:pt x="1121228" y="459921"/>
                  <a:pt x="1110342" y="582385"/>
                  <a:pt x="1099456" y="677635"/>
                </a:cubicBezTo>
                <a:cubicBezTo>
                  <a:pt x="1088570" y="772885"/>
                  <a:pt x="1126670" y="840921"/>
                  <a:pt x="1099456" y="922564"/>
                </a:cubicBezTo>
                <a:cubicBezTo>
                  <a:pt x="1072242" y="1004207"/>
                  <a:pt x="1001485" y="1140279"/>
                  <a:pt x="936171" y="1167493"/>
                </a:cubicBezTo>
                <a:cubicBezTo>
                  <a:pt x="870857" y="1194707"/>
                  <a:pt x="797378" y="1113064"/>
                  <a:pt x="707571" y="1085850"/>
                </a:cubicBezTo>
                <a:cubicBezTo>
                  <a:pt x="617764" y="1058636"/>
                  <a:pt x="473528" y="1036864"/>
                  <a:pt x="397328" y="1004207"/>
                </a:cubicBezTo>
                <a:cubicBezTo>
                  <a:pt x="321128" y="971550"/>
                  <a:pt x="293914" y="944336"/>
                  <a:pt x="250371" y="889907"/>
                </a:cubicBezTo>
                <a:cubicBezTo>
                  <a:pt x="206828" y="835478"/>
                  <a:pt x="168728" y="759278"/>
                  <a:pt x="136071" y="677635"/>
                </a:cubicBezTo>
                <a:cubicBezTo>
                  <a:pt x="103414" y="595992"/>
                  <a:pt x="68035" y="457200"/>
                  <a:pt x="54428" y="400050"/>
                </a:cubicBezTo>
                <a:cubicBezTo>
                  <a:pt x="40821" y="342900"/>
                  <a:pt x="0" y="326571"/>
                  <a:pt x="54428" y="334735"/>
                </a:cubicBezTo>
                <a:cubicBezTo>
                  <a:pt x="108857" y="342899"/>
                  <a:pt x="263978" y="432706"/>
                  <a:pt x="380999" y="449035"/>
                </a:cubicBezTo>
                <a:cubicBezTo>
                  <a:pt x="498020" y="465364"/>
                  <a:pt x="664027" y="465364"/>
                  <a:pt x="756556" y="432707"/>
                </a:cubicBezTo>
                <a:cubicBezTo>
                  <a:pt x="849085" y="400050"/>
                  <a:pt x="881742" y="291193"/>
                  <a:pt x="936171" y="253093"/>
                </a:cubicBezTo>
                <a:cubicBezTo>
                  <a:pt x="990600" y="214993"/>
                  <a:pt x="1012371" y="242207"/>
                  <a:pt x="1083128" y="204107"/>
                </a:cubicBezTo>
                <a:cubicBezTo>
                  <a:pt x="1153885" y="166007"/>
                  <a:pt x="1347106" y="0"/>
                  <a:pt x="1360713" y="2449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rot="21005906">
            <a:off x="3955811" y="2776316"/>
            <a:ext cx="833173" cy="786630"/>
          </a:xfrm>
          <a:custGeom>
            <a:avLst/>
            <a:gdLst>
              <a:gd name="connsiteX0" fmla="*/ 810986 w 911679"/>
              <a:gd name="connsiteY0" fmla="*/ 27214 h 781049"/>
              <a:gd name="connsiteX1" fmla="*/ 794657 w 911679"/>
              <a:gd name="connsiteY1" fmla="*/ 223157 h 781049"/>
              <a:gd name="connsiteX2" fmla="*/ 566057 w 911679"/>
              <a:gd name="connsiteY2" fmla="*/ 484414 h 781049"/>
              <a:gd name="connsiteX3" fmla="*/ 402771 w 911679"/>
              <a:gd name="connsiteY3" fmla="*/ 729342 h 781049"/>
              <a:gd name="connsiteX4" fmla="*/ 239486 w 911679"/>
              <a:gd name="connsiteY4" fmla="*/ 761999 h 781049"/>
              <a:gd name="connsiteX5" fmla="*/ 108857 w 911679"/>
              <a:gd name="connsiteY5" fmla="*/ 615042 h 781049"/>
              <a:gd name="connsiteX6" fmla="*/ 27214 w 911679"/>
              <a:gd name="connsiteY6" fmla="*/ 500742 h 781049"/>
              <a:gd name="connsiteX7" fmla="*/ 27214 w 911679"/>
              <a:gd name="connsiteY7" fmla="*/ 321128 h 781049"/>
              <a:gd name="connsiteX8" fmla="*/ 190500 w 911679"/>
              <a:gd name="connsiteY8" fmla="*/ 59871 h 781049"/>
              <a:gd name="connsiteX9" fmla="*/ 810986 w 911679"/>
              <a:gd name="connsiteY9" fmla="*/ 27214 h 781049"/>
              <a:gd name="connsiteX0" fmla="*/ 810986 w 911679"/>
              <a:gd name="connsiteY0" fmla="*/ 27214 h 751113"/>
              <a:gd name="connsiteX1" fmla="*/ 794657 w 911679"/>
              <a:gd name="connsiteY1" fmla="*/ 223157 h 751113"/>
              <a:gd name="connsiteX2" fmla="*/ 566057 w 911679"/>
              <a:gd name="connsiteY2" fmla="*/ 484414 h 751113"/>
              <a:gd name="connsiteX3" fmla="*/ 402771 w 911679"/>
              <a:gd name="connsiteY3" fmla="*/ 729342 h 751113"/>
              <a:gd name="connsiteX4" fmla="*/ 108857 w 911679"/>
              <a:gd name="connsiteY4" fmla="*/ 615042 h 751113"/>
              <a:gd name="connsiteX5" fmla="*/ 27214 w 911679"/>
              <a:gd name="connsiteY5" fmla="*/ 500742 h 751113"/>
              <a:gd name="connsiteX6" fmla="*/ 27214 w 911679"/>
              <a:gd name="connsiteY6" fmla="*/ 321128 h 751113"/>
              <a:gd name="connsiteX7" fmla="*/ 190500 w 911679"/>
              <a:gd name="connsiteY7" fmla="*/ 59871 h 751113"/>
              <a:gd name="connsiteX8" fmla="*/ 810986 w 911679"/>
              <a:gd name="connsiteY8" fmla="*/ 27214 h 751113"/>
              <a:gd name="connsiteX0" fmla="*/ 810986 w 911679"/>
              <a:gd name="connsiteY0" fmla="*/ 27214 h 617763"/>
              <a:gd name="connsiteX1" fmla="*/ 794657 w 911679"/>
              <a:gd name="connsiteY1" fmla="*/ 223157 h 617763"/>
              <a:gd name="connsiteX2" fmla="*/ 566057 w 911679"/>
              <a:gd name="connsiteY2" fmla="*/ 484414 h 617763"/>
              <a:gd name="connsiteX3" fmla="*/ 108857 w 911679"/>
              <a:gd name="connsiteY3" fmla="*/ 615042 h 617763"/>
              <a:gd name="connsiteX4" fmla="*/ 27214 w 911679"/>
              <a:gd name="connsiteY4" fmla="*/ 500742 h 617763"/>
              <a:gd name="connsiteX5" fmla="*/ 27214 w 911679"/>
              <a:gd name="connsiteY5" fmla="*/ 321128 h 617763"/>
              <a:gd name="connsiteX6" fmla="*/ 190500 w 911679"/>
              <a:gd name="connsiteY6" fmla="*/ 59871 h 617763"/>
              <a:gd name="connsiteX7" fmla="*/ 810986 w 911679"/>
              <a:gd name="connsiteY7" fmla="*/ 27214 h 617763"/>
              <a:gd name="connsiteX0" fmla="*/ 810986 w 911679"/>
              <a:gd name="connsiteY0" fmla="*/ 27214 h 628941"/>
              <a:gd name="connsiteX1" fmla="*/ 794657 w 911679"/>
              <a:gd name="connsiteY1" fmla="*/ 223157 h 628941"/>
              <a:gd name="connsiteX2" fmla="*/ 566057 w 911679"/>
              <a:gd name="connsiteY2" fmla="*/ 484414 h 628941"/>
              <a:gd name="connsiteX3" fmla="*/ 306064 w 911679"/>
              <a:gd name="connsiteY3" fmla="*/ 584139 h 628941"/>
              <a:gd name="connsiteX4" fmla="*/ 108857 w 911679"/>
              <a:gd name="connsiteY4" fmla="*/ 615042 h 628941"/>
              <a:gd name="connsiteX5" fmla="*/ 27214 w 911679"/>
              <a:gd name="connsiteY5" fmla="*/ 500742 h 628941"/>
              <a:gd name="connsiteX6" fmla="*/ 27214 w 911679"/>
              <a:gd name="connsiteY6" fmla="*/ 321128 h 628941"/>
              <a:gd name="connsiteX7" fmla="*/ 190500 w 911679"/>
              <a:gd name="connsiteY7" fmla="*/ 59871 h 628941"/>
              <a:gd name="connsiteX8" fmla="*/ 810986 w 911679"/>
              <a:gd name="connsiteY8" fmla="*/ 27214 h 62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679" h="628941">
                <a:moveTo>
                  <a:pt x="810986" y="27214"/>
                </a:moveTo>
                <a:cubicBezTo>
                  <a:pt x="911679" y="54428"/>
                  <a:pt x="835478" y="146957"/>
                  <a:pt x="794657" y="223157"/>
                </a:cubicBezTo>
                <a:cubicBezTo>
                  <a:pt x="753836" y="299357"/>
                  <a:pt x="647489" y="424250"/>
                  <a:pt x="566057" y="484414"/>
                </a:cubicBezTo>
                <a:cubicBezTo>
                  <a:pt x="484625" y="544578"/>
                  <a:pt x="382264" y="562368"/>
                  <a:pt x="306064" y="584139"/>
                </a:cubicBezTo>
                <a:cubicBezTo>
                  <a:pt x="229864" y="605910"/>
                  <a:pt x="155332" y="628941"/>
                  <a:pt x="108857" y="615042"/>
                </a:cubicBezTo>
                <a:cubicBezTo>
                  <a:pt x="62382" y="601143"/>
                  <a:pt x="40821" y="549728"/>
                  <a:pt x="27214" y="500742"/>
                </a:cubicBezTo>
                <a:cubicBezTo>
                  <a:pt x="13607" y="451756"/>
                  <a:pt x="0" y="394606"/>
                  <a:pt x="27214" y="321128"/>
                </a:cubicBezTo>
                <a:cubicBezTo>
                  <a:pt x="54428" y="247650"/>
                  <a:pt x="65314" y="108857"/>
                  <a:pt x="190500" y="59871"/>
                </a:cubicBezTo>
                <a:cubicBezTo>
                  <a:pt x="315686" y="10885"/>
                  <a:pt x="710293" y="0"/>
                  <a:pt x="810986" y="27214"/>
                </a:cubicBezTo>
                <a:close/>
              </a:path>
            </a:pathLst>
          </a:cu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850392" y="2039112"/>
            <a:ext cx="457200" cy="4572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ectangle 32"/>
          <p:cNvSpPr/>
          <p:nvPr/>
        </p:nvSpPr>
        <p:spPr>
          <a:xfrm>
            <a:off x="0" y="4724400"/>
            <a:ext cx="6781800"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151415" y="2824843"/>
            <a:ext cx="1649185" cy="1314450"/>
          </a:xfrm>
          <a:custGeom>
            <a:avLst/>
            <a:gdLst>
              <a:gd name="connsiteX0" fmla="*/ 1649185 w 1649185"/>
              <a:gd name="connsiteY0" fmla="*/ 0 h 1314450"/>
              <a:gd name="connsiteX1" fmla="*/ 1502228 w 1649185"/>
              <a:gd name="connsiteY1" fmla="*/ 179614 h 1314450"/>
              <a:gd name="connsiteX2" fmla="*/ 1338942 w 1649185"/>
              <a:gd name="connsiteY2" fmla="*/ 457200 h 1314450"/>
              <a:gd name="connsiteX3" fmla="*/ 1322614 w 1649185"/>
              <a:gd name="connsiteY3" fmla="*/ 767443 h 1314450"/>
              <a:gd name="connsiteX4" fmla="*/ 1224642 w 1649185"/>
              <a:gd name="connsiteY4" fmla="*/ 947057 h 1314450"/>
              <a:gd name="connsiteX5" fmla="*/ 1077685 w 1649185"/>
              <a:gd name="connsiteY5" fmla="*/ 1077686 h 1314450"/>
              <a:gd name="connsiteX6" fmla="*/ 1077685 w 1649185"/>
              <a:gd name="connsiteY6" fmla="*/ 1289957 h 1314450"/>
              <a:gd name="connsiteX7" fmla="*/ 947057 w 1649185"/>
              <a:gd name="connsiteY7" fmla="*/ 1224643 h 1314450"/>
              <a:gd name="connsiteX8" fmla="*/ 865414 w 1649185"/>
              <a:gd name="connsiteY8" fmla="*/ 1094014 h 1314450"/>
              <a:gd name="connsiteX9" fmla="*/ 440871 w 1649185"/>
              <a:gd name="connsiteY9" fmla="*/ 930728 h 1314450"/>
              <a:gd name="connsiteX10" fmla="*/ 261257 w 1649185"/>
              <a:gd name="connsiteY10" fmla="*/ 881743 h 1314450"/>
              <a:gd name="connsiteX11" fmla="*/ 228600 w 1649185"/>
              <a:gd name="connsiteY11" fmla="*/ 620486 h 1314450"/>
              <a:gd name="connsiteX12" fmla="*/ 81642 w 1649185"/>
              <a:gd name="connsiteY12" fmla="*/ 359228 h 1314450"/>
              <a:gd name="connsiteX13" fmla="*/ 0 w 1649185"/>
              <a:gd name="connsiteY13" fmla="*/ 244928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49185" h="1314450">
                <a:moveTo>
                  <a:pt x="1649185" y="0"/>
                </a:moveTo>
                <a:cubicBezTo>
                  <a:pt x="1601560" y="51707"/>
                  <a:pt x="1553935" y="103414"/>
                  <a:pt x="1502228" y="179614"/>
                </a:cubicBezTo>
                <a:cubicBezTo>
                  <a:pt x="1450521" y="255814"/>
                  <a:pt x="1368878" y="359229"/>
                  <a:pt x="1338942" y="457200"/>
                </a:cubicBezTo>
                <a:cubicBezTo>
                  <a:pt x="1309006" y="555171"/>
                  <a:pt x="1341664" y="685800"/>
                  <a:pt x="1322614" y="767443"/>
                </a:cubicBezTo>
                <a:cubicBezTo>
                  <a:pt x="1303564" y="849086"/>
                  <a:pt x="1265464" y="895350"/>
                  <a:pt x="1224642" y="947057"/>
                </a:cubicBezTo>
                <a:cubicBezTo>
                  <a:pt x="1183820" y="998764"/>
                  <a:pt x="1102178" y="1020536"/>
                  <a:pt x="1077685" y="1077686"/>
                </a:cubicBezTo>
                <a:cubicBezTo>
                  <a:pt x="1053192" y="1134836"/>
                  <a:pt x="1099456" y="1265464"/>
                  <a:pt x="1077685" y="1289957"/>
                </a:cubicBezTo>
                <a:cubicBezTo>
                  <a:pt x="1055914" y="1314450"/>
                  <a:pt x="982435" y="1257300"/>
                  <a:pt x="947057" y="1224643"/>
                </a:cubicBezTo>
                <a:cubicBezTo>
                  <a:pt x="911679" y="1191986"/>
                  <a:pt x="949778" y="1143000"/>
                  <a:pt x="865414" y="1094014"/>
                </a:cubicBezTo>
                <a:cubicBezTo>
                  <a:pt x="781050" y="1045028"/>
                  <a:pt x="541564" y="966106"/>
                  <a:pt x="440871" y="930728"/>
                </a:cubicBezTo>
                <a:cubicBezTo>
                  <a:pt x="340178" y="895350"/>
                  <a:pt x="296635" y="933450"/>
                  <a:pt x="261257" y="881743"/>
                </a:cubicBezTo>
                <a:cubicBezTo>
                  <a:pt x="225879" y="830036"/>
                  <a:pt x="258536" y="707572"/>
                  <a:pt x="228600" y="620486"/>
                </a:cubicBezTo>
                <a:cubicBezTo>
                  <a:pt x="198664" y="533400"/>
                  <a:pt x="119742" y="421821"/>
                  <a:pt x="81642" y="359228"/>
                </a:cubicBezTo>
                <a:cubicBezTo>
                  <a:pt x="43542" y="296635"/>
                  <a:pt x="21771" y="270781"/>
                  <a:pt x="0" y="244928"/>
                </a:cubicBezTo>
              </a:path>
            </a:pathLst>
          </a:custGeom>
          <a:ln w="101600">
            <a:solidFill>
              <a:srgbClr val="FF0000"/>
            </a:solidFill>
            <a:prstDash val="sysDot"/>
          </a:ln>
          <a:effectLst>
            <a:outerShdw dist="50800" dir="16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0" y="762000"/>
            <a:ext cx="9144000" cy="646331"/>
          </a:xfrm>
          <a:prstGeom prst="rect">
            <a:avLst/>
          </a:prstGeom>
          <a:solidFill>
            <a:schemeClr val="bg1"/>
          </a:solidFill>
        </p:spPr>
        <p:txBody>
          <a:bodyPr wrap="square" rtlCol="0">
            <a:spAutoFit/>
          </a:bodyPr>
          <a:lstStyle/>
          <a:p>
            <a:pPr marL="0" lvl="3"/>
            <a:r>
              <a:rPr lang="en-US" sz="3600" b="1" spc="100" dirty="0" smtClean="0">
                <a:solidFill>
                  <a:srgbClr val="FF0000"/>
                </a:solidFill>
                <a:effectLst>
                  <a:outerShdw dist="50800" dir="7200000" algn="ctr" rotWithShape="0">
                    <a:schemeClr val="tx1"/>
                  </a:outerShdw>
                </a:effectLst>
                <a:cs typeface="Arial" pitchFamily="34" charset="0"/>
              </a:rPr>
              <a:t>   </a:t>
            </a:r>
            <a:r>
              <a:rPr lang="en-US" sz="3600" b="1" spc="100" dirty="0" err="1" smtClean="0">
                <a:solidFill>
                  <a:srgbClr val="FF0000"/>
                </a:solidFill>
                <a:effectLst>
                  <a:outerShdw dist="50800" dir="7200000" algn="ctr" rotWithShape="0">
                    <a:schemeClr val="tx1"/>
                  </a:outerShdw>
                </a:effectLst>
                <a:cs typeface="Arial" pitchFamily="34" charset="0"/>
              </a:rPr>
              <a:t>Milly</a:t>
            </a:r>
            <a:r>
              <a:rPr lang="en-US" sz="3600" b="1" spc="100" dirty="0" smtClean="0">
                <a:solidFill>
                  <a:srgbClr val="FF0000"/>
                </a:solidFill>
                <a:effectLst>
                  <a:outerShdw dist="50800" dir="7200000" algn="ctr" rotWithShape="0">
                    <a:schemeClr val="tx1"/>
                  </a:outerShdw>
                </a:effectLst>
                <a:cs typeface="Arial" pitchFamily="34" charset="0"/>
              </a:rPr>
              <a:t> Francis’ journey - 1836</a:t>
            </a:r>
          </a:p>
        </p:txBody>
      </p:sp>
      <p:grpSp>
        <p:nvGrpSpPr>
          <p:cNvPr id="6" name="Group 18"/>
          <p:cNvGrpSpPr>
            <a:grpSpLocks noChangeAspect="1"/>
          </p:cNvGrpSpPr>
          <p:nvPr/>
        </p:nvGrpSpPr>
        <p:grpSpPr>
          <a:xfrm>
            <a:off x="7162800" y="152399"/>
            <a:ext cx="1752600" cy="2625140"/>
            <a:chOff x="6324600" y="4866860"/>
            <a:chExt cx="1219200" cy="1826184"/>
          </a:xfrm>
        </p:grpSpPr>
        <p:grpSp>
          <p:nvGrpSpPr>
            <p:cNvPr id="7" name="Group 103"/>
            <p:cNvGrpSpPr/>
            <p:nvPr/>
          </p:nvGrpSpPr>
          <p:grpSpPr>
            <a:xfrm>
              <a:off x="6324600" y="4881265"/>
              <a:ext cx="1219200" cy="1811779"/>
              <a:chOff x="6324600" y="4881265"/>
              <a:chExt cx="1219200" cy="1811779"/>
            </a:xfrm>
          </p:grpSpPr>
          <p:grpSp>
            <p:nvGrpSpPr>
              <p:cNvPr id="8" name="Group 65"/>
              <p:cNvGrpSpPr/>
              <p:nvPr/>
            </p:nvGrpSpPr>
            <p:grpSpPr>
              <a:xfrm>
                <a:off x="6324600" y="4881265"/>
                <a:ext cx="1219200" cy="1811779"/>
                <a:chOff x="2895600" y="4043065"/>
                <a:chExt cx="1219200" cy="1811779"/>
              </a:xfrm>
            </p:grpSpPr>
            <p:pic>
              <p:nvPicPr>
                <p:cNvPr id="29" name="Picture 2"/>
                <p:cNvPicPr>
                  <a:picLocks noChangeAspect="1" noChangeArrowheads="1"/>
                </p:cNvPicPr>
                <p:nvPr/>
              </p:nvPicPr>
              <p:blipFill>
                <a:blip r:embed="rId5"/>
                <a:srcRect r="11677" b="54997"/>
                <a:stretch>
                  <a:fillRect/>
                </a:stretch>
              </p:blipFill>
              <p:spPr bwMode="auto">
                <a:xfrm>
                  <a:off x="2895600" y="4043065"/>
                  <a:ext cx="1219200" cy="1422400"/>
                </a:xfrm>
                <a:prstGeom prst="rect">
                  <a:avLst/>
                </a:prstGeom>
                <a:noFill/>
                <a:ln w="25400">
                  <a:solidFill>
                    <a:schemeClr val="tx1"/>
                  </a:solidFill>
                  <a:miter lim="800000"/>
                  <a:headEnd/>
                  <a:tailEnd/>
                </a:ln>
                <a:effectLst/>
              </p:spPr>
            </p:pic>
            <p:sp>
              <p:nvSpPr>
                <p:cNvPr id="27" name="TextBox 26"/>
                <p:cNvSpPr txBox="1"/>
                <p:nvPr/>
              </p:nvSpPr>
              <p:spPr>
                <a:xfrm>
                  <a:off x="2895600" y="5490865"/>
                  <a:ext cx="1219200" cy="363979"/>
                </a:xfrm>
                <a:prstGeom prst="rect">
                  <a:avLst/>
                </a:prstGeom>
                <a:solidFill>
                  <a:schemeClr val="bg1"/>
                </a:solidFill>
                <a:ln w="25400">
                  <a:solidFill>
                    <a:schemeClr val="tx1"/>
                  </a:solidFill>
                </a:ln>
              </p:spPr>
              <p:txBody>
                <a:bodyPr wrap="square" rtlCol="0">
                  <a:spAutoFit/>
                </a:bodyPr>
                <a:lstStyle/>
                <a:p>
                  <a:pPr algn="ctr"/>
                  <a:r>
                    <a:rPr lang="en-US" sz="2800" b="1" dirty="0" err="1" smtClean="0">
                      <a:latin typeface="Tempus Sans ITC" pitchFamily="82" charset="0"/>
                    </a:rPr>
                    <a:t>Milly</a:t>
                  </a:r>
                  <a:endParaRPr lang="en-US" sz="2800" b="1" dirty="0">
                    <a:latin typeface="Tempus Sans ITC" pitchFamily="82" charset="0"/>
                  </a:endParaRPr>
                </a:p>
              </p:txBody>
            </p:sp>
          </p:grpSp>
          <p:pic>
            <p:nvPicPr>
              <p:cNvPr id="23" name="Picture 2" descr="vintage-native-american-girls-portrait-photography-1-575a5eb65d1ca__700"/>
              <p:cNvPicPr>
                <a:picLocks noChangeAspect="1" noChangeArrowheads="1"/>
              </p:cNvPicPr>
              <p:nvPr/>
            </p:nvPicPr>
            <p:blipFill>
              <a:blip r:embed="rId6"/>
              <a:srcRect l="38300" t="15050" r="38269" b="61243"/>
              <a:stretch>
                <a:fillRect/>
              </a:stretch>
            </p:blipFill>
            <p:spPr bwMode="auto">
              <a:xfrm flipH="1">
                <a:off x="6324600" y="4881265"/>
                <a:ext cx="1219200" cy="1447800"/>
              </a:xfrm>
              <a:prstGeom prst="rect">
                <a:avLst/>
              </a:prstGeom>
              <a:noFill/>
            </p:spPr>
          </p:pic>
        </p:grpSp>
        <p:pic>
          <p:nvPicPr>
            <p:cNvPr id="21" name="Picture 2" descr="Image result for american indian woman"/>
            <p:cNvPicPr>
              <a:picLocks noChangeAspect="1" noChangeArrowheads="1"/>
            </p:cNvPicPr>
            <p:nvPr/>
          </p:nvPicPr>
          <p:blipFill>
            <a:blip r:embed="rId7"/>
            <a:srcRect l="14667" t="9153" r="18424" b="35927"/>
            <a:stretch>
              <a:fillRect/>
            </a:stretch>
          </p:blipFill>
          <p:spPr bwMode="auto">
            <a:xfrm>
              <a:off x="6324600" y="4866860"/>
              <a:ext cx="1219200" cy="1457740"/>
            </a:xfrm>
            <a:prstGeom prst="rect">
              <a:avLst/>
            </a:prstGeom>
            <a:noFill/>
          </p:spPr>
        </p:pic>
      </p:grpSp>
      <p:sp>
        <p:nvSpPr>
          <p:cNvPr id="46" name="TextBox 45"/>
          <p:cNvSpPr txBox="1"/>
          <p:nvPr/>
        </p:nvSpPr>
        <p:spPr>
          <a:xfrm>
            <a:off x="0" y="6172200"/>
            <a:ext cx="9144000" cy="584775"/>
          </a:xfrm>
          <a:prstGeom prst="rect">
            <a:avLst/>
          </a:prstGeom>
          <a:solidFill>
            <a:schemeClr val="bg1"/>
          </a:solidFill>
        </p:spPr>
        <p:txBody>
          <a:bodyPr wrap="square" rtlCol="0">
            <a:spAutoFit/>
          </a:bodyPr>
          <a:lstStyle/>
          <a:p>
            <a:pPr marL="0" lvl="3" algn="ctr"/>
            <a:r>
              <a:rPr lang="en-US" sz="3200" b="1" spc="100" dirty="0" smtClean="0">
                <a:solidFill>
                  <a:srgbClr val="FF0000"/>
                </a:solidFill>
                <a:effectLst>
                  <a:outerShdw dist="50800" dir="7200000" algn="ctr" rotWithShape="0">
                    <a:schemeClr val="tx1"/>
                  </a:outerShdw>
                </a:effectLst>
                <a:cs typeface="Arial" pitchFamily="34" charset="0"/>
              </a:rPr>
              <a:t> What happens to </a:t>
            </a:r>
            <a:r>
              <a:rPr lang="en-US" sz="3200" b="1" spc="100" dirty="0" err="1" smtClean="0">
                <a:solidFill>
                  <a:srgbClr val="FF0000"/>
                </a:solidFill>
                <a:effectLst>
                  <a:outerShdw dist="50800" dir="7200000" algn="ctr" rotWithShape="0">
                    <a:schemeClr val="tx1"/>
                  </a:outerShdw>
                </a:effectLst>
                <a:cs typeface="Arial" pitchFamily="34" charset="0"/>
              </a:rPr>
              <a:t>Milly</a:t>
            </a:r>
            <a:r>
              <a:rPr lang="en-US" sz="3200" b="1" spc="100" dirty="0" smtClean="0">
                <a:solidFill>
                  <a:srgbClr val="FF0000"/>
                </a:solidFill>
                <a:effectLst>
                  <a:outerShdw dist="50800" dir="7200000" algn="ctr" rotWithShape="0">
                    <a:schemeClr val="tx1"/>
                  </a:outerShdw>
                </a:effectLst>
                <a:cs typeface="Arial" pitchFamily="34" charset="0"/>
              </a:rPr>
              <a:t> in Indian Country?</a:t>
            </a:r>
          </a:p>
        </p:txBody>
      </p:sp>
      <p:sp>
        <p:nvSpPr>
          <p:cNvPr id="31" name="TextBox 30"/>
          <p:cNvSpPr txBox="1"/>
          <p:nvPr/>
        </p:nvSpPr>
        <p:spPr>
          <a:xfrm>
            <a:off x="0" y="4724400"/>
            <a:ext cx="7086600" cy="1569660"/>
          </a:xfrm>
          <a:prstGeom prst="rect">
            <a:avLst/>
          </a:prstGeom>
          <a:noFill/>
        </p:spPr>
        <p:txBody>
          <a:bodyPr wrap="square" rtlCol="0">
            <a:spAutoFit/>
          </a:bodyPr>
          <a:lstStyle/>
          <a:p>
            <a:pPr algn="ctr"/>
            <a:r>
              <a:rPr lang="en-US" sz="3200" b="1" dirty="0" smtClean="0"/>
              <a:t> 3 months (98 days) of travel</a:t>
            </a:r>
          </a:p>
          <a:p>
            <a:pPr algn="ctr"/>
            <a:r>
              <a:rPr lang="en-US" sz="3200" b="1" dirty="0" smtClean="0"/>
              <a:t>29 people die, including 15 children</a:t>
            </a:r>
          </a:p>
          <a:p>
            <a:pPr algn="ctr"/>
            <a:r>
              <a:rPr lang="en-US" sz="3200" b="1" dirty="0" err="1" smtClean="0"/>
              <a:t>Milly</a:t>
            </a:r>
            <a:r>
              <a:rPr lang="en-US" sz="3200" b="1" dirty="0" smtClean="0"/>
              <a:t> &amp; her children arrive in new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1000"/>
                                        <p:tgtEl>
                                          <p:spTgt spid="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Effect transition="in" filter="fade">
                                      <p:cBhvr>
                                        <p:cTn id="15" dur="1000"/>
                                        <p:tgtEl>
                                          <p:spTgt spid="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xEl>
                                              <p:pRg st="2" end="2"/>
                                            </p:txEl>
                                          </p:spTgt>
                                        </p:tgtEl>
                                        <p:attrNameLst>
                                          <p:attrName>style.visibility</p:attrName>
                                        </p:attrNameLst>
                                      </p:cBhvr>
                                      <p:to>
                                        <p:strVal val="visible"/>
                                      </p:to>
                                    </p:set>
                                    <p:animEffect transition="in" filter="fade">
                                      <p:cBhvr>
                                        <p:cTn id="20" dur="1000"/>
                                        <p:tgtEl>
                                          <p:spTgt spid="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Effect transition="in" filter="fade">
                                      <p:cBhvr>
                                        <p:cTn id="27" dur="10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31">
                                            <p:txEl>
                                              <p:pRg st="0" end="0"/>
                                            </p:txEl>
                                          </p:spTgt>
                                        </p:tgtEl>
                                      </p:cBhvr>
                                    </p:animEffect>
                                    <p:set>
                                      <p:cBhvr>
                                        <p:cTn id="32" dur="1" fill="hold">
                                          <p:stCondLst>
                                            <p:cond delay="999"/>
                                          </p:stCondLst>
                                        </p:cTn>
                                        <p:tgtEl>
                                          <p:spTgt spid="31">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31">
                                            <p:txEl>
                                              <p:pRg st="1" end="1"/>
                                            </p:txEl>
                                          </p:spTgt>
                                        </p:tgtEl>
                                      </p:cBhvr>
                                    </p:animEffect>
                                    <p:set>
                                      <p:cBhvr>
                                        <p:cTn id="35" dur="1" fill="hold">
                                          <p:stCondLst>
                                            <p:cond delay="999"/>
                                          </p:stCondLst>
                                        </p:cTn>
                                        <p:tgtEl>
                                          <p:spTgt spid="31">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31">
                                            <p:txEl>
                                              <p:pRg st="2" end="2"/>
                                            </p:txEl>
                                          </p:spTgt>
                                        </p:tgtEl>
                                      </p:cBhvr>
                                    </p:animEffect>
                                    <p:set>
                                      <p:cBhvr>
                                        <p:cTn id="38" dur="1" fill="hold">
                                          <p:stCondLst>
                                            <p:cond delay="999"/>
                                          </p:stCondLst>
                                        </p:cTn>
                                        <p:tgtEl>
                                          <p:spTgt spid="31">
                                            <p:txEl>
                                              <p:pRg st="2" end="2"/>
                                            </p:txEl>
                                          </p:spTgt>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46"/>
                                        </p:tgtEl>
                                      </p:cBhvr>
                                    </p:animEffect>
                                    <p:set>
                                      <p:cBhvr>
                                        <p:cTn id="41" dur="1" fill="hold">
                                          <p:stCondLst>
                                            <p:cond delay="999"/>
                                          </p:stCondLst>
                                        </p:cTn>
                                        <p:tgtEl>
                                          <p:spTgt spid="46"/>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33"/>
                                        </p:tgtEl>
                                      </p:cBhvr>
                                    </p:animEffect>
                                    <p:set>
                                      <p:cBhvr>
                                        <p:cTn id="44" dur="1" fill="hold">
                                          <p:stCondLst>
                                            <p:cond delay="999"/>
                                          </p:stCondLst>
                                        </p:cTn>
                                        <p:tgtEl>
                                          <p:spTgt spid="33"/>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44"/>
                                        </p:tgtEl>
                                      </p:cBhvr>
                                    </p:animEffect>
                                    <p:set>
                                      <p:cBhvr>
                                        <p:cTn id="47" dur="1" fill="hold">
                                          <p:stCondLst>
                                            <p:cond delay="999"/>
                                          </p:stCondLst>
                                        </p:cTn>
                                        <p:tgtEl>
                                          <p:spTgt spid="4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43"/>
                                        </p:tgtEl>
                                      </p:cBhvr>
                                    </p:animEffect>
                                    <p:set>
                                      <p:cBhvr>
                                        <p:cTn id="50" dur="1" fill="hold">
                                          <p:stCondLst>
                                            <p:cond delay="999"/>
                                          </p:stCondLst>
                                        </p:cTn>
                                        <p:tgtEl>
                                          <p:spTgt spid="4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45"/>
                                        </p:tgtEl>
                                      </p:cBhvr>
                                    </p:animEffect>
                                    <p:set>
                                      <p:cBhvr>
                                        <p:cTn id="53" dur="1" fill="hold">
                                          <p:stCondLst>
                                            <p:cond delay="999"/>
                                          </p:stCondLst>
                                        </p:cTn>
                                        <p:tgtEl>
                                          <p:spTgt spid="4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42"/>
                                        </p:tgtEl>
                                      </p:cBhvr>
                                    </p:animEffect>
                                    <p:set>
                                      <p:cBhvr>
                                        <p:cTn id="56" dur="1" fill="hold">
                                          <p:stCondLst>
                                            <p:cond delay="999"/>
                                          </p:stCondLst>
                                        </p:cTn>
                                        <p:tgtEl>
                                          <p:spTgt spid="42"/>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35"/>
                                        </p:tgtEl>
                                      </p:cBhvr>
                                    </p:animEffect>
                                    <p:set>
                                      <p:cBhvr>
                                        <p:cTn id="59" dur="1" fill="hold">
                                          <p:stCondLst>
                                            <p:cond delay="999"/>
                                          </p:stCondLst>
                                        </p:cTn>
                                        <p:tgtEl>
                                          <p:spTgt spid="35"/>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28"/>
                                        </p:tgtEl>
                                      </p:cBhvr>
                                    </p:animEffect>
                                    <p:set>
                                      <p:cBhvr>
                                        <p:cTn id="62" dur="1" fill="hold">
                                          <p:stCondLst>
                                            <p:cond delay="999"/>
                                          </p:stCondLst>
                                        </p:cTn>
                                        <p:tgtEl>
                                          <p:spTgt spid="28"/>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34"/>
                                        </p:tgtEl>
                                      </p:cBhvr>
                                    </p:animEffect>
                                    <p:set>
                                      <p:cBhvr>
                                        <p:cTn id="65" dur="1" fill="hold">
                                          <p:stCondLst>
                                            <p:cond delay="999"/>
                                          </p:stCondLst>
                                        </p:cTn>
                                        <p:tgtEl>
                                          <p:spTgt spid="34"/>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48"/>
                                        </p:tgtEl>
                                      </p:cBhvr>
                                    </p:animEffect>
                                    <p:set>
                                      <p:cBhvr>
                                        <p:cTn id="68" dur="1" fill="hold">
                                          <p:stCondLst>
                                            <p:cond delay="999"/>
                                          </p:stCondLst>
                                        </p:cTn>
                                        <p:tgtEl>
                                          <p:spTgt spid="48"/>
                                        </p:tgtEl>
                                        <p:attrNameLst>
                                          <p:attrName>style.visibility</p:attrName>
                                        </p:attrNameLst>
                                      </p:cBhvr>
                                      <p:to>
                                        <p:strVal val="hidden"/>
                                      </p:to>
                                    </p:set>
                                  </p:childTnLst>
                                </p:cTn>
                              </p:par>
                              <p:par>
                                <p:cTn id="69" presetID="10" presetClass="entr" presetSubtype="0"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childTnLst>
                                </p:cTn>
                              </p:par>
                              <p:par>
                                <p:cTn id="72" presetID="10" presetClass="exit" presetSubtype="0" fill="hold" nodeType="withEffect">
                                  <p:stCondLst>
                                    <p:cond delay="0"/>
                                  </p:stCondLst>
                                  <p:childTnLst>
                                    <p:animEffect transition="out" filter="fade">
                                      <p:cBhvr>
                                        <p:cTn id="73" dur="1000"/>
                                        <p:tgtEl>
                                          <p:spTgt spid="6"/>
                                        </p:tgtEl>
                                      </p:cBhvr>
                                    </p:animEffect>
                                    <p:set>
                                      <p:cBhvr>
                                        <p:cTn id="74" dur="1" fill="hold">
                                          <p:stCondLst>
                                            <p:cond delay="999"/>
                                          </p:stCondLst>
                                        </p:cTn>
                                        <p:tgtEl>
                                          <p:spTgt spid="6"/>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15"/>
                                        </p:tgtEl>
                                      </p:cBhvr>
                                    </p:animEffect>
                                    <p:set>
                                      <p:cBhvr>
                                        <p:cTn id="77" dur="1" fill="hold">
                                          <p:stCondLst>
                                            <p:cond delay="999"/>
                                          </p:stCondLst>
                                        </p:cTn>
                                        <p:tgtEl>
                                          <p:spTgt spid="15"/>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39"/>
                                        </p:tgtEl>
                                      </p:cBhvr>
                                    </p:animEffect>
                                    <p:set>
                                      <p:cBhvr>
                                        <p:cTn id="80" dur="1" fill="hold">
                                          <p:stCondLst>
                                            <p:cond delay="999"/>
                                          </p:stCondLst>
                                        </p:cTn>
                                        <p:tgtEl>
                                          <p:spTgt spid="39"/>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47"/>
                                        </p:tgtEl>
                                      </p:cBhvr>
                                    </p:animEffect>
                                    <p:set>
                                      <p:cBhvr>
                                        <p:cTn id="83" dur="1" fill="hold">
                                          <p:stCondLst>
                                            <p:cond delay="999"/>
                                          </p:stCondLst>
                                        </p:cTn>
                                        <p:tgtEl>
                                          <p:spTgt spid="47"/>
                                        </p:tgtEl>
                                        <p:attrNameLst>
                                          <p:attrName>style.visibility</p:attrName>
                                        </p:attrNameLst>
                                      </p:cBhvr>
                                      <p:to>
                                        <p:strVal val="hidden"/>
                                      </p:to>
                                    </p:set>
                                  </p:childTnLst>
                                </p:cTn>
                              </p:par>
                            </p:childTnLst>
                          </p:cTn>
                        </p:par>
                        <p:par>
                          <p:cTn id="84" fill="hold">
                            <p:stCondLst>
                              <p:cond delay="1000"/>
                            </p:stCondLst>
                            <p:childTnLst>
                              <p:par>
                                <p:cTn id="85" presetID="29" presetClass="exit" presetSubtype="0" fill="hold" nodeType="afterEffect">
                                  <p:stCondLst>
                                    <p:cond delay="0"/>
                                  </p:stCondLst>
                                  <p:childTnLst>
                                    <p:anim calcmode="lin" valueType="num">
                                      <p:cBhvr>
                                        <p:cTn id="86" dur="3000"/>
                                        <p:tgtEl>
                                          <p:spTgt spid="3"/>
                                        </p:tgtEl>
                                        <p:attrNameLst>
                                          <p:attrName>ppt_x</p:attrName>
                                        </p:attrNameLst>
                                      </p:cBhvr>
                                      <p:tavLst>
                                        <p:tav tm="0">
                                          <p:val>
                                            <p:strVal val="ppt_x"/>
                                          </p:val>
                                        </p:tav>
                                        <p:tav tm="100000">
                                          <p:val>
                                            <p:strVal val="ppt_x-.2"/>
                                          </p:val>
                                        </p:tav>
                                      </p:tavLst>
                                    </p:anim>
                                    <p:anim calcmode="lin" valueType="num">
                                      <p:cBhvr>
                                        <p:cTn id="87" dur="3000"/>
                                        <p:tgtEl>
                                          <p:spTgt spid="3"/>
                                        </p:tgtEl>
                                        <p:attrNameLst>
                                          <p:attrName>ppt_y</p:attrName>
                                        </p:attrNameLst>
                                      </p:cBhvr>
                                      <p:tavLst>
                                        <p:tav tm="0">
                                          <p:val>
                                            <p:strVal val="ppt_y"/>
                                          </p:val>
                                        </p:tav>
                                        <p:tav tm="100000">
                                          <p:val>
                                            <p:strVal val="ppt_y"/>
                                          </p:val>
                                        </p:tav>
                                      </p:tavLst>
                                    </p:anim>
                                    <p:animEffect transition="out" filter="fade">
                                      <p:cBhvr>
                                        <p:cTn id="88" dur="3000"/>
                                        <p:tgtEl>
                                          <p:spTgt spid="3"/>
                                        </p:tgtEl>
                                      </p:cBhvr>
                                    </p:animEffect>
                                    <p:set>
                                      <p:cBhvr>
                                        <p:cTn id="89" dur="1" fill="hold">
                                          <p:stCondLst>
                                            <p:cond delay="2999"/>
                                          </p:stCondLst>
                                        </p:cTn>
                                        <p:tgtEl>
                                          <p:spTgt spid="3"/>
                                        </p:tgtEl>
                                        <p:attrNameLst>
                                          <p:attrName>style.visibility</p:attrName>
                                        </p:attrNameLst>
                                      </p:cBhvr>
                                      <p:to>
                                        <p:strVal val="hidden"/>
                                      </p:to>
                                    </p:set>
                                  </p:childTnLst>
                                </p:cTn>
                              </p:par>
                              <p:par>
                                <p:cTn id="90" presetID="35" presetClass="path" presetSubtype="0" accel="50000" decel="50000" fill="hold" nodeType="withEffect">
                                  <p:stCondLst>
                                    <p:cond delay="0"/>
                                  </p:stCondLst>
                                  <p:childTnLst>
                                    <p:animMotion origin="layout" path="M -2.22222E-6 3.7037E-6 L -0.54305 -0.23866 " pathEditMode="relative" rAng="0" ptsTypes="AA">
                                      <p:cBhvr>
                                        <p:cTn id="91" dur="3000" fill="hold"/>
                                        <p:tgtEl>
                                          <p:spTgt spid="3"/>
                                        </p:tgtEl>
                                        <p:attrNameLst>
                                          <p:attrName>ppt_x</p:attrName>
                                          <p:attrName>ppt_y</p:attrName>
                                        </p:attrNameLst>
                                      </p:cBhvr>
                                      <p:rCtr x="-272" y="-119"/>
                                    </p:animMotion>
                                  </p:childTnLst>
                                </p:cTn>
                              </p:par>
                              <p:par>
                                <p:cTn id="92" presetID="1" presetClass="entr" presetSubtype="0" fill="hold" grpId="0" nodeType="withEffect">
                                  <p:stCondLst>
                                    <p:cond delay="0"/>
                                  </p:stCondLst>
                                  <p:childTnLst>
                                    <p:set>
                                      <p:cBhvr>
                                        <p:cTn id="93" dur="1" fill="hold">
                                          <p:stCondLst>
                                            <p:cond delay="0"/>
                                          </p:stCondLst>
                                        </p:cTn>
                                        <p:tgtEl>
                                          <p:spTgt spid="51"/>
                                        </p:tgtEl>
                                        <p:attrNameLst>
                                          <p:attrName>style.visibility</p:attrName>
                                        </p:attrNameLst>
                                      </p:cBhvr>
                                      <p:to>
                                        <p:strVal val="visible"/>
                                      </p:to>
                                    </p:set>
                                  </p:childTnLst>
                                </p:cTn>
                              </p:par>
                              <p:par>
                                <p:cTn id="94" presetID="22" presetClass="exit" presetSubtype="2" fill="hold" grpId="0" nodeType="withEffect">
                                  <p:stCondLst>
                                    <p:cond delay="0"/>
                                  </p:stCondLst>
                                  <p:childTnLst>
                                    <p:animEffect transition="out" filter="wipe(right)">
                                      <p:cBhvr>
                                        <p:cTn id="95" dur="3000"/>
                                        <p:tgtEl>
                                          <p:spTgt spid="38"/>
                                        </p:tgtEl>
                                      </p:cBhvr>
                                    </p:animEffect>
                                    <p:set>
                                      <p:cBhvr>
                                        <p:cTn id="96" dur="1" fill="hold">
                                          <p:stCondLst>
                                            <p:cond delay="2999"/>
                                          </p:stCondLst>
                                        </p:cTn>
                                        <p:tgtEl>
                                          <p:spTgt spid="38"/>
                                        </p:tgtEl>
                                        <p:attrNameLst>
                                          <p:attrName>style.visibility</p:attrName>
                                        </p:attrNameLst>
                                      </p:cBhvr>
                                      <p:to>
                                        <p:strVal val="hidden"/>
                                      </p:to>
                                    </p:set>
                                  </p:childTnLst>
                                </p:cTn>
                              </p:par>
                              <p:par>
                                <p:cTn id="97" presetID="22" presetClass="exit" presetSubtype="2" fill="hold" nodeType="withEffect">
                                  <p:stCondLst>
                                    <p:cond delay="0"/>
                                  </p:stCondLst>
                                  <p:childTnLst>
                                    <p:animEffect transition="out" filter="wipe(right)">
                                      <p:cBhvr>
                                        <p:cTn id="98" dur="2000"/>
                                        <p:tgtEl>
                                          <p:spTgt spid="5"/>
                                        </p:tgtEl>
                                      </p:cBhvr>
                                    </p:animEffect>
                                    <p:set>
                                      <p:cBhvr>
                                        <p:cTn id="99" dur="1" fill="hold">
                                          <p:stCondLst>
                                            <p:cond delay="1999"/>
                                          </p:stCondLst>
                                        </p:cTn>
                                        <p:tgtEl>
                                          <p:spTgt spid="5"/>
                                        </p:tgtEl>
                                        <p:attrNameLst>
                                          <p:attrName>style.visibility</p:attrName>
                                        </p:attrNameLst>
                                      </p:cBhvr>
                                      <p:to>
                                        <p:strVal val="hidden"/>
                                      </p:to>
                                    </p:set>
                                  </p:childTnLst>
                                </p:cTn>
                              </p:par>
                              <p:par>
                                <p:cTn id="100" presetID="10" presetClass="entr" presetSubtype="0" fill="hold" grpId="0" nodeType="withEffect">
                                  <p:stCondLst>
                                    <p:cond delay="50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2000"/>
                                        <p:tgtEl>
                                          <p:spTgt spid="50"/>
                                        </p:tgtEl>
                                      </p:cBhvr>
                                    </p:animEffect>
                                  </p:childTnLst>
                                </p:cTn>
                              </p:par>
                              <p:par>
                                <p:cTn id="103" presetID="63" presetClass="path" presetSubtype="0" accel="50000" decel="50000" fill="hold" grpId="1" nodeType="withEffect">
                                  <p:stCondLst>
                                    <p:cond delay="500"/>
                                  </p:stCondLst>
                                  <p:childTnLst>
                                    <p:animMotion origin="layout" path="M 4.44444E-6 1.11022E-16 L -0.59931 -0.30694 " pathEditMode="relative" rAng="0" ptsTypes="AA">
                                      <p:cBhvr>
                                        <p:cTn id="104" dur="3000" fill="hold"/>
                                        <p:tgtEl>
                                          <p:spTgt spid="50"/>
                                        </p:tgtEl>
                                        <p:attrNameLst>
                                          <p:attrName>ppt_x</p:attrName>
                                          <p:attrName>ppt_y</p:attrName>
                                        </p:attrNameLst>
                                      </p:cBhvr>
                                      <p:rCtr x="-300" y="-15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3" grpId="0" animBg="1"/>
      <p:bldP spid="45" grpId="0" animBg="1"/>
      <p:bldP spid="47" grpId="0"/>
      <p:bldP spid="48" grpId="0" animBg="1"/>
      <p:bldP spid="50" grpId="0" animBg="1"/>
      <p:bldP spid="50" grpId="1" animBg="1"/>
      <p:bldP spid="51" grpId="0" animBg="1"/>
      <p:bldP spid="38" grpId="0" animBg="1"/>
      <p:bldP spid="34" grpId="0" animBg="1"/>
      <p:bldP spid="28" grpId="0" animBg="1"/>
      <p:bldP spid="44" grpId="0" animBg="1"/>
      <p:bldP spid="33" grpId="0" animBg="1"/>
      <p:bldP spid="33" grpId="1" animBg="1"/>
      <p:bldP spid="35" grpId="0" animBg="1"/>
      <p:bldP spid="15" grpId="0" animBg="1"/>
      <p:bldP spid="46" grpId="0" animBg="1"/>
      <p:bldP spid="46" grpId="1" animBg="1"/>
      <p:bldP spid="31" grpId="0" build="allAtOnce"/>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2" name="TextBox 1"/>
          <p:cNvSpPr txBox="1"/>
          <p:nvPr/>
        </p:nvSpPr>
        <p:spPr>
          <a:xfrm rot="2441799">
            <a:off x="7651149" y="4707097"/>
            <a:ext cx="1329211" cy="584775"/>
          </a:xfrm>
          <a:prstGeom prst="rect">
            <a:avLst/>
          </a:prstGeom>
          <a:solidFill>
            <a:schemeClr val="bg1">
              <a:alpha val="65000"/>
            </a:schemeClr>
          </a:solidFill>
        </p:spPr>
        <p:txBody>
          <a:bodyPr wrap="none" rtlCol="0">
            <a:spAutoFit/>
          </a:bodyPr>
          <a:lstStyle/>
          <a:p>
            <a:pPr algn="ctr"/>
            <a:r>
              <a:rPr lang="en-US" sz="3200" b="1" dirty="0" smtClean="0">
                <a:solidFill>
                  <a:srgbClr val="FF33CC"/>
                </a:solidFill>
                <a:effectLst>
                  <a:outerShdw dist="50800" dir="7200000" algn="ctr" rotWithShape="0">
                    <a:schemeClr val="tx1"/>
                  </a:outerShdw>
                </a:effectLst>
              </a:rPr>
              <a:t>~3,500</a:t>
            </a:r>
          </a:p>
        </p:txBody>
      </p:sp>
      <p:sp>
        <p:nvSpPr>
          <p:cNvPr id="3" name="TextBox 2"/>
          <p:cNvSpPr txBox="1"/>
          <p:nvPr/>
        </p:nvSpPr>
        <p:spPr>
          <a:xfrm>
            <a:off x="7620000" y="33528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remain</a:t>
            </a:r>
          </a:p>
        </p:txBody>
      </p:sp>
      <p:sp>
        <p:nvSpPr>
          <p:cNvPr id="4" name="TextBox 3"/>
          <p:cNvSpPr txBox="1"/>
          <p:nvPr/>
        </p:nvSpPr>
        <p:spPr>
          <a:xfrm>
            <a:off x="0" y="2057400"/>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19,600</a:t>
            </a:r>
          </a:p>
        </p:txBody>
      </p:sp>
      <p:sp>
        <p:nvSpPr>
          <p:cNvPr id="5" name="TextBox 4"/>
          <p:cNvSpPr txBox="1"/>
          <p:nvPr/>
        </p:nvSpPr>
        <p:spPr>
          <a:xfrm>
            <a:off x="1676400" y="1447800"/>
            <a:ext cx="1608710"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removed</a:t>
            </a:r>
          </a:p>
        </p:txBody>
      </p:sp>
      <p:sp>
        <p:nvSpPr>
          <p:cNvPr id="7" name="Freeform 6"/>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TextBox 9"/>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a:t>
            </a:r>
          </a:p>
        </p:txBody>
      </p:sp>
      <p:sp useBgFill="1">
        <p:nvSpPr>
          <p:cNvPr id="11" name="TextBox 10"/>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3500 die on journey or from disease</a:t>
            </a:r>
          </a:p>
        </p:txBody>
      </p:sp>
      <p:sp>
        <p:nvSpPr>
          <p:cNvPr id="12" name="TextBox 11"/>
          <p:cNvSpPr txBox="1"/>
          <p:nvPr/>
        </p:nvSpPr>
        <p:spPr>
          <a:xfrm>
            <a:off x="0" y="2020669"/>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16,100</a:t>
            </a:r>
          </a:p>
        </p:txBody>
      </p:sp>
      <p:sp useBgFill="1">
        <p:nvSpPr>
          <p:cNvPr id="13" name="TextBox 12"/>
          <p:cNvSpPr txBox="1"/>
          <p:nvPr/>
        </p:nvSpPr>
        <p:spPr>
          <a:xfrm>
            <a:off x="7315200" y="0"/>
            <a:ext cx="4495800" cy="707886"/>
          </a:xfrm>
          <a:prstGeom prst="rect">
            <a:avLst/>
          </a:prstGeom>
        </p:spPr>
        <p:txBody>
          <a:bodyPr wrap="square" rtlCol="0">
            <a:spAutoFit/>
          </a:bodyPr>
          <a:lstStyle/>
          <a:p>
            <a:pPr marL="0" lvl="3"/>
            <a:r>
              <a:rPr lang="en-US" sz="4000" b="1" spc="100" dirty="0" smtClean="0">
                <a:solidFill>
                  <a:srgbClr val="FF0000"/>
                </a:solidFill>
                <a:effectLst>
                  <a:outerShdw dist="50800" dir="7200000" algn="ctr" rotWithShape="0">
                    <a:schemeClr val="tx1"/>
                  </a:outerShdw>
                </a:effectLst>
                <a:cs typeface="Arial" pitchFamily="34" charset="0"/>
              </a:rPr>
              <a:t>1834-1837</a:t>
            </a:r>
          </a:p>
        </p:txBody>
      </p:sp>
      <p:sp useBgFill="1">
        <p:nvSpPr>
          <p:cNvPr id="14" name="TextBox 13"/>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   1834-1837</a:t>
            </a:r>
          </a:p>
        </p:txBody>
      </p:sp>
      <p:sp>
        <p:nvSpPr>
          <p:cNvPr id="8" name="Freeform 7"/>
          <p:cNvSpPr/>
          <p:nvPr/>
        </p:nvSpPr>
        <p:spPr>
          <a:xfrm>
            <a:off x="-152400" y="19050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7"/>
          <p:cNvGrpSpPr/>
          <p:nvPr/>
        </p:nvGrpSpPr>
        <p:grpSpPr>
          <a:xfrm>
            <a:off x="4998720" y="2865120"/>
            <a:ext cx="1859280" cy="1783080"/>
            <a:chOff x="4998720" y="2865120"/>
            <a:chExt cx="1859280" cy="1783080"/>
          </a:xfrm>
        </p:grpSpPr>
        <p:sp>
          <p:nvSpPr>
            <p:cNvPr id="16" name="Freeform 15"/>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3.7037E-7 L -0.15833 0.00394 " pathEditMode="relative" rAng="0" ptsTypes="AA">
                                      <p:cBhvr>
                                        <p:cTn id="6" dur="1000" fill="hold"/>
                                        <p:tgtEl>
                                          <p:spTgt spid="10"/>
                                        </p:tgtEl>
                                        <p:attrNameLst>
                                          <p:attrName>ppt_x</p:attrName>
                                          <p:attrName>ppt_y</p:attrName>
                                        </p:attrNameLst>
                                      </p:cBhvr>
                                      <p:rCtr x="-79" y="2"/>
                                    </p:animMotion>
                                  </p:childTnLst>
                                </p:cTn>
                              </p:par>
                              <p:par>
                                <p:cTn id="7" presetID="10" presetClass="entr" presetSubtype="0" fill="hold" grpId="1"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35" presetClass="path" presetSubtype="0" accel="50000" decel="50000" fill="hold" grpId="0" nodeType="withEffect">
                                  <p:stCondLst>
                                    <p:cond delay="0"/>
                                  </p:stCondLst>
                                  <p:childTnLst>
                                    <p:animMotion origin="layout" path="M -3.33333E-6 -3.7037E-7 L -0.1625 0.00394 " pathEditMode="relative" rAng="0" ptsTypes="AA">
                                      <p:cBhvr>
                                        <p:cTn id="11" dur="1000" fill="hold"/>
                                        <p:tgtEl>
                                          <p:spTgt spid="13"/>
                                        </p:tgtEl>
                                        <p:attrNameLst>
                                          <p:attrName>ppt_x</p:attrName>
                                          <p:attrName>ppt_y</p:attrName>
                                        </p:attrNameLst>
                                      </p:cBhvr>
                                      <p:rCtr x="-81" y="2"/>
                                    </p:animMotion>
                                  </p:childTnLst>
                                </p:cTn>
                              </p:par>
                              <p:par>
                                <p:cTn id="12" presetID="10" presetClass="entr" presetSubtype="0"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childTnLst>
                          </p:cTn>
                        </p:par>
                        <p:par>
                          <p:cTn id="30" fill="hold">
                            <p:stCondLst>
                              <p:cond delay="1000"/>
                            </p:stCondLst>
                            <p:childTnLst>
                              <p:par>
                                <p:cTn id="31" presetID="53"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1000" fill="hold"/>
                                        <p:tgtEl>
                                          <p:spTgt spid="12"/>
                                        </p:tgtEl>
                                        <p:attrNameLst>
                                          <p:attrName>ppt_w</p:attrName>
                                        </p:attrNameLst>
                                      </p:cBhvr>
                                      <p:tavLst>
                                        <p:tav tm="0">
                                          <p:val>
                                            <p:fltVal val="0"/>
                                          </p:val>
                                        </p:tav>
                                        <p:tav tm="100000">
                                          <p:val>
                                            <p:strVal val="#ppt_w"/>
                                          </p:val>
                                        </p:tav>
                                      </p:tavLst>
                                    </p:anim>
                                    <p:anim calcmode="lin" valueType="num">
                                      <p:cBhvr>
                                        <p:cTn id="34" dur="1000" fill="hold"/>
                                        <p:tgtEl>
                                          <p:spTgt spid="12"/>
                                        </p:tgtEl>
                                        <p:attrNameLst>
                                          <p:attrName>ppt_h</p:attrName>
                                        </p:attrNameLst>
                                      </p:cBhvr>
                                      <p:tavLst>
                                        <p:tav tm="0">
                                          <p:val>
                                            <p:fltVal val="0"/>
                                          </p:val>
                                        </p:tav>
                                        <p:tav tm="100000">
                                          <p:val>
                                            <p:strVal val="#ppt_h"/>
                                          </p:val>
                                        </p:tav>
                                      </p:tavLst>
                                    </p:anim>
                                    <p:animEffect transition="in" filter="fade">
                                      <p:cBhvr>
                                        <p:cTn id="35" dur="1000"/>
                                        <p:tgtEl>
                                          <p:spTgt spid="12"/>
                                        </p:tgtEl>
                                      </p:cBhvr>
                                    </p:animEffect>
                                  </p:childTnLst>
                                </p:cTn>
                              </p:par>
                              <p:par>
                                <p:cTn id="36" presetID="53" presetClass="exit" presetSubtype="0" fill="hold" grpId="1" nodeType="withEffect">
                                  <p:stCondLst>
                                    <p:cond delay="0"/>
                                  </p:stCondLst>
                                  <p:childTnLst>
                                    <p:anim calcmode="lin" valueType="num">
                                      <p:cBhvr>
                                        <p:cTn id="37" dur="1000"/>
                                        <p:tgtEl>
                                          <p:spTgt spid="4"/>
                                        </p:tgtEl>
                                        <p:attrNameLst>
                                          <p:attrName>ppt_w</p:attrName>
                                        </p:attrNameLst>
                                      </p:cBhvr>
                                      <p:tavLst>
                                        <p:tav tm="0">
                                          <p:val>
                                            <p:strVal val="ppt_w"/>
                                          </p:val>
                                        </p:tav>
                                        <p:tav tm="100000">
                                          <p:val>
                                            <p:fltVal val="0"/>
                                          </p:val>
                                        </p:tav>
                                      </p:tavLst>
                                    </p:anim>
                                    <p:anim calcmode="lin" valueType="num">
                                      <p:cBhvr>
                                        <p:cTn id="38" dur="1000"/>
                                        <p:tgtEl>
                                          <p:spTgt spid="4"/>
                                        </p:tgtEl>
                                        <p:attrNameLst>
                                          <p:attrName>ppt_h</p:attrName>
                                        </p:attrNameLst>
                                      </p:cBhvr>
                                      <p:tavLst>
                                        <p:tav tm="0">
                                          <p:val>
                                            <p:strVal val="ppt_h"/>
                                          </p:val>
                                        </p:tav>
                                        <p:tav tm="100000">
                                          <p:val>
                                            <p:fltVal val="0"/>
                                          </p:val>
                                        </p:tav>
                                      </p:tavLst>
                                    </p:anim>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childTnLst>
                                </p:cTn>
                              </p:par>
                            </p:childTnLst>
                          </p:cTn>
                        </p:par>
                        <p:par>
                          <p:cTn id="46" fill="hold">
                            <p:stCondLst>
                              <p:cond delay="1000"/>
                            </p:stCondLst>
                            <p:childTnLst>
                              <p:par>
                                <p:cTn id="47" presetID="53" presetClass="entr" presetSubtype="0" fill="hold" grpId="0" nodeType="after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Effect transition="in" filter="fade">
                                      <p:cBhvr>
                                        <p:cTn id="5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4" grpId="1" animBg="1"/>
      <p:bldP spid="5" grpId="0" animBg="1"/>
      <p:bldP spid="10" grpId="0" animBg="1"/>
      <p:bldP spid="11" grpId="0" animBg="1"/>
      <p:bldP spid="12" grpId="0" animBg="1"/>
      <p:bldP spid="13" grpId="0" animBg="1"/>
      <p:bldP spid="13" grpId="1"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https://en.wikipedia.org/wiki/Indian_removal</a:t>
            </a:r>
            <a:endParaRPr lang="en-US" dirty="0" smtClean="0"/>
          </a:p>
          <a:p>
            <a:r>
              <a:rPr lang="en-US" dirty="0" smtClean="0"/>
              <a:t>The following is a compilation of the statistics, many containing rounded figures, regarding the Southern removals.</a:t>
            </a:r>
            <a:endParaRPr lang="en-US" dirty="0"/>
          </a:p>
        </p:txBody>
      </p:sp>
      <p:graphicFrame>
        <p:nvGraphicFramePr>
          <p:cNvPr id="3" name="Table 2"/>
          <p:cNvGraphicFramePr>
            <a:graphicFrameLocks noGrp="1"/>
          </p:cNvGraphicFramePr>
          <p:nvPr/>
        </p:nvGraphicFramePr>
        <p:xfrm>
          <a:off x="0" y="1219200"/>
          <a:ext cx="12039608" cy="4270089"/>
        </p:xfrm>
        <a:graphic>
          <a:graphicData uri="http://schemas.openxmlformats.org/drawingml/2006/table">
            <a:tbl>
              <a:tblPr/>
              <a:tblGrid>
                <a:gridCol w="1504951"/>
                <a:gridCol w="1504951"/>
                <a:gridCol w="1504951"/>
                <a:gridCol w="1504951"/>
                <a:gridCol w="1504951"/>
                <a:gridCol w="1504951"/>
                <a:gridCol w="1504951"/>
                <a:gridCol w="1504951"/>
              </a:tblGrid>
              <a:tr h="1080911">
                <a:tc>
                  <a:txBody>
                    <a:bodyPr/>
                    <a:lstStyle/>
                    <a:p>
                      <a:pPr algn="ctr"/>
                      <a:r>
                        <a:rPr lang="en-US" sz="1400" dirty="0"/>
                        <a:t>Nation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Population east of the Mississippi before removal treaty</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Removal treaty</a:t>
                      </a:r>
                      <a:br>
                        <a:rPr lang="en-US" sz="1400"/>
                      </a:br>
                      <a:r>
                        <a:rPr lang="en-US" sz="1400"/>
                        <a:t>&amp; year signed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Years of major emigration</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Total number emigrated or forcibly removed</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Number stayed in Southeast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during removal</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n-US" sz="1400"/>
                        <a:t>Deaths from warfare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r>
              <a:tr h="1142170">
                <a:tc>
                  <a:txBody>
                    <a:bodyPr/>
                    <a:lstStyle/>
                    <a:p>
                      <a:r>
                        <a:rPr lang="en-US" sz="1400" u="none" strike="noStrike">
                          <a:solidFill>
                            <a:srgbClr val="0B0080"/>
                          </a:solidFill>
                          <a:hlinkClick r:id="rId3" tooltip="Choctaw"/>
                        </a:rPr>
                        <a:t>Choctaw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19,554</a:t>
                      </a:r>
                      <a:r>
                        <a:rPr lang="en-US" sz="1400" b="0" i="0" u="none" strike="noStrike" baseline="30000">
                          <a:solidFill>
                            <a:srgbClr val="0B0080"/>
                          </a:solidFill>
                          <a:hlinkClick r:id="rId2"/>
                        </a:rPr>
                        <a:t>[100]</a:t>
                      </a:r>
                      <a:r>
                        <a:rPr lang="en-US" sz="1400"/>
                        <a:t> + white citizens of the Choctaw Nation + 500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4" tooltip="Treaty of Dancing Rabbit Creek"/>
                        </a:rPr>
                        <a:t>Dancing Rabbit Creek (1830)</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1831–1836</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12,500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7,000</a:t>
                      </a:r>
                      <a:r>
                        <a:rPr lang="en-US" sz="1400" b="0" i="0" u="none" strike="noStrike" baseline="30000">
                          <a:solidFill>
                            <a:srgbClr val="0B0080"/>
                          </a:solidFill>
                          <a:hlinkClick r:id="rId2"/>
                        </a:rPr>
                        <a:t>[101]</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2,000–4,000+ (</a:t>
                      </a:r>
                      <a:r>
                        <a:rPr lang="en-US" sz="1400" u="none" strike="noStrike">
                          <a:solidFill>
                            <a:srgbClr val="0B0080"/>
                          </a:solidFill>
                          <a:hlinkClick r:id="rId5" tooltip="Cholera"/>
                        </a:rPr>
                        <a:t>Cholera</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84366">
                <a:tc>
                  <a:txBody>
                    <a:bodyPr/>
                    <a:lstStyle/>
                    <a:p>
                      <a:r>
                        <a:rPr lang="en-US" sz="1400" u="none" strike="noStrike">
                          <a:solidFill>
                            <a:srgbClr val="0B0080"/>
                          </a:solidFill>
                          <a:hlinkClick r:id="rId6" tooltip="Creek (people)"/>
                        </a:rPr>
                        <a:t>Creek</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22,700 + 900 black slaves</a:t>
                      </a:r>
                      <a:r>
                        <a:rPr lang="en-US" sz="1400" b="0" i="0" u="none" strike="noStrike" baseline="30000">
                          <a:solidFill>
                            <a:srgbClr val="0B0080"/>
                          </a:solidFill>
                          <a:hlinkClick r:id="rId2"/>
                        </a:rPr>
                        <a:t>[102]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7" tooltip="Treaty of Cusseta"/>
                        </a:rPr>
                        <a:t>Cusseta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1834–1837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19,600</a:t>
                      </a:r>
                      <a:r>
                        <a:rPr lang="en-US" sz="1400" b="0" i="0" u="none" strike="noStrike" baseline="30000">
                          <a:solidFill>
                            <a:srgbClr val="0B0080"/>
                          </a:solidFill>
                          <a:hlinkClick r:id="rId2"/>
                        </a:rPr>
                        <a:t>[103]</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3,500 (disease after removal)</a:t>
                      </a:r>
                      <a:r>
                        <a:rPr lang="en-US" sz="1400" b="0" i="0" u="none" strike="noStrike" baseline="30000">
                          <a:solidFill>
                            <a:srgbClr val="0B0080"/>
                          </a:solidFill>
                          <a:hlinkClick r:id="rId2"/>
                        </a:rPr>
                        <a:t>[104]</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 (</a:t>
                      </a:r>
                      <a:r>
                        <a:rPr lang="en-US" sz="1400" u="none" strike="noStrike">
                          <a:solidFill>
                            <a:srgbClr val="0B0080"/>
                          </a:solidFill>
                          <a:hlinkClick r:id="rId8" tooltip="Creek War of 1836"/>
                        </a:rPr>
                        <a:t>Second Creek War</a:t>
                      </a:r>
                      <a:r>
                        <a:rPr lang="en-US" sz="140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24993">
                <a:tc>
                  <a:txBody>
                    <a:bodyPr/>
                    <a:lstStyle/>
                    <a:p>
                      <a:r>
                        <a:rPr lang="en-US" sz="1400" u="none" strike="noStrike">
                          <a:solidFill>
                            <a:srgbClr val="0B0080"/>
                          </a:solidFill>
                          <a:hlinkClick r:id="rId9" tooltip="Chickasaw"/>
                        </a:rPr>
                        <a:t>Chickasaw</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4,914 + 1,156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0" tooltip="Treaty of Pontotoc Creek"/>
                        </a:rPr>
                        <a:t>Pontotoc Creek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1837–1847</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over 4,000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100s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500–800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a:solidFill>
                            <a:srgbClr val="0B0080"/>
                          </a:solidFill>
                          <a:hlinkClick r:id="rId11" tooltip="Cherokee"/>
                        </a:rPr>
                        <a:t>Cherokee</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21,500</a:t>
                      </a:r>
                      <a:br>
                        <a:rPr lang="en-US" sz="1400"/>
                      </a:br>
                      <a:r>
                        <a:rPr lang="en-US" sz="1400"/>
                        <a:t>+ 2,000 black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2" tooltip="Treaty of New Echota"/>
                        </a:rPr>
                        <a:t>New Echota (1835)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1836–1838</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20,000 + 2,000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1,000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2,000–8,000</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none</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504680">
                <a:tc>
                  <a:txBody>
                    <a:bodyPr/>
                    <a:lstStyle/>
                    <a:p>
                      <a:r>
                        <a:rPr lang="en-US" sz="1400" u="none" strike="noStrike" dirty="0">
                          <a:solidFill>
                            <a:srgbClr val="0B0080"/>
                          </a:solidFill>
                          <a:hlinkClick r:id="rId13" tooltip="Seminole"/>
                        </a:rPr>
                        <a:t>Seminole</a:t>
                      </a:r>
                      <a:endParaRPr lang="en-US" sz="1400" dirty="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5,000 + fugitive slaves</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u="none" strike="noStrike">
                          <a:solidFill>
                            <a:srgbClr val="0B0080"/>
                          </a:solidFill>
                          <a:hlinkClick r:id="rId14" tooltip="Treaty of Payne's Landing"/>
                        </a:rPr>
                        <a:t>Payne's Landing (1832)</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1832–1842</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2,833</a:t>
                      </a:r>
                      <a:r>
                        <a:rPr lang="en-US" sz="1400" b="0" i="0" u="none" strike="noStrike" baseline="30000">
                          <a:solidFill>
                            <a:srgbClr val="0B0080"/>
                          </a:solidFill>
                          <a:hlinkClick r:id="rId2"/>
                        </a:rPr>
                        <a:t>[105]</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a:t>250</a:t>
                      </a:r>
                      <a:r>
                        <a:rPr lang="en-US" sz="1400" b="0" i="0" u="none" strike="noStrike" baseline="30000">
                          <a:solidFill>
                            <a:srgbClr val="0B0080"/>
                          </a:solidFill>
                          <a:hlinkClick r:id="rId2"/>
                        </a:rPr>
                        <a:t>[105]</a:t>
                      </a:r>
                      <a:r>
                        <a:rPr lang="en-US" sz="1400"/>
                        <a:t/>
                      </a:r>
                      <a:br>
                        <a:rPr lang="en-US" sz="1400"/>
                      </a:br>
                      <a:r>
                        <a:rPr lang="en-US" sz="1400"/>
                        <a:t>500</a:t>
                      </a:r>
                      <a:r>
                        <a:rPr lang="en-US" sz="1400" b="0" i="0" u="none" strike="noStrike" baseline="30000">
                          <a:solidFill>
                            <a:srgbClr val="0B0080"/>
                          </a:solidFill>
                          <a:hlinkClick r:id="rId2"/>
                        </a:rPr>
                        <a:t>[106]</a:t>
                      </a:r>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en-US" sz="1400"/>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1400" dirty="0"/>
                        <a:t>700 (</a:t>
                      </a:r>
                      <a:r>
                        <a:rPr lang="en-US" sz="1400" u="none" strike="noStrike" dirty="0">
                          <a:solidFill>
                            <a:srgbClr val="0B0080"/>
                          </a:solidFill>
                          <a:hlinkClick r:id="rId15" tooltip="Second Seminole War"/>
                        </a:rPr>
                        <a:t>Second Seminole War</a:t>
                      </a:r>
                      <a:r>
                        <a:rPr lang="en-US" sz="1400" dirty="0"/>
                        <a:t>)</a:t>
                      </a:r>
                    </a:p>
                  </a:txBody>
                  <a:tcPr marL="26562" marR="26562" marT="13281" marB="13281"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https://www.nps.gov/trte/learn/management/upload/North%20Little%20Rock%20Site%20Report%2080303.pdf</a:t>
            </a:r>
            <a:endParaRPr lang="en-US" dirty="0" smtClean="0"/>
          </a:p>
          <a:p>
            <a:r>
              <a:rPr lang="en-US" dirty="0" smtClean="0"/>
              <a:t>A Muscogee whose presence was conspicuous at not only the North Little Rock site but elsewhere in Arkansas was </a:t>
            </a:r>
            <a:r>
              <a:rPr lang="en-US" dirty="0" err="1" smtClean="0"/>
              <a:t>Tuckabatche</a:t>
            </a:r>
            <a:r>
              <a:rPr lang="en-US" dirty="0" smtClean="0"/>
              <a:t> </a:t>
            </a:r>
            <a:r>
              <a:rPr lang="en-US" dirty="0" err="1" smtClean="0"/>
              <a:t>Hadjo</a:t>
            </a:r>
            <a:r>
              <a:rPr lang="en-US" dirty="0" smtClean="0"/>
              <a:t>. Chief of the group that Lt. John T. Sprague led through the site in 1836, </a:t>
            </a:r>
            <a:r>
              <a:rPr lang="en-US" dirty="0" err="1" smtClean="0"/>
              <a:t>Tuckabatche</a:t>
            </a:r>
            <a:r>
              <a:rPr lang="en-US" dirty="0" smtClean="0"/>
              <a:t> </a:t>
            </a:r>
            <a:r>
              <a:rPr lang="en-US" dirty="0" err="1" smtClean="0"/>
              <a:t>Hadjo</a:t>
            </a:r>
            <a:r>
              <a:rPr lang="en-US" dirty="0" smtClean="0"/>
              <a:t> had been reluctant at times to move on earlier in his journey, but his refusal to move from the North Little Rock site brought threats from the governor of Arkansas. Sprague claimed that the chief wanted to remain at the site in order to be close to a supply of whiskey, but Sprague’s harsh estimation of </a:t>
            </a:r>
            <a:r>
              <a:rPr lang="en-US" dirty="0" err="1" smtClean="0"/>
              <a:t>Tuckabatche</a:t>
            </a:r>
            <a:r>
              <a:rPr lang="en-US" dirty="0" smtClean="0"/>
              <a:t> </a:t>
            </a:r>
            <a:r>
              <a:rPr lang="en-US" dirty="0" err="1" smtClean="0"/>
              <a:t>Hadjo’s</a:t>
            </a:r>
            <a:r>
              <a:rPr lang="en-US" dirty="0" smtClean="0"/>
              <a:t> reasons for staying was most likely inaccurate. That he had been reluctant to remove was true, but what Muscogee had not been? And he had preferred to remove beyond the limits of the United States. Just the year before, he had accompanied </a:t>
            </a:r>
            <a:r>
              <a:rPr lang="en-US" dirty="0" err="1" smtClean="0"/>
              <a:t>Opothleyohola</a:t>
            </a:r>
            <a:r>
              <a:rPr lang="en-US" dirty="0" smtClean="0"/>
              <a:t>, Jim Boy, and other Creeks to Texas to explore and negotiate the purchase of a tract from the Mexican government. But </a:t>
            </a:r>
            <a:r>
              <a:rPr lang="en-US" dirty="0" err="1" smtClean="0"/>
              <a:t>Tuckabatche</a:t>
            </a:r>
            <a:r>
              <a:rPr lang="en-US" dirty="0" smtClean="0"/>
              <a:t> </a:t>
            </a:r>
            <a:r>
              <a:rPr lang="en-US" dirty="0" err="1" smtClean="0"/>
              <a:t>Hadjo</a:t>
            </a:r>
            <a:r>
              <a:rPr lang="en-US" dirty="0" smtClean="0"/>
              <a:t> could in no way be considered “hostile.” During the previous summer, he had been one of the leaders who had assisted General Thomas S. </a:t>
            </a:r>
            <a:r>
              <a:rPr lang="en-US" dirty="0" err="1" smtClean="0"/>
              <a:t>Jesup</a:t>
            </a:r>
            <a:r>
              <a:rPr lang="en-US" dirty="0" smtClean="0"/>
              <a:t> in bringing the Creek “war” to an end and had been one who entered an agreement with General </a:t>
            </a:r>
            <a:r>
              <a:rPr lang="en-US" dirty="0" err="1" smtClean="0"/>
              <a:t>Jesup</a:t>
            </a:r>
            <a:r>
              <a:rPr lang="en-US" dirty="0" smtClean="0"/>
              <a:t> to send Creek  warriors to assist the U. S. forces against the Indians in Florida.  And by Sprague’s own account, he was most certainly a party to the decision at Memphis to split up the party and engage the </a:t>
            </a:r>
            <a:r>
              <a:rPr lang="en-US" i="1" dirty="0" smtClean="0"/>
              <a:t>John Nelson</a:t>
            </a:r>
            <a:r>
              <a:rPr lang="en-US" dirty="0" smtClean="0"/>
              <a:t>. Why would a chief who had been responsible for his people now desert them? Evidence suggests that Sprague’s statement that </a:t>
            </a:r>
            <a:r>
              <a:rPr lang="en-US" dirty="0" err="1" smtClean="0"/>
              <a:t>Tuckbatche</a:t>
            </a:r>
            <a:r>
              <a:rPr lang="en-US" dirty="0" smtClean="0"/>
              <a:t> </a:t>
            </a:r>
            <a:r>
              <a:rPr lang="en-US" dirty="0" err="1" smtClean="0"/>
              <a:t>Hadjo</a:t>
            </a:r>
            <a:r>
              <a:rPr lang="en-US" dirty="0" smtClean="0"/>
              <a:t> camped where there was liquor would have been more accurate had it been reversed: Wherever the </a:t>
            </a:r>
            <a:r>
              <a:rPr lang="en-US" dirty="0" err="1" smtClean="0"/>
              <a:t>Muscogees</a:t>
            </a:r>
            <a:r>
              <a:rPr lang="en-US" dirty="0" smtClean="0"/>
              <a:t> camped, there was whiskey. Not just </a:t>
            </a:r>
            <a:r>
              <a:rPr lang="en-US" dirty="0" err="1" smtClean="0"/>
              <a:t>Muscogees</a:t>
            </a:r>
            <a:r>
              <a:rPr lang="en-US" dirty="0" smtClean="0"/>
              <a:t> but the people of the other tribes were besieged by whiskey peddlers at every settlement along removal routes. The road from Memphis to Little Rock was punctuated by public houses, such as Strong’s and Black’s, which offered travelers a bed, a meal, and whiskey. The public houses became regular stopping places and supply depots for removal contractors. The North Little Rock site was no exception. The public house at Rorer’s ferry also had its reputation as a tavern. Even the steamboats docked for the night or anchored in the river were approached by peddlers in boats. Sprague also probably misread </a:t>
            </a:r>
            <a:r>
              <a:rPr lang="en-US" dirty="0" err="1" smtClean="0"/>
              <a:t>Tuckebatche</a:t>
            </a:r>
            <a:r>
              <a:rPr lang="en-US" dirty="0" smtClean="0"/>
              <a:t> </a:t>
            </a:r>
            <a:r>
              <a:rPr lang="en-US" dirty="0" err="1" smtClean="0"/>
              <a:t>Hadjo’s</a:t>
            </a:r>
            <a:r>
              <a:rPr lang="en-US" dirty="0" smtClean="0"/>
              <a:t> decision to remain behind as an act of a leader without authority. This action was consistent with his actions on the trail from Tallassee to Memphis. He wanted days of rest more frequently than the contractors were willing to grant.3 </a:t>
            </a:r>
            <a:r>
              <a:rPr lang="en-US" dirty="0" err="1" smtClean="0"/>
              <a:t>Tuckabatche</a:t>
            </a:r>
            <a:r>
              <a:rPr lang="en-US" dirty="0" smtClean="0"/>
              <a:t> </a:t>
            </a:r>
            <a:r>
              <a:rPr lang="en-US" dirty="0" err="1" smtClean="0"/>
              <a:t>Hadjo</a:t>
            </a:r>
            <a:r>
              <a:rPr lang="en-US" dirty="0" smtClean="0"/>
              <a:t> repeated his action at the depot near </a:t>
            </a:r>
            <a:r>
              <a:rPr lang="en-US" dirty="0" err="1" smtClean="0"/>
              <a:t>Kirkbride</a:t>
            </a:r>
            <a:r>
              <a:rPr lang="en-US" dirty="0" smtClean="0"/>
              <a:t> Potts’ home at present-day Pottsville, where he later caught up with the main body of his people. When Sprague’s party left Potts’ place, the chief remained. The next three contingents— Batman’s, Campbell’s, and </a:t>
            </a:r>
            <a:r>
              <a:rPr lang="en-US" dirty="0" err="1" smtClean="0"/>
              <a:t>Screven’s</a:t>
            </a:r>
            <a:r>
              <a:rPr lang="en-US" dirty="0" smtClean="0"/>
              <a:t>—passed, and still he remained. Sprague later claimed that he left </a:t>
            </a:r>
            <a:r>
              <a:rPr lang="en-US" dirty="0" err="1" smtClean="0"/>
              <a:t>Tuckabatche</a:t>
            </a:r>
            <a:r>
              <a:rPr lang="en-US" dirty="0" smtClean="0"/>
              <a:t> </a:t>
            </a:r>
            <a:r>
              <a:rPr lang="en-US" dirty="0" err="1" smtClean="0"/>
              <a:t>Hadjo</a:t>
            </a:r>
            <a:r>
              <a:rPr lang="en-US" dirty="0" smtClean="0"/>
              <a:t> and his close followers and family because the chief was ill. As time passed, he was joined by stragglers who reached the Potts encampment. In January, 1837, the Arkansas Gazette reported that in late December, </a:t>
            </a:r>
            <a:r>
              <a:rPr lang="en-US" dirty="0" err="1" smtClean="0"/>
              <a:t>Kirkbride</a:t>
            </a:r>
            <a:r>
              <a:rPr lang="en-US" dirty="0" smtClean="0"/>
              <a:t> Potts had ordered the chief and his followers to leave, “which they </a:t>
            </a:r>
            <a:r>
              <a:rPr lang="en-US" dirty="0" err="1" smtClean="0"/>
              <a:t>preemptorily</a:t>
            </a:r>
            <a:r>
              <a:rPr lang="en-US" dirty="0" smtClean="0"/>
              <a:t> refused—saying they were west of the Mississippi, and it was not in the power of any one to compel them to go on. They said threats of the whites might alarm little boys—but they were men!” The commander of the Pope County militia mustered 100 men and marched on the camp only to find that the </a:t>
            </a:r>
            <a:r>
              <a:rPr lang="en-US" dirty="0" err="1" smtClean="0"/>
              <a:t>Muscogees</a:t>
            </a:r>
            <a:r>
              <a:rPr lang="en-US" dirty="0" smtClean="0"/>
              <a:t> had “taken flight” the night before, January 1, 1837, so the newspaper said. Lieutenant Sprague later stated that to his knowledge </a:t>
            </a:r>
            <a:r>
              <a:rPr lang="en-US" dirty="0" err="1" smtClean="0"/>
              <a:t>Tuckabatche</a:t>
            </a:r>
            <a:r>
              <a:rPr lang="en-US" dirty="0" smtClean="0"/>
              <a:t> </a:t>
            </a:r>
            <a:r>
              <a:rPr lang="en-US" dirty="0" err="1" smtClean="0"/>
              <a:t>Hadjo</a:t>
            </a:r>
            <a:r>
              <a:rPr lang="en-US" dirty="0" smtClean="0"/>
              <a:t> had used no defiant language to the whites.4 </a:t>
            </a:r>
            <a:r>
              <a:rPr lang="en-US" dirty="0" err="1" smtClean="0"/>
              <a:t>Tuckabatche</a:t>
            </a:r>
            <a:r>
              <a:rPr lang="en-US" dirty="0" smtClean="0"/>
              <a:t> </a:t>
            </a:r>
            <a:r>
              <a:rPr lang="en-US" dirty="0" err="1" smtClean="0"/>
              <a:t>Hadjo’s</a:t>
            </a:r>
            <a:r>
              <a:rPr lang="en-US" dirty="0" smtClean="0"/>
              <a:t> actions at Potts’ camp were consistent with his actions at the North Little Rock site. And Lieutenant Edward </a:t>
            </a:r>
            <a:r>
              <a:rPr lang="en-US" dirty="0" err="1" smtClean="0"/>
              <a:t>Deas</a:t>
            </a:r>
            <a:r>
              <a:rPr lang="en-US" dirty="0" smtClean="0"/>
              <a:t> later scored the Arkansas press, for the chief had not been driven from the state. He had, in fact, voluntarily joined </a:t>
            </a:r>
            <a:r>
              <a:rPr lang="en-US" dirty="0" err="1" smtClean="0"/>
              <a:t>Deas</a:t>
            </a:r>
            <a:r>
              <a:rPr lang="en-US" dirty="0" smtClean="0"/>
              <a:t>’ contingent when it reached Potts’ place in December.5 </a:t>
            </a:r>
            <a:r>
              <a:rPr lang="en-US" dirty="0" err="1" smtClean="0"/>
              <a:t>Deas</a:t>
            </a:r>
            <a:r>
              <a:rPr lang="en-US" dirty="0" smtClean="0"/>
              <a:t>’ party was the last Muscogee contingent to move through the state, and he brought with him all of the stragglers from Rock Roe westward. Among them were probably some of </a:t>
            </a:r>
            <a:r>
              <a:rPr lang="en-US" dirty="0" err="1" smtClean="0"/>
              <a:t>Tuckabatche</a:t>
            </a:r>
            <a:r>
              <a:rPr lang="en-US" dirty="0" smtClean="0"/>
              <a:t> </a:t>
            </a:r>
            <a:r>
              <a:rPr lang="en-US" dirty="0" err="1" smtClean="0"/>
              <a:t>Hadjo’s</a:t>
            </a:r>
            <a:r>
              <a:rPr lang="en-US" dirty="0" smtClean="0"/>
              <a:t> original party, without whom he was unwilling to go on to Indian Territory. His actions bear the mark of a man who lived up to his warrior rank as a </a:t>
            </a:r>
            <a:r>
              <a:rPr lang="en-US" dirty="0" err="1" smtClean="0"/>
              <a:t>hacho</a:t>
            </a:r>
            <a:r>
              <a:rPr lang="en-US" dirty="0" smtClean="0"/>
              <a:t> and to his responsibilities as a leader, unwilling to leave his people scattered along the roads of Arkansas, waiting for some of them to catch up before moving on.</a:t>
            </a:r>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152400" y="0"/>
            <a:ext cx="9340850" cy="6858000"/>
            <a:chOff x="-152400" y="0"/>
            <a:chExt cx="9340850" cy="6858000"/>
          </a:xfrm>
        </p:grpSpPr>
        <p:grpSp>
          <p:nvGrpSpPr>
            <p:cNvPr id="85" name="Group 84"/>
            <p:cNvGrpSpPr/>
            <p:nvPr/>
          </p:nvGrpSpPr>
          <p:grpSpPr>
            <a:xfrm>
              <a:off x="-152400" y="0"/>
              <a:ext cx="9340850" cy="6858000"/>
              <a:chOff x="-152400" y="0"/>
              <a:chExt cx="9340850" cy="6858000"/>
            </a:xfrm>
          </p:grpSpPr>
          <p:grpSp>
            <p:nvGrpSpPr>
              <p:cNvPr id="66" name="Group 65"/>
              <p:cNvGrpSpPr/>
              <p:nvPr/>
            </p:nvGrpSpPr>
            <p:grpSpPr>
              <a:xfrm>
                <a:off x="-152400" y="0"/>
                <a:ext cx="9340850" cy="6858000"/>
                <a:chOff x="-152400" y="0"/>
                <a:chExt cx="9340850" cy="6858000"/>
              </a:xfrm>
            </p:grpSpPr>
            <p:sp useBgFill="1">
              <p:nvSpPr>
                <p:cNvPr id="72" name="TextBox 71"/>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Creek   1834-1837</a:t>
                  </a:r>
                </a:p>
              </p:txBody>
            </p:sp>
            <p:pic>
              <p:nvPicPr>
                <p:cNvPr id="73" name="Picture 2"/>
                <p:cNvPicPr>
                  <a:picLocks noChangeAspect="1" noChangeArrowheads="1"/>
                </p:cNvPicPr>
                <p:nvPr/>
              </p:nvPicPr>
              <p:blipFill>
                <a:blip r:embed="rId2"/>
                <a:srcRect/>
                <a:stretch>
                  <a:fillRect/>
                </a:stretch>
              </p:blipFill>
              <p:spPr bwMode="auto">
                <a:xfrm>
                  <a:off x="0" y="1052512"/>
                  <a:ext cx="9188450" cy="5805488"/>
                </a:xfrm>
                <a:prstGeom prst="rect">
                  <a:avLst/>
                </a:prstGeom>
                <a:noFill/>
                <a:ln w="9525">
                  <a:noFill/>
                  <a:miter lim="800000"/>
                  <a:headEnd/>
                  <a:tailEnd/>
                </a:ln>
                <a:effectLst/>
              </p:spPr>
            </p:pic>
            <p:sp>
              <p:nvSpPr>
                <p:cNvPr id="74" name="TextBox 73"/>
                <p:cNvSpPr txBox="1"/>
                <p:nvPr/>
              </p:nvSpPr>
              <p:spPr>
                <a:xfrm>
                  <a:off x="0" y="2020669"/>
                  <a:ext cx="1473481" cy="646331"/>
                </a:xfrm>
                <a:prstGeom prst="rect">
                  <a:avLst/>
                </a:prstGeom>
                <a:solidFill>
                  <a:schemeClr val="bg1">
                    <a:alpha val="65000"/>
                  </a:schemeClr>
                </a:solidFill>
              </p:spPr>
              <p:txBody>
                <a:bodyPr wrap="none" rtlCol="0">
                  <a:spAutoFit/>
                </a:bodyPr>
                <a:lstStyle/>
                <a:p>
                  <a:pPr algn="ctr"/>
                  <a:r>
                    <a:rPr lang="en-US" sz="3600" b="1" dirty="0" smtClean="0">
                      <a:solidFill>
                        <a:srgbClr val="FF33CC"/>
                      </a:solidFill>
                      <a:effectLst>
                        <a:outerShdw dist="50800" dir="7200000" algn="ctr" rotWithShape="0">
                          <a:schemeClr val="tx1"/>
                        </a:outerShdw>
                      </a:effectLst>
                    </a:rPr>
                    <a:t>16,100</a:t>
                  </a:r>
                </a:p>
              </p:txBody>
            </p:sp>
            <p:sp>
              <p:nvSpPr>
                <p:cNvPr id="75" name="TextBox 74"/>
                <p:cNvSpPr txBox="1"/>
                <p:nvPr/>
              </p:nvSpPr>
              <p:spPr>
                <a:xfrm rot="2441799">
                  <a:off x="7651149" y="4707097"/>
                  <a:ext cx="1329211" cy="584775"/>
                </a:xfrm>
                <a:prstGeom prst="rect">
                  <a:avLst/>
                </a:prstGeom>
                <a:solidFill>
                  <a:schemeClr val="bg1">
                    <a:alpha val="65000"/>
                  </a:schemeClr>
                </a:solidFill>
              </p:spPr>
              <p:txBody>
                <a:bodyPr wrap="none" rtlCol="0">
                  <a:spAutoFit/>
                </a:bodyPr>
                <a:lstStyle/>
                <a:p>
                  <a:pPr algn="ctr"/>
                  <a:r>
                    <a:rPr lang="en-US" sz="3200" b="1" dirty="0" smtClean="0">
                      <a:solidFill>
                        <a:srgbClr val="FF33CC"/>
                      </a:solidFill>
                      <a:effectLst>
                        <a:outerShdw dist="50800" dir="7200000" algn="ctr" rotWithShape="0">
                          <a:schemeClr val="tx1"/>
                        </a:outerShdw>
                      </a:effectLst>
                    </a:rPr>
                    <a:t>~3,500</a:t>
                  </a:r>
                </a:p>
              </p:txBody>
            </p:sp>
            <p:sp>
              <p:nvSpPr>
                <p:cNvPr id="76" name="TextBox 75"/>
                <p:cNvSpPr txBox="1"/>
                <p:nvPr/>
              </p:nvSpPr>
              <p:spPr>
                <a:xfrm>
                  <a:off x="7620000" y="3352800"/>
                  <a:ext cx="1313694"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remain</a:t>
                  </a:r>
                </a:p>
              </p:txBody>
            </p:sp>
            <p:sp>
              <p:nvSpPr>
                <p:cNvPr id="77" name="TextBox 76"/>
                <p:cNvSpPr txBox="1"/>
                <p:nvPr/>
              </p:nvSpPr>
              <p:spPr>
                <a:xfrm>
                  <a:off x="1676400" y="1447800"/>
                  <a:ext cx="1608710" cy="553998"/>
                </a:xfrm>
                <a:prstGeom prst="rect">
                  <a:avLst/>
                </a:prstGeom>
                <a:solidFill>
                  <a:schemeClr val="bg1">
                    <a:alpha val="60000"/>
                  </a:schemeClr>
                </a:solidFill>
              </p:spPr>
              <p:txBody>
                <a:bodyPr wrap="none" rtlCol="0">
                  <a:spAutoFit/>
                </a:bodyPr>
                <a:lstStyle/>
                <a:p>
                  <a:pPr algn="ctr"/>
                  <a:r>
                    <a:rPr lang="en-US" sz="3000" b="1" dirty="0" smtClean="0">
                      <a:solidFill>
                        <a:srgbClr val="FF33CC"/>
                      </a:solidFill>
                      <a:effectLst>
                        <a:outerShdw dist="50800" dir="7200000" algn="ctr" rotWithShape="0">
                          <a:schemeClr val="tx1"/>
                        </a:outerShdw>
                      </a:effectLst>
                    </a:rPr>
                    <a:t>removed</a:t>
                  </a:r>
                </a:p>
              </p:txBody>
            </p:sp>
            <p:sp>
              <p:nvSpPr>
                <p:cNvPr id="78" name="Freeform 77"/>
                <p:cNvSpPr/>
                <p:nvPr/>
              </p:nvSpPr>
              <p:spPr>
                <a:xfrm>
                  <a:off x="3665220" y="1051560"/>
                  <a:ext cx="1915160" cy="580644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15160" h="5806440">
                      <a:moveTo>
                        <a:pt x="53340" y="5806440"/>
                      </a:moveTo>
                      <a:cubicBezTo>
                        <a:pt x="26670" y="5708650"/>
                        <a:pt x="0" y="5610860"/>
                        <a:pt x="22860" y="5471160"/>
                      </a:cubicBezTo>
                      <a:cubicBezTo>
                        <a:pt x="45720" y="5331460"/>
                        <a:pt x="139700" y="5095240"/>
                        <a:pt x="190500" y="4968240"/>
                      </a:cubicBezTo>
                      <a:cubicBezTo>
                        <a:pt x="241300" y="4841240"/>
                        <a:pt x="259080" y="4785360"/>
                        <a:pt x="327660" y="4709160"/>
                      </a:cubicBezTo>
                      <a:cubicBezTo>
                        <a:pt x="396240" y="4632960"/>
                        <a:pt x="579120" y="4582160"/>
                        <a:pt x="601980" y="4511040"/>
                      </a:cubicBezTo>
                      <a:cubicBezTo>
                        <a:pt x="624840" y="4439920"/>
                        <a:pt x="497840" y="4391660"/>
                        <a:pt x="464820" y="4282440"/>
                      </a:cubicBezTo>
                      <a:cubicBezTo>
                        <a:pt x="431800" y="4173220"/>
                        <a:pt x="411480" y="3985260"/>
                        <a:pt x="403860" y="3855720"/>
                      </a:cubicBezTo>
                      <a:cubicBezTo>
                        <a:pt x="396240" y="3726180"/>
                        <a:pt x="424180" y="3609340"/>
                        <a:pt x="419100" y="3505200"/>
                      </a:cubicBezTo>
                      <a:cubicBezTo>
                        <a:pt x="414020" y="3401060"/>
                        <a:pt x="363220" y="3299460"/>
                        <a:pt x="373380" y="3230880"/>
                      </a:cubicBezTo>
                      <a:cubicBezTo>
                        <a:pt x="383540" y="3162300"/>
                        <a:pt x="462280" y="3131820"/>
                        <a:pt x="480060" y="3093720"/>
                      </a:cubicBezTo>
                      <a:cubicBezTo>
                        <a:pt x="497840" y="3055620"/>
                        <a:pt x="464820" y="3048000"/>
                        <a:pt x="480060" y="3002280"/>
                      </a:cubicBezTo>
                      <a:cubicBezTo>
                        <a:pt x="495300" y="2956560"/>
                        <a:pt x="556260" y="2870200"/>
                        <a:pt x="571500" y="2819400"/>
                      </a:cubicBezTo>
                      <a:cubicBezTo>
                        <a:pt x="586740" y="2768600"/>
                        <a:pt x="543560" y="2735580"/>
                        <a:pt x="571500" y="2697480"/>
                      </a:cubicBezTo>
                      <a:cubicBezTo>
                        <a:pt x="599440" y="2659380"/>
                        <a:pt x="701040" y="2633980"/>
                        <a:pt x="739140" y="2590800"/>
                      </a:cubicBezTo>
                      <a:cubicBezTo>
                        <a:pt x="777240" y="2547620"/>
                        <a:pt x="787400" y="2491740"/>
                        <a:pt x="800100" y="2438400"/>
                      </a:cubicBezTo>
                      <a:cubicBezTo>
                        <a:pt x="812800" y="2385060"/>
                        <a:pt x="805180" y="2319020"/>
                        <a:pt x="815340" y="2270760"/>
                      </a:cubicBezTo>
                      <a:cubicBezTo>
                        <a:pt x="825500" y="2222500"/>
                        <a:pt x="830580" y="2194560"/>
                        <a:pt x="861060" y="2148840"/>
                      </a:cubicBezTo>
                      <a:cubicBezTo>
                        <a:pt x="891540" y="2103120"/>
                        <a:pt x="957580" y="2070100"/>
                        <a:pt x="998220" y="1996440"/>
                      </a:cubicBezTo>
                      <a:cubicBezTo>
                        <a:pt x="1038860" y="1922780"/>
                        <a:pt x="1084580" y="1793240"/>
                        <a:pt x="1104900" y="1706880"/>
                      </a:cubicBezTo>
                      <a:cubicBezTo>
                        <a:pt x="1125220" y="1620520"/>
                        <a:pt x="1084580" y="1559560"/>
                        <a:pt x="1120140" y="1478280"/>
                      </a:cubicBezTo>
                      <a:cubicBezTo>
                        <a:pt x="1155700" y="1397000"/>
                        <a:pt x="1275080" y="1300480"/>
                        <a:pt x="1318260" y="1219200"/>
                      </a:cubicBezTo>
                      <a:cubicBezTo>
                        <a:pt x="1361440" y="1137920"/>
                        <a:pt x="1358900" y="1071880"/>
                        <a:pt x="1379220" y="990600"/>
                      </a:cubicBezTo>
                      <a:cubicBezTo>
                        <a:pt x="1399540" y="909320"/>
                        <a:pt x="1414780" y="792480"/>
                        <a:pt x="1440180" y="731520"/>
                      </a:cubicBezTo>
                      <a:cubicBezTo>
                        <a:pt x="1465580" y="670560"/>
                        <a:pt x="1496060" y="673100"/>
                        <a:pt x="1531620" y="624840"/>
                      </a:cubicBezTo>
                      <a:cubicBezTo>
                        <a:pt x="1567180" y="576580"/>
                        <a:pt x="1610360" y="487680"/>
                        <a:pt x="1653540" y="441960"/>
                      </a:cubicBezTo>
                      <a:cubicBezTo>
                        <a:pt x="1696720" y="396240"/>
                        <a:pt x="1747520" y="398780"/>
                        <a:pt x="1790700" y="350520"/>
                      </a:cubicBezTo>
                      <a:cubicBezTo>
                        <a:pt x="1833880" y="302260"/>
                        <a:pt x="1910080" y="210820"/>
                        <a:pt x="1912620" y="152400"/>
                      </a:cubicBezTo>
                      <a:cubicBezTo>
                        <a:pt x="1915160" y="93980"/>
                        <a:pt x="1860550" y="46990"/>
                        <a:pt x="1805940" y="0"/>
                      </a:cubicBezTo>
                    </a:path>
                  </a:pathLst>
                </a:custGeom>
                <a:ln w="76200">
                  <a:solidFill>
                    <a:srgbClr val="0070C0"/>
                  </a:solidFill>
                </a:ln>
                <a:effectLst>
                  <a:outerShdw dist="50800" dir="7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7388679" y="3927021"/>
                  <a:ext cx="1600200" cy="2109108"/>
                </a:xfrm>
                <a:custGeom>
                  <a:avLst/>
                  <a:gdLst>
                    <a:gd name="connsiteX0" fmla="*/ 1151164 w 1600200"/>
                    <a:gd name="connsiteY0" fmla="*/ 57150 h 2109108"/>
                    <a:gd name="connsiteX1" fmla="*/ 1249135 w 1600200"/>
                    <a:gd name="connsiteY1" fmla="*/ 432708 h 2109108"/>
                    <a:gd name="connsiteX2" fmla="*/ 1363435 w 1600200"/>
                    <a:gd name="connsiteY2" fmla="*/ 840922 h 2109108"/>
                    <a:gd name="connsiteX3" fmla="*/ 1575707 w 1600200"/>
                    <a:gd name="connsiteY3" fmla="*/ 1477736 h 2109108"/>
                    <a:gd name="connsiteX4" fmla="*/ 1510392 w 1600200"/>
                    <a:gd name="connsiteY4" fmla="*/ 1706336 h 2109108"/>
                    <a:gd name="connsiteX5" fmla="*/ 1510392 w 1600200"/>
                    <a:gd name="connsiteY5" fmla="*/ 2065565 h 2109108"/>
                    <a:gd name="connsiteX6" fmla="*/ 1298121 w 1600200"/>
                    <a:gd name="connsiteY6" fmla="*/ 1967593 h 2109108"/>
                    <a:gd name="connsiteX7" fmla="*/ 791935 w 1600200"/>
                    <a:gd name="connsiteY7" fmla="*/ 1608365 h 2109108"/>
                    <a:gd name="connsiteX8" fmla="*/ 644978 w 1600200"/>
                    <a:gd name="connsiteY8" fmla="*/ 1526722 h 2109108"/>
                    <a:gd name="connsiteX9" fmla="*/ 612321 w 1600200"/>
                    <a:gd name="connsiteY9" fmla="*/ 1575708 h 2109108"/>
                    <a:gd name="connsiteX10" fmla="*/ 416378 w 1600200"/>
                    <a:gd name="connsiteY10" fmla="*/ 1494065 h 2109108"/>
                    <a:gd name="connsiteX11" fmla="*/ 449035 w 1600200"/>
                    <a:gd name="connsiteY11" fmla="*/ 1298122 h 2109108"/>
                    <a:gd name="connsiteX12" fmla="*/ 318407 w 1600200"/>
                    <a:gd name="connsiteY12" fmla="*/ 1134836 h 2109108"/>
                    <a:gd name="connsiteX13" fmla="*/ 8164 w 1600200"/>
                    <a:gd name="connsiteY13" fmla="*/ 873579 h 2109108"/>
                    <a:gd name="connsiteX14" fmla="*/ 367392 w 1600200"/>
                    <a:gd name="connsiteY14" fmla="*/ 693965 h 2109108"/>
                    <a:gd name="connsiteX15" fmla="*/ 400050 w 1600200"/>
                    <a:gd name="connsiteY15" fmla="*/ 644979 h 2109108"/>
                    <a:gd name="connsiteX16" fmla="*/ 367392 w 1600200"/>
                    <a:gd name="connsiteY16" fmla="*/ 530679 h 2109108"/>
                    <a:gd name="connsiteX17" fmla="*/ 416378 w 1600200"/>
                    <a:gd name="connsiteY17" fmla="*/ 400050 h 2109108"/>
                    <a:gd name="connsiteX18" fmla="*/ 547007 w 1600200"/>
                    <a:gd name="connsiteY18" fmla="*/ 302079 h 2109108"/>
                    <a:gd name="connsiteX19" fmla="*/ 628650 w 1600200"/>
                    <a:gd name="connsiteY19" fmla="*/ 220436 h 2109108"/>
                    <a:gd name="connsiteX20" fmla="*/ 563335 w 1600200"/>
                    <a:gd name="connsiteY20" fmla="*/ 89808 h 2109108"/>
                    <a:gd name="connsiteX21" fmla="*/ 1151164 w 1600200"/>
                    <a:gd name="connsiteY21" fmla="*/ 57150 h 2109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0200" h="2109108">
                      <a:moveTo>
                        <a:pt x="1151164" y="57150"/>
                      </a:moveTo>
                      <a:cubicBezTo>
                        <a:pt x="1265464" y="114300"/>
                        <a:pt x="1213757" y="302079"/>
                        <a:pt x="1249135" y="432708"/>
                      </a:cubicBezTo>
                      <a:cubicBezTo>
                        <a:pt x="1284513" y="563337"/>
                        <a:pt x="1309006" y="666751"/>
                        <a:pt x="1363435" y="840922"/>
                      </a:cubicBezTo>
                      <a:cubicBezTo>
                        <a:pt x="1417864" y="1015093"/>
                        <a:pt x="1551214" y="1333500"/>
                        <a:pt x="1575707" y="1477736"/>
                      </a:cubicBezTo>
                      <a:cubicBezTo>
                        <a:pt x="1600200" y="1621972"/>
                        <a:pt x="1521278" y="1608365"/>
                        <a:pt x="1510392" y="1706336"/>
                      </a:cubicBezTo>
                      <a:cubicBezTo>
                        <a:pt x="1499506" y="1804307"/>
                        <a:pt x="1545770" y="2022022"/>
                        <a:pt x="1510392" y="2065565"/>
                      </a:cubicBezTo>
                      <a:cubicBezTo>
                        <a:pt x="1475014" y="2109108"/>
                        <a:pt x="1417864" y="2043793"/>
                        <a:pt x="1298121" y="1967593"/>
                      </a:cubicBezTo>
                      <a:cubicBezTo>
                        <a:pt x="1178378" y="1891393"/>
                        <a:pt x="900792" y="1681843"/>
                        <a:pt x="791935" y="1608365"/>
                      </a:cubicBezTo>
                      <a:cubicBezTo>
                        <a:pt x="683078" y="1534887"/>
                        <a:pt x="674913" y="1532165"/>
                        <a:pt x="644978" y="1526722"/>
                      </a:cubicBezTo>
                      <a:cubicBezTo>
                        <a:pt x="615043" y="1521279"/>
                        <a:pt x="650421" y="1581151"/>
                        <a:pt x="612321" y="1575708"/>
                      </a:cubicBezTo>
                      <a:cubicBezTo>
                        <a:pt x="574221" y="1570265"/>
                        <a:pt x="443592" y="1540329"/>
                        <a:pt x="416378" y="1494065"/>
                      </a:cubicBezTo>
                      <a:cubicBezTo>
                        <a:pt x="389164" y="1447801"/>
                        <a:pt x="465363" y="1357993"/>
                        <a:pt x="449035" y="1298122"/>
                      </a:cubicBezTo>
                      <a:cubicBezTo>
                        <a:pt x="432707" y="1238251"/>
                        <a:pt x="391886" y="1205593"/>
                        <a:pt x="318407" y="1134836"/>
                      </a:cubicBezTo>
                      <a:cubicBezTo>
                        <a:pt x="244928" y="1064079"/>
                        <a:pt x="0" y="947057"/>
                        <a:pt x="8164" y="873579"/>
                      </a:cubicBezTo>
                      <a:cubicBezTo>
                        <a:pt x="16328" y="800101"/>
                        <a:pt x="302078" y="732065"/>
                        <a:pt x="367392" y="693965"/>
                      </a:cubicBezTo>
                      <a:cubicBezTo>
                        <a:pt x="432706" y="655865"/>
                        <a:pt x="400050" y="672193"/>
                        <a:pt x="400050" y="644979"/>
                      </a:cubicBezTo>
                      <a:cubicBezTo>
                        <a:pt x="400050" y="617765"/>
                        <a:pt x="364671" y="571500"/>
                        <a:pt x="367392" y="530679"/>
                      </a:cubicBezTo>
                      <a:cubicBezTo>
                        <a:pt x="370113" y="489858"/>
                        <a:pt x="386442" y="438150"/>
                        <a:pt x="416378" y="400050"/>
                      </a:cubicBezTo>
                      <a:cubicBezTo>
                        <a:pt x="446314" y="361950"/>
                        <a:pt x="511628" y="332015"/>
                        <a:pt x="547007" y="302079"/>
                      </a:cubicBezTo>
                      <a:cubicBezTo>
                        <a:pt x="582386" y="272143"/>
                        <a:pt x="625929" y="255815"/>
                        <a:pt x="628650" y="220436"/>
                      </a:cubicBezTo>
                      <a:cubicBezTo>
                        <a:pt x="631371" y="185058"/>
                        <a:pt x="470807" y="122465"/>
                        <a:pt x="563335" y="89808"/>
                      </a:cubicBezTo>
                      <a:cubicBezTo>
                        <a:pt x="655864" y="57151"/>
                        <a:pt x="1036864" y="0"/>
                        <a:pt x="1151164" y="57150"/>
                      </a:cubicBezTo>
                      <a:close/>
                    </a:path>
                  </a:pathLst>
                </a:custGeom>
                <a:noFill/>
                <a:ln w="76200">
                  <a:solidFill>
                    <a:srgbClr val="FF33CC"/>
                  </a:solidFill>
                </a:ln>
                <a:effectLst>
                  <a:outerShdw dist="508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152400" y="1905000"/>
                  <a:ext cx="1665514" cy="1009651"/>
                </a:xfrm>
                <a:custGeom>
                  <a:avLst/>
                  <a:gdLst>
                    <a:gd name="connsiteX0" fmla="*/ 141514 w 1665514"/>
                    <a:gd name="connsiteY0" fmla="*/ 947057 h 1031422"/>
                    <a:gd name="connsiteX1" fmla="*/ 974271 w 1665514"/>
                    <a:gd name="connsiteY1" fmla="*/ 963386 h 1031422"/>
                    <a:gd name="connsiteX2" fmla="*/ 1545771 w 1665514"/>
                    <a:gd name="connsiteY2" fmla="*/ 963386 h 1031422"/>
                    <a:gd name="connsiteX3" fmla="*/ 1578428 w 1665514"/>
                    <a:gd name="connsiteY3" fmla="*/ 865414 h 1031422"/>
                    <a:gd name="connsiteX4" fmla="*/ 1627414 w 1665514"/>
                    <a:gd name="connsiteY4" fmla="*/ 146957 h 1031422"/>
                    <a:gd name="connsiteX5" fmla="*/ 1349828 w 1665514"/>
                    <a:gd name="connsiteY5" fmla="*/ 114300 h 1031422"/>
                    <a:gd name="connsiteX6" fmla="*/ 1006928 w 1665514"/>
                    <a:gd name="connsiteY6" fmla="*/ 114300 h 1031422"/>
                    <a:gd name="connsiteX7" fmla="*/ 157843 w 1665514"/>
                    <a:gd name="connsiteY7" fmla="*/ 130629 h 1031422"/>
                    <a:gd name="connsiteX8" fmla="*/ 125186 w 1665514"/>
                    <a:gd name="connsiteY8" fmla="*/ 898072 h 1031422"/>
                    <a:gd name="connsiteX9" fmla="*/ 141514 w 1665514"/>
                    <a:gd name="connsiteY9" fmla="*/ 947057 h 1031422"/>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 name="connsiteX0" fmla="*/ 141514 w 1665514"/>
                    <a:gd name="connsiteY0" fmla="*/ 925286 h 1009651"/>
                    <a:gd name="connsiteX1" fmla="*/ 974271 w 1665514"/>
                    <a:gd name="connsiteY1" fmla="*/ 941615 h 1009651"/>
                    <a:gd name="connsiteX2" fmla="*/ 1545771 w 1665514"/>
                    <a:gd name="connsiteY2" fmla="*/ 941615 h 1009651"/>
                    <a:gd name="connsiteX3" fmla="*/ 1578428 w 1665514"/>
                    <a:gd name="connsiteY3" fmla="*/ 843643 h 1009651"/>
                    <a:gd name="connsiteX4" fmla="*/ 1627414 w 1665514"/>
                    <a:gd name="connsiteY4" fmla="*/ 125186 h 1009651"/>
                    <a:gd name="connsiteX5" fmla="*/ 1349828 w 1665514"/>
                    <a:gd name="connsiteY5" fmla="*/ 92529 h 1009651"/>
                    <a:gd name="connsiteX6" fmla="*/ 1006928 w 1665514"/>
                    <a:gd name="connsiteY6" fmla="*/ 92529 h 1009651"/>
                    <a:gd name="connsiteX7" fmla="*/ 157843 w 1665514"/>
                    <a:gd name="connsiteY7" fmla="*/ 108858 h 1009651"/>
                    <a:gd name="connsiteX8" fmla="*/ 125186 w 1665514"/>
                    <a:gd name="connsiteY8" fmla="*/ 876301 h 1009651"/>
                    <a:gd name="connsiteX9" fmla="*/ 141514 w 1665514"/>
                    <a:gd name="connsiteY9" fmla="*/ 925286 h 10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65514" h="1009651">
                      <a:moveTo>
                        <a:pt x="141514" y="925286"/>
                      </a:moveTo>
                      <a:cubicBezTo>
                        <a:pt x="283028" y="936172"/>
                        <a:pt x="740228" y="938894"/>
                        <a:pt x="974271" y="941615"/>
                      </a:cubicBezTo>
                      <a:cubicBezTo>
                        <a:pt x="1208314" y="944336"/>
                        <a:pt x="1445078" y="957944"/>
                        <a:pt x="1545771" y="941615"/>
                      </a:cubicBezTo>
                      <a:cubicBezTo>
                        <a:pt x="1646464" y="925286"/>
                        <a:pt x="1564821" y="979715"/>
                        <a:pt x="1578428" y="843643"/>
                      </a:cubicBezTo>
                      <a:cubicBezTo>
                        <a:pt x="1592035" y="707571"/>
                        <a:pt x="1665514" y="250372"/>
                        <a:pt x="1627414" y="125186"/>
                      </a:cubicBezTo>
                      <a:cubicBezTo>
                        <a:pt x="1589314" y="0"/>
                        <a:pt x="1453242" y="97972"/>
                        <a:pt x="1349828" y="92529"/>
                      </a:cubicBezTo>
                      <a:cubicBezTo>
                        <a:pt x="1246414" y="87086"/>
                        <a:pt x="1006928" y="92529"/>
                        <a:pt x="1006928" y="92529"/>
                      </a:cubicBezTo>
                      <a:cubicBezTo>
                        <a:pt x="808264" y="95251"/>
                        <a:pt x="468086" y="108858"/>
                        <a:pt x="157843" y="108858"/>
                      </a:cubicBezTo>
                      <a:cubicBezTo>
                        <a:pt x="125186" y="517073"/>
                        <a:pt x="125186" y="742951"/>
                        <a:pt x="125186" y="876301"/>
                      </a:cubicBezTo>
                      <a:cubicBezTo>
                        <a:pt x="125186" y="1009651"/>
                        <a:pt x="0" y="914400"/>
                        <a:pt x="141514" y="925286"/>
                      </a:cubicBezTo>
                      <a:close/>
                    </a:path>
                  </a:pathLst>
                </a:custGeom>
                <a:noFill/>
                <a:ln w="76200">
                  <a:solidFill>
                    <a:srgbClr val="FF33CC"/>
                  </a:solidFill>
                </a:ln>
                <a:effectLst>
                  <a:outerShdw dist="508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7"/>
              <p:cNvGrpSpPr/>
              <p:nvPr/>
            </p:nvGrpSpPr>
            <p:grpSpPr>
              <a:xfrm>
                <a:off x="4998720" y="2865120"/>
                <a:ext cx="1859280" cy="1783080"/>
                <a:chOff x="4998720" y="2865120"/>
                <a:chExt cx="1859280" cy="1783080"/>
              </a:xfrm>
            </p:grpSpPr>
            <p:sp>
              <p:nvSpPr>
                <p:cNvPr id="83" name="Freeform 82"/>
                <p:cNvSpPr/>
                <p:nvPr/>
              </p:nvSpPr>
              <p:spPr>
                <a:xfrm>
                  <a:off x="4998720" y="2865120"/>
                  <a:ext cx="1859280" cy="1783080"/>
                </a:xfrm>
                <a:custGeom>
                  <a:avLst/>
                  <a:gdLst>
                    <a:gd name="connsiteX0" fmla="*/ 1859280 w 1859280"/>
                    <a:gd name="connsiteY0" fmla="*/ 1783080 h 1783080"/>
                    <a:gd name="connsiteX1" fmla="*/ 1539240 w 1859280"/>
                    <a:gd name="connsiteY1" fmla="*/ 1645920 h 1783080"/>
                    <a:gd name="connsiteX2" fmla="*/ 1203960 w 1859280"/>
                    <a:gd name="connsiteY2" fmla="*/ 1508760 h 1783080"/>
                    <a:gd name="connsiteX3" fmla="*/ 1127760 w 1859280"/>
                    <a:gd name="connsiteY3" fmla="*/ 1173480 h 1783080"/>
                    <a:gd name="connsiteX4" fmla="*/ 944880 w 1859280"/>
                    <a:gd name="connsiteY4" fmla="*/ 929640 h 1783080"/>
                    <a:gd name="connsiteX5" fmla="*/ 563880 w 1859280"/>
                    <a:gd name="connsiteY5" fmla="*/ 640080 h 1783080"/>
                    <a:gd name="connsiteX6" fmla="*/ 198120 w 1859280"/>
                    <a:gd name="connsiteY6" fmla="*/ 304800 h 1783080"/>
                    <a:gd name="connsiteX7" fmla="*/ 0 w 1859280"/>
                    <a:gd name="connsiteY7" fmla="*/ 0 h 178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9280" h="1783080">
                      <a:moveTo>
                        <a:pt x="1859280" y="1783080"/>
                      </a:moveTo>
                      <a:lnTo>
                        <a:pt x="1539240" y="1645920"/>
                      </a:lnTo>
                      <a:cubicBezTo>
                        <a:pt x="1430020" y="1600200"/>
                        <a:pt x="1272540" y="1587500"/>
                        <a:pt x="1203960" y="1508760"/>
                      </a:cubicBezTo>
                      <a:cubicBezTo>
                        <a:pt x="1135380" y="1430020"/>
                        <a:pt x="1170940" y="1270000"/>
                        <a:pt x="1127760" y="1173480"/>
                      </a:cubicBezTo>
                      <a:cubicBezTo>
                        <a:pt x="1084580" y="1076960"/>
                        <a:pt x="1038860" y="1018540"/>
                        <a:pt x="944880" y="929640"/>
                      </a:cubicBezTo>
                      <a:cubicBezTo>
                        <a:pt x="850900" y="840740"/>
                        <a:pt x="688340" y="744220"/>
                        <a:pt x="563880" y="640080"/>
                      </a:cubicBezTo>
                      <a:cubicBezTo>
                        <a:pt x="439420" y="535940"/>
                        <a:pt x="292100" y="411480"/>
                        <a:pt x="198120" y="304800"/>
                      </a:cubicBezTo>
                      <a:cubicBezTo>
                        <a:pt x="104140" y="198120"/>
                        <a:pt x="52070" y="99060"/>
                        <a:pt x="0" y="0"/>
                      </a:cubicBezTo>
                    </a:path>
                  </a:pathLst>
                </a:custGeom>
                <a:ln w="127000">
                  <a:solidFill>
                    <a:schemeClr val="bg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Rectangle 83"/>
                <p:cNvSpPr/>
                <p:nvPr/>
              </p:nvSpPr>
              <p:spPr>
                <a:xfrm rot="18678132">
                  <a:off x="5539461" y="3451908"/>
                  <a:ext cx="336448" cy="73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47" name="TextBox 46"/>
            <p:cNvSpPr txBox="1"/>
            <p:nvPr/>
          </p:nvSpPr>
          <p:spPr>
            <a:xfrm>
              <a:off x="0" y="685800"/>
              <a:ext cx="9144000" cy="646331"/>
            </a:xfrm>
            <a:prstGeom prst="rect">
              <a:avLst/>
            </a:prstGeom>
          </p:spPr>
          <p:txBody>
            <a:bodyPr wrap="square" rtlCol="0">
              <a:spAutoFit/>
            </a:bodyPr>
            <a:lstStyle/>
            <a:p>
              <a:pPr algn="ctr"/>
              <a:r>
                <a:rPr lang="en-US" sz="3600" b="1" dirty="0" smtClean="0">
                  <a:solidFill>
                    <a:srgbClr val="FF0000"/>
                  </a:solidFill>
                  <a:effectLst>
                    <a:outerShdw dist="50800" dir="7200000" algn="ctr" rotWithShape="0">
                      <a:schemeClr val="tx1"/>
                    </a:outerShdw>
                  </a:effectLst>
                </a:rPr>
                <a:t>~ 3500 die on journey or from disease</a:t>
              </a:r>
            </a:p>
          </p:txBody>
        </p:sp>
      </p:grpSp>
      <p:grpSp>
        <p:nvGrpSpPr>
          <p:cNvPr id="45" name="Group 44"/>
          <p:cNvGrpSpPr/>
          <p:nvPr/>
        </p:nvGrpSpPr>
        <p:grpSpPr>
          <a:xfrm>
            <a:off x="0" y="0"/>
            <a:ext cx="9181803" cy="6983046"/>
            <a:chOff x="0" y="0"/>
            <a:chExt cx="9181803" cy="6983046"/>
          </a:xfrm>
        </p:grpSpPr>
        <p:grpSp>
          <p:nvGrpSpPr>
            <p:cNvPr id="56" name="Group 55"/>
            <p:cNvGrpSpPr/>
            <p:nvPr/>
          </p:nvGrpSpPr>
          <p:grpSpPr>
            <a:xfrm>
              <a:off x="0" y="0"/>
              <a:ext cx="9181803" cy="6983046"/>
              <a:chOff x="0" y="0"/>
              <a:chExt cx="9181803" cy="6983046"/>
            </a:xfrm>
          </p:grpSpPr>
          <p:pic>
            <p:nvPicPr>
              <p:cNvPr id="41" name="Picture 4"/>
              <p:cNvPicPr>
                <a:picLocks noChangeAspect="1" noChangeArrowheads="1"/>
              </p:cNvPicPr>
              <p:nvPr/>
            </p:nvPicPr>
            <p:blipFill>
              <a:blip r:embed="rId3"/>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pic>
            <p:nvPicPr>
              <p:cNvPr id="42" name="Picture 1"/>
              <p:cNvPicPr>
                <a:picLocks noChangeAspect="1" noChangeArrowheads="1"/>
              </p:cNvPicPr>
              <p:nvPr/>
            </p:nvPicPr>
            <p:blipFill>
              <a:blip r:embed="rId4"/>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8"/>
              <p:cNvGrpSpPr/>
              <p:nvPr/>
            </p:nvGrpSpPr>
            <p:grpSpPr>
              <a:xfrm>
                <a:off x="3665220" y="3039917"/>
                <a:ext cx="4424473" cy="3943129"/>
                <a:chOff x="3665220" y="3039917"/>
                <a:chExt cx="4424473" cy="394312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4"/>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grpSp>
              <p:nvGrpSpPr>
                <p:cNvPr id="9" name="Group 36"/>
                <p:cNvGrpSpPr/>
                <p:nvPr/>
              </p:nvGrpSpPr>
              <p:grpSpPr>
                <a:xfrm>
                  <a:off x="3665220" y="3276603"/>
                  <a:ext cx="4259584" cy="3276601"/>
                  <a:chOff x="3665220" y="3276603"/>
                  <a:chExt cx="4259584" cy="3276601"/>
                </a:xfrm>
              </p:grpSpPr>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gr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nvGrpSpPr>
              <p:cNvPr id="15" name="Group 40"/>
              <p:cNvGrpSpPr/>
              <p:nvPr/>
            </p:nvGrpSpPr>
            <p:grpSpPr>
              <a:xfrm>
                <a:off x="762000" y="2269957"/>
                <a:ext cx="6756400" cy="4522003"/>
                <a:chOff x="762000" y="2269957"/>
                <a:chExt cx="6756400" cy="4522003"/>
              </a:xfrm>
            </p:grpSpPr>
            <p:grpSp>
              <p:nvGrpSpPr>
                <p:cNvPr id="16"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16"/>
                <p:cNvGrpSpPr/>
                <p:nvPr/>
              </p:nvGrpSpPr>
              <p:grpSpPr>
                <a:xfrm>
                  <a:off x="762000" y="3264747"/>
                  <a:ext cx="3454400" cy="673946"/>
                  <a:chOff x="762000" y="3264747"/>
                  <a:chExt cx="3454400" cy="673946"/>
                </a:xfrm>
              </p:grpSpPr>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3"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sp>
          <p:nvSpPr>
            <p:cNvPr id="43" name="Freeform 42"/>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10" presetClass="exit" presetSubtype="0" fill="hold" nodeType="withEffect">
                                  <p:stCondLst>
                                    <p:cond delay="0"/>
                                  </p:stCondLst>
                                  <p:childTnLst>
                                    <p:animEffect transition="out" filter="fade">
                                      <p:cBhvr>
                                        <p:cTn id="9" dur="1000"/>
                                        <p:tgtEl>
                                          <p:spTgt spid="48"/>
                                        </p:tgtEl>
                                      </p:cBhvr>
                                    </p:animEffect>
                                    <p:set>
                                      <p:cBhvr>
                                        <p:cTn id="10" dur="1" fill="hold">
                                          <p:stCondLst>
                                            <p:cond delay="999"/>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1200329"/>
          </a:xfrm>
          <a:prstGeom prst="rect">
            <a:avLst/>
          </a:prstGeom>
        </p:spPr>
        <p:txBody>
          <a:bodyPr wrap="square">
            <a:spAutoFit/>
          </a:bodyPr>
          <a:lstStyle/>
          <a:p>
            <a:r>
              <a:rPr lang="en-US" dirty="0" smtClean="0">
                <a:hlinkClick r:id="rId2"/>
              </a:rPr>
              <a:t>http://dougdawg.blogspot.com/2010/10/maps-and-history-of-oklahoma-county.html</a:t>
            </a:r>
            <a:endParaRPr lang="en-US" dirty="0" smtClean="0"/>
          </a:p>
          <a:p>
            <a:r>
              <a:rPr lang="en-US" dirty="0" smtClean="0"/>
              <a:t>	The Choctaws were the first of the Five Tribes to relocate to Indian Territory during 1825-1831, followed in 1832 by the Creeks. Each of these tribe's areas would shortly be co-occupied by another of the Five Tribe</a:t>
            </a:r>
            <a:endParaRPr lang="en-US" dirty="0"/>
          </a:p>
        </p:txBody>
      </p:sp>
      <p:pic>
        <p:nvPicPr>
          <p:cNvPr id="158724" name="Picture 4" descr="http://i8.photobucket.com/albums/a49/DougLoudenback/maps/atlas_creeks_250.jpg">
            <a:hlinkClick r:id="rId3"/>
          </p:cNvPr>
          <p:cNvPicPr>
            <a:picLocks noChangeAspect="1" noChangeArrowheads="1"/>
          </p:cNvPicPr>
          <p:nvPr/>
        </p:nvPicPr>
        <p:blipFill>
          <a:blip r:embed="rId4"/>
          <a:srcRect/>
          <a:stretch>
            <a:fillRect/>
          </a:stretch>
        </p:blipFill>
        <p:spPr bwMode="auto">
          <a:xfrm>
            <a:off x="2133600" y="3200400"/>
            <a:ext cx="4255851" cy="3200400"/>
          </a:xfrm>
          <a:prstGeom prst="rect">
            <a:avLst/>
          </a:prstGeom>
          <a:noFill/>
        </p:spPr>
      </p:pic>
      <p:sp>
        <p:nvSpPr>
          <p:cNvPr id="7" name="Rectangle 6"/>
          <p:cNvSpPr/>
          <p:nvPr/>
        </p:nvSpPr>
        <p:spPr>
          <a:xfrm>
            <a:off x="3048001" y="2514600"/>
            <a:ext cx="3124200" cy="381000"/>
          </a:xfrm>
          <a:prstGeom prst="rect">
            <a:avLst/>
          </a:prstGeom>
        </p:spPr>
        <p:txBody>
          <a:bodyPr wrap="square">
            <a:spAutoFit/>
          </a:bodyPr>
          <a:lstStyle/>
          <a:p>
            <a:r>
              <a:rPr lang="en-US" dirty="0" smtClean="0">
                <a:solidFill>
                  <a:srgbClr val="000000"/>
                </a:solidFill>
                <a:latin typeface="Verdana" pitchFamily="34" charset="0"/>
                <a:cs typeface="Arial" pitchFamily="34" charset="0"/>
              </a:rPr>
              <a:t>Initial Creek Area 1832</a:t>
            </a:r>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6" name="TextBox 45"/>
          <p:cNvSpPr txBox="1"/>
          <p:nvPr/>
        </p:nvSpPr>
        <p:spPr>
          <a:xfrm>
            <a:off x="0" y="816114"/>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 Routes of the Trail of Tears</a:t>
            </a:r>
          </a:p>
        </p:txBody>
      </p:sp>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7"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7" name="Group 46"/>
          <p:cNvGrpSpPr/>
          <p:nvPr/>
        </p:nvGrpSpPr>
        <p:grpSpPr>
          <a:xfrm>
            <a:off x="1341120" y="2269957"/>
            <a:ext cx="6748573" cy="4713089"/>
            <a:chOff x="1341120" y="2269957"/>
            <a:chExt cx="6748573" cy="4713089"/>
          </a:xfrm>
        </p:grpSpPr>
        <p:sp>
          <p:nvSpPr>
            <p:cNvPr id="64" name="Freeform 3"/>
            <p:cNvSpPr/>
            <p:nvPr/>
          </p:nvSpPr>
          <p:spPr>
            <a:xfrm rot="387899">
              <a:off x="7022893" y="5791200"/>
              <a:ext cx="1066800" cy="1191846"/>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1956789"/>
                <a:gd name="connsiteY0" fmla="*/ 96520 h 2203946"/>
                <a:gd name="connsiteX1" fmla="*/ 591820 w 1956789"/>
                <a:gd name="connsiteY1" fmla="*/ 20320 h 2203946"/>
                <a:gd name="connsiteX2" fmla="*/ 698500 w 1956789"/>
                <a:gd name="connsiteY2" fmla="*/ 127000 h 2203946"/>
                <a:gd name="connsiteX3" fmla="*/ 896620 w 1956789"/>
                <a:gd name="connsiteY3" fmla="*/ 309880 h 2203946"/>
                <a:gd name="connsiteX4" fmla="*/ 1094740 w 1956789"/>
                <a:gd name="connsiteY4" fmla="*/ 553720 h 2203946"/>
                <a:gd name="connsiteX5" fmla="*/ 1125220 w 1956789"/>
                <a:gd name="connsiteY5" fmla="*/ 645160 h 2203946"/>
                <a:gd name="connsiteX6" fmla="*/ 1506220 w 1956789"/>
                <a:gd name="connsiteY6" fmla="*/ 1056640 h 2203946"/>
                <a:gd name="connsiteX7" fmla="*/ 1704340 w 1956789"/>
                <a:gd name="connsiteY7" fmla="*/ 1391920 h 2203946"/>
                <a:gd name="connsiteX8" fmla="*/ 1871980 w 1956789"/>
                <a:gd name="connsiteY8" fmla="*/ 1651000 h 2203946"/>
                <a:gd name="connsiteX9" fmla="*/ 1195494 w 1956789"/>
                <a:gd name="connsiteY9" fmla="*/ 2181085 h 2203946"/>
                <a:gd name="connsiteX10" fmla="*/ 744220 w 1956789"/>
                <a:gd name="connsiteY10" fmla="*/ 1788160 h 2203946"/>
                <a:gd name="connsiteX11" fmla="*/ 424180 w 1956789"/>
                <a:gd name="connsiteY11" fmla="*/ 1193800 h 2203946"/>
                <a:gd name="connsiteX12" fmla="*/ 241300 w 1956789"/>
                <a:gd name="connsiteY12" fmla="*/ 1102360 h 2203946"/>
                <a:gd name="connsiteX13" fmla="*/ 149860 w 1956789"/>
                <a:gd name="connsiteY13" fmla="*/ 751840 h 2203946"/>
                <a:gd name="connsiteX14" fmla="*/ 149860 w 1956789"/>
                <a:gd name="connsiteY14" fmla="*/ 599440 h 2203946"/>
                <a:gd name="connsiteX15" fmla="*/ 73660 w 1956789"/>
                <a:gd name="connsiteY15" fmla="*/ 96520 h 2203946"/>
                <a:gd name="connsiteX0" fmla="*/ 73660 w 1956789"/>
                <a:gd name="connsiteY0" fmla="*/ 96520 h 2257286"/>
                <a:gd name="connsiteX1" fmla="*/ 591820 w 1956789"/>
                <a:gd name="connsiteY1" fmla="*/ 20320 h 2257286"/>
                <a:gd name="connsiteX2" fmla="*/ 698500 w 1956789"/>
                <a:gd name="connsiteY2" fmla="*/ 127000 h 2257286"/>
                <a:gd name="connsiteX3" fmla="*/ 896620 w 1956789"/>
                <a:gd name="connsiteY3" fmla="*/ 309880 h 2257286"/>
                <a:gd name="connsiteX4" fmla="*/ 1094740 w 1956789"/>
                <a:gd name="connsiteY4" fmla="*/ 553720 h 2257286"/>
                <a:gd name="connsiteX5" fmla="*/ 1125220 w 1956789"/>
                <a:gd name="connsiteY5" fmla="*/ 645160 h 2257286"/>
                <a:gd name="connsiteX6" fmla="*/ 1506220 w 1956789"/>
                <a:gd name="connsiteY6" fmla="*/ 1056640 h 2257286"/>
                <a:gd name="connsiteX7" fmla="*/ 1704340 w 1956789"/>
                <a:gd name="connsiteY7" fmla="*/ 1391920 h 2257286"/>
                <a:gd name="connsiteX8" fmla="*/ 1871980 w 1956789"/>
                <a:gd name="connsiteY8" fmla="*/ 1651000 h 2257286"/>
                <a:gd name="connsiteX9" fmla="*/ 1195494 w 1956789"/>
                <a:gd name="connsiteY9" fmla="*/ 2181085 h 2257286"/>
                <a:gd name="connsiteX10" fmla="*/ 424180 w 1956789"/>
                <a:gd name="connsiteY10" fmla="*/ 1193800 h 2257286"/>
                <a:gd name="connsiteX11" fmla="*/ 241300 w 1956789"/>
                <a:gd name="connsiteY11" fmla="*/ 1102360 h 2257286"/>
                <a:gd name="connsiteX12" fmla="*/ 149860 w 1956789"/>
                <a:gd name="connsiteY12" fmla="*/ 751840 h 2257286"/>
                <a:gd name="connsiteX13" fmla="*/ 149860 w 1956789"/>
                <a:gd name="connsiteY13" fmla="*/ 599440 h 2257286"/>
                <a:gd name="connsiteX14" fmla="*/ 73660 w 1956789"/>
                <a:gd name="connsiteY14" fmla="*/ 96520 h 225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6789" h="2257286">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956788" y="1519473"/>
                    <a:pt x="1871980" y="1651000"/>
                  </a:cubicBezTo>
                  <a:cubicBezTo>
                    <a:pt x="1787172" y="1782528"/>
                    <a:pt x="1436794" y="2257285"/>
                    <a:pt x="1195494" y="2181085"/>
                  </a:cubicBezTo>
                  <a:cubicBezTo>
                    <a:pt x="954194" y="2104885"/>
                    <a:pt x="583212" y="1373587"/>
                    <a:pt x="424180" y="1193800"/>
                  </a:cubicBezTo>
                  <a:cubicBezTo>
                    <a:pt x="265148" y="1014013"/>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1"/>
            <p:cNvPicPr>
              <a:picLocks noChangeAspect="1" noChangeArrowheads="1"/>
            </p:cNvPicPr>
            <p:nvPr/>
          </p:nvPicPr>
          <p:blipFill>
            <a:blip r:embed="rId3"/>
            <a:srcRect l="53502" t="3197" r="1304" b="56968"/>
            <a:stretch>
              <a:fillRect/>
            </a:stretch>
          </p:blipFill>
          <p:spPr bwMode="auto">
            <a:xfrm rot="21232953">
              <a:off x="5105481" y="3039917"/>
              <a:ext cx="1258241" cy="763099"/>
            </a:xfrm>
            <a:prstGeom prst="rect">
              <a:avLst/>
            </a:prstGeom>
            <a:noFill/>
            <a:ln w="9525">
              <a:noFill/>
              <a:miter lim="800000"/>
              <a:headEnd/>
              <a:tailEnd/>
            </a:ln>
            <a:effectLst/>
          </p:spPr>
        </p:pic>
        <p:sp>
          <p:nvSpPr>
            <p:cNvPr id="68" name="Rectangle 67"/>
            <p:cNvSpPr/>
            <p:nvPr/>
          </p:nvSpPr>
          <p:spPr>
            <a:xfrm>
              <a:off x="6793880" y="6168209"/>
              <a:ext cx="1130924" cy="384995"/>
            </a:xfrm>
            <a:prstGeom prst="rect">
              <a:avLst/>
            </a:prstGeom>
            <a:solidFill>
              <a:schemeClr val="accent5">
                <a:lumMod val="60000"/>
                <a:lumOff val="40000"/>
                <a:alpha val="71000"/>
              </a:schemeClr>
            </a:solidFill>
            <a:ln w="38100">
              <a:noFill/>
              <a:prstDash val="sysDot"/>
            </a:ln>
          </p:spPr>
          <p:txBody>
            <a:bodyPr wrap="none">
              <a:spAutoFit/>
            </a:bodyPr>
            <a:lstStyle/>
            <a:p>
              <a:pPr algn="ctr"/>
              <a:r>
                <a:rPr lang="en-US" sz="2000" b="1" dirty="0" smtClean="0"/>
                <a:t>Seminole</a:t>
              </a:r>
              <a:endParaRPr lang="en-US" sz="2000" b="1" dirty="0"/>
            </a:p>
          </p:txBody>
        </p:sp>
        <p:sp>
          <p:nvSpPr>
            <p:cNvPr id="69" name="Rectangle 68"/>
            <p:cNvSpPr/>
            <p:nvPr/>
          </p:nvSpPr>
          <p:spPr>
            <a:xfrm>
              <a:off x="5407349" y="3276603"/>
              <a:ext cx="1145855" cy="384995"/>
            </a:xfrm>
            <a:prstGeom prst="rect">
              <a:avLst/>
            </a:prstGeom>
            <a:solidFill>
              <a:srgbClr val="FF6600">
                <a:alpha val="54000"/>
              </a:srgbClr>
            </a:solidFill>
            <a:ln w="38100">
              <a:noFill/>
              <a:prstDash val="sysDot"/>
            </a:ln>
          </p:spPr>
          <p:txBody>
            <a:bodyPr wrap="none">
              <a:spAutoFit/>
            </a:bodyPr>
            <a:lstStyle/>
            <a:p>
              <a:pPr algn="ctr"/>
              <a:r>
                <a:rPr lang="en-US" sz="2000" b="1" dirty="0" smtClean="0"/>
                <a:t>Cherokee</a:t>
              </a:r>
              <a:endParaRPr lang="en-US" sz="2000" b="1" dirty="0"/>
            </a:p>
          </p:txBody>
        </p:sp>
        <p:grpSp>
          <p:nvGrpSpPr>
            <p:cNvPr id="6" name="Group 13"/>
            <p:cNvGrpSpPr/>
            <p:nvPr/>
          </p:nvGrpSpPr>
          <p:grpSpPr>
            <a:xfrm>
              <a:off x="2053389" y="2269957"/>
              <a:ext cx="3962400" cy="1042737"/>
              <a:chOff x="2053389" y="2269957"/>
              <a:chExt cx="3962400" cy="1042737"/>
            </a:xfrm>
          </p:grpSpPr>
          <p:sp>
            <p:nvSpPr>
              <p:cNvPr id="60" name="Freeform 59"/>
              <p:cNvSpPr/>
              <p:nvPr/>
            </p:nvSpPr>
            <p:spPr>
              <a:xfrm>
                <a:off x="2053389" y="2269957"/>
                <a:ext cx="3962400" cy="1042737"/>
              </a:xfrm>
              <a:custGeom>
                <a:avLst/>
                <a:gdLst>
                  <a:gd name="connsiteX0" fmla="*/ 3962400 w 3962400"/>
                  <a:gd name="connsiteY0" fmla="*/ 1042737 h 1274010"/>
                  <a:gd name="connsiteX1" fmla="*/ 3834064 w 3962400"/>
                  <a:gd name="connsiteY1" fmla="*/ 890337 h 1274010"/>
                  <a:gd name="connsiteX2" fmla="*/ 3569369 w 3962400"/>
                  <a:gd name="connsiteY2" fmla="*/ 802105 h 1274010"/>
                  <a:gd name="connsiteX3" fmla="*/ 3384885 w 3962400"/>
                  <a:gd name="connsiteY3" fmla="*/ 617621 h 1274010"/>
                  <a:gd name="connsiteX4" fmla="*/ 3256548 w 3962400"/>
                  <a:gd name="connsiteY4" fmla="*/ 465221 h 1274010"/>
                  <a:gd name="connsiteX5" fmla="*/ 2975811 w 3962400"/>
                  <a:gd name="connsiteY5" fmla="*/ 457200 h 1274010"/>
                  <a:gd name="connsiteX6" fmla="*/ 2919664 w 3962400"/>
                  <a:gd name="connsiteY6" fmla="*/ 328863 h 1274010"/>
                  <a:gd name="connsiteX7" fmla="*/ 2791327 w 3962400"/>
                  <a:gd name="connsiteY7" fmla="*/ 360947 h 1274010"/>
                  <a:gd name="connsiteX8" fmla="*/ 2566737 w 3962400"/>
                  <a:gd name="connsiteY8" fmla="*/ 112295 h 1274010"/>
                  <a:gd name="connsiteX9" fmla="*/ 2382253 w 3962400"/>
                  <a:gd name="connsiteY9" fmla="*/ 8021 h 1274010"/>
                  <a:gd name="connsiteX10" fmla="*/ 2101516 w 3962400"/>
                  <a:gd name="connsiteY10" fmla="*/ 64168 h 1274010"/>
                  <a:gd name="connsiteX11" fmla="*/ 1804737 w 3962400"/>
                  <a:gd name="connsiteY11" fmla="*/ 144379 h 1274010"/>
                  <a:gd name="connsiteX12" fmla="*/ 1403685 w 3962400"/>
                  <a:gd name="connsiteY12" fmla="*/ 216568 h 1274010"/>
                  <a:gd name="connsiteX13" fmla="*/ 1130969 w 3962400"/>
                  <a:gd name="connsiteY13" fmla="*/ 248653 h 1274010"/>
                  <a:gd name="connsiteX14" fmla="*/ 705853 w 3962400"/>
                  <a:gd name="connsiteY14" fmla="*/ 232610 h 1274010"/>
                  <a:gd name="connsiteX15" fmla="*/ 577516 w 3962400"/>
                  <a:gd name="connsiteY15" fmla="*/ 296779 h 1274010"/>
                  <a:gd name="connsiteX16" fmla="*/ 192506 w 3962400"/>
                  <a:gd name="connsiteY16" fmla="*/ 617621 h 1274010"/>
                  <a:gd name="connsiteX17" fmla="*/ 0 w 3962400"/>
                  <a:gd name="connsiteY17" fmla="*/ 786063 h 1274010"/>
                  <a:gd name="connsiteX0" fmla="*/ 3962400 w 3962400"/>
                  <a:gd name="connsiteY0" fmla="*/ 1042737 h 1042737"/>
                  <a:gd name="connsiteX1" fmla="*/ 3834064 w 3962400"/>
                  <a:gd name="connsiteY1" fmla="*/ 890337 h 1042737"/>
                  <a:gd name="connsiteX2" fmla="*/ 3569369 w 3962400"/>
                  <a:gd name="connsiteY2" fmla="*/ 802105 h 1042737"/>
                  <a:gd name="connsiteX3" fmla="*/ 3384885 w 3962400"/>
                  <a:gd name="connsiteY3" fmla="*/ 617621 h 1042737"/>
                  <a:gd name="connsiteX4" fmla="*/ 3256548 w 3962400"/>
                  <a:gd name="connsiteY4" fmla="*/ 465221 h 1042737"/>
                  <a:gd name="connsiteX5" fmla="*/ 2975811 w 3962400"/>
                  <a:gd name="connsiteY5" fmla="*/ 457200 h 1042737"/>
                  <a:gd name="connsiteX6" fmla="*/ 2919664 w 3962400"/>
                  <a:gd name="connsiteY6" fmla="*/ 328863 h 1042737"/>
                  <a:gd name="connsiteX7" fmla="*/ 2791327 w 3962400"/>
                  <a:gd name="connsiteY7" fmla="*/ 360947 h 1042737"/>
                  <a:gd name="connsiteX8" fmla="*/ 2566737 w 3962400"/>
                  <a:gd name="connsiteY8" fmla="*/ 112295 h 1042737"/>
                  <a:gd name="connsiteX9" fmla="*/ 2382253 w 3962400"/>
                  <a:gd name="connsiteY9" fmla="*/ 8021 h 1042737"/>
                  <a:gd name="connsiteX10" fmla="*/ 2101516 w 3962400"/>
                  <a:gd name="connsiteY10" fmla="*/ 64168 h 1042737"/>
                  <a:gd name="connsiteX11" fmla="*/ 1804737 w 3962400"/>
                  <a:gd name="connsiteY11" fmla="*/ 144379 h 1042737"/>
                  <a:gd name="connsiteX12" fmla="*/ 1403685 w 3962400"/>
                  <a:gd name="connsiteY12" fmla="*/ 216568 h 1042737"/>
                  <a:gd name="connsiteX13" fmla="*/ 1130969 w 3962400"/>
                  <a:gd name="connsiteY13" fmla="*/ 248653 h 1042737"/>
                  <a:gd name="connsiteX14" fmla="*/ 705853 w 3962400"/>
                  <a:gd name="connsiteY14" fmla="*/ 232610 h 1042737"/>
                  <a:gd name="connsiteX15" fmla="*/ 577516 w 3962400"/>
                  <a:gd name="connsiteY15" fmla="*/ 296779 h 1042737"/>
                  <a:gd name="connsiteX16" fmla="*/ 192506 w 3962400"/>
                  <a:gd name="connsiteY16" fmla="*/ 617621 h 1042737"/>
                  <a:gd name="connsiteX17" fmla="*/ 0 w 3962400"/>
                  <a:gd name="connsiteY17" fmla="*/ 786063 h 1042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62400" h="1042737">
                    <a:moveTo>
                      <a:pt x="3962400" y="1042737"/>
                    </a:moveTo>
                    <a:cubicBezTo>
                      <a:pt x="3930984" y="986589"/>
                      <a:pt x="3899569" y="930442"/>
                      <a:pt x="3834064" y="890337"/>
                    </a:cubicBezTo>
                    <a:cubicBezTo>
                      <a:pt x="3768559" y="850232"/>
                      <a:pt x="3644232" y="847558"/>
                      <a:pt x="3569369" y="802105"/>
                    </a:cubicBezTo>
                    <a:cubicBezTo>
                      <a:pt x="3494506" y="756652"/>
                      <a:pt x="3437022" y="673768"/>
                      <a:pt x="3384885" y="617621"/>
                    </a:cubicBezTo>
                    <a:cubicBezTo>
                      <a:pt x="3332748" y="561474"/>
                      <a:pt x="3324727" y="491958"/>
                      <a:pt x="3256548" y="465221"/>
                    </a:cubicBezTo>
                    <a:cubicBezTo>
                      <a:pt x="3188369" y="438484"/>
                      <a:pt x="3031958" y="479926"/>
                      <a:pt x="2975811" y="457200"/>
                    </a:cubicBezTo>
                    <a:cubicBezTo>
                      <a:pt x="2919664" y="434474"/>
                      <a:pt x="2950411" y="344905"/>
                      <a:pt x="2919664" y="328863"/>
                    </a:cubicBezTo>
                    <a:cubicBezTo>
                      <a:pt x="2888917" y="312821"/>
                      <a:pt x="2850148" y="397042"/>
                      <a:pt x="2791327" y="360947"/>
                    </a:cubicBezTo>
                    <a:cubicBezTo>
                      <a:pt x="2732506" y="324852"/>
                      <a:pt x="2634916" y="171116"/>
                      <a:pt x="2566737" y="112295"/>
                    </a:cubicBezTo>
                    <a:cubicBezTo>
                      <a:pt x="2498558" y="53474"/>
                      <a:pt x="2459790" y="16042"/>
                      <a:pt x="2382253" y="8021"/>
                    </a:cubicBezTo>
                    <a:cubicBezTo>
                      <a:pt x="2304716" y="0"/>
                      <a:pt x="2197769" y="41442"/>
                      <a:pt x="2101516" y="64168"/>
                    </a:cubicBezTo>
                    <a:cubicBezTo>
                      <a:pt x="2005263" y="86894"/>
                      <a:pt x="1921042" y="118979"/>
                      <a:pt x="1804737" y="144379"/>
                    </a:cubicBezTo>
                    <a:cubicBezTo>
                      <a:pt x="1688432" y="169779"/>
                      <a:pt x="1515980" y="199189"/>
                      <a:pt x="1403685" y="216568"/>
                    </a:cubicBezTo>
                    <a:cubicBezTo>
                      <a:pt x="1291390" y="233947"/>
                      <a:pt x="1247274" y="245979"/>
                      <a:pt x="1130969" y="248653"/>
                    </a:cubicBezTo>
                    <a:cubicBezTo>
                      <a:pt x="1014664" y="251327"/>
                      <a:pt x="798095" y="224589"/>
                      <a:pt x="705853" y="232610"/>
                    </a:cubicBezTo>
                    <a:cubicBezTo>
                      <a:pt x="613611" y="240631"/>
                      <a:pt x="663074" y="232611"/>
                      <a:pt x="577516" y="296779"/>
                    </a:cubicBezTo>
                    <a:cubicBezTo>
                      <a:pt x="491958" y="360948"/>
                      <a:pt x="288759" y="536074"/>
                      <a:pt x="192506" y="617621"/>
                    </a:cubicBezTo>
                    <a:cubicBezTo>
                      <a:pt x="96253" y="699168"/>
                      <a:pt x="173790" y="668421"/>
                      <a:pt x="0" y="786063"/>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Freeform 60"/>
              <p:cNvSpPr/>
              <p:nvPr/>
            </p:nvSpPr>
            <p:spPr>
              <a:xfrm>
                <a:off x="2053389" y="2462463"/>
                <a:ext cx="1732548" cy="729916"/>
              </a:xfrm>
              <a:custGeom>
                <a:avLst/>
                <a:gdLst>
                  <a:gd name="connsiteX0" fmla="*/ 1732548 w 1732548"/>
                  <a:gd name="connsiteY0" fmla="*/ 0 h 1268663"/>
                  <a:gd name="connsiteX1" fmla="*/ 1299411 w 1732548"/>
                  <a:gd name="connsiteY1" fmla="*/ 368969 h 1268663"/>
                  <a:gd name="connsiteX2" fmla="*/ 1066800 w 1732548"/>
                  <a:gd name="connsiteY2" fmla="*/ 529390 h 1268663"/>
                  <a:gd name="connsiteX3" fmla="*/ 705853 w 1732548"/>
                  <a:gd name="connsiteY3" fmla="*/ 569495 h 1268663"/>
                  <a:gd name="connsiteX4" fmla="*/ 328864 w 1732548"/>
                  <a:gd name="connsiteY4" fmla="*/ 593558 h 1268663"/>
                  <a:gd name="connsiteX5" fmla="*/ 176464 w 1732548"/>
                  <a:gd name="connsiteY5" fmla="*/ 729916 h 1268663"/>
                  <a:gd name="connsiteX6" fmla="*/ 0 w 1732548"/>
                  <a:gd name="connsiteY6" fmla="*/ 729916 h 1268663"/>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52642"/>
                  <a:gd name="connsiteX1" fmla="*/ 1299411 w 1732548"/>
                  <a:gd name="connsiteY1" fmla="*/ 368969 h 752642"/>
                  <a:gd name="connsiteX2" fmla="*/ 1066800 w 1732548"/>
                  <a:gd name="connsiteY2" fmla="*/ 529390 h 752642"/>
                  <a:gd name="connsiteX3" fmla="*/ 705853 w 1732548"/>
                  <a:gd name="connsiteY3" fmla="*/ 569495 h 752642"/>
                  <a:gd name="connsiteX4" fmla="*/ 328864 w 1732548"/>
                  <a:gd name="connsiteY4" fmla="*/ 593558 h 752642"/>
                  <a:gd name="connsiteX5" fmla="*/ 176464 w 1732548"/>
                  <a:gd name="connsiteY5" fmla="*/ 729916 h 752642"/>
                  <a:gd name="connsiteX6" fmla="*/ 0 w 1732548"/>
                  <a:gd name="connsiteY6" fmla="*/ 729916 h 752642"/>
                  <a:gd name="connsiteX0" fmla="*/ 1732548 w 1732548"/>
                  <a:gd name="connsiteY0" fmla="*/ 0 h 729916"/>
                  <a:gd name="connsiteX1" fmla="*/ 1299411 w 1732548"/>
                  <a:gd name="connsiteY1" fmla="*/ 368969 h 729916"/>
                  <a:gd name="connsiteX2" fmla="*/ 1066800 w 1732548"/>
                  <a:gd name="connsiteY2" fmla="*/ 529390 h 729916"/>
                  <a:gd name="connsiteX3" fmla="*/ 705853 w 1732548"/>
                  <a:gd name="connsiteY3" fmla="*/ 569495 h 729916"/>
                  <a:gd name="connsiteX4" fmla="*/ 328864 w 1732548"/>
                  <a:gd name="connsiteY4" fmla="*/ 593558 h 729916"/>
                  <a:gd name="connsiteX5" fmla="*/ 0 w 1732548"/>
                  <a:gd name="connsiteY5" fmla="*/ 729916 h 72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2548" h="729916">
                    <a:moveTo>
                      <a:pt x="1732548" y="0"/>
                    </a:moveTo>
                    <a:cubicBezTo>
                      <a:pt x="1571458" y="140368"/>
                      <a:pt x="1410369" y="280737"/>
                      <a:pt x="1299411" y="368969"/>
                    </a:cubicBezTo>
                    <a:cubicBezTo>
                      <a:pt x="1188453" y="457201"/>
                      <a:pt x="1165726" y="495969"/>
                      <a:pt x="1066800" y="529390"/>
                    </a:cubicBezTo>
                    <a:cubicBezTo>
                      <a:pt x="967874" y="562811"/>
                      <a:pt x="828842" y="558800"/>
                      <a:pt x="705853" y="569495"/>
                    </a:cubicBezTo>
                    <a:cubicBezTo>
                      <a:pt x="582864" y="580190"/>
                      <a:pt x="446506" y="566821"/>
                      <a:pt x="328864" y="593558"/>
                    </a:cubicBezTo>
                    <a:cubicBezTo>
                      <a:pt x="211222" y="620295"/>
                      <a:pt x="68513" y="701508"/>
                      <a:pt x="0" y="729916"/>
                    </a:cubicBezTo>
                  </a:path>
                </a:pathLst>
              </a:custGeom>
              <a:ln w="63500">
                <a:solidFill>
                  <a:schemeClr val="accent6">
                    <a:lumMod val="75000"/>
                  </a:schemeClr>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7" name="Freeform 12"/>
            <p:cNvSpPr/>
            <p:nvPr/>
          </p:nvSpPr>
          <p:spPr>
            <a:xfrm>
              <a:off x="1341120" y="3359573"/>
              <a:ext cx="6177280" cy="3432387"/>
            </a:xfrm>
            <a:custGeom>
              <a:avLst/>
              <a:gdLst>
                <a:gd name="connsiteX0" fmla="*/ 6177280 w 6177280"/>
                <a:gd name="connsiteY0" fmla="*/ 3142827 h 3432387"/>
                <a:gd name="connsiteX1" fmla="*/ 5994400 w 6177280"/>
                <a:gd name="connsiteY1" fmla="*/ 3305387 h 3432387"/>
                <a:gd name="connsiteX2" fmla="*/ 5588000 w 6177280"/>
                <a:gd name="connsiteY2" fmla="*/ 3396827 h 3432387"/>
                <a:gd name="connsiteX3" fmla="*/ 5008880 w 6177280"/>
                <a:gd name="connsiteY3" fmla="*/ 3406987 h 3432387"/>
                <a:gd name="connsiteX4" fmla="*/ 4287520 w 6177280"/>
                <a:gd name="connsiteY4" fmla="*/ 3396827 h 3432387"/>
                <a:gd name="connsiteX5" fmla="*/ 3444240 w 6177280"/>
                <a:gd name="connsiteY5" fmla="*/ 3193627 h 3432387"/>
                <a:gd name="connsiteX6" fmla="*/ 3068320 w 6177280"/>
                <a:gd name="connsiteY6" fmla="*/ 2919307 h 3432387"/>
                <a:gd name="connsiteX7" fmla="*/ 2773680 w 6177280"/>
                <a:gd name="connsiteY7" fmla="*/ 2685627 h 3432387"/>
                <a:gd name="connsiteX8" fmla="*/ 2286000 w 6177280"/>
                <a:gd name="connsiteY8" fmla="*/ 2421467 h 3432387"/>
                <a:gd name="connsiteX9" fmla="*/ 2092960 w 6177280"/>
                <a:gd name="connsiteY9" fmla="*/ 2076027 h 3432387"/>
                <a:gd name="connsiteX10" fmla="*/ 1930400 w 6177280"/>
                <a:gd name="connsiteY10" fmla="*/ 1893147 h 3432387"/>
                <a:gd name="connsiteX11" fmla="*/ 1920240 w 6177280"/>
                <a:gd name="connsiteY11" fmla="*/ 1710267 h 3432387"/>
                <a:gd name="connsiteX12" fmla="*/ 1838960 w 6177280"/>
                <a:gd name="connsiteY12" fmla="*/ 1547707 h 3432387"/>
                <a:gd name="connsiteX13" fmla="*/ 1798320 w 6177280"/>
                <a:gd name="connsiteY13" fmla="*/ 1354667 h 3432387"/>
                <a:gd name="connsiteX14" fmla="*/ 1788160 w 6177280"/>
                <a:gd name="connsiteY14" fmla="*/ 1110827 h 3432387"/>
                <a:gd name="connsiteX15" fmla="*/ 1717040 w 6177280"/>
                <a:gd name="connsiteY15" fmla="*/ 938107 h 3432387"/>
                <a:gd name="connsiteX16" fmla="*/ 1574800 w 6177280"/>
                <a:gd name="connsiteY16" fmla="*/ 866987 h 3432387"/>
                <a:gd name="connsiteX17" fmla="*/ 1432560 w 6177280"/>
                <a:gd name="connsiteY17" fmla="*/ 745067 h 3432387"/>
                <a:gd name="connsiteX18" fmla="*/ 1412240 w 6177280"/>
                <a:gd name="connsiteY18" fmla="*/ 653627 h 3432387"/>
                <a:gd name="connsiteX19" fmla="*/ 1442720 w 6177280"/>
                <a:gd name="connsiteY19" fmla="*/ 521547 h 3432387"/>
                <a:gd name="connsiteX20" fmla="*/ 1320800 w 6177280"/>
                <a:gd name="connsiteY20" fmla="*/ 409787 h 3432387"/>
                <a:gd name="connsiteX21" fmla="*/ 1320800 w 6177280"/>
                <a:gd name="connsiteY21" fmla="*/ 348827 h 3432387"/>
                <a:gd name="connsiteX22" fmla="*/ 1239520 w 6177280"/>
                <a:gd name="connsiteY22" fmla="*/ 318347 h 3432387"/>
                <a:gd name="connsiteX23" fmla="*/ 1137920 w 6177280"/>
                <a:gd name="connsiteY23" fmla="*/ 348827 h 3432387"/>
                <a:gd name="connsiteX24" fmla="*/ 1026160 w 6177280"/>
                <a:gd name="connsiteY24" fmla="*/ 267547 h 3432387"/>
                <a:gd name="connsiteX25" fmla="*/ 883920 w 6177280"/>
                <a:gd name="connsiteY25" fmla="*/ 125307 h 3432387"/>
                <a:gd name="connsiteX26" fmla="*/ 650240 w 6177280"/>
                <a:gd name="connsiteY26" fmla="*/ 13547 h 3432387"/>
                <a:gd name="connsiteX27" fmla="*/ 213360 w 6177280"/>
                <a:gd name="connsiteY27" fmla="*/ 206587 h 3432387"/>
                <a:gd name="connsiteX28" fmla="*/ 193040 w 6177280"/>
                <a:gd name="connsiteY28" fmla="*/ 308187 h 3432387"/>
                <a:gd name="connsiteX29" fmla="*/ 0 w 6177280"/>
                <a:gd name="connsiteY29" fmla="*/ 338667 h 34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77280" h="3432387">
                  <a:moveTo>
                    <a:pt x="6177280" y="3142827"/>
                  </a:moveTo>
                  <a:cubicBezTo>
                    <a:pt x="6134946" y="3202940"/>
                    <a:pt x="6092613" y="3263054"/>
                    <a:pt x="5994400" y="3305387"/>
                  </a:cubicBezTo>
                  <a:cubicBezTo>
                    <a:pt x="5896187" y="3347720"/>
                    <a:pt x="5752253" y="3379894"/>
                    <a:pt x="5588000" y="3396827"/>
                  </a:cubicBezTo>
                  <a:cubicBezTo>
                    <a:pt x="5423747" y="3413760"/>
                    <a:pt x="5225627" y="3406987"/>
                    <a:pt x="5008880" y="3406987"/>
                  </a:cubicBezTo>
                  <a:cubicBezTo>
                    <a:pt x="4792133" y="3406987"/>
                    <a:pt x="4548293" y="3432387"/>
                    <a:pt x="4287520" y="3396827"/>
                  </a:cubicBezTo>
                  <a:cubicBezTo>
                    <a:pt x="4026747" y="3361267"/>
                    <a:pt x="3647440" y="3273214"/>
                    <a:pt x="3444240" y="3193627"/>
                  </a:cubicBezTo>
                  <a:cubicBezTo>
                    <a:pt x="3241040" y="3114040"/>
                    <a:pt x="3180080" y="3003974"/>
                    <a:pt x="3068320" y="2919307"/>
                  </a:cubicBezTo>
                  <a:cubicBezTo>
                    <a:pt x="2956560" y="2834640"/>
                    <a:pt x="2904067" y="2768600"/>
                    <a:pt x="2773680" y="2685627"/>
                  </a:cubicBezTo>
                  <a:cubicBezTo>
                    <a:pt x="2643293" y="2602654"/>
                    <a:pt x="2399453" y="2523067"/>
                    <a:pt x="2286000" y="2421467"/>
                  </a:cubicBezTo>
                  <a:cubicBezTo>
                    <a:pt x="2172547" y="2319867"/>
                    <a:pt x="2152227" y="2164080"/>
                    <a:pt x="2092960" y="2076027"/>
                  </a:cubicBezTo>
                  <a:cubicBezTo>
                    <a:pt x="2033693" y="1987974"/>
                    <a:pt x="1959187" y="1954107"/>
                    <a:pt x="1930400" y="1893147"/>
                  </a:cubicBezTo>
                  <a:cubicBezTo>
                    <a:pt x="1901613" y="1832187"/>
                    <a:pt x="1935480" y="1767840"/>
                    <a:pt x="1920240" y="1710267"/>
                  </a:cubicBezTo>
                  <a:cubicBezTo>
                    <a:pt x="1905000" y="1652694"/>
                    <a:pt x="1859280" y="1606974"/>
                    <a:pt x="1838960" y="1547707"/>
                  </a:cubicBezTo>
                  <a:cubicBezTo>
                    <a:pt x="1818640" y="1488440"/>
                    <a:pt x="1806787" y="1427480"/>
                    <a:pt x="1798320" y="1354667"/>
                  </a:cubicBezTo>
                  <a:cubicBezTo>
                    <a:pt x="1789853" y="1281854"/>
                    <a:pt x="1801707" y="1180254"/>
                    <a:pt x="1788160" y="1110827"/>
                  </a:cubicBezTo>
                  <a:cubicBezTo>
                    <a:pt x="1774613" y="1041400"/>
                    <a:pt x="1752600" y="978747"/>
                    <a:pt x="1717040" y="938107"/>
                  </a:cubicBezTo>
                  <a:cubicBezTo>
                    <a:pt x="1681480" y="897467"/>
                    <a:pt x="1622213" y="899160"/>
                    <a:pt x="1574800" y="866987"/>
                  </a:cubicBezTo>
                  <a:cubicBezTo>
                    <a:pt x="1527387" y="834814"/>
                    <a:pt x="1459653" y="780627"/>
                    <a:pt x="1432560" y="745067"/>
                  </a:cubicBezTo>
                  <a:cubicBezTo>
                    <a:pt x="1405467" y="709507"/>
                    <a:pt x="1410547" y="690880"/>
                    <a:pt x="1412240" y="653627"/>
                  </a:cubicBezTo>
                  <a:cubicBezTo>
                    <a:pt x="1413933" y="616374"/>
                    <a:pt x="1457960" y="562187"/>
                    <a:pt x="1442720" y="521547"/>
                  </a:cubicBezTo>
                  <a:cubicBezTo>
                    <a:pt x="1427480" y="480907"/>
                    <a:pt x="1341120" y="438574"/>
                    <a:pt x="1320800" y="409787"/>
                  </a:cubicBezTo>
                  <a:cubicBezTo>
                    <a:pt x="1300480" y="381000"/>
                    <a:pt x="1334347" y="364067"/>
                    <a:pt x="1320800" y="348827"/>
                  </a:cubicBezTo>
                  <a:cubicBezTo>
                    <a:pt x="1307253" y="333587"/>
                    <a:pt x="1270000" y="318347"/>
                    <a:pt x="1239520" y="318347"/>
                  </a:cubicBezTo>
                  <a:cubicBezTo>
                    <a:pt x="1209040" y="318347"/>
                    <a:pt x="1173480" y="357294"/>
                    <a:pt x="1137920" y="348827"/>
                  </a:cubicBezTo>
                  <a:cubicBezTo>
                    <a:pt x="1102360" y="340360"/>
                    <a:pt x="1068493" y="304800"/>
                    <a:pt x="1026160" y="267547"/>
                  </a:cubicBezTo>
                  <a:cubicBezTo>
                    <a:pt x="983827" y="230294"/>
                    <a:pt x="946573" y="167640"/>
                    <a:pt x="883920" y="125307"/>
                  </a:cubicBezTo>
                  <a:cubicBezTo>
                    <a:pt x="821267" y="82974"/>
                    <a:pt x="762000" y="0"/>
                    <a:pt x="650240" y="13547"/>
                  </a:cubicBezTo>
                  <a:cubicBezTo>
                    <a:pt x="538480" y="27094"/>
                    <a:pt x="289560" y="157480"/>
                    <a:pt x="213360" y="206587"/>
                  </a:cubicBezTo>
                  <a:cubicBezTo>
                    <a:pt x="137160" y="255694"/>
                    <a:pt x="228600" y="286174"/>
                    <a:pt x="193040" y="308187"/>
                  </a:cubicBezTo>
                  <a:cubicBezTo>
                    <a:pt x="157480" y="330200"/>
                    <a:pt x="78740" y="334433"/>
                    <a:pt x="0" y="338667"/>
                  </a:cubicBezTo>
                </a:path>
              </a:pathLst>
            </a:custGeom>
            <a:ln w="63500">
              <a:solidFill>
                <a:srgbClr val="00CCFF"/>
              </a:solidFill>
              <a:prstDash val="sysDot"/>
              <a:tailEnd type="triangle"/>
            </a:ln>
            <a:effectLst>
              <a:outerShdw dist="50800" dir="12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nvGrpSpPr>
          <p:cNvPr id="40" name="Group 39"/>
          <p:cNvGrpSpPr/>
          <p:nvPr/>
        </p:nvGrpSpPr>
        <p:grpSpPr>
          <a:xfrm>
            <a:off x="460571" y="3118182"/>
            <a:ext cx="1711129" cy="631948"/>
            <a:chOff x="460571" y="3118182"/>
            <a:chExt cx="1711129" cy="631948"/>
          </a:xfrm>
        </p:grpSpPr>
        <p:sp>
          <p:nvSpPr>
            <p:cNvPr id="38" name="Freeform 37"/>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useBgFill="1">
        <p:nvSpPr>
          <p:cNvPr id="48" name="TextBox 47"/>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p:nvSpPr>
          <p:cNvPr id="49" name="Freeform 48"/>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676400" y="2895600"/>
            <a:ext cx="30480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1513840" y="3208867"/>
            <a:ext cx="4817332" cy="1606587"/>
            <a:chOff x="1513840" y="3208867"/>
            <a:chExt cx="4817332" cy="1606587"/>
          </a:xfrm>
        </p:grpSpPr>
        <p:pic>
          <p:nvPicPr>
            <p:cNvPr id="42" name="Picture 1"/>
            <p:cNvPicPr>
              <a:picLocks noChangeAspect="1" noChangeArrowheads="1"/>
            </p:cNvPicPr>
            <p:nvPr/>
          </p:nvPicPr>
          <p:blipFill>
            <a:blip r:embed="rId3"/>
            <a:srcRect l="53502" t="42793" r="2623"/>
            <a:stretch>
              <a:fillRect/>
            </a:stretch>
          </p:blipFill>
          <p:spPr bwMode="auto">
            <a:xfrm rot="474840">
              <a:off x="5109652" y="3719566"/>
              <a:ext cx="1221520" cy="1095888"/>
            </a:xfrm>
            <a:prstGeom prst="rect">
              <a:avLst/>
            </a:prstGeom>
            <a:noFill/>
            <a:ln w="9525">
              <a:noFill/>
              <a:miter lim="800000"/>
              <a:headEnd/>
              <a:tailEnd/>
            </a:ln>
            <a:effectLst/>
          </p:spPr>
        </p:pic>
        <p:sp>
          <p:nvSpPr>
            <p:cNvPr id="50" name="Freeform 49"/>
            <p:cNvSpPr/>
            <p:nvPr/>
          </p:nvSpPr>
          <p:spPr>
            <a:xfrm>
              <a:off x="1513840" y="3208867"/>
              <a:ext cx="4245187" cy="1049745"/>
            </a:xfrm>
            <a:custGeom>
              <a:avLst/>
              <a:gdLst>
                <a:gd name="connsiteX0" fmla="*/ 3992880 w 3992880"/>
                <a:gd name="connsiteY0" fmla="*/ 743373 h 743373"/>
                <a:gd name="connsiteX1" fmla="*/ 3728720 w 3992880"/>
                <a:gd name="connsiteY1" fmla="*/ 174413 h 743373"/>
                <a:gd name="connsiteX2" fmla="*/ 3627120 w 3992880"/>
                <a:gd name="connsiteY2" fmla="*/ 123613 h 743373"/>
                <a:gd name="connsiteX3" fmla="*/ 3078480 w 3992880"/>
                <a:gd name="connsiteY3" fmla="*/ 93133 h 743373"/>
                <a:gd name="connsiteX4" fmla="*/ 2570480 w 3992880"/>
                <a:gd name="connsiteY4" fmla="*/ 93133 h 743373"/>
                <a:gd name="connsiteX5" fmla="*/ 2225040 w 3992880"/>
                <a:gd name="connsiteY5" fmla="*/ 194733 h 743373"/>
                <a:gd name="connsiteX6" fmla="*/ 1818640 w 3992880"/>
                <a:gd name="connsiteY6" fmla="*/ 255693 h 743373"/>
                <a:gd name="connsiteX7" fmla="*/ 1178560 w 3992880"/>
                <a:gd name="connsiteY7" fmla="*/ 184573 h 743373"/>
                <a:gd name="connsiteX8" fmla="*/ 386080 w 3992880"/>
                <a:gd name="connsiteY8" fmla="*/ 11853 h 743373"/>
                <a:gd name="connsiteX9" fmla="*/ 0 w 3992880"/>
                <a:gd name="connsiteY9" fmla="*/ 113453 h 743373"/>
                <a:gd name="connsiteX0" fmla="*/ 3992880 w 4245187"/>
                <a:gd name="connsiteY0" fmla="*/ 743373 h 1049745"/>
                <a:gd name="connsiteX1" fmla="*/ 4201160 w 4245187"/>
                <a:gd name="connsiteY1" fmla="*/ 954919 h 1049745"/>
                <a:gd name="connsiteX2" fmla="*/ 3728720 w 4245187"/>
                <a:gd name="connsiteY2" fmla="*/ 174413 h 1049745"/>
                <a:gd name="connsiteX3" fmla="*/ 3627120 w 4245187"/>
                <a:gd name="connsiteY3" fmla="*/ 123613 h 1049745"/>
                <a:gd name="connsiteX4" fmla="*/ 3078480 w 4245187"/>
                <a:gd name="connsiteY4" fmla="*/ 93133 h 1049745"/>
                <a:gd name="connsiteX5" fmla="*/ 2570480 w 4245187"/>
                <a:gd name="connsiteY5" fmla="*/ 93133 h 1049745"/>
                <a:gd name="connsiteX6" fmla="*/ 2225040 w 4245187"/>
                <a:gd name="connsiteY6" fmla="*/ 194733 h 1049745"/>
                <a:gd name="connsiteX7" fmla="*/ 1818640 w 4245187"/>
                <a:gd name="connsiteY7" fmla="*/ 255693 h 1049745"/>
                <a:gd name="connsiteX8" fmla="*/ 1178560 w 4245187"/>
                <a:gd name="connsiteY8" fmla="*/ 184573 h 1049745"/>
                <a:gd name="connsiteX9" fmla="*/ 386080 w 4245187"/>
                <a:gd name="connsiteY9" fmla="*/ 11853 h 1049745"/>
                <a:gd name="connsiteX10" fmla="*/ 0 w 4245187"/>
                <a:gd name="connsiteY10" fmla="*/ 113453 h 104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45187" h="1049745">
                  <a:moveTo>
                    <a:pt x="3992880" y="743373"/>
                  </a:moveTo>
                  <a:cubicBezTo>
                    <a:pt x="3989493" y="740531"/>
                    <a:pt x="4245187" y="1049745"/>
                    <a:pt x="4201160" y="954919"/>
                  </a:cubicBezTo>
                  <a:cubicBezTo>
                    <a:pt x="4157133" y="860093"/>
                    <a:pt x="3824393" y="312964"/>
                    <a:pt x="3728720" y="174413"/>
                  </a:cubicBezTo>
                  <a:cubicBezTo>
                    <a:pt x="3633047" y="35862"/>
                    <a:pt x="3735493" y="137160"/>
                    <a:pt x="3627120" y="123613"/>
                  </a:cubicBezTo>
                  <a:cubicBezTo>
                    <a:pt x="3518747" y="110066"/>
                    <a:pt x="3254587" y="98213"/>
                    <a:pt x="3078480" y="93133"/>
                  </a:cubicBezTo>
                  <a:cubicBezTo>
                    <a:pt x="2902373" y="88053"/>
                    <a:pt x="2712720" y="76200"/>
                    <a:pt x="2570480" y="93133"/>
                  </a:cubicBezTo>
                  <a:cubicBezTo>
                    <a:pt x="2428240" y="110066"/>
                    <a:pt x="2350347" y="167640"/>
                    <a:pt x="2225040" y="194733"/>
                  </a:cubicBezTo>
                  <a:cubicBezTo>
                    <a:pt x="2099733" y="221826"/>
                    <a:pt x="1993053" y="257386"/>
                    <a:pt x="1818640" y="255693"/>
                  </a:cubicBezTo>
                  <a:cubicBezTo>
                    <a:pt x="1644227" y="254000"/>
                    <a:pt x="1417320" y="225213"/>
                    <a:pt x="1178560" y="184573"/>
                  </a:cubicBezTo>
                  <a:cubicBezTo>
                    <a:pt x="939800" y="143933"/>
                    <a:pt x="582507" y="23706"/>
                    <a:pt x="386080" y="11853"/>
                  </a:cubicBezTo>
                  <a:cubicBezTo>
                    <a:pt x="189653" y="0"/>
                    <a:pt x="94826" y="56726"/>
                    <a:pt x="0" y="113453"/>
                  </a:cubicBezTo>
                </a:path>
              </a:pathLst>
            </a:custGeom>
            <a:ln w="63500">
              <a:solidFill>
                <a:srgbClr val="FF65B2"/>
              </a:solidFill>
              <a:prstDash val="sysDot"/>
              <a:tailEnd type="triangle"/>
            </a:ln>
            <a:effectLst>
              <a:outerShdw dist="508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Rectangle 51"/>
            <p:cNvSpPr/>
            <p:nvPr/>
          </p:nvSpPr>
          <p:spPr>
            <a:xfrm>
              <a:off x="5257216" y="4191004"/>
              <a:ext cx="762588" cy="384995"/>
            </a:xfrm>
            <a:prstGeom prst="rect">
              <a:avLst/>
            </a:prstGeom>
            <a:solidFill>
              <a:srgbClr val="FF6699">
                <a:alpha val="61000"/>
              </a:srgbClr>
            </a:solidFill>
            <a:ln w="38100">
              <a:noFill/>
              <a:prstDash val="sysDot"/>
            </a:ln>
          </p:spPr>
          <p:txBody>
            <a:bodyPr wrap="none">
              <a:spAutoFit/>
            </a:bodyPr>
            <a:lstStyle/>
            <a:p>
              <a:pPr algn="ctr"/>
              <a:r>
                <a:rPr lang="en-US" sz="2000" b="1" dirty="0" smtClean="0"/>
                <a:t>Creek</a:t>
              </a:r>
              <a:endParaRPr lang="en-US" sz="2000" b="1" dirty="0"/>
            </a:p>
          </p:txBody>
        </p:sp>
      </p:grpSp>
      <p:sp>
        <p:nvSpPr>
          <p:cNvPr id="51" name="Freeform 50"/>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xit" presetSubtype="0" accel="100000" fill="hold" nodeType="withEffect">
                                  <p:stCondLst>
                                    <p:cond delay="0"/>
                                  </p:stCondLst>
                                  <p:childTnLst>
                                    <p:anim calcmode="lin" valueType="num">
                                      <p:cBhvr>
                                        <p:cTn id="6" dur="2000"/>
                                        <p:tgtEl>
                                          <p:spTgt spid="43"/>
                                        </p:tgtEl>
                                        <p:attrNameLst>
                                          <p:attrName>ppt_w</p:attrName>
                                        </p:attrNameLst>
                                      </p:cBhvr>
                                      <p:tavLst>
                                        <p:tav tm="0">
                                          <p:val>
                                            <p:strVal val="ppt_w"/>
                                          </p:val>
                                        </p:tav>
                                        <p:tav tm="100000">
                                          <p:val>
                                            <p:fltVal val="0"/>
                                          </p:val>
                                        </p:tav>
                                      </p:tavLst>
                                    </p:anim>
                                    <p:anim calcmode="lin" valueType="num">
                                      <p:cBhvr>
                                        <p:cTn id="7" dur="2000"/>
                                        <p:tgtEl>
                                          <p:spTgt spid="43"/>
                                        </p:tgtEl>
                                        <p:attrNameLst>
                                          <p:attrName>ppt_h</p:attrName>
                                        </p:attrNameLst>
                                      </p:cBhvr>
                                      <p:tavLst>
                                        <p:tav tm="0">
                                          <p:val>
                                            <p:strVal val="ppt_h"/>
                                          </p:val>
                                        </p:tav>
                                        <p:tav tm="100000">
                                          <p:val>
                                            <p:fltVal val="0"/>
                                          </p:val>
                                        </p:tav>
                                      </p:tavLst>
                                    </p:anim>
                                    <p:anim calcmode="lin" valueType="num">
                                      <p:cBhvr>
                                        <p:cTn id="8" dur="2000"/>
                                        <p:tgtEl>
                                          <p:spTgt spid="43"/>
                                        </p:tgtEl>
                                        <p:attrNameLst>
                                          <p:attrName>style.rotation</p:attrName>
                                        </p:attrNameLst>
                                      </p:cBhvr>
                                      <p:tavLst>
                                        <p:tav tm="0">
                                          <p:val>
                                            <p:fltVal val="0"/>
                                          </p:val>
                                        </p:tav>
                                        <p:tav tm="100000">
                                          <p:val>
                                            <p:fltVal val="360"/>
                                          </p:val>
                                        </p:tav>
                                      </p:tavLst>
                                    </p:anim>
                                    <p:animEffect transition="out" filter="fade">
                                      <p:cBhvr>
                                        <p:cTn id="9" dur="2000"/>
                                        <p:tgtEl>
                                          <p:spTgt spid="43"/>
                                        </p:tgtEl>
                                      </p:cBhvr>
                                    </p:animEffect>
                                    <p:set>
                                      <p:cBhvr>
                                        <p:cTn id="10" dur="1" fill="hold">
                                          <p:stCondLst>
                                            <p:cond delay="1999"/>
                                          </p:stCondLst>
                                        </p:cTn>
                                        <p:tgtEl>
                                          <p:spTgt spid="43"/>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2000"/>
                                        <p:tgtEl>
                                          <p:spTgt spid="51"/>
                                        </p:tgtEl>
                                      </p:cBhvr>
                                    </p:animEffect>
                                  </p:childTnLst>
                                </p:cTn>
                              </p:par>
                              <p:par>
                                <p:cTn id="14" presetID="35" presetClass="path" presetSubtype="0" accel="50000" decel="50000" fill="hold" nodeType="withEffect">
                                  <p:stCondLst>
                                    <p:cond delay="0"/>
                                  </p:stCondLst>
                                  <p:childTnLst>
                                    <p:animMotion origin="layout" path="M -3.05556E-6 -3.7037E-6 L -0.33732 -0.08495 " pathEditMode="relative" rAng="0" ptsTypes="AA">
                                      <p:cBhvr>
                                        <p:cTn id="15" dur="2000" fill="hold"/>
                                        <p:tgtEl>
                                          <p:spTgt spid="43"/>
                                        </p:tgtEl>
                                        <p:attrNameLst>
                                          <p:attrName>ppt_x</p:attrName>
                                          <p:attrName>ppt_y</p:attrName>
                                        </p:attrNameLst>
                                      </p:cBhvr>
                                      <p:rCtr x="-169" y="-43"/>
                                    </p:animMotion>
                                  </p:childTnLst>
                                </p:cTn>
                              </p:par>
                              <p:par>
                                <p:cTn id="16" presetID="9" presetClass="entr" presetSubtype="0" fill="hold" nodeType="withEffect">
                                  <p:stCondLst>
                                    <p:cond delay="500"/>
                                  </p:stCondLst>
                                  <p:childTnLst>
                                    <p:set>
                                      <p:cBhvr>
                                        <p:cTn id="17" dur="1" fill="hold">
                                          <p:stCondLst>
                                            <p:cond delay="0"/>
                                          </p:stCondLst>
                                        </p:cTn>
                                        <p:tgtEl>
                                          <p:spTgt spid="40"/>
                                        </p:tgtEl>
                                        <p:attrNameLst>
                                          <p:attrName>style.visibility</p:attrName>
                                        </p:attrNameLst>
                                      </p:cBhvr>
                                      <p:to>
                                        <p:strVal val="visible"/>
                                      </p:to>
                                    </p:set>
                                    <p:animEffect transition="in" filter="dissolve">
                                      <p:cBhvr>
                                        <p:cTn id="18" dur="20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1000" fill="hold"/>
                                        <p:tgtEl>
                                          <p:spTgt spid="48"/>
                                        </p:tgtEl>
                                        <p:attrNameLst>
                                          <p:attrName>ppt_w</p:attrName>
                                        </p:attrNameLst>
                                      </p:cBhvr>
                                      <p:tavLst>
                                        <p:tav tm="0">
                                          <p:val>
                                            <p:fltVal val="0"/>
                                          </p:val>
                                        </p:tav>
                                        <p:tav tm="100000">
                                          <p:val>
                                            <p:strVal val="#ppt_w"/>
                                          </p:val>
                                        </p:tav>
                                      </p:tavLst>
                                    </p:anim>
                                    <p:anim calcmode="lin" valueType="num">
                                      <p:cBhvr>
                                        <p:cTn id="24" dur="1000" fill="hold"/>
                                        <p:tgtEl>
                                          <p:spTgt spid="48"/>
                                        </p:tgtEl>
                                        <p:attrNameLst>
                                          <p:attrName>ppt_h</p:attrName>
                                        </p:attrNameLst>
                                      </p:cBhvr>
                                      <p:tavLst>
                                        <p:tav tm="0">
                                          <p:val>
                                            <p:fltVal val="0"/>
                                          </p:val>
                                        </p:tav>
                                        <p:tav tm="100000">
                                          <p:val>
                                            <p:strVal val="#ppt_h"/>
                                          </p:val>
                                        </p:tav>
                                      </p:tavLst>
                                    </p:anim>
                                    <p:animEffect transition="in" filter="fade">
                                      <p:cBhvr>
                                        <p:cTn id="25" dur="1000"/>
                                        <p:tgtEl>
                                          <p:spTgt spid="48"/>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1000"/>
                                        <p:tgtEl>
                                          <p:spTgt spid="45"/>
                                        </p:tgtEl>
                                      </p:cBhvr>
                                    </p:animEffect>
                                  </p:childTnLst>
                                </p:cTn>
                              </p:par>
                            </p:childTnLst>
                          </p:cTn>
                        </p:par>
                        <p:par>
                          <p:cTn id="30" fill="hold">
                            <p:stCondLst>
                              <p:cond delay="2000"/>
                            </p:stCondLst>
                            <p:childTnLst>
                              <p:par>
                                <p:cTn id="31" presetID="10" presetClass="exit" presetSubtype="0" fill="hold" nodeType="afterEffect">
                                  <p:stCondLst>
                                    <p:cond delay="0"/>
                                  </p:stCondLst>
                                  <p:childTnLst>
                                    <p:animEffect transition="out" filter="fade">
                                      <p:cBhvr>
                                        <p:cTn id="32" dur="1000"/>
                                        <p:tgtEl>
                                          <p:spTgt spid="47"/>
                                        </p:tgtEl>
                                      </p:cBhvr>
                                    </p:animEffect>
                                    <p:set>
                                      <p:cBhvr>
                                        <p:cTn id="33" dur="1" fill="hold">
                                          <p:stCondLst>
                                            <p:cond delay="9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5" grpId="0" animBg="1"/>
      <p:bldP spid="51"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
          <p:cNvPicPr>
            <a:picLocks noChangeAspect="1" noChangeArrowheads="1"/>
          </p:cNvPicPr>
          <p:nvPr/>
        </p:nvPicPr>
        <p:blipFill>
          <a:blip r:embed="rId2"/>
          <a:srcRect l="2169" b="3781"/>
          <a:stretch>
            <a:fillRect/>
          </a:stretch>
        </p:blipFill>
        <p:spPr bwMode="auto">
          <a:xfrm>
            <a:off x="0" y="1600200"/>
            <a:ext cx="9181803" cy="5181600"/>
          </a:xfrm>
          <a:prstGeom prst="rect">
            <a:avLst/>
          </a:prstGeom>
          <a:noFill/>
          <a:ln w="50800">
            <a:solidFill>
              <a:schemeClr val="tx1"/>
            </a:solidFill>
            <a:miter lim="800000"/>
            <a:headEnd/>
            <a:tailEnd/>
          </a:ln>
          <a:effectLst/>
        </p:spPr>
      </p:pic>
      <p:sp useBgFill="1">
        <p:nvSpPr>
          <p:cNvPr id="44" name="TextBox 43"/>
          <p:cNvSpPr txBox="1"/>
          <p:nvPr/>
        </p:nvSpPr>
        <p:spPr>
          <a:xfrm>
            <a:off x="0" y="0"/>
            <a:ext cx="9144000" cy="830997"/>
          </a:xfrm>
          <a:prstGeom prst="rect">
            <a:avLst/>
          </a:prstGeom>
        </p:spPr>
        <p:txBody>
          <a:bodyPr wrap="square" rtlCol="0">
            <a:spAutoFit/>
          </a:bodyPr>
          <a:lstStyle/>
          <a:p>
            <a:pPr marL="0" lvl="3" algn="ctr"/>
            <a:r>
              <a:rPr lang="en-US" sz="4800" b="1" i="1" spc="100" dirty="0" smtClean="0">
                <a:solidFill>
                  <a:srgbClr val="00B050"/>
                </a:solidFill>
                <a:effectLst>
                  <a:outerShdw dist="50800" dir="7200000" algn="ctr" rotWithShape="0">
                    <a:schemeClr val="tx1"/>
                  </a:outerShdw>
                </a:effectLst>
                <a:cs typeface="Arial" pitchFamily="34" charset="0"/>
              </a:rPr>
              <a:t> How will they get there?</a:t>
            </a:r>
          </a:p>
        </p:txBody>
      </p:sp>
      <p:sp>
        <p:nvSpPr>
          <p:cNvPr id="67" name="Freeform 66"/>
          <p:cNvSpPr/>
          <p:nvPr/>
        </p:nvSpPr>
        <p:spPr>
          <a:xfrm>
            <a:off x="3665220" y="3412236"/>
            <a:ext cx="870204" cy="726948"/>
          </a:xfrm>
          <a:custGeom>
            <a:avLst/>
            <a:gdLst>
              <a:gd name="connsiteX0" fmla="*/ 678180 w 870204"/>
              <a:gd name="connsiteY0" fmla="*/ 675132 h 726948"/>
              <a:gd name="connsiteX1" fmla="*/ 175260 w 870204"/>
              <a:gd name="connsiteY1" fmla="*/ 355092 h 726948"/>
              <a:gd name="connsiteX2" fmla="*/ 10668 w 870204"/>
              <a:gd name="connsiteY2" fmla="*/ 153924 h 726948"/>
              <a:gd name="connsiteX3" fmla="*/ 111252 w 870204"/>
              <a:gd name="connsiteY3" fmla="*/ 53340 h 726948"/>
              <a:gd name="connsiteX4" fmla="*/ 239268 w 870204"/>
              <a:gd name="connsiteY4" fmla="*/ 7620 h 726948"/>
              <a:gd name="connsiteX5" fmla="*/ 769620 w 870204"/>
              <a:gd name="connsiteY5" fmla="*/ 16764 h 726948"/>
              <a:gd name="connsiteX6" fmla="*/ 833628 w 870204"/>
              <a:gd name="connsiteY6" fmla="*/ 108204 h 726948"/>
              <a:gd name="connsiteX7" fmla="*/ 861060 w 870204"/>
              <a:gd name="connsiteY7" fmla="*/ 181356 h 726948"/>
              <a:gd name="connsiteX8" fmla="*/ 861060 w 870204"/>
              <a:gd name="connsiteY8" fmla="*/ 336804 h 726948"/>
              <a:gd name="connsiteX9" fmla="*/ 806196 w 870204"/>
              <a:gd name="connsiteY9" fmla="*/ 419100 h 726948"/>
              <a:gd name="connsiteX10" fmla="*/ 806196 w 870204"/>
              <a:gd name="connsiteY10" fmla="*/ 492252 h 726948"/>
              <a:gd name="connsiteX11" fmla="*/ 842772 w 870204"/>
              <a:gd name="connsiteY11" fmla="*/ 556260 h 726948"/>
              <a:gd name="connsiteX12" fmla="*/ 769620 w 870204"/>
              <a:gd name="connsiteY12" fmla="*/ 665988 h 726948"/>
              <a:gd name="connsiteX13" fmla="*/ 678180 w 870204"/>
              <a:gd name="connsiteY13" fmla="*/ 675132 h 72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0204" h="726948">
                <a:moveTo>
                  <a:pt x="678180" y="675132"/>
                </a:moveTo>
                <a:cubicBezTo>
                  <a:pt x="579120" y="623316"/>
                  <a:pt x="286512" y="441960"/>
                  <a:pt x="175260" y="355092"/>
                </a:cubicBezTo>
                <a:cubicBezTo>
                  <a:pt x="64008" y="268224"/>
                  <a:pt x="21336" y="204216"/>
                  <a:pt x="10668" y="153924"/>
                </a:cubicBezTo>
                <a:cubicBezTo>
                  <a:pt x="0" y="103632"/>
                  <a:pt x="73152" y="77724"/>
                  <a:pt x="111252" y="53340"/>
                </a:cubicBezTo>
                <a:cubicBezTo>
                  <a:pt x="149352" y="28956"/>
                  <a:pt x="129540" y="13716"/>
                  <a:pt x="239268" y="7620"/>
                </a:cubicBezTo>
                <a:cubicBezTo>
                  <a:pt x="348996" y="1524"/>
                  <a:pt x="670560" y="0"/>
                  <a:pt x="769620" y="16764"/>
                </a:cubicBezTo>
                <a:cubicBezTo>
                  <a:pt x="868680" y="33528"/>
                  <a:pt x="818388" y="80772"/>
                  <a:pt x="833628" y="108204"/>
                </a:cubicBezTo>
                <a:cubicBezTo>
                  <a:pt x="848868" y="135636"/>
                  <a:pt x="856488" y="143256"/>
                  <a:pt x="861060" y="181356"/>
                </a:cubicBezTo>
                <a:cubicBezTo>
                  <a:pt x="865632" y="219456"/>
                  <a:pt x="870204" y="297180"/>
                  <a:pt x="861060" y="336804"/>
                </a:cubicBezTo>
                <a:cubicBezTo>
                  <a:pt x="851916" y="376428"/>
                  <a:pt x="815340" y="393192"/>
                  <a:pt x="806196" y="419100"/>
                </a:cubicBezTo>
                <a:cubicBezTo>
                  <a:pt x="797052" y="445008"/>
                  <a:pt x="800100" y="469392"/>
                  <a:pt x="806196" y="492252"/>
                </a:cubicBezTo>
                <a:cubicBezTo>
                  <a:pt x="812292" y="515112"/>
                  <a:pt x="848868" y="527304"/>
                  <a:pt x="842772" y="556260"/>
                </a:cubicBezTo>
                <a:cubicBezTo>
                  <a:pt x="836676" y="585216"/>
                  <a:pt x="798576" y="647700"/>
                  <a:pt x="769620" y="665988"/>
                </a:cubicBezTo>
                <a:cubicBezTo>
                  <a:pt x="740664" y="684276"/>
                  <a:pt x="777240" y="726948"/>
                  <a:pt x="678180" y="675132"/>
                </a:cubicBezTo>
                <a:close/>
              </a:path>
            </a:pathLst>
          </a:custGeom>
          <a:solidFill>
            <a:srgbClr val="22518A"/>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860647" y="3429003"/>
            <a:ext cx="1244755" cy="384995"/>
          </a:xfrm>
          <a:prstGeom prst="rect">
            <a:avLst/>
          </a:prstGeom>
          <a:solidFill>
            <a:schemeClr val="tx2">
              <a:lumMod val="60000"/>
              <a:lumOff val="40000"/>
              <a:alpha val="57000"/>
            </a:schemeClr>
          </a:solidFill>
          <a:ln w="38100">
            <a:noFill/>
            <a:prstDash val="sysDot"/>
          </a:ln>
        </p:spPr>
        <p:txBody>
          <a:bodyPr wrap="none">
            <a:spAutoFit/>
          </a:bodyPr>
          <a:lstStyle/>
          <a:p>
            <a:pPr algn="ctr"/>
            <a:r>
              <a:rPr lang="en-US" sz="2000" b="1" dirty="0" smtClean="0"/>
              <a:t>Chickasaw</a:t>
            </a:r>
            <a:endParaRPr lang="en-US" sz="2000" b="1" dirty="0"/>
          </a:p>
        </p:txBody>
      </p:sp>
      <p:grpSp>
        <p:nvGrpSpPr>
          <p:cNvPr id="3" name="Group 16"/>
          <p:cNvGrpSpPr/>
          <p:nvPr/>
        </p:nvGrpSpPr>
        <p:grpSpPr>
          <a:xfrm>
            <a:off x="762000" y="3264747"/>
            <a:ext cx="3454400" cy="673946"/>
            <a:chOff x="762000" y="3264747"/>
            <a:chExt cx="3454400" cy="673946"/>
          </a:xfrm>
        </p:grpSpPr>
        <p:sp>
          <p:nvSpPr>
            <p:cNvPr id="58" name="Freeform 13"/>
            <p:cNvSpPr/>
            <p:nvPr/>
          </p:nvSpPr>
          <p:spPr>
            <a:xfrm>
              <a:off x="1544320" y="3264747"/>
              <a:ext cx="2672080" cy="646853"/>
            </a:xfrm>
            <a:custGeom>
              <a:avLst/>
              <a:gdLst>
                <a:gd name="connsiteX0" fmla="*/ 2672080 w 2672080"/>
                <a:gd name="connsiteY0" fmla="*/ 646853 h 646853"/>
                <a:gd name="connsiteX1" fmla="*/ 2519680 w 2672080"/>
                <a:gd name="connsiteY1" fmla="*/ 463973 h 646853"/>
                <a:gd name="connsiteX2" fmla="*/ 2245360 w 2672080"/>
                <a:gd name="connsiteY2" fmla="*/ 270933 h 646853"/>
                <a:gd name="connsiteX3" fmla="*/ 2123440 w 2672080"/>
                <a:gd name="connsiteY3" fmla="*/ 240453 h 646853"/>
                <a:gd name="connsiteX4" fmla="*/ 1645920 w 2672080"/>
                <a:gd name="connsiteY4" fmla="*/ 301413 h 646853"/>
                <a:gd name="connsiteX5" fmla="*/ 965200 w 2672080"/>
                <a:gd name="connsiteY5" fmla="*/ 169333 h 646853"/>
                <a:gd name="connsiteX6" fmla="*/ 477520 w 2672080"/>
                <a:gd name="connsiteY6" fmla="*/ 47413 h 646853"/>
                <a:gd name="connsiteX7" fmla="*/ 284480 w 2672080"/>
                <a:gd name="connsiteY7" fmla="*/ 6773 h 646853"/>
                <a:gd name="connsiteX8" fmla="*/ 0 w 2672080"/>
                <a:gd name="connsiteY8" fmla="*/ 88053 h 64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080" h="646853">
                  <a:moveTo>
                    <a:pt x="2672080" y="646853"/>
                  </a:moveTo>
                  <a:cubicBezTo>
                    <a:pt x="2631440" y="586739"/>
                    <a:pt x="2590800" y="526626"/>
                    <a:pt x="2519680" y="463973"/>
                  </a:cubicBezTo>
                  <a:cubicBezTo>
                    <a:pt x="2448560" y="401320"/>
                    <a:pt x="2311400" y="308186"/>
                    <a:pt x="2245360" y="270933"/>
                  </a:cubicBezTo>
                  <a:cubicBezTo>
                    <a:pt x="2179320" y="233680"/>
                    <a:pt x="2223347" y="235373"/>
                    <a:pt x="2123440" y="240453"/>
                  </a:cubicBezTo>
                  <a:cubicBezTo>
                    <a:pt x="2023533" y="245533"/>
                    <a:pt x="1838960" y="313266"/>
                    <a:pt x="1645920" y="301413"/>
                  </a:cubicBezTo>
                  <a:cubicBezTo>
                    <a:pt x="1452880" y="289560"/>
                    <a:pt x="1159933" y="211666"/>
                    <a:pt x="965200" y="169333"/>
                  </a:cubicBezTo>
                  <a:cubicBezTo>
                    <a:pt x="770467" y="127000"/>
                    <a:pt x="590973" y="74506"/>
                    <a:pt x="477520" y="47413"/>
                  </a:cubicBezTo>
                  <a:cubicBezTo>
                    <a:pt x="364067" y="20320"/>
                    <a:pt x="364067" y="0"/>
                    <a:pt x="284480" y="6773"/>
                  </a:cubicBezTo>
                  <a:cubicBezTo>
                    <a:pt x="204893" y="13546"/>
                    <a:pt x="102446" y="50799"/>
                    <a:pt x="0" y="88053"/>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Freeform 58"/>
            <p:cNvSpPr/>
            <p:nvPr/>
          </p:nvSpPr>
          <p:spPr>
            <a:xfrm>
              <a:off x="762000" y="3286760"/>
              <a:ext cx="1341120" cy="651933"/>
            </a:xfrm>
            <a:custGeom>
              <a:avLst/>
              <a:gdLst>
                <a:gd name="connsiteX0" fmla="*/ 1341120 w 1341120"/>
                <a:gd name="connsiteY0" fmla="*/ 15240 h 651933"/>
                <a:gd name="connsiteX1" fmla="*/ 1178560 w 1341120"/>
                <a:gd name="connsiteY1" fmla="*/ 66040 h 651933"/>
                <a:gd name="connsiteX2" fmla="*/ 975360 w 1341120"/>
                <a:gd name="connsiteY2" fmla="*/ 411480 h 651933"/>
                <a:gd name="connsiteX3" fmla="*/ 751840 w 1341120"/>
                <a:gd name="connsiteY3" fmla="*/ 574040 h 651933"/>
                <a:gd name="connsiteX4" fmla="*/ 345440 w 1341120"/>
                <a:gd name="connsiteY4" fmla="*/ 645160 h 651933"/>
                <a:gd name="connsiteX5" fmla="*/ 0 w 1341120"/>
                <a:gd name="connsiteY5" fmla="*/ 533400 h 65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1120" h="651933">
                  <a:moveTo>
                    <a:pt x="1341120" y="15240"/>
                  </a:moveTo>
                  <a:cubicBezTo>
                    <a:pt x="1290320" y="7620"/>
                    <a:pt x="1239520" y="0"/>
                    <a:pt x="1178560" y="66040"/>
                  </a:cubicBezTo>
                  <a:cubicBezTo>
                    <a:pt x="1117600" y="132080"/>
                    <a:pt x="1046480" y="326813"/>
                    <a:pt x="975360" y="411480"/>
                  </a:cubicBezTo>
                  <a:cubicBezTo>
                    <a:pt x="904240" y="496147"/>
                    <a:pt x="856827" y="535093"/>
                    <a:pt x="751840" y="574040"/>
                  </a:cubicBezTo>
                  <a:cubicBezTo>
                    <a:pt x="646853" y="612987"/>
                    <a:pt x="470747" y="651933"/>
                    <a:pt x="345440" y="645160"/>
                  </a:cubicBezTo>
                  <a:cubicBezTo>
                    <a:pt x="220133" y="638387"/>
                    <a:pt x="110066" y="585893"/>
                    <a:pt x="0" y="533400"/>
                  </a:cubicBezTo>
                </a:path>
              </a:pathLst>
            </a:custGeom>
            <a:ln w="63500">
              <a:solidFill>
                <a:srgbClr val="22518A"/>
              </a:solidFill>
              <a:prstDash val="sysDot"/>
              <a:tailEnd type="triangle"/>
            </a:ln>
            <a:effectLst>
              <a:outerShdw dist="50800" dir="10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 name="Group 41"/>
          <p:cNvGrpSpPr/>
          <p:nvPr/>
        </p:nvGrpSpPr>
        <p:grpSpPr>
          <a:xfrm>
            <a:off x="484414" y="3581400"/>
            <a:ext cx="1725386" cy="533400"/>
            <a:chOff x="484414" y="3581400"/>
            <a:chExt cx="1725386" cy="533400"/>
          </a:xfrm>
        </p:grpSpPr>
        <p:sp>
          <p:nvSpPr>
            <p:cNvPr id="54" name="Freeform 53"/>
            <p:cNvSpPr/>
            <p:nvPr/>
          </p:nvSpPr>
          <p:spPr>
            <a:xfrm>
              <a:off x="484414" y="3581400"/>
              <a:ext cx="1725386" cy="533400"/>
            </a:xfrm>
            <a:custGeom>
              <a:avLst/>
              <a:gdLst>
                <a:gd name="connsiteX0" fmla="*/ 1918608 w 1994808"/>
                <a:gd name="connsiteY0" fmla="*/ 756556 h 759277"/>
                <a:gd name="connsiteX1" fmla="*/ 1706336 w 1994808"/>
                <a:gd name="connsiteY1" fmla="*/ 674914 h 759277"/>
                <a:gd name="connsiteX2" fmla="*/ 1494065 w 1994808"/>
                <a:gd name="connsiteY2" fmla="*/ 658585 h 759277"/>
                <a:gd name="connsiteX3" fmla="*/ 1102179 w 1994808"/>
                <a:gd name="connsiteY3" fmla="*/ 674914 h 759277"/>
                <a:gd name="connsiteX4" fmla="*/ 955222 w 1994808"/>
                <a:gd name="connsiteY4" fmla="*/ 658585 h 759277"/>
                <a:gd name="connsiteX5" fmla="*/ 742951 w 1994808"/>
                <a:gd name="connsiteY5" fmla="*/ 625928 h 759277"/>
                <a:gd name="connsiteX6" fmla="*/ 547008 w 1994808"/>
                <a:gd name="connsiteY6" fmla="*/ 527956 h 759277"/>
                <a:gd name="connsiteX7" fmla="*/ 400051 w 1994808"/>
                <a:gd name="connsiteY7" fmla="*/ 511628 h 759277"/>
                <a:gd name="connsiteX8" fmla="*/ 171451 w 1994808"/>
                <a:gd name="connsiteY8" fmla="*/ 446314 h 759277"/>
                <a:gd name="connsiteX9" fmla="*/ 24493 w 1994808"/>
                <a:gd name="connsiteY9" fmla="*/ 397328 h 759277"/>
                <a:gd name="connsiteX10" fmla="*/ 24493 w 1994808"/>
                <a:gd name="connsiteY10" fmla="*/ 152399 h 759277"/>
                <a:gd name="connsiteX11" fmla="*/ 40822 w 1994808"/>
                <a:gd name="connsiteY11" fmla="*/ 21771 h 759277"/>
                <a:gd name="connsiteX12" fmla="*/ 253093 w 1994808"/>
                <a:gd name="connsiteY12" fmla="*/ 70756 h 759277"/>
                <a:gd name="connsiteX13" fmla="*/ 661308 w 1994808"/>
                <a:gd name="connsiteY13" fmla="*/ 21771 h 759277"/>
                <a:gd name="connsiteX14" fmla="*/ 1216479 w 1994808"/>
                <a:gd name="connsiteY14" fmla="*/ 201385 h 759277"/>
                <a:gd name="connsiteX15" fmla="*/ 1706336 w 1994808"/>
                <a:gd name="connsiteY15" fmla="*/ 168728 h 759277"/>
                <a:gd name="connsiteX16" fmla="*/ 1853293 w 1994808"/>
                <a:gd name="connsiteY16" fmla="*/ 119742 h 759277"/>
                <a:gd name="connsiteX17" fmla="*/ 1918608 w 1994808"/>
                <a:gd name="connsiteY17" fmla="*/ 119742 h 759277"/>
                <a:gd name="connsiteX18" fmla="*/ 1983922 w 1994808"/>
                <a:gd name="connsiteY18" fmla="*/ 103414 h 759277"/>
                <a:gd name="connsiteX19" fmla="*/ 1983922 w 1994808"/>
                <a:gd name="connsiteY19" fmla="*/ 495299 h 759277"/>
                <a:gd name="connsiteX20" fmla="*/ 1967593 w 1994808"/>
                <a:gd name="connsiteY20" fmla="*/ 658585 h 759277"/>
                <a:gd name="connsiteX21" fmla="*/ 1918608 w 1994808"/>
                <a:gd name="connsiteY21" fmla="*/ 756556 h 75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4808" h="759277">
                  <a:moveTo>
                    <a:pt x="1918608" y="756556"/>
                  </a:moveTo>
                  <a:cubicBezTo>
                    <a:pt x="1875065" y="759277"/>
                    <a:pt x="1777093" y="691242"/>
                    <a:pt x="1706336" y="674914"/>
                  </a:cubicBezTo>
                  <a:cubicBezTo>
                    <a:pt x="1635579" y="658586"/>
                    <a:pt x="1594758" y="658585"/>
                    <a:pt x="1494065" y="658585"/>
                  </a:cubicBezTo>
                  <a:cubicBezTo>
                    <a:pt x="1393372" y="658585"/>
                    <a:pt x="1191986" y="674914"/>
                    <a:pt x="1102179" y="674914"/>
                  </a:cubicBezTo>
                  <a:cubicBezTo>
                    <a:pt x="1012372" y="674914"/>
                    <a:pt x="1015093" y="666749"/>
                    <a:pt x="955222" y="658585"/>
                  </a:cubicBezTo>
                  <a:cubicBezTo>
                    <a:pt x="895351" y="650421"/>
                    <a:pt x="810987" y="647700"/>
                    <a:pt x="742951" y="625928"/>
                  </a:cubicBezTo>
                  <a:cubicBezTo>
                    <a:pt x="674915" y="604156"/>
                    <a:pt x="604158" y="547006"/>
                    <a:pt x="547008" y="527956"/>
                  </a:cubicBezTo>
                  <a:cubicBezTo>
                    <a:pt x="489858" y="508906"/>
                    <a:pt x="462644" y="525235"/>
                    <a:pt x="400051" y="511628"/>
                  </a:cubicBezTo>
                  <a:cubicBezTo>
                    <a:pt x="337458" y="498021"/>
                    <a:pt x="234044" y="465364"/>
                    <a:pt x="171451" y="446314"/>
                  </a:cubicBezTo>
                  <a:cubicBezTo>
                    <a:pt x="108858" y="427264"/>
                    <a:pt x="48986" y="446314"/>
                    <a:pt x="24493" y="397328"/>
                  </a:cubicBezTo>
                  <a:cubicBezTo>
                    <a:pt x="0" y="348342"/>
                    <a:pt x="21772" y="214992"/>
                    <a:pt x="24493" y="152399"/>
                  </a:cubicBezTo>
                  <a:cubicBezTo>
                    <a:pt x="27214" y="89806"/>
                    <a:pt x="2722" y="35378"/>
                    <a:pt x="40822" y="21771"/>
                  </a:cubicBezTo>
                  <a:cubicBezTo>
                    <a:pt x="78922" y="8164"/>
                    <a:pt x="149679" y="70756"/>
                    <a:pt x="253093" y="70756"/>
                  </a:cubicBezTo>
                  <a:cubicBezTo>
                    <a:pt x="356507" y="70756"/>
                    <a:pt x="500744" y="0"/>
                    <a:pt x="661308" y="21771"/>
                  </a:cubicBezTo>
                  <a:cubicBezTo>
                    <a:pt x="821872" y="43542"/>
                    <a:pt x="1042308" y="176892"/>
                    <a:pt x="1216479" y="201385"/>
                  </a:cubicBezTo>
                  <a:cubicBezTo>
                    <a:pt x="1390650" y="225878"/>
                    <a:pt x="1600200" y="182335"/>
                    <a:pt x="1706336" y="168728"/>
                  </a:cubicBezTo>
                  <a:cubicBezTo>
                    <a:pt x="1812472" y="155121"/>
                    <a:pt x="1817914" y="127906"/>
                    <a:pt x="1853293" y="119742"/>
                  </a:cubicBezTo>
                  <a:cubicBezTo>
                    <a:pt x="1888672" y="111578"/>
                    <a:pt x="1896837" y="122463"/>
                    <a:pt x="1918608" y="119742"/>
                  </a:cubicBezTo>
                  <a:cubicBezTo>
                    <a:pt x="1940380" y="117021"/>
                    <a:pt x="1973036" y="40821"/>
                    <a:pt x="1983922" y="103414"/>
                  </a:cubicBezTo>
                  <a:cubicBezTo>
                    <a:pt x="1994808" y="166007"/>
                    <a:pt x="1986643" y="402771"/>
                    <a:pt x="1983922" y="495299"/>
                  </a:cubicBezTo>
                  <a:cubicBezTo>
                    <a:pt x="1981201" y="587827"/>
                    <a:pt x="1978479" y="620485"/>
                    <a:pt x="1967593" y="658585"/>
                  </a:cubicBezTo>
                  <a:cubicBezTo>
                    <a:pt x="1956707" y="696685"/>
                    <a:pt x="1962151" y="753835"/>
                    <a:pt x="1918608" y="756556"/>
                  </a:cubicBezTo>
                  <a:close/>
                </a:path>
              </a:pathLst>
            </a:cu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14400" y="3657600"/>
              <a:ext cx="1063364" cy="384995"/>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grpSp>
      <p:grpSp>
        <p:nvGrpSpPr>
          <p:cNvPr id="7" name="Group 39"/>
          <p:cNvGrpSpPr/>
          <p:nvPr/>
        </p:nvGrpSpPr>
        <p:grpSpPr>
          <a:xfrm>
            <a:off x="460571" y="3118182"/>
            <a:ext cx="1711129" cy="631948"/>
            <a:chOff x="460571" y="3118182"/>
            <a:chExt cx="1711129" cy="631948"/>
          </a:xfrm>
        </p:grpSpPr>
        <p:sp>
          <p:nvSpPr>
            <p:cNvPr id="38" name="Freeform 37"/>
            <p:cNvSpPr/>
            <p:nvPr/>
          </p:nvSpPr>
          <p:spPr>
            <a:xfrm>
              <a:off x="460571" y="3118182"/>
              <a:ext cx="1711129" cy="631948"/>
            </a:xfrm>
            <a:custGeom>
              <a:avLst/>
              <a:gdLst>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0" fmla="*/ 1973035 w 2204356"/>
                <a:gd name="connsiteY0" fmla="*/ 174171 h 576943"/>
                <a:gd name="connsiteX1" fmla="*/ 1973035 w 2204356"/>
                <a:gd name="connsiteY1" fmla="*/ 468085 h 576943"/>
                <a:gd name="connsiteX2" fmla="*/ 1597478 w 2204356"/>
                <a:gd name="connsiteY2" fmla="*/ 566057 h 576943"/>
                <a:gd name="connsiteX3" fmla="*/ 1205592 w 2204356"/>
                <a:gd name="connsiteY3" fmla="*/ 533400 h 576943"/>
                <a:gd name="connsiteX4" fmla="*/ 911678 w 2204356"/>
                <a:gd name="connsiteY4" fmla="*/ 419100 h 576943"/>
                <a:gd name="connsiteX5" fmla="*/ 634092 w 2204356"/>
                <a:gd name="connsiteY5" fmla="*/ 451757 h 576943"/>
                <a:gd name="connsiteX6" fmla="*/ 274864 w 2204356"/>
                <a:gd name="connsiteY6" fmla="*/ 402771 h 576943"/>
                <a:gd name="connsiteX7" fmla="*/ 274864 w 2204356"/>
                <a:gd name="connsiteY7" fmla="*/ 288471 h 576943"/>
                <a:gd name="connsiteX8" fmla="*/ 274864 w 2204356"/>
                <a:gd name="connsiteY8" fmla="*/ 43543 h 576943"/>
                <a:gd name="connsiteX9" fmla="*/ 1924049 w 2204356"/>
                <a:gd name="connsiteY9" fmla="*/ 27214 h 576943"/>
                <a:gd name="connsiteX10" fmla="*/ 1956706 w 2204356"/>
                <a:gd name="connsiteY10" fmla="*/ 27214 h 576943"/>
                <a:gd name="connsiteX11" fmla="*/ 1973035 w 2204356"/>
                <a:gd name="connsiteY11" fmla="*/ 174171 h 576943"/>
                <a:gd name="connsiteX0" fmla="*/ 1758042 w 1989363"/>
                <a:gd name="connsiteY0" fmla="*/ 174171 h 576943"/>
                <a:gd name="connsiteX1" fmla="*/ 1758042 w 1989363"/>
                <a:gd name="connsiteY1" fmla="*/ 468085 h 576943"/>
                <a:gd name="connsiteX2" fmla="*/ 1382485 w 1989363"/>
                <a:gd name="connsiteY2" fmla="*/ 566057 h 576943"/>
                <a:gd name="connsiteX3" fmla="*/ 990599 w 1989363"/>
                <a:gd name="connsiteY3" fmla="*/ 533400 h 576943"/>
                <a:gd name="connsiteX4" fmla="*/ 696685 w 1989363"/>
                <a:gd name="connsiteY4" fmla="*/ 419100 h 576943"/>
                <a:gd name="connsiteX5" fmla="*/ 419099 w 1989363"/>
                <a:gd name="connsiteY5" fmla="*/ 451757 h 576943"/>
                <a:gd name="connsiteX6" fmla="*/ 59871 w 1989363"/>
                <a:gd name="connsiteY6" fmla="*/ 402771 h 576943"/>
                <a:gd name="connsiteX7" fmla="*/ 59871 w 1989363"/>
                <a:gd name="connsiteY7" fmla="*/ 288471 h 576943"/>
                <a:gd name="connsiteX8" fmla="*/ 59871 w 1989363"/>
                <a:gd name="connsiteY8" fmla="*/ 43543 h 576943"/>
                <a:gd name="connsiteX9" fmla="*/ 1709056 w 1989363"/>
                <a:gd name="connsiteY9" fmla="*/ 27214 h 576943"/>
                <a:gd name="connsiteX10" fmla="*/ 1741713 w 1989363"/>
                <a:gd name="connsiteY10" fmla="*/ 27214 h 576943"/>
                <a:gd name="connsiteX11" fmla="*/ 1758042 w 1989363"/>
                <a:gd name="connsiteY11" fmla="*/ 174171 h 576943"/>
                <a:gd name="connsiteX0" fmla="*/ 1758042 w 1989363"/>
                <a:gd name="connsiteY0" fmla="*/ 152976 h 555748"/>
                <a:gd name="connsiteX1" fmla="*/ 1758042 w 1989363"/>
                <a:gd name="connsiteY1" fmla="*/ 446890 h 555748"/>
                <a:gd name="connsiteX2" fmla="*/ 1382485 w 1989363"/>
                <a:gd name="connsiteY2" fmla="*/ 544862 h 555748"/>
                <a:gd name="connsiteX3" fmla="*/ 990599 w 1989363"/>
                <a:gd name="connsiteY3" fmla="*/ 512205 h 555748"/>
                <a:gd name="connsiteX4" fmla="*/ 696685 w 1989363"/>
                <a:gd name="connsiteY4" fmla="*/ 397905 h 555748"/>
                <a:gd name="connsiteX5" fmla="*/ 419099 w 1989363"/>
                <a:gd name="connsiteY5" fmla="*/ 430562 h 555748"/>
                <a:gd name="connsiteX6" fmla="*/ 59871 w 1989363"/>
                <a:gd name="connsiteY6" fmla="*/ 381576 h 555748"/>
                <a:gd name="connsiteX7" fmla="*/ 59871 w 1989363"/>
                <a:gd name="connsiteY7" fmla="*/ 267276 h 555748"/>
                <a:gd name="connsiteX8" fmla="*/ 59871 w 1989363"/>
                <a:gd name="connsiteY8" fmla="*/ 22348 h 555748"/>
                <a:gd name="connsiteX9" fmla="*/ 1709056 w 1989363"/>
                <a:gd name="connsiteY9" fmla="*/ 6019 h 555748"/>
                <a:gd name="connsiteX10" fmla="*/ 1741713 w 1989363"/>
                <a:gd name="connsiteY10" fmla="*/ 6019 h 555748"/>
                <a:gd name="connsiteX11" fmla="*/ 1758042 w 1989363"/>
                <a:gd name="connsiteY11" fmla="*/ 152976 h 5557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310819 h 860548"/>
                <a:gd name="connsiteX11" fmla="*/ 1758042 w 1989363"/>
                <a:gd name="connsiteY11" fmla="*/ 457776 h 860548"/>
                <a:gd name="connsiteX0" fmla="*/ 1758042 w 1989363"/>
                <a:gd name="connsiteY0" fmla="*/ 457776 h 860548"/>
                <a:gd name="connsiteX1" fmla="*/ 1758042 w 1989363"/>
                <a:gd name="connsiteY1" fmla="*/ 751690 h 860548"/>
                <a:gd name="connsiteX2" fmla="*/ 1382485 w 1989363"/>
                <a:gd name="connsiteY2" fmla="*/ 849662 h 860548"/>
                <a:gd name="connsiteX3" fmla="*/ 990599 w 1989363"/>
                <a:gd name="connsiteY3" fmla="*/ 817005 h 860548"/>
                <a:gd name="connsiteX4" fmla="*/ 696685 w 1989363"/>
                <a:gd name="connsiteY4" fmla="*/ 702705 h 860548"/>
                <a:gd name="connsiteX5" fmla="*/ 419099 w 1989363"/>
                <a:gd name="connsiteY5" fmla="*/ 735362 h 860548"/>
                <a:gd name="connsiteX6" fmla="*/ 59871 w 1989363"/>
                <a:gd name="connsiteY6" fmla="*/ 686376 h 860548"/>
                <a:gd name="connsiteX7" fmla="*/ 59871 w 1989363"/>
                <a:gd name="connsiteY7" fmla="*/ 572076 h 860548"/>
                <a:gd name="connsiteX8" fmla="*/ 59871 w 1989363"/>
                <a:gd name="connsiteY8" fmla="*/ 22348 h 860548"/>
                <a:gd name="connsiteX9" fmla="*/ 1709056 w 1989363"/>
                <a:gd name="connsiteY9" fmla="*/ 310819 h 860548"/>
                <a:gd name="connsiteX10" fmla="*/ 1741713 w 1989363"/>
                <a:gd name="connsiteY10" fmla="*/ 82219 h 860548"/>
                <a:gd name="connsiteX11" fmla="*/ 1758042 w 1989363"/>
                <a:gd name="connsiteY11" fmla="*/ 457776 h 860548"/>
                <a:gd name="connsiteX0" fmla="*/ 1758042 w 1989363"/>
                <a:gd name="connsiteY0" fmla="*/ 378278 h 781050"/>
                <a:gd name="connsiteX1" fmla="*/ 1758042 w 1989363"/>
                <a:gd name="connsiteY1" fmla="*/ 672192 h 781050"/>
                <a:gd name="connsiteX2" fmla="*/ 1382485 w 1989363"/>
                <a:gd name="connsiteY2" fmla="*/ 770164 h 781050"/>
                <a:gd name="connsiteX3" fmla="*/ 990599 w 1989363"/>
                <a:gd name="connsiteY3" fmla="*/ 737507 h 781050"/>
                <a:gd name="connsiteX4" fmla="*/ 696685 w 1989363"/>
                <a:gd name="connsiteY4" fmla="*/ 623207 h 781050"/>
                <a:gd name="connsiteX5" fmla="*/ 419099 w 1989363"/>
                <a:gd name="connsiteY5" fmla="*/ 655864 h 781050"/>
                <a:gd name="connsiteX6" fmla="*/ 59871 w 1989363"/>
                <a:gd name="connsiteY6" fmla="*/ 606878 h 781050"/>
                <a:gd name="connsiteX7" fmla="*/ 59871 w 1989363"/>
                <a:gd name="connsiteY7" fmla="*/ 492578 h 781050"/>
                <a:gd name="connsiteX8" fmla="*/ 59871 w 1989363"/>
                <a:gd name="connsiteY8" fmla="*/ 171450 h 781050"/>
                <a:gd name="connsiteX9" fmla="*/ 1709056 w 1989363"/>
                <a:gd name="connsiteY9" fmla="*/ 231321 h 781050"/>
                <a:gd name="connsiteX10" fmla="*/ 1741713 w 1989363"/>
                <a:gd name="connsiteY10" fmla="*/ 2721 h 781050"/>
                <a:gd name="connsiteX11" fmla="*/ 1758042 w 1989363"/>
                <a:gd name="connsiteY11" fmla="*/ 378278 h 781050"/>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992084"/>
                <a:gd name="connsiteY0" fmla="*/ 229176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10" fmla="*/ 1758042 w 1992084"/>
                <a:gd name="connsiteY10" fmla="*/ 229176 h 631948"/>
                <a:gd name="connsiteX0" fmla="*/ 1758042 w 1820635"/>
                <a:gd name="connsiteY0" fmla="*/ 229176 h 631948"/>
                <a:gd name="connsiteX1" fmla="*/ 1758042 w 1820635"/>
                <a:gd name="connsiteY1" fmla="*/ 523090 h 631948"/>
                <a:gd name="connsiteX2" fmla="*/ 1382485 w 1820635"/>
                <a:gd name="connsiteY2" fmla="*/ 621062 h 631948"/>
                <a:gd name="connsiteX3" fmla="*/ 990599 w 1820635"/>
                <a:gd name="connsiteY3" fmla="*/ 588405 h 631948"/>
                <a:gd name="connsiteX4" fmla="*/ 696685 w 1820635"/>
                <a:gd name="connsiteY4" fmla="*/ 474105 h 631948"/>
                <a:gd name="connsiteX5" fmla="*/ 419099 w 1820635"/>
                <a:gd name="connsiteY5" fmla="*/ 506762 h 631948"/>
                <a:gd name="connsiteX6" fmla="*/ 59871 w 1820635"/>
                <a:gd name="connsiteY6" fmla="*/ 457776 h 631948"/>
                <a:gd name="connsiteX7" fmla="*/ 59871 w 1820635"/>
                <a:gd name="connsiteY7" fmla="*/ 343476 h 631948"/>
                <a:gd name="connsiteX8" fmla="*/ 59871 w 1820635"/>
                <a:gd name="connsiteY8" fmla="*/ 22348 h 631948"/>
                <a:gd name="connsiteX9" fmla="*/ 1709056 w 1820635"/>
                <a:gd name="connsiteY9" fmla="*/ 82219 h 631948"/>
                <a:gd name="connsiteX10" fmla="*/ 1758042 w 1820635"/>
                <a:gd name="connsiteY10" fmla="*/ 229176 h 631948"/>
                <a:gd name="connsiteX0" fmla="*/ 1758042 w 1766206"/>
                <a:gd name="connsiteY0" fmla="*/ 229176 h 631948"/>
                <a:gd name="connsiteX1" fmla="*/ 1758042 w 1766206"/>
                <a:gd name="connsiteY1" fmla="*/ 523090 h 631948"/>
                <a:gd name="connsiteX2" fmla="*/ 1382485 w 1766206"/>
                <a:gd name="connsiteY2" fmla="*/ 621062 h 631948"/>
                <a:gd name="connsiteX3" fmla="*/ 990599 w 1766206"/>
                <a:gd name="connsiteY3" fmla="*/ 588405 h 631948"/>
                <a:gd name="connsiteX4" fmla="*/ 696685 w 1766206"/>
                <a:gd name="connsiteY4" fmla="*/ 474105 h 631948"/>
                <a:gd name="connsiteX5" fmla="*/ 419099 w 1766206"/>
                <a:gd name="connsiteY5" fmla="*/ 506762 h 631948"/>
                <a:gd name="connsiteX6" fmla="*/ 59871 w 1766206"/>
                <a:gd name="connsiteY6" fmla="*/ 457776 h 631948"/>
                <a:gd name="connsiteX7" fmla="*/ 59871 w 1766206"/>
                <a:gd name="connsiteY7" fmla="*/ 343476 h 631948"/>
                <a:gd name="connsiteX8" fmla="*/ 59871 w 1766206"/>
                <a:gd name="connsiteY8" fmla="*/ 22348 h 631948"/>
                <a:gd name="connsiteX9" fmla="*/ 1709056 w 1766206"/>
                <a:gd name="connsiteY9" fmla="*/ 82219 h 631948"/>
                <a:gd name="connsiteX10" fmla="*/ 1758042 w 1766206"/>
                <a:gd name="connsiteY10" fmla="*/ 229176 h 631948"/>
                <a:gd name="connsiteX0" fmla="*/ 1709056 w 1992084"/>
                <a:gd name="connsiteY0" fmla="*/ 82219 h 631948"/>
                <a:gd name="connsiteX1" fmla="*/ 1758042 w 1992084"/>
                <a:gd name="connsiteY1" fmla="*/ 523090 h 631948"/>
                <a:gd name="connsiteX2" fmla="*/ 1382485 w 1992084"/>
                <a:gd name="connsiteY2" fmla="*/ 621062 h 631948"/>
                <a:gd name="connsiteX3" fmla="*/ 990599 w 1992084"/>
                <a:gd name="connsiteY3" fmla="*/ 588405 h 631948"/>
                <a:gd name="connsiteX4" fmla="*/ 696685 w 1992084"/>
                <a:gd name="connsiteY4" fmla="*/ 474105 h 631948"/>
                <a:gd name="connsiteX5" fmla="*/ 419099 w 1992084"/>
                <a:gd name="connsiteY5" fmla="*/ 506762 h 631948"/>
                <a:gd name="connsiteX6" fmla="*/ 59871 w 1992084"/>
                <a:gd name="connsiteY6" fmla="*/ 457776 h 631948"/>
                <a:gd name="connsiteX7" fmla="*/ 59871 w 1992084"/>
                <a:gd name="connsiteY7" fmla="*/ 343476 h 631948"/>
                <a:gd name="connsiteX8" fmla="*/ 59871 w 1992084"/>
                <a:gd name="connsiteY8" fmla="*/ 22348 h 631948"/>
                <a:gd name="connsiteX9" fmla="*/ 1709056 w 1992084"/>
                <a:gd name="connsiteY9" fmla="*/ 82219 h 631948"/>
                <a:gd name="connsiteX0" fmla="*/ 1709056 w 1812470"/>
                <a:gd name="connsiteY0" fmla="*/ 82219 h 631948"/>
                <a:gd name="connsiteX1" fmla="*/ 1758042 w 1812470"/>
                <a:gd name="connsiteY1" fmla="*/ 523090 h 631948"/>
                <a:gd name="connsiteX2" fmla="*/ 1382485 w 1812470"/>
                <a:gd name="connsiteY2" fmla="*/ 621062 h 631948"/>
                <a:gd name="connsiteX3" fmla="*/ 990599 w 1812470"/>
                <a:gd name="connsiteY3" fmla="*/ 588405 h 631948"/>
                <a:gd name="connsiteX4" fmla="*/ 696685 w 1812470"/>
                <a:gd name="connsiteY4" fmla="*/ 474105 h 631948"/>
                <a:gd name="connsiteX5" fmla="*/ 419099 w 1812470"/>
                <a:gd name="connsiteY5" fmla="*/ 506762 h 631948"/>
                <a:gd name="connsiteX6" fmla="*/ 59871 w 1812470"/>
                <a:gd name="connsiteY6" fmla="*/ 457776 h 631948"/>
                <a:gd name="connsiteX7" fmla="*/ 59871 w 1812470"/>
                <a:gd name="connsiteY7" fmla="*/ 343476 h 631948"/>
                <a:gd name="connsiteX8" fmla="*/ 59871 w 1812470"/>
                <a:gd name="connsiteY8" fmla="*/ 22348 h 631948"/>
                <a:gd name="connsiteX9" fmla="*/ 1709056 w 1812470"/>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709056 w 1758042"/>
                <a:gd name="connsiteY0" fmla="*/ 82219 h 631948"/>
                <a:gd name="connsiteX1" fmla="*/ 1758042 w 1758042"/>
                <a:gd name="connsiteY1" fmla="*/ 523090 h 631948"/>
                <a:gd name="connsiteX2" fmla="*/ 1382485 w 1758042"/>
                <a:gd name="connsiteY2" fmla="*/ 621062 h 631948"/>
                <a:gd name="connsiteX3" fmla="*/ 990599 w 1758042"/>
                <a:gd name="connsiteY3" fmla="*/ 588405 h 631948"/>
                <a:gd name="connsiteX4" fmla="*/ 696685 w 1758042"/>
                <a:gd name="connsiteY4" fmla="*/ 474105 h 631948"/>
                <a:gd name="connsiteX5" fmla="*/ 419099 w 1758042"/>
                <a:gd name="connsiteY5" fmla="*/ 506762 h 631948"/>
                <a:gd name="connsiteX6" fmla="*/ 59871 w 1758042"/>
                <a:gd name="connsiteY6" fmla="*/ 457776 h 631948"/>
                <a:gd name="connsiteX7" fmla="*/ 59871 w 1758042"/>
                <a:gd name="connsiteY7" fmla="*/ 343476 h 631948"/>
                <a:gd name="connsiteX8" fmla="*/ 59871 w 1758042"/>
                <a:gd name="connsiteY8" fmla="*/ 22348 h 631948"/>
                <a:gd name="connsiteX9" fmla="*/ 1709056 w 1758042"/>
                <a:gd name="connsiteY9"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3434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 name="connsiteX0" fmla="*/ 1662143 w 1711129"/>
                <a:gd name="connsiteY0" fmla="*/ 82219 h 631948"/>
                <a:gd name="connsiteX1" fmla="*/ 1711129 w 1711129"/>
                <a:gd name="connsiteY1" fmla="*/ 523090 h 631948"/>
                <a:gd name="connsiteX2" fmla="*/ 1335572 w 1711129"/>
                <a:gd name="connsiteY2" fmla="*/ 621062 h 631948"/>
                <a:gd name="connsiteX3" fmla="*/ 943686 w 1711129"/>
                <a:gd name="connsiteY3" fmla="*/ 588405 h 631948"/>
                <a:gd name="connsiteX4" fmla="*/ 649772 w 1711129"/>
                <a:gd name="connsiteY4" fmla="*/ 474105 h 631948"/>
                <a:gd name="connsiteX5" fmla="*/ 372186 w 1711129"/>
                <a:gd name="connsiteY5" fmla="*/ 506762 h 631948"/>
                <a:gd name="connsiteX6" fmla="*/ 12958 w 1711129"/>
                <a:gd name="connsiteY6" fmla="*/ 495876 h 631948"/>
                <a:gd name="connsiteX7" fmla="*/ 12958 w 1711129"/>
                <a:gd name="connsiteY7" fmla="*/ 22348 h 631948"/>
                <a:gd name="connsiteX8" fmla="*/ 1662143 w 1711129"/>
                <a:gd name="connsiteY8" fmla="*/ 82219 h 631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29" h="631948">
                  <a:moveTo>
                    <a:pt x="1662143" y="82219"/>
                  </a:moveTo>
                  <a:cubicBezTo>
                    <a:pt x="1680742" y="328673"/>
                    <a:pt x="1705505" y="400482"/>
                    <a:pt x="1711129" y="523090"/>
                  </a:cubicBezTo>
                  <a:cubicBezTo>
                    <a:pt x="1512880" y="579086"/>
                    <a:pt x="1463479" y="610176"/>
                    <a:pt x="1335572" y="621062"/>
                  </a:cubicBezTo>
                  <a:cubicBezTo>
                    <a:pt x="1207665" y="631948"/>
                    <a:pt x="1057986" y="612898"/>
                    <a:pt x="943686" y="588405"/>
                  </a:cubicBezTo>
                  <a:cubicBezTo>
                    <a:pt x="829386" y="563912"/>
                    <a:pt x="745022" y="487712"/>
                    <a:pt x="649772" y="474105"/>
                  </a:cubicBezTo>
                  <a:cubicBezTo>
                    <a:pt x="554522" y="460498"/>
                    <a:pt x="478322" y="503134"/>
                    <a:pt x="372186" y="506762"/>
                  </a:cubicBezTo>
                  <a:cubicBezTo>
                    <a:pt x="266050" y="510391"/>
                    <a:pt x="211604" y="497889"/>
                    <a:pt x="12958" y="495876"/>
                  </a:cubicBezTo>
                  <a:cubicBezTo>
                    <a:pt x="12958" y="436005"/>
                    <a:pt x="0" y="204666"/>
                    <a:pt x="12958" y="22348"/>
                  </a:cubicBezTo>
                  <a:cubicBezTo>
                    <a:pt x="355443" y="0"/>
                    <a:pt x="1662143" y="82219"/>
                    <a:pt x="1662143" y="82219"/>
                  </a:cubicBezTo>
                  <a:close/>
                </a:path>
              </a:pathLst>
            </a:custGeom>
            <a:solidFill>
              <a:srgbClr val="FF33CC"/>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143000" y="32004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34" name="Freeform 33"/>
          <p:cNvSpPr/>
          <p:nvPr/>
        </p:nvSpPr>
        <p:spPr>
          <a:xfrm>
            <a:off x="3474720" y="3592068"/>
            <a:ext cx="1190244" cy="1293876"/>
          </a:xfrm>
          <a:custGeom>
            <a:avLst/>
            <a:gdLst>
              <a:gd name="connsiteX0" fmla="*/ 173736 w 1190244"/>
              <a:gd name="connsiteY0" fmla="*/ 10668 h 1293876"/>
              <a:gd name="connsiteX1" fmla="*/ 128016 w 1190244"/>
              <a:gd name="connsiteY1" fmla="*/ 65532 h 1293876"/>
              <a:gd name="connsiteX2" fmla="*/ 128016 w 1190244"/>
              <a:gd name="connsiteY2" fmla="*/ 220980 h 1293876"/>
              <a:gd name="connsiteX3" fmla="*/ 100584 w 1190244"/>
              <a:gd name="connsiteY3" fmla="*/ 275844 h 1293876"/>
              <a:gd name="connsiteX4" fmla="*/ 27432 w 1190244"/>
              <a:gd name="connsiteY4" fmla="*/ 284988 h 1293876"/>
              <a:gd name="connsiteX5" fmla="*/ 18288 w 1190244"/>
              <a:gd name="connsiteY5" fmla="*/ 504444 h 1293876"/>
              <a:gd name="connsiteX6" fmla="*/ 137160 w 1190244"/>
              <a:gd name="connsiteY6" fmla="*/ 632460 h 1293876"/>
              <a:gd name="connsiteX7" fmla="*/ 256032 w 1190244"/>
              <a:gd name="connsiteY7" fmla="*/ 778764 h 1293876"/>
              <a:gd name="connsiteX8" fmla="*/ 310896 w 1190244"/>
              <a:gd name="connsiteY8" fmla="*/ 806196 h 1293876"/>
              <a:gd name="connsiteX9" fmla="*/ 438912 w 1190244"/>
              <a:gd name="connsiteY9" fmla="*/ 806196 h 1293876"/>
              <a:gd name="connsiteX10" fmla="*/ 493776 w 1190244"/>
              <a:gd name="connsiteY10" fmla="*/ 961644 h 1293876"/>
              <a:gd name="connsiteX11" fmla="*/ 566928 w 1190244"/>
              <a:gd name="connsiteY11" fmla="*/ 1181100 h 1293876"/>
              <a:gd name="connsiteX12" fmla="*/ 630936 w 1190244"/>
              <a:gd name="connsiteY12" fmla="*/ 1263396 h 1293876"/>
              <a:gd name="connsiteX13" fmla="*/ 841248 w 1190244"/>
              <a:gd name="connsiteY13" fmla="*/ 1272540 h 1293876"/>
              <a:gd name="connsiteX14" fmla="*/ 1097280 w 1190244"/>
              <a:gd name="connsiteY14" fmla="*/ 1135380 h 1293876"/>
              <a:gd name="connsiteX15" fmla="*/ 1143000 w 1190244"/>
              <a:gd name="connsiteY15" fmla="*/ 1080516 h 1293876"/>
              <a:gd name="connsiteX16" fmla="*/ 1152144 w 1190244"/>
              <a:gd name="connsiteY16" fmla="*/ 970788 h 1293876"/>
              <a:gd name="connsiteX17" fmla="*/ 1188720 w 1190244"/>
              <a:gd name="connsiteY17" fmla="*/ 851916 h 1293876"/>
              <a:gd name="connsiteX18" fmla="*/ 1161288 w 1190244"/>
              <a:gd name="connsiteY18" fmla="*/ 815340 h 1293876"/>
              <a:gd name="connsiteX19" fmla="*/ 1069848 w 1190244"/>
              <a:gd name="connsiteY19" fmla="*/ 760476 h 1293876"/>
              <a:gd name="connsiteX20" fmla="*/ 1005840 w 1190244"/>
              <a:gd name="connsiteY20" fmla="*/ 605028 h 1293876"/>
              <a:gd name="connsiteX21" fmla="*/ 868680 w 1190244"/>
              <a:gd name="connsiteY21" fmla="*/ 522732 h 1293876"/>
              <a:gd name="connsiteX22" fmla="*/ 292608 w 1190244"/>
              <a:gd name="connsiteY22" fmla="*/ 129540 h 1293876"/>
              <a:gd name="connsiteX23" fmla="*/ 173736 w 1190244"/>
              <a:gd name="connsiteY23" fmla="*/ 10668 h 1293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90244" h="1293876">
                <a:moveTo>
                  <a:pt x="173736" y="10668"/>
                </a:moveTo>
                <a:cubicBezTo>
                  <a:pt x="146304" y="0"/>
                  <a:pt x="135636" y="30480"/>
                  <a:pt x="128016" y="65532"/>
                </a:cubicBezTo>
                <a:cubicBezTo>
                  <a:pt x="120396" y="100584"/>
                  <a:pt x="132588" y="185928"/>
                  <a:pt x="128016" y="220980"/>
                </a:cubicBezTo>
                <a:cubicBezTo>
                  <a:pt x="123444" y="256032"/>
                  <a:pt x="117348" y="265176"/>
                  <a:pt x="100584" y="275844"/>
                </a:cubicBezTo>
                <a:cubicBezTo>
                  <a:pt x="83820" y="286512"/>
                  <a:pt x="41148" y="246888"/>
                  <a:pt x="27432" y="284988"/>
                </a:cubicBezTo>
                <a:cubicBezTo>
                  <a:pt x="13716" y="323088"/>
                  <a:pt x="0" y="446532"/>
                  <a:pt x="18288" y="504444"/>
                </a:cubicBezTo>
                <a:cubicBezTo>
                  <a:pt x="36576" y="562356"/>
                  <a:pt x="97536" y="586740"/>
                  <a:pt x="137160" y="632460"/>
                </a:cubicBezTo>
                <a:cubicBezTo>
                  <a:pt x="176784" y="678180"/>
                  <a:pt x="227076" y="749808"/>
                  <a:pt x="256032" y="778764"/>
                </a:cubicBezTo>
                <a:cubicBezTo>
                  <a:pt x="284988" y="807720"/>
                  <a:pt x="280416" y="801624"/>
                  <a:pt x="310896" y="806196"/>
                </a:cubicBezTo>
                <a:cubicBezTo>
                  <a:pt x="341376" y="810768"/>
                  <a:pt x="408432" y="780288"/>
                  <a:pt x="438912" y="806196"/>
                </a:cubicBezTo>
                <a:cubicBezTo>
                  <a:pt x="469392" y="832104"/>
                  <a:pt x="472440" y="899160"/>
                  <a:pt x="493776" y="961644"/>
                </a:cubicBezTo>
                <a:cubicBezTo>
                  <a:pt x="515112" y="1024128"/>
                  <a:pt x="544068" y="1130808"/>
                  <a:pt x="566928" y="1181100"/>
                </a:cubicBezTo>
                <a:cubicBezTo>
                  <a:pt x="589788" y="1231392"/>
                  <a:pt x="585216" y="1248156"/>
                  <a:pt x="630936" y="1263396"/>
                </a:cubicBezTo>
                <a:cubicBezTo>
                  <a:pt x="676656" y="1278636"/>
                  <a:pt x="763524" y="1293876"/>
                  <a:pt x="841248" y="1272540"/>
                </a:cubicBezTo>
                <a:cubicBezTo>
                  <a:pt x="918972" y="1251204"/>
                  <a:pt x="1046988" y="1167384"/>
                  <a:pt x="1097280" y="1135380"/>
                </a:cubicBezTo>
                <a:cubicBezTo>
                  <a:pt x="1147572" y="1103376"/>
                  <a:pt x="1133856" y="1107948"/>
                  <a:pt x="1143000" y="1080516"/>
                </a:cubicBezTo>
                <a:cubicBezTo>
                  <a:pt x="1152144" y="1053084"/>
                  <a:pt x="1144524" y="1008888"/>
                  <a:pt x="1152144" y="970788"/>
                </a:cubicBezTo>
                <a:cubicBezTo>
                  <a:pt x="1159764" y="932688"/>
                  <a:pt x="1187196" y="877824"/>
                  <a:pt x="1188720" y="851916"/>
                </a:cubicBezTo>
                <a:cubicBezTo>
                  <a:pt x="1190244" y="826008"/>
                  <a:pt x="1181100" y="830580"/>
                  <a:pt x="1161288" y="815340"/>
                </a:cubicBezTo>
                <a:cubicBezTo>
                  <a:pt x="1141476" y="800100"/>
                  <a:pt x="1095756" y="795528"/>
                  <a:pt x="1069848" y="760476"/>
                </a:cubicBezTo>
                <a:cubicBezTo>
                  <a:pt x="1043940" y="725424"/>
                  <a:pt x="1039368" y="644652"/>
                  <a:pt x="1005840" y="605028"/>
                </a:cubicBezTo>
                <a:cubicBezTo>
                  <a:pt x="972312" y="565404"/>
                  <a:pt x="987552" y="601980"/>
                  <a:pt x="868680" y="522732"/>
                </a:cubicBezTo>
                <a:cubicBezTo>
                  <a:pt x="749808" y="443484"/>
                  <a:pt x="403860" y="217932"/>
                  <a:pt x="292608" y="129540"/>
                </a:cubicBezTo>
                <a:cubicBezTo>
                  <a:pt x="181356" y="41148"/>
                  <a:pt x="201168" y="21336"/>
                  <a:pt x="173736" y="106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5225143" y="3657600"/>
            <a:ext cx="742950" cy="1194707"/>
          </a:xfrm>
          <a:custGeom>
            <a:avLst/>
            <a:gdLst>
              <a:gd name="connsiteX0" fmla="*/ 130628 w 742950"/>
              <a:gd name="connsiteY0" fmla="*/ 48986 h 1194707"/>
              <a:gd name="connsiteX1" fmla="*/ 457200 w 742950"/>
              <a:gd name="connsiteY1" fmla="*/ 65314 h 1194707"/>
              <a:gd name="connsiteX2" fmla="*/ 636814 w 742950"/>
              <a:gd name="connsiteY2" fmla="*/ 130629 h 1194707"/>
              <a:gd name="connsiteX3" fmla="*/ 636814 w 742950"/>
              <a:gd name="connsiteY3" fmla="*/ 326571 h 1194707"/>
              <a:gd name="connsiteX4" fmla="*/ 620486 w 742950"/>
              <a:gd name="connsiteY4" fmla="*/ 489857 h 1194707"/>
              <a:gd name="connsiteX5" fmla="*/ 718457 w 742950"/>
              <a:gd name="connsiteY5" fmla="*/ 669471 h 1194707"/>
              <a:gd name="connsiteX6" fmla="*/ 734786 w 742950"/>
              <a:gd name="connsiteY6" fmla="*/ 783771 h 1194707"/>
              <a:gd name="connsiteX7" fmla="*/ 669471 w 742950"/>
              <a:gd name="connsiteY7" fmla="*/ 930729 h 1194707"/>
              <a:gd name="connsiteX8" fmla="*/ 620486 w 742950"/>
              <a:gd name="connsiteY8" fmla="*/ 1126671 h 1194707"/>
              <a:gd name="connsiteX9" fmla="*/ 555171 w 742950"/>
              <a:gd name="connsiteY9" fmla="*/ 1175657 h 1194707"/>
              <a:gd name="connsiteX10" fmla="*/ 391886 w 742950"/>
              <a:gd name="connsiteY10" fmla="*/ 1012371 h 1194707"/>
              <a:gd name="connsiteX11" fmla="*/ 114300 w 742950"/>
              <a:gd name="connsiteY11" fmla="*/ 751114 h 1194707"/>
              <a:gd name="connsiteX12" fmla="*/ 65314 w 742950"/>
              <a:gd name="connsiteY12" fmla="*/ 604157 h 1194707"/>
              <a:gd name="connsiteX13" fmla="*/ 0 w 742950"/>
              <a:gd name="connsiteY13" fmla="*/ 440871 h 1194707"/>
              <a:gd name="connsiteX14" fmla="*/ 65314 w 742950"/>
              <a:gd name="connsiteY14" fmla="*/ 359229 h 1194707"/>
              <a:gd name="connsiteX15" fmla="*/ 130628 w 742950"/>
              <a:gd name="connsiteY15" fmla="*/ 48986 h 119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2950" h="1194707">
                <a:moveTo>
                  <a:pt x="130628" y="48986"/>
                </a:moveTo>
                <a:cubicBezTo>
                  <a:pt x="195942" y="0"/>
                  <a:pt x="372836" y="51707"/>
                  <a:pt x="457200" y="65314"/>
                </a:cubicBezTo>
                <a:cubicBezTo>
                  <a:pt x="541564" y="78921"/>
                  <a:pt x="606878" y="87086"/>
                  <a:pt x="636814" y="130629"/>
                </a:cubicBezTo>
                <a:cubicBezTo>
                  <a:pt x="666750" y="174172"/>
                  <a:pt x="639535" y="266700"/>
                  <a:pt x="636814" y="326571"/>
                </a:cubicBezTo>
                <a:cubicBezTo>
                  <a:pt x="634093" y="386442"/>
                  <a:pt x="606879" y="432707"/>
                  <a:pt x="620486" y="489857"/>
                </a:cubicBezTo>
                <a:cubicBezTo>
                  <a:pt x="634093" y="547007"/>
                  <a:pt x="699407" y="620486"/>
                  <a:pt x="718457" y="669471"/>
                </a:cubicBezTo>
                <a:cubicBezTo>
                  <a:pt x="737507" y="718456"/>
                  <a:pt x="742950" y="740228"/>
                  <a:pt x="734786" y="783771"/>
                </a:cubicBezTo>
                <a:cubicBezTo>
                  <a:pt x="726622" y="827314"/>
                  <a:pt x="688521" y="873579"/>
                  <a:pt x="669471" y="930729"/>
                </a:cubicBezTo>
                <a:cubicBezTo>
                  <a:pt x="650421" y="987879"/>
                  <a:pt x="639536" y="1085850"/>
                  <a:pt x="620486" y="1126671"/>
                </a:cubicBezTo>
                <a:cubicBezTo>
                  <a:pt x="601436" y="1167492"/>
                  <a:pt x="593271" y="1194707"/>
                  <a:pt x="555171" y="1175657"/>
                </a:cubicBezTo>
                <a:cubicBezTo>
                  <a:pt x="517071" y="1156607"/>
                  <a:pt x="465365" y="1083128"/>
                  <a:pt x="391886" y="1012371"/>
                </a:cubicBezTo>
                <a:cubicBezTo>
                  <a:pt x="318407" y="941614"/>
                  <a:pt x="168729" y="819150"/>
                  <a:pt x="114300" y="751114"/>
                </a:cubicBezTo>
                <a:cubicBezTo>
                  <a:pt x="59871" y="683078"/>
                  <a:pt x="84364" y="655864"/>
                  <a:pt x="65314" y="604157"/>
                </a:cubicBezTo>
                <a:cubicBezTo>
                  <a:pt x="46264" y="552450"/>
                  <a:pt x="0" y="481692"/>
                  <a:pt x="0" y="440871"/>
                </a:cubicBezTo>
                <a:cubicBezTo>
                  <a:pt x="0" y="400050"/>
                  <a:pt x="43543" y="429986"/>
                  <a:pt x="65314" y="359229"/>
                </a:cubicBezTo>
                <a:cubicBezTo>
                  <a:pt x="87085" y="288472"/>
                  <a:pt x="65314" y="97972"/>
                  <a:pt x="130628" y="489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2" name="TextBox 31"/>
          <p:cNvSpPr txBox="1"/>
          <p:nvPr/>
        </p:nvSpPr>
        <p:spPr>
          <a:xfrm>
            <a:off x="0" y="83820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useBgFill="1">
        <p:nvSpPr>
          <p:cNvPr id="33" name="TextBox 32"/>
          <p:cNvSpPr txBox="1"/>
          <p:nvPr/>
        </p:nvSpPr>
        <p:spPr>
          <a:xfrm>
            <a:off x="0" y="0"/>
            <a:ext cx="9144000" cy="707886"/>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p:txBody>
      </p:sp>
      <p:sp>
        <p:nvSpPr>
          <p:cNvPr id="45" name="Rectangle 44"/>
          <p:cNvSpPr/>
          <p:nvPr/>
        </p:nvSpPr>
        <p:spPr>
          <a:xfrm>
            <a:off x="1676400" y="2895600"/>
            <a:ext cx="30480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1"/>
          <p:cNvPicPr>
            <a:picLocks noChangeAspect="1" noChangeArrowheads="1"/>
          </p:cNvPicPr>
          <p:nvPr/>
        </p:nvPicPr>
        <p:blipFill>
          <a:blip r:embed="rId3"/>
          <a:srcRect r="1611" b="26906"/>
          <a:stretch>
            <a:fillRect/>
          </a:stretch>
        </p:blipFill>
        <p:spPr bwMode="auto">
          <a:xfrm>
            <a:off x="0" y="914400"/>
            <a:ext cx="9188878" cy="5943600"/>
          </a:xfrm>
          <a:prstGeom prst="rect">
            <a:avLst/>
          </a:prstGeom>
          <a:noFill/>
          <a:ln w="9525">
            <a:noFill/>
            <a:miter lim="800000"/>
            <a:headEnd/>
            <a:tailEnd/>
          </a:ln>
          <a:effectLst/>
        </p:spPr>
      </p:pic>
      <p:sp>
        <p:nvSpPr>
          <p:cNvPr id="31" name="Freeform 30"/>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500"/>
                                  </p:stCondLst>
                                  <p:childTnLst>
                                    <p:animScale>
                                      <p:cBhvr>
                                        <p:cTn id="6" dur="1000" fill="hold"/>
                                        <p:tgtEl>
                                          <p:spTgt spid="45"/>
                                        </p:tgtEl>
                                      </p:cBhvr>
                                      <p:by x="150000" y="150000"/>
                                    </p:animScale>
                                  </p:childTnLst>
                                </p:cTn>
                              </p:par>
                              <p:par>
                                <p:cTn id="7" presetID="63" presetClass="path" presetSubtype="0" accel="50000" decel="50000" fill="hold" grpId="1" nodeType="withEffect">
                                  <p:stCondLst>
                                    <p:cond delay="500"/>
                                  </p:stCondLst>
                                  <p:childTnLst>
                                    <p:animMotion origin="layout" path="M 0 4.44444E-6 L 0.125 4.44444E-6 " pathEditMode="relative" rAng="0" ptsTypes="AA">
                                      <p:cBhvr>
                                        <p:cTn id="8" dur="1000" fill="hold"/>
                                        <p:tgtEl>
                                          <p:spTgt spid="45"/>
                                        </p:tgtEl>
                                        <p:attrNameLst>
                                          <p:attrName>ppt_x</p:attrName>
                                          <p:attrName>ppt_y</p:attrName>
                                        </p:attrNameLst>
                                      </p:cBhvr>
                                      <p:rCtr x="63" y="0"/>
                                    </p:animMotion>
                                  </p:childTnLst>
                                </p:cTn>
                              </p:par>
                              <p:par>
                                <p:cTn id="9" presetID="10" presetClass="entr" presetSubtype="0" fill="hold" nodeType="withEffect">
                                  <p:stCondLst>
                                    <p:cond delay="50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1000"/>
                                        <p:tgtEl>
                                          <p:spTgt spid="30"/>
                                        </p:tgtEl>
                                      </p:cBhvr>
                                    </p:animEffect>
                                  </p:childTnLst>
                                </p:cTn>
                              </p:par>
                              <p:par>
                                <p:cTn id="12" presetID="47" presetClass="exit" presetSubtype="0" fill="hold" grpId="0" nodeType="withEffect">
                                  <p:stCondLst>
                                    <p:cond delay="50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44"/>
                                        </p:tgtEl>
                                      </p:cBhvr>
                                    </p:animEffect>
                                    <p:set>
                                      <p:cBhvr>
                                        <p:cTn id="19" dur="1" fill="hold">
                                          <p:stCondLst>
                                            <p:cond delay="999"/>
                                          </p:stCondLst>
                                        </p:cTn>
                                        <p:tgtEl>
                                          <p:spTgt spid="44"/>
                                        </p:tgtEl>
                                        <p:attrNameLst>
                                          <p:attrName>style.visibility</p:attrName>
                                        </p:attrNameLst>
                                      </p:cBhvr>
                                      <p:to>
                                        <p:strVal val="hidden"/>
                                      </p:to>
                                    </p:set>
                                  </p:childTnLst>
                                </p:cTn>
                              </p:par>
                              <p:par>
                                <p:cTn id="20" presetID="42" presetClass="entr" presetSubtype="0" fill="hold" grpId="0" nodeType="with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up)">
                                      <p:cBhvr>
                                        <p:cTn id="2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32" grpId="0" animBg="1"/>
      <p:bldP spid="33" grpId="0" animBg="1"/>
      <p:bldP spid="45" grpId="0" animBg="1"/>
      <p:bldP spid="45" grpId="1" animBg="1"/>
      <p:bldP spid="31"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1"/>
          <p:cNvPicPr>
            <a:picLocks noChangeAspect="1" noChangeArrowheads="1"/>
          </p:cNvPicPr>
          <p:nvPr/>
        </p:nvPicPr>
        <p:blipFill>
          <a:blip r:embed="rId3"/>
          <a:srcRect r="1611" b="26906"/>
          <a:stretch>
            <a:fillRect/>
          </a:stretch>
        </p:blipFill>
        <p:spPr bwMode="auto">
          <a:xfrm>
            <a:off x="0" y="914400"/>
            <a:ext cx="9188878" cy="5943600"/>
          </a:xfrm>
          <a:prstGeom prst="rect">
            <a:avLst/>
          </a:prstGeom>
          <a:noFill/>
          <a:ln w="9525">
            <a:noFill/>
            <a:miter lim="800000"/>
            <a:headEnd/>
            <a:tailEnd/>
          </a:ln>
          <a:effectLst/>
        </p:spPr>
      </p:pic>
      <p:grpSp>
        <p:nvGrpSpPr>
          <p:cNvPr id="68" name="Group 50"/>
          <p:cNvGrpSpPr/>
          <p:nvPr/>
        </p:nvGrpSpPr>
        <p:grpSpPr>
          <a:xfrm>
            <a:off x="-228600" y="838200"/>
            <a:ext cx="2438400" cy="4572000"/>
            <a:chOff x="-228600" y="838200"/>
            <a:chExt cx="2438400" cy="4572000"/>
          </a:xfrm>
        </p:grpSpPr>
        <p:sp>
          <p:nvSpPr>
            <p:cNvPr id="69" name="Freeform 68"/>
            <p:cNvSpPr/>
            <p:nvPr/>
          </p:nvSpPr>
          <p:spPr>
            <a:xfrm>
              <a:off x="-228600" y="838200"/>
              <a:ext cx="2438400" cy="4572000"/>
            </a:xfrm>
            <a:custGeom>
              <a:avLst/>
              <a:gdLst>
                <a:gd name="connsiteX0" fmla="*/ 1518920 w 1935480"/>
                <a:gd name="connsiteY0" fmla="*/ 3573780 h 3944620"/>
                <a:gd name="connsiteX1" fmla="*/ 1336040 w 1935480"/>
                <a:gd name="connsiteY1" fmla="*/ 3467100 h 3944620"/>
                <a:gd name="connsiteX2" fmla="*/ 1137920 w 1935480"/>
                <a:gd name="connsiteY2" fmla="*/ 3299460 h 3944620"/>
                <a:gd name="connsiteX3" fmla="*/ 1076960 w 1935480"/>
                <a:gd name="connsiteY3" fmla="*/ 3360420 h 3944620"/>
                <a:gd name="connsiteX4" fmla="*/ 817880 w 1935480"/>
                <a:gd name="connsiteY4" fmla="*/ 3299460 h 3944620"/>
                <a:gd name="connsiteX5" fmla="*/ 695960 w 1935480"/>
                <a:gd name="connsiteY5" fmla="*/ 3375660 h 3944620"/>
                <a:gd name="connsiteX6" fmla="*/ 558800 w 1935480"/>
                <a:gd name="connsiteY6" fmla="*/ 3375660 h 3944620"/>
                <a:gd name="connsiteX7" fmla="*/ 452120 w 1935480"/>
                <a:gd name="connsiteY7" fmla="*/ 3375660 h 3944620"/>
                <a:gd name="connsiteX8" fmla="*/ 299720 w 1935480"/>
                <a:gd name="connsiteY8" fmla="*/ 3451860 h 3944620"/>
                <a:gd name="connsiteX9" fmla="*/ 269240 w 1935480"/>
                <a:gd name="connsiteY9" fmla="*/ 3451860 h 3944620"/>
                <a:gd name="connsiteX10" fmla="*/ 238760 w 1935480"/>
                <a:gd name="connsiteY10" fmla="*/ 495300 h 3944620"/>
                <a:gd name="connsiteX11" fmla="*/ 1701800 w 1935480"/>
                <a:gd name="connsiteY11" fmla="*/ 480060 h 3944620"/>
                <a:gd name="connsiteX12" fmla="*/ 1640840 w 1935480"/>
                <a:gd name="connsiteY12" fmla="*/ 937260 h 3944620"/>
                <a:gd name="connsiteX13" fmla="*/ 1717040 w 1935480"/>
                <a:gd name="connsiteY13" fmla="*/ 1668780 h 3944620"/>
                <a:gd name="connsiteX14" fmla="*/ 1701800 w 1935480"/>
                <a:gd name="connsiteY14" fmla="*/ 2522220 h 3944620"/>
                <a:gd name="connsiteX15" fmla="*/ 1625600 w 193548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573780 h 3944620"/>
                <a:gd name="connsiteX1" fmla="*/ 1336040 w 1727200"/>
                <a:gd name="connsiteY1" fmla="*/ 3467100 h 3944620"/>
                <a:gd name="connsiteX2" fmla="*/ 1137920 w 1727200"/>
                <a:gd name="connsiteY2" fmla="*/ 3299460 h 3944620"/>
                <a:gd name="connsiteX3" fmla="*/ 1076960 w 1727200"/>
                <a:gd name="connsiteY3" fmla="*/ 3360420 h 3944620"/>
                <a:gd name="connsiteX4" fmla="*/ 817880 w 1727200"/>
                <a:gd name="connsiteY4" fmla="*/ 3299460 h 3944620"/>
                <a:gd name="connsiteX5" fmla="*/ 695960 w 1727200"/>
                <a:gd name="connsiteY5" fmla="*/ 3375660 h 3944620"/>
                <a:gd name="connsiteX6" fmla="*/ 558800 w 1727200"/>
                <a:gd name="connsiteY6" fmla="*/ 3375660 h 3944620"/>
                <a:gd name="connsiteX7" fmla="*/ 452120 w 1727200"/>
                <a:gd name="connsiteY7" fmla="*/ 3375660 h 3944620"/>
                <a:gd name="connsiteX8" fmla="*/ 299720 w 1727200"/>
                <a:gd name="connsiteY8" fmla="*/ 3451860 h 3944620"/>
                <a:gd name="connsiteX9" fmla="*/ 269240 w 1727200"/>
                <a:gd name="connsiteY9" fmla="*/ 3451860 h 3944620"/>
                <a:gd name="connsiteX10" fmla="*/ 238760 w 1727200"/>
                <a:gd name="connsiteY10" fmla="*/ 495300 h 3944620"/>
                <a:gd name="connsiteX11" fmla="*/ 1701800 w 1727200"/>
                <a:gd name="connsiteY11" fmla="*/ 480060 h 3944620"/>
                <a:gd name="connsiteX12" fmla="*/ 1640840 w 1727200"/>
                <a:gd name="connsiteY12" fmla="*/ 937260 h 3944620"/>
                <a:gd name="connsiteX13" fmla="*/ 1717040 w 1727200"/>
                <a:gd name="connsiteY13" fmla="*/ 1668780 h 3944620"/>
                <a:gd name="connsiteX14" fmla="*/ 1701800 w 1727200"/>
                <a:gd name="connsiteY14" fmla="*/ 2522220 h 3944620"/>
                <a:gd name="connsiteX15" fmla="*/ 1625600 w 1727200"/>
                <a:gd name="connsiteY15" fmla="*/ 3634740 h 3944620"/>
                <a:gd name="connsiteX0" fmla="*/ 1518920 w 1727200"/>
                <a:gd name="connsiteY0" fmla="*/ 3093720 h 3464560"/>
                <a:gd name="connsiteX1" fmla="*/ 1336040 w 1727200"/>
                <a:gd name="connsiteY1" fmla="*/ 2987040 h 3464560"/>
                <a:gd name="connsiteX2" fmla="*/ 1137920 w 1727200"/>
                <a:gd name="connsiteY2" fmla="*/ 2819400 h 3464560"/>
                <a:gd name="connsiteX3" fmla="*/ 1076960 w 1727200"/>
                <a:gd name="connsiteY3" fmla="*/ 2880360 h 3464560"/>
                <a:gd name="connsiteX4" fmla="*/ 817880 w 1727200"/>
                <a:gd name="connsiteY4" fmla="*/ 2819400 h 3464560"/>
                <a:gd name="connsiteX5" fmla="*/ 695960 w 1727200"/>
                <a:gd name="connsiteY5" fmla="*/ 2895600 h 3464560"/>
                <a:gd name="connsiteX6" fmla="*/ 558800 w 1727200"/>
                <a:gd name="connsiteY6" fmla="*/ 2895600 h 3464560"/>
                <a:gd name="connsiteX7" fmla="*/ 452120 w 1727200"/>
                <a:gd name="connsiteY7" fmla="*/ 2895600 h 3464560"/>
                <a:gd name="connsiteX8" fmla="*/ 299720 w 1727200"/>
                <a:gd name="connsiteY8" fmla="*/ 2971800 h 3464560"/>
                <a:gd name="connsiteX9" fmla="*/ 269240 w 1727200"/>
                <a:gd name="connsiteY9" fmla="*/ 2971800 h 3464560"/>
                <a:gd name="connsiteX10" fmla="*/ 238760 w 1727200"/>
                <a:gd name="connsiteY10" fmla="*/ 15240 h 3464560"/>
                <a:gd name="connsiteX11" fmla="*/ 1701800 w 1727200"/>
                <a:gd name="connsiteY11" fmla="*/ 0 h 3464560"/>
                <a:gd name="connsiteX12" fmla="*/ 1640840 w 1727200"/>
                <a:gd name="connsiteY12" fmla="*/ 457200 h 3464560"/>
                <a:gd name="connsiteX13" fmla="*/ 1717040 w 1727200"/>
                <a:gd name="connsiteY13" fmla="*/ 1188720 h 3464560"/>
                <a:gd name="connsiteX14" fmla="*/ 1701800 w 1727200"/>
                <a:gd name="connsiteY14" fmla="*/ 2042160 h 3464560"/>
                <a:gd name="connsiteX15" fmla="*/ 1625600 w 1727200"/>
                <a:gd name="connsiteY15" fmla="*/ 3154680 h 3464560"/>
                <a:gd name="connsiteX0" fmla="*/ 1366520 w 1574800"/>
                <a:gd name="connsiteY0" fmla="*/ 3093720 h 3464560"/>
                <a:gd name="connsiteX1" fmla="*/ 1183640 w 1574800"/>
                <a:gd name="connsiteY1" fmla="*/ 2987040 h 3464560"/>
                <a:gd name="connsiteX2" fmla="*/ 985520 w 1574800"/>
                <a:gd name="connsiteY2" fmla="*/ 2819400 h 3464560"/>
                <a:gd name="connsiteX3" fmla="*/ 924560 w 1574800"/>
                <a:gd name="connsiteY3" fmla="*/ 2880360 h 3464560"/>
                <a:gd name="connsiteX4" fmla="*/ 665480 w 1574800"/>
                <a:gd name="connsiteY4" fmla="*/ 2819400 h 3464560"/>
                <a:gd name="connsiteX5" fmla="*/ 543560 w 1574800"/>
                <a:gd name="connsiteY5" fmla="*/ 2895600 h 3464560"/>
                <a:gd name="connsiteX6" fmla="*/ 406400 w 1574800"/>
                <a:gd name="connsiteY6" fmla="*/ 2895600 h 3464560"/>
                <a:gd name="connsiteX7" fmla="*/ 299720 w 1574800"/>
                <a:gd name="connsiteY7" fmla="*/ 2895600 h 3464560"/>
                <a:gd name="connsiteX8" fmla="*/ 147320 w 1574800"/>
                <a:gd name="connsiteY8" fmla="*/ 2971800 h 3464560"/>
                <a:gd name="connsiteX9" fmla="*/ 116840 w 1574800"/>
                <a:gd name="connsiteY9" fmla="*/ 2971800 h 3464560"/>
                <a:gd name="connsiteX10" fmla="*/ 86360 w 1574800"/>
                <a:gd name="connsiteY10" fmla="*/ 15240 h 3464560"/>
                <a:gd name="connsiteX11" fmla="*/ 1549400 w 1574800"/>
                <a:gd name="connsiteY11" fmla="*/ 0 h 3464560"/>
                <a:gd name="connsiteX12" fmla="*/ 1488440 w 1574800"/>
                <a:gd name="connsiteY12" fmla="*/ 457200 h 3464560"/>
                <a:gd name="connsiteX13" fmla="*/ 1564640 w 1574800"/>
                <a:gd name="connsiteY13" fmla="*/ 1188720 h 3464560"/>
                <a:gd name="connsiteX14" fmla="*/ 1549400 w 1574800"/>
                <a:gd name="connsiteY14" fmla="*/ 2042160 h 3464560"/>
                <a:gd name="connsiteX15" fmla="*/ 1473200 w 1574800"/>
                <a:gd name="connsiteY15" fmla="*/ 3154680 h 3464560"/>
                <a:gd name="connsiteX0" fmla="*/ 1366520 w 1574800"/>
                <a:gd name="connsiteY0" fmla="*/ 3093720 h 3154680"/>
                <a:gd name="connsiteX1" fmla="*/ 1183640 w 1574800"/>
                <a:gd name="connsiteY1" fmla="*/ 2987040 h 3154680"/>
                <a:gd name="connsiteX2" fmla="*/ 985520 w 1574800"/>
                <a:gd name="connsiteY2" fmla="*/ 2819400 h 3154680"/>
                <a:gd name="connsiteX3" fmla="*/ 924560 w 1574800"/>
                <a:gd name="connsiteY3" fmla="*/ 2880360 h 3154680"/>
                <a:gd name="connsiteX4" fmla="*/ 665480 w 1574800"/>
                <a:gd name="connsiteY4" fmla="*/ 2819400 h 3154680"/>
                <a:gd name="connsiteX5" fmla="*/ 543560 w 1574800"/>
                <a:gd name="connsiteY5" fmla="*/ 2895600 h 3154680"/>
                <a:gd name="connsiteX6" fmla="*/ 406400 w 1574800"/>
                <a:gd name="connsiteY6" fmla="*/ 2895600 h 3154680"/>
                <a:gd name="connsiteX7" fmla="*/ 299720 w 1574800"/>
                <a:gd name="connsiteY7" fmla="*/ 2895600 h 3154680"/>
                <a:gd name="connsiteX8" fmla="*/ 147320 w 1574800"/>
                <a:gd name="connsiteY8" fmla="*/ 2971800 h 3154680"/>
                <a:gd name="connsiteX9" fmla="*/ 116840 w 1574800"/>
                <a:gd name="connsiteY9" fmla="*/ 2971800 h 3154680"/>
                <a:gd name="connsiteX10" fmla="*/ 86360 w 1574800"/>
                <a:gd name="connsiteY10" fmla="*/ 15240 h 3154680"/>
                <a:gd name="connsiteX11" fmla="*/ 1549400 w 1574800"/>
                <a:gd name="connsiteY11" fmla="*/ 0 h 3154680"/>
                <a:gd name="connsiteX12" fmla="*/ 1488440 w 1574800"/>
                <a:gd name="connsiteY12" fmla="*/ 457200 h 3154680"/>
                <a:gd name="connsiteX13" fmla="*/ 1564640 w 1574800"/>
                <a:gd name="connsiteY13" fmla="*/ 1188720 h 3154680"/>
                <a:gd name="connsiteX14" fmla="*/ 1549400 w 1574800"/>
                <a:gd name="connsiteY14" fmla="*/ 2042160 h 3154680"/>
                <a:gd name="connsiteX15" fmla="*/ 1473200 w 1574800"/>
                <a:gd name="connsiteY15" fmla="*/ 3154680 h 315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74800" h="3154680">
                  <a:moveTo>
                    <a:pt x="1366520" y="3093720"/>
                  </a:moveTo>
                  <a:cubicBezTo>
                    <a:pt x="1306830" y="3063240"/>
                    <a:pt x="1247140" y="3032760"/>
                    <a:pt x="1183640" y="2987040"/>
                  </a:cubicBezTo>
                  <a:cubicBezTo>
                    <a:pt x="1120140" y="2941320"/>
                    <a:pt x="1028700" y="2837180"/>
                    <a:pt x="985520" y="2819400"/>
                  </a:cubicBezTo>
                  <a:cubicBezTo>
                    <a:pt x="942340" y="2801620"/>
                    <a:pt x="977900" y="2880360"/>
                    <a:pt x="924560" y="2880360"/>
                  </a:cubicBezTo>
                  <a:cubicBezTo>
                    <a:pt x="871220" y="2880360"/>
                    <a:pt x="728980" y="2816860"/>
                    <a:pt x="665480" y="2819400"/>
                  </a:cubicBezTo>
                  <a:cubicBezTo>
                    <a:pt x="601980" y="2821940"/>
                    <a:pt x="586740" y="2882900"/>
                    <a:pt x="543560" y="2895600"/>
                  </a:cubicBezTo>
                  <a:cubicBezTo>
                    <a:pt x="500380" y="2908300"/>
                    <a:pt x="406400" y="2895600"/>
                    <a:pt x="406400" y="2895600"/>
                  </a:cubicBezTo>
                  <a:cubicBezTo>
                    <a:pt x="365760" y="2895600"/>
                    <a:pt x="342900" y="2882900"/>
                    <a:pt x="299720" y="2895600"/>
                  </a:cubicBezTo>
                  <a:cubicBezTo>
                    <a:pt x="256540" y="2908300"/>
                    <a:pt x="177800" y="2959100"/>
                    <a:pt x="147320" y="2971800"/>
                  </a:cubicBezTo>
                  <a:cubicBezTo>
                    <a:pt x="116840" y="2984500"/>
                    <a:pt x="660400" y="2900680"/>
                    <a:pt x="116840" y="2971800"/>
                  </a:cubicBezTo>
                  <a:cubicBezTo>
                    <a:pt x="106680" y="2479040"/>
                    <a:pt x="0" y="708660"/>
                    <a:pt x="86360" y="15240"/>
                  </a:cubicBezTo>
                  <a:cubicBezTo>
                    <a:pt x="1026160" y="7620"/>
                    <a:pt x="919480" y="78740"/>
                    <a:pt x="1549400" y="0"/>
                  </a:cubicBezTo>
                  <a:cubicBezTo>
                    <a:pt x="1478280" y="332740"/>
                    <a:pt x="1485900" y="259080"/>
                    <a:pt x="1488440" y="457200"/>
                  </a:cubicBezTo>
                  <a:cubicBezTo>
                    <a:pt x="1490980" y="655320"/>
                    <a:pt x="1554480" y="924560"/>
                    <a:pt x="1564640" y="1188720"/>
                  </a:cubicBezTo>
                  <a:cubicBezTo>
                    <a:pt x="1574800" y="1452880"/>
                    <a:pt x="1564640" y="1714500"/>
                    <a:pt x="1549400" y="2042160"/>
                  </a:cubicBezTo>
                  <a:cubicBezTo>
                    <a:pt x="1534160" y="2369820"/>
                    <a:pt x="1483360" y="2979420"/>
                    <a:pt x="1473200" y="3154680"/>
                  </a:cubicBezTo>
                </a:path>
              </a:pathLst>
            </a:custGeom>
            <a:solidFill>
              <a:srgbClr val="FF0000"/>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TextBox 69"/>
            <p:cNvSpPr txBox="1"/>
            <p:nvPr/>
          </p:nvSpPr>
          <p:spPr>
            <a:xfrm>
              <a:off x="0" y="2895600"/>
              <a:ext cx="1458734" cy="1015663"/>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Indian</a:t>
              </a:r>
            </a:p>
            <a:p>
              <a:pPr algn="ctr"/>
              <a:r>
                <a:rPr lang="en-US" sz="3000" b="1" dirty="0" smtClean="0">
                  <a:solidFill>
                    <a:schemeClr val="bg1"/>
                  </a:solidFill>
                  <a:effectLst>
                    <a:outerShdw dist="38100" dir="7200000" algn="ctr" rotWithShape="0">
                      <a:schemeClr val="tx1"/>
                    </a:outerShdw>
                  </a:effectLst>
                </a:rPr>
                <a:t>Country</a:t>
              </a:r>
            </a:p>
          </p:txBody>
        </p:sp>
      </p:grpSp>
      <p:sp useBgFill="1">
        <p:nvSpPr>
          <p:cNvPr id="66" name="TextBox 65"/>
          <p:cNvSpPr txBox="1"/>
          <p:nvPr/>
        </p:nvSpPr>
        <p:spPr>
          <a:xfrm>
            <a:off x="0" y="0"/>
            <a:ext cx="9144000" cy="861774"/>
          </a:xfrm>
          <a:prstGeom prst="rect">
            <a:avLst/>
          </a:prstGeom>
        </p:spPr>
        <p:txBody>
          <a:bodyPr wrap="square" rtlCol="0">
            <a:spAutoFit/>
          </a:bodyPr>
          <a:lstStyle/>
          <a:p>
            <a:pPr marL="0" lvl="3" algn="ctr"/>
            <a:r>
              <a:rPr lang="en-US" sz="4000" b="1" spc="100" dirty="0" smtClean="0">
                <a:solidFill>
                  <a:srgbClr val="FF0000"/>
                </a:solidFill>
                <a:effectLst>
                  <a:outerShdw dist="50800" dir="7200000" algn="ctr" rotWithShape="0">
                    <a:schemeClr val="tx1"/>
                  </a:outerShdw>
                </a:effectLst>
                <a:cs typeface="Arial" pitchFamily="34" charset="0"/>
              </a:rPr>
              <a:t>Removal of the Chickasaw</a:t>
            </a:r>
          </a:p>
          <a:p>
            <a:pPr marL="0" lvl="3" algn="ctr"/>
            <a:endParaRPr lang="en-US" sz="1000" b="1" spc="100" dirty="0" smtClean="0">
              <a:solidFill>
                <a:srgbClr val="FF0000"/>
              </a:solidFill>
              <a:effectLst>
                <a:outerShdw dist="50800" dir="7200000" algn="ctr" rotWithShape="0">
                  <a:schemeClr val="tx1"/>
                </a:outerShdw>
              </a:effectLst>
              <a:cs typeface="Arial" pitchFamily="34" charset="0"/>
            </a:endParaRPr>
          </a:p>
        </p:txBody>
      </p:sp>
      <p:grpSp>
        <p:nvGrpSpPr>
          <p:cNvPr id="71" name="Group 47"/>
          <p:cNvGrpSpPr>
            <a:grpSpLocks noChangeAspect="1"/>
          </p:cNvGrpSpPr>
          <p:nvPr/>
        </p:nvGrpSpPr>
        <p:grpSpPr>
          <a:xfrm>
            <a:off x="2057400" y="1447800"/>
            <a:ext cx="5285169" cy="4953000"/>
            <a:chOff x="1407160" y="1508760"/>
            <a:chExt cx="3637280" cy="3408680"/>
          </a:xfrm>
        </p:grpSpPr>
        <p:sp>
          <p:nvSpPr>
            <p:cNvPr id="72" name="Freeform 71"/>
            <p:cNvSpPr/>
            <p:nvPr/>
          </p:nvSpPr>
          <p:spPr>
            <a:xfrm>
              <a:off x="1407160" y="1508760"/>
              <a:ext cx="3637280" cy="3408680"/>
            </a:xfrm>
            <a:custGeom>
              <a:avLst/>
              <a:gdLst>
                <a:gd name="connsiteX0" fmla="*/ 850900 w 4340860"/>
                <a:gd name="connsiteY0" fmla="*/ 3388360 h 3535680"/>
                <a:gd name="connsiteX1" fmla="*/ 850900 w 4340860"/>
                <a:gd name="connsiteY1" fmla="*/ 3266440 h 3535680"/>
                <a:gd name="connsiteX2" fmla="*/ 881380 w 4340860"/>
                <a:gd name="connsiteY2" fmla="*/ 2931160 h 3535680"/>
                <a:gd name="connsiteX3" fmla="*/ 835660 w 4340860"/>
                <a:gd name="connsiteY3" fmla="*/ 2931160 h 3535680"/>
                <a:gd name="connsiteX4" fmla="*/ 546100 w 4340860"/>
                <a:gd name="connsiteY4" fmla="*/ 2885440 h 3535680"/>
                <a:gd name="connsiteX5" fmla="*/ 500380 w 4340860"/>
                <a:gd name="connsiteY5" fmla="*/ 2870200 h 3535680"/>
                <a:gd name="connsiteX6" fmla="*/ 591820 w 4340860"/>
                <a:gd name="connsiteY6" fmla="*/ 1696720 h 3535680"/>
                <a:gd name="connsiteX7" fmla="*/ 607060 w 4340860"/>
                <a:gd name="connsiteY7" fmla="*/ 965200 h 3535680"/>
                <a:gd name="connsiteX8" fmla="*/ 530860 w 4340860"/>
                <a:gd name="connsiteY8" fmla="*/ 127000 h 3535680"/>
                <a:gd name="connsiteX9" fmla="*/ 3792220 w 4340860"/>
                <a:gd name="connsiteY9" fmla="*/ 203200 h 3535680"/>
                <a:gd name="connsiteX10" fmla="*/ 3822700 w 4340860"/>
                <a:gd name="connsiteY10" fmla="*/ 401320 h 3535680"/>
                <a:gd name="connsiteX11" fmla="*/ 3700780 w 4340860"/>
                <a:gd name="connsiteY11" fmla="*/ 690880 h 3535680"/>
                <a:gd name="connsiteX12" fmla="*/ 3639820 w 4340860"/>
                <a:gd name="connsiteY12" fmla="*/ 1041400 h 3535680"/>
                <a:gd name="connsiteX13" fmla="*/ 3655060 w 4340860"/>
                <a:gd name="connsiteY13" fmla="*/ 1300480 h 3535680"/>
                <a:gd name="connsiteX14" fmla="*/ 3761740 w 4340860"/>
                <a:gd name="connsiteY14" fmla="*/ 1529080 h 3535680"/>
                <a:gd name="connsiteX15" fmla="*/ 3639820 w 4340860"/>
                <a:gd name="connsiteY15" fmla="*/ 1788160 h 3535680"/>
                <a:gd name="connsiteX16" fmla="*/ 3487420 w 4340860"/>
                <a:gd name="connsiteY16" fmla="*/ 2032000 h 3535680"/>
                <a:gd name="connsiteX17" fmla="*/ 3502660 w 4340860"/>
                <a:gd name="connsiteY17" fmla="*/ 2245360 h 3535680"/>
                <a:gd name="connsiteX18" fmla="*/ 3395980 w 4340860"/>
                <a:gd name="connsiteY18" fmla="*/ 2336800 h 3535680"/>
                <a:gd name="connsiteX19" fmla="*/ 3304540 w 4340860"/>
                <a:gd name="connsiteY19" fmla="*/ 2413000 h 3535680"/>
                <a:gd name="connsiteX20" fmla="*/ 3289300 w 4340860"/>
                <a:gd name="connsiteY20" fmla="*/ 2611120 h 3535680"/>
                <a:gd name="connsiteX21" fmla="*/ 3152140 w 4340860"/>
                <a:gd name="connsiteY21" fmla="*/ 2839720 h 3535680"/>
                <a:gd name="connsiteX22" fmla="*/ 3106420 w 4340860"/>
                <a:gd name="connsiteY22" fmla="*/ 2915920 h 3535680"/>
                <a:gd name="connsiteX23" fmla="*/ 3121660 w 4340860"/>
                <a:gd name="connsiteY23" fmla="*/ 3175000 h 3535680"/>
                <a:gd name="connsiteX24" fmla="*/ 3152140 w 4340860"/>
                <a:gd name="connsiteY24" fmla="*/ 3403600 h 3535680"/>
                <a:gd name="connsiteX25" fmla="*/ 3106420 w 4340860"/>
                <a:gd name="connsiteY25" fmla="*/ 3510280 h 3535680"/>
                <a:gd name="connsiteX26" fmla="*/ 2557780 w 4340860"/>
                <a:gd name="connsiteY26" fmla="*/ 3464560 h 3535680"/>
                <a:gd name="connsiteX27" fmla="*/ 896620 w 4340860"/>
                <a:gd name="connsiteY27" fmla="*/ 3449320 h 3535680"/>
                <a:gd name="connsiteX28" fmla="*/ 866140 w 4340860"/>
                <a:gd name="connsiteY28" fmla="*/ 2946400 h 3535680"/>
                <a:gd name="connsiteX29" fmla="*/ 515620 w 4340860"/>
                <a:gd name="connsiteY29" fmla="*/ 2900680 h 3535680"/>
                <a:gd name="connsiteX0" fmla="*/ 360680 w 3850640"/>
                <a:gd name="connsiteY0" fmla="*/ 3388360 h 3535680"/>
                <a:gd name="connsiteX1" fmla="*/ 360680 w 3850640"/>
                <a:gd name="connsiteY1" fmla="*/ 3266440 h 3535680"/>
                <a:gd name="connsiteX2" fmla="*/ 391160 w 3850640"/>
                <a:gd name="connsiteY2" fmla="*/ 2931160 h 3535680"/>
                <a:gd name="connsiteX3" fmla="*/ 345440 w 3850640"/>
                <a:gd name="connsiteY3" fmla="*/ 2931160 h 3535680"/>
                <a:gd name="connsiteX4" fmla="*/ 55880 w 3850640"/>
                <a:gd name="connsiteY4" fmla="*/ 2885440 h 3535680"/>
                <a:gd name="connsiteX5" fmla="*/ 10160 w 3850640"/>
                <a:gd name="connsiteY5" fmla="*/ 2870200 h 3535680"/>
                <a:gd name="connsiteX6" fmla="*/ 101600 w 3850640"/>
                <a:gd name="connsiteY6" fmla="*/ 1696720 h 3535680"/>
                <a:gd name="connsiteX7" fmla="*/ 116840 w 3850640"/>
                <a:gd name="connsiteY7" fmla="*/ 965200 h 3535680"/>
                <a:gd name="connsiteX8" fmla="*/ 40640 w 3850640"/>
                <a:gd name="connsiteY8" fmla="*/ 127000 h 3535680"/>
                <a:gd name="connsiteX9" fmla="*/ 3302000 w 3850640"/>
                <a:gd name="connsiteY9" fmla="*/ 203200 h 3535680"/>
                <a:gd name="connsiteX10" fmla="*/ 3332480 w 3850640"/>
                <a:gd name="connsiteY10" fmla="*/ 401320 h 3535680"/>
                <a:gd name="connsiteX11" fmla="*/ 3210560 w 3850640"/>
                <a:gd name="connsiteY11" fmla="*/ 690880 h 3535680"/>
                <a:gd name="connsiteX12" fmla="*/ 3149600 w 3850640"/>
                <a:gd name="connsiteY12" fmla="*/ 1041400 h 3535680"/>
                <a:gd name="connsiteX13" fmla="*/ 3164840 w 3850640"/>
                <a:gd name="connsiteY13" fmla="*/ 1300480 h 3535680"/>
                <a:gd name="connsiteX14" fmla="*/ 3271520 w 3850640"/>
                <a:gd name="connsiteY14" fmla="*/ 1529080 h 3535680"/>
                <a:gd name="connsiteX15" fmla="*/ 3149600 w 3850640"/>
                <a:gd name="connsiteY15" fmla="*/ 1788160 h 3535680"/>
                <a:gd name="connsiteX16" fmla="*/ 2997200 w 3850640"/>
                <a:gd name="connsiteY16" fmla="*/ 2032000 h 3535680"/>
                <a:gd name="connsiteX17" fmla="*/ 3012440 w 3850640"/>
                <a:gd name="connsiteY17" fmla="*/ 2245360 h 3535680"/>
                <a:gd name="connsiteX18" fmla="*/ 2905760 w 3850640"/>
                <a:gd name="connsiteY18" fmla="*/ 2336800 h 3535680"/>
                <a:gd name="connsiteX19" fmla="*/ 2814320 w 3850640"/>
                <a:gd name="connsiteY19" fmla="*/ 2413000 h 3535680"/>
                <a:gd name="connsiteX20" fmla="*/ 2799080 w 3850640"/>
                <a:gd name="connsiteY20" fmla="*/ 2611120 h 3535680"/>
                <a:gd name="connsiteX21" fmla="*/ 2661920 w 3850640"/>
                <a:gd name="connsiteY21" fmla="*/ 2839720 h 3535680"/>
                <a:gd name="connsiteX22" fmla="*/ 2616200 w 3850640"/>
                <a:gd name="connsiteY22" fmla="*/ 2915920 h 3535680"/>
                <a:gd name="connsiteX23" fmla="*/ 2631440 w 3850640"/>
                <a:gd name="connsiteY23" fmla="*/ 3175000 h 3535680"/>
                <a:gd name="connsiteX24" fmla="*/ 2661920 w 3850640"/>
                <a:gd name="connsiteY24" fmla="*/ 3403600 h 3535680"/>
                <a:gd name="connsiteX25" fmla="*/ 2616200 w 3850640"/>
                <a:gd name="connsiteY25" fmla="*/ 3510280 h 3535680"/>
                <a:gd name="connsiteX26" fmla="*/ 2067560 w 3850640"/>
                <a:gd name="connsiteY26" fmla="*/ 3464560 h 3535680"/>
                <a:gd name="connsiteX27" fmla="*/ 406400 w 3850640"/>
                <a:gd name="connsiteY27" fmla="*/ 3449320 h 3535680"/>
                <a:gd name="connsiteX28" fmla="*/ 375920 w 3850640"/>
                <a:gd name="connsiteY28" fmla="*/ 2946400 h 3535680"/>
                <a:gd name="connsiteX29" fmla="*/ 25400 w 3850640"/>
                <a:gd name="connsiteY29" fmla="*/ 2900680 h 3535680"/>
                <a:gd name="connsiteX0" fmla="*/ 360680 w 3850640"/>
                <a:gd name="connsiteY0" fmla="*/ 3261360 h 3408680"/>
                <a:gd name="connsiteX1" fmla="*/ 360680 w 3850640"/>
                <a:gd name="connsiteY1" fmla="*/ 3139440 h 3408680"/>
                <a:gd name="connsiteX2" fmla="*/ 391160 w 3850640"/>
                <a:gd name="connsiteY2" fmla="*/ 2804160 h 3408680"/>
                <a:gd name="connsiteX3" fmla="*/ 345440 w 3850640"/>
                <a:gd name="connsiteY3" fmla="*/ 2804160 h 3408680"/>
                <a:gd name="connsiteX4" fmla="*/ 55880 w 3850640"/>
                <a:gd name="connsiteY4" fmla="*/ 2758440 h 3408680"/>
                <a:gd name="connsiteX5" fmla="*/ 10160 w 3850640"/>
                <a:gd name="connsiteY5" fmla="*/ 2743200 h 3408680"/>
                <a:gd name="connsiteX6" fmla="*/ 101600 w 3850640"/>
                <a:gd name="connsiteY6" fmla="*/ 1569720 h 3408680"/>
                <a:gd name="connsiteX7" fmla="*/ 116840 w 3850640"/>
                <a:gd name="connsiteY7" fmla="*/ 838200 h 3408680"/>
                <a:gd name="connsiteX8" fmla="*/ 40640 w 3850640"/>
                <a:gd name="connsiteY8" fmla="*/ 0 h 3408680"/>
                <a:gd name="connsiteX9" fmla="*/ 3302000 w 3850640"/>
                <a:gd name="connsiteY9" fmla="*/ 76200 h 3408680"/>
                <a:gd name="connsiteX10" fmla="*/ 3332480 w 3850640"/>
                <a:gd name="connsiteY10" fmla="*/ 274320 h 3408680"/>
                <a:gd name="connsiteX11" fmla="*/ 3210560 w 3850640"/>
                <a:gd name="connsiteY11" fmla="*/ 563880 h 3408680"/>
                <a:gd name="connsiteX12" fmla="*/ 3149600 w 3850640"/>
                <a:gd name="connsiteY12" fmla="*/ 914400 h 3408680"/>
                <a:gd name="connsiteX13" fmla="*/ 3164840 w 3850640"/>
                <a:gd name="connsiteY13" fmla="*/ 1173480 h 3408680"/>
                <a:gd name="connsiteX14" fmla="*/ 3271520 w 3850640"/>
                <a:gd name="connsiteY14" fmla="*/ 1402080 h 3408680"/>
                <a:gd name="connsiteX15" fmla="*/ 3149600 w 3850640"/>
                <a:gd name="connsiteY15" fmla="*/ 1661160 h 3408680"/>
                <a:gd name="connsiteX16" fmla="*/ 2997200 w 3850640"/>
                <a:gd name="connsiteY16" fmla="*/ 1905000 h 3408680"/>
                <a:gd name="connsiteX17" fmla="*/ 3012440 w 3850640"/>
                <a:gd name="connsiteY17" fmla="*/ 2118360 h 3408680"/>
                <a:gd name="connsiteX18" fmla="*/ 2905760 w 3850640"/>
                <a:gd name="connsiteY18" fmla="*/ 2209800 h 3408680"/>
                <a:gd name="connsiteX19" fmla="*/ 2814320 w 3850640"/>
                <a:gd name="connsiteY19" fmla="*/ 2286000 h 3408680"/>
                <a:gd name="connsiteX20" fmla="*/ 2799080 w 3850640"/>
                <a:gd name="connsiteY20" fmla="*/ 2484120 h 3408680"/>
                <a:gd name="connsiteX21" fmla="*/ 2661920 w 3850640"/>
                <a:gd name="connsiteY21" fmla="*/ 2712720 h 3408680"/>
                <a:gd name="connsiteX22" fmla="*/ 2616200 w 3850640"/>
                <a:gd name="connsiteY22" fmla="*/ 2788920 h 3408680"/>
                <a:gd name="connsiteX23" fmla="*/ 2631440 w 3850640"/>
                <a:gd name="connsiteY23" fmla="*/ 3048000 h 3408680"/>
                <a:gd name="connsiteX24" fmla="*/ 2661920 w 3850640"/>
                <a:gd name="connsiteY24" fmla="*/ 3276600 h 3408680"/>
                <a:gd name="connsiteX25" fmla="*/ 2616200 w 3850640"/>
                <a:gd name="connsiteY25" fmla="*/ 3383280 h 3408680"/>
                <a:gd name="connsiteX26" fmla="*/ 2067560 w 3850640"/>
                <a:gd name="connsiteY26" fmla="*/ 3337560 h 3408680"/>
                <a:gd name="connsiteX27" fmla="*/ 406400 w 3850640"/>
                <a:gd name="connsiteY27" fmla="*/ 3322320 h 3408680"/>
                <a:gd name="connsiteX28" fmla="*/ 375920 w 3850640"/>
                <a:gd name="connsiteY28" fmla="*/ 2819400 h 3408680"/>
                <a:gd name="connsiteX29" fmla="*/ 25400 w 385064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29" fmla="*/ 25400 w 3347720"/>
                <a:gd name="connsiteY29" fmla="*/ 277368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347720"/>
                <a:gd name="connsiteY0" fmla="*/ 3261360 h 3408680"/>
                <a:gd name="connsiteX1" fmla="*/ 360680 w 3347720"/>
                <a:gd name="connsiteY1" fmla="*/ 3139440 h 3408680"/>
                <a:gd name="connsiteX2" fmla="*/ 391160 w 3347720"/>
                <a:gd name="connsiteY2" fmla="*/ 2804160 h 3408680"/>
                <a:gd name="connsiteX3" fmla="*/ 345440 w 3347720"/>
                <a:gd name="connsiteY3" fmla="*/ 2804160 h 3408680"/>
                <a:gd name="connsiteX4" fmla="*/ 55880 w 3347720"/>
                <a:gd name="connsiteY4" fmla="*/ 2758440 h 3408680"/>
                <a:gd name="connsiteX5" fmla="*/ 10160 w 3347720"/>
                <a:gd name="connsiteY5" fmla="*/ 2743200 h 3408680"/>
                <a:gd name="connsiteX6" fmla="*/ 101600 w 3347720"/>
                <a:gd name="connsiteY6" fmla="*/ 1569720 h 3408680"/>
                <a:gd name="connsiteX7" fmla="*/ 116840 w 3347720"/>
                <a:gd name="connsiteY7" fmla="*/ 838200 h 3408680"/>
                <a:gd name="connsiteX8" fmla="*/ 40640 w 3347720"/>
                <a:gd name="connsiteY8" fmla="*/ 0 h 3408680"/>
                <a:gd name="connsiteX9" fmla="*/ 3302000 w 3347720"/>
                <a:gd name="connsiteY9" fmla="*/ 76200 h 3408680"/>
                <a:gd name="connsiteX10" fmla="*/ 3332480 w 3347720"/>
                <a:gd name="connsiteY10" fmla="*/ 274320 h 3408680"/>
                <a:gd name="connsiteX11" fmla="*/ 3210560 w 3347720"/>
                <a:gd name="connsiteY11" fmla="*/ 563880 h 3408680"/>
                <a:gd name="connsiteX12" fmla="*/ 3149600 w 3347720"/>
                <a:gd name="connsiteY12" fmla="*/ 914400 h 3408680"/>
                <a:gd name="connsiteX13" fmla="*/ 3164840 w 3347720"/>
                <a:gd name="connsiteY13" fmla="*/ 1173480 h 3408680"/>
                <a:gd name="connsiteX14" fmla="*/ 3271520 w 3347720"/>
                <a:gd name="connsiteY14" fmla="*/ 1402080 h 3408680"/>
                <a:gd name="connsiteX15" fmla="*/ 3149600 w 3347720"/>
                <a:gd name="connsiteY15" fmla="*/ 1661160 h 3408680"/>
                <a:gd name="connsiteX16" fmla="*/ 2997200 w 3347720"/>
                <a:gd name="connsiteY16" fmla="*/ 1905000 h 3408680"/>
                <a:gd name="connsiteX17" fmla="*/ 3012440 w 3347720"/>
                <a:gd name="connsiteY17" fmla="*/ 2118360 h 3408680"/>
                <a:gd name="connsiteX18" fmla="*/ 2905760 w 3347720"/>
                <a:gd name="connsiteY18" fmla="*/ 2209800 h 3408680"/>
                <a:gd name="connsiteX19" fmla="*/ 2814320 w 3347720"/>
                <a:gd name="connsiteY19" fmla="*/ 2286000 h 3408680"/>
                <a:gd name="connsiteX20" fmla="*/ 2799080 w 3347720"/>
                <a:gd name="connsiteY20" fmla="*/ 2484120 h 3408680"/>
                <a:gd name="connsiteX21" fmla="*/ 2661920 w 3347720"/>
                <a:gd name="connsiteY21" fmla="*/ 2712720 h 3408680"/>
                <a:gd name="connsiteX22" fmla="*/ 2616200 w 3347720"/>
                <a:gd name="connsiteY22" fmla="*/ 2788920 h 3408680"/>
                <a:gd name="connsiteX23" fmla="*/ 2631440 w 3347720"/>
                <a:gd name="connsiteY23" fmla="*/ 3048000 h 3408680"/>
                <a:gd name="connsiteX24" fmla="*/ 2661920 w 3347720"/>
                <a:gd name="connsiteY24" fmla="*/ 3276600 h 3408680"/>
                <a:gd name="connsiteX25" fmla="*/ 2616200 w 3347720"/>
                <a:gd name="connsiteY25" fmla="*/ 3383280 h 3408680"/>
                <a:gd name="connsiteX26" fmla="*/ 2067560 w 3347720"/>
                <a:gd name="connsiteY26" fmla="*/ 3337560 h 3408680"/>
                <a:gd name="connsiteX27" fmla="*/ 406400 w 3347720"/>
                <a:gd name="connsiteY27" fmla="*/ 3322320 h 3408680"/>
                <a:gd name="connsiteX28" fmla="*/ 375920 w 3347720"/>
                <a:gd name="connsiteY28" fmla="*/ 2819400 h 3408680"/>
                <a:gd name="connsiteX0" fmla="*/ 360680 w 3614420"/>
                <a:gd name="connsiteY0" fmla="*/ 3261360 h 3408680"/>
                <a:gd name="connsiteX1" fmla="*/ 360680 w 3614420"/>
                <a:gd name="connsiteY1" fmla="*/ 3139440 h 3408680"/>
                <a:gd name="connsiteX2" fmla="*/ 391160 w 3614420"/>
                <a:gd name="connsiteY2" fmla="*/ 2804160 h 3408680"/>
                <a:gd name="connsiteX3" fmla="*/ 345440 w 3614420"/>
                <a:gd name="connsiteY3" fmla="*/ 2804160 h 3408680"/>
                <a:gd name="connsiteX4" fmla="*/ 55880 w 3614420"/>
                <a:gd name="connsiteY4" fmla="*/ 2758440 h 3408680"/>
                <a:gd name="connsiteX5" fmla="*/ 10160 w 3614420"/>
                <a:gd name="connsiteY5" fmla="*/ 2743200 h 3408680"/>
                <a:gd name="connsiteX6" fmla="*/ 101600 w 3614420"/>
                <a:gd name="connsiteY6" fmla="*/ 1569720 h 3408680"/>
                <a:gd name="connsiteX7" fmla="*/ 116840 w 3614420"/>
                <a:gd name="connsiteY7" fmla="*/ 838200 h 3408680"/>
                <a:gd name="connsiteX8" fmla="*/ 40640 w 3614420"/>
                <a:gd name="connsiteY8" fmla="*/ 0 h 3408680"/>
                <a:gd name="connsiteX9" fmla="*/ 3302000 w 3614420"/>
                <a:gd name="connsiteY9" fmla="*/ 76200 h 3408680"/>
                <a:gd name="connsiteX10" fmla="*/ 3332480 w 3614420"/>
                <a:gd name="connsiteY10" fmla="*/ 274320 h 3408680"/>
                <a:gd name="connsiteX11" fmla="*/ 3210560 w 3614420"/>
                <a:gd name="connsiteY11" fmla="*/ 563880 h 3408680"/>
                <a:gd name="connsiteX12" fmla="*/ 3606800 w 3614420"/>
                <a:gd name="connsiteY12" fmla="*/ 609600 h 3408680"/>
                <a:gd name="connsiteX13" fmla="*/ 3164840 w 3614420"/>
                <a:gd name="connsiteY13" fmla="*/ 1173480 h 3408680"/>
                <a:gd name="connsiteX14" fmla="*/ 3271520 w 3614420"/>
                <a:gd name="connsiteY14" fmla="*/ 1402080 h 3408680"/>
                <a:gd name="connsiteX15" fmla="*/ 3149600 w 3614420"/>
                <a:gd name="connsiteY15" fmla="*/ 1661160 h 3408680"/>
                <a:gd name="connsiteX16" fmla="*/ 2997200 w 3614420"/>
                <a:gd name="connsiteY16" fmla="*/ 1905000 h 3408680"/>
                <a:gd name="connsiteX17" fmla="*/ 3012440 w 3614420"/>
                <a:gd name="connsiteY17" fmla="*/ 2118360 h 3408680"/>
                <a:gd name="connsiteX18" fmla="*/ 2905760 w 3614420"/>
                <a:gd name="connsiteY18" fmla="*/ 2209800 h 3408680"/>
                <a:gd name="connsiteX19" fmla="*/ 2814320 w 3614420"/>
                <a:gd name="connsiteY19" fmla="*/ 2286000 h 3408680"/>
                <a:gd name="connsiteX20" fmla="*/ 2799080 w 3614420"/>
                <a:gd name="connsiteY20" fmla="*/ 2484120 h 3408680"/>
                <a:gd name="connsiteX21" fmla="*/ 2661920 w 3614420"/>
                <a:gd name="connsiteY21" fmla="*/ 2712720 h 3408680"/>
                <a:gd name="connsiteX22" fmla="*/ 2616200 w 3614420"/>
                <a:gd name="connsiteY22" fmla="*/ 2788920 h 3408680"/>
                <a:gd name="connsiteX23" fmla="*/ 2631440 w 3614420"/>
                <a:gd name="connsiteY23" fmla="*/ 3048000 h 3408680"/>
                <a:gd name="connsiteX24" fmla="*/ 2661920 w 3614420"/>
                <a:gd name="connsiteY24" fmla="*/ 3276600 h 3408680"/>
                <a:gd name="connsiteX25" fmla="*/ 2616200 w 3614420"/>
                <a:gd name="connsiteY25" fmla="*/ 3383280 h 3408680"/>
                <a:gd name="connsiteX26" fmla="*/ 2067560 w 3614420"/>
                <a:gd name="connsiteY26" fmla="*/ 3337560 h 3408680"/>
                <a:gd name="connsiteX27" fmla="*/ 406400 w 3614420"/>
                <a:gd name="connsiteY27" fmla="*/ 3322320 h 3408680"/>
                <a:gd name="connsiteX28" fmla="*/ 375920 w 361442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 name="connsiteX0" fmla="*/ 360680 w 3637280"/>
                <a:gd name="connsiteY0" fmla="*/ 3261360 h 3408680"/>
                <a:gd name="connsiteX1" fmla="*/ 360680 w 3637280"/>
                <a:gd name="connsiteY1" fmla="*/ 3139440 h 3408680"/>
                <a:gd name="connsiteX2" fmla="*/ 391160 w 3637280"/>
                <a:gd name="connsiteY2" fmla="*/ 2804160 h 3408680"/>
                <a:gd name="connsiteX3" fmla="*/ 345440 w 3637280"/>
                <a:gd name="connsiteY3" fmla="*/ 2804160 h 3408680"/>
                <a:gd name="connsiteX4" fmla="*/ 55880 w 3637280"/>
                <a:gd name="connsiteY4" fmla="*/ 2758440 h 3408680"/>
                <a:gd name="connsiteX5" fmla="*/ 10160 w 3637280"/>
                <a:gd name="connsiteY5" fmla="*/ 2743200 h 3408680"/>
                <a:gd name="connsiteX6" fmla="*/ 101600 w 3637280"/>
                <a:gd name="connsiteY6" fmla="*/ 1569720 h 3408680"/>
                <a:gd name="connsiteX7" fmla="*/ 116840 w 3637280"/>
                <a:gd name="connsiteY7" fmla="*/ 838200 h 3408680"/>
                <a:gd name="connsiteX8" fmla="*/ 40640 w 3637280"/>
                <a:gd name="connsiteY8" fmla="*/ 0 h 3408680"/>
                <a:gd name="connsiteX9" fmla="*/ 3302000 w 3637280"/>
                <a:gd name="connsiteY9" fmla="*/ 76200 h 3408680"/>
                <a:gd name="connsiteX10" fmla="*/ 3332480 w 3637280"/>
                <a:gd name="connsiteY10" fmla="*/ 274320 h 3408680"/>
                <a:gd name="connsiteX11" fmla="*/ 3210560 w 3637280"/>
                <a:gd name="connsiteY11" fmla="*/ 563880 h 3408680"/>
                <a:gd name="connsiteX12" fmla="*/ 3606800 w 3637280"/>
                <a:gd name="connsiteY12" fmla="*/ 609600 h 3408680"/>
                <a:gd name="connsiteX13" fmla="*/ 3393440 w 3637280"/>
                <a:gd name="connsiteY13" fmla="*/ 1173480 h 3408680"/>
                <a:gd name="connsiteX14" fmla="*/ 3271520 w 3637280"/>
                <a:gd name="connsiteY14" fmla="*/ 1402080 h 3408680"/>
                <a:gd name="connsiteX15" fmla="*/ 3149600 w 3637280"/>
                <a:gd name="connsiteY15" fmla="*/ 1661160 h 3408680"/>
                <a:gd name="connsiteX16" fmla="*/ 2997200 w 3637280"/>
                <a:gd name="connsiteY16" fmla="*/ 1905000 h 3408680"/>
                <a:gd name="connsiteX17" fmla="*/ 3012440 w 3637280"/>
                <a:gd name="connsiteY17" fmla="*/ 2118360 h 3408680"/>
                <a:gd name="connsiteX18" fmla="*/ 2905760 w 3637280"/>
                <a:gd name="connsiteY18" fmla="*/ 2209800 h 3408680"/>
                <a:gd name="connsiteX19" fmla="*/ 2814320 w 3637280"/>
                <a:gd name="connsiteY19" fmla="*/ 2286000 h 3408680"/>
                <a:gd name="connsiteX20" fmla="*/ 2799080 w 3637280"/>
                <a:gd name="connsiteY20" fmla="*/ 2484120 h 3408680"/>
                <a:gd name="connsiteX21" fmla="*/ 2661920 w 3637280"/>
                <a:gd name="connsiteY21" fmla="*/ 2712720 h 3408680"/>
                <a:gd name="connsiteX22" fmla="*/ 2616200 w 3637280"/>
                <a:gd name="connsiteY22" fmla="*/ 2788920 h 3408680"/>
                <a:gd name="connsiteX23" fmla="*/ 2631440 w 3637280"/>
                <a:gd name="connsiteY23" fmla="*/ 3048000 h 3408680"/>
                <a:gd name="connsiteX24" fmla="*/ 2661920 w 3637280"/>
                <a:gd name="connsiteY24" fmla="*/ 3276600 h 3408680"/>
                <a:gd name="connsiteX25" fmla="*/ 2616200 w 3637280"/>
                <a:gd name="connsiteY25" fmla="*/ 3383280 h 3408680"/>
                <a:gd name="connsiteX26" fmla="*/ 2067560 w 3637280"/>
                <a:gd name="connsiteY26" fmla="*/ 3337560 h 3408680"/>
                <a:gd name="connsiteX27" fmla="*/ 406400 w 3637280"/>
                <a:gd name="connsiteY27" fmla="*/ 3322320 h 3408680"/>
                <a:gd name="connsiteX28" fmla="*/ 375920 w 3637280"/>
                <a:gd name="connsiteY28" fmla="*/ 2819400 h 340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37280" h="3408680">
                  <a:moveTo>
                    <a:pt x="360680" y="3261360"/>
                  </a:moveTo>
                  <a:cubicBezTo>
                    <a:pt x="360680" y="3238500"/>
                    <a:pt x="355600" y="3215640"/>
                    <a:pt x="360680" y="3139440"/>
                  </a:cubicBezTo>
                  <a:cubicBezTo>
                    <a:pt x="365760" y="3063240"/>
                    <a:pt x="393700" y="2860040"/>
                    <a:pt x="391160" y="2804160"/>
                  </a:cubicBezTo>
                  <a:cubicBezTo>
                    <a:pt x="388620" y="2748280"/>
                    <a:pt x="401320" y="2811780"/>
                    <a:pt x="345440" y="2804160"/>
                  </a:cubicBezTo>
                  <a:cubicBezTo>
                    <a:pt x="289560" y="2796540"/>
                    <a:pt x="111760" y="2768600"/>
                    <a:pt x="55880" y="2758440"/>
                  </a:cubicBezTo>
                  <a:cubicBezTo>
                    <a:pt x="0" y="2748280"/>
                    <a:pt x="322580" y="2819400"/>
                    <a:pt x="10160" y="2743200"/>
                  </a:cubicBezTo>
                  <a:cubicBezTo>
                    <a:pt x="17780" y="2545080"/>
                    <a:pt x="83820" y="1887220"/>
                    <a:pt x="101600" y="1569720"/>
                  </a:cubicBezTo>
                  <a:cubicBezTo>
                    <a:pt x="119380" y="1252220"/>
                    <a:pt x="127000" y="1099820"/>
                    <a:pt x="116840" y="838200"/>
                  </a:cubicBezTo>
                  <a:cubicBezTo>
                    <a:pt x="106680" y="576580"/>
                    <a:pt x="119380" y="568960"/>
                    <a:pt x="40640" y="0"/>
                  </a:cubicBezTo>
                  <a:cubicBezTo>
                    <a:pt x="830580" y="71120"/>
                    <a:pt x="2753360" y="30480"/>
                    <a:pt x="3302000" y="76200"/>
                  </a:cubicBezTo>
                  <a:cubicBezTo>
                    <a:pt x="3317240" y="350520"/>
                    <a:pt x="3347720" y="193040"/>
                    <a:pt x="3332480" y="274320"/>
                  </a:cubicBezTo>
                  <a:cubicBezTo>
                    <a:pt x="3317240" y="355600"/>
                    <a:pt x="3164840" y="508000"/>
                    <a:pt x="3210560" y="563880"/>
                  </a:cubicBezTo>
                  <a:cubicBezTo>
                    <a:pt x="3256280" y="619760"/>
                    <a:pt x="3576320" y="508000"/>
                    <a:pt x="3606800" y="609600"/>
                  </a:cubicBezTo>
                  <a:cubicBezTo>
                    <a:pt x="3637280" y="711200"/>
                    <a:pt x="3342640" y="1010920"/>
                    <a:pt x="3393440" y="1173480"/>
                  </a:cubicBezTo>
                  <a:cubicBezTo>
                    <a:pt x="3337560" y="1305560"/>
                    <a:pt x="3312160" y="1320800"/>
                    <a:pt x="3271520" y="1402080"/>
                  </a:cubicBezTo>
                  <a:cubicBezTo>
                    <a:pt x="3230880" y="1483360"/>
                    <a:pt x="3195320" y="1577340"/>
                    <a:pt x="3149600" y="1661160"/>
                  </a:cubicBezTo>
                  <a:cubicBezTo>
                    <a:pt x="3103880" y="1744980"/>
                    <a:pt x="3020060" y="1828800"/>
                    <a:pt x="2997200" y="1905000"/>
                  </a:cubicBezTo>
                  <a:cubicBezTo>
                    <a:pt x="2974340" y="1981200"/>
                    <a:pt x="3027680" y="2067560"/>
                    <a:pt x="3012440" y="2118360"/>
                  </a:cubicBezTo>
                  <a:cubicBezTo>
                    <a:pt x="2997200" y="2169160"/>
                    <a:pt x="2938780" y="2181860"/>
                    <a:pt x="2905760" y="2209800"/>
                  </a:cubicBezTo>
                  <a:cubicBezTo>
                    <a:pt x="2872740" y="2237740"/>
                    <a:pt x="2832100" y="2240280"/>
                    <a:pt x="2814320" y="2286000"/>
                  </a:cubicBezTo>
                  <a:cubicBezTo>
                    <a:pt x="2796540" y="2331720"/>
                    <a:pt x="2824480" y="2413000"/>
                    <a:pt x="2799080" y="2484120"/>
                  </a:cubicBezTo>
                  <a:cubicBezTo>
                    <a:pt x="2773680" y="2555240"/>
                    <a:pt x="2661920" y="2712720"/>
                    <a:pt x="2661920" y="2712720"/>
                  </a:cubicBezTo>
                  <a:cubicBezTo>
                    <a:pt x="2631440" y="2763520"/>
                    <a:pt x="2621280" y="2733040"/>
                    <a:pt x="2616200" y="2788920"/>
                  </a:cubicBezTo>
                  <a:cubicBezTo>
                    <a:pt x="2611120" y="2844800"/>
                    <a:pt x="2623820" y="2966720"/>
                    <a:pt x="2631440" y="3048000"/>
                  </a:cubicBezTo>
                  <a:cubicBezTo>
                    <a:pt x="2639060" y="3129280"/>
                    <a:pt x="2664460" y="3220720"/>
                    <a:pt x="2661920" y="3276600"/>
                  </a:cubicBezTo>
                  <a:cubicBezTo>
                    <a:pt x="2659380" y="3332480"/>
                    <a:pt x="2715260" y="3373120"/>
                    <a:pt x="2616200" y="3383280"/>
                  </a:cubicBezTo>
                  <a:cubicBezTo>
                    <a:pt x="2517140" y="3393440"/>
                    <a:pt x="2435860" y="3347720"/>
                    <a:pt x="2067560" y="3337560"/>
                  </a:cubicBezTo>
                  <a:cubicBezTo>
                    <a:pt x="1699260" y="3327400"/>
                    <a:pt x="688340" y="3408680"/>
                    <a:pt x="406400" y="3322320"/>
                  </a:cubicBezTo>
                  <a:cubicBezTo>
                    <a:pt x="353060" y="3098800"/>
                    <a:pt x="500380" y="3169920"/>
                    <a:pt x="375920" y="2819400"/>
                  </a:cubicBezTo>
                </a:path>
              </a:pathLst>
            </a:custGeom>
            <a:solidFill>
              <a:schemeClr val="accent6">
                <a:lumMod val="75000"/>
              </a:schemeClr>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TextBox 72"/>
            <p:cNvSpPr txBox="1"/>
            <p:nvPr/>
          </p:nvSpPr>
          <p:spPr>
            <a:xfrm>
              <a:off x="2665749" y="4078380"/>
              <a:ext cx="435983" cy="381264"/>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AR</a:t>
              </a:r>
            </a:p>
          </p:txBody>
        </p:sp>
      </p:grpSp>
      <p:grpSp>
        <p:nvGrpSpPr>
          <p:cNvPr id="74" name="Group 41"/>
          <p:cNvGrpSpPr>
            <a:grpSpLocks noChangeAspect="1"/>
          </p:cNvGrpSpPr>
          <p:nvPr/>
        </p:nvGrpSpPr>
        <p:grpSpPr>
          <a:xfrm>
            <a:off x="5901701" y="3395726"/>
            <a:ext cx="3318499" cy="3464280"/>
            <a:chOff x="4215787" y="2814458"/>
            <a:chExt cx="2418080" cy="2524305"/>
          </a:xfrm>
        </p:grpSpPr>
        <p:sp>
          <p:nvSpPr>
            <p:cNvPr id="75" name="Freeform 74"/>
            <p:cNvSpPr/>
            <p:nvPr/>
          </p:nvSpPr>
          <p:spPr>
            <a:xfrm>
              <a:off x="4215787" y="2814458"/>
              <a:ext cx="2418080" cy="2524305"/>
            </a:xfrm>
            <a:custGeom>
              <a:avLst/>
              <a:gdLst>
                <a:gd name="connsiteX0" fmla="*/ 1465580 w 2776220"/>
                <a:gd name="connsiteY0" fmla="*/ 4170680 h 4185920"/>
                <a:gd name="connsiteX1" fmla="*/ 1480820 w 2776220"/>
                <a:gd name="connsiteY1" fmla="*/ 4064000 h 4185920"/>
                <a:gd name="connsiteX2" fmla="*/ 703580 w 2776220"/>
                <a:gd name="connsiteY2" fmla="*/ 4094480 h 4185920"/>
                <a:gd name="connsiteX3" fmla="*/ 109220 w 2776220"/>
                <a:gd name="connsiteY3" fmla="*/ 4064000 h 4185920"/>
                <a:gd name="connsiteX4" fmla="*/ 48260 w 2776220"/>
                <a:gd name="connsiteY4" fmla="*/ 3957320 h 4185920"/>
                <a:gd name="connsiteX5" fmla="*/ 124460 w 2776220"/>
                <a:gd name="connsiteY5" fmla="*/ 3469640 h 4185920"/>
                <a:gd name="connsiteX6" fmla="*/ 261620 w 2776220"/>
                <a:gd name="connsiteY6" fmla="*/ 3149600 h 4185920"/>
                <a:gd name="connsiteX7" fmla="*/ 566420 w 2776220"/>
                <a:gd name="connsiteY7" fmla="*/ 2936240 h 4185920"/>
                <a:gd name="connsiteX8" fmla="*/ 581660 w 2776220"/>
                <a:gd name="connsiteY8" fmla="*/ 2722880 h 4185920"/>
                <a:gd name="connsiteX9" fmla="*/ 490220 w 2776220"/>
                <a:gd name="connsiteY9" fmla="*/ 2707640 h 4185920"/>
                <a:gd name="connsiteX10" fmla="*/ 414020 w 2776220"/>
                <a:gd name="connsiteY10" fmla="*/ 2219960 h 4185920"/>
                <a:gd name="connsiteX11" fmla="*/ 398780 w 2776220"/>
                <a:gd name="connsiteY11" fmla="*/ 1747520 h 4185920"/>
                <a:gd name="connsiteX12" fmla="*/ 368300 w 2776220"/>
                <a:gd name="connsiteY12" fmla="*/ 1564640 h 4185920"/>
                <a:gd name="connsiteX13" fmla="*/ 459740 w 2776220"/>
                <a:gd name="connsiteY13" fmla="*/ 1412240 h 4185920"/>
                <a:gd name="connsiteX14" fmla="*/ 520700 w 2776220"/>
                <a:gd name="connsiteY14" fmla="*/ 1107440 h 4185920"/>
                <a:gd name="connsiteX15" fmla="*/ 718820 w 2776220"/>
                <a:gd name="connsiteY15" fmla="*/ 878840 h 4185920"/>
                <a:gd name="connsiteX16" fmla="*/ 764540 w 2776220"/>
                <a:gd name="connsiteY16" fmla="*/ 558800 h 4185920"/>
                <a:gd name="connsiteX17" fmla="*/ 1023620 w 2776220"/>
                <a:gd name="connsiteY17" fmla="*/ 284480 h 4185920"/>
                <a:gd name="connsiteX18" fmla="*/ 1054100 w 2776220"/>
                <a:gd name="connsiteY18" fmla="*/ 147320 h 4185920"/>
                <a:gd name="connsiteX19" fmla="*/ 1892300 w 2776220"/>
                <a:gd name="connsiteY19" fmla="*/ 147320 h 4185920"/>
                <a:gd name="connsiteX20" fmla="*/ 2319020 w 2776220"/>
                <a:gd name="connsiteY20" fmla="*/ 193040 h 4185920"/>
                <a:gd name="connsiteX21" fmla="*/ 2715260 w 2776220"/>
                <a:gd name="connsiteY21" fmla="*/ 238760 h 4185920"/>
                <a:gd name="connsiteX22" fmla="*/ 2684780 w 2776220"/>
                <a:gd name="connsiteY22" fmla="*/ 497840 h 4185920"/>
                <a:gd name="connsiteX23" fmla="*/ 2471420 w 2776220"/>
                <a:gd name="connsiteY23" fmla="*/ 3225800 h 4185920"/>
                <a:gd name="connsiteX24" fmla="*/ 2517140 w 2776220"/>
                <a:gd name="connsiteY24" fmla="*/ 4185920 h 418592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583180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90220 w 2776220"/>
                <a:gd name="connsiteY9" fmla="*/ 2327228 h 4061460"/>
                <a:gd name="connsiteX10" fmla="*/ 471957 w 2776220"/>
                <a:gd name="connsiteY10" fmla="*/ 2462904 h 4061460"/>
                <a:gd name="connsiteX11" fmla="*/ 414020 w 2776220"/>
                <a:gd name="connsiteY11" fmla="*/ 2095500 h 4061460"/>
                <a:gd name="connsiteX12" fmla="*/ 398780 w 2776220"/>
                <a:gd name="connsiteY12" fmla="*/ 1623060 h 4061460"/>
                <a:gd name="connsiteX13" fmla="*/ 368300 w 2776220"/>
                <a:gd name="connsiteY13" fmla="*/ 1440180 h 4061460"/>
                <a:gd name="connsiteX14" fmla="*/ 459740 w 2776220"/>
                <a:gd name="connsiteY14" fmla="*/ 1287780 h 4061460"/>
                <a:gd name="connsiteX15" fmla="*/ 520700 w 2776220"/>
                <a:gd name="connsiteY15" fmla="*/ 982980 h 4061460"/>
                <a:gd name="connsiteX16" fmla="*/ 718820 w 2776220"/>
                <a:gd name="connsiteY16" fmla="*/ 754380 h 4061460"/>
                <a:gd name="connsiteX17" fmla="*/ 764540 w 2776220"/>
                <a:gd name="connsiteY17" fmla="*/ 434340 h 4061460"/>
                <a:gd name="connsiteX18" fmla="*/ 1023620 w 2776220"/>
                <a:gd name="connsiteY18" fmla="*/ 160020 h 4061460"/>
                <a:gd name="connsiteX19" fmla="*/ 1054100 w 2776220"/>
                <a:gd name="connsiteY19" fmla="*/ 22860 h 4061460"/>
                <a:gd name="connsiteX20" fmla="*/ 1892300 w 2776220"/>
                <a:gd name="connsiteY20" fmla="*/ 22860 h 4061460"/>
                <a:gd name="connsiteX21" fmla="*/ 2319020 w 2776220"/>
                <a:gd name="connsiteY21" fmla="*/ 68580 h 4061460"/>
                <a:gd name="connsiteX22" fmla="*/ 2715260 w 2776220"/>
                <a:gd name="connsiteY22" fmla="*/ 114300 h 4061460"/>
                <a:gd name="connsiteX23" fmla="*/ 2684780 w 2776220"/>
                <a:gd name="connsiteY23" fmla="*/ 373380 h 4061460"/>
                <a:gd name="connsiteX24" fmla="*/ 2471420 w 2776220"/>
                <a:gd name="connsiteY24" fmla="*/ 2333486 h 4061460"/>
                <a:gd name="connsiteX25" fmla="*/ 2517140 w 2776220"/>
                <a:gd name="connsiteY25"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581660 w 2776220"/>
                <a:gd name="connsiteY8" fmla="*/ 2598420 h 4061460"/>
                <a:gd name="connsiteX9" fmla="*/ 471957 w 2776220"/>
                <a:gd name="connsiteY9" fmla="*/ 2462904 h 4061460"/>
                <a:gd name="connsiteX10" fmla="*/ 414020 w 2776220"/>
                <a:gd name="connsiteY10" fmla="*/ 2095500 h 4061460"/>
                <a:gd name="connsiteX11" fmla="*/ 398780 w 2776220"/>
                <a:gd name="connsiteY11" fmla="*/ 1623060 h 4061460"/>
                <a:gd name="connsiteX12" fmla="*/ 368300 w 2776220"/>
                <a:gd name="connsiteY12" fmla="*/ 1440180 h 4061460"/>
                <a:gd name="connsiteX13" fmla="*/ 459740 w 2776220"/>
                <a:gd name="connsiteY13" fmla="*/ 1287780 h 4061460"/>
                <a:gd name="connsiteX14" fmla="*/ 520700 w 2776220"/>
                <a:gd name="connsiteY14" fmla="*/ 982980 h 4061460"/>
                <a:gd name="connsiteX15" fmla="*/ 718820 w 2776220"/>
                <a:gd name="connsiteY15" fmla="*/ 754380 h 4061460"/>
                <a:gd name="connsiteX16" fmla="*/ 764540 w 2776220"/>
                <a:gd name="connsiteY16" fmla="*/ 434340 h 4061460"/>
                <a:gd name="connsiteX17" fmla="*/ 1023620 w 2776220"/>
                <a:gd name="connsiteY17" fmla="*/ 160020 h 4061460"/>
                <a:gd name="connsiteX18" fmla="*/ 1054100 w 2776220"/>
                <a:gd name="connsiteY18" fmla="*/ 22860 h 4061460"/>
                <a:gd name="connsiteX19" fmla="*/ 1892300 w 2776220"/>
                <a:gd name="connsiteY19" fmla="*/ 22860 h 4061460"/>
                <a:gd name="connsiteX20" fmla="*/ 2319020 w 2776220"/>
                <a:gd name="connsiteY20" fmla="*/ 68580 h 4061460"/>
                <a:gd name="connsiteX21" fmla="*/ 2715260 w 2776220"/>
                <a:gd name="connsiteY21" fmla="*/ 114300 h 4061460"/>
                <a:gd name="connsiteX22" fmla="*/ 2684780 w 2776220"/>
                <a:gd name="connsiteY22" fmla="*/ 373380 h 4061460"/>
                <a:gd name="connsiteX23" fmla="*/ 2471420 w 2776220"/>
                <a:gd name="connsiteY23" fmla="*/ 2333486 h 4061460"/>
                <a:gd name="connsiteX24" fmla="*/ 2517140 w 2776220"/>
                <a:gd name="connsiteY24"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566420 w 2776220"/>
                <a:gd name="connsiteY7" fmla="*/ 2811780 h 4061460"/>
                <a:gd name="connsiteX8" fmla="*/ 471957 w 2776220"/>
                <a:gd name="connsiteY8" fmla="*/ 2462904 h 4061460"/>
                <a:gd name="connsiteX9" fmla="*/ 414020 w 2776220"/>
                <a:gd name="connsiteY9" fmla="*/ 2095500 h 4061460"/>
                <a:gd name="connsiteX10" fmla="*/ 398780 w 2776220"/>
                <a:gd name="connsiteY10" fmla="*/ 1623060 h 4061460"/>
                <a:gd name="connsiteX11" fmla="*/ 368300 w 2776220"/>
                <a:gd name="connsiteY11" fmla="*/ 1440180 h 4061460"/>
                <a:gd name="connsiteX12" fmla="*/ 459740 w 2776220"/>
                <a:gd name="connsiteY12" fmla="*/ 1287780 h 4061460"/>
                <a:gd name="connsiteX13" fmla="*/ 520700 w 2776220"/>
                <a:gd name="connsiteY13" fmla="*/ 982980 h 4061460"/>
                <a:gd name="connsiteX14" fmla="*/ 718820 w 2776220"/>
                <a:gd name="connsiteY14" fmla="*/ 754380 h 4061460"/>
                <a:gd name="connsiteX15" fmla="*/ 764540 w 2776220"/>
                <a:gd name="connsiteY15" fmla="*/ 434340 h 4061460"/>
                <a:gd name="connsiteX16" fmla="*/ 1023620 w 2776220"/>
                <a:gd name="connsiteY16" fmla="*/ 160020 h 4061460"/>
                <a:gd name="connsiteX17" fmla="*/ 1054100 w 2776220"/>
                <a:gd name="connsiteY17" fmla="*/ 22860 h 4061460"/>
                <a:gd name="connsiteX18" fmla="*/ 1892300 w 2776220"/>
                <a:gd name="connsiteY18" fmla="*/ 22860 h 4061460"/>
                <a:gd name="connsiteX19" fmla="*/ 2319020 w 2776220"/>
                <a:gd name="connsiteY19" fmla="*/ 68580 h 4061460"/>
                <a:gd name="connsiteX20" fmla="*/ 2715260 w 2776220"/>
                <a:gd name="connsiteY20" fmla="*/ 114300 h 4061460"/>
                <a:gd name="connsiteX21" fmla="*/ 2684780 w 2776220"/>
                <a:gd name="connsiteY21" fmla="*/ 373380 h 4061460"/>
                <a:gd name="connsiteX22" fmla="*/ 2471420 w 2776220"/>
                <a:gd name="connsiteY22" fmla="*/ 2333486 h 4061460"/>
                <a:gd name="connsiteX23" fmla="*/ 2517140 w 2776220"/>
                <a:gd name="connsiteY23"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261620 w 2776220"/>
                <a:gd name="connsiteY6" fmla="*/ 302514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150709 w 2776220"/>
                <a:gd name="connsiteY6" fmla="*/ 3295770 h 4061460"/>
                <a:gd name="connsiteX7" fmla="*/ 471957 w 2776220"/>
                <a:gd name="connsiteY7" fmla="*/ 2462904 h 4061460"/>
                <a:gd name="connsiteX8" fmla="*/ 414020 w 2776220"/>
                <a:gd name="connsiteY8" fmla="*/ 2095500 h 4061460"/>
                <a:gd name="connsiteX9" fmla="*/ 398780 w 2776220"/>
                <a:gd name="connsiteY9" fmla="*/ 1623060 h 4061460"/>
                <a:gd name="connsiteX10" fmla="*/ 368300 w 2776220"/>
                <a:gd name="connsiteY10" fmla="*/ 1440180 h 4061460"/>
                <a:gd name="connsiteX11" fmla="*/ 459740 w 2776220"/>
                <a:gd name="connsiteY11" fmla="*/ 1287780 h 4061460"/>
                <a:gd name="connsiteX12" fmla="*/ 520700 w 2776220"/>
                <a:gd name="connsiteY12" fmla="*/ 982980 h 4061460"/>
                <a:gd name="connsiteX13" fmla="*/ 718820 w 2776220"/>
                <a:gd name="connsiteY13" fmla="*/ 754380 h 4061460"/>
                <a:gd name="connsiteX14" fmla="*/ 764540 w 2776220"/>
                <a:gd name="connsiteY14" fmla="*/ 434340 h 4061460"/>
                <a:gd name="connsiteX15" fmla="*/ 1023620 w 2776220"/>
                <a:gd name="connsiteY15" fmla="*/ 160020 h 4061460"/>
                <a:gd name="connsiteX16" fmla="*/ 1054100 w 2776220"/>
                <a:gd name="connsiteY16" fmla="*/ 22860 h 4061460"/>
                <a:gd name="connsiteX17" fmla="*/ 1892300 w 2776220"/>
                <a:gd name="connsiteY17" fmla="*/ 22860 h 4061460"/>
                <a:gd name="connsiteX18" fmla="*/ 2319020 w 2776220"/>
                <a:gd name="connsiteY18" fmla="*/ 68580 h 4061460"/>
                <a:gd name="connsiteX19" fmla="*/ 2715260 w 2776220"/>
                <a:gd name="connsiteY19" fmla="*/ 114300 h 4061460"/>
                <a:gd name="connsiteX20" fmla="*/ 2684780 w 2776220"/>
                <a:gd name="connsiteY20" fmla="*/ 373380 h 4061460"/>
                <a:gd name="connsiteX21" fmla="*/ 2471420 w 2776220"/>
                <a:gd name="connsiteY21" fmla="*/ 2333486 h 4061460"/>
                <a:gd name="connsiteX22" fmla="*/ 2517140 w 2776220"/>
                <a:gd name="connsiteY22" fmla="*/ 4061460 h 4061460"/>
                <a:gd name="connsiteX0" fmla="*/ 1465580 w 2776220"/>
                <a:gd name="connsiteY0" fmla="*/ 4046220 h 4061460"/>
                <a:gd name="connsiteX1" fmla="*/ 1480820 w 2776220"/>
                <a:gd name="connsiteY1" fmla="*/ 3939540 h 4061460"/>
                <a:gd name="connsiteX2" fmla="*/ 703580 w 2776220"/>
                <a:gd name="connsiteY2" fmla="*/ 3970020 h 4061460"/>
                <a:gd name="connsiteX3" fmla="*/ 109220 w 2776220"/>
                <a:gd name="connsiteY3" fmla="*/ 3939540 h 4061460"/>
                <a:gd name="connsiteX4" fmla="*/ 48260 w 2776220"/>
                <a:gd name="connsiteY4" fmla="*/ 3832860 h 4061460"/>
                <a:gd name="connsiteX5" fmla="*/ 124460 w 2776220"/>
                <a:gd name="connsiteY5" fmla="*/ 3345180 h 4061460"/>
                <a:gd name="connsiteX6" fmla="*/ 471957 w 2776220"/>
                <a:gd name="connsiteY6" fmla="*/ 2462904 h 4061460"/>
                <a:gd name="connsiteX7" fmla="*/ 414020 w 2776220"/>
                <a:gd name="connsiteY7" fmla="*/ 2095500 h 4061460"/>
                <a:gd name="connsiteX8" fmla="*/ 398780 w 2776220"/>
                <a:gd name="connsiteY8" fmla="*/ 1623060 h 4061460"/>
                <a:gd name="connsiteX9" fmla="*/ 368300 w 2776220"/>
                <a:gd name="connsiteY9" fmla="*/ 1440180 h 4061460"/>
                <a:gd name="connsiteX10" fmla="*/ 459740 w 2776220"/>
                <a:gd name="connsiteY10" fmla="*/ 1287780 h 4061460"/>
                <a:gd name="connsiteX11" fmla="*/ 520700 w 2776220"/>
                <a:gd name="connsiteY11" fmla="*/ 982980 h 4061460"/>
                <a:gd name="connsiteX12" fmla="*/ 718820 w 2776220"/>
                <a:gd name="connsiteY12" fmla="*/ 754380 h 4061460"/>
                <a:gd name="connsiteX13" fmla="*/ 764540 w 2776220"/>
                <a:gd name="connsiteY13" fmla="*/ 434340 h 4061460"/>
                <a:gd name="connsiteX14" fmla="*/ 1023620 w 2776220"/>
                <a:gd name="connsiteY14" fmla="*/ 160020 h 4061460"/>
                <a:gd name="connsiteX15" fmla="*/ 1054100 w 2776220"/>
                <a:gd name="connsiteY15" fmla="*/ 22860 h 4061460"/>
                <a:gd name="connsiteX16" fmla="*/ 1892300 w 2776220"/>
                <a:gd name="connsiteY16" fmla="*/ 22860 h 4061460"/>
                <a:gd name="connsiteX17" fmla="*/ 2319020 w 2776220"/>
                <a:gd name="connsiteY17" fmla="*/ 68580 h 4061460"/>
                <a:gd name="connsiteX18" fmla="*/ 2715260 w 2776220"/>
                <a:gd name="connsiteY18" fmla="*/ 114300 h 4061460"/>
                <a:gd name="connsiteX19" fmla="*/ 2684780 w 2776220"/>
                <a:gd name="connsiteY19" fmla="*/ 373380 h 4061460"/>
                <a:gd name="connsiteX20" fmla="*/ 2471420 w 2776220"/>
                <a:gd name="connsiteY20" fmla="*/ 2333486 h 4061460"/>
                <a:gd name="connsiteX21" fmla="*/ 2517140 w 2776220"/>
                <a:gd name="connsiteY21" fmla="*/ 4061460 h 4061460"/>
                <a:gd name="connsiteX0" fmla="*/ 1452880 w 2763520"/>
                <a:gd name="connsiteY0" fmla="*/ 4046220 h 4061460"/>
                <a:gd name="connsiteX1" fmla="*/ 1468120 w 2763520"/>
                <a:gd name="connsiteY1" fmla="*/ 3939540 h 4061460"/>
                <a:gd name="connsiteX2" fmla="*/ 690880 w 2763520"/>
                <a:gd name="connsiteY2" fmla="*/ 3970020 h 4061460"/>
                <a:gd name="connsiteX3" fmla="*/ 96520 w 2763520"/>
                <a:gd name="connsiteY3" fmla="*/ 3939540 h 4061460"/>
                <a:gd name="connsiteX4" fmla="*/ 111760 w 2763520"/>
                <a:gd name="connsiteY4" fmla="*/ 3345180 h 4061460"/>
                <a:gd name="connsiteX5" fmla="*/ 459257 w 2763520"/>
                <a:gd name="connsiteY5" fmla="*/ 2462904 h 4061460"/>
                <a:gd name="connsiteX6" fmla="*/ 401320 w 2763520"/>
                <a:gd name="connsiteY6" fmla="*/ 2095500 h 4061460"/>
                <a:gd name="connsiteX7" fmla="*/ 386080 w 2763520"/>
                <a:gd name="connsiteY7" fmla="*/ 1623060 h 4061460"/>
                <a:gd name="connsiteX8" fmla="*/ 355600 w 2763520"/>
                <a:gd name="connsiteY8" fmla="*/ 1440180 h 4061460"/>
                <a:gd name="connsiteX9" fmla="*/ 447040 w 2763520"/>
                <a:gd name="connsiteY9" fmla="*/ 1287780 h 4061460"/>
                <a:gd name="connsiteX10" fmla="*/ 508000 w 2763520"/>
                <a:gd name="connsiteY10" fmla="*/ 982980 h 4061460"/>
                <a:gd name="connsiteX11" fmla="*/ 706120 w 2763520"/>
                <a:gd name="connsiteY11" fmla="*/ 754380 h 4061460"/>
                <a:gd name="connsiteX12" fmla="*/ 751840 w 2763520"/>
                <a:gd name="connsiteY12" fmla="*/ 434340 h 4061460"/>
                <a:gd name="connsiteX13" fmla="*/ 1010920 w 2763520"/>
                <a:gd name="connsiteY13" fmla="*/ 160020 h 4061460"/>
                <a:gd name="connsiteX14" fmla="*/ 1041400 w 2763520"/>
                <a:gd name="connsiteY14" fmla="*/ 22860 h 4061460"/>
                <a:gd name="connsiteX15" fmla="*/ 1879600 w 2763520"/>
                <a:gd name="connsiteY15" fmla="*/ 22860 h 4061460"/>
                <a:gd name="connsiteX16" fmla="*/ 2306320 w 2763520"/>
                <a:gd name="connsiteY16" fmla="*/ 68580 h 4061460"/>
                <a:gd name="connsiteX17" fmla="*/ 2702560 w 2763520"/>
                <a:gd name="connsiteY17" fmla="*/ 114300 h 4061460"/>
                <a:gd name="connsiteX18" fmla="*/ 2672080 w 2763520"/>
                <a:gd name="connsiteY18" fmla="*/ 373380 h 4061460"/>
                <a:gd name="connsiteX19" fmla="*/ 2458720 w 2763520"/>
                <a:gd name="connsiteY19" fmla="*/ 2333486 h 4061460"/>
                <a:gd name="connsiteX20" fmla="*/ 2504440 w 2763520"/>
                <a:gd name="connsiteY20" fmla="*/ 4061460 h 4061460"/>
                <a:gd name="connsiteX0" fmla="*/ 1394964 w 2705604"/>
                <a:gd name="connsiteY0" fmla="*/ 4046220 h 4190726"/>
                <a:gd name="connsiteX1" fmla="*/ 1410204 w 2705604"/>
                <a:gd name="connsiteY1" fmla="*/ 3939540 h 4190726"/>
                <a:gd name="connsiteX2" fmla="*/ 632964 w 2705604"/>
                <a:gd name="connsiteY2" fmla="*/ 3970020 h 4190726"/>
                <a:gd name="connsiteX3" fmla="*/ 38604 w 2705604"/>
                <a:gd name="connsiteY3" fmla="*/ 3939540 h 4190726"/>
                <a:gd name="connsiteX4" fmla="*/ 401341 w 2705604"/>
                <a:gd name="connsiteY4" fmla="*/ 2462904 h 4190726"/>
                <a:gd name="connsiteX5" fmla="*/ 343404 w 2705604"/>
                <a:gd name="connsiteY5" fmla="*/ 2095500 h 4190726"/>
                <a:gd name="connsiteX6" fmla="*/ 328164 w 2705604"/>
                <a:gd name="connsiteY6" fmla="*/ 1623060 h 4190726"/>
                <a:gd name="connsiteX7" fmla="*/ 297684 w 2705604"/>
                <a:gd name="connsiteY7" fmla="*/ 1440180 h 4190726"/>
                <a:gd name="connsiteX8" fmla="*/ 389124 w 2705604"/>
                <a:gd name="connsiteY8" fmla="*/ 1287780 h 4190726"/>
                <a:gd name="connsiteX9" fmla="*/ 450084 w 2705604"/>
                <a:gd name="connsiteY9" fmla="*/ 982980 h 4190726"/>
                <a:gd name="connsiteX10" fmla="*/ 648204 w 2705604"/>
                <a:gd name="connsiteY10" fmla="*/ 754380 h 4190726"/>
                <a:gd name="connsiteX11" fmla="*/ 693924 w 2705604"/>
                <a:gd name="connsiteY11" fmla="*/ 434340 h 4190726"/>
                <a:gd name="connsiteX12" fmla="*/ 953004 w 2705604"/>
                <a:gd name="connsiteY12" fmla="*/ 160020 h 4190726"/>
                <a:gd name="connsiteX13" fmla="*/ 983484 w 2705604"/>
                <a:gd name="connsiteY13" fmla="*/ 22860 h 4190726"/>
                <a:gd name="connsiteX14" fmla="*/ 1821684 w 2705604"/>
                <a:gd name="connsiteY14" fmla="*/ 22860 h 4190726"/>
                <a:gd name="connsiteX15" fmla="*/ 2248404 w 2705604"/>
                <a:gd name="connsiteY15" fmla="*/ 68580 h 4190726"/>
                <a:gd name="connsiteX16" fmla="*/ 2644644 w 2705604"/>
                <a:gd name="connsiteY16" fmla="*/ 114300 h 4190726"/>
                <a:gd name="connsiteX17" fmla="*/ 2614164 w 2705604"/>
                <a:gd name="connsiteY17" fmla="*/ 373380 h 4190726"/>
                <a:gd name="connsiteX18" fmla="*/ 2400804 w 2705604"/>
                <a:gd name="connsiteY18" fmla="*/ 2333486 h 4190726"/>
                <a:gd name="connsiteX19" fmla="*/ 2446524 w 2705604"/>
                <a:gd name="connsiteY19" fmla="*/ 4061460 h 4190726"/>
                <a:gd name="connsiteX0" fmla="*/ 1524504 w 2835144"/>
                <a:gd name="connsiteY0" fmla="*/ 4046220 h 4185646"/>
                <a:gd name="connsiteX1" fmla="*/ 1539744 w 2835144"/>
                <a:gd name="connsiteY1" fmla="*/ 3939540 h 4185646"/>
                <a:gd name="connsiteX2" fmla="*/ 168144 w 2835144"/>
                <a:gd name="connsiteY2" fmla="*/ 3939540 h 4185646"/>
                <a:gd name="connsiteX3" fmla="*/ 530881 w 2835144"/>
                <a:gd name="connsiteY3" fmla="*/ 2462904 h 4185646"/>
                <a:gd name="connsiteX4" fmla="*/ 472944 w 2835144"/>
                <a:gd name="connsiteY4" fmla="*/ 2095500 h 4185646"/>
                <a:gd name="connsiteX5" fmla="*/ 457704 w 2835144"/>
                <a:gd name="connsiteY5" fmla="*/ 1623060 h 4185646"/>
                <a:gd name="connsiteX6" fmla="*/ 427224 w 2835144"/>
                <a:gd name="connsiteY6" fmla="*/ 1440180 h 4185646"/>
                <a:gd name="connsiteX7" fmla="*/ 518664 w 2835144"/>
                <a:gd name="connsiteY7" fmla="*/ 1287780 h 4185646"/>
                <a:gd name="connsiteX8" fmla="*/ 579624 w 2835144"/>
                <a:gd name="connsiteY8" fmla="*/ 982980 h 4185646"/>
                <a:gd name="connsiteX9" fmla="*/ 777744 w 2835144"/>
                <a:gd name="connsiteY9" fmla="*/ 754380 h 4185646"/>
                <a:gd name="connsiteX10" fmla="*/ 823464 w 2835144"/>
                <a:gd name="connsiteY10" fmla="*/ 434340 h 4185646"/>
                <a:gd name="connsiteX11" fmla="*/ 1082544 w 2835144"/>
                <a:gd name="connsiteY11" fmla="*/ 160020 h 4185646"/>
                <a:gd name="connsiteX12" fmla="*/ 1113024 w 2835144"/>
                <a:gd name="connsiteY12" fmla="*/ 22860 h 4185646"/>
                <a:gd name="connsiteX13" fmla="*/ 1951224 w 2835144"/>
                <a:gd name="connsiteY13" fmla="*/ 22860 h 4185646"/>
                <a:gd name="connsiteX14" fmla="*/ 2377944 w 2835144"/>
                <a:gd name="connsiteY14" fmla="*/ 68580 h 4185646"/>
                <a:gd name="connsiteX15" fmla="*/ 2774184 w 2835144"/>
                <a:gd name="connsiteY15" fmla="*/ 114300 h 4185646"/>
                <a:gd name="connsiteX16" fmla="*/ 2743704 w 2835144"/>
                <a:gd name="connsiteY16" fmla="*/ 373380 h 4185646"/>
                <a:gd name="connsiteX17" fmla="*/ 2530344 w 2835144"/>
                <a:gd name="connsiteY17" fmla="*/ 2333486 h 4185646"/>
                <a:gd name="connsiteX18" fmla="*/ 2576064 w 2835144"/>
                <a:gd name="connsiteY18" fmla="*/ 4061460 h 4185646"/>
                <a:gd name="connsiteX0" fmla="*/ 1171423 w 2482063"/>
                <a:gd name="connsiteY0" fmla="*/ 4046220 h 4203426"/>
                <a:gd name="connsiteX1" fmla="*/ 1186663 w 2482063"/>
                <a:gd name="connsiteY1" fmla="*/ 3939540 h 4203426"/>
                <a:gd name="connsiteX2" fmla="*/ 177800 w 2482063"/>
                <a:gd name="connsiteY2" fmla="*/ 2462904 h 4203426"/>
                <a:gd name="connsiteX3" fmla="*/ 119863 w 2482063"/>
                <a:gd name="connsiteY3" fmla="*/ 2095500 h 4203426"/>
                <a:gd name="connsiteX4" fmla="*/ 104623 w 2482063"/>
                <a:gd name="connsiteY4" fmla="*/ 1623060 h 4203426"/>
                <a:gd name="connsiteX5" fmla="*/ 74143 w 2482063"/>
                <a:gd name="connsiteY5" fmla="*/ 1440180 h 4203426"/>
                <a:gd name="connsiteX6" fmla="*/ 165583 w 2482063"/>
                <a:gd name="connsiteY6" fmla="*/ 1287780 h 4203426"/>
                <a:gd name="connsiteX7" fmla="*/ 226543 w 2482063"/>
                <a:gd name="connsiteY7" fmla="*/ 982980 h 4203426"/>
                <a:gd name="connsiteX8" fmla="*/ 424663 w 2482063"/>
                <a:gd name="connsiteY8" fmla="*/ 754380 h 4203426"/>
                <a:gd name="connsiteX9" fmla="*/ 470383 w 2482063"/>
                <a:gd name="connsiteY9" fmla="*/ 434340 h 4203426"/>
                <a:gd name="connsiteX10" fmla="*/ 729463 w 2482063"/>
                <a:gd name="connsiteY10" fmla="*/ 160020 h 4203426"/>
                <a:gd name="connsiteX11" fmla="*/ 759943 w 2482063"/>
                <a:gd name="connsiteY11" fmla="*/ 22860 h 4203426"/>
                <a:gd name="connsiteX12" fmla="*/ 1598143 w 2482063"/>
                <a:gd name="connsiteY12" fmla="*/ 22860 h 4203426"/>
                <a:gd name="connsiteX13" fmla="*/ 2024863 w 2482063"/>
                <a:gd name="connsiteY13" fmla="*/ 68580 h 4203426"/>
                <a:gd name="connsiteX14" fmla="*/ 2421103 w 2482063"/>
                <a:gd name="connsiteY14" fmla="*/ 114300 h 4203426"/>
                <a:gd name="connsiteX15" fmla="*/ 2390623 w 2482063"/>
                <a:gd name="connsiteY15" fmla="*/ 373380 h 4203426"/>
                <a:gd name="connsiteX16" fmla="*/ 2177263 w 2482063"/>
                <a:gd name="connsiteY16" fmla="*/ 2333486 h 4203426"/>
                <a:gd name="connsiteX17" fmla="*/ 2222983 w 2482063"/>
                <a:gd name="connsiteY17" fmla="*/ 4061460 h 4203426"/>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17" fmla="*/ 2222983 w 2482063"/>
                <a:gd name="connsiteY17" fmla="*/ 4085707 h 4227673"/>
                <a:gd name="connsiteX0" fmla="*/ 1171423 w 2482063"/>
                <a:gd name="connsiteY0" fmla="*/ 4070467 h 4227673"/>
                <a:gd name="connsiteX1" fmla="*/ 1186663 w 2482063"/>
                <a:gd name="connsiteY1" fmla="*/ 3963787 h 4227673"/>
                <a:gd name="connsiteX2" fmla="*/ 177800 w 2482063"/>
                <a:gd name="connsiteY2" fmla="*/ 2487151 h 4227673"/>
                <a:gd name="connsiteX3" fmla="*/ 119863 w 2482063"/>
                <a:gd name="connsiteY3" fmla="*/ 2119747 h 4227673"/>
                <a:gd name="connsiteX4" fmla="*/ 104623 w 2482063"/>
                <a:gd name="connsiteY4" fmla="*/ 1647307 h 4227673"/>
                <a:gd name="connsiteX5" fmla="*/ 74143 w 2482063"/>
                <a:gd name="connsiteY5" fmla="*/ 1464427 h 4227673"/>
                <a:gd name="connsiteX6" fmla="*/ 165583 w 2482063"/>
                <a:gd name="connsiteY6" fmla="*/ 1312027 h 4227673"/>
                <a:gd name="connsiteX7" fmla="*/ 226543 w 2482063"/>
                <a:gd name="connsiteY7" fmla="*/ 1007227 h 4227673"/>
                <a:gd name="connsiteX8" fmla="*/ 424663 w 2482063"/>
                <a:gd name="connsiteY8" fmla="*/ 778627 h 4227673"/>
                <a:gd name="connsiteX9" fmla="*/ 470383 w 2482063"/>
                <a:gd name="connsiteY9" fmla="*/ 458587 h 4227673"/>
                <a:gd name="connsiteX10" fmla="*/ 729463 w 2482063"/>
                <a:gd name="connsiteY10" fmla="*/ 184267 h 4227673"/>
                <a:gd name="connsiteX11" fmla="*/ 759943 w 2482063"/>
                <a:gd name="connsiteY11" fmla="*/ 47107 h 4227673"/>
                <a:gd name="connsiteX12" fmla="*/ 1598143 w 2482063"/>
                <a:gd name="connsiteY12" fmla="*/ 47107 h 4227673"/>
                <a:gd name="connsiteX13" fmla="*/ 2024863 w 2482063"/>
                <a:gd name="connsiteY13" fmla="*/ 92827 h 4227673"/>
                <a:gd name="connsiteX14" fmla="*/ 2421103 w 2482063"/>
                <a:gd name="connsiteY14" fmla="*/ 138547 h 4227673"/>
                <a:gd name="connsiteX15" fmla="*/ 2390623 w 2482063"/>
                <a:gd name="connsiteY15" fmla="*/ 397627 h 4227673"/>
                <a:gd name="connsiteX16" fmla="*/ 2177263 w 2482063"/>
                <a:gd name="connsiteY16" fmla="*/ 2524306 h 4227673"/>
                <a:gd name="connsiteX0" fmla="*/ 1168883 w 2479523"/>
                <a:gd name="connsiteY0" fmla="*/ 4070467 h 4070467"/>
                <a:gd name="connsiteX1" fmla="*/ 175260 w 2479523"/>
                <a:gd name="connsiteY1" fmla="*/ 2487151 h 4070467"/>
                <a:gd name="connsiteX2" fmla="*/ 117323 w 2479523"/>
                <a:gd name="connsiteY2" fmla="*/ 2119747 h 4070467"/>
                <a:gd name="connsiteX3" fmla="*/ 102083 w 2479523"/>
                <a:gd name="connsiteY3" fmla="*/ 1647307 h 4070467"/>
                <a:gd name="connsiteX4" fmla="*/ 71603 w 2479523"/>
                <a:gd name="connsiteY4" fmla="*/ 1464427 h 4070467"/>
                <a:gd name="connsiteX5" fmla="*/ 163043 w 2479523"/>
                <a:gd name="connsiteY5" fmla="*/ 1312027 h 4070467"/>
                <a:gd name="connsiteX6" fmla="*/ 224003 w 2479523"/>
                <a:gd name="connsiteY6" fmla="*/ 1007227 h 4070467"/>
                <a:gd name="connsiteX7" fmla="*/ 422123 w 2479523"/>
                <a:gd name="connsiteY7" fmla="*/ 778627 h 4070467"/>
                <a:gd name="connsiteX8" fmla="*/ 467843 w 2479523"/>
                <a:gd name="connsiteY8" fmla="*/ 458587 h 4070467"/>
                <a:gd name="connsiteX9" fmla="*/ 726923 w 2479523"/>
                <a:gd name="connsiteY9" fmla="*/ 184267 h 4070467"/>
                <a:gd name="connsiteX10" fmla="*/ 757403 w 2479523"/>
                <a:gd name="connsiteY10" fmla="*/ 47107 h 4070467"/>
                <a:gd name="connsiteX11" fmla="*/ 1595603 w 2479523"/>
                <a:gd name="connsiteY11" fmla="*/ 47107 h 4070467"/>
                <a:gd name="connsiteX12" fmla="*/ 2022323 w 2479523"/>
                <a:gd name="connsiteY12" fmla="*/ 92827 h 4070467"/>
                <a:gd name="connsiteX13" fmla="*/ 2418563 w 2479523"/>
                <a:gd name="connsiteY13" fmla="*/ 138547 h 4070467"/>
                <a:gd name="connsiteX14" fmla="*/ 2388083 w 2479523"/>
                <a:gd name="connsiteY14" fmla="*/ 397627 h 4070467"/>
                <a:gd name="connsiteX15" fmla="*/ 2174723 w 2479523"/>
                <a:gd name="connsiteY15" fmla="*/ 2524306 h 4070467"/>
                <a:gd name="connsiteX0" fmla="*/ 175260 w 2479523"/>
                <a:gd name="connsiteY0" fmla="*/ 2487151 h 2524306"/>
                <a:gd name="connsiteX1" fmla="*/ 117323 w 2479523"/>
                <a:gd name="connsiteY1" fmla="*/ 2119747 h 2524306"/>
                <a:gd name="connsiteX2" fmla="*/ 102083 w 2479523"/>
                <a:gd name="connsiteY2" fmla="*/ 1647307 h 2524306"/>
                <a:gd name="connsiteX3" fmla="*/ 71603 w 2479523"/>
                <a:gd name="connsiteY3" fmla="*/ 1464427 h 2524306"/>
                <a:gd name="connsiteX4" fmla="*/ 163043 w 2479523"/>
                <a:gd name="connsiteY4" fmla="*/ 1312027 h 2524306"/>
                <a:gd name="connsiteX5" fmla="*/ 224003 w 2479523"/>
                <a:gd name="connsiteY5" fmla="*/ 1007227 h 2524306"/>
                <a:gd name="connsiteX6" fmla="*/ 422123 w 2479523"/>
                <a:gd name="connsiteY6" fmla="*/ 778627 h 2524306"/>
                <a:gd name="connsiteX7" fmla="*/ 467843 w 2479523"/>
                <a:gd name="connsiteY7" fmla="*/ 458587 h 2524306"/>
                <a:gd name="connsiteX8" fmla="*/ 726923 w 2479523"/>
                <a:gd name="connsiteY8" fmla="*/ 184267 h 2524306"/>
                <a:gd name="connsiteX9" fmla="*/ 757403 w 2479523"/>
                <a:gd name="connsiteY9" fmla="*/ 47107 h 2524306"/>
                <a:gd name="connsiteX10" fmla="*/ 1595603 w 2479523"/>
                <a:gd name="connsiteY10" fmla="*/ 47107 h 2524306"/>
                <a:gd name="connsiteX11" fmla="*/ 2022323 w 2479523"/>
                <a:gd name="connsiteY11" fmla="*/ 92827 h 2524306"/>
                <a:gd name="connsiteX12" fmla="*/ 2418563 w 2479523"/>
                <a:gd name="connsiteY12" fmla="*/ 138547 h 2524306"/>
                <a:gd name="connsiteX13" fmla="*/ 2388083 w 2479523"/>
                <a:gd name="connsiteY13" fmla="*/ 397627 h 2524306"/>
                <a:gd name="connsiteX14" fmla="*/ 2174723 w 2479523"/>
                <a:gd name="connsiteY14" fmla="*/ 2524306 h 2524306"/>
                <a:gd name="connsiteX0" fmla="*/ 113817 w 2418080"/>
                <a:gd name="connsiteY0" fmla="*/ 2487151 h 2524306"/>
                <a:gd name="connsiteX1" fmla="*/ 55880 w 2418080"/>
                <a:gd name="connsiteY1" fmla="*/ 2119747 h 2524306"/>
                <a:gd name="connsiteX2" fmla="*/ 40640 w 2418080"/>
                <a:gd name="connsiteY2" fmla="*/ 1647307 h 2524306"/>
                <a:gd name="connsiteX3" fmla="*/ 10160 w 2418080"/>
                <a:gd name="connsiteY3" fmla="*/ 1464427 h 2524306"/>
                <a:gd name="connsiteX4" fmla="*/ 101600 w 2418080"/>
                <a:gd name="connsiteY4" fmla="*/ 1312027 h 2524306"/>
                <a:gd name="connsiteX5" fmla="*/ 162560 w 2418080"/>
                <a:gd name="connsiteY5" fmla="*/ 1007227 h 2524306"/>
                <a:gd name="connsiteX6" fmla="*/ 360680 w 2418080"/>
                <a:gd name="connsiteY6" fmla="*/ 778627 h 2524306"/>
                <a:gd name="connsiteX7" fmla="*/ 406400 w 2418080"/>
                <a:gd name="connsiteY7" fmla="*/ 458587 h 2524306"/>
                <a:gd name="connsiteX8" fmla="*/ 665480 w 2418080"/>
                <a:gd name="connsiteY8" fmla="*/ 184267 h 2524306"/>
                <a:gd name="connsiteX9" fmla="*/ 695960 w 2418080"/>
                <a:gd name="connsiteY9" fmla="*/ 47107 h 2524306"/>
                <a:gd name="connsiteX10" fmla="*/ 1534160 w 2418080"/>
                <a:gd name="connsiteY10" fmla="*/ 47107 h 2524306"/>
                <a:gd name="connsiteX11" fmla="*/ 1960880 w 2418080"/>
                <a:gd name="connsiteY11" fmla="*/ 92827 h 2524306"/>
                <a:gd name="connsiteX12" fmla="*/ 2357120 w 2418080"/>
                <a:gd name="connsiteY12" fmla="*/ 138547 h 2524306"/>
                <a:gd name="connsiteX13" fmla="*/ 2326640 w 2418080"/>
                <a:gd name="connsiteY13" fmla="*/ 397627 h 2524306"/>
                <a:gd name="connsiteX14" fmla="*/ 2113280 w 2418080"/>
                <a:gd name="connsiteY14" fmla="*/ 2524306 h 2524306"/>
                <a:gd name="connsiteX0" fmla="*/ 113817 w 2418080"/>
                <a:gd name="connsiteY0" fmla="*/ 2487150 h 2524305"/>
                <a:gd name="connsiteX1" fmla="*/ 55880 w 2418080"/>
                <a:gd name="connsiteY1" fmla="*/ 2119746 h 2524305"/>
                <a:gd name="connsiteX2" fmla="*/ 40640 w 2418080"/>
                <a:gd name="connsiteY2" fmla="*/ 1647306 h 2524305"/>
                <a:gd name="connsiteX3" fmla="*/ 10160 w 2418080"/>
                <a:gd name="connsiteY3" fmla="*/ 1464426 h 2524305"/>
                <a:gd name="connsiteX4" fmla="*/ 101600 w 2418080"/>
                <a:gd name="connsiteY4" fmla="*/ 1312026 h 2524305"/>
                <a:gd name="connsiteX5" fmla="*/ 162560 w 2418080"/>
                <a:gd name="connsiteY5" fmla="*/ 1007226 h 2524305"/>
                <a:gd name="connsiteX6" fmla="*/ 360680 w 2418080"/>
                <a:gd name="connsiteY6" fmla="*/ 778626 h 2524305"/>
                <a:gd name="connsiteX7" fmla="*/ 406400 w 2418080"/>
                <a:gd name="connsiteY7" fmla="*/ 458586 h 2524305"/>
                <a:gd name="connsiteX8" fmla="*/ 665480 w 2418080"/>
                <a:gd name="connsiteY8" fmla="*/ 184266 h 2524305"/>
                <a:gd name="connsiteX9" fmla="*/ 695960 w 2418080"/>
                <a:gd name="connsiteY9" fmla="*/ 47106 h 2524305"/>
                <a:gd name="connsiteX10" fmla="*/ 1534160 w 2418080"/>
                <a:gd name="connsiteY10" fmla="*/ 47106 h 2524305"/>
                <a:gd name="connsiteX11" fmla="*/ 1960880 w 2418080"/>
                <a:gd name="connsiteY11" fmla="*/ 92826 h 2524305"/>
                <a:gd name="connsiteX12" fmla="*/ 2357120 w 2418080"/>
                <a:gd name="connsiteY12" fmla="*/ 138546 h 2524305"/>
                <a:gd name="connsiteX13" fmla="*/ 2326640 w 2418080"/>
                <a:gd name="connsiteY13" fmla="*/ 397626 h 2524305"/>
                <a:gd name="connsiteX14" fmla="*/ 2279853 w 2418080"/>
                <a:gd name="connsiteY14" fmla="*/ 2524305 h 252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8080" h="2524305">
                  <a:moveTo>
                    <a:pt x="113817" y="2487150"/>
                  </a:moveTo>
                  <a:cubicBezTo>
                    <a:pt x="120994" y="2328603"/>
                    <a:pt x="68076" y="2259720"/>
                    <a:pt x="55880" y="2119746"/>
                  </a:cubicBezTo>
                  <a:cubicBezTo>
                    <a:pt x="43684" y="1979772"/>
                    <a:pt x="48260" y="1756526"/>
                    <a:pt x="40640" y="1647306"/>
                  </a:cubicBezTo>
                  <a:cubicBezTo>
                    <a:pt x="33020" y="1538086"/>
                    <a:pt x="0" y="1520306"/>
                    <a:pt x="10160" y="1464426"/>
                  </a:cubicBezTo>
                  <a:cubicBezTo>
                    <a:pt x="20320" y="1408546"/>
                    <a:pt x="76200" y="1388226"/>
                    <a:pt x="101600" y="1312026"/>
                  </a:cubicBezTo>
                  <a:cubicBezTo>
                    <a:pt x="127000" y="1235826"/>
                    <a:pt x="119380" y="1096126"/>
                    <a:pt x="162560" y="1007226"/>
                  </a:cubicBezTo>
                  <a:cubicBezTo>
                    <a:pt x="205740" y="918326"/>
                    <a:pt x="320040" y="870066"/>
                    <a:pt x="360680" y="778626"/>
                  </a:cubicBezTo>
                  <a:cubicBezTo>
                    <a:pt x="401320" y="687186"/>
                    <a:pt x="355600" y="557646"/>
                    <a:pt x="406400" y="458586"/>
                  </a:cubicBezTo>
                  <a:cubicBezTo>
                    <a:pt x="457200" y="359526"/>
                    <a:pt x="617220" y="252846"/>
                    <a:pt x="665480" y="184266"/>
                  </a:cubicBezTo>
                  <a:cubicBezTo>
                    <a:pt x="713740" y="115686"/>
                    <a:pt x="551180" y="69966"/>
                    <a:pt x="695960" y="47106"/>
                  </a:cubicBezTo>
                  <a:cubicBezTo>
                    <a:pt x="840740" y="24246"/>
                    <a:pt x="1323340" y="39486"/>
                    <a:pt x="1534160" y="47106"/>
                  </a:cubicBezTo>
                  <a:cubicBezTo>
                    <a:pt x="1744980" y="54726"/>
                    <a:pt x="1960880" y="92826"/>
                    <a:pt x="1960880" y="92826"/>
                  </a:cubicBezTo>
                  <a:cubicBezTo>
                    <a:pt x="2098040" y="108066"/>
                    <a:pt x="2296160" y="87746"/>
                    <a:pt x="2357120" y="138546"/>
                  </a:cubicBezTo>
                  <a:cubicBezTo>
                    <a:pt x="2418080" y="189346"/>
                    <a:pt x="2339518" y="0"/>
                    <a:pt x="2326640" y="397626"/>
                  </a:cubicBezTo>
                  <a:cubicBezTo>
                    <a:pt x="2313762" y="795252"/>
                    <a:pt x="2307793" y="1909625"/>
                    <a:pt x="2279853" y="2524305"/>
                  </a:cubicBezTo>
                </a:path>
              </a:pathLst>
            </a:custGeom>
            <a:solidFill>
              <a:srgbClr val="FF33CC"/>
            </a:solid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TextBox 75"/>
            <p:cNvSpPr txBox="1"/>
            <p:nvPr/>
          </p:nvSpPr>
          <p:spPr>
            <a:xfrm>
              <a:off x="5190232" y="4727779"/>
              <a:ext cx="70243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MS</a:t>
              </a:r>
            </a:p>
          </p:txBody>
        </p:sp>
      </p:grpSp>
      <p:grpSp>
        <p:nvGrpSpPr>
          <p:cNvPr id="84" name="Group 83"/>
          <p:cNvGrpSpPr/>
          <p:nvPr/>
        </p:nvGrpSpPr>
        <p:grpSpPr>
          <a:xfrm>
            <a:off x="2087336" y="6259286"/>
            <a:ext cx="4210050" cy="702128"/>
            <a:chOff x="2087336" y="6259286"/>
            <a:chExt cx="4210050" cy="702128"/>
          </a:xfrm>
        </p:grpSpPr>
        <p:sp>
          <p:nvSpPr>
            <p:cNvPr id="82" name="Freeform 81"/>
            <p:cNvSpPr/>
            <p:nvPr/>
          </p:nvSpPr>
          <p:spPr>
            <a:xfrm>
              <a:off x="2087336" y="6259286"/>
              <a:ext cx="4210050" cy="702128"/>
            </a:xfrm>
            <a:custGeom>
              <a:avLst/>
              <a:gdLst>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 name="connsiteX0" fmla="*/ 410935 w 4210050"/>
                <a:gd name="connsiteY0" fmla="*/ 549728 h 702128"/>
                <a:gd name="connsiteX1" fmla="*/ 492578 w 4210050"/>
                <a:gd name="connsiteY1" fmla="*/ 76200 h 702128"/>
                <a:gd name="connsiteX2" fmla="*/ 1668235 w 4210050"/>
                <a:gd name="connsiteY2" fmla="*/ 92528 h 702128"/>
                <a:gd name="connsiteX3" fmla="*/ 3039835 w 4210050"/>
                <a:gd name="connsiteY3" fmla="*/ 92528 h 702128"/>
                <a:gd name="connsiteX4" fmla="*/ 3807278 w 4210050"/>
                <a:gd name="connsiteY4" fmla="*/ 76200 h 702128"/>
                <a:gd name="connsiteX5" fmla="*/ 3856264 w 4210050"/>
                <a:gd name="connsiteY5" fmla="*/ 337457 h 702128"/>
                <a:gd name="connsiteX6" fmla="*/ 3937907 w 4210050"/>
                <a:gd name="connsiteY6" fmla="*/ 582385 h 702128"/>
                <a:gd name="connsiteX7" fmla="*/ 3643993 w 4210050"/>
                <a:gd name="connsiteY7" fmla="*/ 680357 h 702128"/>
                <a:gd name="connsiteX8" fmla="*/ 541564 w 4210050"/>
                <a:gd name="connsiteY8" fmla="*/ 680357 h 702128"/>
                <a:gd name="connsiteX9" fmla="*/ 410935 w 4210050"/>
                <a:gd name="connsiteY9" fmla="*/ 549728 h 70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10050" h="702128">
                  <a:moveTo>
                    <a:pt x="410935" y="549728"/>
                  </a:moveTo>
                  <a:cubicBezTo>
                    <a:pt x="402771" y="449035"/>
                    <a:pt x="424542" y="478971"/>
                    <a:pt x="492578" y="76200"/>
                  </a:cubicBezTo>
                  <a:cubicBezTo>
                    <a:pt x="702128" y="0"/>
                    <a:pt x="1668235" y="92528"/>
                    <a:pt x="1668235" y="92528"/>
                  </a:cubicBezTo>
                  <a:lnTo>
                    <a:pt x="3039835" y="92528"/>
                  </a:lnTo>
                  <a:cubicBezTo>
                    <a:pt x="3396342" y="89807"/>
                    <a:pt x="3034393" y="62593"/>
                    <a:pt x="3807278" y="76200"/>
                  </a:cubicBezTo>
                  <a:cubicBezTo>
                    <a:pt x="3867149" y="405492"/>
                    <a:pt x="3834493" y="253093"/>
                    <a:pt x="3856264" y="337457"/>
                  </a:cubicBezTo>
                  <a:cubicBezTo>
                    <a:pt x="3878036" y="421821"/>
                    <a:pt x="3973286" y="525235"/>
                    <a:pt x="3937907" y="582385"/>
                  </a:cubicBezTo>
                  <a:cubicBezTo>
                    <a:pt x="3902529" y="639535"/>
                    <a:pt x="4210050" y="664028"/>
                    <a:pt x="3643993" y="680357"/>
                  </a:cubicBezTo>
                  <a:cubicBezTo>
                    <a:pt x="3077936" y="696686"/>
                    <a:pt x="1083128" y="702128"/>
                    <a:pt x="541564" y="680357"/>
                  </a:cubicBezTo>
                  <a:cubicBezTo>
                    <a:pt x="0" y="658586"/>
                    <a:pt x="419099" y="650421"/>
                    <a:pt x="410935" y="549728"/>
                  </a:cubicBezTo>
                  <a:close/>
                </a:path>
              </a:pathLst>
            </a:custGeom>
            <a:solidFill>
              <a:srgbClr val="FF33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p:cNvSpPr txBox="1"/>
            <p:nvPr/>
          </p:nvSpPr>
          <p:spPr>
            <a:xfrm>
              <a:off x="3962400" y="6304002"/>
              <a:ext cx="579006"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LA</a:t>
              </a:r>
            </a:p>
          </p:txBody>
        </p:sp>
      </p:grpSp>
      <p:grpSp>
        <p:nvGrpSpPr>
          <p:cNvPr id="88" name="Group 87"/>
          <p:cNvGrpSpPr/>
          <p:nvPr/>
        </p:nvGrpSpPr>
        <p:grpSpPr>
          <a:xfrm>
            <a:off x="6196701" y="3352800"/>
            <a:ext cx="3120148" cy="2562121"/>
            <a:chOff x="6196701" y="3352800"/>
            <a:chExt cx="3120148" cy="2562121"/>
          </a:xfrm>
        </p:grpSpPr>
        <p:sp>
          <p:nvSpPr>
            <p:cNvPr id="85" name="Freeform 84"/>
            <p:cNvSpPr/>
            <p:nvPr/>
          </p:nvSpPr>
          <p:spPr>
            <a:xfrm>
              <a:off x="6196701" y="3352800"/>
              <a:ext cx="3120148" cy="2562121"/>
            </a:xfrm>
            <a:custGeom>
              <a:avLst/>
              <a:gdLst>
                <a:gd name="connsiteX0" fmla="*/ 315686 w 1216479"/>
                <a:gd name="connsiteY0" fmla="*/ 38100 h 753836"/>
                <a:gd name="connsiteX1" fmla="*/ 1099458 w 1216479"/>
                <a:gd name="connsiteY1" fmla="*/ 54429 h 753836"/>
                <a:gd name="connsiteX2" fmla="*/ 1017815 w 1216479"/>
                <a:gd name="connsiteY2" fmla="*/ 364672 h 753836"/>
                <a:gd name="connsiteX3" fmla="*/ 1099458 w 1216479"/>
                <a:gd name="connsiteY3" fmla="*/ 560615 h 753836"/>
                <a:gd name="connsiteX4" fmla="*/ 1050472 w 1216479"/>
                <a:gd name="connsiteY4" fmla="*/ 723900 h 753836"/>
                <a:gd name="connsiteX5" fmla="*/ 495301 w 1216479"/>
                <a:gd name="connsiteY5" fmla="*/ 740229 h 753836"/>
                <a:gd name="connsiteX6" fmla="*/ 54429 w 1216479"/>
                <a:gd name="connsiteY6" fmla="*/ 707572 h 753836"/>
                <a:gd name="connsiteX7" fmla="*/ 168729 w 1216479"/>
                <a:gd name="connsiteY7" fmla="*/ 544286 h 753836"/>
                <a:gd name="connsiteX8" fmla="*/ 217715 w 1216479"/>
                <a:gd name="connsiteY8" fmla="*/ 429986 h 753836"/>
                <a:gd name="connsiteX9" fmla="*/ 266701 w 1216479"/>
                <a:gd name="connsiteY9" fmla="*/ 283029 h 753836"/>
                <a:gd name="connsiteX10" fmla="*/ 266701 w 1216479"/>
                <a:gd name="connsiteY10" fmla="*/ 185058 h 753836"/>
                <a:gd name="connsiteX11" fmla="*/ 315686 w 1216479"/>
                <a:gd name="connsiteY11" fmla="*/ 38100 h 753836"/>
                <a:gd name="connsiteX0" fmla="*/ 315686 w 1151165"/>
                <a:gd name="connsiteY0" fmla="*/ 38100 h 753836"/>
                <a:gd name="connsiteX1" fmla="*/ 1099458 w 1151165"/>
                <a:gd name="connsiteY1" fmla="*/ 54429 h 753836"/>
                <a:gd name="connsiteX2" fmla="*/ 1017815 w 1151165"/>
                <a:gd name="connsiteY2" fmla="*/ 364672 h 753836"/>
                <a:gd name="connsiteX3" fmla="*/ 1099458 w 1151165"/>
                <a:gd name="connsiteY3" fmla="*/ 560615 h 753836"/>
                <a:gd name="connsiteX4" fmla="*/ 1050472 w 1151165"/>
                <a:gd name="connsiteY4" fmla="*/ 723900 h 753836"/>
                <a:gd name="connsiteX5" fmla="*/ 495301 w 1151165"/>
                <a:gd name="connsiteY5" fmla="*/ 740229 h 753836"/>
                <a:gd name="connsiteX6" fmla="*/ 54429 w 1151165"/>
                <a:gd name="connsiteY6" fmla="*/ 707572 h 753836"/>
                <a:gd name="connsiteX7" fmla="*/ 168729 w 1151165"/>
                <a:gd name="connsiteY7" fmla="*/ 544286 h 753836"/>
                <a:gd name="connsiteX8" fmla="*/ 217715 w 1151165"/>
                <a:gd name="connsiteY8" fmla="*/ 429986 h 753836"/>
                <a:gd name="connsiteX9" fmla="*/ 266701 w 1151165"/>
                <a:gd name="connsiteY9" fmla="*/ 283029 h 753836"/>
                <a:gd name="connsiteX10" fmla="*/ 266701 w 1151165"/>
                <a:gd name="connsiteY10" fmla="*/ 185058 h 753836"/>
                <a:gd name="connsiteX11" fmla="*/ 315686 w 1151165"/>
                <a:gd name="connsiteY11" fmla="*/ 38100 h 753836"/>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217715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139226 w 1151165"/>
                <a:gd name="connsiteY8" fmla="*/ 413657 h 737507"/>
                <a:gd name="connsiteX9" fmla="*/ 266701 w 1151165"/>
                <a:gd name="connsiteY9" fmla="*/ 266700 h 737507"/>
                <a:gd name="connsiteX10" fmla="*/ 266701 w 1151165"/>
                <a:gd name="connsiteY10" fmla="*/ 168729 h 737507"/>
                <a:gd name="connsiteX11" fmla="*/ 315686 w 1151165"/>
                <a:gd name="connsiteY11" fmla="*/ 21771 h 737507"/>
                <a:gd name="connsiteX0" fmla="*/ 315686 w 1151165"/>
                <a:gd name="connsiteY0" fmla="*/ 21771 h 737507"/>
                <a:gd name="connsiteX1" fmla="*/ 1099458 w 1151165"/>
                <a:gd name="connsiteY1" fmla="*/ 38100 h 737507"/>
                <a:gd name="connsiteX2" fmla="*/ 1017815 w 1151165"/>
                <a:gd name="connsiteY2" fmla="*/ 348343 h 737507"/>
                <a:gd name="connsiteX3" fmla="*/ 1099458 w 1151165"/>
                <a:gd name="connsiteY3" fmla="*/ 544286 h 737507"/>
                <a:gd name="connsiteX4" fmla="*/ 1050472 w 1151165"/>
                <a:gd name="connsiteY4" fmla="*/ 707571 h 737507"/>
                <a:gd name="connsiteX5" fmla="*/ 495301 w 1151165"/>
                <a:gd name="connsiteY5" fmla="*/ 723900 h 737507"/>
                <a:gd name="connsiteX6" fmla="*/ 54429 w 1151165"/>
                <a:gd name="connsiteY6" fmla="*/ 691243 h 737507"/>
                <a:gd name="connsiteX7" fmla="*/ 168729 w 1151165"/>
                <a:gd name="connsiteY7" fmla="*/ 527957 h 737507"/>
                <a:gd name="connsiteX8" fmla="*/ 97176 w 1151165"/>
                <a:gd name="connsiteY8" fmla="*/ 514396 h 737507"/>
                <a:gd name="connsiteX9" fmla="*/ 139226 w 1151165"/>
                <a:gd name="connsiteY9" fmla="*/ 413657 h 737507"/>
                <a:gd name="connsiteX10" fmla="*/ 266701 w 1151165"/>
                <a:gd name="connsiteY10" fmla="*/ 266700 h 737507"/>
                <a:gd name="connsiteX11" fmla="*/ 266701 w 1151165"/>
                <a:gd name="connsiteY11" fmla="*/ 168729 h 737507"/>
                <a:gd name="connsiteX12" fmla="*/ 315686 w 1151165"/>
                <a:gd name="connsiteY12"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266700 h 737507"/>
                <a:gd name="connsiteX10" fmla="*/ 278626 w 1163090"/>
                <a:gd name="connsiteY10" fmla="*/ 168729 h 737507"/>
                <a:gd name="connsiteX11" fmla="*/ 327611 w 1163090"/>
                <a:gd name="connsiteY11"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7611 w 1163090"/>
                <a:gd name="connsiteY0" fmla="*/ 21771 h 737507"/>
                <a:gd name="connsiteX1" fmla="*/ 1111383 w 1163090"/>
                <a:gd name="connsiteY1" fmla="*/ 38100 h 737507"/>
                <a:gd name="connsiteX2" fmla="*/ 1029740 w 1163090"/>
                <a:gd name="connsiteY2" fmla="*/ 348343 h 737507"/>
                <a:gd name="connsiteX3" fmla="*/ 1111383 w 1163090"/>
                <a:gd name="connsiteY3" fmla="*/ 544286 h 737507"/>
                <a:gd name="connsiteX4" fmla="*/ 1062397 w 1163090"/>
                <a:gd name="connsiteY4" fmla="*/ 707571 h 737507"/>
                <a:gd name="connsiteX5" fmla="*/ 507226 w 1163090"/>
                <a:gd name="connsiteY5" fmla="*/ 723900 h 737507"/>
                <a:gd name="connsiteX6" fmla="*/ 66354 w 1163090"/>
                <a:gd name="connsiteY6" fmla="*/ 691243 h 737507"/>
                <a:gd name="connsiteX7" fmla="*/ 109101 w 1163090"/>
                <a:gd name="connsiteY7" fmla="*/ 514396 h 737507"/>
                <a:gd name="connsiteX8" fmla="*/ 151151 w 1163090"/>
                <a:gd name="connsiteY8" fmla="*/ 413657 h 737507"/>
                <a:gd name="connsiteX9" fmla="*/ 278626 w 1163090"/>
                <a:gd name="connsiteY9" fmla="*/ 168729 h 737507"/>
                <a:gd name="connsiteX10" fmla="*/ 327611 w 1163090"/>
                <a:gd name="connsiteY10" fmla="*/ 21771 h 737507"/>
                <a:gd name="connsiteX0" fmla="*/ 320603 w 1156082"/>
                <a:gd name="connsiteY0" fmla="*/ 21771 h 742950"/>
                <a:gd name="connsiteX1" fmla="*/ 1104375 w 1156082"/>
                <a:gd name="connsiteY1" fmla="*/ 38100 h 742950"/>
                <a:gd name="connsiteX2" fmla="*/ 1022732 w 1156082"/>
                <a:gd name="connsiteY2" fmla="*/ 348343 h 742950"/>
                <a:gd name="connsiteX3" fmla="*/ 1104375 w 1156082"/>
                <a:gd name="connsiteY3" fmla="*/ 544286 h 742950"/>
                <a:gd name="connsiteX4" fmla="*/ 1055389 w 1156082"/>
                <a:gd name="connsiteY4" fmla="*/ 707571 h 742950"/>
                <a:gd name="connsiteX5" fmla="*/ 500218 w 1156082"/>
                <a:gd name="connsiteY5" fmla="*/ 723900 h 742950"/>
                <a:gd name="connsiteX6" fmla="*/ 59346 w 1156082"/>
                <a:gd name="connsiteY6" fmla="*/ 691243 h 742950"/>
                <a:gd name="connsiteX7" fmla="*/ 144143 w 1156082"/>
                <a:gd name="connsiteY7" fmla="*/ 413657 h 742950"/>
                <a:gd name="connsiteX8" fmla="*/ 271618 w 1156082"/>
                <a:gd name="connsiteY8" fmla="*/ 168729 h 742950"/>
                <a:gd name="connsiteX9" fmla="*/ 320603 w 1156082"/>
                <a:gd name="connsiteY9" fmla="*/ 21771 h 742950"/>
                <a:gd name="connsiteX0" fmla="*/ 318721 w 1154200"/>
                <a:gd name="connsiteY0" fmla="*/ 21771 h 737507"/>
                <a:gd name="connsiteX1" fmla="*/ 1102493 w 1154200"/>
                <a:gd name="connsiteY1" fmla="*/ 38100 h 737507"/>
                <a:gd name="connsiteX2" fmla="*/ 1020850 w 1154200"/>
                <a:gd name="connsiteY2" fmla="*/ 348343 h 737507"/>
                <a:gd name="connsiteX3" fmla="*/ 1102493 w 1154200"/>
                <a:gd name="connsiteY3" fmla="*/ 544286 h 737507"/>
                <a:gd name="connsiteX4" fmla="*/ 1053507 w 1154200"/>
                <a:gd name="connsiteY4" fmla="*/ 707571 h 737507"/>
                <a:gd name="connsiteX5" fmla="*/ 498336 w 1154200"/>
                <a:gd name="connsiteY5" fmla="*/ 723900 h 737507"/>
                <a:gd name="connsiteX6" fmla="*/ 487048 w 1154200"/>
                <a:gd name="connsiteY6" fmla="*/ 718914 h 737507"/>
                <a:gd name="connsiteX7" fmla="*/ 57464 w 1154200"/>
                <a:gd name="connsiteY7" fmla="*/ 691243 h 737507"/>
                <a:gd name="connsiteX8" fmla="*/ 142261 w 1154200"/>
                <a:gd name="connsiteY8" fmla="*/ 413657 h 737507"/>
                <a:gd name="connsiteX9" fmla="*/ 269736 w 1154200"/>
                <a:gd name="connsiteY9" fmla="*/ 168729 h 737507"/>
                <a:gd name="connsiteX10" fmla="*/ 318721 w 1154200"/>
                <a:gd name="connsiteY10" fmla="*/ 21771 h 737507"/>
                <a:gd name="connsiteX0" fmla="*/ 318721 w 1154200"/>
                <a:gd name="connsiteY0" fmla="*/ 21771 h 742950"/>
                <a:gd name="connsiteX1" fmla="*/ 1102493 w 1154200"/>
                <a:gd name="connsiteY1" fmla="*/ 38100 h 742950"/>
                <a:gd name="connsiteX2" fmla="*/ 1020850 w 1154200"/>
                <a:gd name="connsiteY2" fmla="*/ 348343 h 742950"/>
                <a:gd name="connsiteX3" fmla="*/ 1102493 w 1154200"/>
                <a:gd name="connsiteY3" fmla="*/ 544286 h 742950"/>
                <a:gd name="connsiteX4" fmla="*/ 1053507 w 1154200"/>
                <a:gd name="connsiteY4" fmla="*/ 707571 h 742950"/>
                <a:gd name="connsiteX5" fmla="*/ 498336 w 1154200"/>
                <a:gd name="connsiteY5" fmla="*/ 723900 h 742950"/>
                <a:gd name="connsiteX6" fmla="*/ 57464 w 1154200"/>
                <a:gd name="connsiteY6" fmla="*/ 691243 h 742950"/>
                <a:gd name="connsiteX7" fmla="*/ 142261 w 1154200"/>
                <a:gd name="connsiteY7" fmla="*/ 413657 h 742950"/>
                <a:gd name="connsiteX8" fmla="*/ 269736 w 1154200"/>
                <a:gd name="connsiteY8" fmla="*/ 168729 h 742950"/>
                <a:gd name="connsiteX9" fmla="*/ 318721 w 1154200"/>
                <a:gd name="connsiteY9" fmla="*/ 21771 h 742950"/>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11939"/>
                <a:gd name="connsiteY0" fmla="*/ 21771 h 772886"/>
                <a:gd name="connsiteX1" fmla="*/ 960232 w 1011939"/>
                <a:gd name="connsiteY1" fmla="*/ 38100 h 772886"/>
                <a:gd name="connsiteX2" fmla="*/ 878589 w 1011939"/>
                <a:gd name="connsiteY2" fmla="*/ 348343 h 772886"/>
                <a:gd name="connsiteX3" fmla="*/ 960232 w 1011939"/>
                <a:gd name="connsiteY3" fmla="*/ 544286 h 772886"/>
                <a:gd name="connsiteX4" fmla="*/ 911246 w 1011939"/>
                <a:gd name="connsiteY4" fmla="*/ 707571 h 772886"/>
                <a:gd name="connsiteX5" fmla="*/ 356075 w 1011939"/>
                <a:gd name="connsiteY5" fmla="*/ 723900 h 772886"/>
                <a:gd name="connsiteX6" fmla="*/ 0 w 1011939"/>
                <a:gd name="connsiteY6" fmla="*/ 413657 h 772886"/>
                <a:gd name="connsiteX7" fmla="*/ 127475 w 1011939"/>
                <a:gd name="connsiteY7" fmla="*/ 168729 h 772886"/>
                <a:gd name="connsiteX8" fmla="*/ 176460 w 1011939"/>
                <a:gd name="connsiteY8" fmla="*/ 21771 h 772886"/>
                <a:gd name="connsiteX0" fmla="*/ 176460 w 1071285"/>
                <a:gd name="connsiteY0" fmla="*/ 21771 h 729343"/>
                <a:gd name="connsiteX1" fmla="*/ 960232 w 1071285"/>
                <a:gd name="connsiteY1" fmla="*/ 38100 h 729343"/>
                <a:gd name="connsiteX2" fmla="*/ 878589 w 1071285"/>
                <a:gd name="connsiteY2" fmla="*/ 348343 h 729343"/>
                <a:gd name="connsiteX3" fmla="*/ 960232 w 1071285"/>
                <a:gd name="connsiteY3" fmla="*/ 544286 h 729343"/>
                <a:gd name="connsiteX4" fmla="*/ 911246 w 1071285"/>
                <a:gd name="connsiteY4" fmla="*/ 707571 h 729343"/>
                <a:gd name="connsiteX5" fmla="*/ 0 w 1071285"/>
                <a:gd name="connsiteY5" fmla="*/ 413657 h 729343"/>
                <a:gd name="connsiteX6" fmla="*/ 127475 w 1071285"/>
                <a:gd name="connsiteY6" fmla="*/ 168729 h 729343"/>
                <a:gd name="connsiteX7" fmla="*/ 176460 w 1071285"/>
                <a:gd name="connsiteY7" fmla="*/ 21771 h 72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285" h="729343">
                  <a:moveTo>
                    <a:pt x="176460" y="21771"/>
                  </a:moveTo>
                  <a:cubicBezTo>
                    <a:pt x="315253" y="0"/>
                    <a:pt x="665990" y="46705"/>
                    <a:pt x="960232" y="38100"/>
                  </a:cubicBezTo>
                  <a:cubicBezTo>
                    <a:pt x="884816" y="190685"/>
                    <a:pt x="878589" y="263979"/>
                    <a:pt x="878589" y="348343"/>
                  </a:cubicBezTo>
                  <a:cubicBezTo>
                    <a:pt x="878589" y="432707"/>
                    <a:pt x="914752" y="418547"/>
                    <a:pt x="960232" y="544286"/>
                  </a:cubicBezTo>
                  <a:cubicBezTo>
                    <a:pt x="893350" y="725561"/>
                    <a:pt x="1071285" y="729343"/>
                    <a:pt x="911246" y="707571"/>
                  </a:cubicBezTo>
                  <a:cubicBezTo>
                    <a:pt x="751207" y="685800"/>
                    <a:pt x="130629" y="503464"/>
                    <a:pt x="0" y="413657"/>
                  </a:cubicBezTo>
                  <a:cubicBezTo>
                    <a:pt x="28254" y="356046"/>
                    <a:pt x="98065" y="234043"/>
                    <a:pt x="127475" y="168729"/>
                  </a:cubicBezTo>
                  <a:cubicBezTo>
                    <a:pt x="135639" y="127907"/>
                    <a:pt x="170350" y="138055"/>
                    <a:pt x="176460" y="21771"/>
                  </a:cubicBezTo>
                  <a:close/>
                </a:path>
              </a:pathLst>
            </a:custGeom>
            <a:solidFill>
              <a:srgbClr val="0070C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p:cNvSpPr txBox="1"/>
            <p:nvPr/>
          </p:nvSpPr>
          <p:spPr>
            <a:xfrm>
              <a:off x="6841102" y="4551402"/>
              <a:ext cx="1845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Chickasaw</a:t>
              </a:r>
            </a:p>
          </p:txBody>
        </p:sp>
      </p:grpSp>
      <p:grpSp>
        <p:nvGrpSpPr>
          <p:cNvPr id="81" name="Group 80"/>
          <p:cNvGrpSpPr/>
          <p:nvPr/>
        </p:nvGrpSpPr>
        <p:grpSpPr>
          <a:xfrm>
            <a:off x="6897511" y="1456268"/>
            <a:ext cx="2596444" cy="2469444"/>
            <a:chOff x="6897511" y="1456268"/>
            <a:chExt cx="2596444" cy="2469444"/>
          </a:xfrm>
        </p:grpSpPr>
        <p:sp>
          <p:nvSpPr>
            <p:cNvPr id="80" name="Freeform 79"/>
            <p:cNvSpPr/>
            <p:nvPr/>
          </p:nvSpPr>
          <p:spPr>
            <a:xfrm>
              <a:off x="6897511" y="1456268"/>
              <a:ext cx="2596444" cy="2469444"/>
            </a:xfrm>
            <a:custGeom>
              <a:avLst/>
              <a:gdLst>
                <a:gd name="connsiteX0" fmla="*/ 2297289 w 2596444"/>
                <a:gd name="connsiteY0" fmla="*/ 2460977 h 2813755"/>
                <a:gd name="connsiteX1" fmla="*/ 1467556 w 2596444"/>
                <a:gd name="connsiteY1" fmla="*/ 2393244 h 2813755"/>
                <a:gd name="connsiteX2" fmla="*/ 705556 w 2596444"/>
                <a:gd name="connsiteY2" fmla="*/ 2325511 h 2813755"/>
                <a:gd name="connsiteX3" fmla="*/ 112889 w 2596444"/>
                <a:gd name="connsiteY3" fmla="*/ 2325511 h 2813755"/>
                <a:gd name="connsiteX4" fmla="*/ 28222 w 2596444"/>
                <a:gd name="connsiteY4" fmla="*/ 2274711 h 2813755"/>
                <a:gd name="connsiteX5" fmla="*/ 62089 w 2596444"/>
                <a:gd name="connsiteY5" fmla="*/ 1952977 h 2813755"/>
                <a:gd name="connsiteX6" fmla="*/ 299156 w 2596444"/>
                <a:gd name="connsiteY6" fmla="*/ 1580444 h 2813755"/>
                <a:gd name="connsiteX7" fmla="*/ 434622 w 2596444"/>
                <a:gd name="connsiteY7" fmla="*/ 1055511 h 2813755"/>
                <a:gd name="connsiteX8" fmla="*/ 485422 w 2596444"/>
                <a:gd name="connsiteY8" fmla="*/ 784577 h 2813755"/>
                <a:gd name="connsiteX9" fmla="*/ 739422 w 2596444"/>
                <a:gd name="connsiteY9" fmla="*/ 479777 h 2813755"/>
                <a:gd name="connsiteX10" fmla="*/ 1061156 w 2596444"/>
                <a:gd name="connsiteY10" fmla="*/ 395111 h 2813755"/>
                <a:gd name="connsiteX11" fmla="*/ 2365022 w 2596444"/>
                <a:gd name="connsiteY11" fmla="*/ 344311 h 2813755"/>
                <a:gd name="connsiteX12" fmla="*/ 2449689 w 2596444"/>
                <a:gd name="connsiteY12" fmla="*/ 2460977 h 2813755"/>
                <a:gd name="connsiteX13" fmla="*/ 2297289 w 2596444"/>
                <a:gd name="connsiteY13" fmla="*/ 2460977 h 2813755"/>
                <a:gd name="connsiteX0" fmla="*/ 2297289 w 2596444"/>
                <a:gd name="connsiteY0" fmla="*/ 2116666 h 2469444"/>
                <a:gd name="connsiteX1" fmla="*/ 1467556 w 2596444"/>
                <a:gd name="connsiteY1" fmla="*/ 2048933 h 2469444"/>
                <a:gd name="connsiteX2" fmla="*/ 705556 w 2596444"/>
                <a:gd name="connsiteY2" fmla="*/ 1981200 h 2469444"/>
                <a:gd name="connsiteX3" fmla="*/ 112889 w 2596444"/>
                <a:gd name="connsiteY3" fmla="*/ 1981200 h 2469444"/>
                <a:gd name="connsiteX4" fmla="*/ 28222 w 2596444"/>
                <a:gd name="connsiteY4" fmla="*/ 1930400 h 2469444"/>
                <a:gd name="connsiteX5" fmla="*/ 62089 w 2596444"/>
                <a:gd name="connsiteY5" fmla="*/ 1608666 h 2469444"/>
                <a:gd name="connsiteX6" fmla="*/ 299156 w 2596444"/>
                <a:gd name="connsiteY6" fmla="*/ 1236133 h 2469444"/>
                <a:gd name="connsiteX7" fmla="*/ 434622 w 2596444"/>
                <a:gd name="connsiteY7" fmla="*/ 711200 h 2469444"/>
                <a:gd name="connsiteX8" fmla="*/ 485422 w 2596444"/>
                <a:gd name="connsiteY8" fmla="*/ 440266 h 2469444"/>
                <a:gd name="connsiteX9" fmla="*/ 739422 w 2596444"/>
                <a:gd name="connsiteY9" fmla="*/ 135466 h 2469444"/>
                <a:gd name="connsiteX10" fmla="*/ 1061156 w 2596444"/>
                <a:gd name="connsiteY10" fmla="*/ 50800 h 2469444"/>
                <a:gd name="connsiteX11" fmla="*/ 2365022 w 2596444"/>
                <a:gd name="connsiteY11" fmla="*/ 0 h 2469444"/>
                <a:gd name="connsiteX12" fmla="*/ 2449689 w 2596444"/>
                <a:gd name="connsiteY12" fmla="*/ 2116666 h 2469444"/>
                <a:gd name="connsiteX13" fmla="*/ 2297289 w 2596444"/>
                <a:gd name="connsiteY13" fmla="*/ 2116666 h 2469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96444" h="2469444">
                  <a:moveTo>
                    <a:pt x="2297289" y="2116666"/>
                  </a:moveTo>
                  <a:cubicBezTo>
                    <a:pt x="2133600" y="2105377"/>
                    <a:pt x="1467556" y="2048933"/>
                    <a:pt x="1467556" y="2048933"/>
                  </a:cubicBezTo>
                  <a:cubicBezTo>
                    <a:pt x="1202267" y="2026355"/>
                    <a:pt x="931334" y="1992489"/>
                    <a:pt x="705556" y="1981200"/>
                  </a:cubicBezTo>
                  <a:cubicBezTo>
                    <a:pt x="479778" y="1969911"/>
                    <a:pt x="225778" y="1989667"/>
                    <a:pt x="112889" y="1981200"/>
                  </a:cubicBezTo>
                  <a:cubicBezTo>
                    <a:pt x="0" y="1972733"/>
                    <a:pt x="36689" y="1992489"/>
                    <a:pt x="28222" y="1930400"/>
                  </a:cubicBezTo>
                  <a:cubicBezTo>
                    <a:pt x="19755" y="1868311"/>
                    <a:pt x="16933" y="1724377"/>
                    <a:pt x="62089" y="1608666"/>
                  </a:cubicBezTo>
                  <a:cubicBezTo>
                    <a:pt x="107245" y="1492955"/>
                    <a:pt x="237067" y="1385711"/>
                    <a:pt x="299156" y="1236133"/>
                  </a:cubicBezTo>
                  <a:cubicBezTo>
                    <a:pt x="361245" y="1086555"/>
                    <a:pt x="403578" y="843844"/>
                    <a:pt x="434622" y="711200"/>
                  </a:cubicBezTo>
                  <a:cubicBezTo>
                    <a:pt x="465666" y="578556"/>
                    <a:pt x="434622" y="536222"/>
                    <a:pt x="485422" y="440266"/>
                  </a:cubicBezTo>
                  <a:cubicBezTo>
                    <a:pt x="536222" y="344310"/>
                    <a:pt x="643466" y="200377"/>
                    <a:pt x="739422" y="135466"/>
                  </a:cubicBezTo>
                  <a:cubicBezTo>
                    <a:pt x="835378" y="70555"/>
                    <a:pt x="790223" y="73378"/>
                    <a:pt x="1061156" y="50800"/>
                  </a:cubicBezTo>
                  <a:cubicBezTo>
                    <a:pt x="1332089" y="28222"/>
                    <a:pt x="1337733" y="45156"/>
                    <a:pt x="2365022" y="0"/>
                  </a:cubicBezTo>
                  <a:cubicBezTo>
                    <a:pt x="2596444" y="344311"/>
                    <a:pt x="2460978" y="1763888"/>
                    <a:pt x="2449689" y="2116666"/>
                  </a:cubicBezTo>
                  <a:cubicBezTo>
                    <a:pt x="2438400" y="2469444"/>
                    <a:pt x="2460978" y="2127955"/>
                    <a:pt x="2297289" y="2116666"/>
                  </a:cubicBezTo>
                  <a:close/>
                </a:path>
              </a:pathLst>
            </a:custGeom>
            <a:solidFill>
              <a:srgbClr val="FF33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8001000" y="2362200"/>
              <a:ext cx="628698" cy="553998"/>
            </a:xfrm>
            <a:prstGeom prst="rect">
              <a:avLst/>
            </a:prstGeom>
            <a:noFill/>
          </p:spPr>
          <p:txBody>
            <a:bodyPr wrap="none" rtlCol="0">
              <a:spAutoFit/>
            </a:bodyPr>
            <a:lstStyle/>
            <a:p>
              <a:pPr algn="ctr"/>
              <a:r>
                <a:rPr lang="en-US" sz="3000" b="1" dirty="0" smtClean="0">
                  <a:solidFill>
                    <a:schemeClr val="bg1"/>
                  </a:solidFill>
                  <a:effectLst>
                    <a:outerShdw dist="38100" dir="7200000" algn="ctr" rotWithShape="0">
                      <a:schemeClr val="tx1"/>
                    </a:outerShdw>
                  </a:effectLst>
                </a:rPr>
                <a:t>TN</a:t>
              </a:r>
            </a:p>
          </p:txBody>
        </p:sp>
      </p:grpSp>
      <p:sp>
        <p:nvSpPr>
          <p:cNvPr id="86" name="Freeform 85"/>
          <p:cNvSpPr/>
          <p:nvPr/>
        </p:nvSpPr>
        <p:spPr>
          <a:xfrm>
            <a:off x="5791200" y="914400"/>
            <a:ext cx="2143761" cy="5943600"/>
          </a:xfrm>
          <a:custGeom>
            <a:avLst/>
            <a:gdLst>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601980 w 1915160"/>
              <a:gd name="connsiteY4" fmla="*/ 4511040 h 5806440"/>
              <a:gd name="connsiteX5" fmla="*/ 464820 w 1915160"/>
              <a:gd name="connsiteY5" fmla="*/ 4282440 h 5806440"/>
              <a:gd name="connsiteX6" fmla="*/ 403860 w 1915160"/>
              <a:gd name="connsiteY6" fmla="*/ 3855720 h 5806440"/>
              <a:gd name="connsiteX7" fmla="*/ 419100 w 1915160"/>
              <a:gd name="connsiteY7" fmla="*/ 3505200 h 5806440"/>
              <a:gd name="connsiteX8" fmla="*/ 373380 w 1915160"/>
              <a:gd name="connsiteY8" fmla="*/ 3230880 h 5806440"/>
              <a:gd name="connsiteX9" fmla="*/ 480060 w 1915160"/>
              <a:gd name="connsiteY9" fmla="*/ 3093720 h 5806440"/>
              <a:gd name="connsiteX10" fmla="*/ 480060 w 1915160"/>
              <a:gd name="connsiteY10" fmla="*/ 3002280 h 5806440"/>
              <a:gd name="connsiteX11" fmla="*/ 571500 w 1915160"/>
              <a:gd name="connsiteY11" fmla="*/ 2819400 h 5806440"/>
              <a:gd name="connsiteX12" fmla="*/ 571500 w 1915160"/>
              <a:gd name="connsiteY12" fmla="*/ 2697480 h 5806440"/>
              <a:gd name="connsiteX13" fmla="*/ 739140 w 1915160"/>
              <a:gd name="connsiteY13" fmla="*/ 2590800 h 5806440"/>
              <a:gd name="connsiteX14" fmla="*/ 800100 w 1915160"/>
              <a:gd name="connsiteY14" fmla="*/ 2438400 h 5806440"/>
              <a:gd name="connsiteX15" fmla="*/ 815340 w 1915160"/>
              <a:gd name="connsiteY15" fmla="*/ 2270760 h 5806440"/>
              <a:gd name="connsiteX16" fmla="*/ 861060 w 1915160"/>
              <a:gd name="connsiteY16" fmla="*/ 2148840 h 5806440"/>
              <a:gd name="connsiteX17" fmla="*/ 998220 w 1915160"/>
              <a:gd name="connsiteY17" fmla="*/ 1996440 h 5806440"/>
              <a:gd name="connsiteX18" fmla="*/ 1104900 w 1915160"/>
              <a:gd name="connsiteY18" fmla="*/ 1706880 h 5806440"/>
              <a:gd name="connsiteX19" fmla="*/ 1120140 w 1915160"/>
              <a:gd name="connsiteY19" fmla="*/ 1478280 h 5806440"/>
              <a:gd name="connsiteX20" fmla="*/ 1318260 w 1915160"/>
              <a:gd name="connsiteY20" fmla="*/ 1219200 h 5806440"/>
              <a:gd name="connsiteX21" fmla="*/ 1379220 w 1915160"/>
              <a:gd name="connsiteY21" fmla="*/ 990600 h 5806440"/>
              <a:gd name="connsiteX22" fmla="*/ 1440180 w 1915160"/>
              <a:gd name="connsiteY22" fmla="*/ 731520 h 5806440"/>
              <a:gd name="connsiteX23" fmla="*/ 1531620 w 1915160"/>
              <a:gd name="connsiteY23" fmla="*/ 624840 h 5806440"/>
              <a:gd name="connsiteX24" fmla="*/ 1653540 w 1915160"/>
              <a:gd name="connsiteY24" fmla="*/ 441960 h 5806440"/>
              <a:gd name="connsiteX25" fmla="*/ 1790700 w 1915160"/>
              <a:gd name="connsiteY25" fmla="*/ 350520 h 5806440"/>
              <a:gd name="connsiteX26" fmla="*/ 1912620 w 1915160"/>
              <a:gd name="connsiteY26" fmla="*/ 152400 h 5806440"/>
              <a:gd name="connsiteX27" fmla="*/ 1805940 w 1915160"/>
              <a:gd name="connsiteY27" fmla="*/ 0 h 5806440"/>
              <a:gd name="connsiteX0" fmla="*/ 53340 w 1915160"/>
              <a:gd name="connsiteY0" fmla="*/ 5806440 h 5806440"/>
              <a:gd name="connsiteX1" fmla="*/ 22860 w 1915160"/>
              <a:gd name="connsiteY1" fmla="*/ 5471160 h 5806440"/>
              <a:gd name="connsiteX2" fmla="*/ 190500 w 1915160"/>
              <a:gd name="connsiteY2" fmla="*/ 4968240 h 5806440"/>
              <a:gd name="connsiteX3" fmla="*/ 327660 w 1915160"/>
              <a:gd name="connsiteY3" fmla="*/ 4709160 h 5806440"/>
              <a:gd name="connsiteX4" fmla="*/ 464820 w 1915160"/>
              <a:gd name="connsiteY4" fmla="*/ 4282440 h 5806440"/>
              <a:gd name="connsiteX5" fmla="*/ 403860 w 1915160"/>
              <a:gd name="connsiteY5" fmla="*/ 3855720 h 5806440"/>
              <a:gd name="connsiteX6" fmla="*/ 419100 w 1915160"/>
              <a:gd name="connsiteY6" fmla="*/ 3505200 h 5806440"/>
              <a:gd name="connsiteX7" fmla="*/ 373380 w 1915160"/>
              <a:gd name="connsiteY7" fmla="*/ 3230880 h 5806440"/>
              <a:gd name="connsiteX8" fmla="*/ 480060 w 1915160"/>
              <a:gd name="connsiteY8" fmla="*/ 3093720 h 5806440"/>
              <a:gd name="connsiteX9" fmla="*/ 480060 w 1915160"/>
              <a:gd name="connsiteY9" fmla="*/ 3002280 h 5806440"/>
              <a:gd name="connsiteX10" fmla="*/ 571500 w 1915160"/>
              <a:gd name="connsiteY10" fmla="*/ 2819400 h 5806440"/>
              <a:gd name="connsiteX11" fmla="*/ 571500 w 1915160"/>
              <a:gd name="connsiteY11" fmla="*/ 2697480 h 5806440"/>
              <a:gd name="connsiteX12" fmla="*/ 739140 w 1915160"/>
              <a:gd name="connsiteY12" fmla="*/ 2590800 h 5806440"/>
              <a:gd name="connsiteX13" fmla="*/ 800100 w 1915160"/>
              <a:gd name="connsiteY13" fmla="*/ 2438400 h 5806440"/>
              <a:gd name="connsiteX14" fmla="*/ 815340 w 1915160"/>
              <a:gd name="connsiteY14" fmla="*/ 2270760 h 5806440"/>
              <a:gd name="connsiteX15" fmla="*/ 861060 w 1915160"/>
              <a:gd name="connsiteY15" fmla="*/ 2148840 h 5806440"/>
              <a:gd name="connsiteX16" fmla="*/ 998220 w 1915160"/>
              <a:gd name="connsiteY16" fmla="*/ 1996440 h 5806440"/>
              <a:gd name="connsiteX17" fmla="*/ 1104900 w 1915160"/>
              <a:gd name="connsiteY17" fmla="*/ 1706880 h 5806440"/>
              <a:gd name="connsiteX18" fmla="*/ 1120140 w 1915160"/>
              <a:gd name="connsiteY18" fmla="*/ 1478280 h 5806440"/>
              <a:gd name="connsiteX19" fmla="*/ 1318260 w 1915160"/>
              <a:gd name="connsiteY19" fmla="*/ 1219200 h 5806440"/>
              <a:gd name="connsiteX20" fmla="*/ 1379220 w 1915160"/>
              <a:gd name="connsiteY20" fmla="*/ 990600 h 5806440"/>
              <a:gd name="connsiteX21" fmla="*/ 1440180 w 1915160"/>
              <a:gd name="connsiteY21" fmla="*/ 731520 h 5806440"/>
              <a:gd name="connsiteX22" fmla="*/ 1531620 w 1915160"/>
              <a:gd name="connsiteY22" fmla="*/ 624840 h 5806440"/>
              <a:gd name="connsiteX23" fmla="*/ 1653540 w 1915160"/>
              <a:gd name="connsiteY23" fmla="*/ 441960 h 5806440"/>
              <a:gd name="connsiteX24" fmla="*/ 1790700 w 1915160"/>
              <a:gd name="connsiteY24" fmla="*/ 350520 h 5806440"/>
              <a:gd name="connsiteX25" fmla="*/ 1912620 w 1915160"/>
              <a:gd name="connsiteY25" fmla="*/ 152400 h 5806440"/>
              <a:gd name="connsiteX26" fmla="*/ 1805940 w 1915160"/>
              <a:gd name="connsiteY26" fmla="*/ 0 h 5806440"/>
              <a:gd name="connsiteX0" fmla="*/ 76200 w 1938020"/>
              <a:gd name="connsiteY0" fmla="*/ 5806440 h 5806440"/>
              <a:gd name="connsiteX1" fmla="*/ 45720 w 1938020"/>
              <a:gd name="connsiteY1" fmla="*/ 5471160 h 5806440"/>
              <a:gd name="connsiteX2" fmla="*/ 350520 w 1938020"/>
              <a:gd name="connsiteY2" fmla="*/ 4709160 h 5806440"/>
              <a:gd name="connsiteX3" fmla="*/ 487680 w 1938020"/>
              <a:gd name="connsiteY3" fmla="*/ 4282440 h 5806440"/>
              <a:gd name="connsiteX4" fmla="*/ 426720 w 1938020"/>
              <a:gd name="connsiteY4" fmla="*/ 3855720 h 5806440"/>
              <a:gd name="connsiteX5" fmla="*/ 441960 w 1938020"/>
              <a:gd name="connsiteY5" fmla="*/ 3505200 h 5806440"/>
              <a:gd name="connsiteX6" fmla="*/ 396240 w 1938020"/>
              <a:gd name="connsiteY6" fmla="*/ 3230880 h 5806440"/>
              <a:gd name="connsiteX7" fmla="*/ 502920 w 1938020"/>
              <a:gd name="connsiteY7" fmla="*/ 3093720 h 5806440"/>
              <a:gd name="connsiteX8" fmla="*/ 502920 w 1938020"/>
              <a:gd name="connsiteY8" fmla="*/ 3002280 h 5806440"/>
              <a:gd name="connsiteX9" fmla="*/ 594360 w 1938020"/>
              <a:gd name="connsiteY9" fmla="*/ 2819400 h 5806440"/>
              <a:gd name="connsiteX10" fmla="*/ 594360 w 1938020"/>
              <a:gd name="connsiteY10" fmla="*/ 2697480 h 5806440"/>
              <a:gd name="connsiteX11" fmla="*/ 762000 w 1938020"/>
              <a:gd name="connsiteY11" fmla="*/ 2590800 h 5806440"/>
              <a:gd name="connsiteX12" fmla="*/ 822960 w 1938020"/>
              <a:gd name="connsiteY12" fmla="*/ 2438400 h 5806440"/>
              <a:gd name="connsiteX13" fmla="*/ 838200 w 1938020"/>
              <a:gd name="connsiteY13" fmla="*/ 2270760 h 5806440"/>
              <a:gd name="connsiteX14" fmla="*/ 883920 w 1938020"/>
              <a:gd name="connsiteY14" fmla="*/ 2148840 h 5806440"/>
              <a:gd name="connsiteX15" fmla="*/ 1021080 w 1938020"/>
              <a:gd name="connsiteY15" fmla="*/ 1996440 h 5806440"/>
              <a:gd name="connsiteX16" fmla="*/ 1127760 w 1938020"/>
              <a:gd name="connsiteY16" fmla="*/ 1706880 h 5806440"/>
              <a:gd name="connsiteX17" fmla="*/ 1143000 w 1938020"/>
              <a:gd name="connsiteY17" fmla="*/ 1478280 h 5806440"/>
              <a:gd name="connsiteX18" fmla="*/ 1341120 w 1938020"/>
              <a:gd name="connsiteY18" fmla="*/ 1219200 h 5806440"/>
              <a:gd name="connsiteX19" fmla="*/ 1402080 w 1938020"/>
              <a:gd name="connsiteY19" fmla="*/ 990600 h 5806440"/>
              <a:gd name="connsiteX20" fmla="*/ 1463040 w 1938020"/>
              <a:gd name="connsiteY20" fmla="*/ 731520 h 5806440"/>
              <a:gd name="connsiteX21" fmla="*/ 1554480 w 1938020"/>
              <a:gd name="connsiteY21" fmla="*/ 624840 h 5806440"/>
              <a:gd name="connsiteX22" fmla="*/ 1676400 w 1938020"/>
              <a:gd name="connsiteY22" fmla="*/ 441960 h 5806440"/>
              <a:gd name="connsiteX23" fmla="*/ 1813560 w 1938020"/>
              <a:gd name="connsiteY23" fmla="*/ 350520 h 5806440"/>
              <a:gd name="connsiteX24" fmla="*/ 1935480 w 1938020"/>
              <a:gd name="connsiteY24" fmla="*/ 152400 h 5806440"/>
              <a:gd name="connsiteX25" fmla="*/ 1828800 w 1938020"/>
              <a:gd name="connsiteY25" fmla="*/ 0 h 5806440"/>
              <a:gd name="connsiteX0" fmla="*/ 0 w 1892300"/>
              <a:gd name="connsiteY0" fmla="*/ 5471160 h 5471160"/>
              <a:gd name="connsiteX1" fmla="*/ 304800 w 1892300"/>
              <a:gd name="connsiteY1" fmla="*/ 4709160 h 5471160"/>
              <a:gd name="connsiteX2" fmla="*/ 441960 w 1892300"/>
              <a:gd name="connsiteY2" fmla="*/ 4282440 h 5471160"/>
              <a:gd name="connsiteX3" fmla="*/ 381000 w 1892300"/>
              <a:gd name="connsiteY3" fmla="*/ 3855720 h 5471160"/>
              <a:gd name="connsiteX4" fmla="*/ 396240 w 1892300"/>
              <a:gd name="connsiteY4" fmla="*/ 3505200 h 5471160"/>
              <a:gd name="connsiteX5" fmla="*/ 350520 w 1892300"/>
              <a:gd name="connsiteY5" fmla="*/ 3230880 h 5471160"/>
              <a:gd name="connsiteX6" fmla="*/ 457200 w 1892300"/>
              <a:gd name="connsiteY6" fmla="*/ 3093720 h 5471160"/>
              <a:gd name="connsiteX7" fmla="*/ 457200 w 1892300"/>
              <a:gd name="connsiteY7" fmla="*/ 3002280 h 5471160"/>
              <a:gd name="connsiteX8" fmla="*/ 548640 w 1892300"/>
              <a:gd name="connsiteY8" fmla="*/ 2819400 h 5471160"/>
              <a:gd name="connsiteX9" fmla="*/ 548640 w 1892300"/>
              <a:gd name="connsiteY9" fmla="*/ 2697480 h 5471160"/>
              <a:gd name="connsiteX10" fmla="*/ 716280 w 1892300"/>
              <a:gd name="connsiteY10" fmla="*/ 2590800 h 5471160"/>
              <a:gd name="connsiteX11" fmla="*/ 777240 w 1892300"/>
              <a:gd name="connsiteY11" fmla="*/ 2438400 h 5471160"/>
              <a:gd name="connsiteX12" fmla="*/ 792480 w 1892300"/>
              <a:gd name="connsiteY12" fmla="*/ 2270760 h 5471160"/>
              <a:gd name="connsiteX13" fmla="*/ 838200 w 1892300"/>
              <a:gd name="connsiteY13" fmla="*/ 2148840 h 5471160"/>
              <a:gd name="connsiteX14" fmla="*/ 975360 w 1892300"/>
              <a:gd name="connsiteY14" fmla="*/ 1996440 h 5471160"/>
              <a:gd name="connsiteX15" fmla="*/ 1082040 w 1892300"/>
              <a:gd name="connsiteY15" fmla="*/ 1706880 h 5471160"/>
              <a:gd name="connsiteX16" fmla="*/ 1097280 w 1892300"/>
              <a:gd name="connsiteY16" fmla="*/ 1478280 h 5471160"/>
              <a:gd name="connsiteX17" fmla="*/ 1295400 w 1892300"/>
              <a:gd name="connsiteY17" fmla="*/ 1219200 h 5471160"/>
              <a:gd name="connsiteX18" fmla="*/ 1356360 w 1892300"/>
              <a:gd name="connsiteY18" fmla="*/ 990600 h 5471160"/>
              <a:gd name="connsiteX19" fmla="*/ 1417320 w 1892300"/>
              <a:gd name="connsiteY19" fmla="*/ 731520 h 5471160"/>
              <a:gd name="connsiteX20" fmla="*/ 1508760 w 1892300"/>
              <a:gd name="connsiteY20" fmla="*/ 624840 h 5471160"/>
              <a:gd name="connsiteX21" fmla="*/ 1630680 w 1892300"/>
              <a:gd name="connsiteY21" fmla="*/ 441960 h 5471160"/>
              <a:gd name="connsiteX22" fmla="*/ 1767840 w 1892300"/>
              <a:gd name="connsiteY22" fmla="*/ 350520 h 5471160"/>
              <a:gd name="connsiteX23" fmla="*/ 1889760 w 1892300"/>
              <a:gd name="connsiteY23" fmla="*/ 152400 h 5471160"/>
              <a:gd name="connsiteX24" fmla="*/ 1783080 w 1892300"/>
              <a:gd name="connsiteY24" fmla="*/ 0 h 5471160"/>
              <a:gd name="connsiteX0" fmla="*/ 0 w 1587500"/>
              <a:gd name="connsiteY0" fmla="*/ 4709160 h 4709160"/>
              <a:gd name="connsiteX1" fmla="*/ 137160 w 1587500"/>
              <a:gd name="connsiteY1" fmla="*/ 4282440 h 4709160"/>
              <a:gd name="connsiteX2" fmla="*/ 76200 w 1587500"/>
              <a:gd name="connsiteY2" fmla="*/ 3855720 h 4709160"/>
              <a:gd name="connsiteX3" fmla="*/ 91440 w 1587500"/>
              <a:gd name="connsiteY3" fmla="*/ 3505200 h 4709160"/>
              <a:gd name="connsiteX4" fmla="*/ 45720 w 1587500"/>
              <a:gd name="connsiteY4" fmla="*/ 3230880 h 4709160"/>
              <a:gd name="connsiteX5" fmla="*/ 152400 w 1587500"/>
              <a:gd name="connsiteY5" fmla="*/ 3093720 h 4709160"/>
              <a:gd name="connsiteX6" fmla="*/ 152400 w 1587500"/>
              <a:gd name="connsiteY6" fmla="*/ 3002280 h 4709160"/>
              <a:gd name="connsiteX7" fmla="*/ 243840 w 1587500"/>
              <a:gd name="connsiteY7" fmla="*/ 2819400 h 4709160"/>
              <a:gd name="connsiteX8" fmla="*/ 243840 w 1587500"/>
              <a:gd name="connsiteY8" fmla="*/ 2697480 h 4709160"/>
              <a:gd name="connsiteX9" fmla="*/ 411480 w 1587500"/>
              <a:gd name="connsiteY9" fmla="*/ 2590800 h 4709160"/>
              <a:gd name="connsiteX10" fmla="*/ 472440 w 1587500"/>
              <a:gd name="connsiteY10" fmla="*/ 2438400 h 4709160"/>
              <a:gd name="connsiteX11" fmla="*/ 487680 w 1587500"/>
              <a:gd name="connsiteY11" fmla="*/ 2270760 h 4709160"/>
              <a:gd name="connsiteX12" fmla="*/ 533400 w 1587500"/>
              <a:gd name="connsiteY12" fmla="*/ 2148840 h 4709160"/>
              <a:gd name="connsiteX13" fmla="*/ 670560 w 1587500"/>
              <a:gd name="connsiteY13" fmla="*/ 1996440 h 4709160"/>
              <a:gd name="connsiteX14" fmla="*/ 777240 w 1587500"/>
              <a:gd name="connsiteY14" fmla="*/ 1706880 h 4709160"/>
              <a:gd name="connsiteX15" fmla="*/ 792480 w 1587500"/>
              <a:gd name="connsiteY15" fmla="*/ 1478280 h 4709160"/>
              <a:gd name="connsiteX16" fmla="*/ 990600 w 1587500"/>
              <a:gd name="connsiteY16" fmla="*/ 1219200 h 4709160"/>
              <a:gd name="connsiteX17" fmla="*/ 1051560 w 1587500"/>
              <a:gd name="connsiteY17" fmla="*/ 990600 h 4709160"/>
              <a:gd name="connsiteX18" fmla="*/ 1112520 w 1587500"/>
              <a:gd name="connsiteY18" fmla="*/ 731520 h 4709160"/>
              <a:gd name="connsiteX19" fmla="*/ 1203960 w 1587500"/>
              <a:gd name="connsiteY19" fmla="*/ 624840 h 4709160"/>
              <a:gd name="connsiteX20" fmla="*/ 1325880 w 1587500"/>
              <a:gd name="connsiteY20" fmla="*/ 441960 h 4709160"/>
              <a:gd name="connsiteX21" fmla="*/ 1463040 w 1587500"/>
              <a:gd name="connsiteY21" fmla="*/ 350520 h 4709160"/>
              <a:gd name="connsiteX22" fmla="*/ 1584960 w 1587500"/>
              <a:gd name="connsiteY22" fmla="*/ 152400 h 4709160"/>
              <a:gd name="connsiteX23" fmla="*/ 1478280 w 1587500"/>
              <a:gd name="connsiteY23" fmla="*/ 0 h 4709160"/>
              <a:gd name="connsiteX0" fmla="*/ 101600 w 1551940"/>
              <a:gd name="connsiteY0" fmla="*/ 4282440 h 4282440"/>
              <a:gd name="connsiteX1" fmla="*/ 40640 w 1551940"/>
              <a:gd name="connsiteY1" fmla="*/ 3855720 h 4282440"/>
              <a:gd name="connsiteX2" fmla="*/ 55880 w 1551940"/>
              <a:gd name="connsiteY2" fmla="*/ 3505200 h 4282440"/>
              <a:gd name="connsiteX3" fmla="*/ 10160 w 1551940"/>
              <a:gd name="connsiteY3" fmla="*/ 3230880 h 4282440"/>
              <a:gd name="connsiteX4" fmla="*/ 116840 w 1551940"/>
              <a:gd name="connsiteY4" fmla="*/ 3093720 h 4282440"/>
              <a:gd name="connsiteX5" fmla="*/ 116840 w 1551940"/>
              <a:gd name="connsiteY5" fmla="*/ 3002280 h 4282440"/>
              <a:gd name="connsiteX6" fmla="*/ 208280 w 1551940"/>
              <a:gd name="connsiteY6" fmla="*/ 2819400 h 4282440"/>
              <a:gd name="connsiteX7" fmla="*/ 208280 w 1551940"/>
              <a:gd name="connsiteY7" fmla="*/ 2697480 h 4282440"/>
              <a:gd name="connsiteX8" fmla="*/ 375920 w 1551940"/>
              <a:gd name="connsiteY8" fmla="*/ 2590800 h 4282440"/>
              <a:gd name="connsiteX9" fmla="*/ 436880 w 1551940"/>
              <a:gd name="connsiteY9" fmla="*/ 2438400 h 4282440"/>
              <a:gd name="connsiteX10" fmla="*/ 452120 w 1551940"/>
              <a:gd name="connsiteY10" fmla="*/ 2270760 h 4282440"/>
              <a:gd name="connsiteX11" fmla="*/ 497840 w 1551940"/>
              <a:gd name="connsiteY11" fmla="*/ 2148840 h 4282440"/>
              <a:gd name="connsiteX12" fmla="*/ 635000 w 1551940"/>
              <a:gd name="connsiteY12" fmla="*/ 1996440 h 4282440"/>
              <a:gd name="connsiteX13" fmla="*/ 741680 w 1551940"/>
              <a:gd name="connsiteY13" fmla="*/ 1706880 h 4282440"/>
              <a:gd name="connsiteX14" fmla="*/ 756920 w 1551940"/>
              <a:gd name="connsiteY14" fmla="*/ 1478280 h 4282440"/>
              <a:gd name="connsiteX15" fmla="*/ 955040 w 1551940"/>
              <a:gd name="connsiteY15" fmla="*/ 1219200 h 4282440"/>
              <a:gd name="connsiteX16" fmla="*/ 1016000 w 1551940"/>
              <a:gd name="connsiteY16" fmla="*/ 990600 h 4282440"/>
              <a:gd name="connsiteX17" fmla="*/ 1076960 w 1551940"/>
              <a:gd name="connsiteY17" fmla="*/ 731520 h 4282440"/>
              <a:gd name="connsiteX18" fmla="*/ 1168400 w 1551940"/>
              <a:gd name="connsiteY18" fmla="*/ 624840 h 4282440"/>
              <a:gd name="connsiteX19" fmla="*/ 1290320 w 1551940"/>
              <a:gd name="connsiteY19" fmla="*/ 441960 h 4282440"/>
              <a:gd name="connsiteX20" fmla="*/ 1427480 w 1551940"/>
              <a:gd name="connsiteY20" fmla="*/ 350520 h 4282440"/>
              <a:gd name="connsiteX21" fmla="*/ 1549400 w 1551940"/>
              <a:gd name="connsiteY21" fmla="*/ 152400 h 4282440"/>
              <a:gd name="connsiteX22" fmla="*/ 1442720 w 1551940"/>
              <a:gd name="connsiteY22" fmla="*/ 0 h 4282440"/>
              <a:gd name="connsiteX0" fmla="*/ 101600 w 1551940"/>
              <a:gd name="connsiteY0" fmla="*/ 4174913 h 4174913"/>
              <a:gd name="connsiteX1" fmla="*/ 40640 w 1551940"/>
              <a:gd name="connsiteY1" fmla="*/ 3855720 h 4174913"/>
              <a:gd name="connsiteX2" fmla="*/ 55880 w 1551940"/>
              <a:gd name="connsiteY2" fmla="*/ 3505200 h 4174913"/>
              <a:gd name="connsiteX3" fmla="*/ 10160 w 1551940"/>
              <a:gd name="connsiteY3" fmla="*/ 3230880 h 4174913"/>
              <a:gd name="connsiteX4" fmla="*/ 116840 w 1551940"/>
              <a:gd name="connsiteY4" fmla="*/ 3093720 h 4174913"/>
              <a:gd name="connsiteX5" fmla="*/ 116840 w 1551940"/>
              <a:gd name="connsiteY5" fmla="*/ 3002280 h 4174913"/>
              <a:gd name="connsiteX6" fmla="*/ 208280 w 1551940"/>
              <a:gd name="connsiteY6" fmla="*/ 2819400 h 4174913"/>
              <a:gd name="connsiteX7" fmla="*/ 208280 w 1551940"/>
              <a:gd name="connsiteY7" fmla="*/ 2697480 h 4174913"/>
              <a:gd name="connsiteX8" fmla="*/ 375920 w 1551940"/>
              <a:gd name="connsiteY8" fmla="*/ 2590800 h 4174913"/>
              <a:gd name="connsiteX9" fmla="*/ 436880 w 1551940"/>
              <a:gd name="connsiteY9" fmla="*/ 2438400 h 4174913"/>
              <a:gd name="connsiteX10" fmla="*/ 452120 w 1551940"/>
              <a:gd name="connsiteY10" fmla="*/ 2270760 h 4174913"/>
              <a:gd name="connsiteX11" fmla="*/ 497840 w 1551940"/>
              <a:gd name="connsiteY11" fmla="*/ 2148840 h 4174913"/>
              <a:gd name="connsiteX12" fmla="*/ 635000 w 1551940"/>
              <a:gd name="connsiteY12" fmla="*/ 1996440 h 4174913"/>
              <a:gd name="connsiteX13" fmla="*/ 741680 w 1551940"/>
              <a:gd name="connsiteY13" fmla="*/ 1706880 h 4174913"/>
              <a:gd name="connsiteX14" fmla="*/ 756920 w 1551940"/>
              <a:gd name="connsiteY14" fmla="*/ 1478280 h 4174913"/>
              <a:gd name="connsiteX15" fmla="*/ 955040 w 1551940"/>
              <a:gd name="connsiteY15" fmla="*/ 1219200 h 4174913"/>
              <a:gd name="connsiteX16" fmla="*/ 1016000 w 1551940"/>
              <a:gd name="connsiteY16" fmla="*/ 990600 h 4174913"/>
              <a:gd name="connsiteX17" fmla="*/ 1076960 w 1551940"/>
              <a:gd name="connsiteY17" fmla="*/ 731520 h 4174913"/>
              <a:gd name="connsiteX18" fmla="*/ 1168400 w 1551940"/>
              <a:gd name="connsiteY18" fmla="*/ 624840 h 4174913"/>
              <a:gd name="connsiteX19" fmla="*/ 1290320 w 1551940"/>
              <a:gd name="connsiteY19" fmla="*/ 441960 h 4174913"/>
              <a:gd name="connsiteX20" fmla="*/ 1427480 w 1551940"/>
              <a:gd name="connsiteY20" fmla="*/ 350520 h 4174913"/>
              <a:gd name="connsiteX21" fmla="*/ 1549400 w 1551940"/>
              <a:gd name="connsiteY21" fmla="*/ 152400 h 4174913"/>
              <a:gd name="connsiteX22" fmla="*/ 1442720 w 1551940"/>
              <a:gd name="connsiteY22" fmla="*/ 0 h 417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51940" h="4174913">
                <a:moveTo>
                  <a:pt x="101600" y="4174913"/>
                </a:moveTo>
                <a:cubicBezTo>
                  <a:pt x="114300" y="4032673"/>
                  <a:pt x="48260" y="3967339"/>
                  <a:pt x="40640" y="3855720"/>
                </a:cubicBezTo>
                <a:cubicBezTo>
                  <a:pt x="33020" y="3744101"/>
                  <a:pt x="60960" y="3609340"/>
                  <a:pt x="55880" y="3505200"/>
                </a:cubicBezTo>
                <a:cubicBezTo>
                  <a:pt x="50800" y="3401060"/>
                  <a:pt x="0" y="3299460"/>
                  <a:pt x="10160" y="3230880"/>
                </a:cubicBezTo>
                <a:cubicBezTo>
                  <a:pt x="20320" y="3162300"/>
                  <a:pt x="99060" y="3131820"/>
                  <a:pt x="116840" y="3093720"/>
                </a:cubicBezTo>
                <a:cubicBezTo>
                  <a:pt x="134620" y="3055620"/>
                  <a:pt x="101600" y="3048000"/>
                  <a:pt x="116840" y="3002280"/>
                </a:cubicBezTo>
                <a:cubicBezTo>
                  <a:pt x="132080" y="2956560"/>
                  <a:pt x="193040" y="2870200"/>
                  <a:pt x="208280" y="2819400"/>
                </a:cubicBezTo>
                <a:cubicBezTo>
                  <a:pt x="223520" y="2768600"/>
                  <a:pt x="180340" y="2735580"/>
                  <a:pt x="208280" y="2697480"/>
                </a:cubicBezTo>
                <a:cubicBezTo>
                  <a:pt x="236220" y="2659380"/>
                  <a:pt x="337820" y="2633980"/>
                  <a:pt x="375920" y="2590800"/>
                </a:cubicBezTo>
                <a:cubicBezTo>
                  <a:pt x="414020" y="2547620"/>
                  <a:pt x="424180" y="2491740"/>
                  <a:pt x="436880" y="2438400"/>
                </a:cubicBezTo>
                <a:cubicBezTo>
                  <a:pt x="449580" y="2385060"/>
                  <a:pt x="441960" y="2319020"/>
                  <a:pt x="452120" y="2270760"/>
                </a:cubicBezTo>
                <a:cubicBezTo>
                  <a:pt x="462280" y="2222500"/>
                  <a:pt x="467360" y="2194560"/>
                  <a:pt x="497840" y="2148840"/>
                </a:cubicBezTo>
                <a:cubicBezTo>
                  <a:pt x="528320" y="2103120"/>
                  <a:pt x="594360" y="2070100"/>
                  <a:pt x="635000" y="1996440"/>
                </a:cubicBezTo>
                <a:cubicBezTo>
                  <a:pt x="675640" y="1922780"/>
                  <a:pt x="721360" y="1793240"/>
                  <a:pt x="741680" y="1706880"/>
                </a:cubicBezTo>
                <a:cubicBezTo>
                  <a:pt x="762000" y="1620520"/>
                  <a:pt x="721360" y="1559560"/>
                  <a:pt x="756920" y="1478280"/>
                </a:cubicBezTo>
                <a:cubicBezTo>
                  <a:pt x="792480" y="1397000"/>
                  <a:pt x="911860" y="1300480"/>
                  <a:pt x="955040" y="1219200"/>
                </a:cubicBezTo>
                <a:cubicBezTo>
                  <a:pt x="998220" y="1137920"/>
                  <a:pt x="995680" y="1071880"/>
                  <a:pt x="1016000" y="990600"/>
                </a:cubicBezTo>
                <a:cubicBezTo>
                  <a:pt x="1036320" y="909320"/>
                  <a:pt x="1051560" y="792480"/>
                  <a:pt x="1076960" y="731520"/>
                </a:cubicBezTo>
                <a:cubicBezTo>
                  <a:pt x="1102360" y="670560"/>
                  <a:pt x="1132840" y="673100"/>
                  <a:pt x="1168400" y="624840"/>
                </a:cubicBezTo>
                <a:cubicBezTo>
                  <a:pt x="1203960" y="576580"/>
                  <a:pt x="1247140" y="487680"/>
                  <a:pt x="1290320" y="441960"/>
                </a:cubicBezTo>
                <a:cubicBezTo>
                  <a:pt x="1333500" y="396240"/>
                  <a:pt x="1384300" y="398780"/>
                  <a:pt x="1427480" y="350520"/>
                </a:cubicBezTo>
                <a:cubicBezTo>
                  <a:pt x="1470660" y="302260"/>
                  <a:pt x="1546860" y="210820"/>
                  <a:pt x="1549400" y="152400"/>
                </a:cubicBezTo>
                <a:cubicBezTo>
                  <a:pt x="1551940" y="93980"/>
                  <a:pt x="1497330" y="46990"/>
                  <a:pt x="1442720" y="0"/>
                </a:cubicBezTo>
              </a:path>
            </a:pathLst>
          </a:custGeom>
          <a:ln w="76200">
            <a:solidFill>
              <a:srgbClr val="0070C0"/>
            </a:solidFill>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p:cNvSpPr txBox="1"/>
          <p:nvPr/>
        </p:nvSpPr>
        <p:spPr>
          <a:xfrm>
            <a:off x="0" y="685800"/>
            <a:ext cx="9144000" cy="553998"/>
          </a:xfrm>
          <a:prstGeom prst="rect">
            <a:avLst/>
          </a:prstGeom>
          <a:solidFill>
            <a:schemeClr val="bg1"/>
          </a:solidFill>
        </p:spPr>
        <p:txBody>
          <a:bodyPr wrap="square" rtlCol="0">
            <a:spAutoFit/>
          </a:bodyPr>
          <a:lstStyle/>
          <a:p>
            <a:pPr algn="ctr"/>
            <a:r>
              <a:rPr lang="en-US" sz="3000" b="1" u="sng" dirty="0" smtClean="0"/>
              <a:t>Treaty of Pontotoc</a:t>
            </a:r>
            <a:r>
              <a:rPr lang="en-US" sz="3000" b="1" dirty="0" smtClean="0"/>
              <a:t>:  October</a:t>
            </a:r>
            <a:r>
              <a:rPr lang="en-US" sz="2800" b="1" dirty="0" smtClean="0"/>
              <a:t> 1832</a:t>
            </a:r>
          </a:p>
        </p:txBody>
      </p:sp>
      <p:grpSp>
        <p:nvGrpSpPr>
          <p:cNvPr id="90" name="Group 69"/>
          <p:cNvGrpSpPr/>
          <p:nvPr/>
        </p:nvGrpSpPr>
        <p:grpSpPr>
          <a:xfrm rot="20233655">
            <a:off x="1663583" y="2632410"/>
            <a:ext cx="5875543" cy="2691926"/>
            <a:chOff x="3219916" y="1737981"/>
            <a:chExt cx="4818912" cy="2224313"/>
          </a:xfrm>
        </p:grpSpPr>
        <p:sp>
          <p:nvSpPr>
            <p:cNvPr id="91" name="Freeform 90"/>
            <p:cNvSpPr/>
            <p:nvPr/>
          </p:nvSpPr>
          <p:spPr>
            <a:xfrm rot="1124406">
              <a:off x="3219916" y="1737981"/>
              <a:ext cx="4818912" cy="2224313"/>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rot="1266916">
              <a:off x="4585640" y="2481065"/>
              <a:ext cx="2212465" cy="707886"/>
            </a:xfrm>
            <a:prstGeom prst="rect">
              <a:avLst/>
            </a:prstGeom>
            <a:noFill/>
          </p:spPr>
          <p:txBody>
            <a:bodyPr wrap="none" rtlCol="0">
              <a:prstTxWarp prst="textArchUp">
                <a:avLst/>
              </a:prstTxWarp>
              <a:spAutoFit/>
            </a:bodyPr>
            <a:lstStyle/>
            <a:p>
              <a:pPr algn="ctr"/>
              <a:r>
                <a:rPr lang="en-US" sz="4000" b="1" dirty="0" smtClean="0">
                  <a:solidFill>
                    <a:schemeClr val="bg1"/>
                  </a:solidFill>
                  <a:effectLst>
                    <a:outerShdw dist="38100" dir="7200000" algn="ctr" rotWithShape="0">
                      <a:schemeClr val="tx1"/>
                    </a:outerShdw>
                  </a:effectLst>
                </a:rPr>
                <a:t>400 miles</a:t>
              </a:r>
            </a:p>
          </p:txBody>
        </p:sp>
      </p:grpSp>
      <p:sp>
        <p:nvSpPr>
          <p:cNvPr id="93" name="5-Point Star 92"/>
          <p:cNvSpPr/>
          <p:nvPr/>
        </p:nvSpPr>
        <p:spPr>
          <a:xfrm>
            <a:off x="8077200" y="4114800"/>
            <a:ext cx="457200" cy="4572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rot="1647444">
            <a:off x="270485" y="5593337"/>
            <a:ext cx="1524000" cy="523220"/>
          </a:xfrm>
          <a:prstGeom prst="rect">
            <a:avLst/>
          </a:prstGeom>
          <a:noFill/>
        </p:spPr>
        <p:txBody>
          <a:bodyPr wrap="square" rtlCol="0">
            <a:spAutoFit/>
          </a:bodyPr>
          <a:lstStyle/>
          <a:p>
            <a:pPr algn="ctr"/>
            <a:r>
              <a:rPr lang="en-US" sz="2800" b="1" dirty="0" smtClean="0"/>
              <a:t>MEXICO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10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10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000" fill="hold"/>
                                        <p:tgtEl>
                                          <p:spTgt spid="28"/>
                                        </p:tgtEl>
                                        <p:attrNameLst>
                                          <p:attrName>ppt_w</p:attrName>
                                        </p:attrNameLst>
                                      </p:cBhvr>
                                      <p:tavLst>
                                        <p:tav tm="0">
                                          <p:val>
                                            <p:fltVal val="0"/>
                                          </p:val>
                                        </p:tav>
                                        <p:tav tm="100000">
                                          <p:val>
                                            <p:strVal val="#ppt_w"/>
                                          </p:val>
                                        </p:tav>
                                      </p:tavLst>
                                    </p:anim>
                                    <p:anim calcmode="lin" valueType="num">
                                      <p:cBhvr>
                                        <p:cTn id="23" dur="1000" fill="hold"/>
                                        <p:tgtEl>
                                          <p:spTgt spid="28"/>
                                        </p:tgtEl>
                                        <p:attrNameLst>
                                          <p:attrName>ppt_h</p:attrName>
                                        </p:attrNameLst>
                                      </p:cBhvr>
                                      <p:tavLst>
                                        <p:tav tm="0">
                                          <p:val>
                                            <p:fltVal val="0"/>
                                          </p:val>
                                        </p:tav>
                                        <p:tav tm="100000">
                                          <p:val>
                                            <p:strVal val="#ppt_h"/>
                                          </p:val>
                                        </p:tav>
                                      </p:tavLst>
                                    </p:anim>
                                    <p:animEffect transition="in" filter="fade">
                                      <p:cBhvr>
                                        <p:cTn id="24" dur="1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1000"/>
                                        <p:tgtEl>
                                          <p:spTgt spid="7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1000"/>
                                        <p:tgtEl>
                                          <p:spTgt spid="8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90"/>
                                        </p:tgtEl>
                                        <p:attrNameLst>
                                          <p:attrName>style.visibility</p:attrName>
                                        </p:attrNameLst>
                                      </p:cBhvr>
                                      <p:to>
                                        <p:strVal val="visible"/>
                                      </p:to>
                                    </p:set>
                                    <p:animEffect transition="in" filter="wipe(right)">
                                      <p:cBhvr>
                                        <p:cTn id="44" dur="1000"/>
                                        <p:tgtEl>
                                          <p:spTgt spid="90"/>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mph" presetSubtype="0" nodeType="clickEffect">
                                  <p:stCondLst>
                                    <p:cond delay="0"/>
                                  </p:stCondLst>
                                  <p:childTnLst>
                                    <p:set>
                                      <p:cBhvr rctx="PPT">
                                        <p:cTn id="48" dur="indefinite"/>
                                        <p:tgtEl>
                                          <p:spTgt spid="71"/>
                                        </p:tgtEl>
                                        <p:attrNameLst>
                                          <p:attrName>style.opacity</p:attrName>
                                        </p:attrNameLst>
                                      </p:cBhvr>
                                      <p:to>
                                        <p:strVal val="0.5"/>
                                      </p:to>
                                    </p:set>
                                    <p:animEffect filter="image" prLst="opacity: 0.5">
                                      <p:cBhvr rctx="IE">
                                        <p:cTn id="49" dur="indefinite"/>
                                        <p:tgtEl>
                                          <p:spTgt spid="71"/>
                                        </p:tgtEl>
                                      </p:cBhvr>
                                    </p:animEffect>
                                  </p:childTnLst>
                                </p:cTn>
                              </p:par>
                              <p:par>
                                <p:cTn id="50" presetID="9" presetClass="emph" presetSubtype="0" nodeType="withEffect">
                                  <p:stCondLst>
                                    <p:cond delay="0"/>
                                  </p:stCondLst>
                                  <p:childTnLst>
                                    <p:set>
                                      <p:cBhvr rctx="PPT">
                                        <p:cTn id="51" dur="indefinite"/>
                                        <p:tgtEl>
                                          <p:spTgt spid="68"/>
                                        </p:tgtEl>
                                        <p:attrNameLst>
                                          <p:attrName>style.opacity</p:attrName>
                                        </p:attrNameLst>
                                      </p:cBhvr>
                                      <p:to>
                                        <p:strVal val="0.5"/>
                                      </p:to>
                                    </p:set>
                                    <p:animEffect filter="image" prLst="opacity: 0.5">
                                      <p:cBhvr rctx="IE">
                                        <p:cTn id="52" dur="indefinite"/>
                                        <p:tgtEl>
                                          <p:spTgt spid="68"/>
                                        </p:tgtEl>
                                      </p:cBhvr>
                                    </p:animEffect>
                                  </p:childTnLst>
                                </p:cTn>
                              </p:par>
                              <p:par>
                                <p:cTn id="53" presetID="9" presetClass="emph" presetSubtype="0" nodeType="withEffect">
                                  <p:stCondLst>
                                    <p:cond delay="0"/>
                                  </p:stCondLst>
                                  <p:childTnLst>
                                    <p:set>
                                      <p:cBhvr rctx="PPT">
                                        <p:cTn id="54" dur="indefinite"/>
                                        <p:tgtEl>
                                          <p:spTgt spid="74"/>
                                        </p:tgtEl>
                                        <p:attrNameLst>
                                          <p:attrName>style.opacity</p:attrName>
                                        </p:attrNameLst>
                                      </p:cBhvr>
                                      <p:to>
                                        <p:strVal val="0.5"/>
                                      </p:to>
                                    </p:set>
                                    <p:animEffect filter="image" prLst="opacity: 0.5">
                                      <p:cBhvr rctx="IE">
                                        <p:cTn id="55" dur="indefinite"/>
                                        <p:tgtEl>
                                          <p:spTgt spid="74"/>
                                        </p:tgtEl>
                                      </p:cBhvr>
                                    </p:animEffect>
                                  </p:childTnLst>
                                </p:cTn>
                              </p:par>
                              <p:par>
                                <p:cTn id="56" presetID="9" presetClass="emph" presetSubtype="0" nodeType="withEffect">
                                  <p:stCondLst>
                                    <p:cond delay="0"/>
                                  </p:stCondLst>
                                  <p:childTnLst>
                                    <p:set>
                                      <p:cBhvr rctx="PPT">
                                        <p:cTn id="57" dur="indefinite"/>
                                        <p:tgtEl>
                                          <p:spTgt spid="81"/>
                                        </p:tgtEl>
                                        <p:attrNameLst>
                                          <p:attrName>style.opacity</p:attrName>
                                        </p:attrNameLst>
                                      </p:cBhvr>
                                      <p:to>
                                        <p:strVal val="0.5"/>
                                      </p:to>
                                    </p:set>
                                    <p:animEffect filter="image" prLst="opacity: 0.5">
                                      <p:cBhvr rctx="IE">
                                        <p:cTn id="58" dur="indefinite"/>
                                        <p:tgtEl>
                                          <p:spTgt spid="81"/>
                                        </p:tgtEl>
                                      </p:cBhvr>
                                    </p:animEffect>
                                  </p:childTnLst>
                                </p:cTn>
                              </p:par>
                              <p:par>
                                <p:cTn id="59" presetID="9" presetClass="emph" presetSubtype="0" nodeType="withEffect">
                                  <p:stCondLst>
                                    <p:cond delay="0"/>
                                  </p:stCondLst>
                                  <p:childTnLst>
                                    <p:set>
                                      <p:cBhvr rctx="PPT">
                                        <p:cTn id="60" dur="indefinite"/>
                                        <p:tgtEl>
                                          <p:spTgt spid="84"/>
                                        </p:tgtEl>
                                        <p:attrNameLst>
                                          <p:attrName>style.opacity</p:attrName>
                                        </p:attrNameLst>
                                      </p:cBhvr>
                                      <p:to>
                                        <p:strVal val="0.5"/>
                                      </p:to>
                                    </p:set>
                                    <p:animEffect filter="image" prLst="opacity: 0.5">
                                      <p:cBhvr rctx="IE">
                                        <p:cTn id="61" dur="indefinite"/>
                                        <p:tgtEl>
                                          <p:spTgt spid="84"/>
                                        </p:tgtEl>
                                      </p:cBhvr>
                                    </p:animEffect>
                                  </p:childTnLst>
                                </p:cTn>
                              </p:par>
                              <p:par>
                                <p:cTn id="62" presetID="10" presetClass="exit" presetSubtype="0" fill="hold" nodeType="withEffect">
                                  <p:stCondLst>
                                    <p:cond delay="0"/>
                                  </p:stCondLst>
                                  <p:childTnLst>
                                    <p:animEffect transition="out" filter="fade">
                                      <p:cBhvr>
                                        <p:cTn id="63" dur="1000"/>
                                        <p:tgtEl>
                                          <p:spTgt spid="90"/>
                                        </p:tgtEl>
                                      </p:cBhvr>
                                    </p:animEffect>
                                    <p:set>
                                      <p:cBhvr>
                                        <p:cTn id="64" dur="1" fill="hold">
                                          <p:stCondLst>
                                            <p:cond delay="999"/>
                                          </p:stCondLst>
                                        </p:cTn>
                                        <p:tgtEl>
                                          <p:spTgt spid="9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28"/>
                                        </p:tgtEl>
                                      </p:cBhvr>
                                    </p:animEffect>
                                    <p:set>
                                      <p:cBhvr>
                                        <p:cTn id="67" dur="1" fill="hold">
                                          <p:stCondLst>
                                            <p:cond delay="999"/>
                                          </p:stCondLst>
                                        </p:cTn>
                                        <p:tgtEl>
                                          <p:spTgt spid="28"/>
                                        </p:tgtEl>
                                        <p:attrNameLst>
                                          <p:attrName>style.visibility</p:attrName>
                                        </p:attrNameLst>
                                      </p:cBhvr>
                                      <p:to>
                                        <p:strVal val="hidden"/>
                                      </p:to>
                                    </p:set>
                                  </p:childTnLst>
                                </p:cTn>
                              </p:par>
                            </p:childTnLst>
                          </p:cTn>
                        </p:par>
                        <p:par>
                          <p:cTn id="68" fill="hold">
                            <p:stCondLst>
                              <p:cond delay="1000"/>
                            </p:stCondLst>
                            <p:childTnLst>
                              <p:par>
                                <p:cTn id="69" presetID="22" presetClass="entr" presetSubtype="8" fill="hold" grpId="0" nodeType="afterEffect">
                                  <p:stCondLst>
                                    <p:cond delay="0"/>
                                  </p:stCondLst>
                                  <p:childTnLst>
                                    <p:set>
                                      <p:cBhvr>
                                        <p:cTn id="70" dur="1" fill="hold">
                                          <p:stCondLst>
                                            <p:cond delay="0"/>
                                          </p:stCondLst>
                                        </p:cTn>
                                        <p:tgtEl>
                                          <p:spTgt spid="89"/>
                                        </p:tgtEl>
                                        <p:attrNameLst>
                                          <p:attrName>style.visibility</p:attrName>
                                        </p:attrNameLst>
                                      </p:cBhvr>
                                      <p:to>
                                        <p:strVal val="visible"/>
                                      </p:to>
                                    </p:set>
                                    <p:animEffect transition="in" filter="wipe(left)">
                                      <p:cBhvr>
                                        <p:cTn id="71" dur="1000"/>
                                        <p:tgtEl>
                                          <p:spTgt spid="89"/>
                                        </p:tgtEl>
                                      </p:cBhvr>
                                    </p:animEffect>
                                  </p:childTnLst>
                                </p:cTn>
                              </p:par>
                            </p:childTnLst>
                          </p:cTn>
                        </p:par>
                        <p:par>
                          <p:cTn id="72" fill="hold">
                            <p:stCondLst>
                              <p:cond delay="2000"/>
                            </p:stCondLst>
                            <p:childTnLst>
                              <p:par>
                                <p:cTn id="73" presetID="26" presetClass="entr" presetSubtype="0" fill="hold" grpId="0" nodeType="afterEffect">
                                  <p:stCondLst>
                                    <p:cond delay="0"/>
                                  </p:stCondLst>
                                  <p:childTnLst>
                                    <p:set>
                                      <p:cBhvr>
                                        <p:cTn id="74" dur="1" fill="hold">
                                          <p:stCondLst>
                                            <p:cond delay="0"/>
                                          </p:stCondLst>
                                        </p:cTn>
                                        <p:tgtEl>
                                          <p:spTgt spid="93"/>
                                        </p:tgtEl>
                                        <p:attrNameLst>
                                          <p:attrName>style.visibility</p:attrName>
                                        </p:attrNameLst>
                                      </p:cBhvr>
                                      <p:to>
                                        <p:strVal val="visible"/>
                                      </p:to>
                                    </p:set>
                                    <p:animEffect transition="in" filter="wipe(down)">
                                      <p:cBhvr>
                                        <p:cTn id="75" dur="290">
                                          <p:stCondLst>
                                            <p:cond delay="0"/>
                                          </p:stCondLst>
                                        </p:cTn>
                                        <p:tgtEl>
                                          <p:spTgt spid="93"/>
                                        </p:tgtEl>
                                      </p:cBhvr>
                                    </p:animEffect>
                                    <p:anim calcmode="lin" valueType="num">
                                      <p:cBhvr>
                                        <p:cTn id="76" dur="911" tmFilter="0,0; 0.14,0.36; 0.43,0.73; 0.71,0.91; 1.0,1.0">
                                          <p:stCondLst>
                                            <p:cond delay="0"/>
                                          </p:stCondLst>
                                        </p:cTn>
                                        <p:tgtEl>
                                          <p:spTgt spid="93"/>
                                        </p:tgtEl>
                                        <p:attrNameLst>
                                          <p:attrName>ppt_x</p:attrName>
                                        </p:attrNameLst>
                                      </p:cBhvr>
                                      <p:tavLst>
                                        <p:tav tm="0">
                                          <p:val>
                                            <p:strVal val="#ppt_x-0.25"/>
                                          </p:val>
                                        </p:tav>
                                        <p:tav tm="100000">
                                          <p:val>
                                            <p:strVal val="#ppt_x"/>
                                          </p:val>
                                        </p:tav>
                                      </p:tavLst>
                                    </p:anim>
                                    <p:anim calcmode="lin" valueType="num">
                                      <p:cBhvr>
                                        <p:cTn id="77" dur="332" tmFilter="0.0,0.0; 0.25,0.07; 0.50,0.2; 0.75,0.467; 1.0,1.0">
                                          <p:stCondLst>
                                            <p:cond delay="0"/>
                                          </p:stCondLst>
                                        </p:cTn>
                                        <p:tgtEl>
                                          <p:spTgt spid="93"/>
                                        </p:tgtEl>
                                        <p:attrNameLst>
                                          <p:attrName>ppt_y</p:attrName>
                                        </p:attrNameLst>
                                      </p:cBhvr>
                                      <p:tavLst>
                                        <p:tav tm="0" fmla="#ppt_y-sin(pi*$)/3">
                                          <p:val>
                                            <p:fltVal val="0.5"/>
                                          </p:val>
                                        </p:tav>
                                        <p:tav tm="100000">
                                          <p:val>
                                            <p:fltVal val="1"/>
                                          </p:val>
                                        </p:tav>
                                      </p:tavLst>
                                    </p:anim>
                                    <p:anim calcmode="lin" valueType="num">
                                      <p:cBhvr>
                                        <p:cTn id="78" dur="332" tmFilter="0, 0; 0.125,0.2665; 0.25,0.4; 0.375,0.465; 0.5,0.5;  0.625,0.535; 0.75,0.6; 0.875,0.7335; 1,1">
                                          <p:stCondLst>
                                            <p:cond delay="332"/>
                                          </p:stCondLst>
                                        </p:cTn>
                                        <p:tgtEl>
                                          <p:spTgt spid="93"/>
                                        </p:tgtEl>
                                        <p:attrNameLst>
                                          <p:attrName>ppt_y</p:attrName>
                                        </p:attrNameLst>
                                      </p:cBhvr>
                                      <p:tavLst>
                                        <p:tav tm="0" fmla="#ppt_y-sin(pi*$)/9">
                                          <p:val>
                                            <p:fltVal val="0"/>
                                          </p:val>
                                        </p:tav>
                                        <p:tav tm="100000">
                                          <p:val>
                                            <p:fltVal val="1"/>
                                          </p:val>
                                        </p:tav>
                                      </p:tavLst>
                                    </p:anim>
                                    <p:anim calcmode="lin" valueType="num">
                                      <p:cBhvr>
                                        <p:cTn id="79" dur="166" tmFilter="0, 0; 0.125,0.2665; 0.25,0.4; 0.375,0.465; 0.5,0.5;  0.625,0.535; 0.75,0.6; 0.875,0.7335; 1,1">
                                          <p:stCondLst>
                                            <p:cond delay="662"/>
                                          </p:stCondLst>
                                        </p:cTn>
                                        <p:tgtEl>
                                          <p:spTgt spid="93"/>
                                        </p:tgtEl>
                                        <p:attrNameLst>
                                          <p:attrName>ppt_y</p:attrName>
                                        </p:attrNameLst>
                                      </p:cBhvr>
                                      <p:tavLst>
                                        <p:tav tm="0" fmla="#ppt_y-sin(pi*$)/27">
                                          <p:val>
                                            <p:fltVal val="0"/>
                                          </p:val>
                                        </p:tav>
                                        <p:tav tm="100000">
                                          <p:val>
                                            <p:fltVal val="1"/>
                                          </p:val>
                                        </p:tav>
                                      </p:tavLst>
                                    </p:anim>
                                    <p:anim calcmode="lin" valueType="num">
                                      <p:cBhvr>
                                        <p:cTn id="80" dur="82" tmFilter="0, 0; 0.125,0.2665; 0.25,0.4; 0.375,0.465; 0.5,0.5;  0.625,0.535; 0.75,0.6; 0.875,0.7335; 1,1">
                                          <p:stCondLst>
                                            <p:cond delay="828"/>
                                          </p:stCondLst>
                                        </p:cTn>
                                        <p:tgtEl>
                                          <p:spTgt spid="93"/>
                                        </p:tgtEl>
                                        <p:attrNameLst>
                                          <p:attrName>ppt_y</p:attrName>
                                        </p:attrNameLst>
                                      </p:cBhvr>
                                      <p:tavLst>
                                        <p:tav tm="0" fmla="#ppt_y-sin(pi*$)/81">
                                          <p:val>
                                            <p:fltVal val="0"/>
                                          </p:val>
                                        </p:tav>
                                        <p:tav tm="100000">
                                          <p:val>
                                            <p:fltVal val="1"/>
                                          </p:val>
                                        </p:tav>
                                      </p:tavLst>
                                    </p:anim>
                                    <p:animScale>
                                      <p:cBhvr>
                                        <p:cTn id="81" dur="13">
                                          <p:stCondLst>
                                            <p:cond delay="325"/>
                                          </p:stCondLst>
                                        </p:cTn>
                                        <p:tgtEl>
                                          <p:spTgt spid="93"/>
                                        </p:tgtEl>
                                      </p:cBhvr>
                                      <p:to x="100000" y="60000"/>
                                    </p:animScale>
                                    <p:animScale>
                                      <p:cBhvr>
                                        <p:cTn id="82" dur="83" decel="50000">
                                          <p:stCondLst>
                                            <p:cond delay="338"/>
                                          </p:stCondLst>
                                        </p:cTn>
                                        <p:tgtEl>
                                          <p:spTgt spid="93"/>
                                        </p:tgtEl>
                                      </p:cBhvr>
                                      <p:to x="100000" y="100000"/>
                                    </p:animScale>
                                    <p:animScale>
                                      <p:cBhvr>
                                        <p:cTn id="83" dur="13">
                                          <p:stCondLst>
                                            <p:cond delay="656"/>
                                          </p:stCondLst>
                                        </p:cTn>
                                        <p:tgtEl>
                                          <p:spTgt spid="93"/>
                                        </p:tgtEl>
                                      </p:cBhvr>
                                      <p:to x="100000" y="80000"/>
                                    </p:animScale>
                                    <p:animScale>
                                      <p:cBhvr>
                                        <p:cTn id="84" dur="83" decel="50000">
                                          <p:stCondLst>
                                            <p:cond delay="669"/>
                                          </p:stCondLst>
                                        </p:cTn>
                                        <p:tgtEl>
                                          <p:spTgt spid="93"/>
                                        </p:tgtEl>
                                      </p:cBhvr>
                                      <p:to x="100000" y="100000"/>
                                    </p:animScale>
                                    <p:animScale>
                                      <p:cBhvr>
                                        <p:cTn id="85" dur="13">
                                          <p:stCondLst>
                                            <p:cond delay="821"/>
                                          </p:stCondLst>
                                        </p:cTn>
                                        <p:tgtEl>
                                          <p:spTgt spid="93"/>
                                        </p:tgtEl>
                                      </p:cBhvr>
                                      <p:to x="100000" y="90000"/>
                                    </p:animScale>
                                    <p:animScale>
                                      <p:cBhvr>
                                        <p:cTn id="86" dur="83" decel="50000">
                                          <p:stCondLst>
                                            <p:cond delay="834"/>
                                          </p:stCondLst>
                                        </p:cTn>
                                        <p:tgtEl>
                                          <p:spTgt spid="93"/>
                                        </p:tgtEl>
                                      </p:cBhvr>
                                      <p:to x="100000" y="100000"/>
                                    </p:animScale>
                                    <p:animScale>
                                      <p:cBhvr>
                                        <p:cTn id="87" dur="13">
                                          <p:stCondLst>
                                            <p:cond delay="904"/>
                                          </p:stCondLst>
                                        </p:cTn>
                                        <p:tgtEl>
                                          <p:spTgt spid="93"/>
                                        </p:tgtEl>
                                      </p:cBhvr>
                                      <p:to x="100000" y="95000"/>
                                    </p:animScale>
                                    <p:animScale>
                                      <p:cBhvr>
                                        <p:cTn id="88" dur="83" decel="50000">
                                          <p:stCondLst>
                                            <p:cond delay="917"/>
                                          </p:stCondLst>
                                        </p:cTn>
                                        <p:tgtEl>
                                          <p:spTgt spid="9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93" grpId="0" animBg="1"/>
      <p:bldP spid="28" grpId="0"/>
      <p:bldP spid="28"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ctr">
          <a:defRPr sz="3000" b="1" dirty="0" smtClean="0">
            <a:solidFill>
              <a:srgbClr val="FF0000"/>
            </a:solidFill>
            <a:effectLst>
              <a:outerShdw dist="38100" dir="7200000" algn="ctr" rotWithShape="0">
                <a:schemeClr val="tx1"/>
              </a:outerShdw>
            </a:effectLs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10500</TotalTime>
  <Words>18378</Words>
  <Application>Microsoft Office PowerPoint</Application>
  <PresentationFormat>On-screen Show (4:3)</PresentationFormat>
  <Paragraphs>2813</Paragraphs>
  <Slides>192</Slides>
  <Notes>6</Notes>
  <HiddenSlides>89</HiddenSlides>
  <MMClips>4</MMClips>
  <ScaleCrop>false</ScaleCrop>
  <HeadingPairs>
    <vt:vector size="4" baseType="variant">
      <vt:variant>
        <vt:lpstr>Theme</vt:lpstr>
      </vt:variant>
      <vt:variant>
        <vt:i4>1</vt:i4>
      </vt:variant>
      <vt:variant>
        <vt:lpstr>Slide Titles</vt:lpstr>
      </vt:variant>
      <vt:variant>
        <vt:i4>192</vt:i4>
      </vt:variant>
    </vt:vector>
  </HeadingPairs>
  <TitlesOfParts>
    <vt:vector size="19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858</cp:revision>
  <dcterms:created xsi:type="dcterms:W3CDTF">2017-07-29T00:23:00Z</dcterms:created>
  <dcterms:modified xsi:type="dcterms:W3CDTF">2019-01-30T13:48:07Z</dcterms:modified>
</cp:coreProperties>
</file>